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304" r:id="rId16"/>
    <p:sldId id="305" r:id="rId17"/>
    <p:sldId id="306" r:id="rId18"/>
    <p:sldId id="307" r:id="rId19"/>
    <p:sldId id="308" r:id="rId20"/>
    <p:sldId id="309" r:id="rId21"/>
    <p:sldId id="273" r:id="rId22"/>
    <p:sldId id="274" r:id="rId23"/>
    <p:sldId id="275"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7" r:id="rId42"/>
    <p:sldId id="303" r:id="rId43"/>
    <p:sldId id="298" r:id="rId44"/>
    <p:sldId id="299" r:id="rId45"/>
    <p:sldId id="300" r:id="rId46"/>
    <p:sldId id="301" r:id="rId47"/>
    <p:sldId id="302" r:id="rId48"/>
  </p:sldIdLst>
  <p:sldSz cx="9144000" cy="6858000" type="screen4x3"/>
  <p:notesSz cx="6858000" cy="9144000"/>
  <p:embeddedFontLst>
    <p:embeddedFont>
      <p:font typeface="Calibri" panose="020F0502020204030204" pitchFamily="34" charset="0"/>
      <p:regular r:id="rId50"/>
      <p:bold r:id="rId51"/>
      <p:italic r:id="rId52"/>
      <p:boldItalic r:id="rId53"/>
    </p:embeddedFont>
    <p:embeddedFont>
      <p:font typeface="Radley" pitchFamily="2" charset="77"/>
      <p:regular r:id="rId54"/>
      <p:italic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369"/>
    <p:restoredTop sz="94654"/>
  </p:normalViewPr>
  <p:slideViewPr>
    <p:cSldViewPr snapToGrid="0">
      <p:cViewPr varScale="1">
        <p:scale>
          <a:sx n="104" d="100"/>
          <a:sy n="104" d="100"/>
        </p:scale>
        <p:origin x="149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1.fntdata"/><Relationship Id="rId55" Type="http://schemas.openxmlformats.org/officeDocument/2006/relationships/font" Target="fonts/font6.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4.fntdata"/><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799" cy="4572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2" y="0"/>
            <a:ext cx="2971799" cy="457200"/>
          </a:xfrm>
          <a:prstGeom prst="rect">
            <a:avLst/>
          </a:prstGeom>
          <a:noFill/>
          <a:ln>
            <a:noFill/>
          </a:ln>
        </p:spPr>
        <p:txBody>
          <a:bodyPr spcFirstLastPara="1" wrap="square" lIns="91425" tIns="91425" rIns="91425" bIns="91425" anchor="t" anchorCtr="0">
            <a:noAutofit/>
          </a:bodyPr>
          <a:lstStyle>
            <a:lvl1pPr marR="0" lvl="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lvl1pPr marL="457200" marR="0" lvl="0"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1pPr>
            <a:lvl2pPr marL="914400" marR="0" lvl="1"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2pPr>
            <a:lvl3pPr marL="1371600" marR="0" lvl="2"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3pPr>
            <a:lvl4pPr marL="1828800" marR="0" lvl="3"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4pPr>
            <a:lvl5pPr marL="2286000" marR="0" lvl="4"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5pPr>
            <a:lvl6pPr marL="2743200" marR="0" lvl="5"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6pPr>
            <a:lvl7pPr marL="3200400" marR="0" lvl="6"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7pPr>
            <a:lvl8pPr marL="3657600" marR="0" lvl="7"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799" cy="4572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fpnotebook.com/Renal/Edema/Edm.htm"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https://fpnotebook.com/Renal/Sodium/Hypntrm.htm" TargetMode="External"/><Relationship Id="rId5" Type="http://schemas.openxmlformats.org/officeDocument/2006/relationships/hyperlink" Target="https://fpnotebook.com/Renal/Lab/SrmSdm.htm" TargetMode="External"/><Relationship Id="rId4" Type="http://schemas.openxmlformats.org/officeDocument/2006/relationships/hyperlink" Target="https://fpnotebook.com/CV/Exam/Shck.htm"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
        <p:nvSpPr>
          <p:cNvPr id="88" name="Google Shape;88;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68: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321" name="Google Shape;321;p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69: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Acyl CoA into Acyl carnitine, the Coenzyme A is removed and recycled (carnitine is added). Acyl Carnitine can be transported through the membrane</a:t>
            </a: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r>
              <a:rPr lang="en-US"/>
              <a:t>On the other side, acyl carnitine is converted into Acyl CoA, carnitine removed, Coenzyme A added. </a:t>
            </a:r>
            <a:endParaRPr/>
          </a:p>
        </p:txBody>
      </p:sp>
      <p:sp>
        <p:nvSpPr>
          <p:cNvPr id="329" name="Google Shape;329;p6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70: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340" name="Google Shape;340;p7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9bf8187898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352" name="Google Shape;352;g9bf8187898_0_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9bf8187898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Brain preferentially has glucose, but can adapt to using ketones like the rest of the body. </a:t>
            </a:r>
            <a:endParaRPr/>
          </a:p>
        </p:txBody>
      </p:sp>
      <p:sp>
        <p:nvSpPr>
          <p:cNvPr id="360" name="Google Shape;360;g9bf8187898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cap="none" dirty="0">
                <a:solidFill>
                  <a:schemeClr val="dk1"/>
                </a:solidFill>
                <a:effectLst/>
                <a:latin typeface="Calibri"/>
                <a:ea typeface="Calibri"/>
                <a:cs typeface="Calibri"/>
                <a:sym typeface="Calibri"/>
              </a:rPr>
              <a:t>Increased Sodium concentrations results in greater extracellular water retention</a:t>
            </a:r>
          </a:p>
          <a:p>
            <a:pPr lvl="1"/>
            <a:r>
              <a:rPr lang="en-GB" sz="1200" b="0" i="0" u="none" strike="noStrike" cap="none" dirty="0">
                <a:solidFill>
                  <a:schemeClr val="dk1"/>
                </a:solidFill>
                <a:effectLst/>
                <a:latin typeface="Calibri"/>
                <a:ea typeface="Calibri"/>
                <a:cs typeface="Calibri"/>
                <a:sym typeface="Calibri"/>
              </a:rPr>
              <a:t>Results in </a:t>
            </a:r>
            <a:r>
              <a:rPr lang="en-GB" sz="1200" b="0" i="0" u="none" strike="noStrike" cap="none" dirty="0">
                <a:solidFill>
                  <a:schemeClr val="dk1"/>
                </a:solidFill>
                <a:effectLst/>
                <a:latin typeface="Calibri"/>
                <a:ea typeface="Calibri"/>
                <a:cs typeface="Calibri"/>
                <a:sym typeface="Calibri"/>
                <a:hlinkClick r:id="rId3"/>
              </a:rPr>
              <a:t>Fluid Overload</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a:solidFill>
                  <a:schemeClr val="dk1"/>
                </a:solidFill>
                <a:effectLst/>
                <a:latin typeface="Calibri"/>
                <a:ea typeface="Calibri"/>
                <a:cs typeface="Calibri"/>
                <a:sym typeface="Calibri"/>
                <a:hlinkClick r:id="rId3"/>
              </a:rPr>
              <a:t>Edematous State</a:t>
            </a:r>
            <a:r>
              <a:rPr lang="en-GB" sz="1200" b="0" i="0" u="none" strike="noStrike" cap="none" dirty="0">
                <a:solidFill>
                  <a:schemeClr val="dk1"/>
                </a:solidFill>
                <a:effectLst/>
                <a:latin typeface="Calibri"/>
                <a:ea typeface="Calibri"/>
                <a:cs typeface="Calibri"/>
                <a:sym typeface="Calibri"/>
              </a:rPr>
              <a:t>) with increased ECFV</a:t>
            </a:r>
          </a:p>
          <a:p>
            <a:r>
              <a:rPr lang="en-GB" sz="1200" b="0" i="0" u="none" strike="noStrike" cap="none" dirty="0">
                <a:solidFill>
                  <a:schemeClr val="dk1"/>
                </a:solidFill>
                <a:effectLst/>
                <a:latin typeface="Calibri"/>
                <a:ea typeface="Calibri"/>
                <a:cs typeface="Calibri"/>
                <a:sym typeface="Calibri"/>
              </a:rPr>
              <a:t>Decreased Sodium concentration results in extracellular water loss</a:t>
            </a:r>
          </a:p>
          <a:p>
            <a:pPr lvl="1"/>
            <a:r>
              <a:rPr lang="en-GB" sz="1200" b="0" i="0" u="none" strike="noStrike" cap="none" dirty="0">
                <a:solidFill>
                  <a:schemeClr val="dk1"/>
                </a:solidFill>
                <a:effectLst/>
                <a:latin typeface="Calibri"/>
                <a:ea typeface="Calibri"/>
                <a:cs typeface="Calibri"/>
                <a:sym typeface="Calibri"/>
              </a:rPr>
              <a:t>Results in volume depletion with decreased ECFV</a:t>
            </a:r>
          </a:p>
          <a:p>
            <a:pPr lvl="1"/>
            <a:endParaRPr lang="en-GB" sz="1200" b="0" i="0" u="none" strike="noStrike" cap="none" dirty="0">
              <a:solidFill>
                <a:schemeClr val="dk1"/>
              </a:solidFill>
              <a:effectLst/>
              <a:latin typeface="Calibri"/>
              <a:ea typeface="Calibri"/>
              <a:cs typeface="Calibri"/>
              <a:sym typeface="Calibri"/>
            </a:endParaRPr>
          </a:p>
          <a:p>
            <a:r>
              <a:rPr lang="en-GB" sz="1200" b="0" i="0" u="none" strike="noStrike" cap="none" dirty="0">
                <a:solidFill>
                  <a:schemeClr val="dk1"/>
                </a:solidFill>
                <a:effectLst/>
                <a:latin typeface="Calibri"/>
                <a:ea typeface="Calibri"/>
                <a:cs typeface="Calibri"/>
                <a:sym typeface="Calibri"/>
              </a:rPr>
              <a:t>Sodium homeostasis balances Sodium intake with Sodium excretion</a:t>
            </a:r>
          </a:p>
          <a:p>
            <a:r>
              <a:rPr lang="en-GB" sz="1200" b="0" i="0" u="none" strike="noStrike" cap="none" dirty="0">
                <a:solidFill>
                  <a:schemeClr val="dk1"/>
                </a:solidFill>
                <a:effectLst/>
                <a:latin typeface="Calibri"/>
                <a:ea typeface="Calibri"/>
                <a:cs typeface="Calibri"/>
                <a:sym typeface="Calibri"/>
                <a:hlinkClick r:id="rId3"/>
              </a:rPr>
              <a:t>Fluid Overload</a:t>
            </a:r>
            <a:r>
              <a:rPr lang="en-GB" sz="1200" b="0" i="0" u="none" strike="noStrike" cap="none" dirty="0">
                <a:solidFill>
                  <a:schemeClr val="dk1"/>
                </a:solidFill>
                <a:effectLst/>
                <a:latin typeface="Calibri"/>
                <a:ea typeface="Calibri"/>
                <a:cs typeface="Calibri"/>
                <a:sym typeface="Calibri"/>
              </a:rPr>
              <a:t> and </a:t>
            </a:r>
            <a:r>
              <a:rPr lang="en-GB" sz="1200" b="0" i="0" u="none" strike="noStrike" cap="none" dirty="0">
                <a:solidFill>
                  <a:schemeClr val="dk1"/>
                </a:solidFill>
                <a:effectLst/>
                <a:latin typeface="Calibri"/>
                <a:ea typeface="Calibri"/>
                <a:cs typeface="Calibri"/>
                <a:sym typeface="Calibri"/>
                <a:hlinkClick r:id="rId4"/>
              </a:rPr>
              <a:t>Hypovolemia</a:t>
            </a:r>
            <a:r>
              <a:rPr lang="en-GB" sz="1200" b="0" i="0" u="none" strike="noStrike" cap="none" dirty="0">
                <a:solidFill>
                  <a:schemeClr val="dk1"/>
                </a:solidFill>
                <a:effectLst/>
                <a:latin typeface="Calibri"/>
                <a:ea typeface="Calibri"/>
                <a:cs typeface="Calibri"/>
                <a:sym typeface="Calibri"/>
              </a:rPr>
              <a:t> are defects in Sodium regulation (even when </a:t>
            </a:r>
            <a:r>
              <a:rPr lang="en-GB" sz="1200" b="0" i="0" u="none" strike="noStrike" cap="none" dirty="0">
                <a:solidFill>
                  <a:schemeClr val="dk1"/>
                </a:solidFill>
                <a:effectLst/>
                <a:latin typeface="Calibri"/>
                <a:ea typeface="Calibri"/>
                <a:cs typeface="Calibri"/>
                <a:sym typeface="Calibri"/>
                <a:hlinkClick r:id="rId5"/>
              </a:rPr>
              <a:t>Serum Sodium</a:t>
            </a:r>
            <a:r>
              <a:rPr lang="en-GB" sz="1200" b="0" i="0" u="none" strike="noStrike" cap="none" dirty="0">
                <a:solidFill>
                  <a:schemeClr val="dk1"/>
                </a:solidFill>
                <a:effectLst/>
                <a:latin typeface="Calibri"/>
                <a:ea typeface="Calibri"/>
                <a:cs typeface="Calibri"/>
                <a:sym typeface="Calibri"/>
              </a:rPr>
              <a:t> is normal)</a:t>
            </a:r>
          </a:p>
          <a:p>
            <a:r>
              <a:rPr lang="en-GB" sz="1200" b="0" i="0" u="none" strike="noStrike" cap="none" dirty="0">
                <a:solidFill>
                  <a:schemeClr val="dk1"/>
                </a:solidFill>
                <a:effectLst/>
                <a:latin typeface="Calibri"/>
                <a:ea typeface="Calibri"/>
                <a:cs typeface="Calibri"/>
                <a:sym typeface="Calibri"/>
                <a:hlinkClick r:id="rId6"/>
              </a:rPr>
              <a:t>Hyponatremia</a:t>
            </a:r>
            <a:r>
              <a:rPr lang="en-GB" sz="1200" b="0" i="0" u="none" strike="noStrike" cap="none" dirty="0">
                <a:solidFill>
                  <a:schemeClr val="dk1"/>
                </a:solidFill>
                <a:effectLst/>
                <a:latin typeface="Calibri"/>
                <a:ea typeface="Calibri"/>
                <a:cs typeface="Calibri"/>
                <a:sym typeface="Calibri"/>
              </a:rPr>
              <a:t> is a water excess state (water regulation abnormality)</a:t>
            </a:r>
          </a:p>
          <a:p>
            <a:pPr lvl="1"/>
            <a:r>
              <a:rPr lang="en-GB" sz="1200" b="0" i="0" u="none" strike="noStrike" cap="none" dirty="0">
                <a:solidFill>
                  <a:schemeClr val="dk1"/>
                </a:solidFill>
                <a:effectLst/>
                <a:latin typeface="Calibri"/>
                <a:ea typeface="Calibri"/>
                <a:cs typeface="Calibri"/>
                <a:sym typeface="Calibri"/>
              </a:rPr>
              <a:t>May be associated with low, normal or high ECFV (or total body Sodium)</a:t>
            </a:r>
          </a:p>
          <a:p>
            <a:pPr lvl="1"/>
            <a:endParaRPr lang="en-GB" sz="1200" b="0" i="0" u="none" strike="noStrike" cap="none" dirty="0">
              <a:solidFill>
                <a:schemeClr val="dk1"/>
              </a:solidFill>
              <a:effectLst/>
              <a:latin typeface="Calibri"/>
              <a:ea typeface="Calibri"/>
              <a:cs typeface="Calibri"/>
              <a:sym typeface="Calibri"/>
            </a:endParaRP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en-US" sz="1200" b="0" i="0" u="none" strike="noStrike" cap="none" smtClean="0">
                <a:solidFill>
                  <a:schemeClr val="dk1"/>
                </a:solidFill>
                <a:latin typeface="Arial"/>
                <a:ea typeface="Arial"/>
                <a:cs typeface="Arial"/>
                <a:sym typeface="Arial"/>
              </a:rPr>
              <a:t>20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4932471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9dda067e09_0_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391" name="Google Shape;391;g9dda067e09_0_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9dda067e09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398" name="Google Shape;398;g9dda067e09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9dda067e09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424" name="Google Shape;424;g9dda067e09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9ab9f53886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456" name="Google Shape;456;g9ab9f53886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96" name="Google Shape;96;p2: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en-US" sz="1200">
                <a:solidFill>
                  <a:schemeClr val="dk1"/>
                </a:solidFill>
                <a:latin typeface="Arial"/>
                <a:ea typeface="Arial"/>
                <a:cs typeface="Arial"/>
                <a:sym typeface="Arial"/>
              </a:rPr>
              <a:t>2</a:t>
            </a:fld>
            <a:endParaRPr sz="1200">
              <a:solidFill>
                <a:schemeClr val="dk1"/>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E - as phosphoenolpyruvate is dephosphorylated</a:t>
            </a:r>
            <a:endParaRPr/>
          </a:p>
        </p:txBody>
      </p:sp>
      <p:sp>
        <p:nvSpPr>
          <p:cNvPr id="463" name="Google Shape;463;p7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9cdcab120b_0_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E - as phosphoenolpyruvate is dephosphorylated</a:t>
            </a:r>
            <a:endParaRPr/>
          </a:p>
        </p:txBody>
      </p:sp>
      <p:sp>
        <p:nvSpPr>
          <p:cNvPr id="471" name="Google Shape;471;g9cdcab120b_0_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p7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B - correct</a:t>
            </a:r>
            <a:endParaRPr/>
          </a:p>
          <a:p>
            <a:pPr marL="0" lvl="0" indent="0" algn="l" rtl="0">
              <a:lnSpc>
                <a:spcPct val="100000"/>
              </a:lnSpc>
              <a:spcBef>
                <a:spcPts val="0"/>
              </a:spcBef>
              <a:spcAft>
                <a:spcPts val="0"/>
              </a:spcAft>
              <a:buClr>
                <a:schemeClr val="dk1"/>
              </a:buClr>
              <a:buSzPts val="1200"/>
              <a:buFont typeface="Calibri"/>
              <a:buNone/>
            </a:pPr>
            <a:r>
              <a:rPr lang="en-US"/>
              <a:t>A is wrong, but is where glycolysis occurs</a:t>
            </a:r>
            <a:endParaRPr/>
          </a:p>
          <a:p>
            <a:pPr marL="0" lvl="0" indent="0" algn="l" rtl="0">
              <a:lnSpc>
                <a:spcPct val="100000"/>
              </a:lnSpc>
              <a:spcBef>
                <a:spcPts val="0"/>
              </a:spcBef>
              <a:spcAft>
                <a:spcPts val="0"/>
              </a:spcAft>
              <a:buClr>
                <a:schemeClr val="dk1"/>
              </a:buClr>
              <a:buSzPts val="1200"/>
              <a:buFont typeface="Calibri"/>
              <a:buNone/>
            </a:pPr>
            <a:r>
              <a:rPr lang="en-US"/>
              <a:t>C - where there is hydrogen Ions are pumped</a:t>
            </a:r>
            <a:endParaRPr/>
          </a:p>
          <a:p>
            <a:pPr marL="0" lvl="0" indent="0" algn="l" rtl="0">
              <a:lnSpc>
                <a:spcPct val="100000"/>
              </a:lnSpc>
              <a:spcBef>
                <a:spcPts val="0"/>
              </a:spcBef>
              <a:spcAft>
                <a:spcPts val="0"/>
              </a:spcAft>
              <a:buClr>
                <a:schemeClr val="dk1"/>
              </a:buClr>
              <a:buSzPts val="1200"/>
              <a:buFont typeface="Calibri"/>
              <a:buNone/>
            </a:pPr>
            <a:r>
              <a:rPr lang="en-US"/>
              <a:t>D - where electron transport chain takes place to produce ATP</a:t>
            </a:r>
            <a:endParaRPr/>
          </a:p>
          <a:p>
            <a:pPr marL="0" lvl="0" indent="0" algn="l" rtl="0">
              <a:lnSpc>
                <a:spcPct val="100000"/>
              </a:lnSpc>
              <a:spcBef>
                <a:spcPts val="0"/>
              </a:spcBef>
              <a:spcAft>
                <a:spcPts val="0"/>
              </a:spcAft>
              <a:buClr>
                <a:schemeClr val="dk1"/>
              </a:buClr>
              <a:buSzPts val="1200"/>
              <a:buFont typeface="Calibri"/>
              <a:buNone/>
            </a:pPr>
            <a:r>
              <a:rPr lang="en-US"/>
              <a:t>E - for lipid synthesis and fatty acid metabolism </a:t>
            </a:r>
            <a:endParaRPr/>
          </a:p>
          <a:p>
            <a:pPr marL="0" lvl="0" indent="0" algn="l" rtl="0">
              <a:lnSpc>
                <a:spcPct val="100000"/>
              </a:lnSpc>
              <a:spcBef>
                <a:spcPts val="0"/>
              </a:spcBef>
              <a:spcAft>
                <a:spcPts val="0"/>
              </a:spcAft>
              <a:buClr>
                <a:schemeClr val="dk1"/>
              </a:buClr>
              <a:buSzPts val="1200"/>
              <a:buFont typeface="Calibri"/>
              <a:buNone/>
            </a:pPr>
            <a:endParaRPr/>
          </a:p>
        </p:txBody>
      </p:sp>
      <p:sp>
        <p:nvSpPr>
          <p:cNvPr id="481" name="Google Shape;481;p7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9cdcab120b_0_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B - correct</a:t>
            </a:r>
            <a:endParaRPr/>
          </a:p>
          <a:p>
            <a:pPr marL="0" lvl="0" indent="0" algn="l" rtl="0">
              <a:lnSpc>
                <a:spcPct val="100000"/>
              </a:lnSpc>
              <a:spcBef>
                <a:spcPts val="0"/>
              </a:spcBef>
              <a:spcAft>
                <a:spcPts val="0"/>
              </a:spcAft>
              <a:buClr>
                <a:schemeClr val="dk1"/>
              </a:buClr>
              <a:buSzPts val="1200"/>
              <a:buFont typeface="Calibri"/>
              <a:buNone/>
            </a:pPr>
            <a:r>
              <a:rPr lang="en-US"/>
              <a:t>A is wrong, but is where glycolysis occurs</a:t>
            </a:r>
            <a:endParaRPr/>
          </a:p>
          <a:p>
            <a:pPr marL="0" lvl="0" indent="0" algn="l" rtl="0">
              <a:lnSpc>
                <a:spcPct val="100000"/>
              </a:lnSpc>
              <a:spcBef>
                <a:spcPts val="0"/>
              </a:spcBef>
              <a:spcAft>
                <a:spcPts val="0"/>
              </a:spcAft>
              <a:buClr>
                <a:schemeClr val="dk1"/>
              </a:buClr>
              <a:buSzPts val="1200"/>
              <a:buFont typeface="Calibri"/>
              <a:buNone/>
            </a:pPr>
            <a:r>
              <a:rPr lang="en-US"/>
              <a:t>C - where there is hydrogen Ions are pumped</a:t>
            </a:r>
            <a:endParaRPr/>
          </a:p>
          <a:p>
            <a:pPr marL="0" lvl="0" indent="0" algn="l" rtl="0">
              <a:lnSpc>
                <a:spcPct val="100000"/>
              </a:lnSpc>
              <a:spcBef>
                <a:spcPts val="0"/>
              </a:spcBef>
              <a:spcAft>
                <a:spcPts val="0"/>
              </a:spcAft>
              <a:buClr>
                <a:schemeClr val="dk1"/>
              </a:buClr>
              <a:buSzPts val="1200"/>
              <a:buFont typeface="Calibri"/>
              <a:buNone/>
            </a:pPr>
            <a:r>
              <a:rPr lang="en-US"/>
              <a:t>D - where electron transport chain takes place to produce ATP</a:t>
            </a:r>
            <a:endParaRPr/>
          </a:p>
          <a:p>
            <a:pPr marL="0" lvl="0" indent="0" algn="l" rtl="0">
              <a:lnSpc>
                <a:spcPct val="100000"/>
              </a:lnSpc>
              <a:spcBef>
                <a:spcPts val="0"/>
              </a:spcBef>
              <a:spcAft>
                <a:spcPts val="0"/>
              </a:spcAft>
              <a:buClr>
                <a:schemeClr val="dk1"/>
              </a:buClr>
              <a:buSzPts val="1200"/>
              <a:buFont typeface="Calibri"/>
              <a:buNone/>
            </a:pPr>
            <a:r>
              <a:rPr lang="en-US"/>
              <a:t>E - for lipid synthesis and fatty acid metabolism </a:t>
            </a:r>
            <a:endParaRPr/>
          </a:p>
          <a:p>
            <a:pPr marL="0" lvl="0" indent="0" algn="l" rtl="0">
              <a:lnSpc>
                <a:spcPct val="100000"/>
              </a:lnSpc>
              <a:spcBef>
                <a:spcPts val="0"/>
              </a:spcBef>
              <a:spcAft>
                <a:spcPts val="0"/>
              </a:spcAft>
              <a:buClr>
                <a:schemeClr val="dk1"/>
              </a:buClr>
              <a:buSzPts val="1200"/>
              <a:buFont typeface="Calibri"/>
              <a:buNone/>
            </a:pPr>
            <a:endParaRPr/>
          </a:p>
        </p:txBody>
      </p:sp>
      <p:sp>
        <p:nvSpPr>
          <p:cNvPr id="490" name="Google Shape;490;g9cdcab120b_0_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p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500" name="Google Shape;500;p7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g9ab9f53886_0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509" name="Google Shape;509;g9ab9f53886_0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p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C -they do this to increase mechanical stability of cells. </a:t>
            </a:r>
            <a:endParaRPr/>
          </a:p>
          <a:p>
            <a:pPr marL="0" lvl="0" indent="0" algn="l" rtl="0">
              <a:lnSpc>
                <a:spcPct val="100000"/>
              </a:lnSpc>
              <a:spcBef>
                <a:spcPts val="0"/>
              </a:spcBef>
              <a:spcAft>
                <a:spcPts val="0"/>
              </a:spcAft>
              <a:buClr>
                <a:schemeClr val="dk1"/>
              </a:buClr>
              <a:buSzPts val="1200"/>
              <a:buFont typeface="Calibri"/>
              <a:buNone/>
            </a:pPr>
            <a:r>
              <a:rPr lang="en-US"/>
              <a:t>A is gap junction</a:t>
            </a:r>
            <a:endParaRPr/>
          </a:p>
          <a:p>
            <a:pPr marL="0" lvl="0" indent="0" algn="l" rtl="0">
              <a:lnSpc>
                <a:spcPct val="100000"/>
              </a:lnSpc>
              <a:spcBef>
                <a:spcPts val="0"/>
              </a:spcBef>
              <a:spcAft>
                <a:spcPts val="0"/>
              </a:spcAft>
              <a:buClr>
                <a:schemeClr val="dk1"/>
              </a:buClr>
              <a:buSzPts val="1200"/>
              <a:buFont typeface="Calibri"/>
              <a:buNone/>
            </a:pPr>
            <a:r>
              <a:rPr lang="en-US"/>
              <a:t>B is hemidesmosome</a:t>
            </a:r>
            <a:endParaRPr/>
          </a:p>
          <a:p>
            <a:pPr marL="0" lvl="0" indent="0" algn="l" rtl="0">
              <a:lnSpc>
                <a:spcPct val="100000"/>
              </a:lnSpc>
              <a:spcBef>
                <a:spcPts val="0"/>
              </a:spcBef>
              <a:spcAft>
                <a:spcPts val="0"/>
              </a:spcAft>
              <a:buClr>
                <a:schemeClr val="dk1"/>
              </a:buClr>
              <a:buSzPts val="1200"/>
              <a:buFont typeface="Calibri"/>
              <a:buNone/>
            </a:pPr>
            <a:r>
              <a:rPr lang="en-US"/>
              <a:t>C is desmosome</a:t>
            </a:r>
            <a:endParaRPr/>
          </a:p>
          <a:p>
            <a:pPr marL="0" lvl="0" indent="0" algn="l" rtl="0">
              <a:lnSpc>
                <a:spcPct val="100000"/>
              </a:lnSpc>
              <a:spcBef>
                <a:spcPts val="0"/>
              </a:spcBef>
              <a:spcAft>
                <a:spcPts val="0"/>
              </a:spcAft>
              <a:buClr>
                <a:schemeClr val="dk1"/>
              </a:buClr>
              <a:buSzPts val="1200"/>
              <a:buFont typeface="Calibri"/>
              <a:buNone/>
            </a:pPr>
            <a:r>
              <a:rPr lang="en-US"/>
              <a:t>D is occluding/tight junction</a:t>
            </a:r>
            <a:endParaRPr/>
          </a:p>
          <a:p>
            <a:pPr marL="0" lvl="0" indent="0" algn="l" rtl="0">
              <a:lnSpc>
                <a:spcPct val="100000"/>
              </a:lnSpc>
              <a:spcBef>
                <a:spcPts val="0"/>
              </a:spcBef>
              <a:spcAft>
                <a:spcPts val="0"/>
              </a:spcAft>
              <a:buClr>
                <a:schemeClr val="dk1"/>
              </a:buClr>
              <a:buSzPts val="1200"/>
              <a:buFont typeface="Calibri"/>
              <a:buNone/>
            </a:pPr>
            <a:r>
              <a:rPr lang="en-US"/>
              <a:t>E is not real, microtubules are used to move chromosomes in cell replication </a:t>
            </a:r>
            <a:endParaRPr/>
          </a:p>
        </p:txBody>
      </p:sp>
      <p:sp>
        <p:nvSpPr>
          <p:cNvPr id="518" name="Google Shape;518;p7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9cdcab120b_0_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C -they do this to increase mechanical stability of cells. </a:t>
            </a:r>
            <a:endParaRPr/>
          </a:p>
          <a:p>
            <a:pPr marL="0" lvl="0" indent="0" algn="l" rtl="0">
              <a:lnSpc>
                <a:spcPct val="100000"/>
              </a:lnSpc>
              <a:spcBef>
                <a:spcPts val="0"/>
              </a:spcBef>
              <a:spcAft>
                <a:spcPts val="0"/>
              </a:spcAft>
              <a:buClr>
                <a:schemeClr val="dk1"/>
              </a:buClr>
              <a:buSzPts val="1200"/>
              <a:buFont typeface="Calibri"/>
              <a:buNone/>
            </a:pPr>
            <a:r>
              <a:rPr lang="en-US"/>
              <a:t>A is gap junction</a:t>
            </a:r>
            <a:endParaRPr/>
          </a:p>
          <a:p>
            <a:pPr marL="0" lvl="0" indent="0" algn="l" rtl="0">
              <a:lnSpc>
                <a:spcPct val="100000"/>
              </a:lnSpc>
              <a:spcBef>
                <a:spcPts val="0"/>
              </a:spcBef>
              <a:spcAft>
                <a:spcPts val="0"/>
              </a:spcAft>
              <a:buClr>
                <a:schemeClr val="dk1"/>
              </a:buClr>
              <a:buSzPts val="1200"/>
              <a:buFont typeface="Calibri"/>
              <a:buNone/>
            </a:pPr>
            <a:r>
              <a:rPr lang="en-US"/>
              <a:t>B is hemidesmosome</a:t>
            </a:r>
            <a:endParaRPr/>
          </a:p>
          <a:p>
            <a:pPr marL="0" lvl="0" indent="0" algn="l" rtl="0">
              <a:lnSpc>
                <a:spcPct val="100000"/>
              </a:lnSpc>
              <a:spcBef>
                <a:spcPts val="0"/>
              </a:spcBef>
              <a:spcAft>
                <a:spcPts val="0"/>
              </a:spcAft>
              <a:buClr>
                <a:schemeClr val="dk1"/>
              </a:buClr>
              <a:buSzPts val="1200"/>
              <a:buFont typeface="Calibri"/>
              <a:buNone/>
            </a:pPr>
            <a:r>
              <a:rPr lang="en-US"/>
              <a:t>C is desmosome</a:t>
            </a:r>
            <a:endParaRPr/>
          </a:p>
          <a:p>
            <a:pPr marL="0" lvl="0" indent="0" algn="l" rtl="0">
              <a:lnSpc>
                <a:spcPct val="100000"/>
              </a:lnSpc>
              <a:spcBef>
                <a:spcPts val="0"/>
              </a:spcBef>
              <a:spcAft>
                <a:spcPts val="0"/>
              </a:spcAft>
              <a:buClr>
                <a:schemeClr val="dk1"/>
              </a:buClr>
              <a:buSzPts val="1200"/>
              <a:buFont typeface="Calibri"/>
              <a:buNone/>
            </a:pPr>
            <a:r>
              <a:rPr lang="en-US"/>
              <a:t>D is occluding/tight junction</a:t>
            </a:r>
            <a:endParaRPr/>
          </a:p>
          <a:p>
            <a:pPr marL="0" lvl="0" indent="0" algn="l" rtl="0">
              <a:lnSpc>
                <a:spcPct val="100000"/>
              </a:lnSpc>
              <a:spcBef>
                <a:spcPts val="0"/>
              </a:spcBef>
              <a:spcAft>
                <a:spcPts val="0"/>
              </a:spcAft>
              <a:buClr>
                <a:schemeClr val="dk1"/>
              </a:buClr>
              <a:buSzPts val="1200"/>
              <a:buFont typeface="Calibri"/>
              <a:buNone/>
            </a:pPr>
            <a:r>
              <a:rPr lang="en-US"/>
              <a:t>E is not real, microtubules are used to move chromosomes in cell replication </a:t>
            </a:r>
            <a:endParaRPr/>
          </a:p>
        </p:txBody>
      </p:sp>
      <p:sp>
        <p:nvSpPr>
          <p:cNvPr id="526" name="Google Shape;526;g9cdcab120b_0_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p8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535" name="Google Shape;535;p8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g9ab9f53886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543" name="Google Shape;543;g9ab9f53886_0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58: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04" name="Google Shape;104;p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g9cdcab120b_0_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A - this is fed into beta oxidation  </a:t>
            </a:r>
            <a:endParaRPr/>
          </a:p>
        </p:txBody>
      </p:sp>
      <p:sp>
        <p:nvSpPr>
          <p:cNvPr id="552" name="Google Shape;552;g9cdcab120b_0_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g9cdcab120b_0_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A - this is fed into beta oxidation. Watch for wording of the question, they like to try and through you off. </a:t>
            </a:r>
            <a:endParaRPr/>
          </a:p>
        </p:txBody>
      </p:sp>
      <p:sp>
        <p:nvSpPr>
          <p:cNvPr id="560" name="Google Shape;560;g9cdcab120b_0_5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9cdcab120b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Topoisomerase</a:t>
            </a:r>
            <a:endParaRPr/>
          </a:p>
        </p:txBody>
      </p:sp>
      <p:sp>
        <p:nvSpPr>
          <p:cNvPr id="569" name="Google Shape;569;g9cdcab120b_0_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g9ab9f53886_0_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Topoisomerase</a:t>
            </a:r>
            <a:endParaRPr/>
          </a:p>
        </p:txBody>
      </p:sp>
      <p:sp>
        <p:nvSpPr>
          <p:cNvPr id="577" name="Google Shape;577;g9ab9f53886_0_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g9cdcab120b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Topoisomerase</a:t>
            </a:r>
            <a:endParaRPr/>
          </a:p>
        </p:txBody>
      </p:sp>
      <p:sp>
        <p:nvSpPr>
          <p:cNvPr id="585" name="Google Shape;585;g9cdcab120b_0_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g9ab9f53886_0_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It is failure of the chromosome pairs to separate in meiosis 1, or sister chromatids to separate properly in meiosis 2. Likelihood of this happening increases with age of both men and females. </a:t>
            </a:r>
            <a:endParaRPr/>
          </a:p>
        </p:txBody>
      </p:sp>
      <p:sp>
        <p:nvSpPr>
          <p:cNvPr id="593" name="Google Shape;593;g9ab9f53886_0_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9ab9f53886_0_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Autosomal dominant</a:t>
            </a:r>
            <a:endParaRPr/>
          </a:p>
        </p:txBody>
      </p:sp>
      <p:sp>
        <p:nvSpPr>
          <p:cNvPr id="611" name="Google Shape;611;g9ab9f53886_0_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9ab9f53886_0_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Autosomal dominant</a:t>
            </a:r>
            <a:endParaRPr/>
          </a:p>
        </p:txBody>
      </p:sp>
      <p:sp>
        <p:nvSpPr>
          <p:cNvPr id="611" name="Google Shape;611;g9ab9f53886_0_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526878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g9cdcab120b_0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622" name="Google Shape;622;g9cdcab120b_0_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g9ab9f53886_0_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First off, blood pH should be between 7.35-7.45, so we immediately know it is alkalosis. </a:t>
            </a:r>
            <a:endParaRPr/>
          </a:p>
          <a:p>
            <a:pPr marL="0" lvl="0" indent="0" algn="l" rtl="0">
              <a:lnSpc>
                <a:spcPct val="100000"/>
              </a:lnSpc>
              <a:spcBef>
                <a:spcPts val="0"/>
              </a:spcBef>
              <a:spcAft>
                <a:spcPts val="0"/>
              </a:spcAft>
              <a:buClr>
                <a:schemeClr val="dk1"/>
              </a:buClr>
              <a:buSzPts val="1200"/>
              <a:buFont typeface="Calibri"/>
              <a:buNone/>
            </a:pPr>
            <a:r>
              <a:rPr lang="en-US"/>
              <a:t>They are breathing normally so it must be purely metabolic alkalosis - due to the body losing lots of H+ via vomitting stomach acid. </a:t>
            </a:r>
            <a:endParaRPr/>
          </a:p>
        </p:txBody>
      </p:sp>
      <p:sp>
        <p:nvSpPr>
          <p:cNvPr id="630" name="Google Shape;630;g9ab9f53886_0_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61: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Where im starting</a:t>
            </a:r>
            <a:endParaRPr/>
          </a:p>
        </p:txBody>
      </p:sp>
      <p:sp>
        <p:nvSpPr>
          <p:cNvPr id="112" name="Google Shape;112;p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p82: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638" name="Google Shape;638;p8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p83: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646" name="Google Shape;646;p8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p84: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653" name="Google Shape;653;p8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62: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Where im starting</a:t>
            </a:r>
            <a:endParaRPr/>
          </a:p>
        </p:txBody>
      </p:sp>
      <p:sp>
        <p:nvSpPr>
          <p:cNvPr id="137" name="Google Shape;137;p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63: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Where im starting</a:t>
            </a:r>
            <a:endParaRPr/>
          </a:p>
        </p:txBody>
      </p:sp>
      <p:sp>
        <p:nvSpPr>
          <p:cNvPr id="177" name="Google Shape;177;p6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64: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It goes to lactate to accept 2 hydrogen ions from NADH to form lactic acid. This would usually be done by the electron transport chain but requires oxygen. </a:t>
            </a:r>
            <a:endParaRPr/>
          </a:p>
          <a:p>
            <a:pPr marL="0" lvl="0" indent="0" algn="l" rtl="0">
              <a:lnSpc>
                <a:spcPct val="100000"/>
              </a:lnSpc>
              <a:spcBef>
                <a:spcPts val="0"/>
              </a:spcBef>
              <a:spcAft>
                <a:spcPts val="0"/>
              </a:spcAft>
              <a:buClr>
                <a:schemeClr val="dk1"/>
              </a:buClr>
              <a:buSzPts val="1200"/>
              <a:buFont typeface="Calibri"/>
              <a:buNone/>
            </a:pPr>
            <a:r>
              <a:rPr lang="en-US"/>
              <a:t>This regenerates NAD+ allowing glycolysis to continue. </a:t>
            </a:r>
            <a:endParaRPr/>
          </a:p>
        </p:txBody>
      </p:sp>
      <p:sp>
        <p:nvSpPr>
          <p:cNvPr id="217" name="Google Shape;217;p6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67: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240" name="Google Shape;240;p6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66: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287" name="Google Shape;287;p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BJECT" type="obj">
  <p:cSld name="OBJECT">
    <p:spTree>
      <p:nvGrpSpPr>
        <p:cNvPr id="1" name="Shape 13"/>
        <p:cNvGrpSpPr/>
        <p:nvPr/>
      </p:nvGrpSpPr>
      <p:grpSpPr>
        <a:xfrm>
          <a:off x="0" y="0"/>
          <a:ext cx="0" cy="0"/>
          <a:chOff x="0" y="0"/>
          <a:chExt cx="0" cy="0"/>
        </a:xfrm>
      </p:grpSpPr>
      <p:sp>
        <p:nvSpPr>
          <p:cNvPr id="14" name="Google Shape;14;p2"/>
          <p:cNvSpPr txBox="1">
            <a:spLocks noGrp="1"/>
          </p:cNvSpPr>
          <p:nvPr>
            <p:ph type="title"/>
          </p:nvPr>
        </p:nvSpPr>
        <p:spPr>
          <a:xfrm>
            <a:off x="457200" y="274637"/>
            <a:ext cx="8229600" cy="1143000"/>
          </a:xfrm>
          <a:prstGeom prst="rect">
            <a:avLst/>
          </a:prstGeom>
          <a:solidFill>
            <a:srgbClr val="17365D"/>
          </a:solid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2pPr>
            <a:lvl3pPr marR="0" lvl="2"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3pPr>
            <a:lvl4pPr marR="0" lvl="3"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4pPr>
            <a:lvl5pPr marR="0" lvl="4"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5pPr>
            <a:lvl6pPr marR="0" lvl="5"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6pPr>
            <a:lvl7pPr marR="0" lvl="6"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7pPr>
            <a:lvl8pPr marR="0" lvl="7"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8pPr>
            <a:lvl9pPr marR="0" lvl="8"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9pPr>
          </a:lstStyle>
          <a:p>
            <a:endParaRPr/>
          </a:p>
        </p:txBody>
      </p:sp>
      <p:sp>
        <p:nvSpPr>
          <p:cNvPr id="15" name="Google Shape;15;p2"/>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noAutofit/>
          </a:bodyPr>
          <a:lstStyle>
            <a:lvl1pPr marL="457200" marR="0" lvl="0" indent="-431800" algn="l">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 name="Google Shape;16;p2"/>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17" name="Google Shape;17;p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18" name="Google Shape;18;p2"/>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9" name="Google Shape;19;p2"/>
          <p:cNvSpPr txBox="1"/>
          <p:nvPr/>
        </p:nvSpPr>
        <p:spPr>
          <a:xfrm>
            <a:off x="1187609" y="6343650"/>
            <a:ext cx="5065712" cy="2778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Arial"/>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400" b="0" i="0" u="none" strike="noStrike" cap="none">
              <a:solidFill>
                <a:srgbClr val="000000"/>
              </a:solidFill>
              <a:latin typeface="Arial"/>
              <a:ea typeface="Arial"/>
              <a:cs typeface="Arial"/>
              <a:sym typeface="Arial"/>
            </a:endParaRPr>
          </a:p>
        </p:txBody>
      </p:sp>
      <p:pic>
        <p:nvPicPr>
          <p:cNvPr id="20" name="Google Shape;20;p2"/>
          <p:cNvPicPr preferRelativeResize="0"/>
          <p:nvPr/>
        </p:nvPicPr>
        <p:blipFill rotWithShape="1">
          <a:blip r:embed="rId2">
            <a:alphaModFix/>
          </a:blip>
          <a:srcRect/>
          <a:stretch/>
        </p:blipFill>
        <p:spPr>
          <a:xfrm>
            <a:off x="164386" y="5721614"/>
            <a:ext cx="1023223" cy="102658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_TEXT" type="vertTx">
  <p:cSld name="VERTICAL_TEXT">
    <p:spTree>
      <p:nvGrpSpPr>
        <p:cNvPr id="1" name="Shape 74"/>
        <p:cNvGrpSpPr/>
        <p:nvPr/>
      </p:nvGrpSpPr>
      <p:grpSpPr>
        <a:xfrm>
          <a:off x="0" y="0"/>
          <a:ext cx="0" cy="0"/>
          <a:chOff x="0" y="0"/>
          <a:chExt cx="0" cy="0"/>
        </a:xfrm>
      </p:grpSpPr>
      <p:sp>
        <p:nvSpPr>
          <p:cNvPr id="75" name="Google Shape;75;p11"/>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2pPr>
            <a:lvl3pPr marR="0" lvl="2"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3pPr>
            <a:lvl4pPr marR="0" lvl="3"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4pPr>
            <a:lvl5pPr marR="0" lvl="4"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5pPr>
            <a:lvl6pPr marR="0" lvl="5"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6pPr>
            <a:lvl7pPr marR="0" lvl="6"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7pPr>
            <a:lvl8pPr marR="0" lvl="7"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8pPr>
            <a:lvl9pPr marR="0" lvl="8"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9pPr>
          </a:lstStyle>
          <a:p>
            <a:endParaRPr/>
          </a:p>
        </p:txBody>
      </p:sp>
      <p:sp>
        <p:nvSpPr>
          <p:cNvPr id="76" name="Google Shape;76;p11"/>
          <p:cNvSpPr txBox="1">
            <a:spLocks noGrp="1"/>
          </p:cNvSpPr>
          <p:nvPr>
            <p:ph type="body" idx="1"/>
          </p:nvPr>
        </p:nvSpPr>
        <p:spPr>
          <a:xfrm rot="5400000">
            <a:off x="2309018" y="-251618"/>
            <a:ext cx="4525963" cy="8229600"/>
          </a:xfrm>
          <a:prstGeom prst="rect">
            <a:avLst/>
          </a:prstGeom>
          <a:noFill/>
          <a:ln>
            <a:noFill/>
          </a:ln>
        </p:spPr>
        <p:txBody>
          <a:bodyPr spcFirstLastPara="1" wrap="square" lIns="91425" tIns="91425" rIns="91425" bIns="91425" anchor="t" anchorCtr="0">
            <a:noAutofit/>
          </a:bodyPr>
          <a:lstStyle>
            <a:lvl1pPr marL="457200" marR="0" lvl="0" indent="-431800" algn="l">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7" name="Google Shape;77;p11"/>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78" name="Google Shape;78;p1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79" name="Google Shape;79;p11"/>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_TITLE_AND_VERTICAL_TEXT" type="vertTitleAndTx">
  <p:cSld name="VERTICAL_TITLE_AND_VERTICAL_TEXT">
    <p:spTree>
      <p:nvGrpSpPr>
        <p:cNvPr id="1" name="Shape 80"/>
        <p:cNvGrpSpPr/>
        <p:nvPr/>
      </p:nvGrpSpPr>
      <p:grpSpPr>
        <a:xfrm>
          <a:off x="0" y="0"/>
          <a:ext cx="0" cy="0"/>
          <a:chOff x="0" y="0"/>
          <a:chExt cx="0" cy="0"/>
        </a:xfrm>
      </p:grpSpPr>
      <p:sp>
        <p:nvSpPr>
          <p:cNvPr id="81" name="Google Shape;81;p12"/>
          <p:cNvSpPr txBox="1">
            <a:spLocks noGrp="1"/>
          </p:cNvSpPr>
          <p:nvPr>
            <p:ph type="title"/>
          </p:nvPr>
        </p:nvSpPr>
        <p:spPr>
          <a:xfrm rot="5400000">
            <a:off x="4732337" y="2171700"/>
            <a:ext cx="5851525" cy="20574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2pPr>
            <a:lvl3pPr marR="0" lvl="2"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3pPr>
            <a:lvl4pPr marR="0" lvl="3"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4pPr>
            <a:lvl5pPr marR="0" lvl="4"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5pPr>
            <a:lvl6pPr marR="0" lvl="5"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6pPr>
            <a:lvl7pPr marR="0" lvl="6"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7pPr>
            <a:lvl8pPr marR="0" lvl="7"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8pPr>
            <a:lvl9pPr marR="0" lvl="8"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9pPr>
          </a:lstStyle>
          <a:p>
            <a:endParaRPr/>
          </a:p>
        </p:txBody>
      </p:sp>
      <p:sp>
        <p:nvSpPr>
          <p:cNvPr id="82" name="Google Shape;82;p12"/>
          <p:cNvSpPr txBox="1">
            <a:spLocks noGrp="1"/>
          </p:cNvSpPr>
          <p:nvPr>
            <p:ph type="body" idx="1"/>
          </p:nvPr>
        </p:nvSpPr>
        <p:spPr>
          <a:xfrm rot="5400000">
            <a:off x="541337" y="190500"/>
            <a:ext cx="5851525" cy="6019799"/>
          </a:xfrm>
          <a:prstGeom prst="rect">
            <a:avLst/>
          </a:prstGeom>
          <a:noFill/>
          <a:ln>
            <a:noFill/>
          </a:ln>
        </p:spPr>
        <p:txBody>
          <a:bodyPr spcFirstLastPara="1" wrap="square" lIns="91425" tIns="91425" rIns="91425" bIns="91425" anchor="t" anchorCtr="0">
            <a:noAutofit/>
          </a:bodyPr>
          <a:lstStyle>
            <a:lvl1pPr marL="457200" marR="0" lvl="0" indent="-431800" algn="l">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3" name="Google Shape;83;p12"/>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84" name="Google Shape;84;p1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85" name="Google Shape;85;p12"/>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_OBJECTS" type="twoObj">
  <p:cSld name="TWO_OBJECTS">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457200" y="274637"/>
            <a:ext cx="8229600" cy="1143000"/>
          </a:xfrm>
          <a:prstGeom prst="rect">
            <a:avLst/>
          </a:prstGeom>
          <a:solidFill>
            <a:srgbClr val="293167"/>
          </a:solid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marR="0" lvl="1"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2pPr>
            <a:lvl3pPr marR="0" lvl="2"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3pPr>
            <a:lvl4pPr marR="0" lvl="3"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4pPr>
            <a:lvl5pPr marR="0" lvl="4"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5pPr>
            <a:lvl6pPr marR="0" lvl="5"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6pPr>
            <a:lvl7pPr marR="0" lvl="6"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7pPr>
            <a:lvl8pPr marR="0" lvl="7"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8pPr>
            <a:lvl9pPr marR="0" lvl="8"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9pPr>
          </a:lstStyle>
          <a:p>
            <a:endParaRPr/>
          </a:p>
        </p:txBody>
      </p:sp>
      <p:sp>
        <p:nvSpPr>
          <p:cNvPr id="23" name="Google Shape;23;p3"/>
          <p:cNvSpPr txBox="1">
            <a:spLocks noGrp="1"/>
          </p:cNvSpPr>
          <p:nvPr>
            <p:ph type="body" idx="1"/>
          </p:nvPr>
        </p:nvSpPr>
        <p:spPr>
          <a:xfrm>
            <a:off x="457200" y="1600200"/>
            <a:ext cx="4038599" cy="4525963"/>
          </a:xfrm>
          <a:prstGeom prst="rect">
            <a:avLst/>
          </a:prstGeom>
          <a:noFill/>
          <a:ln>
            <a:noFill/>
          </a:ln>
        </p:spPr>
        <p:txBody>
          <a:bodyPr spcFirstLastPara="1" wrap="square" lIns="91425" tIns="91425" rIns="91425" bIns="91425" anchor="t" anchorCtr="0">
            <a:noAutofit/>
          </a:bodyPr>
          <a:lstStyle>
            <a:lvl1pPr marL="457200" marR="0" lvl="0"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 name="Google Shape;24;p3"/>
          <p:cNvSpPr txBox="1">
            <a:spLocks noGrp="1"/>
          </p:cNvSpPr>
          <p:nvPr>
            <p:ph type="body" idx="2"/>
          </p:nvPr>
        </p:nvSpPr>
        <p:spPr>
          <a:xfrm>
            <a:off x="4648200" y="1600200"/>
            <a:ext cx="4038599" cy="4525963"/>
          </a:xfrm>
          <a:prstGeom prst="rect">
            <a:avLst/>
          </a:prstGeom>
          <a:noFill/>
          <a:ln>
            <a:noFill/>
          </a:ln>
        </p:spPr>
        <p:txBody>
          <a:bodyPr spcFirstLastPara="1" wrap="square" lIns="91425" tIns="91425" rIns="91425" bIns="91425" anchor="t" anchorCtr="0">
            <a:noAutofit/>
          </a:bodyPr>
          <a:lstStyle>
            <a:lvl1pPr marL="457200" marR="0" lvl="0"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 name="Google Shape;25;p3"/>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26" name="Google Shape;26;p3"/>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27" name="Google Shape;27;p3"/>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8" name="Google Shape;28;p3"/>
          <p:cNvSpPr txBox="1"/>
          <p:nvPr/>
        </p:nvSpPr>
        <p:spPr>
          <a:xfrm>
            <a:off x="1187609" y="6343650"/>
            <a:ext cx="5065712" cy="2778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Arial"/>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400" b="0" i="0" u="none" strike="noStrike" cap="none">
              <a:solidFill>
                <a:srgbClr val="000000"/>
              </a:solidFill>
              <a:latin typeface="Arial"/>
              <a:ea typeface="Arial"/>
              <a:cs typeface="Arial"/>
              <a:sym typeface="Arial"/>
            </a:endParaRPr>
          </a:p>
        </p:txBody>
      </p:sp>
      <p:pic>
        <p:nvPicPr>
          <p:cNvPr id="29" name="Google Shape;29;p3"/>
          <p:cNvPicPr preferRelativeResize="0"/>
          <p:nvPr/>
        </p:nvPicPr>
        <p:blipFill rotWithShape="1">
          <a:blip r:embed="rId2">
            <a:alphaModFix/>
          </a:blip>
          <a:srcRect/>
          <a:stretch/>
        </p:blipFill>
        <p:spPr>
          <a:xfrm>
            <a:off x="164386" y="5721614"/>
            <a:ext cx="1023223" cy="102658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30"/>
        <p:cNvGrpSpPr/>
        <p:nvPr/>
      </p:nvGrpSpPr>
      <p:grpSpPr>
        <a:xfrm>
          <a:off x="0" y="0"/>
          <a:ext cx="0" cy="0"/>
          <a:chOff x="0" y="0"/>
          <a:chExt cx="0" cy="0"/>
        </a:xfrm>
      </p:grpSpPr>
      <p:sp>
        <p:nvSpPr>
          <p:cNvPr id="31" name="Google Shape;31;p4"/>
          <p:cNvSpPr txBox="1">
            <a:spLocks noGrp="1"/>
          </p:cNvSpPr>
          <p:nvPr>
            <p:ph type="ctrTitle"/>
          </p:nvPr>
        </p:nvSpPr>
        <p:spPr>
          <a:xfrm>
            <a:off x="685800" y="2130425"/>
            <a:ext cx="7772400" cy="1470024"/>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2pPr>
            <a:lvl3pPr marR="0" lvl="2"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3pPr>
            <a:lvl4pPr marR="0" lvl="3"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4pPr>
            <a:lvl5pPr marR="0" lvl="4"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5pPr>
            <a:lvl6pPr marR="0" lvl="5"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6pPr>
            <a:lvl7pPr marR="0" lvl="6"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7pPr>
            <a:lvl8pPr marR="0" lvl="7"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8pPr>
            <a:lvl9pPr marR="0" lvl="8"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9pPr>
          </a:lstStyle>
          <a:p>
            <a:endParaRPr/>
          </a:p>
        </p:txBody>
      </p:sp>
      <p:sp>
        <p:nvSpPr>
          <p:cNvPr id="32" name="Google Shape;32;p4"/>
          <p:cNvSpPr txBox="1">
            <a:spLocks noGrp="1"/>
          </p:cNvSpPr>
          <p:nvPr>
            <p:ph type="subTitle" idx="1"/>
          </p:nvPr>
        </p:nvSpPr>
        <p:spPr>
          <a:xfrm>
            <a:off x="1371600" y="3886200"/>
            <a:ext cx="6400799" cy="175260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R="0" lvl="1" algn="ctr">
              <a:lnSpc>
                <a:spcPct val="100000"/>
              </a:lnSpc>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a:lnSpc>
                <a:spcPct val="100000"/>
              </a:lnSpc>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33" name="Google Shape;33;p4"/>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34" name="Google Shape;34;p4"/>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35" name="Google Shape;35;p4"/>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_HEADER" type="secHead">
  <p:cSld name="SECTION_HEADER">
    <p:spTree>
      <p:nvGrpSpPr>
        <p:cNvPr id="1" name="Shape 36"/>
        <p:cNvGrpSpPr/>
        <p:nvPr/>
      </p:nvGrpSpPr>
      <p:grpSpPr>
        <a:xfrm>
          <a:off x="0" y="0"/>
          <a:ext cx="0" cy="0"/>
          <a:chOff x="0" y="0"/>
          <a:chExt cx="0" cy="0"/>
        </a:xfrm>
      </p:grpSpPr>
      <p:sp>
        <p:nvSpPr>
          <p:cNvPr id="37" name="Google Shape;37;p5"/>
          <p:cNvSpPr txBox="1">
            <a:spLocks noGrp="1"/>
          </p:cNvSpPr>
          <p:nvPr>
            <p:ph type="title"/>
          </p:nvPr>
        </p:nvSpPr>
        <p:spPr>
          <a:xfrm>
            <a:off x="722312" y="4406900"/>
            <a:ext cx="7772400" cy="1362075"/>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4000"/>
              <a:buFont typeface="Calibri"/>
              <a:buNone/>
              <a:defRPr sz="4000" b="1" i="0" u="none" strike="noStrike" cap="none">
                <a:solidFill>
                  <a:schemeClr val="dk1"/>
                </a:solidFill>
                <a:latin typeface="Calibri"/>
                <a:ea typeface="Calibri"/>
                <a:cs typeface="Calibri"/>
                <a:sym typeface="Calibri"/>
              </a:defRPr>
            </a:lvl1pPr>
            <a:lvl2pPr marR="0" lvl="1"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2pPr>
            <a:lvl3pPr marR="0" lvl="2"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3pPr>
            <a:lvl4pPr marR="0" lvl="3"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4pPr>
            <a:lvl5pPr marR="0" lvl="4"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5pPr>
            <a:lvl6pPr marR="0" lvl="5"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6pPr>
            <a:lvl7pPr marR="0" lvl="6"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7pPr>
            <a:lvl8pPr marR="0" lvl="7"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8pPr>
            <a:lvl9pPr marR="0" lvl="8"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9pPr>
          </a:lstStyle>
          <a:p>
            <a:endParaRPr/>
          </a:p>
        </p:txBody>
      </p:sp>
      <p:sp>
        <p:nvSpPr>
          <p:cNvPr id="38" name="Google Shape;38;p5"/>
          <p:cNvSpPr txBox="1">
            <a:spLocks noGrp="1"/>
          </p:cNvSpPr>
          <p:nvPr>
            <p:ph type="body" idx="1"/>
          </p:nvPr>
        </p:nvSpPr>
        <p:spPr>
          <a:xfrm>
            <a:off x="722312" y="2906713"/>
            <a:ext cx="7772400" cy="1500187"/>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1pPr>
            <a:lvl2pPr marL="914400" marR="0" lvl="1" indent="-228600" algn="l">
              <a:lnSpc>
                <a:spcPct val="100000"/>
              </a:lnSpc>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a:lnSpc>
                <a:spcPct val="100000"/>
              </a:lnSpc>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39" name="Google Shape;39;p5"/>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40" name="Google Shape;40;p5"/>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41" name="Google Shape;41;p5"/>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_OBJECTS_WITH_TEXT" type="twoTxTwoObj">
  <p:cSld name="TWO_OBJECTS_WITH_TEXT">
    <p:spTree>
      <p:nvGrpSpPr>
        <p:cNvPr id="1" name="Shape 42"/>
        <p:cNvGrpSpPr/>
        <p:nvPr/>
      </p:nvGrpSpPr>
      <p:grpSpPr>
        <a:xfrm>
          <a:off x="0" y="0"/>
          <a:ext cx="0" cy="0"/>
          <a:chOff x="0" y="0"/>
          <a:chExt cx="0" cy="0"/>
        </a:xfrm>
      </p:grpSpPr>
      <p:sp>
        <p:nvSpPr>
          <p:cNvPr id="43" name="Google Shape;43;p6"/>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2pPr>
            <a:lvl3pPr marR="0" lvl="2"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3pPr>
            <a:lvl4pPr marR="0" lvl="3"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4pPr>
            <a:lvl5pPr marR="0" lvl="4"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5pPr>
            <a:lvl6pPr marR="0" lvl="5"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6pPr>
            <a:lvl7pPr marR="0" lvl="6"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7pPr>
            <a:lvl8pPr marR="0" lvl="7"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8pPr>
            <a:lvl9pPr marR="0" lvl="8"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9pPr>
          </a:lstStyle>
          <a:p>
            <a:endParaRPr/>
          </a:p>
        </p:txBody>
      </p:sp>
      <p:sp>
        <p:nvSpPr>
          <p:cNvPr id="44" name="Google Shape;44;p6"/>
          <p:cNvSpPr txBox="1">
            <a:spLocks noGrp="1"/>
          </p:cNvSpPr>
          <p:nvPr>
            <p:ph type="body" idx="1"/>
          </p:nvPr>
        </p:nvSpPr>
        <p:spPr>
          <a:xfrm>
            <a:off x="457200" y="1535112"/>
            <a:ext cx="4040187" cy="639762"/>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a:lnSpc>
                <a:spcPct val="100000"/>
              </a:lnSpc>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a:lnSpc>
                <a:spcPct val="100000"/>
              </a:lnSpc>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Google Shape;45;p6"/>
          <p:cNvSpPr txBox="1">
            <a:spLocks noGrp="1"/>
          </p:cNvSpPr>
          <p:nvPr>
            <p:ph type="body" idx="2"/>
          </p:nvPr>
        </p:nvSpPr>
        <p:spPr>
          <a:xfrm>
            <a:off x="457200" y="2174875"/>
            <a:ext cx="4040187" cy="3951287"/>
          </a:xfrm>
          <a:prstGeom prst="rect">
            <a:avLst/>
          </a:prstGeom>
          <a:noFill/>
          <a:ln>
            <a:noFill/>
          </a:ln>
        </p:spPr>
        <p:txBody>
          <a:bodyPr spcFirstLastPara="1" wrap="square" lIns="91425" tIns="91425" rIns="91425" bIns="91425" anchor="t" anchorCtr="0">
            <a:noAutofit/>
          </a:bodyPr>
          <a:lstStyle>
            <a:lvl1pPr marL="457200" marR="0" lvl="0"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6" name="Google Shape;46;p6"/>
          <p:cNvSpPr txBox="1">
            <a:spLocks noGrp="1"/>
          </p:cNvSpPr>
          <p:nvPr>
            <p:ph type="body" idx="3"/>
          </p:nvPr>
        </p:nvSpPr>
        <p:spPr>
          <a:xfrm>
            <a:off x="4645025" y="1535112"/>
            <a:ext cx="4041774" cy="639762"/>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a:lnSpc>
                <a:spcPct val="100000"/>
              </a:lnSpc>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a:lnSpc>
                <a:spcPct val="100000"/>
              </a:lnSpc>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7" name="Google Shape;47;p6"/>
          <p:cNvSpPr txBox="1">
            <a:spLocks noGrp="1"/>
          </p:cNvSpPr>
          <p:nvPr>
            <p:ph type="body" idx="4"/>
          </p:nvPr>
        </p:nvSpPr>
        <p:spPr>
          <a:xfrm>
            <a:off x="4645025" y="2174875"/>
            <a:ext cx="4041774" cy="3951287"/>
          </a:xfrm>
          <a:prstGeom prst="rect">
            <a:avLst/>
          </a:prstGeom>
          <a:noFill/>
          <a:ln>
            <a:noFill/>
          </a:ln>
        </p:spPr>
        <p:txBody>
          <a:bodyPr spcFirstLastPara="1" wrap="square" lIns="91425" tIns="91425" rIns="91425" bIns="91425" anchor="t" anchorCtr="0">
            <a:noAutofit/>
          </a:bodyPr>
          <a:lstStyle>
            <a:lvl1pPr marL="457200" marR="0" lvl="0"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8" name="Google Shape;48;p6"/>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49" name="Google Shape;49;p6"/>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50" name="Google Shape;50;p6"/>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_ONLY" type="titleOnly">
  <p:cSld name="TITLE_ONLY">
    <p:spTree>
      <p:nvGrpSpPr>
        <p:cNvPr id="1" name="Shape 51"/>
        <p:cNvGrpSpPr/>
        <p:nvPr/>
      </p:nvGrpSpPr>
      <p:grpSpPr>
        <a:xfrm>
          <a:off x="0" y="0"/>
          <a:ext cx="0" cy="0"/>
          <a:chOff x="0" y="0"/>
          <a:chExt cx="0" cy="0"/>
        </a:xfrm>
      </p:grpSpPr>
      <p:sp>
        <p:nvSpPr>
          <p:cNvPr id="52" name="Google Shape;52;p7"/>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2pPr>
            <a:lvl3pPr marR="0" lvl="2"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3pPr>
            <a:lvl4pPr marR="0" lvl="3"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4pPr>
            <a:lvl5pPr marR="0" lvl="4"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5pPr>
            <a:lvl6pPr marR="0" lvl="5"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6pPr>
            <a:lvl7pPr marR="0" lvl="6"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7pPr>
            <a:lvl8pPr marR="0" lvl="7"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8pPr>
            <a:lvl9pPr marR="0" lvl="8"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9pPr>
          </a:lstStyle>
          <a:p>
            <a:endParaRPr/>
          </a:p>
        </p:txBody>
      </p:sp>
      <p:sp>
        <p:nvSpPr>
          <p:cNvPr id="53" name="Google Shape;53;p7"/>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54" name="Google Shape;54;p7"/>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55" name="Google Shape;55;p7"/>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8"/>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58" name="Google Shape;58;p8"/>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59" name="Google Shape;59;p8"/>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BJECT_WITH_CAPTION_TEXT" type="objTx">
  <p:cSld name="OBJECT_WITH_CAPTION_TEXT">
    <p:spTree>
      <p:nvGrpSpPr>
        <p:cNvPr id="1" name="Shape 60"/>
        <p:cNvGrpSpPr/>
        <p:nvPr/>
      </p:nvGrpSpPr>
      <p:grpSpPr>
        <a:xfrm>
          <a:off x="0" y="0"/>
          <a:ext cx="0" cy="0"/>
          <a:chOff x="0" y="0"/>
          <a:chExt cx="0" cy="0"/>
        </a:xfrm>
      </p:grpSpPr>
      <p:sp>
        <p:nvSpPr>
          <p:cNvPr id="61" name="Google Shape;61;p9"/>
          <p:cNvSpPr txBox="1">
            <a:spLocks noGrp="1"/>
          </p:cNvSpPr>
          <p:nvPr>
            <p:ph type="title"/>
          </p:nvPr>
        </p:nvSpPr>
        <p:spPr>
          <a:xfrm>
            <a:off x="457200" y="273050"/>
            <a:ext cx="3008313" cy="1162049"/>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marR="0" lvl="1"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2pPr>
            <a:lvl3pPr marR="0" lvl="2"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3pPr>
            <a:lvl4pPr marR="0" lvl="3"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4pPr>
            <a:lvl5pPr marR="0" lvl="4"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5pPr>
            <a:lvl6pPr marR="0" lvl="5"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6pPr>
            <a:lvl7pPr marR="0" lvl="6"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7pPr>
            <a:lvl8pPr marR="0" lvl="7"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8pPr>
            <a:lvl9pPr marR="0" lvl="8"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9pPr>
          </a:lstStyle>
          <a:p>
            <a:endParaRPr/>
          </a:p>
        </p:txBody>
      </p:sp>
      <p:sp>
        <p:nvSpPr>
          <p:cNvPr id="62" name="Google Shape;62;p9"/>
          <p:cNvSpPr txBox="1">
            <a:spLocks noGrp="1"/>
          </p:cNvSpPr>
          <p:nvPr>
            <p:ph type="body" idx="1"/>
          </p:nvPr>
        </p:nvSpPr>
        <p:spPr>
          <a:xfrm>
            <a:off x="3575050" y="273050"/>
            <a:ext cx="5111750" cy="5853112"/>
          </a:xfrm>
          <a:prstGeom prst="rect">
            <a:avLst/>
          </a:prstGeom>
          <a:noFill/>
          <a:ln>
            <a:noFill/>
          </a:ln>
        </p:spPr>
        <p:txBody>
          <a:bodyPr spcFirstLastPara="1" wrap="square" lIns="91425" tIns="91425" rIns="91425" bIns="91425" anchor="t" anchorCtr="0">
            <a:noAutofit/>
          </a:bodyPr>
          <a:lstStyle>
            <a:lvl1pPr marL="457200" marR="0" lvl="0" indent="-431800" algn="l">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3" name="Google Shape;63;p9"/>
          <p:cNvSpPr txBox="1">
            <a:spLocks noGrp="1"/>
          </p:cNvSpPr>
          <p:nvPr>
            <p:ph type="body" idx="2"/>
          </p:nvPr>
        </p:nvSpPr>
        <p:spPr>
          <a:xfrm>
            <a:off x="457200" y="1435100"/>
            <a:ext cx="3008313" cy="4691063"/>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a:lnSpc>
                <a:spcPct val="100000"/>
              </a:lnSpc>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4" name="Google Shape;64;p9"/>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65" name="Google Shape;65;p9"/>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66" name="Google Shape;66;p9"/>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_WITH_CAPTION_TEXT" type="picTx">
  <p:cSld name="PICTURE_WITH_CAPTION_TEXT">
    <p:spTree>
      <p:nvGrpSpPr>
        <p:cNvPr id="1" name="Shape 67"/>
        <p:cNvGrpSpPr/>
        <p:nvPr/>
      </p:nvGrpSpPr>
      <p:grpSpPr>
        <a:xfrm>
          <a:off x="0" y="0"/>
          <a:ext cx="0" cy="0"/>
          <a:chOff x="0" y="0"/>
          <a:chExt cx="0" cy="0"/>
        </a:xfrm>
      </p:grpSpPr>
      <p:sp>
        <p:nvSpPr>
          <p:cNvPr id="68" name="Google Shape;68;p10"/>
          <p:cNvSpPr txBox="1">
            <a:spLocks noGrp="1"/>
          </p:cNvSpPr>
          <p:nvPr>
            <p:ph type="title"/>
          </p:nvPr>
        </p:nvSpPr>
        <p:spPr>
          <a:xfrm>
            <a:off x="1792288" y="4800600"/>
            <a:ext cx="5486399" cy="566737"/>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marR="0" lvl="1"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2pPr>
            <a:lvl3pPr marR="0" lvl="2"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3pPr>
            <a:lvl4pPr marR="0" lvl="3"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4pPr>
            <a:lvl5pPr marR="0" lvl="4"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5pPr>
            <a:lvl6pPr marR="0" lvl="5"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6pPr>
            <a:lvl7pPr marR="0" lvl="6"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7pPr>
            <a:lvl8pPr marR="0" lvl="7"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8pPr>
            <a:lvl9pPr marR="0" lvl="8"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9pPr>
          </a:lstStyle>
          <a:p>
            <a:endParaRPr/>
          </a:p>
        </p:txBody>
      </p:sp>
      <p:sp>
        <p:nvSpPr>
          <p:cNvPr id="69" name="Google Shape;69;p10"/>
          <p:cNvSpPr>
            <a:spLocks noGrp="1"/>
          </p:cNvSpPr>
          <p:nvPr>
            <p:ph type="pic" idx="2"/>
          </p:nvPr>
        </p:nvSpPr>
        <p:spPr>
          <a:xfrm>
            <a:off x="1792288" y="612775"/>
            <a:ext cx="5486399" cy="41148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0" name="Google Shape;70;p10"/>
          <p:cNvSpPr txBox="1">
            <a:spLocks noGrp="1"/>
          </p:cNvSpPr>
          <p:nvPr>
            <p:ph type="body" idx="1"/>
          </p:nvPr>
        </p:nvSpPr>
        <p:spPr>
          <a:xfrm>
            <a:off x="1792288" y="5367337"/>
            <a:ext cx="5486399" cy="804861"/>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a:lnSpc>
                <a:spcPct val="100000"/>
              </a:lnSpc>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71" name="Google Shape;71;p10"/>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72" name="Google Shape;72;p10"/>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73" name="Google Shape;73;p10"/>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7"/>
            <a:ext cx="8229600" cy="1143000"/>
          </a:xfrm>
          <a:prstGeom prst="rect">
            <a:avLst/>
          </a:prstGeom>
          <a:solidFill>
            <a:srgbClr val="0F243E"/>
          </a:solid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sciencedirect.com/topics/medicine-and-dentistry/homeostasi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hyperlink" Target="https://www.surveymonkey.com/r/DZPTLNP"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3"/>
          <p:cNvSpPr txBox="1"/>
          <p:nvPr/>
        </p:nvSpPr>
        <p:spPr>
          <a:xfrm>
            <a:off x="3877732" y="5046132"/>
            <a:ext cx="1744133" cy="629398"/>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chemeClr val="dk1"/>
              </a:solidFill>
              <a:latin typeface="Radley"/>
              <a:ea typeface="Radley"/>
              <a:cs typeface="Radley"/>
              <a:sym typeface="Radley"/>
            </a:endParaRPr>
          </a:p>
        </p:txBody>
      </p:sp>
      <p:pic>
        <p:nvPicPr>
          <p:cNvPr id="91" name="Google Shape;91;p13"/>
          <p:cNvPicPr preferRelativeResize="0"/>
          <p:nvPr/>
        </p:nvPicPr>
        <p:blipFill rotWithShape="1">
          <a:blip r:embed="rId3">
            <a:alphaModFix/>
          </a:blip>
          <a:srcRect/>
          <a:stretch/>
        </p:blipFill>
        <p:spPr>
          <a:xfrm>
            <a:off x="2423799" y="1015070"/>
            <a:ext cx="4101020" cy="4113071"/>
          </a:xfrm>
          <a:prstGeom prst="rect">
            <a:avLst/>
          </a:prstGeom>
          <a:noFill/>
          <a:ln>
            <a:noFill/>
          </a:ln>
        </p:spPr>
      </p:pic>
      <p:sp>
        <p:nvSpPr>
          <p:cNvPr id="92" name="Google Shape;92;p13"/>
          <p:cNvSpPr txBox="1"/>
          <p:nvPr/>
        </p:nvSpPr>
        <p:spPr>
          <a:xfrm>
            <a:off x="3650180" y="5675530"/>
            <a:ext cx="2734500" cy="6462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93267"/>
              </a:buClr>
              <a:buSzPts val="3600"/>
              <a:buFont typeface="Calibri"/>
              <a:buNone/>
            </a:pPr>
            <a:r>
              <a:rPr lang="en-US" sz="3600" b="1" i="0" u="none" strike="noStrike" cap="none" dirty="0">
                <a:solidFill>
                  <a:srgbClr val="293267"/>
                </a:solidFill>
                <a:latin typeface="Calibri"/>
                <a:ea typeface="Calibri"/>
                <a:cs typeface="Calibri"/>
                <a:sym typeface="Calibri"/>
              </a:rPr>
              <a:t>20</a:t>
            </a:r>
            <a:r>
              <a:rPr lang="en-US" sz="3600" b="1" dirty="0">
                <a:solidFill>
                  <a:srgbClr val="293267"/>
                </a:solidFill>
                <a:latin typeface="Calibri"/>
                <a:ea typeface="Calibri"/>
                <a:cs typeface="Calibri"/>
                <a:sym typeface="Calibri"/>
              </a:rPr>
              <a:t>2</a:t>
            </a:r>
            <a:r>
              <a:rPr lang="en-GB" sz="3600" b="1" dirty="0">
                <a:solidFill>
                  <a:srgbClr val="293267"/>
                </a:solidFill>
                <a:latin typeface="Calibri"/>
                <a:ea typeface="Calibri"/>
                <a:cs typeface="Calibri"/>
                <a:sym typeface="Calibri"/>
              </a:rPr>
              <a:t>1/2022</a:t>
            </a:r>
            <a:endParaRPr sz="3200" b="1" i="0" u="none" strike="noStrike" cap="none" dirty="0">
              <a:solidFill>
                <a:srgbClr val="293267"/>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22"/>
          <p:cNvSpPr txBox="1">
            <a:spLocks noGrp="1"/>
          </p:cNvSpPr>
          <p:nvPr>
            <p:ph type="body" idx="1"/>
          </p:nvPr>
        </p:nvSpPr>
        <p:spPr>
          <a:xfrm>
            <a:off x="6768569" y="6199682"/>
            <a:ext cx="1134600" cy="251400"/>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1200"/>
              <a:buNone/>
            </a:pPr>
            <a:r>
              <a:rPr lang="en-US" sz="1200"/>
              <a:t>Khan Academy</a:t>
            </a:r>
            <a:endParaRPr/>
          </a:p>
        </p:txBody>
      </p:sp>
      <p:pic>
        <p:nvPicPr>
          <p:cNvPr id="324" name="Google Shape;324;p22" descr="Image result for oxidative phosphorylation"/>
          <p:cNvPicPr preferRelativeResize="0"/>
          <p:nvPr/>
        </p:nvPicPr>
        <p:blipFill rotWithShape="1">
          <a:blip r:embed="rId3">
            <a:alphaModFix/>
          </a:blip>
          <a:srcRect/>
          <a:stretch/>
        </p:blipFill>
        <p:spPr>
          <a:xfrm>
            <a:off x="285183" y="1382713"/>
            <a:ext cx="5624516" cy="3432692"/>
          </a:xfrm>
          <a:prstGeom prst="rect">
            <a:avLst/>
          </a:prstGeom>
          <a:noFill/>
          <a:ln>
            <a:noFill/>
          </a:ln>
        </p:spPr>
      </p:pic>
      <p:sp>
        <p:nvSpPr>
          <p:cNvPr id="325" name="Google Shape;325;p22"/>
          <p:cNvSpPr txBox="1"/>
          <p:nvPr/>
        </p:nvSpPr>
        <p:spPr>
          <a:xfrm>
            <a:off x="457200" y="239713"/>
            <a:ext cx="8229600"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26" name="Google Shape;326;p22"/>
          <p:cNvSpPr txBox="1"/>
          <p:nvPr/>
        </p:nvSpPr>
        <p:spPr>
          <a:xfrm>
            <a:off x="814499" y="545350"/>
            <a:ext cx="5095200" cy="507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700"/>
              <a:buFont typeface="Calibri"/>
              <a:buNone/>
            </a:pPr>
            <a:r>
              <a:rPr lang="en-US" sz="3600" b="0" i="0" u="none" strike="noStrike" cap="none" dirty="0">
                <a:solidFill>
                  <a:srgbClr val="00B050"/>
                </a:solidFill>
                <a:latin typeface="Calibri"/>
                <a:ea typeface="Calibri"/>
                <a:cs typeface="Calibri"/>
                <a:sym typeface="Calibri"/>
              </a:rPr>
              <a:t>Oxidative phosphorylation</a:t>
            </a:r>
            <a:endParaRPr sz="2300" b="0" i="0" u="none" strike="noStrike" cap="none" dirty="0">
              <a:solidFill>
                <a:srgbClr val="00B050"/>
              </a:solidFill>
              <a:latin typeface="Arial"/>
              <a:ea typeface="Arial"/>
              <a:cs typeface="Arial"/>
              <a:sym typeface="Arial"/>
            </a:endParaRPr>
          </a:p>
        </p:txBody>
      </p:sp>
      <p:sp>
        <p:nvSpPr>
          <p:cNvPr id="2" name="TextBox 1">
            <a:extLst>
              <a:ext uri="{FF2B5EF4-FFF2-40B4-BE49-F238E27FC236}">
                <a16:creationId xmlns:a16="http://schemas.microsoft.com/office/drawing/2014/main" id="{D73A3D27-9909-154A-8A5C-6514F39B1D48}"/>
              </a:ext>
            </a:extLst>
          </p:cNvPr>
          <p:cNvSpPr txBox="1"/>
          <p:nvPr/>
        </p:nvSpPr>
        <p:spPr>
          <a:xfrm flipH="1">
            <a:off x="5909698" y="1712175"/>
            <a:ext cx="3234301" cy="2677656"/>
          </a:xfrm>
          <a:prstGeom prst="rect">
            <a:avLst/>
          </a:prstGeom>
          <a:noFill/>
        </p:spPr>
        <p:txBody>
          <a:bodyPr wrap="square" rtlCol="0">
            <a:spAutoFit/>
          </a:bodyPr>
          <a:lstStyle/>
          <a:p>
            <a:pPr algn="l"/>
            <a:r>
              <a:rPr lang="en-GB" dirty="0"/>
              <a:t>Electron transport chain</a:t>
            </a:r>
          </a:p>
          <a:p>
            <a:pPr marL="285750" indent="-285750" algn="l">
              <a:buFontTx/>
              <a:buChar char="-"/>
            </a:pPr>
            <a:r>
              <a:rPr lang="en-GB" dirty="0"/>
              <a:t>Occurs in the mitochondrial membrane</a:t>
            </a:r>
          </a:p>
          <a:p>
            <a:pPr marL="285750" indent="-285750" algn="l">
              <a:buFontTx/>
              <a:buChar char="-"/>
            </a:pPr>
            <a:r>
              <a:rPr lang="en-GB" dirty="0"/>
              <a:t>NADH + FADH oxidise to deliver power to proton pumps</a:t>
            </a:r>
          </a:p>
          <a:p>
            <a:pPr marL="285750" indent="-285750" algn="l">
              <a:buFontTx/>
              <a:buChar char="-"/>
            </a:pPr>
            <a:r>
              <a:rPr lang="en-GB" dirty="0"/>
              <a:t>Via electrochemical gradient </a:t>
            </a:r>
          </a:p>
          <a:p>
            <a:pPr marL="285750" indent="-285750" algn="l">
              <a:buFontTx/>
              <a:buChar char="-"/>
            </a:pPr>
            <a:r>
              <a:rPr lang="en-GB" dirty="0"/>
              <a:t>(H+ pumped into the </a:t>
            </a:r>
            <a:r>
              <a:rPr lang="en-GB" dirty="0" err="1"/>
              <a:t>intermembrane</a:t>
            </a:r>
            <a:r>
              <a:rPr lang="en-GB" dirty="0"/>
              <a:t> space, then flow down the gradient via ATP synthase to form ATP) </a:t>
            </a:r>
          </a:p>
          <a:p>
            <a:pPr marL="285750" indent="-285750" algn="l">
              <a:buFontTx/>
              <a:buChar char="-"/>
            </a:pPr>
            <a:r>
              <a:rPr lang="en-GB" dirty="0"/>
              <a:t>Final electron acceptor (electrons transferred to CO2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23"/>
          <p:cNvSpPr txBox="1">
            <a:spLocks noGrp="1"/>
          </p:cNvSpPr>
          <p:nvPr>
            <p:ph type="body" idx="1"/>
          </p:nvPr>
        </p:nvSpPr>
        <p:spPr>
          <a:xfrm>
            <a:off x="281050" y="2433025"/>
            <a:ext cx="3803400" cy="4084800"/>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2800"/>
              <a:buNone/>
            </a:pPr>
            <a:r>
              <a:rPr lang="en-US" sz="1900" dirty="0"/>
              <a:t>Fatty acids must be activated to Acyl CoA (cytoplasm)</a:t>
            </a:r>
            <a:endParaRPr sz="1900" dirty="0"/>
          </a:p>
          <a:p>
            <a:pPr marL="0" lvl="0" indent="0" algn="l" rtl="0">
              <a:lnSpc>
                <a:spcPct val="100000"/>
              </a:lnSpc>
              <a:spcBef>
                <a:spcPts val="0"/>
              </a:spcBef>
              <a:spcAft>
                <a:spcPts val="0"/>
              </a:spcAft>
              <a:buSzPts val="2800"/>
              <a:buNone/>
            </a:pPr>
            <a:endParaRPr sz="1900" dirty="0"/>
          </a:p>
          <a:p>
            <a:pPr marL="0" lvl="0" indent="0" algn="l" rtl="0">
              <a:lnSpc>
                <a:spcPct val="100000"/>
              </a:lnSpc>
              <a:spcBef>
                <a:spcPts val="0"/>
              </a:spcBef>
              <a:spcAft>
                <a:spcPts val="0"/>
              </a:spcAft>
              <a:buSzPts val="2800"/>
              <a:buNone/>
            </a:pPr>
            <a:endParaRPr sz="1900" dirty="0"/>
          </a:p>
          <a:p>
            <a:pPr marL="0" lvl="0" indent="0" algn="l" rtl="0">
              <a:lnSpc>
                <a:spcPct val="100000"/>
              </a:lnSpc>
              <a:spcBef>
                <a:spcPts val="0"/>
              </a:spcBef>
              <a:spcAft>
                <a:spcPts val="0"/>
              </a:spcAft>
              <a:buSzPts val="2800"/>
              <a:buNone/>
            </a:pPr>
            <a:endParaRPr lang="en-GB" sz="1900" dirty="0"/>
          </a:p>
          <a:p>
            <a:pPr marL="0" lvl="0" indent="0" algn="l" rtl="0">
              <a:lnSpc>
                <a:spcPct val="100000"/>
              </a:lnSpc>
              <a:spcBef>
                <a:spcPts val="0"/>
              </a:spcBef>
              <a:spcAft>
                <a:spcPts val="0"/>
              </a:spcAft>
              <a:buSzPts val="2800"/>
              <a:buNone/>
            </a:pPr>
            <a:endParaRPr lang="en-GB" sz="1900" dirty="0"/>
          </a:p>
          <a:p>
            <a:pPr marL="457200" lvl="0" indent="-349250" algn="l" rtl="0">
              <a:lnSpc>
                <a:spcPct val="100000"/>
              </a:lnSpc>
              <a:spcBef>
                <a:spcPts val="0"/>
              </a:spcBef>
              <a:spcAft>
                <a:spcPts val="0"/>
              </a:spcAft>
              <a:buSzPts val="1900"/>
              <a:buChar char="●"/>
            </a:pPr>
            <a:r>
              <a:rPr lang="en-US" sz="1900" dirty="0"/>
              <a:t>Oxidation of fatty acids occurs in mitochondria</a:t>
            </a:r>
            <a:endParaRPr sz="1900" dirty="0"/>
          </a:p>
          <a:p>
            <a:pPr marL="457200" lvl="0" indent="-349250" algn="l" rtl="0">
              <a:lnSpc>
                <a:spcPct val="100000"/>
              </a:lnSpc>
              <a:spcBef>
                <a:spcPts val="0"/>
              </a:spcBef>
              <a:spcAft>
                <a:spcPts val="0"/>
              </a:spcAft>
              <a:buSzPts val="1900"/>
              <a:buChar char="●"/>
            </a:pPr>
            <a:r>
              <a:rPr lang="en-US" sz="1900" dirty="0"/>
              <a:t>Acyl CoA cannot cross membrane</a:t>
            </a:r>
            <a:endParaRPr sz="1900" dirty="0"/>
          </a:p>
          <a:p>
            <a:pPr marL="457200" lvl="0" indent="-349250" algn="l" rtl="0">
              <a:lnSpc>
                <a:spcPct val="100000"/>
              </a:lnSpc>
              <a:spcBef>
                <a:spcPts val="0"/>
              </a:spcBef>
              <a:spcAft>
                <a:spcPts val="0"/>
              </a:spcAft>
              <a:buSzPts val="1900"/>
              <a:buChar char="●"/>
            </a:pPr>
            <a:r>
              <a:rPr lang="en-US" sz="1900" dirty="0"/>
              <a:t>Requires </a:t>
            </a:r>
            <a:r>
              <a:rPr lang="en-US" sz="1900" dirty="0" err="1"/>
              <a:t>carnitine</a:t>
            </a:r>
            <a:r>
              <a:rPr lang="en-US" sz="1900" dirty="0"/>
              <a:t> shuttle. </a:t>
            </a:r>
            <a:endParaRPr sz="1900" dirty="0"/>
          </a:p>
        </p:txBody>
      </p:sp>
      <p:sp>
        <p:nvSpPr>
          <p:cNvPr id="332" name="Google Shape;332;p23"/>
          <p:cNvSpPr txBox="1"/>
          <p:nvPr/>
        </p:nvSpPr>
        <p:spPr>
          <a:xfrm>
            <a:off x="457200" y="239713"/>
            <a:ext cx="8229600"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33" name="Google Shape;333;p23"/>
          <p:cNvSpPr txBox="1"/>
          <p:nvPr/>
        </p:nvSpPr>
        <p:spPr>
          <a:xfrm>
            <a:off x="652652" y="617100"/>
            <a:ext cx="5823300" cy="507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700"/>
              <a:buFont typeface="Calibri"/>
              <a:buNone/>
            </a:pPr>
            <a:r>
              <a:rPr lang="en-US" sz="3600" b="0" i="0" u="none" strike="noStrike" cap="none" dirty="0">
                <a:solidFill>
                  <a:srgbClr val="00B050"/>
                </a:solidFill>
                <a:latin typeface="Calibri"/>
                <a:ea typeface="Calibri"/>
                <a:cs typeface="Calibri"/>
                <a:sym typeface="Calibri"/>
              </a:rPr>
              <a:t>Fatty Acid Beta-Oxidation</a:t>
            </a:r>
            <a:endParaRPr sz="2300" b="0" i="0" u="none" strike="noStrike" cap="none" dirty="0">
              <a:solidFill>
                <a:srgbClr val="00B050"/>
              </a:solidFill>
              <a:latin typeface="Arial"/>
              <a:ea typeface="Arial"/>
              <a:cs typeface="Arial"/>
              <a:sym typeface="Arial"/>
            </a:endParaRPr>
          </a:p>
        </p:txBody>
      </p:sp>
      <p:sp>
        <p:nvSpPr>
          <p:cNvPr id="334" name="Google Shape;334;p23"/>
          <p:cNvSpPr txBox="1">
            <a:spLocks noGrp="1"/>
          </p:cNvSpPr>
          <p:nvPr>
            <p:ph type="body" idx="1"/>
          </p:nvPr>
        </p:nvSpPr>
        <p:spPr>
          <a:xfrm>
            <a:off x="281050" y="1453675"/>
            <a:ext cx="7611300" cy="908400"/>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2800"/>
              <a:buNone/>
            </a:pPr>
            <a:r>
              <a:rPr lang="en-GB" sz="1800" b="1" dirty="0"/>
              <a:t>The breakdown of fatty acids =&gt; ATP </a:t>
            </a:r>
          </a:p>
        </p:txBody>
      </p:sp>
      <p:pic>
        <p:nvPicPr>
          <p:cNvPr id="335" name="Google Shape;335;p23"/>
          <p:cNvPicPr preferRelativeResize="0"/>
          <p:nvPr/>
        </p:nvPicPr>
        <p:blipFill rotWithShape="1">
          <a:blip r:embed="rId3">
            <a:alphaModFix/>
          </a:blip>
          <a:srcRect r="12411"/>
          <a:stretch/>
        </p:blipFill>
        <p:spPr>
          <a:xfrm>
            <a:off x="5299038" y="2226512"/>
            <a:ext cx="3120700" cy="1237150"/>
          </a:xfrm>
          <a:prstGeom prst="rect">
            <a:avLst/>
          </a:prstGeom>
          <a:noFill/>
          <a:ln w="9525" cap="flat" cmpd="sng">
            <a:solidFill>
              <a:srgbClr val="D9D9D9"/>
            </a:solidFill>
            <a:prstDash val="solid"/>
            <a:round/>
            <a:headEnd type="none" w="sm" len="sm"/>
            <a:tailEnd type="none" w="sm" len="sm"/>
          </a:ln>
        </p:spPr>
      </p:pic>
      <p:pic>
        <p:nvPicPr>
          <p:cNvPr id="336" name="Google Shape;336;p23"/>
          <p:cNvPicPr preferRelativeResize="0"/>
          <p:nvPr/>
        </p:nvPicPr>
        <p:blipFill rotWithShape="1">
          <a:blip r:embed="rId4">
            <a:alphaModFix/>
          </a:blip>
          <a:srcRect l="15755" t="16421" r="38401" b="11583"/>
          <a:stretch/>
        </p:blipFill>
        <p:spPr>
          <a:xfrm>
            <a:off x="4610847" y="3703037"/>
            <a:ext cx="3281503" cy="2394371"/>
          </a:xfrm>
          <a:prstGeom prst="rect">
            <a:avLst/>
          </a:prstGeom>
          <a:noFill/>
          <a:ln w="9525" cap="flat" cmpd="sng">
            <a:solidFill>
              <a:srgbClr val="CCCCCC"/>
            </a:solidFill>
            <a:prstDash val="solid"/>
            <a:round/>
            <a:headEnd type="none" w="sm" len="sm"/>
            <a:tailEnd type="none" w="sm" len="sm"/>
          </a:ln>
        </p:spPr>
      </p:pic>
      <p:pic>
        <p:nvPicPr>
          <p:cNvPr id="337" name="Google Shape;337;p23"/>
          <p:cNvPicPr preferRelativeResize="0"/>
          <p:nvPr/>
        </p:nvPicPr>
        <p:blipFill rotWithShape="1">
          <a:blip r:embed="rId5">
            <a:alphaModFix/>
          </a:blip>
          <a:srcRect t="80108"/>
          <a:stretch/>
        </p:blipFill>
        <p:spPr>
          <a:xfrm>
            <a:off x="281050" y="3328098"/>
            <a:ext cx="4032401" cy="527400"/>
          </a:xfrm>
          <a:prstGeom prst="rect">
            <a:avLst/>
          </a:prstGeom>
          <a:noFill/>
          <a:ln w="9525" cap="flat" cmpd="sng">
            <a:solidFill>
              <a:srgbClr val="A4C2F4"/>
            </a:solidFill>
            <a:prstDash val="solid"/>
            <a:round/>
            <a:headEnd type="none" w="sm" len="sm"/>
            <a:tailEnd type="none" w="sm" len="sm"/>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24"/>
          <p:cNvSpPr txBox="1"/>
          <p:nvPr/>
        </p:nvSpPr>
        <p:spPr>
          <a:xfrm>
            <a:off x="254100" y="1608674"/>
            <a:ext cx="8229600" cy="527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500"/>
              <a:buFont typeface="Calibri"/>
              <a:buNone/>
            </a:pPr>
            <a:r>
              <a:rPr lang="en-US" sz="1800" b="1" i="0" u="none" strike="noStrike" cap="none">
                <a:solidFill>
                  <a:srgbClr val="000000"/>
                </a:solidFill>
                <a:latin typeface="Calibri"/>
                <a:ea typeface="Calibri"/>
                <a:cs typeface="Calibri"/>
                <a:sym typeface="Calibri"/>
              </a:rPr>
              <a:t>Acyl CoA – 2 Carbons = 1 mol (NADH + FADH</a:t>
            </a:r>
            <a:r>
              <a:rPr lang="en-US" sz="1800" b="1" i="0" u="none" strike="noStrike" cap="none" baseline="-25000">
                <a:solidFill>
                  <a:srgbClr val="000000"/>
                </a:solidFill>
                <a:latin typeface="Calibri"/>
                <a:ea typeface="Calibri"/>
                <a:cs typeface="Calibri"/>
                <a:sym typeface="Calibri"/>
              </a:rPr>
              <a:t>2</a:t>
            </a:r>
            <a:r>
              <a:rPr lang="en-US" sz="1800" b="1" i="0" u="none" strike="noStrike" cap="none">
                <a:solidFill>
                  <a:srgbClr val="000000"/>
                </a:solidFill>
                <a:latin typeface="Calibri"/>
                <a:ea typeface="Calibri"/>
                <a:cs typeface="Calibri"/>
                <a:sym typeface="Calibri"/>
              </a:rPr>
              <a:t> +  Acetyl CoA)</a:t>
            </a:r>
            <a:endParaRPr sz="1700" b="0" i="0" u="none" strike="noStrike" cap="none">
              <a:solidFill>
                <a:srgbClr val="000000"/>
              </a:solidFill>
              <a:latin typeface="Arial"/>
              <a:ea typeface="Arial"/>
              <a:cs typeface="Arial"/>
              <a:sym typeface="Arial"/>
            </a:endParaRPr>
          </a:p>
        </p:txBody>
      </p:sp>
      <p:sp>
        <p:nvSpPr>
          <p:cNvPr id="343" name="Google Shape;343;p24"/>
          <p:cNvSpPr txBox="1"/>
          <p:nvPr/>
        </p:nvSpPr>
        <p:spPr>
          <a:xfrm>
            <a:off x="1728835" y="3001823"/>
            <a:ext cx="1914900" cy="4521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0000"/>
              </a:buClr>
              <a:buSzPts val="1200"/>
              <a:buFont typeface="Calibri"/>
              <a:buNone/>
            </a:pPr>
            <a:r>
              <a:rPr lang="en-US" sz="1500" b="1" i="0" u="none" strike="noStrike" cap="none">
                <a:solidFill>
                  <a:srgbClr val="FF0000"/>
                </a:solidFill>
                <a:latin typeface="Calibri"/>
                <a:ea typeface="Calibri"/>
                <a:cs typeface="Calibri"/>
                <a:sym typeface="Calibri"/>
              </a:rPr>
              <a:t>At the β position</a:t>
            </a:r>
            <a:endParaRPr sz="1700" b="0" i="0" u="none" strike="noStrike" cap="none">
              <a:solidFill>
                <a:srgbClr val="000000"/>
              </a:solidFill>
              <a:latin typeface="Arial"/>
              <a:ea typeface="Arial"/>
              <a:cs typeface="Arial"/>
              <a:sym typeface="Arial"/>
            </a:endParaRPr>
          </a:p>
        </p:txBody>
      </p:sp>
      <p:sp>
        <p:nvSpPr>
          <p:cNvPr id="344" name="Google Shape;344;p24"/>
          <p:cNvSpPr/>
          <p:nvPr/>
        </p:nvSpPr>
        <p:spPr>
          <a:xfrm rot="-9283566">
            <a:off x="2641343" y="2004134"/>
            <a:ext cx="226258" cy="892943"/>
          </a:xfrm>
          <a:prstGeom prst="upArrow">
            <a:avLst>
              <a:gd name="adj1" fmla="val 50000"/>
              <a:gd name="adj2" fmla="val 50000"/>
            </a:avLst>
          </a:prstGeom>
          <a:solidFill>
            <a:srgbClr val="FF000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350" b="0" i="0" u="none" strike="noStrike" cap="none">
              <a:solidFill>
                <a:schemeClr val="lt1"/>
              </a:solidFill>
              <a:latin typeface="Calibri"/>
              <a:ea typeface="Calibri"/>
              <a:cs typeface="Calibri"/>
              <a:sym typeface="Calibri"/>
            </a:endParaRPr>
          </a:p>
        </p:txBody>
      </p:sp>
      <p:sp>
        <p:nvSpPr>
          <p:cNvPr id="345" name="Google Shape;345;p24"/>
          <p:cNvSpPr txBox="1">
            <a:spLocks noGrp="1"/>
          </p:cNvSpPr>
          <p:nvPr>
            <p:ph type="body" idx="1"/>
          </p:nvPr>
        </p:nvSpPr>
        <p:spPr>
          <a:xfrm>
            <a:off x="1393486" y="5666463"/>
            <a:ext cx="7473000" cy="489600"/>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1350"/>
              <a:buNone/>
            </a:pPr>
            <a:r>
              <a:rPr lang="en-US" sz="1550">
                <a:solidFill>
                  <a:srgbClr val="FF0000"/>
                </a:solidFill>
                <a:latin typeface="Calibri"/>
                <a:ea typeface="Calibri"/>
                <a:cs typeface="Calibri"/>
                <a:sym typeface="Calibri"/>
              </a:rPr>
              <a:t>Examples of fatty acids: Linoleic acid, Oleic acid, Palmitic acid, and arachidonic acid</a:t>
            </a:r>
            <a:endParaRPr sz="3000">
              <a:solidFill>
                <a:srgbClr val="FF0000"/>
              </a:solidFill>
            </a:endParaRPr>
          </a:p>
        </p:txBody>
      </p:sp>
      <p:sp>
        <p:nvSpPr>
          <p:cNvPr id="346" name="Google Shape;346;p24"/>
          <p:cNvSpPr txBox="1"/>
          <p:nvPr/>
        </p:nvSpPr>
        <p:spPr>
          <a:xfrm>
            <a:off x="457200" y="239713"/>
            <a:ext cx="8229600"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7" name="Google Shape;347;p24"/>
          <p:cNvSpPr txBox="1"/>
          <p:nvPr/>
        </p:nvSpPr>
        <p:spPr>
          <a:xfrm>
            <a:off x="882223" y="557275"/>
            <a:ext cx="5624400" cy="507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700"/>
              <a:buFont typeface="Calibri"/>
              <a:buNone/>
            </a:pPr>
            <a:r>
              <a:rPr lang="en-US" sz="3600" b="0" i="0" u="none" strike="noStrike" cap="none" dirty="0">
                <a:solidFill>
                  <a:srgbClr val="00B050"/>
                </a:solidFill>
                <a:latin typeface="Calibri"/>
                <a:ea typeface="Calibri"/>
                <a:cs typeface="Calibri"/>
                <a:sym typeface="Calibri"/>
              </a:rPr>
              <a:t>Fatty Acid Beta-Oxidation 2 </a:t>
            </a:r>
            <a:endParaRPr sz="2300" b="0" i="0" u="none" strike="noStrike" cap="none" dirty="0">
              <a:solidFill>
                <a:srgbClr val="00B050"/>
              </a:solidFill>
              <a:latin typeface="Arial"/>
              <a:ea typeface="Arial"/>
              <a:cs typeface="Arial"/>
              <a:sym typeface="Arial"/>
            </a:endParaRPr>
          </a:p>
        </p:txBody>
      </p:sp>
      <p:pic>
        <p:nvPicPr>
          <p:cNvPr id="348" name="Google Shape;348;p24"/>
          <p:cNvPicPr preferRelativeResize="0"/>
          <p:nvPr/>
        </p:nvPicPr>
        <p:blipFill>
          <a:blip r:embed="rId3">
            <a:alphaModFix/>
          </a:blip>
          <a:stretch>
            <a:fillRect/>
          </a:stretch>
        </p:blipFill>
        <p:spPr>
          <a:xfrm>
            <a:off x="4108600" y="2189860"/>
            <a:ext cx="4791975" cy="3422839"/>
          </a:xfrm>
          <a:prstGeom prst="rect">
            <a:avLst/>
          </a:prstGeom>
          <a:noFill/>
          <a:ln>
            <a:noFill/>
          </a:ln>
        </p:spPr>
      </p:pic>
      <p:pic>
        <p:nvPicPr>
          <p:cNvPr id="349" name="Google Shape;349;p24"/>
          <p:cNvPicPr preferRelativeResize="0"/>
          <p:nvPr/>
        </p:nvPicPr>
        <p:blipFill rotWithShape="1">
          <a:blip r:embed="rId4">
            <a:alphaModFix/>
          </a:blip>
          <a:srcRect t="80108"/>
          <a:stretch/>
        </p:blipFill>
        <p:spPr>
          <a:xfrm>
            <a:off x="76200" y="4309548"/>
            <a:ext cx="4032401" cy="527400"/>
          </a:xfrm>
          <a:prstGeom prst="rect">
            <a:avLst/>
          </a:prstGeom>
          <a:noFill/>
          <a:ln w="9525" cap="flat" cmpd="sng">
            <a:solidFill>
              <a:srgbClr val="A4C2F4"/>
            </a:solidFill>
            <a:prstDash val="solid"/>
            <a:round/>
            <a:headEnd type="none" w="sm" len="sm"/>
            <a:tailEnd type="none" w="sm" len="s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25"/>
          <p:cNvSpPr txBox="1"/>
          <p:nvPr/>
        </p:nvSpPr>
        <p:spPr>
          <a:xfrm>
            <a:off x="457200" y="239713"/>
            <a:ext cx="8229600"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55" name="Google Shape;355;p25"/>
          <p:cNvSpPr txBox="1"/>
          <p:nvPr/>
        </p:nvSpPr>
        <p:spPr>
          <a:xfrm>
            <a:off x="882223" y="557275"/>
            <a:ext cx="5624400" cy="507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700"/>
              <a:buFont typeface="Calibri"/>
              <a:buNone/>
            </a:pPr>
            <a:r>
              <a:rPr lang="en-US" sz="3600" dirty="0">
                <a:solidFill>
                  <a:srgbClr val="00B050"/>
                </a:solidFill>
                <a:latin typeface="Calibri"/>
                <a:ea typeface="Calibri"/>
                <a:cs typeface="Calibri"/>
                <a:sym typeface="Calibri"/>
              </a:rPr>
              <a:t>Ketones</a:t>
            </a:r>
            <a:endParaRPr sz="2300" b="0" i="0" u="none" strike="noStrike" cap="none" dirty="0">
              <a:solidFill>
                <a:srgbClr val="00B050"/>
              </a:solidFill>
              <a:latin typeface="Arial"/>
              <a:ea typeface="Arial"/>
              <a:cs typeface="Arial"/>
              <a:sym typeface="Arial"/>
            </a:endParaRPr>
          </a:p>
        </p:txBody>
      </p:sp>
      <p:sp>
        <p:nvSpPr>
          <p:cNvPr id="356" name="Google Shape;356;p25"/>
          <p:cNvSpPr txBox="1"/>
          <p:nvPr/>
        </p:nvSpPr>
        <p:spPr>
          <a:xfrm>
            <a:off x="457200" y="1382724"/>
            <a:ext cx="4518212" cy="460868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900" dirty="0">
                <a:solidFill>
                  <a:schemeClr val="dk1"/>
                </a:solidFill>
              </a:rPr>
              <a:t>Liver mainly makes ketones from 2 Acetyl CoAs</a:t>
            </a:r>
            <a:endParaRPr sz="1900" dirty="0">
              <a:solidFill>
                <a:schemeClr val="dk1"/>
              </a:solidFill>
            </a:endParaRPr>
          </a:p>
          <a:p>
            <a:pPr marL="0" lvl="0" indent="0" algn="l" rtl="0">
              <a:spcBef>
                <a:spcPts val="0"/>
              </a:spcBef>
              <a:spcAft>
                <a:spcPts val="0"/>
              </a:spcAft>
              <a:buNone/>
            </a:pPr>
            <a:endParaRPr sz="1900" dirty="0">
              <a:solidFill>
                <a:schemeClr val="dk1"/>
              </a:solidFill>
            </a:endParaRPr>
          </a:p>
          <a:p>
            <a:pPr marL="0" lvl="0" indent="0" algn="l" rtl="0">
              <a:spcBef>
                <a:spcPts val="0"/>
              </a:spcBef>
              <a:spcAft>
                <a:spcPts val="0"/>
              </a:spcAft>
              <a:buNone/>
            </a:pPr>
            <a:r>
              <a:rPr lang="en-US" sz="1900" dirty="0">
                <a:solidFill>
                  <a:schemeClr val="dk1"/>
                </a:solidFill>
              </a:rPr>
              <a:t>Main physiological ketones:</a:t>
            </a:r>
            <a:endParaRPr sz="1900" dirty="0">
              <a:solidFill>
                <a:schemeClr val="dk1"/>
              </a:solidFill>
            </a:endParaRPr>
          </a:p>
          <a:p>
            <a:pPr marL="457200" lvl="0" indent="-349250" algn="l" rtl="0">
              <a:spcBef>
                <a:spcPts val="0"/>
              </a:spcBef>
              <a:spcAft>
                <a:spcPts val="0"/>
              </a:spcAft>
              <a:buClr>
                <a:schemeClr val="dk1"/>
              </a:buClr>
              <a:buSzPts val="1900"/>
              <a:buChar char="●"/>
            </a:pPr>
            <a:r>
              <a:rPr lang="en-US" sz="1900" dirty="0">
                <a:solidFill>
                  <a:schemeClr val="dk1"/>
                </a:solidFill>
              </a:rPr>
              <a:t>Acetone </a:t>
            </a:r>
            <a:endParaRPr sz="1900" dirty="0">
              <a:solidFill>
                <a:schemeClr val="dk1"/>
              </a:solidFill>
            </a:endParaRPr>
          </a:p>
          <a:p>
            <a:pPr marL="457200" lvl="0" indent="-349250" algn="l" rtl="0">
              <a:spcBef>
                <a:spcPts val="0"/>
              </a:spcBef>
              <a:spcAft>
                <a:spcPts val="0"/>
              </a:spcAft>
              <a:buClr>
                <a:schemeClr val="dk1"/>
              </a:buClr>
              <a:buSzPts val="1900"/>
              <a:buChar char="●"/>
            </a:pPr>
            <a:r>
              <a:rPr lang="en-US" sz="1900" dirty="0" err="1">
                <a:solidFill>
                  <a:schemeClr val="dk1"/>
                </a:solidFill>
              </a:rPr>
              <a:t>Acetoacetate</a:t>
            </a:r>
            <a:r>
              <a:rPr lang="en-US" sz="1900" dirty="0">
                <a:solidFill>
                  <a:schemeClr val="dk1"/>
                </a:solidFill>
              </a:rPr>
              <a:t> </a:t>
            </a:r>
            <a:endParaRPr sz="1900" dirty="0">
              <a:solidFill>
                <a:schemeClr val="dk1"/>
              </a:solidFill>
            </a:endParaRPr>
          </a:p>
          <a:p>
            <a:pPr marL="457200" lvl="0" indent="-349250" algn="l" rtl="0">
              <a:spcBef>
                <a:spcPts val="0"/>
              </a:spcBef>
              <a:spcAft>
                <a:spcPts val="0"/>
              </a:spcAft>
              <a:buClr>
                <a:schemeClr val="dk1"/>
              </a:buClr>
              <a:buSzPts val="1900"/>
              <a:buChar char="●"/>
            </a:pPr>
            <a:r>
              <a:rPr lang="en-US" sz="1900" dirty="0" err="1">
                <a:solidFill>
                  <a:schemeClr val="dk1"/>
                </a:solidFill>
              </a:rPr>
              <a:t>B-hydroxybutyrate</a:t>
            </a:r>
            <a:r>
              <a:rPr lang="en-US" sz="1900" dirty="0">
                <a:solidFill>
                  <a:schemeClr val="dk1"/>
                </a:solidFill>
              </a:rPr>
              <a:t> </a:t>
            </a:r>
            <a:endParaRPr sz="1900" dirty="0">
              <a:solidFill>
                <a:schemeClr val="dk1"/>
              </a:solidFill>
            </a:endParaRPr>
          </a:p>
          <a:p>
            <a:pPr marL="0" lvl="0" indent="0" algn="l" rtl="0">
              <a:spcBef>
                <a:spcPts val="0"/>
              </a:spcBef>
              <a:spcAft>
                <a:spcPts val="0"/>
              </a:spcAft>
              <a:buNone/>
            </a:pPr>
            <a:endParaRPr sz="1900" dirty="0">
              <a:solidFill>
                <a:schemeClr val="dk1"/>
              </a:solidFill>
            </a:endParaRPr>
          </a:p>
          <a:p>
            <a:pPr marL="0" lvl="0" indent="0" algn="l" rtl="0">
              <a:spcBef>
                <a:spcPts val="0"/>
              </a:spcBef>
              <a:spcAft>
                <a:spcPts val="0"/>
              </a:spcAft>
              <a:buClr>
                <a:schemeClr val="dk1"/>
              </a:buClr>
              <a:buSzPts val="1100"/>
              <a:buFont typeface="Arial"/>
              <a:buNone/>
            </a:pPr>
            <a:r>
              <a:rPr lang="en-US" sz="1900" dirty="0">
                <a:solidFill>
                  <a:schemeClr val="dk1"/>
                </a:solidFill>
              </a:rPr>
              <a:t>Ketones are relatively strong acids = pH3.5 </a:t>
            </a:r>
            <a:endParaRPr sz="2100" dirty="0">
              <a:solidFill>
                <a:schemeClr val="dk1"/>
              </a:solidFill>
            </a:endParaRPr>
          </a:p>
          <a:p>
            <a:pPr marL="0" lvl="0" indent="0" algn="l" rtl="0">
              <a:spcBef>
                <a:spcPts val="0"/>
              </a:spcBef>
              <a:spcAft>
                <a:spcPts val="0"/>
              </a:spcAft>
              <a:buClr>
                <a:schemeClr val="dk1"/>
              </a:buClr>
              <a:buSzPts val="1100"/>
              <a:buFont typeface="Arial"/>
              <a:buNone/>
            </a:pPr>
            <a:endParaRPr sz="1700" dirty="0">
              <a:solidFill>
                <a:schemeClr val="dk1"/>
              </a:solidFill>
            </a:endParaRPr>
          </a:p>
        </p:txBody>
      </p:sp>
      <p:pic>
        <p:nvPicPr>
          <p:cNvPr id="357" name="Google Shape;357;p25"/>
          <p:cNvPicPr preferRelativeResize="0"/>
          <p:nvPr/>
        </p:nvPicPr>
        <p:blipFill>
          <a:blip r:embed="rId3">
            <a:alphaModFix/>
          </a:blip>
          <a:stretch>
            <a:fillRect/>
          </a:stretch>
        </p:blipFill>
        <p:spPr>
          <a:xfrm>
            <a:off x="6066118" y="1497853"/>
            <a:ext cx="2426447" cy="512043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26"/>
          <p:cNvSpPr txBox="1"/>
          <p:nvPr/>
        </p:nvSpPr>
        <p:spPr>
          <a:xfrm>
            <a:off x="492575" y="1418625"/>
            <a:ext cx="7682400" cy="4122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700">
                <a:solidFill>
                  <a:schemeClr val="dk1"/>
                </a:solidFill>
              </a:rPr>
              <a:t>Liver mainly makes ketones from 2 Acetyl CoAs, doesn’t have enzyme to reverse this, ensures extrahepatic tissue use.</a:t>
            </a:r>
            <a:endParaRPr sz="1700">
              <a:solidFill>
                <a:schemeClr val="dk1"/>
              </a:solidFill>
            </a:endParaRPr>
          </a:p>
          <a:p>
            <a:pPr marL="0" lvl="0" indent="0" algn="l" rtl="0">
              <a:spcBef>
                <a:spcPts val="0"/>
              </a:spcBef>
              <a:spcAft>
                <a:spcPts val="0"/>
              </a:spcAft>
              <a:buNone/>
            </a:pPr>
            <a:endParaRPr sz="1700">
              <a:solidFill>
                <a:schemeClr val="dk1"/>
              </a:solidFill>
            </a:endParaRPr>
          </a:p>
          <a:p>
            <a:pPr marL="214312" marR="0" lvl="0" indent="-207962" algn="l" rtl="0">
              <a:lnSpc>
                <a:spcPct val="100000"/>
              </a:lnSpc>
              <a:spcBef>
                <a:spcPts val="0"/>
              </a:spcBef>
              <a:spcAft>
                <a:spcPts val="0"/>
              </a:spcAft>
              <a:buClr>
                <a:srgbClr val="000000"/>
              </a:buClr>
              <a:buSzPts val="1700"/>
              <a:buFont typeface="Arial"/>
              <a:buChar char="•"/>
            </a:pPr>
            <a:r>
              <a:rPr lang="en-US" sz="1700" b="0" i="0" u="none" strike="noStrike" cap="none">
                <a:solidFill>
                  <a:srgbClr val="000000"/>
                </a:solidFill>
                <a:latin typeface="Arial"/>
                <a:ea typeface="Arial"/>
                <a:cs typeface="Arial"/>
                <a:sym typeface="Arial"/>
              </a:rPr>
              <a:t>Ketogenesis occurs </a:t>
            </a:r>
            <a:r>
              <a:rPr lang="en-US" sz="1700"/>
              <a:t>little </a:t>
            </a:r>
            <a:r>
              <a:rPr lang="en-US" sz="1700" b="0" i="0" u="none" strike="noStrike" cap="none">
                <a:solidFill>
                  <a:srgbClr val="000000"/>
                </a:solidFill>
                <a:latin typeface="Arial"/>
                <a:ea typeface="Arial"/>
                <a:cs typeface="Arial"/>
                <a:sym typeface="Arial"/>
              </a:rPr>
              <a:t>normally, high during</a:t>
            </a:r>
            <a:r>
              <a:rPr lang="en-US" sz="1700"/>
              <a:t>:</a:t>
            </a:r>
            <a:endParaRPr sz="1700" b="0" i="0" u="none" strike="noStrike" cap="none">
              <a:solidFill>
                <a:srgbClr val="000000"/>
              </a:solidFill>
              <a:latin typeface="Arial"/>
              <a:ea typeface="Arial"/>
              <a:cs typeface="Arial"/>
              <a:sym typeface="Arial"/>
            </a:endParaRPr>
          </a:p>
          <a:p>
            <a:pPr marL="914400" marR="0" lvl="1" indent="-336550" algn="l" rtl="0">
              <a:lnSpc>
                <a:spcPct val="100000"/>
              </a:lnSpc>
              <a:spcBef>
                <a:spcPts val="0"/>
              </a:spcBef>
              <a:spcAft>
                <a:spcPts val="0"/>
              </a:spcAft>
              <a:buClr>
                <a:srgbClr val="000000"/>
              </a:buClr>
              <a:buSzPts val="1700"/>
              <a:buFont typeface="Arial"/>
              <a:buChar char="○"/>
            </a:pPr>
            <a:r>
              <a:rPr lang="en-US" sz="1700"/>
              <a:t>S</a:t>
            </a:r>
            <a:r>
              <a:rPr lang="en-US" sz="1700" b="0" i="0" u="none" strike="noStrike" cap="none">
                <a:solidFill>
                  <a:srgbClr val="000000"/>
                </a:solidFill>
                <a:latin typeface="Arial"/>
                <a:ea typeface="Arial"/>
                <a:cs typeface="Arial"/>
                <a:sym typeface="Arial"/>
              </a:rPr>
              <a:t>tarvation - ketones used by heart, muscle, saves glucose for brain</a:t>
            </a:r>
            <a:endParaRPr sz="1700"/>
          </a:p>
          <a:p>
            <a:pPr marL="914400" marR="0" lvl="1" indent="-336550" algn="l" rtl="0">
              <a:lnSpc>
                <a:spcPct val="100000"/>
              </a:lnSpc>
              <a:spcBef>
                <a:spcPts val="0"/>
              </a:spcBef>
              <a:spcAft>
                <a:spcPts val="0"/>
              </a:spcAft>
              <a:buClr>
                <a:srgbClr val="000000"/>
              </a:buClr>
              <a:buSzPts val="1700"/>
              <a:buFont typeface="Arial"/>
              <a:buChar char="○"/>
            </a:pPr>
            <a:r>
              <a:rPr lang="en-US" sz="1700"/>
              <a:t>E</a:t>
            </a:r>
            <a:r>
              <a:rPr lang="en-US" sz="1700" b="0" i="0" u="none" strike="noStrike" cap="none">
                <a:solidFill>
                  <a:srgbClr val="000000"/>
                </a:solidFill>
                <a:latin typeface="Arial"/>
                <a:ea typeface="Arial"/>
                <a:cs typeface="Arial"/>
                <a:sym typeface="Arial"/>
              </a:rPr>
              <a:t>xcessive exercise</a:t>
            </a:r>
            <a:endParaRPr sz="1700"/>
          </a:p>
          <a:p>
            <a:pPr marL="914400" marR="0" lvl="1" indent="-336550" algn="l" rtl="0">
              <a:lnSpc>
                <a:spcPct val="100000"/>
              </a:lnSpc>
              <a:spcBef>
                <a:spcPts val="0"/>
              </a:spcBef>
              <a:spcAft>
                <a:spcPts val="0"/>
              </a:spcAft>
              <a:buClr>
                <a:srgbClr val="000000"/>
              </a:buClr>
              <a:buSzPts val="1700"/>
              <a:buFont typeface="Arial"/>
              <a:buChar char="○"/>
            </a:pPr>
            <a:r>
              <a:rPr lang="en-US" sz="1700"/>
              <a:t>S</a:t>
            </a:r>
            <a:r>
              <a:rPr lang="en-US" sz="1700" b="0" i="0" u="none" strike="noStrike" cap="none">
                <a:solidFill>
                  <a:srgbClr val="000000"/>
                </a:solidFill>
                <a:latin typeface="Arial"/>
                <a:ea typeface="Arial"/>
                <a:cs typeface="Arial"/>
                <a:sym typeface="Arial"/>
              </a:rPr>
              <a:t>ome diabetic patients</a:t>
            </a:r>
            <a:r>
              <a:rPr lang="en-US" sz="1700"/>
              <a:t> - if you overwhelm TCA cycle</a:t>
            </a:r>
            <a:endParaRPr sz="1700"/>
          </a:p>
          <a:p>
            <a:pPr marL="0" marR="0" lvl="0" indent="0" algn="l" rtl="0">
              <a:lnSpc>
                <a:spcPct val="100000"/>
              </a:lnSpc>
              <a:spcBef>
                <a:spcPts val="0"/>
              </a:spcBef>
              <a:spcAft>
                <a:spcPts val="0"/>
              </a:spcAft>
              <a:buNone/>
            </a:pPr>
            <a:endParaRPr sz="1700"/>
          </a:p>
          <a:p>
            <a:pPr marL="0" marR="0" lvl="0" indent="0" algn="l" rtl="0">
              <a:lnSpc>
                <a:spcPct val="100000"/>
              </a:lnSpc>
              <a:spcBef>
                <a:spcPts val="0"/>
              </a:spcBef>
              <a:spcAft>
                <a:spcPts val="0"/>
              </a:spcAft>
              <a:buNone/>
            </a:pPr>
            <a:endParaRPr sz="1700"/>
          </a:p>
          <a:p>
            <a:pPr marL="0" marR="0" lvl="0" indent="0" algn="l" rtl="0">
              <a:lnSpc>
                <a:spcPct val="100000"/>
              </a:lnSpc>
              <a:spcBef>
                <a:spcPts val="0"/>
              </a:spcBef>
              <a:spcAft>
                <a:spcPts val="0"/>
              </a:spcAft>
              <a:buNone/>
            </a:pPr>
            <a:endParaRPr sz="1700"/>
          </a:p>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363" name="Google Shape;363;p26"/>
          <p:cNvSpPr txBox="1"/>
          <p:nvPr/>
        </p:nvSpPr>
        <p:spPr>
          <a:xfrm>
            <a:off x="457200" y="239713"/>
            <a:ext cx="8229600"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64" name="Google Shape;364;p26"/>
          <p:cNvSpPr txBox="1"/>
          <p:nvPr/>
        </p:nvSpPr>
        <p:spPr>
          <a:xfrm>
            <a:off x="780648" y="557275"/>
            <a:ext cx="5552400" cy="507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700"/>
              <a:buFont typeface="Calibri"/>
              <a:buNone/>
            </a:pPr>
            <a:r>
              <a:rPr lang="en-US" sz="3600" b="0" i="0" u="none" strike="noStrike" cap="none" dirty="0" err="1">
                <a:solidFill>
                  <a:srgbClr val="00B050"/>
                </a:solidFill>
                <a:latin typeface="Calibri"/>
                <a:ea typeface="Calibri"/>
                <a:cs typeface="Calibri"/>
                <a:sym typeface="Calibri"/>
              </a:rPr>
              <a:t>Ketogenesis</a:t>
            </a:r>
            <a:endParaRPr sz="2300" b="0" i="0" u="none" strike="noStrike" cap="none" dirty="0">
              <a:solidFill>
                <a:srgbClr val="00B050"/>
              </a:solidFill>
              <a:latin typeface="Arial"/>
              <a:ea typeface="Arial"/>
              <a:cs typeface="Arial"/>
              <a:sym typeface="Arial"/>
            </a:endParaRPr>
          </a:p>
        </p:txBody>
      </p:sp>
      <p:pic>
        <p:nvPicPr>
          <p:cNvPr id="365" name="Google Shape;365;p26"/>
          <p:cNvPicPr preferRelativeResize="0"/>
          <p:nvPr/>
        </p:nvPicPr>
        <p:blipFill rotWithShape="1">
          <a:blip r:embed="rId3">
            <a:alphaModFix/>
          </a:blip>
          <a:srcRect t="10965" r="2324" b="16654"/>
          <a:stretch/>
        </p:blipFill>
        <p:spPr>
          <a:xfrm>
            <a:off x="4354025" y="3479925"/>
            <a:ext cx="3914175" cy="2616075"/>
          </a:xfrm>
          <a:prstGeom prst="rect">
            <a:avLst/>
          </a:prstGeom>
          <a:noFill/>
          <a:ln>
            <a:noFill/>
          </a:ln>
        </p:spPr>
      </p:pic>
      <p:sp>
        <p:nvSpPr>
          <p:cNvPr id="366" name="Google Shape;366;p26"/>
          <p:cNvSpPr txBox="1"/>
          <p:nvPr/>
        </p:nvSpPr>
        <p:spPr>
          <a:xfrm>
            <a:off x="585800" y="3937925"/>
            <a:ext cx="3675000" cy="272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500" dirty="0">
                <a:solidFill>
                  <a:srgbClr val="FF0000"/>
                </a:solidFill>
              </a:rPr>
              <a:t>Diabetic </a:t>
            </a:r>
            <a:r>
              <a:rPr lang="en-US" sz="1500" dirty="0" err="1">
                <a:solidFill>
                  <a:srgbClr val="FF0000"/>
                </a:solidFill>
              </a:rPr>
              <a:t>ketoacidosis</a:t>
            </a:r>
            <a:r>
              <a:rPr lang="en-US" sz="1500" dirty="0">
                <a:solidFill>
                  <a:srgbClr val="FF0000"/>
                </a:solidFill>
              </a:rPr>
              <a:t>:</a:t>
            </a:r>
            <a:endParaRPr sz="1500" dirty="0">
              <a:solidFill>
                <a:srgbClr val="FF0000"/>
              </a:solidFill>
            </a:endParaRPr>
          </a:p>
          <a:p>
            <a:pPr marL="457200" lvl="0" indent="-304800" algn="l" rtl="0">
              <a:spcBef>
                <a:spcPts val="0"/>
              </a:spcBef>
              <a:spcAft>
                <a:spcPts val="0"/>
              </a:spcAft>
              <a:buClr>
                <a:schemeClr val="dk1"/>
              </a:buClr>
              <a:buSzPts val="1200"/>
              <a:buChar char="●"/>
            </a:pPr>
            <a:r>
              <a:rPr lang="en-US" sz="1500" dirty="0">
                <a:solidFill>
                  <a:srgbClr val="FF0000"/>
                </a:solidFill>
              </a:rPr>
              <a:t>Low insulin = high glucose </a:t>
            </a:r>
            <a:endParaRPr sz="1500" dirty="0">
              <a:solidFill>
                <a:srgbClr val="FF0000"/>
              </a:solidFill>
            </a:endParaRPr>
          </a:p>
          <a:p>
            <a:pPr marL="457200" lvl="0" indent="-304800" algn="l" rtl="0">
              <a:spcBef>
                <a:spcPts val="0"/>
              </a:spcBef>
              <a:spcAft>
                <a:spcPts val="0"/>
              </a:spcAft>
              <a:buClr>
                <a:schemeClr val="dk1"/>
              </a:buClr>
              <a:buSzPts val="1200"/>
              <a:buChar char="●"/>
            </a:pPr>
            <a:r>
              <a:rPr lang="en-US" sz="1500" dirty="0">
                <a:solidFill>
                  <a:srgbClr val="FF0000"/>
                </a:solidFill>
              </a:rPr>
              <a:t>Increase FFA oxidation as high glucagon </a:t>
            </a:r>
            <a:endParaRPr sz="1500" dirty="0">
              <a:solidFill>
                <a:srgbClr val="FF0000"/>
              </a:solidFill>
            </a:endParaRPr>
          </a:p>
          <a:p>
            <a:pPr marL="457200" lvl="0" indent="-304800" algn="l" rtl="0">
              <a:spcBef>
                <a:spcPts val="0"/>
              </a:spcBef>
              <a:spcAft>
                <a:spcPts val="0"/>
              </a:spcAft>
              <a:buClr>
                <a:schemeClr val="dk1"/>
              </a:buClr>
              <a:buSzPts val="1200"/>
              <a:buChar char="●"/>
            </a:pPr>
            <a:r>
              <a:rPr lang="en-US" sz="1500" dirty="0">
                <a:solidFill>
                  <a:srgbClr val="FF0000"/>
                </a:solidFill>
              </a:rPr>
              <a:t>Exceeds TCA cycle </a:t>
            </a:r>
            <a:endParaRPr sz="1500" dirty="0">
              <a:solidFill>
                <a:srgbClr val="FF0000"/>
              </a:solidFill>
            </a:endParaRPr>
          </a:p>
          <a:p>
            <a:pPr marL="457200" lvl="0" indent="-304800" algn="l" rtl="0">
              <a:spcBef>
                <a:spcPts val="0"/>
              </a:spcBef>
              <a:spcAft>
                <a:spcPts val="0"/>
              </a:spcAft>
              <a:buClr>
                <a:schemeClr val="dk1"/>
              </a:buClr>
              <a:buSzPts val="1200"/>
              <a:buChar char="●"/>
            </a:pPr>
            <a:r>
              <a:rPr lang="en-US" sz="1500" dirty="0">
                <a:solidFill>
                  <a:srgbClr val="FF0000"/>
                </a:solidFill>
              </a:rPr>
              <a:t>↑ Ketones = </a:t>
            </a:r>
            <a:r>
              <a:rPr lang="en-US" sz="1500" dirty="0" err="1">
                <a:solidFill>
                  <a:srgbClr val="FF0000"/>
                </a:solidFill>
              </a:rPr>
              <a:t>Acidaemia</a:t>
            </a:r>
            <a:endParaRPr sz="1200" dirty="0">
              <a:solidFill>
                <a:srgbClr val="FF0000"/>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9A9E9-64F2-0841-A781-6A2761A8792B}"/>
              </a:ext>
            </a:extLst>
          </p:cNvPr>
          <p:cNvSpPr>
            <a:spLocks noGrp="1"/>
          </p:cNvSpPr>
          <p:nvPr>
            <p:ph type="title"/>
          </p:nvPr>
        </p:nvSpPr>
        <p:spPr/>
        <p:txBody>
          <a:bodyPr/>
          <a:lstStyle/>
          <a:p>
            <a:r>
              <a:rPr lang="en-GB" dirty="0">
                <a:solidFill>
                  <a:srgbClr val="00B050"/>
                </a:solidFill>
              </a:rPr>
              <a:t>Cell Membrane Structure </a:t>
            </a:r>
            <a:endParaRPr lang="en-US" dirty="0">
              <a:solidFill>
                <a:srgbClr val="00B050"/>
              </a:solidFill>
            </a:endParaRPr>
          </a:p>
        </p:txBody>
      </p:sp>
      <p:sp>
        <p:nvSpPr>
          <p:cNvPr id="3" name="Text Placeholder 2">
            <a:extLst>
              <a:ext uri="{FF2B5EF4-FFF2-40B4-BE49-F238E27FC236}">
                <a16:creationId xmlns:a16="http://schemas.microsoft.com/office/drawing/2014/main" id="{929FB179-6574-8448-B523-DD5084C67AA5}"/>
              </a:ext>
            </a:extLst>
          </p:cNvPr>
          <p:cNvSpPr>
            <a:spLocks noGrp="1"/>
          </p:cNvSpPr>
          <p:nvPr>
            <p:ph type="body" idx="1"/>
          </p:nvPr>
        </p:nvSpPr>
        <p:spPr/>
        <p:txBody>
          <a:bodyPr/>
          <a:lstStyle/>
          <a:p>
            <a:pPr marL="25400" indent="0" rtl="0" fontAlgn="base">
              <a:buNone/>
            </a:pPr>
            <a:r>
              <a:rPr lang="en-GB" sz="1800" b="0" i="0" u="none" strike="noStrike" dirty="0">
                <a:solidFill>
                  <a:srgbClr val="0070C0"/>
                </a:solidFill>
                <a:effectLst/>
                <a:latin typeface="Calibri" panose="020F0502020204030204" pitchFamily="34" charset="0"/>
              </a:rPr>
              <a:t>Phospholipid bilayer</a:t>
            </a:r>
            <a:r>
              <a:rPr lang="en-GB" sz="1800" dirty="0">
                <a:solidFill>
                  <a:srgbClr val="000000"/>
                </a:solidFill>
                <a:latin typeface="Calibri" panose="020F0502020204030204" pitchFamily="34" charset="0"/>
              </a:rPr>
              <a:t>: </a:t>
            </a:r>
            <a:r>
              <a:rPr lang="en-GB" sz="1800" b="0" i="0" u="none" strike="noStrike" dirty="0">
                <a:solidFill>
                  <a:srgbClr val="000000"/>
                </a:solidFill>
                <a:effectLst/>
                <a:latin typeface="Calibri" panose="020F0502020204030204" pitchFamily="34" charset="0"/>
              </a:rPr>
              <a:t> hydrophilic head and hydrophobic tail</a:t>
            </a:r>
            <a:endParaRPr lang="en-GB" dirty="0"/>
          </a:p>
          <a:p>
            <a:pPr marL="25400" indent="0" rtl="0" fontAlgn="base">
              <a:buNone/>
            </a:pPr>
            <a:r>
              <a:rPr lang="en-GB" sz="1800" dirty="0">
                <a:solidFill>
                  <a:srgbClr val="000000"/>
                </a:solidFill>
                <a:latin typeface="Calibri" panose="020F0502020204030204" pitchFamily="34" charset="0"/>
              </a:rPr>
              <a:t>- </a:t>
            </a:r>
            <a:r>
              <a:rPr lang="en-GB" sz="1800" b="0" i="0" u="none" strike="noStrike" dirty="0">
                <a:solidFill>
                  <a:srgbClr val="000000"/>
                </a:solidFill>
                <a:effectLst/>
                <a:latin typeface="Calibri" panose="020F0502020204030204" pitchFamily="34" charset="0"/>
              </a:rPr>
              <a:t>consists of a glycerol molecule, two</a:t>
            </a:r>
            <a:r>
              <a:rPr lang="en-GB" dirty="0"/>
              <a:t> </a:t>
            </a:r>
            <a:r>
              <a:rPr lang="en-GB" sz="1800" b="0" i="0" u="none" strike="noStrike" dirty="0">
                <a:solidFill>
                  <a:srgbClr val="000000"/>
                </a:solidFill>
                <a:effectLst/>
                <a:latin typeface="Calibri" panose="020F0502020204030204" pitchFamily="34" charset="0"/>
              </a:rPr>
              <a:t>fatty acids and a phosphate group</a:t>
            </a:r>
            <a:endParaRPr lang="en-GB" dirty="0">
              <a:effectLst/>
            </a:endParaRPr>
          </a:p>
          <a:p>
            <a:pPr marL="25400" indent="0" rtl="0" fontAlgn="base">
              <a:buNone/>
            </a:pPr>
            <a:r>
              <a:rPr lang="en-GB" sz="1800" b="1" i="0" u="none" strike="noStrike" dirty="0">
                <a:solidFill>
                  <a:srgbClr val="000000"/>
                </a:solidFill>
                <a:effectLst/>
                <a:latin typeface="Calibri" panose="020F0502020204030204" pitchFamily="34" charset="0"/>
              </a:rPr>
              <a:t>Fluid mosaic model:</a:t>
            </a:r>
            <a:r>
              <a:rPr lang="en-GB" sz="1800" b="0" i="0" u="none" strike="noStrike" dirty="0">
                <a:solidFill>
                  <a:srgbClr val="000000"/>
                </a:solidFill>
                <a:effectLst/>
                <a:latin typeface="Calibri" panose="020F0502020204030204" pitchFamily="34" charset="0"/>
              </a:rPr>
              <a:t> due to intrinsic/extrinsic proteins</a:t>
            </a:r>
            <a:endParaRPr lang="en-GB" sz="1800" b="0" i="0" u="none" strike="noStrike" dirty="0">
              <a:solidFill>
                <a:srgbClr val="000000"/>
              </a:solidFill>
              <a:effectLst/>
              <a:latin typeface="Arial" panose="020B0604020202020204" pitchFamily="34" charset="0"/>
            </a:endParaRPr>
          </a:p>
          <a:p>
            <a:pPr marL="25400" indent="0" rtl="0" fontAlgn="base">
              <a:buNone/>
            </a:pPr>
            <a:r>
              <a:rPr lang="en-GB" sz="1800" b="1" i="0" u="none" strike="noStrike" dirty="0">
                <a:solidFill>
                  <a:srgbClr val="0070C0"/>
                </a:solidFill>
                <a:effectLst/>
                <a:latin typeface="Calibri" panose="020F0502020204030204" pitchFamily="34" charset="0"/>
              </a:rPr>
              <a:t>Contains</a:t>
            </a:r>
            <a:r>
              <a:rPr lang="en-GB" sz="1800" b="0" i="0" u="none" strike="noStrike" dirty="0">
                <a:solidFill>
                  <a:srgbClr val="000000"/>
                </a:solidFill>
                <a:effectLst/>
                <a:latin typeface="Calibri" panose="020F0502020204030204" pitchFamily="34" charset="0"/>
              </a:rPr>
              <a:t>: cholesterol (supports fluidity), proteins (transporters), </a:t>
            </a:r>
            <a:r>
              <a:rPr lang="en-GB" sz="1800" b="0" i="0" u="none" strike="noStrike" dirty="0" err="1">
                <a:solidFill>
                  <a:srgbClr val="000000"/>
                </a:solidFill>
                <a:effectLst/>
                <a:latin typeface="Calibri" panose="020F0502020204030204" pitchFamily="34" charset="0"/>
              </a:rPr>
              <a:t>glycolipids</a:t>
            </a:r>
            <a:r>
              <a:rPr lang="en-GB" sz="1800" b="0" i="0" u="none" strike="noStrike" dirty="0">
                <a:solidFill>
                  <a:srgbClr val="000000"/>
                </a:solidFill>
                <a:effectLst/>
                <a:latin typeface="Calibri" panose="020F0502020204030204" pitchFamily="34" charset="0"/>
              </a:rPr>
              <a:t> and glycoproteins (cell signalling)</a:t>
            </a:r>
          </a:p>
          <a:p>
            <a:pPr marL="25400" indent="0" rtl="0" fontAlgn="base">
              <a:buNone/>
            </a:pPr>
            <a:r>
              <a:rPr lang="en-GB" sz="1800" b="1" i="0" u="none" strike="noStrike" dirty="0">
                <a:solidFill>
                  <a:srgbClr val="0070C0"/>
                </a:solidFill>
                <a:effectLst/>
                <a:latin typeface="Calibri" panose="020F0502020204030204" pitchFamily="34" charset="0"/>
              </a:rPr>
              <a:t>Functions</a:t>
            </a:r>
            <a:r>
              <a:rPr lang="en-GB" sz="1800" b="0" i="0" u="none" strike="noStrike" dirty="0">
                <a:solidFill>
                  <a:srgbClr val="000000"/>
                </a:solidFill>
                <a:effectLst/>
                <a:latin typeface="Calibri" panose="020F0502020204030204" pitchFamily="34" charset="0"/>
              </a:rPr>
              <a:t>: semi permeable membrane, hosts cell membrane receptors, regulates what goes in and out of the cell, separate intracellular cell contents from extracellular cell contents</a:t>
            </a:r>
            <a:br>
              <a:rPr lang="en-GB" dirty="0"/>
            </a:br>
            <a:r>
              <a:rPr lang="en-GB" sz="1800" b="0" i="0" u="none" strike="noStrike" dirty="0">
                <a:solidFill>
                  <a:srgbClr val="000000"/>
                </a:solidFill>
                <a:effectLst/>
                <a:latin typeface="Calibri" panose="020F0502020204030204" pitchFamily="34" charset="0"/>
              </a:rPr>
              <a:t> </a:t>
            </a:r>
            <a:endParaRPr lang="en-GB" dirty="0">
              <a:effectLst/>
            </a:endParaRPr>
          </a:p>
          <a:p>
            <a:pPr marL="25400" indent="0">
              <a:buNone/>
            </a:pPr>
            <a:endParaRPr lang="en-US" dirty="0"/>
          </a:p>
        </p:txBody>
      </p:sp>
      <p:sp>
        <p:nvSpPr>
          <p:cNvPr id="10" name="Text Placeholder 9">
            <a:extLst>
              <a:ext uri="{FF2B5EF4-FFF2-40B4-BE49-F238E27FC236}">
                <a16:creationId xmlns:a16="http://schemas.microsoft.com/office/drawing/2014/main" id="{7E3D0295-6F07-1341-BB2F-99F5486F728C}"/>
              </a:ext>
            </a:extLst>
          </p:cNvPr>
          <p:cNvSpPr>
            <a:spLocks noGrp="1"/>
          </p:cNvSpPr>
          <p:nvPr>
            <p:ph type="body" idx="2"/>
          </p:nvPr>
        </p:nvSpPr>
        <p:spPr/>
        <p:txBody>
          <a:bodyPr/>
          <a:lstStyle/>
          <a:p>
            <a:endParaRPr lang="en-US"/>
          </a:p>
        </p:txBody>
      </p:sp>
      <p:pic>
        <p:nvPicPr>
          <p:cNvPr id="9" name="Picture 8">
            <a:extLst>
              <a:ext uri="{FF2B5EF4-FFF2-40B4-BE49-F238E27FC236}">
                <a16:creationId xmlns:a16="http://schemas.microsoft.com/office/drawing/2014/main" id="{E267ACEB-46FF-D84C-B4D7-D960A12520E4}"/>
              </a:ext>
            </a:extLst>
          </p:cNvPr>
          <p:cNvPicPr>
            <a:picLocks noChangeAspect="1"/>
          </p:cNvPicPr>
          <p:nvPr/>
        </p:nvPicPr>
        <p:blipFill>
          <a:blip r:embed="rId2"/>
          <a:stretch>
            <a:fillRect/>
          </a:stretch>
        </p:blipFill>
        <p:spPr>
          <a:xfrm>
            <a:off x="4648200" y="2047773"/>
            <a:ext cx="4083627" cy="2762454"/>
          </a:xfrm>
          <a:prstGeom prst="rect">
            <a:avLst/>
          </a:prstGeom>
        </p:spPr>
      </p:pic>
    </p:spTree>
    <p:extLst>
      <p:ext uri="{BB962C8B-B14F-4D97-AF65-F5344CB8AC3E}">
        <p14:creationId xmlns:p14="http://schemas.microsoft.com/office/powerpoint/2010/main" val="4610626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9C188-C223-B344-90E1-D7FD3C94E793}"/>
              </a:ext>
            </a:extLst>
          </p:cNvPr>
          <p:cNvSpPr>
            <a:spLocks noGrp="1"/>
          </p:cNvSpPr>
          <p:nvPr>
            <p:ph type="title"/>
          </p:nvPr>
        </p:nvSpPr>
        <p:spPr/>
        <p:txBody>
          <a:bodyPr/>
          <a:lstStyle/>
          <a:p>
            <a:r>
              <a:rPr lang="en-GB" dirty="0">
                <a:solidFill>
                  <a:srgbClr val="00B050"/>
                </a:solidFill>
              </a:rPr>
              <a:t>Cell Junction </a:t>
            </a:r>
            <a:endParaRPr lang="en-US" dirty="0">
              <a:solidFill>
                <a:srgbClr val="00B050"/>
              </a:solidFill>
            </a:endParaRPr>
          </a:p>
        </p:txBody>
      </p:sp>
      <p:sp>
        <p:nvSpPr>
          <p:cNvPr id="3" name="Text Placeholder 2">
            <a:extLst>
              <a:ext uri="{FF2B5EF4-FFF2-40B4-BE49-F238E27FC236}">
                <a16:creationId xmlns:a16="http://schemas.microsoft.com/office/drawing/2014/main" id="{9438245F-FD17-7E46-BEB7-1AB1DB7CCBA7}"/>
              </a:ext>
            </a:extLst>
          </p:cNvPr>
          <p:cNvSpPr>
            <a:spLocks noGrp="1"/>
          </p:cNvSpPr>
          <p:nvPr>
            <p:ph type="body" idx="1"/>
          </p:nvPr>
        </p:nvSpPr>
        <p:spPr>
          <a:xfrm>
            <a:off x="590728" y="1645542"/>
            <a:ext cx="8229600" cy="4525963"/>
          </a:xfrm>
        </p:spPr>
        <p:txBody>
          <a:bodyPr/>
          <a:lstStyle/>
          <a:p>
            <a:r>
              <a:rPr lang="en-GB" sz="1600" dirty="0"/>
              <a:t>Def: Intracellular connections between plasma membranes of adjacent cells </a:t>
            </a:r>
            <a:endParaRPr lang="en-US" sz="1600" dirty="0"/>
          </a:p>
        </p:txBody>
      </p:sp>
      <p:pic>
        <p:nvPicPr>
          <p:cNvPr id="7" name="Picture 6">
            <a:extLst>
              <a:ext uri="{FF2B5EF4-FFF2-40B4-BE49-F238E27FC236}">
                <a16:creationId xmlns:a16="http://schemas.microsoft.com/office/drawing/2014/main" id="{8AAEA6DD-0B72-5340-A346-168816CD261D}"/>
              </a:ext>
            </a:extLst>
          </p:cNvPr>
          <p:cNvPicPr>
            <a:picLocks noChangeAspect="1"/>
          </p:cNvPicPr>
          <p:nvPr/>
        </p:nvPicPr>
        <p:blipFill>
          <a:blip r:embed="rId2"/>
          <a:stretch>
            <a:fillRect/>
          </a:stretch>
        </p:blipFill>
        <p:spPr>
          <a:xfrm>
            <a:off x="457200" y="2407139"/>
            <a:ext cx="4747841" cy="2633568"/>
          </a:xfrm>
          <a:prstGeom prst="rect">
            <a:avLst/>
          </a:prstGeom>
        </p:spPr>
      </p:pic>
      <p:sp>
        <p:nvSpPr>
          <p:cNvPr id="8" name="TextBox 7">
            <a:extLst>
              <a:ext uri="{FF2B5EF4-FFF2-40B4-BE49-F238E27FC236}">
                <a16:creationId xmlns:a16="http://schemas.microsoft.com/office/drawing/2014/main" id="{B9814B9F-7534-D44A-A711-4E8AF2D39D11}"/>
              </a:ext>
            </a:extLst>
          </p:cNvPr>
          <p:cNvSpPr txBox="1"/>
          <p:nvPr/>
        </p:nvSpPr>
        <p:spPr>
          <a:xfrm>
            <a:off x="4933477" y="2416631"/>
            <a:ext cx="3753323" cy="3970318"/>
          </a:xfrm>
          <a:prstGeom prst="rect">
            <a:avLst/>
          </a:prstGeom>
          <a:noFill/>
        </p:spPr>
        <p:txBody>
          <a:bodyPr wrap="square" rtlCol="0">
            <a:spAutoFit/>
          </a:bodyPr>
          <a:lstStyle/>
          <a:p>
            <a:pPr algn="l"/>
            <a:r>
              <a:rPr lang="en-GB" b="1" dirty="0"/>
              <a:t>Tight</a:t>
            </a:r>
            <a:r>
              <a:rPr lang="en-GB" dirty="0"/>
              <a:t>: impermeable </a:t>
            </a:r>
            <a:r>
              <a:rPr lang="en-GB" dirty="0" err="1"/>
              <a:t>junctioms</a:t>
            </a:r>
            <a:r>
              <a:rPr lang="en-GB" dirty="0"/>
              <a:t> that prevent molecules from passing through (digestive tract) </a:t>
            </a:r>
          </a:p>
          <a:p>
            <a:pPr algn="l"/>
            <a:endParaRPr lang="en-GB" dirty="0"/>
          </a:p>
          <a:p>
            <a:pPr algn="l"/>
            <a:r>
              <a:rPr lang="en-GB" b="1" dirty="0"/>
              <a:t>Desmosomes</a:t>
            </a:r>
            <a:r>
              <a:rPr lang="en-GB" dirty="0"/>
              <a:t>: anchoring junctions, tension-reducing (like velcro) (heart muscle/skin)</a:t>
            </a:r>
          </a:p>
          <a:p>
            <a:pPr algn="l"/>
            <a:endParaRPr lang="en-GB" dirty="0"/>
          </a:p>
          <a:p>
            <a:pPr algn="l"/>
            <a:r>
              <a:rPr lang="en-GB" b="1" dirty="0"/>
              <a:t>Gap junctions</a:t>
            </a:r>
            <a:r>
              <a:rPr lang="en-GB" dirty="0"/>
              <a:t>: intracellular communication allowing ions/small molecules (smooth muscle tissue) </a:t>
            </a:r>
          </a:p>
          <a:p>
            <a:pPr algn="l"/>
            <a:endParaRPr lang="en-GB" dirty="0"/>
          </a:p>
          <a:p>
            <a:pPr algn="l"/>
            <a:r>
              <a:rPr lang="en-GB" b="1" dirty="0" err="1"/>
              <a:t>Hemidesmosomes</a:t>
            </a:r>
            <a:r>
              <a:rPr lang="en-GB" dirty="0"/>
              <a:t>: anchor intermediate filaments to basal lamina (epithelial cells) </a:t>
            </a:r>
          </a:p>
          <a:p>
            <a:pPr algn="l"/>
            <a:endParaRPr lang="en-GB" dirty="0"/>
          </a:p>
          <a:p>
            <a:pPr algn="l"/>
            <a:r>
              <a:rPr lang="en-GB" b="1" dirty="0" err="1"/>
              <a:t>Adherens</a:t>
            </a:r>
            <a:r>
              <a:rPr lang="en-GB" b="1" dirty="0"/>
              <a:t> junction:</a:t>
            </a:r>
            <a:r>
              <a:rPr lang="en-GB" dirty="0"/>
              <a:t> joins actin bundle to a similar bundle in a neighbouring cell (epithelial cells) </a:t>
            </a:r>
          </a:p>
          <a:p>
            <a:pPr algn="l"/>
            <a:endParaRPr lang="en-US" dirty="0"/>
          </a:p>
        </p:txBody>
      </p:sp>
    </p:spTree>
    <p:extLst>
      <p:ext uri="{BB962C8B-B14F-4D97-AF65-F5344CB8AC3E}">
        <p14:creationId xmlns:p14="http://schemas.microsoft.com/office/powerpoint/2010/main" val="42703528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771A5-5FFE-C34F-A31C-7E9E3C27480A}"/>
              </a:ext>
            </a:extLst>
          </p:cNvPr>
          <p:cNvSpPr>
            <a:spLocks noGrp="1"/>
          </p:cNvSpPr>
          <p:nvPr>
            <p:ph type="title"/>
          </p:nvPr>
        </p:nvSpPr>
        <p:spPr/>
        <p:txBody>
          <a:bodyPr/>
          <a:lstStyle/>
          <a:p>
            <a:r>
              <a:rPr lang="en-GB" dirty="0">
                <a:solidFill>
                  <a:srgbClr val="00B050"/>
                </a:solidFill>
              </a:rPr>
              <a:t>Movement across cell membranes </a:t>
            </a:r>
            <a:endParaRPr lang="en-US" dirty="0">
              <a:solidFill>
                <a:srgbClr val="00B050"/>
              </a:solidFill>
            </a:endParaRPr>
          </a:p>
        </p:txBody>
      </p:sp>
      <p:sp>
        <p:nvSpPr>
          <p:cNvPr id="3" name="Text Placeholder 2">
            <a:extLst>
              <a:ext uri="{FF2B5EF4-FFF2-40B4-BE49-F238E27FC236}">
                <a16:creationId xmlns:a16="http://schemas.microsoft.com/office/drawing/2014/main" id="{A246A5F2-4F02-6C46-976A-D2F20BAF1240}"/>
              </a:ext>
            </a:extLst>
          </p:cNvPr>
          <p:cNvSpPr>
            <a:spLocks noGrp="1"/>
          </p:cNvSpPr>
          <p:nvPr>
            <p:ph type="body" idx="1"/>
          </p:nvPr>
        </p:nvSpPr>
        <p:spPr/>
        <p:txBody>
          <a:bodyPr/>
          <a:lstStyle/>
          <a:p>
            <a:endParaRPr lang="en-US" dirty="0"/>
          </a:p>
        </p:txBody>
      </p:sp>
      <p:pic>
        <p:nvPicPr>
          <p:cNvPr id="7" name="Picture 6">
            <a:extLst>
              <a:ext uri="{FF2B5EF4-FFF2-40B4-BE49-F238E27FC236}">
                <a16:creationId xmlns:a16="http://schemas.microsoft.com/office/drawing/2014/main" id="{2A3EC72E-614D-7C4B-973A-908FFF0E2EB6}"/>
              </a:ext>
            </a:extLst>
          </p:cNvPr>
          <p:cNvPicPr>
            <a:picLocks noChangeAspect="1"/>
          </p:cNvPicPr>
          <p:nvPr/>
        </p:nvPicPr>
        <p:blipFill>
          <a:blip r:embed="rId2"/>
          <a:stretch>
            <a:fillRect/>
          </a:stretch>
        </p:blipFill>
        <p:spPr>
          <a:xfrm>
            <a:off x="1193042" y="1956721"/>
            <a:ext cx="6527134" cy="3301079"/>
          </a:xfrm>
          <a:prstGeom prst="rect">
            <a:avLst/>
          </a:prstGeom>
        </p:spPr>
      </p:pic>
    </p:spTree>
    <p:extLst>
      <p:ext uri="{BB962C8B-B14F-4D97-AF65-F5344CB8AC3E}">
        <p14:creationId xmlns:p14="http://schemas.microsoft.com/office/powerpoint/2010/main" val="25287034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92DA3-11B3-9340-A55D-4DC3089B9CB6}"/>
              </a:ext>
            </a:extLst>
          </p:cNvPr>
          <p:cNvSpPr>
            <a:spLocks noGrp="1"/>
          </p:cNvSpPr>
          <p:nvPr>
            <p:ph type="title"/>
          </p:nvPr>
        </p:nvSpPr>
        <p:spPr/>
        <p:txBody>
          <a:bodyPr/>
          <a:lstStyle/>
          <a:p>
            <a:r>
              <a:rPr lang="en-US" dirty="0">
                <a:solidFill>
                  <a:srgbClr val="00B050"/>
                </a:solidFill>
              </a:rPr>
              <a:t>Homeostasis</a:t>
            </a:r>
            <a:r>
              <a:rPr lang="en-US" dirty="0"/>
              <a:t> </a:t>
            </a:r>
          </a:p>
        </p:txBody>
      </p:sp>
      <p:sp>
        <p:nvSpPr>
          <p:cNvPr id="3" name="Text Placeholder 2">
            <a:extLst>
              <a:ext uri="{FF2B5EF4-FFF2-40B4-BE49-F238E27FC236}">
                <a16:creationId xmlns:a16="http://schemas.microsoft.com/office/drawing/2014/main" id="{51832138-E5A7-594D-94BC-6F2120BE5C19}"/>
              </a:ext>
            </a:extLst>
          </p:cNvPr>
          <p:cNvSpPr>
            <a:spLocks noGrp="1"/>
          </p:cNvSpPr>
          <p:nvPr>
            <p:ph type="body" idx="1"/>
          </p:nvPr>
        </p:nvSpPr>
        <p:spPr>
          <a:xfrm>
            <a:off x="457200" y="1600200"/>
            <a:ext cx="7997868" cy="4525963"/>
          </a:xfrm>
        </p:spPr>
        <p:txBody>
          <a:bodyPr/>
          <a:lstStyle/>
          <a:p>
            <a:r>
              <a:rPr lang="en-US" dirty="0"/>
              <a:t>‘The maintenance of a </a:t>
            </a:r>
            <a:r>
              <a:rPr lang="en-US" u="sng" dirty="0"/>
              <a:t>constant internal environment</a:t>
            </a:r>
            <a:r>
              <a:rPr lang="en-US" dirty="0"/>
              <a:t>’</a:t>
            </a:r>
          </a:p>
          <a:p>
            <a:pPr marL="0" indent="0">
              <a:buNone/>
            </a:pPr>
            <a:r>
              <a:rPr lang="en-US" dirty="0"/>
              <a:t>     &gt; There is a set point at which the normal range fluctuates </a:t>
            </a:r>
          </a:p>
          <a:p>
            <a:pPr marL="0" indent="0">
              <a:buNone/>
            </a:pPr>
            <a:r>
              <a:rPr lang="en-US" dirty="0"/>
              <a:t>     &gt;  maintained via feedback loops. </a:t>
            </a:r>
          </a:p>
          <a:p>
            <a:pPr marL="0" indent="0">
              <a:buNone/>
            </a:pPr>
            <a:r>
              <a:rPr lang="en-US" dirty="0"/>
              <a:t>     &gt; hypothalamus primarily controls</a:t>
            </a:r>
          </a:p>
          <a:p>
            <a:endParaRPr lang="en-US" dirty="0"/>
          </a:p>
        </p:txBody>
      </p:sp>
    </p:spTree>
    <p:extLst>
      <p:ext uri="{BB962C8B-B14F-4D97-AF65-F5344CB8AC3E}">
        <p14:creationId xmlns:p14="http://schemas.microsoft.com/office/powerpoint/2010/main" val="30096501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67254-77C5-8846-B175-9C9E748EC6E5}"/>
              </a:ext>
            </a:extLst>
          </p:cNvPr>
          <p:cNvSpPr>
            <a:spLocks noGrp="1"/>
          </p:cNvSpPr>
          <p:nvPr>
            <p:ph type="title"/>
          </p:nvPr>
        </p:nvSpPr>
        <p:spPr/>
        <p:txBody>
          <a:bodyPr/>
          <a:lstStyle/>
          <a:p>
            <a:r>
              <a:rPr lang="en-US" dirty="0">
                <a:solidFill>
                  <a:srgbClr val="00B050"/>
                </a:solidFill>
              </a:rPr>
              <a:t>Water distribution</a:t>
            </a:r>
          </a:p>
        </p:txBody>
      </p:sp>
      <p:sp>
        <p:nvSpPr>
          <p:cNvPr id="3" name="Text Placeholder 2">
            <a:extLst>
              <a:ext uri="{FF2B5EF4-FFF2-40B4-BE49-F238E27FC236}">
                <a16:creationId xmlns:a16="http://schemas.microsoft.com/office/drawing/2014/main" id="{80ABBD1E-3A36-EF42-868C-53292BAF42A4}"/>
              </a:ext>
            </a:extLst>
          </p:cNvPr>
          <p:cNvSpPr>
            <a:spLocks noGrp="1"/>
          </p:cNvSpPr>
          <p:nvPr>
            <p:ph type="body" idx="1"/>
          </p:nvPr>
        </p:nvSpPr>
        <p:spPr>
          <a:xfrm>
            <a:off x="457200" y="1600200"/>
            <a:ext cx="8561540" cy="4525963"/>
          </a:xfrm>
        </p:spPr>
        <p:txBody>
          <a:bodyPr/>
          <a:lstStyle/>
          <a:p>
            <a:r>
              <a:rPr lang="en-US" sz="2400" dirty="0">
                <a:solidFill>
                  <a:srgbClr val="0070C0"/>
                </a:solidFill>
              </a:rPr>
              <a:t>Water distribution</a:t>
            </a:r>
            <a:r>
              <a:rPr lang="en-US" sz="2400" dirty="0"/>
              <a:t> in the body:</a:t>
            </a:r>
          </a:p>
          <a:p>
            <a:pPr marL="0" indent="0">
              <a:buNone/>
            </a:pPr>
            <a:r>
              <a:rPr lang="en-US" sz="2400" dirty="0">
                <a:solidFill>
                  <a:srgbClr val="FF0000"/>
                </a:solidFill>
              </a:rPr>
              <a:t>    &gt; 2/3 intracellular: 28L</a:t>
            </a:r>
          </a:p>
          <a:p>
            <a:pPr marL="0" indent="0">
              <a:buNone/>
            </a:pPr>
            <a:r>
              <a:rPr lang="en-US" sz="2400" dirty="0">
                <a:solidFill>
                  <a:srgbClr val="FF0000"/>
                </a:solidFill>
              </a:rPr>
              <a:t>    &gt; 1/3 extracellular: 14L --&gt; 3L (plasma), 1L (transcellular), 10L (interstitial)</a:t>
            </a:r>
          </a:p>
          <a:p>
            <a:pPr marL="0" indent="0">
              <a:buNone/>
            </a:pPr>
            <a:endParaRPr lang="en-US" sz="2400" dirty="0"/>
          </a:p>
          <a:p>
            <a:r>
              <a:rPr lang="en-US" sz="2400" dirty="0">
                <a:solidFill>
                  <a:srgbClr val="0070C0"/>
                </a:solidFill>
              </a:rPr>
              <a:t>ECF</a:t>
            </a:r>
            <a:r>
              <a:rPr lang="en-US" sz="2400" dirty="0"/>
              <a:t>: contains glucose, urea, Cl- and HCO3-. Main cation is Na+</a:t>
            </a:r>
          </a:p>
          <a:p>
            <a:r>
              <a:rPr lang="en-US" sz="2400" dirty="0">
                <a:solidFill>
                  <a:srgbClr val="0070C0"/>
                </a:solidFill>
              </a:rPr>
              <a:t>ICF</a:t>
            </a:r>
            <a:r>
              <a:rPr lang="en-US" sz="2400" dirty="0"/>
              <a:t>: main cation is K+</a:t>
            </a:r>
          </a:p>
          <a:p>
            <a:endParaRPr lang="en-US" sz="2400" dirty="0"/>
          </a:p>
          <a:p>
            <a:r>
              <a:rPr lang="en-US" sz="2400" dirty="0">
                <a:solidFill>
                  <a:srgbClr val="0070C0"/>
                </a:solidFill>
              </a:rPr>
              <a:t>Fluid losses </a:t>
            </a:r>
            <a:r>
              <a:rPr lang="en-US" sz="2400" dirty="0"/>
              <a:t>can be sensible (measured, </a:t>
            </a:r>
            <a:r>
              <a:rPr lang="en-US" sz="2400" dirty="0" err="1"/>
              <a:t>eg</a:t>
            </a:r>
            <a:r>
              <a:rPr lang="en-US" sz="2400" dirty="0"/>
              <a:t>: urine) or insensible (cannot be measured, </a:t>
            </a:r>
            <a:r>
              <a:rPr lang="en-US" sz="2400" dirty="0" err="1"/>
              <a:t>eg</a:t>
            </a:r>
            <a:r>
              <a:rPr lang="en-US" sz="2400" dirty="0"/>
              <a:t>: evaporation)</a:t>
            </a:r>
          </a:p>
          <a:p>
            <a:endParaRPr lang="en-US" sz="2400" dirty="0"/>
          </a:p>
        </p:txBody>
      </p:sp>
    </p:spTree>
    <p:extLst>
      <p:ext uri="{BB962C8B-B14F-4D97-AF65-F5344CB8AC3E}">
        <p14:creationId xmlns:p14="http://schemas.microsoft.com/office/powerpoint/2010/main" val="3546582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100"/>
              <a:buFont typeface="Calibri"/>
              <a:buNone/>
            </a:pPr>
            <a:r>
              <a:rPr lang="en-US" sz="4400" b="0" i="0" u="none" strike="noStrike" cap="none">
                <a:solidFill>
                  <a:schemeClr val="dk1"/>
                </a:solidFill>
                <a:latin typeface="Calibri"/>
                <a:ea typeface="Calibri"/>
                <a:cs typeface="Calibri"/>
                <a:sym typeface="Calibri"/>
              </a:rPr>
              <a:t>     </a:t>
            </a:r>
            <a:endParaRPr/>
          </a:p>
        </p:txBody>
      </p:sp>
      <p:sp>
        <p:nvSpPr>
          <p:cNvPr id="99" name="Google Shape;99;p14"/>
          <p:cNvSpPr txBox="1">
            <a:spLocks noGrp="1"/>
          </p:cNvSpPr>
          <p:nvPr>
            <p:ph type="body" idx="1"/>
          </p:nvPr>
        </p:nvSpPr>
        <p:spPr>
          <a:xfrm>
            <a:off x="457200" y="2981325"/>
            <a:ext cx="8229600" cy="3144837"/>
          </a:xfrm>
          <a:prstGeom prst="rect">
            <a:avLst/>
          </a:prstGeom>
          <a:noFill/>
          <a:ln>
            <a:noFill/>
          </a:ln>
        </p:spPr>
        <p:txBody>
          <a:bodyPr spcFirstLastPara="1" wrap="square" lIns="91425" tIns="45700" rIns="91425" bIns="45700" anchor="t" anchorCtr="0">
            <a:noAutofit/>
          </a:bodyPr>
          <a:lstStyle/>
          <a:p>
            <a:pPr marL="342900" marR="0" lvl="0" indent="-342900" algn="r" rtl="0">
              <a:lnSpc>
                <a:spcPct val="100000"/>
              </a:lnSpc>
              <a:spcBef>
                <a:spcPts val="0"/>
              </a:spcBef>
              <a:spcAft>
                <a:spcPts val="0"/>
              </a:spcAft>
              <a:buClr>
                <a:schemeClr val="dk1"/>
              </a:buClr>
              <a:buSzPts val="800"/>
              <a:buFont typeface="Arial"/>
              <a:buNone/>
            </a:pPr>
            <a:r>
              <a:rPr lang="en-US" sz="3200" b="0" i="0" u="none" strike="noStrike" cap="none" dirty="0">
                <a:solidFill>
                  <a:schemeClr val="dk1"/>
                </a:solidFill>
                <a:latin typeface="Calibri"/>
                <a:ea typeface="Calibri"/>
                <a:cs typeface="Calibri"/>
                <a:sym typeface="Calibri"/>
              </a:rPr>
              <a:t>Phase </a:t>
            </a:r>
            <a:r>
              <a:rPr lang="en-US" dirty="0">
                <a:latin typeface="Calibri"/>
                <a:ea typeface="Calibri"/>
                <a:cs typeface="Calibri"/>
                <a:sym typeface="Calibri"/>
              </a:rPr>
              <a:t>One </a:t>
            </a:r>
            <a:r>
              <a:rPr lang="en-US" sz="3200" b="0" i="0" u="none" strike="noStrike" cap="none" dirty="0">
                <a:solidFill>
                  <a:schemeClr val="dk1"/>
                </a:solidFill>
                <a:latin typeface="Calibri"/>
                <a:ea typeface="Calibri"/>
                <a:cs typeface="Calibri"/>
                <a:sym typeface="Calibri"/>
              </a:rPr>
              <a:t>IMMS Wrap-Up Session</a:t>
            </a:r>
            <a:r>
              <a:rPr lang="en-GB" sz="3200" b="0" i="0" u="none" strike="noStrike" cap="none" dirty="0">
                <a:solidFill>
                  <a:schemeClr val="dk1"/>
                </a:solidFill>
                <a:latin typeface="Calibri"/>
                <a:ea typeface="Calibri"/>
                <a:cs typeface="Calibri"/>
                <a:sym typeface="Calibri"/>
              </a:rPr>
              <a:t> 2</a:t>
            </a:r>
            <a:endParaRPr dirty="0"/>
          </a:p>
          <a:p>
            <a:pPr marL="342900" marR="0" lvl="0" indent="-342900" algn="r" rtl="0">
              <a:lnSpc>
                <a:spcPct val="100000"/>
              </a:lnSpc>
              <a:spcBef>
                <a:spcPts val="640"/>
              </a:spcBef>
              <a:spcAft>
                <a:spcPts val="0"/>
              </a:spcAft>
              <a:buClr>
                <a:schemeClr val="dk1"/>
              </a:buClr>
              <a:buSzPts val="800"/>
              <a:buFont typeface="Arial"/>
              <a:buNone/>
            </a:pPr>
            <a:endParaRPr sz="3200" b="0" i="0" u="none" strike="noStrike" cap="none" dirty="0">
              <a:solidFill>
                <a:schemeClr val="dk1"/>
              </a:solidFill>
              <a:latin typeface="Calibri"/>
              <a:ea typeface="Calibri"/>
              <a:cs typeface="Calibri"/>
              <a:sym typeface="Calibri"/>
            </a:endParaRPr>
          </a:p>
          <a:p>
            <a:pPr marL="342900" marR="0" lvl="0" indent="-342900" algn="r" rtl="0">
              <a:lnSpc>
                <a:spcPct val="100000"/>
              </a:lnSpc>
              <a:spcBef>
                <a:spcPts val="640"/>
              </a:spcBef>
              <a:spcAft>
                <a:spcPts val="0"/>
              </a:spcAft>
              <a:buClr>
                <a:schemeClr val="dk1"/>
              </a:buClr>
              <a:buSzPts val="800"/>
              <a:buFont typeface="Arial"/>
              <a:buNone/>
            </a:pPr>
            <a:r>
              <a:rPr lang="en-GB" dirty="0">
                <a:latin typeface="Calibri"/>
                <a:ea typeface="Calibri"/>
                <a:cs typeface="Calibri"/>
                <a:sym typeface="Calibri"/>
              </a:rPr>
              <a:t>Asha Chaudhry</a:t>
            </a:r>
            <a:r>
              <a:rPr lang="en-US" dirty="0">
                <a:latin typeface="Calibri"/>
                <a:ea typeface="Calibri"/>
                <a:cs typeface="Calibri"/>
                <a:sym typeface="Calibri"/>
              </a:rPr>
              <a:t> &amp; </a:t>
            </a:r>
            <a:r>
              <a:rPr lang="en-GB" dirty="0">
                <a:latin typeface="Calibri"/>
                <a:ea typeface="Calibri"/>
                <a:cs typeface="Calibri"/>
                <a:sym typeface="Calibri"/>
              </a:rPr>
              <a:t>Sophie Allan </a:t>
            </a:r>
            <a:endParaRPr sz="3200" b="0" i="0" u="none" strike="noStrike" cap="none" dirty="0">
              <a:solidFill>
                <a:schemeClr val="dk1"/>
              </a:solidFill>
              <a:latin typeface="Calibri"/>
              <a:ea typeface="Calibri"/>
              <a:cs typeface="Calibri"/>
              <a:sym typeface="Calibri"/>
            </a:endParaRPr>
          </a:p>
          <a:p>
            <a:pPr marL="342900" marR="0" lvl="0" indent="-342900" algn="r" rtl="0">
              <a:lnSpc>
                <a:spcPct val="100000"/>
              </a:lnSpc>
              <a:spcBef>
                <a:spcPts val="640"/>
              </a:spcBef>
              <a:spcAft>
                <a:spcPts val="0"/>
              </a:spcAft>
              <a:buClr>
                <a:schemeClr val="dk1"/>
              </a:buClr>
              <a:buSzPts val="800"/>
              <a:buFont typeface="Arial"/>
              <a:buNone/>
            </a:pPr>
            <a:r>
              <a:rPr lang="en-US" dirty="0">
                <a:latin typeface="Calibri"/>
                <a:ea typeface="Calibri"/>
                <a:cs typeface="Calibri"/>
                <a:sym typeface="Calibri"/>
              </a:rPr>
              <a:t>	</a:t>
            </a:r>
            <a:r>
              <a:rPr lang="en-GB" dirty="0">
                <a:latin typeface="Calibri"/>
                <a:ea typeface="Calibri"/>
                <a:cs typeface="Calibri"/>
                <a:sym typeface="Calibri"/>
              </a:rPr>
              <a:t>26/10/2021 </a:t>
            </a:r>
            <a:r>
              <a:rPr lang="en-US" sz="2400" dirty="0">
                <a:latin typeface="Calibri"/>
                <a:ea typeface="Calibri"/>
                <a:cs typeface="Calibri"/>
                <a:sym typeface="Calibri"/>
              </a:rPr>
              <a:t>, 6-7pm</a:t>
            </a:r>
            <a:endParaRPr sz="2400" b="0" i="0" u="none" strike="noStrike" cap="none" dirty="0">
              <a:solidFill>
                <a:schemeClr val="dk1"/>
              </a:solidFill>
              <a:latin typeface="Calibri"/>
              <a:ea typeface="Calibri"/>
              <a:cs typeface="Calibri"/>
              <a:sym typeface="Calibri"/>
            </a:endParaRPr>
          </a:p>
        </p:txBody>
      </p:sp>
      <p:sp>
        <p:nvSpPr>
          <p:cNvPr id="100" name="Google Shape;100;p14"/>
          <p:cNvSpPr txBox="1"/>
          <p:nvPr/>
        </p:nvSpPr>
        <p:spPr>
          <a:xfrm>
            <a:off x="457200" y="274637"/>
            <a:ext cx="8229600" cy="1981199"/>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1" name="Google Shape;101;p14"/>
          <p:cNvSpPr txBox="1"/>
          <p:nvPr/>
        </p:nvSpPr>
        <p:spPr>
          <a:xfrm>
            <a:off x="878946" y="605271"/>
            <a:ext cx="7386107" cy="129848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1750"/>
              <a:buFont typeface="Calibri"/>
              <a:buNone/>
            </a:pPr>
            <a:r>
              <a:rPr lang="en-US" sz="7000" b="0" i="0" u="none" strike="noStrike" cap="none">
                <a:solidFill>
                  <a:schemeClr val="lt1"/>
                </a:solidFill>
                <a:latin typeface="Calibri"/>
                <a:ea typeface="Calibri"/>
                <a:cs typeface="Calibri"/>
                <a:sym typeface="Calibri"/>
              </a:rPr>
              <a:t>IMMS Teaching</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45B8C-FE94-EB47-A221-01651FBE6A78}"/>
              </a:ext>
            </a:extLst>
          </p:cNvPr>
          <p:cNvSpPr>
            <a:spLocks noGrp="1"/>
          </p:cNvSpPr>
          <p:nvPr>
            <p:ph type="title"/>
          </p:nvPr>
        </p:nvSpPr>
        <p:spPr/>
        <p:txBody>
          <a:bodyPr/>
          <a:lstStyle/>
          <a:p>
            <a:r>
              <a:rPr lang="en-US" dirty="0">
                <a:solidFill>
                  <a:srgbClr val="00B050"/>
                </a:solidFill>
              </a:rPr>
              <a:t>Water and sodium homeostasis</a:t>
            </a:r>
          </a:p>
        </p:txBody>
      </p:sp>
      <p:sp>
        <p:nvSpPr>
          <p:cNvPr id="3" name="Text Placeholder 2">
            <a:extLst>
              <a:ext uri="{FF2B5EF4-FFF2-40B4-BE49-F238E27FC236}">
                <a16:creationId xmlns:a16="http://schemas.microsoft.com/office/drawing/2014/main" id="{49EF55F8-112B-6B41-A6D4-ABDBC04DA2BC}"/>
              </a:ext>
            </a:extLst>
          </p:cNvPr>
          <p:cNvSpPr>
            <a:spLocks noGrp="1"/>
          </p:cNvSpPr>
          <p:nvPr>
            <p:ph type="body" idx="1"/>
          </p:nvPr>
        </p:nvSpPr>
        <p:spPr>
          <a:xfrm>
            <a:off x="457200" y="1600200"/>
            <a:ext cx="8229600" cy="4525963"/>
          </a:xfrm>
        </p:spPr>
        <p:txBody>
          <a:bodyPr/>
          <a:lstStyle/>
          <a:p>
            <a:r>
              <a:rPr lang="en-GB" dirty="0"/>
              <a:t>Sodium </a:t>
            </a:r>
            <a:r>
              <a:rPr lang="en-GB" dirty="0">
                <a:hlinkClick r:id="rId3" tooltip="Learn more about Homeostasis from ScienceDirect's AI-generated Topic Pages"/>
              </a:rPr>
              <a:t>homeostasis</a:t>
            </a:r>
            <a:r>
              <a:rPr lang="en-GB" dirty="0"/>
              <a:t> across membranes significantly influences osmotic pressure and, thus, water distribution. It influences extracellular fluids.</a:t>
            </a:r>
          </a:p>
          <a:p>
            <a:r>
              <a:rPr lang="en-GB" dirty="0"/>
              <a:t>Water follows higher Sodium concentrations (osmotic pressure gradient)</a:t>
            </a:r>
          </a:p>
          <a:p>
            <a:r>
              <a:rPr lang="en-GB" dirty="0"/>
              <a:t>Sodium is regulated to maintain appropriate extracellular fluid volume </a:t>
            </a:r>
          </a:p>
          <a:p>
            <a:r>
              <a:rPr lang="en-GB" dirty="0"/>
              <a:t>Sodium is regulated via renin-angiotensin system and the nephrons</a:t>
            </a:r>
          </a:p>
          <a:p>
            <a:endParaRPr lang="en-GB" dirty="0"/>
          </a:p>
          <a:p>
            <a:endParaRPr lang="en-GB" dirty="0"/>
          </a:p>
          <a:p>
            <a:endParaRPr lang="en-GB" dirty="0"/>
          </a:p>
          <a:p>
            <a:endParaRPr lang="en-US" dirty="0"/>
          </a:p>
        </p:txBody>
      </p:sp>
    </p:spTree>
    <p:extLst>
      <p:ext uri="{BB962C8B-B14F-4D97-AF65-F5344CB8AC3E}">
        <p14:creationId xmlns:p14="http://schemas.microsoft.com/office/powerpoint/2010/main" val="40803087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30"/>
          <p:cNvSpPr txBox="1">
            <a:spLocks noGrp="1"/>
          </p:cNvSpPr>
          <p:nvPr>
            <p:ph type="body" idx="1"/>
          </p:nvPr>
        </p:nvSpPr>
        <p:spPr>
          <a:xfrm>
            <a:off x="457202" y="1583275"/>
            <a:ext cx="8229600" cy="4038600"/>
          </a:xfrm>
          <a:prstGeom prst="rect">
            <a:avLst/>
          </a:prstGeom>
          <a:noFill/>
          <a:ln>
            <a:noFill/>
          </a:ln>
        </p:spPr>
        <p:txBody>
          <a:bodyPr spcFirstLastPara="1" wrap="square" lIns="68550" tIns="34275" rIns="68550" bIns="34275" anchor="t" anchorCtr="0">
            <a:noAutofit/>
          </a:bodyPr>
          <a:lstStyle/>
          <a:p>
            <a:pPr marL="342900" lvl="0" indent="-317500" algn="l" rtl="0">
              <a:lnSpc>
                <a:spcPct val="100000"/>
              </a:lnSpc>
              <a:spcBef>
                <a:spcPts val="0"/>
              </a:spcBef>
              <a:spcAft>
                <a:spcPts val="0"/>
              </a:spcAft>
              <a:buSzPts val="2400"/>
              <a:buChar char="•"/>
            </a:pPr>
            <a:r>
              <a:rPr lang="en-US" sz="2400"/>
              <a:t>Embryology is not as important as physiology, anatomy or histology </a:t>
            </a:r>
            <a:endParaRPr sz="2400"/>
          </a:p>
          <a:p>
            <a:pPr marL="342900" lvl="0" indent="-317500" algn="l" rtl="0">
              <a:lnSpc>
                <a:spcPct val="100000"/>
              </a:lnSpc>
              <a:spcBef>
                <a:spcPts val="0"/>
              </a:spcBef>
              <a:spcAft>
                <a:spcPts val="0"/>
              </a:spcAft>
              <a:buSzPts val="2400"/>
              <a:buChar char="•"/>
            </a:pPr>
            <a:r>
              <a:rPr lang="en-US" sz="2400"/>
              <a:t>Worth understanding as can help understand congenital defects</a:t>
            </a:r>
            <a:endParaRPr sz="2400"/>
          </a:p>
          <a:p>
            <a:pPr marL="342900" lvl="0" indent="-317500" algn="l" rtl="0">
              <a:lnSpc>
                <a:spcPct val="100000"/>
              </a:lnSpc>
              <a:spcBef>
                <a:spcPts val="0"/>
              </a:spcBef>
              <a:spcAft>
                <a:spcPts val="0"/>
              </a:spcAft>
              <a:buSzPts val="2400"/>
              <a:buChar char="•"/>
            </a:pPr>
            <a:r>
              <a:rPr lang="en-US" sz="2400"/>
              <a:t>IMMS gives basic overview of embryology, specifics are covered in each module. </a:t>
            </a:r>
            <a:endParaRPr sz="2400"/>
          </a:p>
        </p:txBody>
      </p:sp>
      <p:sp>
        <p:nvSpPr>
          <p:cNvPr id="394" name="Google Shape;394;p30"/>
          <p:cNvSpPr txBox="1"/>
          <p:nvPr/>
        </p:nvSpPr>
        <p:spPr>
          <a:xfrm>
            <a:off x="457200" y="239713"/>
            <a:ext cx="8229600"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95" name="Google Shape;395;p30"/>
          <p:cNvSpPr txBox="1"/>
          <p:nvPr/>
        </p:nvSpPr>
        <p:spPr>
          <a:xfrm>
            <a:off x="809412" y="432056"/>
            <a:ext cx="4268700" cy="507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700"/>
              <a:buFont typeface="Calibri"/>
              <a:buNone/>
            </a:pPr>
            <a:r>
              <a:rPr lang="en-US" sz="3600" dirty="0">
                <a:solidFill>
                  <a:srgbClr val="00B050"/>
                </a:solidFill>
                <a:latin typeface="Calibri"/>
                <a:ea typeface="Calibri"/>
                <a:cs typeface="Calibri"/>
                <a:sym typeface="Calibri"/>
              </a:rPr>
              <a:t>Basic Embryology 1</a:t>
            </a:r>
            <a:endParaRPr sz="2300" b="0" i="0" u="none" strike="noStrike" cap="none" dirty="0">
              <a:solidFill>
                <a:srgbClr val="00B05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31"/>
          <p:cNvSpPr txBox="1">
            <a:spLocks noGrp="1"/>
          </p:cNvSpPr>
          <p:nvPr>
            <p:ph type="body" idx="1"/>
          </p:nvPr>
        </p:nvSpPr>
        <p:spPr>
          <a:xfrm>
            <a:off x="3236525" y="1583275"/>
            <a:ext cx="5695500" cy="1668600"/>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None/>
            </a:pPr>
            <a:r>
              <a:rPr lang="en-US" sz="1600" b="1"/>
              <a:t>Embryonic period</a:t>
            </a:r>
            <a:r>
              <a:rPr lang="en-US" sz="1600"/>
              <a:t> - week 1-8 (after is </a:t>
            </a:r>
            <a:r>
              <a:rPr lang="en-US" sz="1600" b="1"/>
              <a:t>foetal period</a:t>
            </a:r>
            <a:r>
              <a:rPr lang="en-US" sz="1600"/>
              <a:t> - to partum)</a:t>
            </a:r>
            <a:endParaRPr sz="1600"/>
          </a:p>
          <a:p>
            <a:pPr marL="342900" lvl="0" indent="-266700" algn="l" rtl="0">
              <a:lnSpc>
                <a:spcPct val="100000"/>
              </a:lnSpc>
              <a:spcBef>
                <a:spcPts val="0"/>
              </a:spcBef>
              <a:spcAft>
                <a:spcPts val="0"/>
              </a:spcAft>
              <a:buSzPts val="1600"/>
              <a:buChar char="•"/>
            </a:pPr>
            <a:r>
              <a:rPr lang="en-US" sz="1600" b="1">
                <a:solidFill>
                  <a:srgbClr val="FF9900"/>
                </a:solidFill>
              </a:rPr>
              <a:t>F</a:t>
            </a:r>
            <a:r>
              <a:rPr lang="en-US" sz="1600"/>
              <a:t>irst week - </a:t>
            </a:r>
            <a:r>
              <a:rPr lang="en-US" sz="1600" b="1">
                <a:solidFill>
                  <a:srgbClr val="FF9900"/>
                </a:solidFill>
              </a:rPr>
              <a:t>F</a:t>
            </a:r>
            <a:r>
              <a:rPr lang="en-US" sz="1600"/>
              <a:t>ertilisation/blastocyst </a:t>
            </a:r>
            <a:r>
              <a:rPr lang="en-US" sz="1600" b="1">
                <a:solidFill>
                  <a:srgbClr val="FF9900"/>
                </a:solidFill>
              </a:rPr>
              <a:t>f</a:t>
            </a:r>
            <a:r>
              <a:rPr lang="en-US" sz="1600"/>
              <a:t>ormation</a:t>
            </a:r>
            <a:endParaRPr sz="1600"/>
          </a:p>
          <a:p>
            <a:pPr marL="342900" lvl="0" indent="-266700" algn="l" rtl="0">
              <a:lnSpc>
                <a:spcPct val="100000"/>
              </a:lnSpc>
              <a:spcBef>
                <a:spcPts val="0"/>
              </a:spcBef>
              <a:spcAft>
                <a:spcPts val="0"/>
              </a:spcAft>
              <a:buSzPts val="1600"/>
              <a:buChar char="•"/>
            </a:pPr>
            <a:r>
              <a:rPr lang="en-US" sz="1600">
                <a:solidFill>
                  <a:srgbClr val="4A86E8"/>
                </a:solidFill>
              </a:rPr>
              <a:t>Second</a:t>
            </a:r>
            <a:r>
              <a:rPr lang="en-US" sz="1600"/>
              <a:t> week - </a:t>
            </a:r>
            <a:r>
              <a:rPr lang="en-US" sz="1600">
                <a:solidFill>
                  <a:srgbClr val="4A86E8"/>
                </a:solidFill>
              </a:rPr>
              <a:t>Bi</a:t>
            </a:r>
            <a:r>
              <a:rPr lang="en-US" sz="1600"/>
              <a:t>laminar disc + Implantation </a:t>
            </a:r>
            <a:endParaRPr sz="1600"/>
          </a:p>
          <a:p>
            <a:pPr marL="342900" lvl="0" indent="-266700" algn="l" rtl="0">
              <a:lnSpc>
                <a:spcPct val="100000"/>
              </a:lnSpc>
              <a:spcBef>
                <a:spcPts val="0"/>
              </a:spcBef>
              <a:spcAft>
                <a:spcPts val="0"/>
              </a:spcAft>
              <a:buSzPts val="1600"/>
              <a:buChar char="•"/>
            </a:pPr>
            <a:r>
              <a:rPr lang="en-US" sz="1600">
                <a:solidFill>
                  <a:srgbClr val="4A86E8"/>
                </a:solidFill>
              </a:rPr>
              <a:t>Third </a:t>
            </a:r>
            <a:r>
              <a:rPr lang="en-US" sz="1600"/>
              <a:t>week - </a:t>
            </a:r>
            <a:r>
              <a:rPr lang="en-US" sz="1600">
                <a:solidFill>
                  <a:srgbClr val="4A86E8"/>
                </a:solidFill>
              </a:rPr>
              <a:t>Tri</a:t>
            </a:r>
            <a:r>
              <a:rPr lang="en-US" sz="1600"/>
              <a:t>laminar disc (Gastrulation)</a:t>
            </a:r>
            <a:endParaRPr sz="1600"/>
          </a:p>
          <a:p>
            <a:pPr marL="342900" lvl="0" indent="-266700" algn="l" rtl="0">
              <a:lnSpc>
                <a:spcPct val="100000"/>
              </a:lnSpc>
              <a:spcBef>
                <a:spcPts val="0"/>
              </a:spcBef>
              <a:spcAft>
                <a:spcPts val="0"/>
              </a:spcAft>
              <a:buSzPts val="1600"/>
              <a:buChar char="•"/>
            </a:pPr>
            <a:r>
              <a:rPr lang="en-US" sz="1600" b="1">
                <a:solidFill>
                  <a:srgbClr val="FF9900"/>
                </a:solidFill>
              </a:rPr>
              <a:t>F</a:t>
            </a:r>
            <a:r>
              <a:rPr lang="en-US" sz="1600"/>
              <a:t>ourth week - </a:t>
            </a:r>
            <a:r>
              <a:rPr lang="en-US" sz="1600" b="1">
                <a:solidFill>
                  <a:srgbClr val="FF9900"/>
                </a:solidFill>
              </a:rPr>
              <a:t>F</a:t>
            </a:r>
            <a:r>
              <a:rPr lang="en-US" sz="1600"/>
              <a:t>olding of embryo </a:t>
            </a:r>
            <a:endParaRPr sz="1600"/>
          </a:p>
          <a:p>
            <a:pPr marL="342900" lvl="0" indent="-266700" algn="l" rtl="0">
              <a:lnSpc>
                <a:spcPct val="100000"/>
              </a:lnSpc>
              <a:spcBef>
                <a:spcPts val="0"/>
              </a:spcBef>
              <a:spcAft>
                <a:spcPts val="0"/>
              </a:spcAft>
              <a:buSzPts val="1600"/>
              <a:buChar char="•"/>
            </a:pPr>
            <a:r>
              <a:rPr lang="en-US" sz="1600"/>
              <a:t>Fifth to Eight week - most organs develop, becomes foetus </a:t>
            </a:r>
            <a:endParaRPr sz="1600"/>
          </a:p>
        </p:txBody>
      </p:sp>
      <p:sp>
        <p:nvSpPr>
          <p:cNvPr id="401" name="Google Shape;401;p31"/>
          <p:cNvSpPr txBox="1"/>
          <p:nvPr/>
        </p:nvSpPr>
        <p:spPr>
          <a:xfrm>
            <a:off x="457200" y="239713"/>
            <a:ext cx="8229600"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02" name="Google Shape;402;p31"/>
          <p:cNvSpPr txBox="1"/>
          <p:nvPr/>
        </p:nvSpPr>
        <p:spPr>
          <a:xfrm>
            <a:off x="746782" y="557317"/>
            <a:ext cx="4268700" cy="507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700"/>
              <a:buFont typeface="Calibri"/>
              <a:buNone/>
            </a:pPr>
            <a:r>
              <a:rPr lang="en-US" sz="3600" dirty="0">
                <a:solidFill>
                  <a:srgbClr val="00B050"/>
                </a:solidFill>
                <a:latin typeface="Calibri"/>
                <a:ea typeface="Calibri"/>
                <a:cs typeface="Calibri"/>
                <a:sym typeface="Calibri"/>
              </a:rPr>
              <a:t>Basic Embryology 2 </a:t>
            </a:r>
            <a:endParaRPr sz="2300" b="0" i="0" u="none" strike="noStrike" cap="none" dirty="0">
              <a:solidFill>
                <a:srgbClr val="00B050"/>
              </a:solidFill>
              <a:latin typeface="Arial"/>
              <a:ea typeface="Arial"/>
              <a:cs typeface="Arial"/>
              <a:sym typeface="Arial"/>
            </a:endParaRPr>
          </a:p>
        </p:txBody>
      </p:sp>
      <p:pic>
        <p:nvPicPr>
          <p:cNvPr id="403" name="Google Shape;403;p31"/>
          <p:cNvPicPr preferRelativeResize="0"/>
          <p:nvPr/>
        </p:nvPicPr>
        <p:blipFill>
          <a:blip r:embed="rId3">
            <a:alphaModFix/>
          </a:blip>
          <a:stretch>
            <a:fillRect/>
          </a:stretch>
        </p:blipFill>
        <p:spPr>
          <a:xfrm>
            <a:off x="369500" y="1583275"/>
            <a:ext cx="2867025" cy="1981200"/>
          </a:xfrm>
          <a:prstGeom prst="rect">
            <a:avLst/>
          </a:prstGeom>
          <a:noFill/>
          <a:ln>
            <a:noFill/>
          </a:ln>
        </p:spPr>
      </p:pic>
      <p:pic>
        <p:nvPicPr>
          <p:cNvPr id="404" name="Google Shape;404;p31"/>
          <p:cNvPicPr preferRelativeResize="0"/>
          <p:nvPr/>
        </p:nvPicPr>
        <p:blipFill>
          <a:blip r:embed="rId4">
            <a:alphaModFix/>
          </a:blip>
          <a:stretch>
            <a:fillRect/>
          </a:stretch>
        </p:blipFill>
        <p:spPr>
          <a:xfrm>
            <a:off x="901613" y="3862975"/>
            <a:ext cx="2076450" cy="2047875"/>
          </a:xfrm>
          <a:prstGeom prst="rect">
            <a:avLst/>
          </a:prstGeom>
          <a:noFill/>
          <a:ln>
            <a:noFill/>
          </a:ln>
        </p:spPr>
      </p:pic>
      <p:pic>
        <p:nvPicPr>
          <p:cNvPr id="405" name="Google Shape;405;p31"/>
          <p:cNvPicPr preferRelativeResize="0"/>
          <p:nvPr/>
        </p:nvPicPr>
        <p:blipFill>
          <a:blip r:embed="rId5">
            <a:alphaModFix/>
          </a:blip>
          <a:stretch>
            <a:fillRect/>
          </a:stretch>
        </p:blipFill>
        <p:spPr>
          <a:xfrm>
            <a:off x="3416725" y="3175675"/>
            <a:ext cx="2561959" cy="1619775"/>
          </a:xfrm>
          <a:prstGeom prst="rect">
            <a:avLst/>
          </a:prstGeom>
          <a:noFill/>
          <a:ln>
            <a:noFill/>
          </a:ln>
        </p:spPr>
      </p:pic>
      <p:pic>
        <p:nvPicPr>
          <p:cNvPr id="406" name="Google Shape;406;p31"/>
          <p:cNvPicPr preferRelativeResize="0"/>
          <p:nvPr/>
        </p:nvPicPr>
        <p:blipFill>
          <a:blip r:embed="rId6">
            <a:alphaModFix/>
          </a:blip>
          <a:stretch>
            <a:fillRect/>
          </a:stretch>
        </p:blipFill>
        <p:spPr>
          <a:xfrm>
            <a:off x="6307175" y="3392825"/>
            <a:ext cx="2219325" cy="1343025"/>
          </a:xfrm>
          <a:prstGeom prst="rect">
            <a:avLst/>
          </a:prstGeom>
          <a:noFill/>
          <a:ln>
            <a:noFill/>
          </a:ln>
        </p:spPr>
      </p:pic>
      <p:pic>
        <p:nvPicPr>
          <p:cNvPr id="407" name="Google Shape;407;p31"/>
          <p:cNvPicPr preferRelativeResize="0"/>
          <p:nvPr/>
        </p:nvPicPr>
        <p:blipFill>
          <a:blip r:embed="rId7">
            <a:alphaModFix/>
          </a:blip>
          <a:stretch>
            <a:fillRect/>
          </a:stretch>
        </p:blipFill>
        <p:spPr>
          <a:xfrm flipH="1">
            <a:off x="3673948" y="4876798"/>
            <a:ext cx="4820653" cy="1981200"/>
          </a:xfrm>
          <a:prstGeom prst="rect">
            <a:avLst/>
          </a:prstGeom>
          <a:noFill/>
          <a:ln>
            <a:noFill/>
          </a:ln>
        </p:spPr>
      </p:pic>
      <p:sp>
        <p:nvSpPr>
          <p:cNvPr id="408" name="Google Shape;408;p31"/>
          <p:cNvSpPr/>
          <p:nvPr/>
        </p:nvSpPr>
        <p:spPr>
          <a:xfrm rot="5400000">
            <a:off x="1620950" y="3414775"/>
            <a:ext cx="637800" cy="252900"/>
          </a:xfrm>
          <a:prstGeom prst="rightArrow">
            <a:avLst>
              <a:gd name="adj1" fmla="val 50000"/>
              <a:gd name="adj2" fmla="val 50000"/>
            </a:avLst>
          </a:prstGeom>
          <a:solidFill>
            <a:srgbClr val="FF00FF"/>
          </a:solidFill>
          <a:ln w="9525" cap="flat" cmpd="sng">
            <a:solidFill>
              <a:srgbClr val="99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1"/>
          <p:cNvSpPr/>
          <p:nvPr/>
        </p:nvSpPr>
        <p:spPr>
          <a:xfrm rot="-1670144">
            <a:off x="2780572" y="4253251"/>
            <a:ext cx="726006" cy="253096"/>
          </a:xfrm>
          <a:prstGeom prst="rightArrow">
            <a:avLst>
              <a:gd name="adj1" fmla="val 50000"/>
              <a:gd name="adj2" fmla="val 50000"/>
            </a:avLst>
          </a:prstGeom>
          <a:solidFill>
            <a:srgbClr val="FF00FF"/>
          </a:solidFill>
          <a:ln w="9525" cap="flat" cmpd="sng">
            <a:solidFill>
              <a:srgbClr val="99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1"/>
          <p:cNvSpPr/>
          <p:nvPr/>
        </p:nvSpPr>
        <p:spPr>
          <a:xfrm>
            <a:off x="5737150" y="3719300"/>
            <a:ext cx="613500" cy="253200"/>
          </a:xfrm>
          <a:prstGeom prst="rightArrow">
            <a:avLst>
              <a:gd name="adj1" fmla="val 50000"/>
              <a:gd name="adj2" fmla="val 50000"/>
            </a:avLst>
          </a:prstGeom>
          <a:solidFill>
            <a:srgbClr val="FF00FF"/>
          </a:solidFill>
          <a:ln w="9525" cap="flat" cmpd="sng">
            <a:solidFill>
              <a:srgbClr val="99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1"/>
          <p:cNvSpPr/>
          <p:nvPr/>
        </p:nvSpPr>
        <p:spPr>
          <a:xfrm>
            <a:off x="4990425" y="6250575"/>
            <a:ext cx="613500" cy="5079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1"/>
          <p:cNvSpPr/>
          <p:nvPr/>
        </p:nvSpPr>
        <p:spPr>
          <a:xfrm>
            <a:off x="3673950" y="6426375"/>
            <a:ext cx="1729500" cy="4317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1"/>
          <p:cNvSpPr/>
          <p:nvPr/>
        </p:nvSpPr>
        <p:spPr>
          <a:xfrm>
            <a:off x="3874425" y="6758475"/>
            <a:ext cx="2076600" cy="996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1"/>
          <p:cNvSpPr/>
          <p:nvPr/>
        </p:nvSpPr>
        <p:spPr>
          <a:xfrm>
            <a:off x="6302350" y="6174375"/>
            <a:ext cx="987300" cy="6837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1"/>
          <p:cNvSpPr/>
          <p:nvPr/>
        </p:nvSpPr>
        <p:spPr>
          <a:xfrm>
            <a:off x="7065825" y="6426375"/>
            <a:ext cx="1562400" cy="4317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1"/>
          <p:cNvSpPr/>
          <p:nvPr/>
        </p:nvSpPr>
        <p:spPr>
          <a:xfrm>
            <a:off x="7988075" y="6364875"/>
            <a:ext cx="506400" cy="4317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1"/>
          <p:cNvSpPr/>
          <p:nvPr/>
        </p:nvSpPr>
        <p:spPr>
          <a:xfrm>
            <a:off x="6783250" y="5742675"/>
            <a:ext cx="506400" cy="3480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1"/>
          <p:cNvSpPr/>
          <p:nvPr/>
        </p:nvSpPr>
        <p:spPr>
          <a:xfrm>
            <a:off x="6827475" y="5818875"/>
            <a:ext cx="506400" cy="2532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1"/>
          <p:cNvSpPr/>
          <p:nvPr/>
        </p:nvSpPr>
        <p:spPr>
          <a:xfrm rot="5400000">
            <a:off x="8061125" y="4508975"/>
            <a:ext cx="613500" cy="253200"/>
          </a:xfrm>
          <a:prstGeom prst="rightArrow">
            <a:avLst>
              <a:gd name="adj1" fmla="val 50000"/>
              <a:gd name="adj2" fmla="val 50000"/>
            </a:avLst>
          </a:prstGeom>
          <a:solidFill>
            <a:srgbClr val="FF00FF"/>
          </a:solidFill>
          <a:ln w="9525" cap="flat" cmpd="sng">
            <a:solidFill>
              <a:srgbClr val="99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1"/>
          <p:cNvSpPr/>
          <p:nvPr/>
        </p:nvSpPr>
        <p:spPr>
          <a:xfrm rot="10800000">
            <a:off x="6813700" y="5846625"/>
            <a:ext cx="453300" cy="253200"/>
          </a:xfrm>
          <a:prstGeom prst="rightArrow">
            <a:avLst>
              <a:gd name="adj1" fmla="val 50000"/>
              <a:gd name="adj2" fmla="val 50000"/>
            </a:avLst>
          </a:prstGeom>
          <a:solidFill>
            <a:srgbClr val="FF00FF"/>
          </a:solidFill>
          <a:ln w="9525" cap="flat" cmpd="sng">
            <a:solidFill>
              <a:srgbClr val="99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1"/>
          <p:cNvSpPr/>
          <p:nvPr/>
        </p:nvSpPr>
        <p:spPr>
          <a:xfrm rot="10800000">
            <a:off x="5137300" y="5999025"/>
            <a:ext cx="453300" cy="253200"/>
          </a:xfrm>
          <a:prstGeom prst="rightArrow">
            <a:avLst>
              <a:gd name="adj1" fmla="val 50000"/>
              <a:gd name="adj2" fmla="val 50000"/>
            </a:avLst>
          </a:prstGeom>
          <a:solidFill>
            <a:srgbClr val="FF00FF"/>
          </a:solidFill>
          <a:ln w="9525" cap="flat" cmpd="sng">
            <a:solidFill>
              <a:srgbClr val="99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32"/>
          <p:cNvSpPr txBox="1">
            <a:spLocks noGrp="1"/>
          </p:cNvSpPr>
          <p:nvPr>
            <p:ph type="body" idx="1"/>
          </p:nvPr>
        </p:nvSpPr>
        <p:spPr>
          <a:xfrm>
            <a:off x="223800" y="1318350"/>
            <a:ext cx="8229600" cy="1721400"/>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None/>
            </a:pPr>
            <a:r>
              <a:rPr lang="en-US" sz="2100"/>
              <a:t>Gastrulation is the formation of the trilaminar disc.</a:t>
            </a:r>
            <a:endParaRPr sz="2100"/>
          </a:p>
          <a:p>
            <a:pPr marL="914400" lvl="1" indent="-361950" algn="l" rtl="0">
              <a:lnSpc>
                <a:spcPct val="100000"/>
              </a:lnSpc>
              <a:spcBef>
                <a:spcPts val="0"/>
              </a:spcBef>
              <a:spcAft>
                <a:spcPts val="0"/>
              </a:spcAft>
              <a:buSzPts val="2100"/>
              <a:buChar char="–"/>
            </a:pPr>
            <a:r>
              <a:rPr lang="en-US" sz="2100" b="1">
                <a:solidFill>
                  <a:srgbClr val="0000FF"/>
                </a:solidFill>
              </a:rPr>
              <a:t>Ectoderm </a:t>
            </a:r>
            <a:r>
              <a:rPr lang="en-US" sz="2100"/>
              <a:t>- epidermis of skin, CNS, PNS, hair, nails, eyes</a:t>
            </a:r>
            <a:endParaRPr sz="2100"/>
          </a:p>
          <a:p>
            <a:pPr marL="914400" lvl="1" indent="-361950" algn="l" rtl="0">
              <a:lnSpc>
                <a:spcPct val="100000"/>
              </a:lnSpc>
              <a:spcBef>
                <a:spcPts val="0"/>
              </a:spcBef>
              <a:spcAft>
                <a:spcPts val="0"/>
              </a:spcAft>
              <a:buSzPts val="2100"/>
              <a:buChar char="–"/>
            </a:pPr>
            <a:r>
              <a:rPr lang="en-US" sz="2100" b="1">
                <a:solidFill>
                  <a:srgbClr val="FFD966"/>
                </a:solidFill>
              </a:rPr>
              <a:t>Endoderm</a:t>
            </a:r>
            <a:r>
              <a:rPr lang="en-US" sz="2100"/>
              <a:t> - GI tract, thyroid, parathyroid, liver, respiratory tract</a:t>
            </a:r>
            <a:endParaRPr sz="2100"/>
          </a:p>
          <a:p>
            <a:pPr marL="914400" lvl="1" indent="-361950" algn="l" rtl="0">
              <a:lnSpc>
                <a:spcPct val="100000"/>
              </a:lnSpc>
              <a:spcBef>
                <a:spcPts val="0"/>
              </a:spcBef>
              <a:spcAft>
                <a:spcPts val="0"/>
              </a:spcAft>
              <a:buSzPts val="2100"/>
              <a:buChar char="–"/>
            </a:pPr>
            <a:r>
              <a:rPr lang="en-US" sz="2100" b="1">
                <a:solidFill>
                  <a:srgbClr val="CC4125"/>
                </a:solidFill>
              </a:rPr>
              <a:t>Mesoderm</a:t>
            </a:r>
            <a:r>
              <a:rPr lang="en-US" sz="2100"/>
              <a:t> - Connective tissue in-between: muscle, bones, cartilage, urogenital system, blood/vessels</a:t>
            </a:r>
            <a:endParaRPr sz="2100"/>
          </a:p>
          <a:p>
            <a:pPr marL="0" lvl="0" indent="0" algn="l" rtl="0">
              <a:lnSpc>
                <a:spcPct val="100000"/>
              </a:lnSpc>
              <a:spcBef>
                <a:spcPts val="0"/>
              </a:spcBef>
              <a:spcAft>
                <a:spcPts val="0"/>
              </a:spcAft>
              <a:buNone/>
            </a:pPr>
            <a:endParaRPr sz="2100"/>
          </a:p>
          <a:p>
            <a:pPr marL="457200" lvl="0" indent="0" algn="l" rtl="0">
              <a:lnSpc>
                <a:spcPct val="100000"/>
              </a:lnSpc>
              <a:spcBef>
                <a:spcPts val="0"/>
              </a:spcBef>
              <a:spcAft>
                <a:spcPts val="0"/>
              </a:spcAft>
              <a:buNone/>
            </a:pPr>
            <a:endParaRPr sz="2100"/>
          </a:p>
        </p:txBody>
      </p:sp>
      <p:sp>
        <p:nvSpPr>
          <p:cNvPr id="427" name="Google Shape;427;p32"/>
          <p:cNvSpPr txBox="1"/>
          <p:nvPr/>
        </p:nvSpPr>
        <p:spPr>
          <a:xfrm>
            <a:off x="457200" y="163513"/>
            <a:ext cx="8229600"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28" name="Google Shape;428;p32"/>
          <p:cNvSpPr txBox="1"/>
          <p:nvPr/>
        </p:nvSpPr>
        <p:spPr>
          <a:xfrm>
            <a:off x="746782" y="557317"/>
            <a:ext cx="4268700" cy="507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700"/>
              <a:buFont typeface="Calibri"/>
              <a:buNone/>
            </a:pPr>
            <a:r>
              <a:rPr lang="en-US" sz="3600" dirty="0">
                <a:solidFill>
                  <a:srgbClr val="00B050"/>
                </a:solidFill>
                <a:latin typeface="Calibri"/>
                <a:ea typeface="Calibri"/>
                <a:cs typeface="Calibri"/>
                <a:sym typeface="Calibri"/>
              </a:rPr>
              <a:t>Basic Embryology 3 </a:t>
            </a:r>
            <a:endParaRPr sz="2300" b="0" i="0" u="none" strike="noStrike" cap="none" dirty="0">
              <a:solidFill>
                <a:srgbClr val="00B050"/>
              </a:solidFill>
              <a:latin typeface="Arial"/>
              <a:ea typeface="Arial"/>
              <a:cs typeface="Arial"/>
              <a:sym typeface="Arial"/>
            </a:endParaRPr>
          </a:p>
        </p:txBody>
      </p:sp>
      <p:sp>
        <p:nvSpPr>
          <p:cNvPr id="429" name="Google Shape;429;p32"/>
          <p:cNvSpPr txBox="1"/>
          <p:nvPr/>
        </p:nvSpPr>
        <p:spPr>
          <a:xfrm>
            <a:off x="223800" y="3051575"/>
            <a:ext cx="3676800" cy="298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2400">
                <a:solidFill>
                  <a:schemeClr val="dk1"/>
                </a:solidFill>
                <a:latin typeface="Calibri"/>
                <a:ea typeface="Calibri"/>
                <a:cs typeface="Calibri"/>
                <a:sym typeface="Calibri"/>
              </a:rPr>
              <a:t>Neurulation:</a:t>
            </a:r>
            <a:endParaRPr sz="2400">
              <a:solidFill>
                <a:schemeClr val="dk1"/>
              </a:solidFill>
              <a:latin typeface="Calibri"/>
              <a:ea typeface="Calibri"/>
              <a:cs typeface="Calibri"/>
              <a:sym typeface="Calibri"/>
            </a:endParaRPr>
          </a:p>
          <a:p>
            <a:pPr marL="457200" lvl="0" indent="-349250" algn="l" rtl="0">
              <a:lnSpc>
                <a:spcPct val="110000"/>
              </a:lnSpc>
              <a:spcBef>
                <a:spcPts val="0"/>
              </a:spcBef>
              <a:spcAft>
                <a:spcPts val="0"/>
              </a:spcAft>
              <a:buClr>
                <a:schemeClr val="dk1"/>
              </a:buClr>
              <a:buSzPts val="1900"/>
              <a:buChar char="•"/>
            </a:pPr>
            <a:r>
              <a:rPr lang="en-US" sz="1900" b="1">
                <a:solidFill>
                  <a:schemeClr val="dk1"/>
                </a:solidFill>
                <a:latin typeface="Calibri"/>
                <a:ea typeface="Calibri"/>
                <a:cs typeface="Calibri"/>
                <a:sym typeface="Calibri"/>
              </a:rPr>
              <a:t>Notochord </a:t>
            </a:r>
            <a:r>
              <a:rPr lang="en-US" sz="1900">
                <a:solidFill>
                  <a:schemeClr val="dk1"/>
                </a:solidFill>
                <a:latin typeface="Calibri"/>
                <a:ea typeface="Calibri"/>
                <a:cs typeface="Calibri"/>
                <a:sym typeface="Calibri"/>
              </a:rPr>
              <a:t>derived from mesoderm</a:t>
            </a:r>
            <a:endParaRPr sz="1900">
              <a:solidFill>
                <a:schemeClr val="dk1"/>
              </a:solidFill>
              <a:latin typeface="Calibri"/>
              <a:ea typeface="Calibri"/>
              <a:cs typeface="Calibri"/>
              <a:sym typeface="Calibri"/>
            </a:endParaRPr>
          </a:p>
          <a:p>
            <a:pPr marL="457200" lvl="0" indent="-349250" algn="l" rtl="0">
              <a:lnSpc>
                <a:spcPct val="110000"/>
              </a:lnSpc>
              <a:spcBef>
                <a:spcPts val="0"/>
              </a:spcBef>
              <a:spcAft>
                <a:spcPts val="0"/>
              </a:spcAft>
              <a:buClr>
                <a:schemeClr val="dk1"/>
              </a:buClr>
              <a:buSzPts val="1900"/>
              <a:buChar char="•"/>
            </a:pPr>
            <a:r>
              <a:rPr lang="en-US" sz="1900">
                <a:solidFill>
                  <a:schemeClr val="dk1"/>
                </a:solidFill>
                <a:latin typeface="Calibri"/>
                <a:ea typeface="Calibri"/>
                <a:cs typeface="Calibri"/>
                <a:sym typeface="Calibri"/>
              </a:rPr>
              <a:t>Release chemical messengers to affect overlying </a:t>
            </a:r>
            <a:r>
              <a:rPr lang="en-US" sz="1900">
                <a:solidFill>
                  <a:srgbClr val="0000FF"/>
                </a:solidFill>
                <a:latin typeface="Calibri"/>
                <a:ea typeface="Calibri"/>
                <a:cs typeface="Calibri"/>
                <a:sym typeface="Calibri"/>
              </a:rPr>
              <a:t>ectoderm </a:t>
            </a:r>
            <a:endParaRPr sz="1900">
              <a:solidFill>
                <a:srgbClr val="0000FF"/>
              </a:solidFill>
              <a:latin typeface="Calibri"/>
              <a:ea typeface="Calibri"/>
              <a:cs typeface="Calibri"/>
              <a:sym typeface="Calibri"/>
            </a:endParaRPr>
          </a:p>
          <a:p>
            <a:pPr marL="457200" lvl="0" indent="-349250" algn="l" rtl="0">
              <a:lnSpc>
                <a:spcPct val="110000"/>
              </a:lnSpc>
              <a:spcBef>
                <a:spcPts val="0"/>
              </a:spcBef>
              <a:spcAft>
                <a:spcPts val="0"/>
              </a:spcAft>
              <a:buClr>
                <a:schemeClr val="dk1"/>
              </a:buClr>
              <a:buSzPts val="1900"/>
              <a:buChar char="•"/>
            </a:pPr>
            <a:r>
              <a:rPr lang="en-US" sz="1900">
                <a:solidFill>
                  <a:schemeClr val="dk1"/>
                </a:solidFill>
                <a:latin typeface="Calibri"/>
                <a:ea typeface="Calibri"/>
                <a:cs typeface="Calibri"/>
                <a:sym typeface="Calibri"/>
              </a:rPr>
              <a:t>Causes in-folding to form </a:t>
            </a:r>
            <a:r>
              <a:rPr lang="en-US" sz="1900" b="1">
                <a:solidFill>
                  <a:schemeClr val="dk1"/>
                </a:solidFill>
                <a:latin typeface="Calibri"/>
                <a:ea typeface="Calibri"/>
                <a:cs typeface="Calibri"/>
                <a:sym typeface="Calibri"/>
              </a:rPr>
              <a:t>neural tube</a:t>
            </a:r>
            <a:r>
              <a:rPr lang="en-US" sz="1900">
                <a:solidFill>
                  <a:schemeClr val="dk1"/>
                </a:solidFill>
                <a:latin typeface="Calibri"/>
                <a:ea typeface="Calibri"/>
                <a:cs typeface="Calibri"/>
                <a:sym typeface="Calibri"/>
              </a:rPr>
              <a:t> (brain+spinal cord) and central canal</a:t>
            </a:r>
            <a:endParaRPr sz="1200" i="1">
              <a:latin typeface="Calibri"/>
              <a:ea typeface="Calibri"/>
              <a:cs typeface="Calibri"/>
              <a:sym typeface="Calibri"/>
            </a:endParaRPr>
          </a:p>
        </p:txBody>
      </p:sp>
      <p:pic>
        <p:nvPicPr>
          <p:cNvPr id="430" name="Google Shape;430;p32"/>
          <p:cNvPicPr preferRelativeResize="0"/>
          <p:nvPr/>
        </p:nvPicPr>
        <p:blipFill>
          <a:blip r:embed="rId3">
            <a:alphaModFix/>
          </a:blip>
          <a:stretch>
            <a:fillRect/>
          </a:stretch>
        </p:blipFill>
        <p:spPr>
          <a:xfrm>
            <a:off x="3826100" y="3039750"/>
            <a:ext cx="3268950" cy="2139961"/>
          </a:xfrm>
          <a:prstGeom prst="rect">
            <a:avLst/>
          </a:prstGeom>
          <a:noFill/>
          <a:ln w="9525" cap="flat" cmpd="sng">
            <a:solidFill>
              <a:srgbClr val="434343"/>
            </a:solidFill>
            <a:prstDash val="solid"/>
            <a:round/>
            <a:headEnd type="none" w="sm" len="sm"/>
            <a:tailEnd type="none" w="sm" len="sm"/>
          </a:ln>
        </p:spPr>
      </p:pic>
      <p:pic>
        <p:nvPicPr>
          <p:cNvPr id="431" name="Google Shape;431;p32"/>
          <p:cNvPicPr preferRelativeResize="0"/>
          <p:nvPr/>
        </p:nvPicPr>
        <p:blipFill rotWithShape="1">
          <a:blip r:embed="rId4">
            <a:alphaModFix/>
          </a:blip>
          <a:srcRect r="44985"/>
          <a:stretch/>
        </p:blipFill>
        <p:spPr>
          <a:xfrm>
            <a:off x="7095044" y="2647950"/>
            <a:ext cx="2048950" cy="4286250"/>
          </a:xfrm>
          <a:prstGeom prst="rect">
            <a:avLst/>
          </a:prstGeom>
          <a:noFill/>
          <a:ln w="9525" cap="flat" cmpd="sng">
            <a:solidFill>
              <a:srgbClr val="000000"/>
            </a:solidFill>
            <a:prstDash val="solid"/>
            <a:round/>
            <a:headEnd type="none" w="sm" len="sm"/>
            <a:tailEnd type="none" w="sm" len="sm"/>
          </a:ln>
        </p:spPr>
      </p:pic>
      <p:cxnSp>
        <p:nvCxnSpPr>
          <p:cNvPr id="432" name="Google Shape;432;p32"/>
          <p:cNvCxnSpPr/>
          <p:nvPr/>
        </p:nvCxnSpPr>
        <p:spPr>
          <a:xfrm rot="10800000" flipH="1">
            <a:off x="6250525" y="3309175"/>
            <a:ext cx="1263000" cy="140670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36"/>
          <p:cNvSpPr txBox="1">
            <a:spLocks noGrp="1"/>
          </p:cNvSpPr>
          <p:nvPr>
            <p:ph type="body" idx="1"/>
          </p:nvPr>
        </p:nvSpPr>
        <p:spPr>
          <a:xfrm>
            <a:off x="457200" y="2576000"/>
            <a:ext cx="8229600" cy="3394500"/>
          </a:xfrm>
          <a:prstGeom prst="rect">
            <a:avLst/>
          </a:prstGeom>
          <a:noFill/>
          <a:ln>
            <a:noFill/>
          </a:ln>
        </p:spPr>
        <p:txBody>
          <a:bodyPr spcFirstLastPara="1" wrap="square" lIns="68550" tIns="34275" rIns="68550" bIns="34275" anchor="t" anchorCtr="0">
            <a:noAutofit/>
          </a:bodyPr>
          <a:lstStyle/>
          <a:p>
            <a:pPr marL="342900" lvl="0" indent="-342900" algn="l" rtl="0">
              <a:lnSpc>
                <a:spcPct val="115000"/>
              </a:lnSpc>
              <a:spcBef>
                <a:spcPts val="0"/>
              </a:spcBef>
              <a:spcAft>
                <a:spcPts val="0"/>
              </a:spcAft>
              <a:buSzPts val="2800"/>
              <a:buChar char="•"/>
            </a:pPr>
            <a:r>
              <a:rPr lang="en-US"/>
              <a:t>On content of all of IMMS, not just this session</a:t>
            </a:r>
            <a:endParaRPr/>
          </a:p>
          <a:p>
            <a:pPr marL="342900" lvl="0" indent="-342900" algn="l" rtl="0">
              <a:lnSpc>
                <a:spcPct val="115000"/>
              </a:lnSpc>
              <a:spcBef>
                <a:spcPts val="0"/>
              </a:spcBef>
              <a:spcAft>
                <a:spcPts val="0"/>
              </a:spcAft>
              <a:buSzPts val="2800"/>
              <a:buChar char="•"/>
            </a:pPr>
            <a:r>
              <a:rPr lang="en-US"/>
              <a:t>Do not worry if you don’t know the answers - these are just practice questions </a:t>
            </a:r>
            <a:endParaRPr/>
          </a:p>
          <a:p>
            <a:pPr marL="0" lvl="0" indent="0" algn="l" rtl="0">
              <a:lnSpc>
                <a:spcPct val="115000"/>
              </a:lnSpc>
              <a:spcBef>
                <a:spcPts val="0"/>
              </a:spcBef>
              <a:spcAft>
                <a:spcPts val="0"/>
              </a:spcAft>
              <a:buNone/>
            </a:pPr>
            <a:endParaRPr/>
          </a:p>
          <a:p>
            <a:pPr marL="342900" lvl="0" indent="-342900" algn="l" rtl="0">
              <a:lnSpc>
                <a:spcPct val="115000"/>
              </a:lnSpc>
              <a:spcBef>
                <a:spcPts val="0"/>
              </a:spcBef>
              <a:spcAft>
                <a:spcPts val="0"/>
              </a:spcAft>
              <a:buSzPts val="2800"/>
              <a:buChar char="•"/>
            </a:pPr>
            <a:r>
              <a:rPr lang="en-US"/>
              <a:t>Type answers in chat</a:t>
            </a:r>
            <a:endParaRPr/>
          </a:p>
          <a:p>
            <a:pPr marL="342900" lvl="0" indent="-342900" algn="l" rtl="0">
              <a:lnSpc>
                <a:spcPct val="115000"/>
              </a:lnSpc>
              <a:spcBef>
                <a:spcPts val="0"/>
              </a:spcBef>
              <a:spcAft>
                <a:spcPts val="0"/>
              </a:spcAft>
              <a:buSzPts val="2800"/>
              <a:buChar char="•"/>
            </a:pPr>
            <a:r>
              <a:rPr lang="en-US"/>
              <a:t>Answers will be on next slide </a:t>
            </a:r>
            <a:endParaRPr/>
          </a:p>
        </p:txBody>
      </p:sp>
      <p:sp>
        <p:nvSpPr>
          <p:cNvPr id="459" name="Google Shape;459;p36"/>
          <p:cNvSpPr txBox="1"/>
          <p:nvPr/>
        </p:nvSpPr>
        <p:spPr>
          <a:xfrm>
            <a:off x="457200" y="239736"/>
            <a:ext cx="8229600" cy="2190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0" name="Google Shape;460;p36"/>
          <p:cNvSpPr txBox="1"/>
          <p:nvPr/>
        </p:nvSpPr>
        <p:spPr>
          <a:xfrm>
            <a:off x="1591800" y="847075"/>
            <a:ext cx="5960400" cy="1127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700"/>
              <a:buFont typeface="Calibri"/>
              <a:buNone/>
            </a:pPr>
            <a:r>
              <a:rPr lang="en-US" sz="5700">
                <a:solidFill>
                  <a:schemeClr val="lt1"/>
                </a:solidFill>
                <a:latin typeface="Calibri"/>
                <a:ea typeface="Calibri"/>
                <a:cs typeface="Calibri"/>
                <a:sym typeface="Calibri"/>
              </a:rPr>
              <a:t>Practice questions </a:t>
            </a:r>
            <a:endParaRPr sz="5700" b="0" i="0" u="none" strike="noStrike" cap="non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37"/>
          <p:cNvSpPr txBox="1">
            <a:spLocks noGrp="1"/>
          </p:cNvSpPr>
          <p:nvPr>
            <p:ph type="body" idx="1"/>
          </p:nvPr>
        </p:nvSpPr>
        <p:spPr>
          <a:xfrm>
            <a:off x="620400" y="1731750"/>
            <a:ext cx="8523600" cy="3394500"/>
          </a:xfrm>
          <a:prstGeom prst="rect">
            <a:avLst/>
          </a:prstGeom>
          <a:noFill/>
          <a:ln>
            <a:noFill/>
          </a:ln>
        </p:spPr>
        <p:txBody>
          <a:bodyPr spcFirstLastPara="1" wrap="square" lIns="68550" tIns="34275" rIns="68550" bIns="34275" anchor="t" anchorCtr="0">
            <a:noAutofit/>
          </a:bodyPr>
          <a:lstStyle/>
          <a:p>
            <a:pPr marL="0" lvl="0" indent="0" algn="l" rtl="0">
              <a:lnSpc>
                <a:spcPct val="115000"/>
              </a:lnSpc>
              <a:spcBef>
                <a:spcPts val="0"/>
              </a:spcBef>
              <a:spcAft>
                <a:spcPts val="0"/>
              </a:spcAft>
              <a:buSzPts val="2800"/>
              <a:buNone/>
            </a:pPr>
            <a:r>
              <a:rPr lang="en-US"/>
              <a:t>Which of these phases of glycolysis generates ATP from ADP?</a:t>
            </a:r>
            <a:endParaRPr/>
          </a:p>
          <a:p>
            <a:pPr marL="342900" lvl="0" indent="-298450" algn="l" rtl="0">
              <a:lnSpc>
                <a:spcPct val="115000"/>
              </a:lnSpc>
              <a:spcBef>
                <a:spcPts val="0"/>
              </a:spcBef>
              <a:spcAft>
                <a:spcPts val="0"/>
              </a:spcAft>
              <a:buSzPts val="2700"/>
              <a:buAutoNum type="alphaUcParenR"/>
            </a:pPr>
            <a:r>
              <a:rPr lang="en-US" sz="2700"/>
              <a:t>Glucose → Glucose-6-phosphate</a:t>
            </a:r>
            <a:endParaRPr sz="2700"/>
          </a:p>
          <a:p>
            <a:pPr marL="342900" lvl="0" indent="-298450" algn="l" rtl="0">
              <a:lnSpc>
                <a:spcPct val="115000"/>
              </a:lnSpc>
              <a:spcBef>
                <a:spcPts val="0"/>
              </a:spcBef>
              <a:spcAft>
                <a:spcPts val="0"/>
              </a:spcAft>
              <a:buSzPts val="2700"/>
              <a:buAutoNum type="alphaUcParenR"/>
            </a:pPr>
            <a:r>
              <a:rPr lang="en-US" sz="2700"/>
              <a:t>2-phosphoglycerate → phosphoenolpyruvate </a:t>
            </a:r>
            <a:endParaRPr sz="2700"/>
          </a:p>
          <a:p>
            <a:pPr marL="342900" lvl="0" indent="-298450" algn="l" rtl="0">
              <a:lnSpc>
                <a:spcPct val="115000"/>
              </a:lnSpc>
              <a:spcBef>
                <a:spcPts val="0"/>
              </a:spcBef>
              <a:spcAft>
                <a:spcPts val="0"/>
              </a:spcAft>
              <a:buSzPts val="2700"/>
              <a:buAutoNum type="alphaUcParenR"/>
            </a:pPr>
            <a:r>
              <a:rPr lang="en-US" sz="2700"/>
              <a:t>Glyceraldehyde-3-phosphate → 1,3-bisphosphoglycerate</a:t>
            </a:r>
            <a:endParaRPr sz="2700"/>
          </a:p>
          <a:p>
            <a:pPr marL="342900" lvl="0" indent="-298450" algn="l" rtl="0">
              <a:lnSpc>
                <a:spcPct val="115000"/>
              </a:lnSpc>
              <a:spcBef>
                <a:spcPts val="0"/>
              </a:spcBef>
              <a:spcAft>
                <a:spcPts val="0"/>
              </a:spcAft>
              <a:buSzPts val="2700"/>
              <a:buAutoNum type="alphaUcParenR"/>
            </a:pPr>
            <a:r>
              <a:rPr lang="en-US" sz="2700"/>
              <a:t>Fructose-6-phosphate </a:t>
            </a:r>
            <a:r>
              <a:rPr lang="en-US"/>
              <a:t>→ Fructose-1,6-bisphosphate</a:t>
            </a:r>
            <a:endParaRPr/>
          </a:p>
          <a:p>
            <a:pPr marL="342900" lvl="0" indent="-304800" algn="l" rtl="0">
              <a:lnSpc>
                <a:spcPct val="115000"/>
              </a:lnSpc>
              <a:spcBef>
                <a:spcPts val="0"/>
              </a:spcBef>
              <a:spcAft>
                <a:spcPts val="0"/>
              </a:spcAft>
              <a:buSzPts val="2800"/>
              <a:buAutoNum type="alphaUcParenR"/>
            </a:pPr>
            <a:r>
              <a:rPr lang="en-US"/>
              <a:t>Phosphoenolpyruvate → Pyruvate</a:t>
            </a:r>
            <a:endParaRPr/>
          </a:p>
        </p:txBody>
      </p:sp>
      <p:grpSp>
        <p:nvGrpSpPr>
          <p:cNvPr id="466" name="Google Shape;466;p37"/>
          <p:cNvGrpSpPr/>
          <p:nvPr/>
        </p:nvGrpSpPr>
        <p:grpSpPr>
          <a:xfrm>
            <a:off x="457200" y="239713"/>
            <a:ext cx="8229600" cy="1143000"/>
            <a:chOff x="457200" y="239713"/>
            <a:chExt cx="8229600" cy="1143000"/>
          </a:xfrm>
        </p:grpSpPr>
        <p:sp>
          <p:nvSpPr>
            <p:cNvPr id="467" name="Google Shape;467;p37"/>
            <p:cNvSpPr txBox="1"/>
            <p:nvPr/>
          </p:nvSpPr>
          <p:spPr>
            <a:xfrm>
              <a:off x="457200" y="239713"/>
              <a:ext cx="8229600"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8" name="Google Shape;468;p37"/>
            <p:cNvSpPr txBox="1"/>
            <p:nvPr/>
          </p:nvSpPr>
          <p:spPr>
            <a:xfrm>
              <a:off x="848381" y="568904"/>
              <a:ext cx="4710000" cy="484800"/>
            </a:xfrm>
            <a:prstGeom prst="rect">
              <a:avLst/>
            </a:prstGeom>
            <a:no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Clr>
                  <a:schemeClr val="lt1"/>
                </a:buClr>
                <a:buSzPts val="3600"/>
                <a:buFont typeface="Arial"/>
                <a:buNone/>
              </a:pPr>
              <a:r>
                <a:rPr lang="en-US" sz="3600" b="0" i="0" u="none" strike="noStrike" cap="none">
                  <a:solidFill>
                    <a:schemeClr val="lt1"/>
                  </a:solidFill>
                  <a:latin typeface="Calibri"/>
                  <a:ea typeface="Calibri"/>
                  <a:cs typeface="Calibri"/>
                  <a:sym typeface="Calibri"/>
                </a:rPr>
                <a:t>Question 1</a:t>
              </a:r>
              <a:endParaRPr sz="1950" b="0" i="0" u="none" strike="noStrike" cap="none">
                <a:solidFill>
                  <a:srgbClr val="000000"/>
                </a:solidFill>
                <a:latin typeface="Arial"/>
                <a:ea typeface="Arial"/>
                <a:cs typeface="Arial"/>
                <a:sym typeface="Arial"/>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pic>
        <p:nvPicPr>
          <p:cNvPr id="473" name="Google Shape;473;p38"/>
          <p:cNvPicPr preferRelativeResize="0"/>
          <p:nvPr/>
        </p:nvPicPr>
        <p:blipFill>
          <a:blip r:embed="rId3">
            <a:alphaModFix/>
          </a:blip>
          <a:stretch>
            <a:fillRect/>
          </a:stretch>
        </p:blipFill>
        <p:spPr>
          <a:xfrm>
            <a:off x="5167538" y="1612300"/>
            <a:ext cx="3686175" cy="4572000"/>
          </a:xfrm>
          <a:prstGeom prst="rect">
            <a:avLst/>
          </a:prstGeom>
          <a:noFill/>
          <a:ln>
            <a:noFill/>
          </a:ln>
        </p:spPr>
      </p:pic>
      <p:sp>
        <p:nvSpPr>
          <p:cNvPr id="474" name="Google Shape;474;p38"/>
          <p:cNvSpPr txBox="1">
            <a:spLocks noGrp="1"/>
          </p:cNvSpPr>
          <p:nvPr>
            <p:ph type="body" idx="1"/>
          </p:nvPr>
        </p:nvSpPr>
        <p:spPr>
          <a:xfrm>
            <a:off x="330125" y="1612300"/>
            <a:ext cx="5359800" cy="3394500"/>
          </a:xfrm>
          <a:prstGeom prst="rect">
            <a:avLst/>
          </a:prstGeom>
          <a:noFill/>
          <a:ln>
            <a:noFill/>
          </a:ln>
        </p:spPr>
        <p:txBody>
          <a:bodyPr spcFirstLastPara="1" wrap="square" lIns="68550" tIns="34275" rIns="68550" bIns="34275" anchor="t" anchorCtr="0">
            <a:noAutofit/>
          </a:bodyPr>
          <a:lstStyle/>
          <a:p>
            <a:pPr marL="0" lvl="0" indent="0" algn="l" rtl="0">
              <a:lnSpc>
                <a:spcPct val="115000"/>
              </a:lnSpc>
              <a:spcBef>
                <a:spcPts val="0"/>
              </a:spcBef>
              <a:spcAft>
                <a:spcPts val="0"/>
              </a:spcAft>
              <a:buClr>
                <a:schemeClr val="dk1"/>
              </a:buClr>
              <a:buSzPts val="2800"/>
              <a:buFont typeface="Arial"/>
              <a:buNone/>
            </a:pPr>
            <a:r>
              <a:rPr lang="en-US"/>
              <a:t>Which of these phases of glycolysis generates ATP from ADP?</a:t>
            </a:r>
            <a:endParaRPr/>
          </a:p>
          <a:p>
            <a:pPr marL="457200" lvl="0" indent="-406400" algn="l" rtl="0">
              <a:lnSpc>
                <a:spcPct val="100000"/>
              </a:lnSpc>
              <a:spcBef>
                <a:spcPts val="0"/>
              </a:spcBef>
              <a:spcAft>
                <a:spcPts val="0"/>
              </a:spcAft>
              <a:buSzPts val="2800"/>
              <a:buAutoNum type="alphaUcParenR"/>
            </a:pPr>
            <a:r>
              <a:rPr lang="en-US"/>
              <a:t> </a:t>
            </a:r>
            <a:endParaRPr/>
          </a:p>
          <a:p>
            <a:pPr marL="457200" lvl="0" indent="-406400" algn="l" rtl="0">
              <a:lnSpc>
                <a:spcPct val="100000"/>
              </a:lnSpc>
              <a:spcBef>
                <a:spcPts val="0"/>
              </a:spcBef>
              <a:spcAft>
                <a:spcPts val="0"/>
              </a:spcAft>
              <a:buSzPts val="2800"/>
              <a:buAutoNum type="alphaUcParenR"/>
            </a:pPr>
            <a:r>
              <a:rPr lang="en-US"/>
              <a:t> </a:t>
            </a:r>
            <a:endParaRPr/>
          </a:p>
          <a:p>
            <a:pPr marL="457200" lvl="0" indent="-406400" algn="l" rtl="0">
              <a:lnSpc>
                <a:spcPct val="100000"/>
              </a:lnSpc>
              <a:spcBef>
                <a:spcPts val="0"/>
              </a:spcBef>
              <a:spcAft>
                <a:spcPts val="0"/>
              </a:spcAft>
              <a:buSzPts val="2800"/>
              <a:buAutoNum type="alphaUcParenR"/>
            </a:pPr>
            <a:r>
              <a:rPr lang="en-US"/>
              <a:t> </a:t>
            </a:r>
            <a:endParaRPr/>
          </a:p>
          <a:p>
            <a:pPr marL="457200" lvl="0" indent="-406400" algn="l" rtl="0">
              <a:lnSpc>
                <a:spcPct val="100000"/>
              </a:lnSpc>
              <a:spcBef>
                <a:spcPts val="0"/>
              </a:spcBef>
              <a:spcAft>
                <a:spcPts val="0"/>
              </a:spcAft>
              <a:buSzPts val="2800"/>
              <a:buAutoNum type="alphaUcParenR"/>
            </a:pPr>
            <a:r>
              <a:rPr lang="en-US"/>
              <a:t> </a:t>
            </a:r>
            <a:endParaRPr/>
          </a:p>
          <a:p>
            <a:pPr marL="457200" lvl="0" indent="-406400" algn="l" rtl="0">
              <a:lnSpc>
                <a:spcPct val="100000"/>
              </a:lnSpc>
              <a:spcBef>
                <a:spcPts val="0"/>
              </a:spcBef>
              <a:spcAft>
                <a:spcPts val="0"/>
              </a:spcAft>
              <a:buClr>
                <a:srgbClr val="00B050"/>
              </a:buClr>
              <a:buSzPts val="2800"/>
              <a:buAutoNum type="alphaUcParenR"/>
            </a:pPr>
            <a:r>
              <a:rPr lang="en-US">
                <a:solidFill>
                  <a:srgbClr val="00B050"/>
                </a:solidFill>
              </a:rPr>
              <a:t>Phosphoenolpyruvate → Pyruvate</a:t>
            </a:r>
            <a:endParaRPr>
              <a:solidFill>
                <a:srgbClr val="00B050"/>
              </a:solidFill>
            </a:endParaRPr>
          </a:p>
          <a:p>
            <a:pPr marL="0" lvl="0" indent="0" algn="l" rtl="0">
              <a:lnSpc>
                <a:spcPct val="100000"/>
              </a:lnSpc>
              <a:spcBef>
                <a:spcPts val="0"/>
              </a:spcBef>
              <a:spcAft>
                <a:spcPts val="0"/>
              </a:spcAft>
              <a:buNone/>
            </a:pPr>
            <a:endParaRPr i="1"/>
          </a:p>
        </p:txBody>
      </p:sp>
      <p:grpSp>
        <p:nvGrpSpPr>
          <p:cNvPr id="475" name="Google Shape;475;p38"/>
          <p:cNvGrpSpPr/>
          <p:nvPr/>
        </p:nvGrpSpPr>
        <p:grpSpPr>
          <a:xfrm>
            <a:off x="457200" y="239713"/>
            <a:ext cx="8229600" cy="1143000"/>
            <a:chOff x="457200" y="239713"/>
            <a:chExt cx="8229600" cy="1143000"/>
          </a:xfrm>
        </p:grpSpPr>
        <p:sp>
          <p:nvSpPr>
            <p:cNvPr id="476" name="Google Shape;476;p38"/>
            <p:cNvSpPr txBox="1"/>
            <p:nvPr/>
          </p:nvSpPr>
          <p:spPr>
            <a:xfrm>
              <a:off x="457200" y="239713"/>
              <a:ext cx="8229600"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77" name="Google Shape;477;p38"/>
            <p:cNvSpPr txBox="1"/>
            <p:nvPr/>
          </p:nvSpPr>
          <p:spPr>
            <a:xfrm>
              <a:off x="848381" y="568904"/>
              <a:ext cx="4710000" cy="484800"/>
            </a:xfrm>
            <a:prstGeom prst="rect">
              <a:avLst/>
            </a:prstGeom>
            <a:no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Clr>
                  <a:schemeClr val="lt1"/>
                </a:buClr>
                <a:buSzPts val="3600"/>
                <a:buFont typeface="Arial"/>
                <a:buNone/>
              </a:pPr>
              <a:r>
                <a:rPr lang="en-US" sz="3600" b="0" i="0" u="none" strike="noStrike" cap="none">
                  <a:solidFill>
                    <a:schemeClr val="lt1"/>
                  </a:solidFill>
                  <a:latin typeface="Calibri"/>
                  <a:ea typeface="Calibri"/>
                  <a:cs typeface="Calibri"/>
                  <a:sym typeface="Calibri"/>
                </a:rPr>
                <a:t>Question 1 - </a:t>
              </a:r>
              <a:r>
                <a:rPr lang="en-US" sz="3600">
                  <a:solidFill>
                    <a:schemeClr val="lt1"/>
                  </a:solidFill>
                  <a:latin typeface="Calibri"/>
                  <a:ea typeface="Calibri"/>
                  <a:cs typeface="Calibri"/>
                  <a:sym typeface="Calibri"/>
                </a:rPr>
                <a:t>Answer</a:t>
              </a:r>
              <a:r>
                <a:rPr lang="en-US" sz="3600" b="0" i="0" u="none" strike="noStrike" cap="none">
                  <a:solidFill>
                    <a:schemeClr val="lt1"/>
                  </a:solidFill>
                  <a:latin typeface="Calibri"/>
                  <a:ea typeface="Calibri"/>
                  <a:cs typeface="Calibri"/>
                  <a:sym typeface="Calibri"/>
                </a:rPr>
                <a:t>  </a:t>
              </a:r>
              <a:endParaRPr sz="1950" b="0" i="0" u="none" strike="noStrike" cap="none">
                <a:solidFill>
                  <a:srgbClr val="000000"/>
                </a:solidFill>
                <a:latin typeface="Arial"/>
                <a:ea typeface="Arial"/>
                <a:cs typeface="Arial"/>
                <a:sym typeface="Arial"/>
              </a:endParaRPr>
            </a:p>
          </p:txBody>
        </p:sp>
      </p:grpSp>
      <p:sp>
        <p:nvSpPr>
          <p:cNvPr id="478" name="Google Shape;478;p38"/>
          <p:cNvSpPr/>
          <p:nvPr/>
        </p:nvSpPr>
        <p:spPr>
          <a:xfrm>
            <a:off x="6525300" y="5313075"/>
            <a:ext cx="2618700" cy="9798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39"/>
          <p:cNvSpPr txBox="1">
            <a:spLocks noGrp="1"/>
          </p:cNvSpPr>
          <p:nvPr>
            <p:ph type="body" idx="1"/>
          </p:nvPr>
        </p:nvSpPr>
        <p:spPr>
          <a:xfrm>
            <a:off x="457203" y="1731725"/>
            <a:ext cx="8353200" cy="3394500"/>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2800"/>
              <a:buNone/>
            </a:pPr>
            <a:r>
              <a:rPr lang="en-US"/>
              <a:t>Where in the cell does the Krebs cycle occur?</a:t>
            </a:r>
            <a:endParaRPr/>
          </a:p>
          <a:p>
            <a:pPr marL="342900" lvl="0" indent="-304800" algn="l" rtl="0">
              <a:lnSpc>
                <a:spcPct val="100000"/>
              </a:lnSpc>
              <a:spcBef>
                <a:spcPts val="0"/>
              </a:spcBef>
              <a:spcAft>
                <a:spcPts val="0"/>
              </a:spcAft>
              <a:buSzPts val="2800"/>
              <a:buAutoNum type="alphaUcParenR"/>
            </a:pPr>
            <a:r>
              <a:rPr lang="en-US"/>
              <a:t>Cytoplasm</a:t>
            </a:r>
            <a:endParaRPr/>
          </a:p>
          <a:p>
            <a:pPr marL="342900" lvl="0" indent="-304800" algn="l" rtl="0">
              <a:lnSpc>
                <a:spcPct val="100000"/>
              </a:lnSpc>
              <a:spcBef>
                <a:spcPts val="0"/>
              </a:spcBef>
              <a:spcAft>
                <a:spcPts val="0"/>
              </a:spcAft>
              <a:buSzPts val="2800"/>
              <a:buAutoNum type="alphaUcParenR"/>
            </a:pPr>
            <a:r>
              <a:rPr lang="en-US"/>
              <a:t>Mitochondrial matrix </a:t>
            </a:r>
            <a:endParaRPr/>
          </a:p>
          <a:p>
            <a:pPr marL="342900" lvl="0" indent="-304800" algn="l" rtl="0">
              <a:lnSpc>
                <a:spcPct val="100000"/>
              </a:lnSpc>
              <a:spcBef>
                <a:spcPts val="0"/>
              </a:spcBef>
              <a:spcAft>
                <a:spcPts val="0"/>
              </a:spcAft>
              <a:buSzPts val="2800"/>
              <a:buAutoNum type="alphaUcParenR"/>
            </a:pPr>
            <a:r>
              <a:rPr lang="en-US"/>
              <a:t>Mitochondrial Intramembranous space</a:t>
            </a:r>
            <a:endParaRPr/>
          </a:p>
          <a:p>
            <a:pPr marL="342900" lvl="0" indent="-304800" algn="l" rtl="0">
              <a:lnSpc>
                <a:spcPct val="100000"/>
              </a:lnSpc>
              <a:spcBef>
                <a:spcPts val="0"/>
              </a:spcBef>
              <a:spcAft>
                <a:spcPts val="0"/>
              </a:spcAft>
              <a:buSzPts val="2800"/>
              <a:buAutoNum type="alphaUcParenR"/>
            </a:pPr>
            <a:r>
              <a:rPr lang="en-US"/>
              <a:t>Mitochondrial Inner membrane</a:t>
            </a:r>
            <a:endParaRPr/>
          </a:p>
          <a:p>
            <a:pPr marL="342900" lvl="0" indent="-304800" algn="l" rtl="0">
              <a:lnSpc>
                <a:spcPct val="100000"/>
              </a:lnSpc>
              <a:spcBef>
                <a:spcPts val="0"/>
              </a:spcBef>
              <a:spcAft>
                <a:spcPts val="0"/>
              </a:spcAft>
              <a:buSzPts val="2800"/>
              <a:buAutoNum type="alphaUcParenR"/>
            </a:pPr>
            <a:r>
              <a:rPr lang="en-US"/>
              <a:t>Mitochondrial Outer membrane</a:t>
            </a:r>
            <a:endParaRPr/>
          </a:p>
        </p:txBody>
      </p:sp>
      <p:sp>
        <p:nvSpPr>
          <p:cNvPr id="484" name="Google Shape;484;p39"/>
          <p:cNvSpPr txBox="1"/>
          <p:nvPr/>
        </p:nvSpPr>
        <p:spPr>
          <a:xfrm>
            <a:off x="457200" y="239713"/>
            <a:ext cx="8229600"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485" name="Google Shape;485;p39"/>
          <p:cNvGrpSpPr/>
          <p:nvPr/>
        </p:nvGrpSpPr>
        <p:grpSpPr>
          <a:xfrm>
            <a:off x="457200" y="239713"/>
            <a:ext cx="8229600" cy="1143000"/>
            <a:chOff x="457200" y="239713"/>
            <a:chExt cx="8229600" cy="1143000"/>
          </a:xfrm>
        </p:grpSpPr>
        <p:sp>
          <p:nvSpPr>
            <p:cNvPr id="486" name="Google Shape;486;p39"/>
            <p:cNvSpPr txBox="1"/>
            <p:nvPr/>
          </p:nvSpPr>
          <p:spPr>
            <a:xfrm>
              <a:off x="457200" y="239713"/>
              <a:ext cx="8229600"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87" name="Google Shape;487;p39"/>
            <p:cNvSpPr txBox="1"/>
            <p:nvPr/>
          </p:nvSpPr>
          <p:spPr>
            <a:xfrm>
              <a:off x="848381" y="568904"/>
              <a:ext cx="4710000" cy="484800"/>
            </a:xfrm>
            <a:prstGeom prst="rect">
              <a:avLst/>
            </a:prstGeom>
            <a:no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Clr>
                  <a:schemeClr val="lt1"/>
                </a:buClr>
                <a:buSzPts val="3600"/>
                <a:buFont typeface="Arial"/>
                <a:buNone/>
              </a:pPr>
              <a:r>
                <a:rPr lang="en-US" sz="3600" b="0" i="0" u="none" strike="noStrike" cap="none">
                  <a:solidFill>
                    <a:schemeClr val="lt1"/>
                  </a:solidFill>
                  <a:latin typeface="Calibri"/>
                  <a:ea typeface="Calibri"/>
                  <a:cs typeface="Calibri"/>
                  <a:sym typeface="Calibri"/>
                </a:rPr>
                <a:t>Question </a:t>
              </a:r>
              <a:r>
                <a:rPr lang="en-US" sz="3600">
                  <a:solidFill>
                    <a:schemeClr val="lt1"/>
                  </a:solidFill>
                  <a:latin typeface="Calibri"/>
                  <a:ea typeface="Calibri"/>
                  <a:cs typeface="Calibri"/>
                  <a:sym typeface="Calibri"/>
                </a:rPr>
                <a:t>2</a:t>
              </a:r>
              <a:endParaRPr sz="1950" b="0" i="0" u="none" strike="noStrike" cap="none">
                <a:solidFill>
                  <a:srgbClr val="000000"/>
                </a:solidFill>
                <a:latin typeface="Arial"/>
                <a:ea typeface="Arial"/>
                <a:cs typeface="Arial"/>
                <a:sym typeface="Arial"/>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40"/>
          <p:cNvSpPr txBox="1">
            <a:spLocks noGrp="1"/>
          </p:cNvSpPr>
          <p:nvPr>
            <p:ph type="body" idx="1"/>
          </p:nvPr>
        </p:nvSpPr>
        <p:spPr>
          <a:xfrm>
            <a:off x="457203" y="1731725"/>
            <a:ext cx="8353200" cy="3394500"/>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2800"/>
              <a:buNone/>
            </a:pPr>
            <a:r>
              <a:rPr lang="en-US" dirty="0"/>
              <a:t>Where in the cell does the Krebs cycle occur?</a:t>
            </a:r>
            <a:endParaRPr dirty="0"/>
          </a:p>
          <a:p>
            <a:pPr marL="457200" lvl="0" indent="-406400" algn="l" rtl="0">
              <a:lnSpc>
                <a:spcPct val="100000"/>
              </a:lnSpc>
              <a:spcBef>
                <a:spcPts val="0"/>
              </a:spcBef>
              <a:spcAft>
                <a:spcPts val="0"/>
              </a:spcAft>
              <a:buSzPts val="2800"/>
              <a:buAutoNum type="alphaUcParenR"/>
            </a:pPr>
            <a:r>
              <a:rPr lang="en-US" dirty="0"/>
              <a:t> </a:t>
            </a:r>
            <a:endParaRPr dirty="0"/>
          </a:p>
          <a:p>
            <a:pPr marL="457200" lvl="0" indent="-406400" algn="l" rtl="0">
              <a:lnSpc>
                <a:spcPct val="100000"/>
              </a:lnSpc>
              <a:spcBef>
                <a:spcPts val="0"/>
              </a:spcBef>
              <a:spcAft>
                <a:spcPts val="0"/>
              </a:spcAft>
              <a:buSzPts val="2800"/>
              <a:buAutoNum type="alphaUcParenR"/>
            </a:pPr>
            <a:r>
              <a:rPr lang="en-US" dirty="0"/>
              <a:t> </a:t>
            </a:r>
            <a:r>
              <a:rPr lang="en-US" dirty="0">
                <a:solidFill>
                  <a:srgbClr val="00B050"/>
                </a:solidFill>
              </a:rPr>
              <a:t>Mitochondrial matrix </a:t>
            </a:r>
            <a:endParaRPr dirty="0">
              <a:solidFill>
                <a:srgbClr val="00B050"/>
              </a:solidFill>
            </a:endParaRPr>
          </a:p>
          <a:p>
            <a:pPr marL="457200" lvl="0" indent="-406400" algn="l" rtl="0">
              <a:lnSpc>
                <a:spcPct val="100000"/>
              </a:lnSpc>
              <a:spcBef>
                <a:spcPts val="0"/>
              </a:spcBef>
              <a:spcAft>
                <a:spcPts val="0"/>
              </a:spcAft>
              <a:buSzPts val="2800"/>
              <a:buAutoNum type="alphaUcParenR"/>
            </a:pPr>
            <a:r>
              <a:rPr lang="en-GB" dirty="0"/>
              <a:t> </a:t>
            </a:r>
            <a:endParaRPr dirty="0"/>
          </a:p>
          <a:p>
            <a:pPr marL="457200" lvl="0" indent="-406400" algn="l" rtl="0">
              <a:lnSpc>
                <a:spcPct val="100000"/>
              </a:lnSpc>
              <a:spcBef>
                <a:spcPts val="0"/>
              </a:spcBef>
              <a:spcAft>
                <a:spcPts val="0"/>
              </a:spcAft>
              <a:buSzPts val="2800"/>
              <a:buAutoNum type="alphaUcParenR"/>
            </a:pPr>
            <a:r>
              <a:rPr lang="en-US" dirty="0"/>
              <a:t> </a:t>
            </a:r>
            <a:endParaRPr dirty="0"/>
          </a:p>
          <a:p>
            <a:pPr marL="457200" lvl="0" indent="-406400" algn="l" rtl="0">
              <a:lnSpc>
                <a:spcPct val="100000"/>
              </a:lnSpc>
              <a:spcBef>
                <a:spcPts val="0"/>
              </a:spcBef>
              <a:spcAft>
                <a:spcPts val="0"/>
              </a:spcAft>
              <a:buSzPts val="2800"/>
              <a:buAutoNum type="alphaUcParenR"/>
            </a:pPr>
            <a:r>
              <a:rPr lang="en-US" dirty="0"/>
              <a:t> </a:t>
            </a:r>
            <a:endParaRPr dirty="0"/>
          </a:p>
          <a:p>
            <a:pPr marL="0" lvl="0" indent="0" algn="l" rtl="0">
              <a:lnSpc>
                <a:spcPct val="100000"/>
              </a:lnSpc>
              <a:spcBef>
                <a:spcPts val="0"/>
              </a:spcBef>
              <a:spcAft>
                <a:spcPts val="0"/>
              </a:spcAft>
              <a:buNone/>
            </a:pPr>
            <a:endParaRPr dirty="0"/>
          </a:p>
          <a:p>
            <a:pPr marL="0" lvl="0" indent="0" algn="l" rtl="0">
              <a:lnSpc>
                <a:spcPct val="100000"/>
              </a:lnSpc>
              <a:spcBef>
                <a:spcPts val="0"/>
              </a:spcBef>
              <a:spcAft>
                <a:spcPts val="0"/>
              </a:spcAft>
              <a:buNone/>
            </a:pPr>
            <a:endParaRPr i="1" dirty="0"/>
          </a:p>
          <a:p>
            <a:pPr marL="0" lvl="0" indent="0" algn="l" rtl="0">
              <a:lnSpc>
                <a:spcPct val="100000"/>
              </a:lnSpc>
              <a:spcBef>
                <a:spcPts val="0"/>
              </a:spcBef>
              <a:spcAft>
                <a:spcPts val="0"/>
              </a:spcAft>
              <a:buNone/>
            </a:pPr>
            <a:endParaRPr dirty="0"/>
          </a:p>
        </p:txBody>
      </p:sp>
      <p:sp>
        <p:nvSpPr>
          <p:cNvPr id="493" name="Google Shape;493;p40"/>
          <p:cNvSpPr txBox="1"/>
          <p:nvPr/>
        </p:nvSpPr>
        <p:spPr>
          <a:xfrm>
            <a:off x="457200" y="239713"/>
            <a:ext cx="8229600"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494" name="Google Shape;494;p40"/>
          <p:cNvGrpSpPr/>
          <p:nvPr/>
        </p:nvGrpSpPr>
        <p:grpSpPr>
          <a:xfrm>
            <a:off x="457200" y="239713"/>
            <a:ext cx="8229600" cy="1143000"/>
            <a:chOff x="457200" y="239713"/>
            <a:chExt cx="8229600" cy="1143000"/>
          </a:xfrm>
        </p:grpSpPr>
        <p:sp>
          <p:nvSpPr>
            <p:cNvPr id="495" name="Google Shape;495;p40"/>
            <p:cNvSpPr txBox="1"/>
            <p:nvPr/>
          </p:nvSpPr>
          <p:spPr>
            <a:xfrm>
              <a:off x="457200" y="239713"/>
              <a:ext cx="8229600"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96" name="Google Shape;496;p40"/>
            <p:cNvSpPr txBox="1"/>
            <p:nvPr/>
          </p:nvSpPr>
          <p:spPr>
            <a:xfrm>
              <a:off x="848381" y="568904"/>
              <a:ext cx="4710000" cy="484800"/>
            </a:xfrm>
            <a:prstGeom prst="rect">
              <a:avLst/>
            </a:prstGeom>
            <a:no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Clr>
                  <a:schemeClr val="lt1"/>
                </a:buClr>
                <a:buSzPts val="3600"/>
                <a:buFont typeface="Arial"/>
                <a:buNone/>
              </a:pPr>
              <a:r>
                <a:rPr lang="en-US" sz="3600" b="0" i="0" u="none" strike="noStrike" cap="none">
                  <a:solidFill>
                    <a:schemeClr val="lt1"/>
                  </a:solidFill>
                  <a:latin typeface="Calibri"/>
                  <a:ea typeface="Calibri"/>
                  <a:cs typeface="Calibri"/>
                  <a:sym typeface="Calibri"/>
                </a:rPr>
                <a:t>Question </a:t>
              </a:r>
              <a:r>
                <a:rPr lang="en-US" sz="3600">
                  <a:solidFill>
                    <a:schemeClr val="lt1"/>
                  </a:solidFill>
                  <a:latin typeface="Calibri"/>
                  <a:ea typeface="Calibri"/>
                  <a:cs typeface="Calibri"/>
                  <a:sym typeface="Calibri"/>
                </a:rPr>
                <a:t>2 - Answer</a:t>
              </a:r>
              <a:endParaRPr sz="1950" b="0" i="0" u="none" strike="noStrike" cap="none">
                <a:solidFill>
                  <a:srgbClr val="000000"/>
                </a:solidFill>
                <a:latin typeface="Arial"/>
                <a:ea typeface="Arial"/>
                <a:cs typeface="Arial"/>
                <a:sym typeface="Arial"/>
              </a:endParaRPr>
            </a:p>
          </p:txBody>
        </p:sp>
      </p:grpSp>
      <p:pic>
        <p:nvPicPr>
          <p:cNvPr id="497" name="Google Shape;497;p40"/>
          <p:cNvPicPr preferRelativeResize="0"/>
          <p:nvPr/>
        </p:nvPicPr>
        <p:blipFill>
          <a:blip r:embed="rId3">
            <a:alphaModFix/>
          </a:blip>
          <a:stretch>
            <a:fillRect/>
          </a:stretch>
        </p:blipFill>
        <p:spPr>
          <a:xfrm>
            <a:off x="3285900" y="3120363"/>
            <a:ext cx="5524500" cy="305752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41"/>
          <p:cNvSpPr txBox="1">
            <a:spLocks noGrp="1"/>
          </p:cNvSpPr>
          <p:nvPr>
            <p:ph type="body" idx="1"/>
          </p:nvPr>
        </p:nvSpPr>
        <p:spPr>
          <a:xfrm>
            <a:off x="1266290" y="1731713"/>
            <a:ext cx="6611400" cy="3394500"/>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2800"/>
              <a:buNone/>
            </a:pPr>
            <a:r>
              <a:rPr lang="en-US"/>
              <a:t>What type of epithelium is this?</a:t>
            </a:r>
            <a:endParaRPr/>
          </a:p>
          <a:p>
            <a:pPr marL="0" lvl="0" indent="0" algn="l" rtl="0">
              <a:lnSpc>
                <a:spcPct val="100000"/>
              </a:lnSpc>
              <a:spcBef>
                <a:spcPts val="0"/>
              </a:spcBef>
              <a:spcAft>
                <a:spcPts val="0"/>
              </a:spcAft>
              <a:buSzPts val="2800"/>
              <a:buNone/>
            </a:pPr>
            <a:endParaRPr/>
          </a:p>
          <a:p>
            <a:pPr marL="342900" lvl="0" indent="0" algn="l" rtl="0">
              <a:lnSpc>
                <a:spcPct val="100000"/>
              </a:lnSpc>
              <a:spcBef>
                <a:spcPts val="0"/>
              </a:spcBef>
              <a:spcAft>
                <a:spcPts val="0"/>
              </a:spcAft>
              <a:buSzPts val="2800"/>
              <a:buNone/>
            </a:pPr>
            <a:endParaRPr/>
          </a:p>
        </p:txBody>
      </p:sp>
      <p:grpSp>
        <p:nvGrpSpPr>
          <p:cNvPr id="503" name="Google Shape;503;p41"/>
          <p:cNvGrpSpPr/>
          <p:nvPr/>
        </p:nvGrpSpPr>
        <p:grpSpPr>
          <a:xfrm>
            <a:off x="457200" y="239713"/>
            <a:ext cx="8229600" cy="1143000"/>
            <a:chOff x="457200" y="239713"/>
            <a:chExt cx="8229600" cy="1143000"/>
          </a:xfrm>
        </p:grpSpPr>
        <p:sp>
          <p:nvSpPr>
            <p:cNvPr id="504" name="Google Shape;504;p41"/>
            <p:cNvSpPr txBox="1"/>
            <p:nvPr/>
          </p:nvSpPr>
          <p:spPr>
            <a:xfrm>
              <a:off x="457200" y="239713"/>
              <a:ext cx="8229600"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05" name="Google Shape;505;p41"/>
            <p:cNvSpPr txBox="1"/>
            <p:nvPr/>
          </p:nvSpPr>
          <p:spPr>
            <a:xfrm>
              <a:off x="848381" y="568904"/>
              <a:ext cx="4710000" cy="484800"/>
            </a:xfrm>
            <a:prstGeom prst="rect">
              <a:avLst/>
            </a:prstGeom>
            <a:no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Clr>
                  <a:schemeClr val="lt1"/>
                </a:buClr>
                <a:buSzPts val="3600"/>
                <a:buFont typeface="Arial"/>
                <a:buNone/>
              </a:pPr>
              <a:r>
                <a:rPr lang="en-US" sz="3600" b="0" i="0" u="none" strike="noStrike" cap="none">
                  <a:solidFill>
                    <a:schemeClr val="lt1"/>
                  </a:solidFill>
                  <a:latin typeface="Calibri"/>
                  <a:ea typeface="Calibri"/>
                  <a:cs typeface="Calibri"/>
                  <a:sym typeface="Calibri"/>
                </a:rPr>
                <a:t>Question </a:t>
              </a:r>
              <a:r>
                <a:rPr lang="en-US" sz="3600">
                  <a:solidFill>
                    <a:schemeClr val="lt1"/>
                  </a:solidFill>
                  <a:latin typeface="Calibri"/>
                  <a:ea typeface="Calibri"/>
                  <a:cs typeface="Calibri"/>
                  <a:sym typeface="Calibri"/>
                </a:rPr>
                <a:t>3</a:t>
              </a:r>
              <a:endParaRPr sz="1950" b="0" i="0" u="none" strike="noStrike" cap="none">
                <a:solidFill>
                  <a:srgbClr val="000000"/>
                </a:solidFill>
                <a:latin typeface="Arial"/>
                <a:ea typeface="Arial"/>
                <a:cs typeface="Arial"/>
                <a:sym typeface="Arial"/>
              </a:endParaRPr>
            </a:p>
          </p:txBody>
        </p:sp>
      </p:grpSp>
      <p:pic>
        <p:nvPicPr>
          <p:cNvPr id="506" name="Google Shape;506;p41"/>
          <p:cNvPicPr preferRelativeResize="0"/>
          <p:nvPr/>
        </p:nvPicPr>
        <p:blipFill>
          <a:blip r:embed="rId3">
            <a:alphaModFix/>
          </a:blip>
          <a:stretch>
            <a:fillRect/>
          </a:stretch>
        </p:blipFill>
        <p:spPr>
          <a:xfrm>
            <a:off x="4696687" y="3131750"/>
            <a:ext cx="3893125" cy="3082050"/>
          </a:xfrm>
          <a:prstGeom prst="rect">
            <a:avLst/>
          </a:prstGeom>
          <a:noFill/>
          <a:ln>
            <a:noFill/>
          </a:ln>
        </p:spPr>
      </p:pic>
      <p:sp>
        <p:nvSpPr>
          <p:cNvPr id="7" name="Rectangle 6">
            <a:extLst>
              <a:ext uri="{FF2B5EF4-FFF2-40B4-BE49-F238E27FC236}">
                <a16:creationId xmlns:a16="http://schemas.microsoft.com/office/drawing/2014/main" id="{C13A4FA1-8B23-457F-9730-A8C79837E5E8}"/>
              </a:ext>
            </a:extLst>
          </p:cNvPr>
          <p:cNvSpPr/>
          <p:nvPr/>
        </p:nvSpPr>
        <p:spPr>
          <a:xfrm>
            <a:off x="4572000" y="5774077"/>
            <a:ext cx="1448656" cy="515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5"/>
          <p:cNvSpPr txBox="1"/>
          <p:nvPr/>
        </p:nvSpPr>
        <p:spPr>
          <a:xfrm>
            <a:off x="457200" y="239713"/>
            <a:ext cx="8229600"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7" name="Google Shape;107;p15"/>
          <p:cNvSpPr txBox="1">
            <a:spLocks noGrp="1"/>
          </p:cNvSpPr>
          <p:nvPr>
            <p:ph type="body" idx="1"/>
          </p:nvPr>
        </p:nvSpPr>
        <p:spPr>
          <a:xfrm>
            <a:off x="837901" y="1570825"/>
            <a:ext cx="7468200" cy="3394500"/>
          </a:xfrm>
          <a:prstGeom prst="rect">
            <a:avLst/>
          </a:prstGeom>
          <a:noFill/>
          <a:ln>
            <a:noFill/>
          </a:ln>
        </p:spPr>
        <p:txBody>
          <a:bodyPr spcFirstLastPara="1" wrap="square" lIns="68550" tIns="34275" rIns="68550" bIns="34275" anchor="t" anchorCtr="0">
            <a:noAutofit/>
          </a:bodyPr>
          <a:lstStyle/>
          <a:p>
            <a:pPr marL="342900" lvl="0" indent="-385762" algn="l" rtl="0">
              <a:lnSpc>
                <a:spcPct val="100000"/>
              </a:lnSpc>
              <a:spcBef>
                <a:spcPts val="0"/>
              </a:spcBef>
              <a:spcAft>
                <a:spcPts val="0"/>
              </a:spcAft>
              <a:buSzPts val="2400"/>
              <a:buChar char="•"/>
            </a:pPr>
            <a:r>
              <a:rPr lang="en-US" sz="2400" dirty="0">
                <a:solidFill>
                  <a:srgbClr val="00B050"/>
                </a:solidFill>
                <a:latin typeface="Calibri"/>
                <a:ea typeface="Calibri"/>
                <a:cs typeface="Calibri"/>
                <a:sym typeface="Calibri"/>
              </a:rPr>
              <a:t>ATP – Glycolysis, </a:t>
            </a:r>
            <a:r>
              <a:rPr lang="en-US" sz="2400" dirty="0">
                <a:solidFill>
                  <a:srgbClr val="00B050"/>
                </a:solidFill>
                <a:sym typeface="Calibri"/>
              </a:rPr>
              <a:t>Krebs’ cycle (+link reaction), oxidative phosphorylation</a:t>
            </a:r>
            <a:endParaRPr sz="2400" dirty="0">
              <a:solidFill>
                <a:srgbClr val="00B050"/>
              </a:solidFill>
            </a:endParaRPr>
          </a:p>
          <a:p>
            <a:pPr marL="342900" indent="-342900">
              <a:spcBef>
                <a:spcPts val="0"/>
              </a:spcBef>
              <a:buClrTx/>
              <a:buSzPts val="2400"/>
            </a:pPr>
            <a:r>
              <a:rPr lang="en-US" sz="2400" dirty="0">
                <a:solidFill>
                  <a:srgbClr val="00B050"/>
                </a:solidFill>
                <a:sym typeface="Calibri"/>
              </a:rPr>
              <a:t>Fatty acid oxidation/ketones – </a:t>
            </a:r>
            <a:r>
              <a:rPr lang="en-US" sz="2400" dirty="0" err="1">
                <a:solidFill>
                  <a:srgbClr val="00B050"/>
                </a:solidFill>
                <a:sym typeface="Calibri"/>
              </a:rPr>
              <a:t>ketogenesis</a:t>
            </a:r>
            <a:endParaRPr lang="en-GB" sz="2400" dirty="0">
              <a:solidFill>
                <a:srgbClr val="00B050"/>
              </a:solidFill>
              <a:sym typeface="Calibri"/>
            </a:endParaRPr>
          </a:p>
          <a:p>
            <a:pPr marL="342900" indent="-342900">
              <a:spcBef>
                <a:spcPts val="0"/>
              </a:spcBef>
              <a:buClrTx/>
              <a:buSzPts val="2400"/>
            </a:pPr>
            <a:r>
              <a:rPr lang="en-GB" sz="2400" dirty="0">
                <a:solidFill>
                  <a:srgbClr val="00B050"/>
                </a:solidFill>
              </a:rPr>
              <a:t>Movement across membranes </a:t>
            </a:r>
            <a:endParaRPr sz="2400" dirty="0">
              <a:solidFill>
                <a:srgbClr val="00B050"/>
              </a:solidFill>
            </a:endParaRPr>
          </a:p>
          <a:p>
            <a:pPr marL="342900" indent="-342900">
              <a:spcBef>
                <a:spcPts val="0"/>
              </a:spcBef>
              <a:buClrTx/>
              <a:buSzPts val="2400"/>
            </a:pPr>
            <a:r>
              <a:rPr lang="en-GB" sz="2400" dirty="0">
                <a:solidFill>
                  <a:srgbClr val="00B050"/>
                </a:solidFill>
              </a:rPr>
              <a:t>Membrane structure </a:t>
            </a:r>
            <a:endParaRPr sz="2400" dirty="0">
              <a:solidFill>
                <a:srgbClr val="00B050"/>
              </a:solidFill>
            </a:endParaRPr>
          </a:p>
          <a:p>
            <a:pPr marL="342900" indent="-342900">
              <a:spcBef>
                <a:spcPts val="0"/>
              </a:spcBef>
              <a:buClrTx/>
              <a:buSzPts val="2400"/>
            </a:pPr>
            <a:r>
              <a:rPr lang="en-GB" sz="2400" dirty="0">
                <a:solidFill>
                  <a:srgbClr val="00B050"/>
                </a:solidFill>
              </a:rPr>
              <a:t>Water and sodium homeostasis </a:t>
            </a:r>
            <a:endParaRPr sz="2400" dirty="0">
              <a:solidFill>
                <a:srgbClr val="00B050"/>
              </a:solidFill>
            </a:endParaRPr>
          </a:p>
          <a:p>
            <a:pPr marL="342900" indent="-342900">
              <a:spcBef>
                <a:spcPts val="0"/>
              </a:spcBef>
              <a:buClrTx/>
              <a:buSzPts val="2400"/>
            </a:pPr>
            <a:r>
              <a:rPr lang="en-GB" sz="2400" dirty="0">
                <a:solidFill>
                  <a:srgbClr val="00B050"/>
                </a:solidFill>
              </a:rPr>
              <a:t>Basic embryology </a:t>
            </a:r>
            <a:endParaRPr sz="2400" dirty="0">
              <a:solidFill>
                <a:srgbClr val="00B050"/>
              </a:solidFill>
            </a:endParaRPr>
          </a:p>
        </p:txBody>
      </p:sp>
      <p:sp>
        <p:nvSpPr>
          <p:cNvPr id="108" name="Google Shape;108;p15"/>
          <p:cNvSpPr txBox="1"/>
          <p:nvPr/>
        </p:nvSpPr>
        <p:spPr>
          <a:xfrm>
            <a:off x="684051" y="557275"/>
            <a:ext cx="6021600" cy="507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700"/>
              <a:buFont typeface="Calibri"/>
              <a:buNone/>
            </a:pPr>
            <a:r>
              <a:rPr lang="en-US" sz="3600">
                <a:solidFill>
                  <a:schemeClr val="lt1"/>
                </a:solidFill>
                <a:latin typeface="Calibri"/>
                <a:ea typeface="Calibri"/>
                <a:cs typeface="Calibri"/>
                <a:sym typeface="Calibri"/>
              </a:rPr>
              <a:t>What this session will cover</a:t>
            </a:r>
            <a:endParaRPr sz="2300" b="0" i="0" u="none" strike="noStrike" cap="non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42"/>
          <p:cNvSpPr txBox="1">
            <a:spLocks noGrp="1"/>
          </p:cNvSpPr>
          <p:nvPr>
            <p:ph type="body" idx="1"/>
          </p:nvPr>
        </p:nvSpPr>
        <p:spPr>
          <a:xfrm>
            <a:off x="1266290" y="1731713"/>
            <a:ext cx="6611400" cy="3394500"/>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2800"/>
              <a:buNone/>
            </a:pPr>
            <a:r>
              <a:rPr lang="en-US" dirty="0"/>
              <a:t>What type of epithelium is this? </a:t>
            </a:r>
            <a:endParaRPr dirty="0"/>
          </a:p>
          <a:p>
            <a:pPr marL="0" lvl="0" indent="0" algn="l" rtl="0">
              <a:lnSpc>
                <a:spcPct val="100000"/>
              </a:lnSpc>
              <a:spcBef>
                <a:spcPts val="0"/>
              </a:spcBef>
              <a:spcAft>
                <a:spcPts val="0"/>
              </a:spcAft>
              <a:buSzPts val="2800"/>
              <a:buNone/>
            </a:pPr>
            <a:endParaRPr dirty="0"/>
          </a:p>
          <a:p>
            <a:pPr marL="0" lvl="0" indent="0" algn="l" rtl="0">
              <a:lnSpc>
                <a:spcPct val="100000"/>
              </a:lnSpc>
              <a:spcBef>
                <a:spcPts val="0"/>
              </a:spcBef>
              <a:spcAft>
                <a:spcPts val="0"/>
              </a:spcAft>
              <a:buSzPts val="2800"/>
              <a:buNone/>
            </a:pPr>
            <a:r>
              <a:rPr lang="en-US" dirty="0">
                <a:solidFill>
                  <a:srgbClr val="00B050"/>
                </a:solidFill>
              </a:rPr>
              <a:t>Respiratory epithelium,</a:t>
            </a:r>
            <a:r>
              <a:rPr lang="en-US" i="1" dirty="0"/>
              <a:t> giveaways:</a:t>
            </a:r>
            <a:endParaRPr i="1" dirty="0"/>
          </a:p>
          <a:p>
            <a:pPr marL="457200" lvl="0" indent="-406400" algn="l" rtl="0">
              <a:lnSpc>
                <a:spcPct val="100000"/>
              </a:lnSpc>
              <a:spcBef>
                <a:spcPts val="0"/>
              </a:spcBef>
              <a:spcAft>
                <a:spcPts val="0"/>
              </a:spcAft>
              <a:buSzPts val="2800"/>
              <a:buChar char="●"/>
            </a:pPr>
            <a:r>
              <a:rPr lang="en-US" i="1" dirty="0"/>
              <a:t>Ciliated </a:t>
            </a:r>
            <a:endParaRPr i="1" dirty="0"/>
          </a:p>
          <a:p>
            <a:pPr marL="457200" lvl="0" indent="-406400" algn="l" rtl="0">
              <a:lnSpc>
                <a:spcPct val="100000"/>
              </a:lnSpc>
              <a:spcBef>
                <a:spcPts val="0"/>
              </a:spcBef>
              <a:spcAft>
                <a:spcPts val="0"/>
              </a:spcAft>
              <a:buSzPts val="2800"/>
              <a:buChar char="●"/>
            </a:pPr>
            <a:r>
              <a:rPr lang="en-US" i="1" dirty="0"/>
              <a:t>Goblet cells </a:t>
            </a:r>
            <a:endParaRPr i="1" dirty="0"/>
          </a:p>
          <a:p>
            <a:pPr marL="457200" lvl="0" indent="-406400" algn="l" rtl="0">
              <a:lnSpc>
                <a:spcPct val="100000"/>
              </a:lnSpc>
              <a:spcBef>
                <a:spcPts val="0"/>
              </a:spcBef>
              <a:spcAft>
                <a:spcPts val="0"/>
              </a:spcAft>
              <a:buSzPts val="2800"/>
              <a:buChar char="●"/>
            </a:pPr>
            <a:r>
              <a:rPr lang="en-US" i="1" dirty="0"/>
              <a:t>Pseudostratified</a:t>
            </a:r>
            <a:endParaRPr i="1" dirty="0"/>
          </a:p>
          <a:p>
            <a:pPr marL="0" lvl="0" indent="0" algn="l" rtl="0">
              <a:lnSpc>
                <a:spcPct val="100000"/>
              </a:lnSpc>
              <a:spcBef>
                <a:spcPts val="0"/>
              </a:spcBef>
              <a:spcAft>
                <a:spcPts val="0"/>
              </a:spcAft>
              <a:buSzPts val="2800"/>
              <a:buNone/>
            </a:pPr>
            <a:endParaRPr dirty="0"/>
          </a:p>
          <a:p>
            <a:pPr marL="342900" lvl="0" indent="0" algn="l" rtl="0">
              <a:lnSpc>
                <a:spcPct val="100000"/>
              </a:lnSpc>
              <a:spcBef>
                <a:spcPts val="0"/>
              </a:spcBef>
              <a:spcAft>
                <a:spcPts val="0"/>
              </a:spcAft>
              <a:buSzPts val="2800"/>
              <a:buNone/>
            </a:pPr>
            <a:endParaRPr dirty="0"/>
          </a:p>
        </p:txBody>
      </p:sp>
      <p:grpSp>
        <p:nvGrpSpPr>
          <p:cNvPr id="512" name="Google Shape;512;p42"/>
          <p:cNvGrpSpPr/>
          <p:nvPr/>
        </p:nvGrpSpPr>
        <p:grpSpPr>
          <a:xfrm>
            <a:off x="457200" y="239713"/>
            <a:ext cx="8229600" cy="1143000"/>
            <a:chOff x="457200" y="239713"/>
            <a:chExt cx="8229600" cy="1143000"/>
          </a:xfrm>
        </p:grpSpPr>
        <p:sp>
          <p:nvSpPr>
            <p:cNvPr id="513" name="Google Shape;513;p42"/>
            <p:cNvSpPr txBox="1"/>
            <p:nvPr/>
          </p:nvSpPr>
          <p:spPr>
            <a:xfrm>
              <a:off x="457200" y="239713"/>
              <a:ext cx="8229600"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14" name="Google Shape;514;p42"/>
            <p:cNvSpPr txBox="1"/>
            <p:nvPr/>
          </p:nvSpPr>
          <p:spPr>
            <a:xfrm>
              <a:off x="848381" y="568904"/>
              <a:ext cx="4710000" cy="484800"/>
            </a:xfrm>
            <a:prstGeom prst="rect">
              <a:avLst/>
            </a:prstGeom>
            <a:no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Clr>
                  <a:schemeClr val="lt1"/>
                </a:buClr>
                <a:buSzPts val="3600"/>
                <a:buFont typeface="Arial"/>
                <a:buNone/>
              </a:pPr>
              <a:r>
                <a:rPr lang="en-US" sz="3600" b="0" i="0" u="none" strike="noStrike" cap="none">
                  <a:solidFill>
                    <a:schemeClr val="lt1"/>
                  </a:solidFill>
                  <a:latin typeface="Calibri"/>
                  <a:ea typeface="Calibri"/>
                  <a:cs typeface="Calibri"/>
                  <a:sym typeface="Calibri"/>
                </a:rPr>
                <a:t>Question </a:t>
              </a:r>
              <a:r>
                <a:rPr lang="en-US" sz="3600">
                  <a:solidFill>
                    <a:schemeClr val="lt1"/>
                  </a:solidFill>
                  <a:latin typeface="Calibri"/>
                  <a:ea typeface="Calibri"/>
                  <a:cs typeface="Calibri"/>
                  <a:sym typeface="Calibri"/>
                </a:rPr>
                <a:t>3 - Answer</a:t>
              </a:r>
              <a:endParaRPr sz="1950" b="0" i="0" u="none" strike="noStrike" cap="none">
                <a:solidFill>
                  <a:srgbClr val="000000"/>
                </a:solidFill>
                <a:latin typeface="Arial"/>
                <a:ea typeface="Arial"/>
                <a:cs typeface="Arial"/>
                <a:sym typeface="Arial"/>
              </a:endParaRPr>
            </a:p>
          </p:txBody>
        </p:sp>
      </p:grpSp>
      <p:pic>
        <p:nvPicPr>
          <p:cNvPr id="515" name="Google Shape;515;p42"/>
          <p:cNvPicPr preferRelativeResize="0"/>
          <p:nvPr/>
        </p:nvPicPr>
        <p:blipFill>
          <a:blip r:embed="rId3">
            <a:alphaModFix/>
          </a:blip>
          <a:stretch>
            <a:fillRect/>
          </a:stretch>
        </p:blipFill>
        <p:spPr>
          <a:xfrm>
            <a:off x="4695737" y="3124050"/>
            <a:ext cx="3893125" cy="30820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43"/>
          <p:cNvSpPr txBox="1">
            <a:spLocks noGrp="1"/>
          </p:cNvSpPr>
          <p:nvPr>
            <p:ph type="body" idx="1"/>
          </p:nvPr>
        </p:nvSpPr>
        <p:spPr>
          <a:xfrm>
            <a:off x="554250" y="1731750"/>
            <a:ext cx="8035500" cy="3394500"/>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2800"/>
              <a:buNone/>
            </a:pPr>
            <a:r>
              <a:rPr lang="en-US"/>
              <a:t>Which cell junction best describes desmosomes? </a:t>
            </a:r>
            <a:endParaRPr/>
          </a:p>
          <a:p>
            <a:pPr marL="457200" lvl="0" indent="-406400" algn="l" rtl="0">
              <a:lnSpc>
                <a:spcPct val="100000"/>
              </a:lnSpc>
              <a:spcBef>
                <a:spcPts val="0"/>
              </a:spcBef>
              <a:spcAft>
                <a:spcPts val="0"/>
              </a:spcAft>
              <a:buSzPts val="2800"/>
              <a:buAutoNum type="alphaUcParenR"/>
            </a:pPr>
            <a:r>
              <a:rPr lang="en-US"/>
              <a:t>Allows for the flow of ions between cells</a:t>
            </a:r>
            <a:endParaRPr/>
          </a:p>
          <a:p>
            <a:pPr marL="457200" lvl="0" indent="-406400" algn="l" rtl="0">
              <a:lnSpc>
                <a:spcPct val="100000"/>
              </a:lnSpc>
              <a:spcBef>
                <a:spcPts val="0"/>
              </a:spcBef>
              <a:spcAft>
                <a:spcPts val="0"/>
              </a:spcAft>
              <a:buSzPts val="2800"/>
              <a:buAutoNum type="alphaUcParenR"/>
            </a:pPr>
            <a:r>
              <a:rPr lang="en-US"/>
              <a:t>Attaches cells to the extracellular matrix </a:t>
            </a:r>
            <a:endParaRPr/>
          </a:p>
          <a:p>
            <a:pPr marL="457200" lvl="0" indent="-406400" algn="l" rtl="0">
              <a:lnSpc>
                <a:spcPct val="100000"/>
              </a:lnSpc>
              <a:spcBef>
                <a:spcPts val="0"/>
              </a:spcBef>
              <a:spcAft>
                <a:spcPts val="0"/>
              </a:spcAft>
              <a:buSzPts val="2800"/>
              <a:buAutoNum type="alphaUcParenR"/>
            </a:pPr>
            <a:r>
              <a:rPr lang="en-US"/>
              <a:t>Connects intermediate filaments of adjacent cells </a:t>
            </a:r>
            <a:endParaRPr/>
          </a:p>
          <a:p>
            <a:pPr marL="457200" lvl="0" indent="-406400" algn="l" rtl="0">
              <a:lnSpc>
                <a:spcPct val="100000"/>
              </a:lnSpc>
              <a:spcBef>
                <a:spcPts val="0"/>
              </a:spcBef>
              <a:spcAft>
                <a:spcPts val="0"/>
              </a:spcAft>
              <a:buSzPts val="2800"/>
              <a:buAutoNum type="alphaUcParenR"/>
            </a:pPr>
            <a:r>
              <a:rPr lang="en-US"/>
              <a:t>Form a complete barrier, preventing movement of substances between cells</a:t>
            </a:r>
            <a:endParaRPr/>
          </a:p>
          <a:p>
            <a:pPr marL="457200" lvl="0" indent="-406400" algn="l" rtl="0">
              <a:lnSpc>
                <a:spcPct val="100000"/>
              </a:lnSpc>
              <a:spcBef>
                <a:spcPts val="0"/>
              </a:spcBef>
              <a:spcAft>
                <a:spcPts val="0"/>
              </a:spcAft>
              <a:buSzPts val="2800"/>
              <a:buAutoNum type="alphaUcParenR"/>
            </a:pPr>
            <a:r>
              <a:rPr lang="en-US"/>
              <a:t>Connects microtubules of adjacent cells</a:t>
            </a:r>
            <a:endParaRPr/>
          </a:p>
        </p:txBody>
      </p:sp>
      <p:grpSp>
        <p:nvGrpSpPr>
          <p:cNvPr id="521" name="Google Shape;521;p43"/>
          <p:cNvGrpSpPr/>
          <p:nvPr/>
        </p:nvGrpSpPr>
        <p:grpSpPr>
          <a:xfrm>
            <a:off x="457200" y="239713"/>
            <a:ext cx="8229600" cy="1143000"/>
            <a:chOff x="457200" y="239713"/>
            <a:chExt cx="8229600" cy="1143000"/>
          </a:xfrm>
        </p:grpSpPr>
        <p:sp>
          <p:nvSpPr>
            <p:cNvPr id="522" name="Google Shape;522;p43"/>
            <p:cNvSpPr txBox="1"/>
            <p:nvPr/>
          </p:nvSpPr>
          <p:spPr>
            <a:xfrm>
              <a:off x="457200" y="239713"/>
              <a:ext cx="8229600"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23" name="Google Shape;523;p43"/>
            <p:cNvSpPr txBox="1"/>
            <p:nvPr/>
          </p:nvSpPr>
          <p:spPr>
            <a:xfrm>
              <a:off x="848381" y="568904"/>
              <a:ext cx="4710000" cy="484800"/>
            </a:xfrm>
            <a:prstGeom prst="rect">
              <a:avLst/>
            </a:prstGeom>
            <a:no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Clr>
                  <a:schemeClr val="lt1"/>
                </a:buClr>
                <a:buSzPts val="3600"/>
                <a:buFont typeface="Arial"/>
                <a:buNone/>
              </a:pPr>
              <a:r>
                <a:rPr lang="en-US" sz="3600" b="0" i="0" u="none" strike="noStrike" cap="none">
                  <a:solidFill>
                    <a:schemeClr val="lt1"/>
                  </a:solidFill>
                  <a:latin typeface="Calibri"/>
                  <a:ea typeface="Calibri"/>
                  <a:cs typeface="Calibri"/>
                  <a:sym typeface="Calibri"/>
                </a:rPr>
                <a:t>Question </a:t>
              </a:r>
              <a:r>
                <a:rPr lang="en-US" sz="3600">
                  <a:solidFill>
                    <a:schemeClr val="lt1"/>
                  </a:solidFill>
                  <a:latin typeface="Calibri"/>
                  <a:ea typeface="Calibri"/>
                  <a:cs typeface="Calibri"/>
                  <a:sym typeface="Calibri"/>
                </a:rPr>
                <a:t>4</a:t>
              </a:r>
              <a:endParaRPr sz="1950" b="0" i="0" u="none" strike="noStrike" cap="none">
                <a:solidFill>
                  <a:srgbClr val="000000"/>
                </a:solidFill>
                <a:latin typeface="Arial"/>
                <a:ea typeface="Arial"/>
                <a:cs typeface="Arial"/>
                <a:sym typeface="Arial"/>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44"/>
          <p:cNvSpPr txBox="1">
            <a:spLocks noGrp="1"/>
          </p:cNvSpPr>
          <p:nvPr>
            <p:ph type="body" idx="1"/>
          </p:nvPr>
        </p:nvSpPr>
        <p:spPr>
          <a:xfrm>
            <a:off x="554250" y="1731750"/>
            <a:ext cx="8035500" cy="3394500"/>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2800"/>
              <a:buNone/>
            </a:pPr>
            <a:r>
              <a:rPr lang="en-US" dirty="0"/>
              <a:t>Which cell junction best describes desmosomes? </a:t>
            </a:r>
            <a:endParaRPr dirty="0"/>
          </a:p>
          <a:p>
            <a:pPr marL="457200" lvl="0" indent="-406400" algn="l" rtl="0">
              <a:lnSpc>
                <a:spcPct val="100000"/>
              </a:lnSpc>
              <a:spcBef>
                <a:spcPts val="0"/>
              </a:spcBef>
              <a:spcAft>
                <a:spcPts val="0"/>
              </a:spcAft>
              <a:buSzPts val="2800"/>
              <a:buAutoNum type="alphaUcParenR"/>
            </a:pPr>
            <a:r>
              <a:rPr lang="en-US" dirty="0"/>
              <a:t> </a:t>
            </a:r>
            <a:endParaRPr dirty="0"/>
          </a:p>
          <a:p>
            <a:pPr marL="457200" lvl="0" indent="-406400" algn="l" rtl="0">
              <a:lnSpc>
                <a:spcPct val="100000"/>
              </a:lnSpc>
              <a:spcBef>
                <a:spcPts val="0"/>
              </a:spcBef>
              <a:spcAft>
                <a:spcPts val="0"/>
              </a:spcAft>
              <a:buSzPts val="2800"/>
              <a:buAutoNum type="alphaUcParenR"/>
            </a:pPr>
            <a:r>
              <a:rPr lang="en-US" dirty="0"/>
              <a:t> </a:t>
            </a:r>
            <a:endParaRPr dirty="0"/>
          </a:p>
          <a:p>
            <a:pPr marL="457200" lvl="0" indent="-406400" algn="l" rtl="0">
              <a:lnSpc>
                <a:spcPct val="100000"/>
              </a:lnSpc>
              <a:spcBef>
                <a:spcPts val="0"/>
              </a:spcBef>
              <a:spcAft>
                <a:spcPts val="0"/>
              </a:spcAft>
              <a:buClr>
                <a:srgbClr val="00B050"/>
              </a:buClr>
              <a:buSzPts val="2800"/>
              <a:buAutoNum type="alphaUcParenR"/>
            </a:pPr>
            <a:r>
              <a:rPr lang="en-US" dirty="0">
                <a:solidFill>
                  <a:srgbClr val="00B050"/>
                </a:solidFill>
              </a:rPr>
              <a:t>Connects intermediate filaments of adjacent cells </a:t>
            </a:r>
            <a:endParaRPr dirty="0">
              <a:solidFill>
                <a:srgbClr val="00B050"/>
              </a:solidFill>
            </a:endParaRPr>
          </a:p>
          <a:p>
            <a:pPr marL="457200" lvl="0" indent="-406400" algn="l" rtl="0">
              <a:lnSpc>
                <a:spcPct val="100000"/>
              </a:lnSpc>
              <a:spcBef>
                <a:spcPts val="0"/>
              </a:spcBef>
              <a:spcAft>
                <a:spcPts val="0"/>
              </a:spcAft>
              <a:buSzPts val="2800"/>
              <a:buAutoNum type="alphaUcParenR"/>
            </a:pPr>
            <a:r>
              <a:rPr lang="en-US" dirty="0"/>
              <a:t> </a:t>
            </a:r>
          </a:p>
          <a:p>
            <a:pPr marL="457200" lvl="0" indent="-406400" algn="l" rtl="0">
              <a:lnSpc>
                <a:spcPct val="100000"/>
              </a:lnSpc>
              <a:spcBef>
                <a:spcPts val="0"/>
              </a:spcBef>
              <a:spcAft>
                <a:spcPts val="0"/>
              </a:spcAft>
              <a:buSzPts val="2800"/>
              <a:buAutoNum type="alphaUcParenR"/>
            </a:pPr>
            <a:r>
              <a:rPr lang="en-US" dirty="0"/>
              <a:t> </a:t>
            </a:r>
            <a:r>
              <a:rPr lang="en-GB" dirty="0"/>
              <a:t> </a:t>
            </a:r>
            <a:r>
              <a:rPr lang="en-US" dirty="0"/>
              <a:t> </a:t>
            </a:r>
            <a:endParaRPr dirty="0"/>
          </a:p>
          <a:p>
            <a:pPr marL="0" lvl="0" indent="0" algn="l" rtl="0">
              <a:lnSpc>
                <a:spcPct val="100000"/>
              </a:lnSpc>
              <a:spcBef>
                <a:spcPts val="0"/>
              </a:spcBef>
              <a:spcAft>
                <a:spcPts val="0"/>
              </a:spcAft>
              <a:buNone/>
            </a:pPr>
            <a:endParaRPr dirty="0"/>
          </a:p>
          <a:p>
            <a:pPr marL="0" lvl="0" indent="0" algn="l" rtl="0">
              <a:lnSpc>
                <a:spcPct val="100000"/>
              </a:lnSpc>
              <a:spcBef>
                <a:spcPts val="0"/>
              </a:spcBef>
              <a:spcAft>
                <a:spcPts val="0"/>
              </a:spcAft>
              <a:buNone/>
            </a:pPr>
            <a:endParaRPr dirty="0"/>
          </a:p>
        </p:txBody>
      </p:sp>
      <p:grpSp>
        <p:nvGrpSpPr>
          <p:cNvPr id="529" name="Google Shape;529;p44"/>
          <p:cNvGrpSpPr/>
          <p:nvPr/>
        </p:nvGrpSpPr>
        <p:grpSpPr>
          <a:xfrm>
            <a:off x="457200" y="239713"/>
            <a:ext cx="8229600" cy="1143000"/>
            <a:chOff x="457200" y="239713"/>
            <a:chExt cx="8229600" cy="1143000"/>
          </a:xfrm>
        </p:grpSpPr>
        <p:sp>
          <p:nvSpPr>
            <p:cNvPr id="530" name="Google Shape;530;p44"/>
            <p:cNvSpPr txBox="1"/>
            <p:nvPr/>
          </p:nvSpPr>
          <p:spPr>
            <a:xfrm>
              <a:off x="457200" y="239713"/>
              <a:ext cx="8229600"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31" name="Google Shape;531;p44"/>
            <p:cNvSpPr txBox="1"/>
            <p:nvPr/>
          </p:nvSpPr>
          <p:spPr>
            <a:xfrm>
              <a:off x="848381" y="568904"/>
              <a:ext cx="4710000" cy="484800"/>
            </a:xfrm>
            <a:prstGeom prst="rect">
              <a:avLst/>
            </a:prstGeom>
            <a:no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Clr>
                  <a:schemeClr val="lt1"/>
                </a:buClr>
                <a:buSzPts val="3600"/>
                <a:buFont typeface="Arial"/>
                <a:buNone/>
              </a:pPr>
              <a:r>
                <a:rPr lang="en-US" sz="3600" b="0" i="0" u="none" strike="noStrike" cap="none">
                  <a:solidFill>
                    <a:schemeClr val="lt1"/>
                  </a:solidFill>
                  <a:latin typeface="Calibri"/>
                  <a:ea typeface="Calibri"/>
                  <a:cs typeface="Calibri"/>
                  <a:sym typeface="Calibri"/>
                </a:rPr>
                <a:t>Question </a:t>
              </a:r>
              <a:r>
                <a:rPr lang="en-US" sz="3600">
                  <a:solidFill>
                    <a:schemeClr val="lt1"/>
                  </a:solidFill>
                  <a:latin typeface="Calibri"/>
                  <a:ea typeface="Calibri"/>
                  <a:cs typeface="Calibri"/>
                  <a:sym typeface="Calibri"/>
                </a:rPr>
                <a:t>4 - Answer</a:t>
              </a:r>
              <a:endParaRPr sz="1950" b="0" i="0" u="none" strike="noStrike" cap="none">
                <a:solidFill>
                  <a:srgbClr val="000000"/>
                </a:solidFill>
                <a:latin typeface="Arial"/>
                <a:ea typeface="Arial"/>
                <a:cs typeface="Arial"/>
                <a:sym typeface="Arial"/>
              </a:endParaRPr>
            </a:p>
          </p:txBody>
        </p:sp>
      </p:grpSp>
      <p:pic>
        <p:nvPicPr>
          <p:cNvPr id="532" name="Google Shape;532;p44"/>
          <p:cNvPicPr preferRelativeResize="0"/>
          <p:nvPr/>
        </p:nvPicPr>
        <p:blipFill rotWithShape="1">
          <a:blip r:embed="rId3">
            <a:alphaModFix/>
          </a:blip>
          <a:srcRect t="40596"/>
          <a:stretch/>
        </p:blipFill>
        <p:spPr>
          <a:xfrm>
            <a:off x="4143300" y="3731224"/>
            <a:ext cx="4446450" cy="237392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p45"/>
          <p:cNvSpPr txBox="1">
            <a:spLocks noGrp="1"/>
          </p:cNvSpPr>
          <p:nvPr>
            <p:ph type="body" idx="1"/>
          </p:nvPr>
        </p:nvSpPr>
        <p:spPr>
          <a:xfrm>
            <a:off x="1066865" y="1731738"/>
            <a:ext cx="6611400" cy="3394500"/>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2800"/>
              <a:buNone/>
            </a:pPr>
            <a:r>
              <a:rPr lang="en-US"/>
              <a:t>In what week of embryonic life does the embryo undergo gastrulation?</a:t>
            </a:r>
            <a:endParaRPr/>
          </a:p>
          <a:p>
            <a:pPr marL="342900" lvl="0" indent="-304800" algn="l" rtl="0">
              <a:lnSpc>
                <a:spcPct val="100000"/>
              </a:lnSpc>
              <a:spcBef>
                <a:spcPts val="0"/>
              </a:spcBef>
              <a:spcAft>
                <a:spcPts val="0"/>
              </a:spcAft>
              <a:buSzPts val="2800"/>
              <a:buAutoNum type="alphaUcParenR"/>
            </a:pPr>
            <a:r>
              <a:rPr lang="en-US"/>
              <a:t>Week 1 </a:t>
            </a:r>
            <a:endParaRPr/>
          </a:p>
          <a:p>
            <a:pPr marL="342900" lvl="0" indent="-304800" algn="l" rtl="0">
              <a:lnSpc>
                <a:spcPct val="100000"/>
              </a:lnSpc>
              <a:spcBef>
                <a:spcPts val="0"/>
              </a:spcBef>
              <a:spcAft>
                <a:spcPts val="0"/>
              </a:spcAft>
              <a:buSzPts val="2800"/>
              <a:buAutoNum type="alphaUcParenR"/>
            </a:pPr>
            <a:r>
              <a:rPr lang="en-US"/>
              <a:t>Week 2</a:t>
            </a:r>
            <a:endParaRPr/>
          </a:p>
          <a:p>
            <a:pPr marL="342900" lvl="0" indent="-304800" algn="l" rtl="0">
              <a:lnSpc>
                <a:spcPct val="100000"/>
              </a:lnSpc>
              <a:spcBef>
                <a:spcPts val="0"/>
              </a:spcBef>
              <a:spcAft>
                <a:spcPts val="0"/>
              </a:spcAft>
              <a:buSzPts val="2800"/>
              <a:buAutoNum type="alphaUcParenR"/>
            </a:pPr>
            <a:r>
              <a:rPr lang="en-US"/>
              <a:t>Week 3 </a:t>
            </a:r>
            <a:endParaRPr/>
          </a:p>
          <a:p>
            <a:pPr marL="342900" lvl="0" indent="-304800" algn="l" rtl="0">
              <a:lnSpc>
                <a:spcPct val="100000"/>
              </a:lnSpc>
              <a:spcBef>
                <a:spcPts val="0"/>
              </a:spcBef>
              <a:spcAft>
                <a:spcPts val="0"/>
              </a:spcAft>
              <a:buSzPts val="2800"/>
              <a:buAutoNum type="alphaUcParenR"/>
            </a:pPr>
            <a:r>
              <a:rPr lang="en-US"/>
              <a:t>Week 4</a:t>
            </a:r>
            <a:endParaRPr/>
          </a:p>
          <a:p>
            <a:pPr marL="342900" lvl="0" indent="-304800" algn="l" rtl="0">
              <a:lnSpc>
                <a:spcPct val="100000"/>
              </a:lnSpc>
              <a:spcBef>
                <a:spcPts val="0"/>
              </a:spcBef>
              <a:spcAft>
                <a:spcPts val="0"/>
              </a:spcAft>
              <a:buSzPts val="2800"/>
              <a:buAutoNum type="alphaUcParenR"/>
            </a:pPr>
            <a:r>
              <a:rPr lang="en-US"/>
              <a:t>Week 5</a:t>
            </a:r>
            <a:endParaRPr/>
          </a:p>
        </p:txBody>
      </p:sp>
      <p:grpSp>
        <p:nvGrpSpPr>
          <p:cNvPr id="538" name="Google Shape;538;p45"/>
          <p:cNvGrpSpPr/>
          <p:nvPr/>
        </p:nvGrpSpPr>
        <p:grpSpPr>
          <a:xfrm>
            <a:off x="457200" y="239713"/>
            <a:ext cx="8229600" cy="1143000"/>
            <a:chOff x="457200" y="239713"/>
            <a:chExt cx="8229600" cy="1143000"/>
          </a:xfrm>
        </p:grpSpPr>
        <p:sp>
          <p:nvSpPr>
            <p:cNvPr id="539" name="Google Shape;539;p45"/>
            <p:cNvSpPr txBox="1"/>
            <p:nvPr/>
          </p:nvSpPr>
          <p:spPr>
            <a:xfrm>
              <a:off x="457200" y="239713"/>
              <a:ext cx="8229600"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40" name="Google Shape;540;p45"/>
            <p:cNvSpPr txBox="1"/>
            <p:nvPr/>
          </p:nvSpPr>
          <p:spPr>
            <a:xfrm>
              <a:off x="848381" y="568904"/>
              <a:ext cx="4710000" cy="484800"/>
            </a:xfrm>
            <a:prstGeom prst="rect">
              <a:avLst/>
            </a:prstGeom>
            <a:no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Clr>
                  <a:schemeClr val="lt1"/>
                </a:buClr>
                <a:buSzPts val="3600"/>
                <a:buFont typeface="Arial"/>
                <a:buNone/>
              </a:pPr>
              <a:r>
                <a:rPr lang="en-US" sz="3600" b="0" i="0" u="none" strike="noStrike" cap="none">
                  <a:solidFill>
                    <a:schemeClr val="lt1"/>
                  </a:solidFill>
                  <a:latin typeface="Calibri"/>
                  <a:ea typeface="Calibri"/>
                  <a:cs typeface="Calibri"/>
                  <a:sym typeface="Calibri"/>
                </a:rPr>
                <a:t>Question </a:t>
              </a:r>
              <a:r>
                <a:rPr lang="en-US" sz="3600">
                  <a:solidFill>
                    <a:schemeClr val="lt1"/>
                  </a:solidFill>
                  <a:latin typeface="Calibri"/>
                  <a:ea typeface="Calibri"/>
                  <a:cs typeface="Calibri"/>
                  <a:sym typeface="Calibri"/>
                </a:rPr>
                <a:t>5</a:t>
              </a:r>
              <a:endParaRPr sz="1950" b="0" i="0" u="none" strike="noStrike" cap="none">
                <a:solidFill>
                  <a:srgbClr val="000000"/>
                </a:solidFill>
                <a:latin typeface="Arial"/>
                <a:ea typeface="Arial"/>
                <a:cs typeface="Arial"/>
                <a:sym typeface="Arial"/>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Google Shape;545;p46"/>
          <p:cNvSpPr txBox="1">
            <a:spLocks noGrp="1"/>
          </p:cNvSpPr>
          <p:nvPr>
            <p:ph type="body" idx="1"/>
          </p:nvPr>
        </p:nvSpPr>
        <p:spPr>
          <a:xfrm>
            <a:off x="1130815" y="1731713"/>
            <a:ext cx="6611400" cy="3394500"/>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2800"/>
              <a:buNone/>
            </a:pPr>
            <a:r>
              <a:rPr lang="en-US" dirty="0"/>
              <a:t>In what week of embryonic life does the embryo undergo gastrulation?</a:t>
            </a:r>
            <a:endParaRPr dirty="0"/>
          </a:p>
          <a:p>
            <a:pPr marL="342900" lvl="0" indent="-304800" algn="l" rtl="0">
              <a:lnSpc>
                <a:spcPct val="100000"/>
              </a:lnSpc>
              <a:spcBef>
                <a:spcPts val="0"/>
              </a:spcBef>
              <a:spcAft>
                <a:spcPts val="0"/>
              </a:spcAft>
              <a:buSzPts val="2800"/>
              <a:buAutoNum type="alphaUcParenR"/>
            </a:pPr>
            <a:r>
              <a:rPr lang="en-GB" dirty="0"/>
              <a:t> </a:t>
            </a:r>
          </a:p>
          <a:p>
            <a:pPr marL="342900" lvl="0" indent="-304800" algn="l" rtl="0">
              <a:lnSpc>
                <a:spcPct val="100000"/>
              </a:lnSpc>
              <a:spcBef>
                <a:spcPts val="0"/>
              </a:spcBef>
              <a:spcAft>
                <a:spcPts val="0"/>
              </a:spcAft>
              <a:buSzPts val="2800"/>
              <a:buAutoNum type="alphaUcParenR"/>
            </a:pPr>
            <a:r>
              <a:rPr lang="en-GB" dirty="0"/>
              <a:t>  </a:t>
            </a:r>
            <a:endParaRPr dirty="0"/>
          </a:p>
          <a:p>
            <a:pPr marL="342900" lvl="0" indent="-304800" algn="l" rtl="0">
              <a:lnSpc>
                <a:spcPct val="100000"/>
              </a:lnSpc>
              <a:spcBef>
                <a:spcPts val="0"/>
              </a:spcBef>
              <a:spcAft>
                <a:spcPts val="0"/>
              </a:spcAft>
              <a:buClr>
                <a:srgbClr val="00B050"/>
              </a:buClr>
              <a:buSzPts val="2800"/>
              <a:buAutoNum type="alphaUcParenR"/>
            </a:pPr>
            <a:r>
              <a:rPr lang="en-US" dirty="0">
                <a:solidFill>
                  <a:srgbClr val="00B050"/>
                </a:solidFill>
              </a:rPr>
              <a:t>Week 3 </a:t>
            </a:r>
            <a:endParaRPr dirty="0">
              <a:solidFill>
                <a:srgbClr val="00B050"/>
              </a:solidFill>
            </a:endParaRPr>
          </a:p>
          <a:p>
            <a:pPr marL="342900" lvl="0" indent="-304800" algn="l" rtl="0">
              <a:lnSpc>
                <a:spcPct val="100000"/>
              </a:lnSpc>
              <a:spcBef>
                <a:spcPts val="0"/>
              </a:spcBef>
              <a:spcAft>
                <a:spcPts val="0"/>
              </a:spcAft>
              <a:buSzPts val="2800"/>
              <a:buAutoNum type="alphaUcParenR"/>
            </a:pPr>
            <a:r>
              <a:rPr lang="en-US" dirty="0"/>
              <a:t> </a:t>
            </a:r>
          </a:p>
          <a:p>
            <a:pPr marL="342900" lvl="0" indent="-304800" algn="l" rtl="0">
              <a:lnSpc>
                <a:spcPct val="100000"/>
              </a:lnSpc>
              <a:spcBef>
                <a:spcPts val="0"/>
              </a:spcBef>
              <a:spcAft>
                <a:spcPts val="0"/>
              </a:spcAft>
              <a:buSzPts val="2800"/>
              <a:buAutoNum type="alphaUcParenR"/>
            </a:pPr>
            <a:r>
              <a:rPr lang="en-US" dirty="0"/>
              <a:t> </a:t>
            </a:r>
            <a:endParaRPr dirty="0"/>
          </a:p>
          <a:p>
            <a:pPr marL="342900" lvl="0" indent="-304800" algn="l" rtl="0">
              <a:lnSpc>
                <a:spcPct val="100000"/>
              </a:lnSpc>
              <a:spcBef>
                <a:spcPts val="0"/>
              </a:spcBef>
              <a:spcAft>
                <a:spcPts val="0"/>
              </a:spcAft>
              <a:buSzPts val="2800"/>
              <a:buAutoNum type="alphaUcParenR"/>
            </a:pPr>
            <a:endParaRPr dirty="0"/>
          </a:p>
        </p:txBody>
      </p:sp>
      <p:grpSp>
        <p:nvGrpSpPr>
          <p:cNvPr id="546" name="Google Shape;546;p46"/>
          <p:cNvGrpSpPr/>
          <p:nvPr/>
        </p:nvGrpSpPr>
        <p:grpSpPr>
          <a:xfrm>
            <a:off x="457200" y="239713"/>
            <a:ext cx="8229600" cy="1143000"/>
            <a:chOff x="457200" y="239713"/>
            <a:chExt cx="8229600" cy="1143000"/>
          </a:xfrm>
        </p:grpSpPr>
        <p:sp>
          <p:nvSpPr>
            <p:cNvPr id="547" name="Google Shape;547;p46"/>
            <p:cNvSpPr txBox="1"/>
            <p:nvPr/>
          </p:nvSpPr>
          <p:spPr>
            <a:xfrm>
              <a:off x="457200" y="239713"/>
              <a:ext cx="8229600"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48" name="Google Shape;548;p46"/>
            <p:cNvSpPr txBox="1"/>
            <p:nvPr/>
          </p:nvSpPr>
          <p:spPr>
            <a:xfrm>
              <a:off x="848381" y="568904"/>
              <a:ext cx="4710000" cy="484800"/>
            </a:xfrm>
            <a:prstGeom prst="rect">
              <a:avLst/>
            </a:prstGeom>
            <a:no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Clr>
                  <a:schemeClr val="lt1"/>
                </a:buClr>
                <a:buSzPts val="3600"/>
                <a:buFont typeface="Arial"/>
                <a:buNone/>
              </a:pPr>
              <a:r>
                <a:rPr lang="en-US" sz="3600" b="0" i="0" u="none" strike="noStrike" cap="none">
                  <a:solidFill>
                    <a:schemeClr val="lt1"/>
                  </a:solidFill>
                  <a:latin typeface="Calibri"/>
                  <a:ea typeface="Calibri"/>
                  <a:cs typeface="Calibri"/>
                  <a:sym typeface="Calibri"/>
                </a:rPr>
                <a:t>Question </a:t>
              </a:r>
              <a:r>
                <a:rPr lang="en-US" sz="3600">
                  <a:solidFill>
                    <a:schemeClr val="lt1"/>
                  </a:solidFill>
                  <a:latin typeface="Calibri"/>
                  <a:ea typeface="Calibri"/>
                  <a:cs typeface="Calibri"/>
                  <a:sym typeface="Calibri"/>
                </a:rPr>
                <a:t>5 - Answer</a:t>
              </a:r>
              <a:endParaRPr sz="1950" b="0" i="0" u="none" strike="noStrike" cap="none">
                <a:solidFill>
                  <a:srgbClr val="000000"/>
                </a:solidFill>
                <a:latin typeface="Arial"/>
                <a:ea typeface="Arial"/>
                <a:cs typeface="Arial"/>
                <a:sym typeface="Arial"/>
              </a:endParaRPr>
            </a:p>
          </p:txBody>
        </p:sp>
      </p:grpSp>
      <p:sp>
        <p:nvSpPr>
          <p:cNvPr id="549" name="Google Shape;549;p46"/>
          <p:cNvSpPr txBox="1"/>
          <p:nvPr/>
        </p:nvSpPr>
        <p:spPr>
          <a:xfrm>
            <a:off x="3840475" y="3076300"/>
            <a:ext cx="4350000" cy="114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US" sz="2200">
                <a:solidFill>
                  <a:schemeClr val="dk1"/>
                </a:solidFill>
                <a:latin typeface="Calibri"/>
                <a:ea typeface="Calibri"/>
                <a:cs typeface="Calibri"/>
                <a:sym typeface="Calibri"/>
              </a:rPr>
              <a:t>Remember week 3, the embryo becomes a </a:t>
            </a:r>
            <a:r>
              <a:rPr lang="en-US" sz="2200">
                <a:solidFill>
                  <a:srgbClr val="FF0000"/>
                </a:solidFill>
                <a:latin typeface="Calibri"/>
                <a:ea typeface="Calibri"/>
                <a:cs typeface="Calibri"/>
                <a:sym typeface="Calibri"/>
              </a:rPr>
              <a:t>tri</a:t>
            </a:r>
            <a:r>
              <a:rPr lang="en-US" sz="2200">
                <a:solidFill>
                  <a:schemeClr val="dk1"/>
                </a:solidFill>
                <a:latin typeface="Calibri"/>
                <a:ea typeface="Calibri"/>
                <a:cs typeface="Calibri"/>
                <a:sym typeface="Calibri"/>
              </a:rPr>
              <a:t>laminar disc. </a:t>
            </a:r>
            <a:endParaRPr sz="2400">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Google Shape;554;p47"/>
          <p:cNvSpPr txBox="1">
            <a:spLocks noGrp="1"/>
          </p:cNvSpPr>
          <p:nvPr>
            <p:ph type="body" idx="1"/>
          </p:nvPr>
        </p:nvSpPr>
        <p:spPr>
          <a:xfrm>
            <a:off x="639250" y="1731725"/>
            <a:ext cx="7921200" cy="3394500"/>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2800"/>
              <a:buNone/>
            </a:pPr>
            <a:r>
              <a:rPr lang="en-US"/>
              <a:t>Which of the following molecules is NOT a ketone?</a:t>
            </a:r>
            <a:endParaRPr/>
          </a:p>
          <a:p>
            <a:pPr marL="342900" lvl="0" indent="-304800" algn="l" rtl="0">
              <a:lnSpc>
                <a:spcPct val="100000"/>
              </a:lnSpc>
              <a:spcBef>
                <a:spcPts val="0"/>
              </a:spcBef>
              <a:spcAft>
                <a:spcPts val="0"/>
              </a:spcAft>
              <a:buSzPts val="2800"/>
              <a:buAutoNum type="alphaUcParenR"/>
            </a:pPr>
            <a:r>
              <a:rPr lang="en-US"/>
              <a:t>Acyl-CoA</a:t>
            </a:r>
            <a:endParaRPr/>
          </a:p>
          <a:p>
            <a:pPr marL="342900" lvl="0" indent="-304800" algn="l" rtl="0">
              <a:lnSpc>
                <a:spcPct val="100000"/>
              </a:lnSpc>
              <a:spcBef>
                <a:spcPts val="0"/>
              </a:spcBef>
              <a:spcAft>
                <a:spcPts val="0"/>
              </a:spcAft>
              <a:buSzPts val="2800"/>
              <a:buAutoNum type="alphaUcParenR"/>
            </a:pPr>
            <a:r>
              <a:rPr lang="en-US"/>
              <a:t>Acetoacetate </a:t>
            </a:r>
            <a:endParaRPr/>
          </a:p>
          <a:p>
            <a:pPr marL="342900" lvl="0" indent="-304800" algn="l" rtl="0">
              <a:lnSpc>
                <a:spcPct val="100000"/>
              </a:lnSpc>
              <a:spcBef>
                <a:spcPts val="0"/>
              </a:spcBef>
              <a:spcAft>
                <a:spcPts val="0"/>
              </a:spcAft>
              <a:buSzPts val="2800"/>
              <a:buAutoNum type="alphaUcParenR"/>
            </a:pPr>
            <a:r>
              <a:rPr lang="en-US"/>
              <a:t>Beta-hydroxybutyrate </a:t>
            </a:r>
            <a:endParaRPr/>
          </a:p>
          <a:p>
            <a:pPr marL="342900" lvl="0" indent="-304800" algn="l" rtl="0">
              <a:lnSpc>
                <a:spcPct val="100000"/>
              </a:lnSpc>
              <a:spcBef>
                <a:spcPts val="0"/>
              </a:spcBef>
              <a:spcAft>
                <a:spcPts val="0"/>
              </a:spcAft>
              <a:buSzPts val="2800"/>
              <a:buAutoNum type="alphaUcParenR"/>
            </a:pPr>
            <a:r>
              <a:rPr lang="en-US"/>
              <a:t>Acetone</a:t>
            </a:r>
            <a:endParaRPr/>
          </a:p>
        </p:txBody>
      </p:sp>
      <p:grpSp>
        <p:nvGrpSpPr>
          <p:cNvPr id="555" name="Google Shape;555;p47"/>
          <p:cNvGrpSpPr/>
          <p:nvPr/>
        </p:nvGrpSpPr>
        <p:grpSpPr>
          <a:xfrm>
            <a:off x="457200" y="239713"/>
            <a:ext cx="8229600" cy="1143000"/>
            <a:chOff x="457200" y="239713"/>
            <a:chExt cx="8229600" cy="1143000"/>
          </a:xfrm>
        </p:grpSpPr>
        <p:sp>
          <p:nvSpPr>
            <p:cNvPr id="556" name="Google Shape;556;p47"/>
            <p:cNvSpPr txBox="1"/>
            <p:nvPr/>
          </p:nvSpPr>
          <p:spPr>
            <a:xfrm>
              <a:off x="457200" y="239713"/>
              <a:ext cx="8229600"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57" name="Google Shape;557;p47"/>
            <p:cNvSpPr txBox="1"/>
            <p:nvPr/>
          </p:nvSpPr>
          <p:spPr>
            <a:xfrm>
              <a:off x="848381" y="568904"/>
              <a:ext cx="4710000" cy="484800"/>
            </a:xfrm>
            <a:prstGeom prst="rect">
              <a:avLst/>
            </a:prstGeom>
            <a:no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Clr>
                  <a:schemeClr val="lt1"/>
                </a:buClr>
                <a:buSzPts val="3600"/>
                <a:buFont typeface="Arial"/>
                <a:buNone/>
              </a:pPr>
              <a:r>
                <a:rPr lang="en-US" sz="3600" b="0" i="0" u="none" strike="noStrike" cap="none">
                  <a:solidFill>
                    <a:schemeClr val="lt1"/>
                  </a:solidFill>
                  <a:latin typeface="Calibri"/>
                  <a:ea typeface="Calibri"/>
                  <a:cs typeface="Calibri"/>
                  <a:sym typeface="Calibri"/>
                </a:rPr>
                <a:t>Question </a:t>
              </a:r>
              <a:r>
                <a:rPr lang="en-US" sz="3600">
                  <a:solidFill>
                    <a:schemeClr val="lt1"/>
                  </a:solidFill>
                  <a:latin typeface="Calibri"/>
                  <a:ea typeface="Calibri"/>
                  <a:cs typeface="Calibri"/>
                  <a:sym typeface="Calibri"/>
                </a:rPr>
                <a:t>6</a:t>
              </a:r>
              <a:endParaRPr sz="1950" b="0" i="0" u="none" strike="noStrike" cap="none">
                <a:solidFill>
                  <a:srgbClr val="000000"/>
                </a:solidFill>
                <a:latin typeface="Arial"/>
                <a:ea typeface="Arial"/>
                <a:cs typeface="Arial"/>
                <a:sym typeface="Arial"/>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Google Shape;562;p48"/>
          <p:cNvSpPr txBox="1">
            <a:spLocks noGrp="1"/>
          </p:cNvSpPr>
          <p:nvPr>
            <p:ph type="body" idx="1"/>
          </p:nvPr>
        </p:nvSpPr>
        <p:spPr>
          <a:xfrm>
            <a:off x="639250" y="1731725"/>
            <a:ext cx="7921200" cy="3394500"/>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2800"/>
              <a:buNone/>
            </a:pPr>
            <a:r>
              <a:rPr lang="en-US"/>
              <a:t>Which of the following molecules is NOT a ketone?</a:t>
            </a:r>
            <a:endParaRPr/>
          </a:p>
          <a:p>
            <a:pPr marL="342900" lvl="0" indent="-304800" algn="l" rtl="0">
              <a:lnSpc>
                <a:spcPct val="100000"/>
              </a:lnSpc>
              <a:spcBef>
                <a:spcPts val="0"/>
              </a:spcBef>
              <a:spcAft>
                <a:spcPts val="0"/>
              </a:spcAft>
              <a:buClr>
                <a:srgbClr val="00B050"/>
              </a:buClr>
              <a:buSzPts val="2800"/>
              <a:buAutoNum type="alphaUcParenR"/>
            </a:pPr>
            <a:r>
              <a:rPr lang="en-US">
                <a:solidFill>
                  <a:srgbClr val="00B050"/>
                </a:solidFill>
              </a:rPr>
              <a:t>Acyl-CoA </a:t>
            </a:r>
            <a:endParaRPr>
              <a:solidFill>
                <a:srgbClr val="00B050"/>
              </a:solidFill>
            </a:endParaRPr>
          </a:p>
          <a:p>
            <a:pPr marL="342900" lvl="0" indent="-304800" algn="l" rtl="0">
              <a:lnSpc>
                <a:spcPct val="100000"/>
              </a:lnSpc>
              <a:spcBef>
                <a:spcPts val="0"/>
              </a:spcBef>
              <a:spcAft>
                <a:spcPts val="0"/>
              </a:spcAft>
              <a:buSzPts val="2800"/>
              <a:buAutoNum type="alphaUcParenR"/>
            </a:pPr>
            <a:r>
              <a:rPr lang="en-US"/>
              <a:t> </a:t>
            </a:r>
            <a:endParaRPr/>
          </a:p>
          <a:p>
            <a:pPr marL="342900" lvl="0" indent="-304800" algn="l" rtl="0">
              <a:lnSpc>
                <a:spcPct val="100000"/>
              </a:lnSpc>
              <a:spcBef>
                <a:spcPts val="0"/>
              </a:spcBef>
              <a:spcAft>
                <a:spcPts val="0"/>
              </a:spcAft>
              <a:buSzPts val="2800"/>
              <a:buAutoNum type="alphaUcParenR"/>
            </a:pPr>
            <a:r>
              <a:rPr lang="en-US"/>
              <a:t> </a:t>
            </a:r>
            <a:endParaRPr/>
          </a:p>
          <a:p>
            <a:pPr marL="342900" lvl="0" indent="-304800" algn="l" rtl="0">
              <a:lnSpc>
                <a:spcPct val="100000"/>
              </a:lnSpc>
              <a:spcBef>
                <a:spcPts val="0"/>
              </a:spcBef>
              <a:spcAft>
                <a:spcPts val="0"/>
              </a:spcAft>
              <a:buSzPts val="2800"/>
              <a:buAutoNum type="alphaUcParenR"/>
            </a:pPr>
            <a:r>
              <a:rPr lang="en-US"/>
              <a:t> </a:t>
            </a:r>
            <a:endParaRPr/>
          </a:p>
        </p:txBody>
      </p:sp>
      <p:grpSp>
        <p:nvGrpSpPr>
          <p:cNvPr id="563" name="Google Shape;563;p48"/>
          <p:cNvGrpSpPr/>
          <p:nvPr/>
        </p:nvGrpSpPr>
        <p:grpSpPr>
          <a:xfrm>
            <a:off x="457200" y="239713"/>
            <a:ext cx="8229600" cy="1143000"/>
            <a:chOff x="457200" y="239713"/>
            <a:chExt cx="8229600" cy="1143000"/>
          </a:xfrm>
        </p:grpSpPr>
        <p:sp>
          <p:nvSpPr>
            <p:cNvPr id="564" name="Google Shape;564;p48"/>
            <p:cNvSpPr txBox="1"/>
            <p:nvPr/>
          </p:nvSpPr>
          <p:spPr>
            <a:xfrm>
              <a:off x="457200" y="239713"/>
              <a:ext cx="8229600"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65" name="Google Shape;565;p48"/>
            <p:cNvSpPr txBox="1"/>
            <p:nvPr/>
          </p:nvSpPr>
          <p:spPr>
            <a:xfrm>
              <a:off x="848381" y="568904"/>
              <a:ext cx="4710000" cy="484800"/>
            </a:xfrm>
            <a:prstGeom prst="rect">
              <a:avLst/>
            </a:prstGeom>
            <a:no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Clr>
                  <a:schemeClr val="lt1"/>
                </a:buClr>
                <a:buSzPts val="3600"/>
                <a:buFont typeface="Arial"/>
                <a:buNone/>
              </a:pPr>
              <a:r>
                <a:rPr lang="en-US" sz="3600" b="0" i="0" u="none" strike="noStrike" cap="none">
                  <a:solidFill>
                    <a:schemeClr val="lt1"/>
                  </a:solidFill>
                  <a:latin typeface="Calibri"/>
                  <a:ea typeface="Calibri"/>
                  <a:cs typeface="Calibri"/>
                  <a:sym typeface="Calibri"/>
                </a:rPr>
                <a:t>Question </a:t>
              </a:r>
              <a:r>
                <a:rPr lang="en-US" sz="3600">
                  <a:solidFill>
                    <a:schemeClr val="lt1"/>
                  </a:solidFill>
                  <a:latin typeface="Calibri"/>
                  <a:ea typeface="Calibri"/>
                  <a:cs typeface="Calibri"/>
                  <a:sym typeface="Calibri"/>
                </a:rPr>
                <a:t>6 - Answer</a:t>
              </a:r>
              <a:endParaRPr sz="1950" b="0" i="0" u="none" strike="noStrike" cap="none">
                <a:solidFill>
                  <a:srgbClr val="000000"/>
                </a:solidFill>
                <a:latin typeface="Arial"/>
                <a:ea typeface="Arial"/>
                <a:cs typeface="Arial"/>
                <a:sym typeface="Arial"/>
              </a:endParaRPr>
            </a:p>
          </p:txBody>
        </p:sp>
      </p:grpSp>
      <p:pic>
        <p:nvPicPr>
          <p:cNvPr id="566" name="Google Shape;566;p48"/>
          <p:cNvPicPr preferRelativeResize="0"/>
          <p:nvPr/>
        </p:nvPicPr>
        <p:blipFill rotWithShape="1">
          <a:blip r:embed="rId3">
            <a:alphaModFix/>
          </a:blip>
          <a:srcRect t="70604"/>
          <a:stretch/>
        </p:blipFill>
        <p:spPr>
          <a:xfrm>
            <a:off x="1220200" y="2976051"/>
            <a:ext cx="7662550" cy="2015949"/>
          </a:xfrm>
          <a:prstGeom prst="rect">
            <a:avLst/>
          </a:prstGeom>
          <a:noFill/>
          <a:ln w="9525" cap="flat" cmpd="sng">
            <a:solidFill>
              <a:srgbClr val="4A86E8"/>
            </a:solidFill>
            <a:prstDash val="solid"/>
            <a:round/>
            <a:headEnd type="none" w="sm" len="sm"/>
            <a:tailEnd type="none" w="sm" len="sm"/>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Google Shape;571;p49"/>
          <p:cNvSpPr txBox="1">
            <a:spLocks noGrp="1"/>
          </p:cNvSpPr>
          <p:nvPr>
            <p:ph type="body" idx="1"/>
          </p:nvPr>
        </p:nvSpPr>
        <p:spPr>
          <a:xfrm>
            <a:off x="793951" y="1731750"/>
            <a:ext cx="7556100" cy="3394500"/>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2800"/>
              <a:buNone/>
            </a:pPr>
            <a:r>
              <a:rPr lang="en-US"/>
              <a:t>During cell division, which phrase best describes anaphase?</a:t>
            </a:r>
            <a:endParaRPr/>
          </a:p>
          <a:p>
            <a:pPr marL="342900" lvl="0" indent="-304800" algn="l" rtl="0">
              <a:lnSpc>
                <a:spcPct val="100000"/>
              </a:lnSpc>
              <a:spcBef>
                <a:spcPts val="0"/>
              </a:spcBef>
              <a:spcAft>
                <a:spcPts val="0"/>
              </a:spcAft>
              <a:buSzPts val="2800"/>
              <a:buAutoNum type="alphaUcParenR"/>
            </a:pPr>
            <a:r>
              <a:rPr lang="en-US"/>
              <a:t>Nuclear membranes break down</a:t>
            </a:r>
            <a:endParaRPr/>
          </a:p>
          <a:p>
            <a:pPr marL="342900" lvl="0" indent="-304800" algn="l" rtl="0">
              <a:lnSpc>
                <a:spcPct val="100000"/>
              </a:lnSpc>
              <a:spcBef>
                <a:spcPts val="0"/>
              </a:spcBef>
              <a:spcAft>
                <a:spcPts val="0"/>
              </a:spcAft>
              <a:buSzPts val="2800"/>
              <a:buAutoNum type="alphaUcParenR"/>
            </a:pPr>
            <a:r>
              <a:rPr lang="en-US"/>
              <a:t>Chromatids separate and are pulled to opposite poles of the cell</a:t>
            </a:r>
            <a:endParaRPr/>
          </a:p>
          <a:p>
            <a:pPr marL="342900" lvl="0" indent="-304800" algn="l" rtl="0">
              <a:lnSpc>
                <a:spcPct val="100000"/>
              </a:lnSpc>
              <a:spcBef>
                <a:spcPts val="0"/>
              </a:spcBef>
              <a:spcAft>
                <a:spcPts val="0"/>
              </a:spcAft>
              <a:buSzPts val="2800"/>
              <a:buAutoNum type="alphaUcParenR"/>
            </a:pPr>
            <a:r>
              <a:rPr lang="en-US"/>
              <a:t>Chromosomes align on the metaphase plate</a:t>
            </a:r>
            <a:endParaRPr/>
          </a:p>
          <a:p>
            <a:pPr marL="342900" lvl="0" indent="-304800" algn="l" rtl="0">
              <a:lnSpc>
                <a:spcPct val="100000"/>
              </a:lnSpc>
              <a:spcBef>
                <a:spcPts val="0"/>
              </a:spcBef>
              <a:spcAft>
                <a:spcPts val="0"/>
              </a:spcAft>
              <a:buSzPts val="2800"/>
              <a:buAutoNum type="alphaUcParenR"/>
            </a:pPr>
            <a:r>
              <a:rPr lang="en-US"/>
              <a:t>Nuclear membrane reforms </a:t>
            </a:r>
            <a:endParaRPr/>
          </a:p>
          <a:p>
            <a:pPr marL="342900" lvl="0" indent="-304800" algn="l" rtl="0">
              <a:lnSpc>
                <a:spcPct val="100000"/>
              </a:lnSpc>
              <a:spcBef>
                <a:spcPts val="0"/>
              </a:spcBef>
              <a:spcAft>
                <a:spcPts val="0"/>
              </a:spcAft>
              <a:buSzPts val="2800"/>
              <a:buAutoNum type="alphaUcParenR"/>
            </a:pPr>
            <a:r>
              <a:rPr lang="en-US"/>
              <a:t>Chromatids attach to microtubules </a:t>
            </a:r>
            <a:endParaRPr/>
          </a:p>
        </p:txBody>
      </p:sp>
      <p:grpSp>
        <p:nvGrpSpPr>
          <p:cNvPr id="572" name="Google Shape;572;p49"/>
          <p:cNvGrpSpPr/>
          <p:nvPr/>
        </p:nvGrpSpPr>
        <p:grpSpPr>
          <a:xfrm>
            <a:off x="457200" y="239713"/>
            <a:ext cx="8229600" cy="1143000"/>
            <a:chOff x="457200" y="239713"/>
            <a:chExt cx="8229600" cy="1143000"/>
          </a:xfrm>
        </p:grpSpPr>
        <p:sp>
          <p:nvSpPr>
            <p:cNvPr id="573" name="Google Shape;573;p49"/>
            <p:cNvSpPr txBox="1"/>
            <p:nvPr/>
          </p:nvSpPr>
          <p:spPr>
            <a:xfrm>
              <a:off x="457200" y="239713"/>
              <a:ext cx="8229600"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74" name="Google Shape;574;p49"/>
            <p:cNvSpPr txBox="1"/>
            <p:nvPr/>
          </p:nvSpPr>
          <p:spPr>
            <a:xfrm>
              <a:off x="848381" y="568904"/>
              <a:ext cx="4710000" cy="484800"/>
            </a:xfrm>
            <a:prstGeom prst="rect">
              <a:avLst/>
            </a:prstGeom>
            <a:no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Clr>
                  <a:schemeClr val="lt1"/>
                </a:buClr>
                <a:buSzPts val="3600"/>
                <a:buFont typeface="Arial"/>
                <a:buNone/>
              </a:pPr>
              <a:r>
                <a:rPr lang="en-US" sz="3600" b="0" i="0" u="none" strike="noStrike" cap="none">
                  <a:solidFill>
                    <a:schemeClr val="lt1"/>
                  </a:solidFill>
                  <a:latin typeface="Calibri"/>
                  <a:ea typeface="Calibri"/>
                  <a:cs typeface="Calibri"/>
                  <a:sym typeface="Calibri"/>
                </a:rPr>
                <a:t>Question </a:t>
              </a:r>
              <a:r>
                <a:rPr lang="en-US" sz="3600">
                  <a:solidFill>
                    <a:schemeClr val="lt1"/>
                  </a:solidFill>
                  <a:latin typeface="Calibri"/>
                  <a:ea typeface="Calibri"/>
                  <a:cs typeface="Calibri"/>
                  <a:sym typeface="Calibri"/>
                </a:rPr>
                <a:t>7</a:t>
              </a:r>
              <a:endParaRPr sz="1950" b="0" i="0" u="none" strike="noStrike" cap="none">
                <a:solidFill>
                  <a:srgbClr val="000000"/>
                </a:solidFill>
                <a:latin typeface="Arial"/>
                <a:ea typeface="Arial"/>
                <a:cs typeface="Arial"/>
                <a:sym typeface="Arial"/>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p50"/>
          <p:cNvSpPr txBox="1">
            <a:spLocks noGrp="1"/>
          </p:cNvSpPr>
          <p:nvPr>
            <p:ph type="body" idx="1"/>
          </p:nvPr>
        </p:nvSpPr>
        <p:spPr>
          <a:xfrm>
            <a:off x="793951" y="1731750"/>
            <a:ext cx="7556100" cy="3394500"/>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2800"/>
              <a:buNone/>
            </a:pPr>
            <a:r>
              <a:rPr lang="en-US" dirty="0"/>
              <a:t>During cell division, which phrase best describes anaphase?</a:t>
            </a:r>
            <a:endParaRPr dirty="0"/>
          </a:p>
          <a:p>
            <a:pPr marL="342900" lvl="0" indent="-304800" algn="l" rtl="0">
              <a:lnSpc>
                <a:spcPct val="100000"/>
              </a:lnSpc>
              <a:spcBef>
                <a:spcPts val="0"/>
              </a:spcBef>
              <a:spcAft>
                <a:spcPts val="0"/>
              </a:spcAft>
              <a:buSzPts val="2800"/>
              <a:buAutoNum type="alphaUcParenR"/>
            </a:pPr>
            <a:r>
              <a:rPr lang="en-GB" dirty="0"/>
              <a:t> </a:t>
            </a:r>
            <a:endParaRPr dirty="0"/>
          </a:p>
          <a:p>
            <a:pPr marL="342900" lvl="0" indent="-304800" algn="l" rtl="0">
              <a:lnSpc>
                <a:spcPct val="100000"/>
              </a:lnSpc>
              <a:spcBef>
                <a:spcPts val="0"/>
              </a:spcBef>
              <a:spcAft>
                <a:spcPts val="0"/>
              </a:spcAft>
              <a:buClr>
                <a:srgbClr val="00B050"/>
              </a:buClr>
              <a:buSzPts val="2800"/>
              <a:buAutoNum type="alphaUcParenR"/>
            </a:pPr>
            <a:r>
              <a:rPr lang="en-US" dirty="0">
                <a:solidFill>
                  <a:srgbClr val="00B050"/>
                </a:solidFill>
              </a:rPr>
              <a:t>Chromatids separate and are pulled to opposite poles of the cell</a:t>
            </a:r>
            <a:endParaRPr dirty="0">
              <a:solidFill>
                <a:srgbClr val="00B050"/>
              </a:solidFill>
            </a:endParaRPr>
          </a:p>
          <a:p>
            <a:pPr marL="342900" lvl="0" indent="-304800" algn="l" rtl="0">
              <a:lnSpc>
                <a:spcPct val="100000"/>
              </a:lnSpc>
              <a:spcBef>
                <a:spcPts val="0"/>
              </a:spcBef>
              <a:spcAft>
                <a:spcPts val="0"/>
              </a:spcAft>
              <a:buSzPts val="2800"/>
              <a:buAutoNum type="alphaUcParenR"/>
            </a:pPr>
            <a:r>
              <a:rPr lang="en-US" dirty="0"/>
              <a:t> </a:t>
            </a:r>
            <a:endParaRPr dirty="0"/>
          </a:p>
          <a:p>
            <a:pPr marL="342900" lvl="0" indent="-304800" algn="l" rtl="0">
              <a:lnSpc>
                <a:spcPct val="100000"/>
              </a:lnSpc>
              <a:spcBef>
                <a:spcPts val="0"/>
              </a:spcBef>
              <a:spcAft>
                <a:spcPts val="0"/>
              </a:spcAft>
              <a:buSzPts val="2800"/>
              <a:buAutoNum type="alphaUcParenR"/>
            </a:pPr>
            <a:r>
              <a:rPr lang="en-US" dirty="0"/>
              <a:t>  </a:t>
            </a:r>
          </a:p>
          <a:p>
            <a:pPr marL="342900" lvl="0" indent="-304800" algn="l" rtl="0">
              <a:lnSpc>
                <a:spcPct val="100000"/>
              </a:lnSpc>
              <a:spcBef>
                <a:spcPts val="0"/>
              </a:spcBef>
              <a:spcAft>
                <a:spcPts val="0"/>
              </a:spcAft>
              <a:buSzPts val="2800"/>
              <a:buAutoNum type="alphaUcParenR"/>
            </a:pPr>
            <a:r>
              <a:rPr lang="en-US" dirty="0"/>
              <a:t> </a:t>
            </a:r>
            <a:endParaRPr dirty="0"/>
          </a:p>
          <a:p>
            <a:pPr marL="342900" lvl="0" indent="-304800" algn="l" rtl="0">
              <a:lnSpc>
                <a:spcPct val="100000"/>
              </a:lnSpc>
              <a:spcBef>
                <a:spcPts val="0"/>
              </a:spcBef>
              <a:spcAft>
                <a:spcPts val="0"/>
              </a:spcAft>
              <a:buSzPts val="2800"/>
              <a:buAutoNum type="alphaUcParenR"/>
            </a:pPr>
            <a:endParaRPr dirty="0"/>
          </a:p>
        </p:txBody>
      </p:sp>
      <p:grpSp>
        <p:nvGrpSpPr>
          <p:cNvPr id="580" name="Google Shape;580;p50"/>
          <p:cNvGrpSpPr/>
          <p:nvPr/>
        </p:nvGrpSpPr>
        <p:grpSpPr>
          <a:xfrm>
            <a:off x="457200" y="239713"/>
            <a:ext cx="8229600" cy="1143000"/>
            <a:chOff x="457200" y="239713"/>
            <a:chExt cx="8229600" cy="1143000"/>
          </a:xfrm>
        </p:grpSpPr>
        <p:sp>
          <p:nvSpPr>
            <p:cNvPr id="581" name="Google Shape;581;p50"/>
            <p:cNvSpPr txBox="1"/>
            <p:nvPr/>
          </p:nvSpPr>
          <p:spPr>
            <a:xfrm>
              <a:off x="457200" y="239713"/>
              <a:ext cx="8229600"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82" name="Google Shape;582;p50"/>
            <p:cNvSpPr txBox="1"/>
            <p:nvPr/>
          </p:nvSpPr>
          <p:spPr>
            <a:xfrm>
              <a:off x="848381" y="568904"/>
              <a:ext cx="4710000" cy="484800"/>
            </a:xfrm>
            <a:prstGeom prst="rect">
              <a:avLst/>
            </a:prstGeom>
            <a:no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Clr>
                  <a:schemeClr val="lt1"/>
                </a:buClr>
                <a:buSzPts val="3600"/>
                <a:buFont typeface="Arial"/>
                <a:buNone/>
              </a:pPr>
              <a:r>
                <a:rPr lang="en-US" sz="3600" b="0" i="0" u="none" strike="noStrike" cap="none">
                  <a:solidFill>
                    <a:schemeClr val="lt1"/>
                  </a:solidFill>
                  <a:latin typeface="Calibri"/>
                  <a:ea typeface="Calibri"/>
                  <a:cs typeface="Calibri"/>
                  <a:sym typeface="Calibri"/>
                </a:rPr>
                <a:t>Question </a:t>
              </a:r>
              <a:r>
                <a:rPr lang="en-US" sz="3600">
                  <a:solidFill>
                    <a:schemeClr val="lt1"/>
                  </a:solidFill>
                  <a:latin typeface="Calibri"/>
                  <a:ea typeface="Calibri"/>
                  <a:cs typeface="Calibri"/>
                  <a:sym typeface="Calibri"/>
                </a:rPr>
                <a:t>7 -  Answer</a:t>
              </a:r>
              <a:endParaRPr sz="1950" b="0" i="0" u="none" strike="noStrike" cap="none">
                <a:solidFill>
                  <a:srgbClr val="000000"/>
                </a:solidFill>
                <a:latin typeface="Arial"/>
                <a:ea typeface="Arial"/>
                <a:cs typeface="Arial"/>
                <a:sym typeface="Arial"/>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sp>
        <p:nvSpPr>
          <p:cNvPr id="587" name="Google Shape;587;p51"/>
          <p:cNvSpPr txBox="1">
            <a:spLocks noGrp="1"/>
          </p:cNvSpPr>
          <p:nvPr>
            <p:ph type="body" idx="1"/>
          </p:nvPr>
        </p:nvSpPr>
        <p:spPr>
          <a:xfrm>
            <a:off x="1130815" y="1731713"/>
            <a:ext cx="6611400" cy="3394500"/>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2800"/>
              <a:buNone/>
            </a:pPr>
            <a:r>
              <a:rPr lang="en-US" dirty="0"/>
              <a:t>Edwards Syndrome is best described as: </a:t>
            </a:r>
            <a:endParaRPr dirty="0"/>
          </a:p>
          <a:p>
            <a:pPr marL="342900" lvl="0" indent="-304800" algn="l" rtl="0">
              <a:lnSpc>
                <a:spcPct val="100000"/>
              </a:lnSpc>
              <a:spcBef>
                <a:spcPts val="0"/>
              </a:spcBef>
              <a:spcAft>
                <a:spcPts val="0"/>
              </a:spcAft>
              <a:buSzPts val="2800"/>
              <a:buAutoNum type="alphaUcParenR"/>
            </a:pPr>
            <a:r>
              <a:rPr lang="en-US" dirty="0"/>
              <a:t>Nondisjunction</a:t>
            </a:r>
            <a:endParaRPr dirty="0"/>
          </a:p>
          <a:p>
            <a:pPr marL="342900" lvl="0" indent="-304800" algn="l" rtl="0">
              <a:lnSpc>
                <a:spcPct val="100000"/>
              </a:lnSpc>
              <a:spcBef>
                <a:spcPts val="0"/>
              </a:spcBef>
              <a:spcAft>
                <a:spcPts val="0"/>
              </a:spcAft>
              <a:buSzPts val="2800"/>
              <a:buAutoNum type="alphaUcParenR"/>
            </a:pPr>
            <a:r>
              <a:rPr lang="en-US" dirty="0"/>
              <a:t>Nonsense mutation</a:t>
            </a:r>
            <a:endParaRPr dirty="0"/>
          </a:p>
          <a:p>
            <a:pPr marL="342900" lvl="0" indent="-304800" algn="l" rtl="0">
              <a:lnSpc>
                <a:spcPct val="100000"/>
              </a:lnSpc>
              <a:spcBef>
                <a:spcPts val="0"/>
              </a:spcBef>
              <a:spcAft>
                <a:spcPts val="0"/>
              </a:spcAft>
              <a:buSzPts val="2800"/>
              <a:buAutoNum type="alphaUcParenR"/>
            </a:pPr>
            <a:r>
              <a:rPr lang="en-US" dirty="0"/>
              <a:t>Multifactorial </a:t>
            </a:r>
            <a:endParaRPr dirty="0"/>
          </a:p>
          <a:p>
            <a:pPr marL="342900" lvl="0" indent="-304800" algn="l" rtl="0">
              <a:lnSpc>
                <a:spcPct val="100000"/>
              </a:lnSpc>
              <a:spcBef>
                <a:spcPts val="0"/>
              </a:spcBef>
              <a:spcAft>
                <a:spcPts val="0"/>
              </a:spcAft>
              <a:buSzPts val="2800"/>
              <a:buAutoNum type="alphaUcParenR"/>
            </a:pPr>
            <a:r>
              <a:rPr lang="en-US" dirty="0"/>
              <a:t>Mosaicism</a:t>
            </a:r>
            <a:endParaRPr dirty="0"/>
          </a:p>
          <a:p>
            <a:pPr marL="342900" lvl="0" indent="-304800" algn="l" rtl="0">
              <a:lnSpc>
                <a:spcPct val="100000"/>
              </a:lnSpc>
              <a:spcBef>
                <a:spcPts val="0"/>
              </a:spcBef>
              <a:spcAft>
                <a:spcPts val="0"/>
              </a:spcAft>
              <a:buSzPts val="2800"/>
              <a:buAutoNum type="alphaUcParenR"/>
            </a:pPr>
            <a:r>
              <a:rPr lang="en-US" dirty="0"/>
              <a:t>Autosomal dominant  </a:t>
            </a:r>
            <a:endParaRPr dirty="0"/>
          </a:p>
        </p:txBody>
      </p:sp>
      <p:grpSp>
        <p:nvGrpSpPr>
          <p:cNvPr id="588" name="Google Shape;588;p51"/>
          <p:cNvGrpSpPr/>
          <p:nvPr/>
        </p:nvGrpSpPr>
        <p:grpSpPr>
          <a:xfrm>
            <a:off x="457200" y="239713"/>
            <a:ext cx="8229600" cy="1143000"/>
            <a:chOff x="457200" y="239713"/>
            <a:chExt cx="8229600" cy="1143000"/>
          </a:xfrm>
        </p:grpSpPr>
        <p:sp>
          <p:nvSpPr>
            <p:cNvPr id="589" name="Google Shape;589;p51"/>
            <p:cNvSpPr txBox="1"/>
            <p:nvPr/>
          </p:nvSpPr>
          <p:spPr>
            <a:xfrm>
              <a:off x="457200" y="239713"/>
              <a:ext cx="8229600"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90" name="Google Shape;590;p51"/>
            <p:cNvSpPr txBox="1"/>
            <p:nvPr/>
          </p:nvSpPr>
          <p:spPr>
            <a:xfrm>
              <a:off x="848381" y="568904"/>
              <a:ext cx="4710000" cy="484800"/>
            </a:xfrm>
            <a:prstGeom prst="rect">
              <a:avLst/>
            </a:prstGeom>
            <a:no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Clr>
                  <a:schemeClr val="lt1"/>
                </a:buClr>
                <a:buSzPts val="3600"/>
                <a:buFont typeface="Arial"/>
                <a:buNone/>
              </a:pPr>
              <a:r>
                <a:rPr lang="en-US" sz="3600" b="0" i="0" u="none" strike="noStrike" cap="none">
                  <a:solidFill>
                    <a:schemeClr val="lt1"/>
                  </a:solidFill>
                  <a:latin typeface="Calibri"/>
                  <a:ea typeface="Calibri"/>
                  <a:cs typeface="Calibri"/>
                  <a:sym typeface="Calibri"/>
                </a:rPr>
                <a:t>Question </a:t>
              </a:r>
              <a:r>
                <a:rPr lang="en-US" sz="3600">
                  <a:solidFill>
                    <a:schemeClr val="lt1"/>
                  </a:solidFill>
                  <a:latin typeface="Calibri"/>
                  <a:ea typeface="Calibri"/>
                  <a:cs typeface="Calibri"/>
                  <a:sym typeface="Calibri"/>
                </a:rPr>
                <a:t>8</a:t>
              </a:r>
              <a:endParaRPr sz="1950" b="0" i="0" u="none" strike="noStrike" cap="none">
                <a:solidFill>
                  <a:srgbClr val="000000"/>
                </a:solidFill>
                <a:latin typeface="Arial"/>
                <a:ea typeface="Arial"/>
                <a:cs typeface="Arial"/>
                <a:sym typeface="Arial"/>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6"/>
          <p:cNvSpPr txBox="1"/>
          <p:nvPr/>
        </p:nvSpPr>
        <p:spPr>
          <a:xfrm>
            <a:off x="916107" y="845142"/>
            <a:ext cx="4268700" cy="507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700"/>
              <a:buFont typeface="Calibri"/>
              <a:buNone/>
            </a:pPr>
            <a:r>
              <a:rPr lang="en-US" sz="3600" b="0" i="0" u="none" strike="noStrike" cap="none">
                <a:solidFill>
                  <a:schemeClr val="lt1"/>
                </a:solidFill>
                <a:latin typeface="Calibri"/>
                <a:ea typeface="Calibri"/>
                <a:cs typeface="Calibri"/>
                <a:sym typeface="Calibri"/>
              </a:rPr>
              <a:t>ADP-ATP cycle</a:t>
            </a:r>
            <a:endParaRPr sz="3600" b="0" i="0" u="none" strike="noStrike" cap="none">
              <a:solidFill>
                <a:srgbClr val="000000"/>
              </a:solidFill>
              <a:latin typeface="Arial"/>
              <a:ea typeface="Arial"/>
              <a:cs typeface="Arial"/>
              <a:sym typeface="Arial"/>
            </a:endParaRPr>
          </a:p>
        </p:txBody>
      </p:sp>
      <p:sp>
        <p:nvSpPr>
          <p:cNvPr id="115" name="Google Shape;115;p16"/>
          <p:cNvSpPr txBox="1"/>
          <p:nvPr/>
        </p:nvSpPr>
        <p:spPr>
          <a:xfrm>
            <a:off x="457200" y="239713"/>
            <a:ext cx="8229600"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6" name="Google Shape;116;p16"/>
          <p:cNvSpPr txBox="1"/>
          <p:nvPr/>
        </p:nvSpPr>
        <p:spPr>
          <a:xfrm>
            <a:off x="690032" y="557280"/>
            <a:ext cx="4268700" cy="507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700"/>
              <a:buFont typeface="Calibri"/>
              <a:buNone/>
            </a:pPr>
            <a:r>
              <a:rPr lang="en-US" sz="3600" dirty="0">
                <a:solidFill>
                  <a:srgbClr val="FF0000"/>
                </a:solidFill>
                <a:latin typeface="Calibri"/>
                <a:ea typeface="Calibri"/>
                <a:cs typeface="Calibri"/>
                <a:sym typeface="Calibri"/>
              </a:rPr>
              <a:t>ATP/ADP Cycle </a:t>
            </a:r>
            <a:endParaRPr sz="2300" b="0" i="0" u="none" strike="noStrike" cap="none" dirty="0">
              <a:solidFill>
                <a:srgbClr val="FF0000"/>
              </a:solidFill>
              <a:latin typeface="Arial"/>
              <a:ea typeface="Arial"/>
              <a:cs typeface="Arial"/>
              <a:sym typeface="Arial"/>
            </a:endParaRPr>
          </a:p>
        </p:txBody>
      </p:sp>
      <p:grpSp>
        <p:nvGrpSpPr>
          <p:cNvPr id="117" name="Google Shape;117;p16"/>
          <p:cNvGrpSpPr/>
          <p:nvPr/>
        </p:nvGrpSpPr>
        <p:grpSpPr>
          <a:xfrm>
            <a:off x="1766220" y="3536427"/>
            <a:ext cx="5611569" cy="2791546"/>
            <a:chOff x="844560" y="1623815"/>
            <a:chExt cx="7892502" cy="3745030"/>
          </a:xfrm>
        </p:grpSpPr>
        <p:grpSp>
          <p:nvGrpSpPr>
            <p:cNvPr id="118" name="Google Shape;118;p16"/>
            <p:cNvGrpSpPr/>
            <p:nvPr/>
          </p:nvGrpSpPr>
          <p:grpSpPr>
            <a:xfrm>
              <a:off x="844560" y="1623815"/>
              <a:ext cx="7337102" cy="3745030"/>
              <a:chOff x="140809" y="1948250"/>
              <a:chExt cx="8816513" cy="3795511"/>
            </a:xfrm>
          </p:grpSpPr>
          <p:sp>
            <p:nvSpPr>
              <p:cNvPr id="119" name="Google Shape;119;p16"/>
              <p:cNvSpPr/>
              <p:nvPr/>
            </p:nvSpPr>
            <p:spPr>
              <a:xfrm>
                <a:off x="3437792" y="1948250"/>
                <a:ext cx="2268300" cy="1143000"/>
              </a:xfrm>
              <a:prstGeom prst="ellipse">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r>
                  <a:rPr lang="en-US" sz="2100" b="0" i="0" u="none" strike="noStrike" cap="none">
                    <a:solidFill>
                      <a:schemeClr val="lt1"/>
                    </a:solidFill>
                    <a:latin typeface="Arial"/>
                    <a:ea typeface="Arial"/>
                    <a:cs typeface="Arial"/>
                    <a:sym typeface="Arial"/>
                  </a:rPr>
                  <a:t>ATP</a:t>
                </a:r>
                <a:endParaRPr sz="750" b="0" i="0" u="none" strike="noStrike" cap="none">
                  <a:solidFill>
                    <a:schemeClr val="lt1"/>
                  </a:solidFill>
                  <a:latin typeface="Arial"/>
                  <a:ea typeface="Arial"/>
                  <a:cs typeface="Arial"/>
                  <a:sym typeface="Arial"/>
                </a:endParaRPr>
              </a:p>
            </p:txBody>
          </p:sp>
          <p:sp>
            <p:nvSpPr>
              <p:cNvPr id="120" name="Google Shape;120;p16"/>
              <p:cNvSpPr/>
              <p:nvPr/>
            </p:nvSpPr>
            <p:spPr>
              <a:xfrm>
                <a:off x="3437792" y="4142308"/>
                <a:ext cx="2268300" cy="1143000"/>
              </a:xfrm>
              <a:prstGeom prst="ellipse">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r>
                  <a:rPr lang="en-US" sz="2100" b="0" i="0" u="none" strike="noStrike" cap="none">
                    <a:solidFill>
                      <a:schemeClr val="lt1"/>
                    </a:solidFill>
                    <a:latin typeface="Arial"/>
                    <a:ea typeface="Arial"/>
                    <a:cs typeface="Arial"/>
                    <a:sym typeface="Arial"/>
                  </a:rPr>
                  <a:t>ADP</a:t>
                </a:r>
                <a:endParaRPr sz="750" b="0" i="0" u="none" strike="noStrike" cap="none">
                  <a:solidFill>
                    <a:schemeClr val="lt1"/>
                  </a:solidFill>
                  <a:latin typeface="Arial"/>
                  <a:ea typeface="Arial"/>
                  <a:cs typeface="Arial"/>
                  <a:sym typeface="Arial"/>
                </a:endParaRPr>
              </a:p>
            </p:txBody>
          </p:sp>
          <p:sp>
            <p:nvSpPr>
              <p:cNvPr id="121" name="Google Shape;121;p16"/>
              <p:cNvSpPr/>
              <p:nvPr/>
            </p:nvSpPr>
            <p:spPr>
              <a:xfrm>
                <a:off x="6101862" y="2519750"/>
                <a:ext cx="949500" cy="2351100"/>
              </a:xfrm>
              <a:prstGeom prst="curvedLeftArrow">
                <a:avLst>
                  <a:gd name="adj1" fmla="val 25000"/>
                  <a:gd name="adj2" fmla="val 50000"/>
                  <a:gd name="adj3" fmla="val 25000"/>
                </a:avLst>
              </a:prstGeom>
              <a:gradFill>
                <a:gsLst>
                  <a:gs pos="0">
                    <a:srgbClr val="D13F3B"/>
                  </a:gs>
                  <a:gs pos="100000">
                    <a:srgbClr val="FF9995"/>
                  </a:gs>
                </a:gsLst>
                <a:lin ang="16200000" scaled="0"/>
              </a:gradFill>
              <a:ln>
                <a:noFill/>
              </a:ln>
              <a:effectLst>
                <a:outerShdw blurRad="40000" dist="23000" dir="5400000" rotWithShape="0">
                  <a:srgbClr val="000000">
                    <a:alpha val="3333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dk1"/>
                  </a:solidFill>
                  <a:latin typeface="Arial"/>
                  <a:ea typeface="Arial"/>
                  <a:cs typeface="Arial"/>
                  <a:sym typeface="Arial"/>
                </a:endParaRPr>
              </a:p>
            </p:txBody>
          </p:sp>
          <p:sp>
            <p:nvSpPr>
              <p:cNvPr id="122" name="Google Shape;122;p16"/>
              <p:cNvSpPr/>
              <p:nvPr/>
            </p:nvSpPr>
            <p:spPr>
              <a:xfrm rot="10800000">
                <a:off x="2092636" y="2505938"/>
                <a:ext cx="949500" cy="2351100"/>
              </a:xfrm>
              <a:prstGeom prst="curvedLeftArrow">
                <a:avLst>
                  <a:gd name="adj1" fmla="val 25000"/>
                  <a:gd name="adj2" fmla="val 50000"/>
                  <a:gd name="adj3" fmla="val 25000"/>
                </a:avLst>
              </a:prstGeom>
              <a:gradFill>
                <a:gsLst>
                  <a:gs pos="0">
                    <a:srgbClr val="D13F3B"/>
                  </a:gs>
                  <a:gs pos="100000">
                    <a:srgbClr val="FF9995"/>
                  </a:gs>
                </a:gsLst>
                <a:lin ang="16200000" scaled="0"/>
              </a:gradFill>
              <a:ln>
                <a:noFill/>
              </a:ln>
              <a:effectLst>
                <a:outerShdw blurRad="40000" dist="23000" dir="5400000" rotWithShape="0">
                  <a:srgbClr val="000000">
                    <a:alpha val="3333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dk1"/>
                  </a:solidFill>
                  <a:latin typeface="Arial"/>
                  <a:ea typeface="Arial"/>
                  <a:cs typeface="Arial"/>
                  <a:sym typeface="Arial"/>
                </a:endParaRPr>
              </a:p>
            </p:txBody>
          </p:sp>
          <p:cxnSp>
            <p:nvCxnSpPr>
              <p:cNvPr id="123" name="Google Shape;123;p16"/>
              <p:cNvCxnSpPr/>
              <p:nvPr/>
            </p:nvCxnSpPr>
            <p:spPr>
              <a:xfrm rot="10800000" flipH="1">
                <a:off x="1354015" y="3428908"/>
                <a:ext cx="738600" cy="713400"/>
              </a:xfrm>
              <a:prstGeom prst="straightConnector1">
                <a:avLst/>
              </a:prstGeom>
              <a:noFill/>
              <a:ln w="28575" cap="flat" cmpd="sng">
                <a:solidFill>
                  <a:schemeClr val="dk1"/>
                </a:solidFill>
                <a:prstDash val="solid"/>
                <a:round/>
                <a:headEnd type="none" w="sm" len="sm"/>
                <a:tailEnd type="triangle" w="med" len="med"/>
              </a:ln>
            </p:spPr>
          </p:cxnSp>
          <p:cxnSp>
            <p:nvCxnSpPr>
              <p:cNvPr id="124" name="Google Shape;124;p16"/>
              <p:cNvCxnSpPr/>
              <p:nvPr/>
            </p:nvCxnSpPr>
            <p:spPr>
              <a:xfrm rot="10800000" flipH="1">
                <a:off x="1354015" y="4115839"/>
                <a:ext cx="738600" cy="713400"/>
              </a:xfrm>
              <a:prstGeom prst="straightConnector1">
                <a:avLst/>
              </a:prstGeom>
              <a:noFill/>
              <a:ln w="28575" cap="flat" cmpd="sng">
                <a:solidFill>
                  <a:schemeClr val="dk1"/>
                </a:solidFill>
                <a:prstDash val="solid"/>
                <a:round/>
                <a:headEnd type="none" w="sm" len="sm"/>
                <a:tailEnd type="triangle" w="med" len="med"/>
              </a:ln>
            </p:spPr>
          </p:cxnSp>
          <p:cxnSp>
            <p:nvCxnSpPr>
              <p:cNvPr id="125" name="Google Shape;125;p16"/>
              <p:cNvCxnSpPr/>
              <p:nvPr/>
            </p:nvCxnSpPr>
            <p:spPr>
              <a:xfrm>
                <a:off x="7003075" y="3082167"/>
                <a:ext cx="888000" cy="613200"/>
              </a:xfrm>
              <a:prstGeom prst="straightConnector1">
                <a:avLst/>
              </a:prstGeom>
              <a:noFill/>
              <a:ln w="28575" cap="flat" cmpd="sng">
                <a:solidFill>
                  <a:schemeClr val="dk1"/>
                </a:solidFill>
                <a:prstDash val="solid"/>
                <a:round/>
                <a:headEnd type="none" w="sm" len="sm"/>
                <a:tailEnd type="triangle" w="med" len="med"/>
              </a:ln>
            </p:spPr>
          </p:cxnSp>
          <p:cxnSp>
            <p:nvCxnSpPr>
              <p:cNvPr id="126" name="Google Shape;126;p16"/>
              <p:cNvCxnSpPr/>
              <p:nvPr/>
            </p:nvCxnSpPr>
            <p:spPr>
              <a:xfrm>
                <a:off x="7093929" y="3881492"/>
                <a:ext cx="888000" cy="613200"/>
              </a:xfrm>
              <a:prstGeom prst="straightConnector1">
                <a:avLst/>
              </a:prstGeom>
              <a:noFill/>
              <a:ln w="28575" cap="flat" cmpd="sng">
                <a:solidFill>
                  <a:schemeClr val="dk1"/>
                </a:solidFill>
                <a:prstDash val="solid"/>
                <a:round/>
                <a:headEnd type="none" w="sm" len="sm"/>
                <a:tailEnd type="triangle" w="med" len="med"/>
              </a:ln>
            </p:spPr>
          </p:cxnSp>
          <p:sp>
            <p:nvSpPr>
              <p:cNvPr id="127" name="Google Shape;127;p16"/>
              <p:cNvSpPr/>
              <p:nvPr/>
            </p:nvSpPr>
            <p:spPr>
              <a:xfrm>
                <a:off x="7934022" y="4277502"/>
                <a:ext cx="1023300" cy="1007700"/>
              </a:xfrm>
              <a:prstGeom prst="sun">
                <a:avLst>
                  <a:gd name="adj" fmla="val 25000"/>
                </a:avLst>
              </a:prstGeom>
              <a:gradFill>
                <a:gsLst>
                  <a:gs pos="0">
                    <a:srgbClr val="FF932B"/>
                  </a:gs>
                  <a:gs pos="100000">
                    <a:srgbClr val="FFB673"/>
                  </a:gs>
                </a:gsLst>
                <a:lin ang="16200000" scaled="0"/>
              </a:gradFill>
              <a:ln>
                <a:noFill/>
              </a:ln>
              <a:effectLst>
                <a:outerShdw blurRad="40000" dist="23000" dir="5400000" rotWithShape="0">
                  <a:srgbClr val="000000">
                    <a:alpha val="3333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128" name="Google Shape;128;p16"/>
              <p:cNvSpPr/>
              <p:nvPr/>
            </p:nvSpPr>
            <p:spPr>
              <a:xfrm>
                <a:off x="140809" y="3725141"/>
                <a:ext cx="1164900" cy="1007700"/>
              </a:xfrm>
              <a:prstGeom prst="sun">
                <a:avLst>
                  <a:gd name="adj" fmla="val 25000"/>
                </a:avLst>
              </a:prstGeom>
              <a:gradFill>
                <a:gsLst>
                  <a:gs pos="0">
                    <a:srgbClr val="FF932B"/>
                  </a:gs>
                  <a:gs pos="100000">
                    <a:srgbClr val="FFB673"/>
                  </a:gs>
                </a:gsLst>
                <a:lin ang="16200000" scaled="0"/>
              </a:gradFill>
              <a:ln>
                <a:noFill/>
              </a:ln>
              <a:effectLst>
                <a:outerShdw blurRad="40000" dist="23000" dir="5400000" rotWithShape="0">
                  <a:srgbClr val="000000">
                    <a:alpha val="3333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129" name="Google Shape;129;p16"/>
              <p:cNvSpPr/>
              <p:nvPr/>
            </p:nvSpPr>
            <p:spPr>
              <a:xfrm>
                <a:off x="339676" y="4906461"/>
                <a:ext cx="1752900" cy="837300"/>
              </a:xfrm>
              <a:prstGeom prst="teardrop">
                <a:avLst>
                  <a:gd name="adj" fmla="val 87779"/>
                </a:avLst>
              </a:prstGeom>
              <a:gradFill>
                <a:gsLst>
                  <a:gs pos="0">
                    <a:srgbClr val="A0C94A"/>
                  </a:gs>
                  <a:gs pos="100000">
                    <a:srgbClr val="DBFF9C"/>
                  </a:gs>
                </a:gsLst>
                <a:lin ang="16200038" scaled="0"/>
              </a:gradFill>
              <a:ln>
                <a:noFill/>
              </a:ln>
              <a:effectLst>
                <a:outerShdw blurRad="40000" dist="23000" dir="5400000" rotWithShape="0">
                  <a:srgbClr val="000000">
                    <a:alpha val="3333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r>
                  <a:rPr lang="en-US" sz="1500" b="0" i="0" u="none" strike="noStrike" cap="none">
                    <a:solidFill>
                      <a:schemeClr val="lt1"/>
                    </a:solidFill>
                    <a:latin typeface="Arial"/>
                    <a:ea typeface="Arial"/>
                    <a:cs typeface="Arial"/>
                    <a:sym typeface="Arial"/>
                  </a:rPr>
                  <a:t>PO</a:t>
                </a:r>
                <a:r>
                  <a:rPr lang="en-US" sz="1500">
                    <a:solidFill>
                      <a:schemeClr val="lt1"/>
                    </a:solidFill>
                  </a:rPr>
                  <a:t>₄²⁻</a:t>
                </a:r>
                <a:endParaRPr sz="150" b="0" i="0" u="none" strike="noStrike" cap="none">
                  <a:solidFill>
                    <a:schemeClr val="lt1"/>
                  </a:solidFill>
                  <a:latin typeface="Arial"/>
                  <a:ea typeface="Arial"/>
                  <a:cs typeface="Arial"/>
                  <a:sym typeface="Arial"/>
                </a:endParaRPr>
              </a:p>
            </p:txBody>
          </p:sp>
        </p:grpSp>
        <p:sp>
          <p:nvSpPr>
            <p:cNvPr id="130" name="Google Shape;130;p16"/>
            <p:cNvSpPr/>
            <p:nvPr/>
          </p:nvSpPr>
          <p:spPr>
            <a:xfrm>
              <a:off x="7278162" y="2903930"/>
              <a:ext cx="1458900" cy="826200"/>
            </a:xfrm>
            <a:prstGeom prst="teardrop">
              <a:avLst>
                <a:gd name="adj" fmla="val 100000"/>
              </a:avLst>
            </a:prstGeom>
            <a:gradFill>
              <a:gsLst>
                <a:gs pos="0">
                  <a:srgbClr val="A0C94A"/>
                </a:gs>
                <a:gs pos="100000">
                  <a:srgbClr val="DBFF9C"/>
                </a:gs>
              </a:gsLst>
              <a:lin ang="16200038" scaled="0"/>
            </a:gradFill>
            <a:ln>
              <a:noFill/>
            </a:ln>
            <a:effectLst>
              <a:outerShdw blurRad="40000" dist="23000" dir="5400000" rotWithShape="0">
                <a:srgbClr val="000000">
                  <a:alpha val="3333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r>
                <a:rPr lang="en-US" sz="1500" b="0" i="0" u="none" strike="noStrike" cap="none">
                  <a:solidFill>
                    <a:schemeClr val="lt1"/>
                  </a:solidFill>
                  <a:latin typeface="Arial"/>
                  <a:ea typeface="Arial"/>
                  <a:cs typeface="Arial"/>
                  <a:sym typeface="Arial"/>
                </a:rPr>
                <a:t>PO</a:t>
              </a:r>
              <a:r>
                <a:rPr lang="en-US" sz="1500">
                  <a:solidFill>
                    <a:schemeClr val="lt1"/>
                  </a:solidFill>
                </a:rPr>
                <a:t>₄²⁻</a:t>
              </a:r>
              <a:endParaRPr sz="150" b="0" i="0" u="none" strike="noStrike" cap="none">
                <a:solidFill>
                  <a:schemeClr val="lt1"/>
                </a:solidFill>
                <a:latin typeface="Arial"/>
                <a:ea typeface="Arial"/>
                <a:cs typeface="Arial"/>
                <a:sym typeface="Arial"/>
              </a:endParaRPr>
            </a:p>
          </p:txBody>
        </p:sp>
      </p:grpSp>
      <p:sp>
        <p:nvSpPr>
          <p:cNvPr id="131" name="Google Shape;131;p16"/>
          <p:cNvSpPr txBox="1"/>
          <p:nvPr/>
        </p:nvSpPr>
        <p:spPr>
          <a:xfrm>
            <a:off x="457200" y="1565250"/>
            <a:ext cx="2501100" cy="157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100">
                <a:latin typeface="Calibri"/>
                <a:ea typeface="Calibri"/>
                <a:cs typeface="Calibri"/>
                <a:sym typeface="Calibri"/>
              </a:rPr>
              <a:t>ATP is made of:</a:t>
            </a:r>
            <a:endParaRPr sz="2100">
              <a:latin typeface="Calibri"/>
              <a:ea typeface="Calibri"/>
              <a:cs typeface="Calibri"/>
              <a:sym typeface="Calibri"/>
            </a:endParaRPr>
          </a:p>
          <a:p>
            <a:pPr marL="457200" lvl="0" indent="-361950" algn="l" rtl="0">
              <a:spcBef>
                <a:spcPts val="0"/>
              </a:spcBef>
              <a:spcAft>
                <a:spcPts val="0"/>
              </a:spcAft>
              <a:buSzPts val="2100"/>
              <a:buFont typeface="Calibri"/>
              <a:buChar char="●"/>
            </a:pPr>
            <a:r>
              <a:rPr lang="en-US" sz="2100">
                <a:latin typeface="Calibri"/>
                <a:ea typeface="Calibri"/>
                <a:cs typeface="Calibri"/>
                <a:sym typeface="Calibri"/>
              </a:rPr>
              <a:t>Adenine </a:t>
            </a:r>
            <a:endParaRPr sz="2100">
              <a:latin typeface="Calibri"/>
              <a:ea typeface="Calibri"/>
              <a:cs typeface="Calibri"/>
              <a:sym typeface="Calibri"/>
            </a:endParaRPr>
          </a:p>
          <a:p>
            <a:pPr marL="457200" lvl="0" indent="-361950" algn="l" rtl="0">
              <a:spcBef>
                <a:spcPts val="0"/>
              </a:spcBef>
              <a:spcAft>
                <a:spcPts val="0"/>
              </a:spcAft>
              <a:buSzPts val="2100"/>
              <a:buFont typeface="Calibri"/>
              <a:buChar char="●"/>
            </a:pPr>
            <a:r>
              <a:rPr lang="en-US" sz="2100">
                <a:latin typeface="Calibri"/>
                <a:ea typeface="Calibri"/>
                <a:cs typeface="Calibri"/>
                <a:sym typeface="Calibri"/>
              </a:rPr>
              <a:t>Ribose</a:t>
            </a:r>
            <a:endParaRPr sz="2100">
              <a:latin typeface="Calibri"/>
              <a:ea typeface="Calibri"/>
              <a:cs typeface="Calibri"/>
              <a:sym typeface="Calibri"/>
            </a:endParaRPr>
          </a:p>
          <a:p>
            <a:pPr marL="457200" lvl="0" indent="-361950" algn="l" rtl="0">
              <a:spcBef>
                <a:spcPts val="0"/>
              </a:spcBef>
              <a:spcAft>
                <a:spcPts val="0"/>
              </a:spcAft>
              <a:buSzPts val="2100"/>
              <a:buFont typeface="Calibri"/>
              <a:buChar char="●"/>
            </a:pPr>
            <a:r>
              <a:rPr lang="en-US" sz="2100">
                <a:latin typeface="Calibri"/>
                <a:ea typeface="Calibri"/>
                <a:cs typeface="Calibri"/>
                <a:sym typeface="Calibri"/>
              </a:rPr>
              <a:t>3 Phosphate </a:t>
            </a:r>
            <a:endParaRPr sz="2100">
              <a:latin typeface="Calibri"/>
              <a:ea typeface="Calibri"/>
              <a:cs typeface="Calibri"/>
              <a:sym typeface="Calibri"/>
            </a:endParaRPr>
          </a:p>
          <a:p>
            <a:pPr marL="0" lvl="0" indent="0" algn="l" rtl="0">
              <a:spcBef>
                <a:spcPts val="0"/>
              </a:spcBef>
              <a:spcAft>
                <a:spcPts val="0"/>
              </a:spcAft>
              <a:buNone/>
            </a:pPr>
            <a:endParaRPr sz="2100">
              <a:latin typeface="Calibri"/>
              <a:ea typeface="Calibri"/>
              <a:cs typeface="Calibri"/>
              <a:sym typeface="Calibri"/>
            </a:endParaRPr>
          </a:p>
          <a:p>
            <a:pPr marL="0" lvl="0" indent="0" algn="l" rtl="0">
              <a:spcBef>
                <a:spcPts val="0"/>
              </a:spcBef>
              <a:spcAft>
                <a:spcPts val="0"/>
              </a:spcAft>
              <a:buNone/>
            </a:pPr>
            <a:endParaRPr sz="2100">
              <a:latin typeface="Calibri"/>
              <a:ea typeface="Calibri"/>
              <a:cs typeface="Calibri"/>
              <a:sym typeface="Calibri"/>
            </a:endParaRPr>
          </a:p>
        </p:txBody>
      </p:sp>
      <p:pic>
        <p:nvPicPr>
          <p:cNvPr id="132" name="Google Shape;132;p16"/>
          <p:cNvPicPr preferRelativeResize="0"/>
          <p:nvPr/>
        </p:nvPicPr>
        <p:blipFill>
          <a:blip r:embed="rId3">
            <a:alphaModFix/>
          </a:blip>
          <a:stretch>
            <a:fillRect/>
          </a:stretch>
        </p:blipFill>
        <p:spPr>
          <a:xfrm>
            <a:off x="3286702" y="1565278"/>
            <a:ext cx="2966437" cy="1578550"/>
          </a:xfrm>
          <a:prstGeom prst="rect">
            <a:avLst/>
          </a:prstGeom>
          <a:noFill/>
          <a:ln>
            <a:noFill/>
          </a:ln>
        </p:spPr>
      </p:pic>
      <p:sp>
        <p:nvSpPr>
          <p:cNvPr id="133" name="Google Shape;133;p16"/>
          <p:cNvSpPr txBox="1"/>
          <p:nvPr/>
        </p:nvSpPr>
        <p:spPr>
          <a:xfrm>
            <a:off x="279300" y="3902900"/>
            <a:ext cx="1572000" cy="191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Calibri"/>
                <a:ea typeface="Calibri"/>
                <a:cs typeface="Calibri"/>
                <a:sym typeface="Calibri"/>
              </a:rPr>
              <a:t>Krebs cycle, oxidative phosphorylation, substrate level phosphorylation, beta oxidation, glycolysis </a:t>
            </a:r>
            <a:endParaRPr>
              <a:latin typeface="Calibri"/>
              <a:ea typeface="Calibri"/>
              <a:cs typeface="Calibri"/>
              <a:sym typeface="Calibri"/>
            </a:endParaRPr>
          </a:p>
        </p:txBody>
      </p:sp>
      <p:sp>
        <p:nvSpPr>
          <p:cNvPr id="134" name="Google Shape;134;p16"/>
          <p:cNvSpPr txBox="1"/>
          <p:nvPr/>
        </p:nvSpPr>
        <p:spPr>
          <a:xfrm>
            <a:off x="7377800" y="4155500"/>
            <a:ext cx="1766100" cy="19197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a:solidFill>
                  <a:schemeClr val="dk1"/>
                </a:solidFill>
                <a:latin typeface="Calibri"/>
                <a:ea typeface="Calibri"/>
                <a:cs typeface="Calibri"/>
                <a:sym typeface="Calibri"/>
              </a:rPr>
              <a:t>Biosynthesis of macromolecules, muscle contraction, active ion transport, thermogenesis. </a:t>
            </a:r>
            <a:r>
              <a:rPr lang="en-US">
                <a:latin typeface="Calibri"/>
                <a:ea typeface="Calibri"/>
                <a:cs typeface="Calibri"/>
                <a:sym typeface="Calibri"/>
              </a:rPr>
              <a:t> </a:t>
            </a:r>
            <a:endParaRPr>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5" name="Google Shape;595;p52"/>
          <p:cNvSpPr txBox="1">
            <a:spLocks noGrp="1"/>
          </p:cNvSpPr>
          <p:nvPr>
            <p:ph type="body" idx="1"/>
          </p:nvPr>
        </p:nvSpPr>
        <p:spPr>
          <a:xfrm>
            <a:off x="1130815" y="1731713"/>
            <a:ext cx="6611400" cy="3394500"/>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2800"/>
              <a:buNone/>
            </a:pPr>
            <a:r>
              <a:rPr lang="en-US" dirty="0"/>
              <a:t>Edwards Syndrome is best described as: </a:t>
            </a:r>
            <a:endParaRPr dirty="0"/>
          </a:p>
          <a:p>
            <a:pPr marL="342900" lvl="0" indent="-304800" algn="l" rtl="0">
              <a:lnSpc>
                <a:spcPct val="100000"/>
              </a:lnSpc>
              <a:spcBef>
                <a:spcPts val="0"/>
              </a:spcBef>
              <a:spcAft>
                <a:spcPts val="0"/>
              </a:spcAft>
              <a:buClr>
                <a:srgbClr val="00B050"/>
              </a:buClr>
              <a:buSzPts val="2800"/>
              <a:buAutoNum type="alphaUcParenR"/>
            </a:pPr>
            <a:r>
              <a:rPr lang="en-US" dirty="0">
                <a:solidFill>
                  <a:srgbClr val="00B050"/>
                </a:solidFill>
              </a:rPr>
              <a:t>Nondisjunction</a:t>
            </a:r>
            <a:endParaRPr dirty="0">
              <a:solidFill>
                <a:srgbClr val="00B050"/>
              </a:solidFill>
            </a:endParaRPr>
          </a:p>
          <a:p>
            <a:pPr marL="342900" lvl="0" indent="-304800" algn="l" rtl="0">
              <a:lnSpc>
                <a:spcPct val="100000"/>
              </a:lnSpc>
              <a:spcBef>
                <a:spcPts val="0"/>
              </a:spcBef>
              <a:spcAft>
                <a:spcPts val="0"/>
              </a:spcAft>
              <a:buSzPts val="2800"/>
              <a:buAutoNum type="alphaUcParenR"/>
            </a:pPr>
            <a:r>
              <a:rPr lang="en-US" dirty="0"/>
              <a:t> </a:t>
            </a:r>
            <a:endParaRPr dirty="0"/>
          </a:p>
          <a:p>
            <a:pPr marL="342900" lvl="0" indent="-304800" algn="l" rtl="0">
              <a:lnSpc>
                <a:spcPct val="100000"/>
              </a:lnSpc>
              <a:spcBef>
                <a:spcPts val="0"/>
              </a:spcBef>
              <a:spcAft>
                <a:spcPts val="0"/>
              </a:spcAft>
              <a:buSzPts val="2800"/>
              <a:buAutoNum type="alphaUcParenR"/>
            </a:pPr>
            <a:r>
              <a:rPr lang="en-US" dirty="0"/>
              <a:t> </a:t>
            </a:r>
            <a:endParaRPr dirty="0"/>
          </a:p>
          <a:p>
            <a:pPr marL="342900" lvl="0" indent="-304800" algn="l" rtl="0">
              <a:lnSpc>
                <a:spcPct val="100000"/>
              </a:lnSpc>
              <a:spcBef>
                <a:spcPts val="0"/>
              </a:spcBef>
              <a:spcAft>
                <a:spcPts val="0"/>
              </a:spcAft>
              <a:buSzPts val="2800"/>
              <a:buAutoNum type="alphaUcParenR"/>
            </a:pPr>
            <a:r>
              <a:rPr lang="en-US" dirty="0"/>
              <a:t> </a:t>
            </a:r>
            <a:endParaRPr dirty="0"/>
          </a:p>
          <a:p>
            <a:pPr marL="342900" lvl="0" indent="-304800" algn="l" rtl="0">
              <a:lnSpc>
                <a:spcPct val="100000"/>
              </a:lnSpc>
              <a:spcBef>
                <a:spcPts val="0"/>
              </a:spcBef>
              <a:spcAft>
                <a:spcPts val="0"/>
              </a:spcAft>
              <a:buSzPts val="2800"/>
              <a:buAutoNum type="alphaUcParenR"/>
            </a:pPr>
            <a:r>
              <a:rPr lang="en-US" dirty="0"/>
              <a:t>  </a:t>
            </a:r>
            <a:endParaRPr dirty="0"/>
          </a:p>
        </p:txBody>
      </p:sp>
      <p:grpSp>
        <p:nvGrpSpPr>
          <p:cNvPr id="596" name="Google Shape;596;p52"/>
          <p:cNvGrpSpPr/>
          <p:nvPr/>
        </p:nvGrpSpPr>
        <p:grpSpPr>
          <a:xfrm>
            <a:off x="457200" y="239713"/>
            <a:ext cx="8229600" cy="1143000"/>
            <a:chOff x="457200" y="239713"/>
            <a:chExt cx="8229600" cy="1143000"/>
          </a:xfrm>
        </p:grpSpPr>
        <p:sp>
          <p:nvSpPr>
            <p:cNvPr id="597" name="Google Shape;597;p52"/>
            <p:cNvSpPr txBox="1"/>
            <p:nvPr/>
          </p:nvSpPr>
          <p:spPr>
            <a:xfrm>
              <a:off x="457200" y="239713"/>
              <a:ext cx="8229600"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98" name="Google Shape;598;p52"/>
            <p:cNvSpPr txBox="1"/>
            <p:nvPr/>
          </p:nvSpPr>
          <p:spPr>
            <a:xfrm>
              <a:off x="848381" y="568904"/>
              <a:ext cx="4710000" cy="484800"/>
            </a:xfrm>
            <a:prstGeom prst="rect">
              <a:avLst/>
            </a:prstGeom>
            <a:no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Clr>
                  <a:schemeClr val="lt1"/>
                </a:buClr>
                <a:buSzPts val="3600"/>
                <a:buFont typeface="Arial"/>
                <a:buNone/>
              </a:pPr>
              <a:r>
                <a:rPr lang="en-US" sz="3600" b="0" i="0" u="none" strike="noStrike" cap="none">
                  <a:solidFill>
                    <a:schemeClr val="lt1"/>
                  </a:solidFill>
                  <a:latin typeface="Calibri"/>
                  <a:ea typeface="Calibri"/>
                  <a:cs typeface="Calibri"/>
                  <a:sym typeface="Calibri"/>
                </a:rPr>
                <a:t>Question </a:t>
              </a:r>
              <a:r>
                <a:rPr lang="en-US" sz="3600">
                  <a:solidFill>
                    <a:schemeClr val="lt1"/>
                  </a:solidFill>
                  <a:latin typeface="Calibri"/>
                  <a:ea typeface="Calibri"/>
                  <a:cs typeface="Calibri"/>
                  <a:sym typeface="Calibri"/>
                </a:rPr>
                <a:t>8 - Answer</a:t>
              </a:r>
              <a:endParaRPr sz="1950" b="0" i="0" u="none" strike="noStrike" cap="none">
                <a:solidFill>
                  <a:srgbClr val="000000"/>
                </a:solidFill>
                <a:latin typeface="Arial"/>
                <a:ea typeface="Arial"/>
                <a:cs typeface="Arial"/>
                <a:sym typeface="Arial"/>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Google Shape;613;p54"/>
          <p:cNvSpPr txBox="1">
            <a:spLocks noGrp="1"/>
          </p:cNvSpPr>
          <p:nvPr>
            <p:ph type="body" idx="1"/>
          </p:nvPr>
        </p:nvSpPr>
        <p:spPr>
          <a:xfrm>
            <a:off x="1080015" y="1733550"/>
            <a:ext cx="6611400" cy="3394500"/>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2800"/>
              <a:buNone/>
            </a:pPr>
            <a:r>
              <a:rPr lang="en-US" dirty="0"/>
              <a:t>Which of the following might contain type 2 collagen?</a:t>
            </a:r>
          </a:p>
          <a:p>
            <a:pPr marL="514350" lvl="0" indent="-514350" algn="l" rtl="0">
              <a:lnSpc>
                <a:spcPct val="100000"/>
              </a:lnSpc>
              <a:spcBef>
                <a:spcPts val="0"/>
              </a:spcBef>
              <a:spcAft>
                <a:spcPts val="0"/>
              </a:spcAft>
              <a:buSzPts val="2800"/>
              <a:buAutoNum type="alphaUcParenR"/>
            </a:pPr>
            <a:r>
              <a:rPr lang="en-US" dirty="0"/>
              <a:t>Bone</a:t>
            </a:r>
          </a:p>
          <a:p>
            <a:pPr marL="514350" lvl="0" indent="-514350" algn="l" rtl="0">
              <a:lnSpc>
                <a:spcPct val="100000"/>
              </a:lnSpc>
              <a:spcBef>
                <a:spcPts val="0"/>
              </a:spcBef>
              <a:spcAft>
                <a:spcPts val="0"/>
              </a:spcAft>
              <a:buSzPts val="2800"/>
              <a:buAutoNum type="alphaUcParenR"/>
            </a:pPr>
            <a:r>
              <a:rPr lang="en-US" dirty="0"/>
              <a:t>Cartilage</a:t>
            </a:r>
          </a:p>
          <a:p>
            <a:pPr marL="514350" lvl="0" indent="-514350" algn="l" rtl="0">
              <a:lnSpc>
                <a:spcPct val="100000"/>
              </a:lnSpc>
              <a:spcBef>
                <a:spcPts val="0"/>
              </a:spcBef>
              <a:spcAft>
                <a:spcPts val="0"/>
              </a:spcAft>
              <a:buSzPts val="2800"/>
              <a:buAutoNum type="alphaUcParenR"/>
            </a:pPr>
            <a:r>
              <a:rPr lang="en-US" dirty="0"/>
              <a:t>Spleen</a:t>
            </a:r>
          </a:p>
          <a:p>
            <a:pPr marL="514350" lvl="0" indent="-514350" algn="l" rtl="0">
              <a:lnSpc>
                <a:spcPct val="100000"/>
              </a:lnSpc>
              <a:spcBef>
                <a:spcPts val="0"/>
              </a:spcBef>
              <a:spcAft>
                <a:spcPts val="0"/>
              </a:spcAft>
              <a:buSzPts val="2800"/>
              <a:buAutoNum type="alphaUcParenR"/>
            </a:pPr>
            <a:r>
              <a:rPr lang="en-US" dirty="0"/>
              <a:t>Basement membranes</a:t>
            </a:r>
          </a:p>
          <a:p>
            <a:pPr marL="514350" lvl="0" indent="-514350" algn="l" rtl="0">
              <a:lnSpc>
                <a:spcPct val="100000"/>
              </a:lnSpc>
              <a:spcBef>
                <a:spcPts val="0"/>
              </a:spcBef>
              <a:spcAft>
                <a:spcPts val="0"/>
              </a:spcAft>
              <a:buSzPts val="2800"/>
              <a:buAutoNum type="alphaUcParenR"/>
            </a:pPr>
            <a:r>
              <a:rPr lang="en-US" dirty="0"/>
              <a:t>Placenta</a:t>
            </a:r>
            <a:endParaRPr dirty="0"/>
          </a:p>
        </p:txBody>
      </p:sp>
      <p:sp>
        <p:nvSpPr>
          <p:cNvPr id="614" name="Google Shape;614;p54"/>
          <p:cNvSpPr txBox="1"/>
          <p:nvPr/>
        </p:nvSpPr>
        <p:spPr>
          <a:xfrm>
            <a:off x="1828800" y="3110692"/>
            <a:ext cx="5486400" cy="640200"/>
          </a:xfrm>
          <a:prstGeom prst="rect">
            <a:avLst/>
          </a:prstGeom>
          <a:noFill/>
          <a:ln>
            <a:noFill/>
          </a:ln>
        </p:spPr>
        <p:txBody>
          <a:bodyPr spcFirstLastPara="1" wrap="square" lIns="68550" tIns="68550" rIns="68550" bIns="6855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grpSp>
        <p:nvGrpSpPr>
          <p:cNvPr id="616" name="Google Shape;616;p54"/>
          <p:cNvGrpSpPr/>
          <p:nvPr/>
        </p:nvGrpSpPr>
        <p:grpSpPr>
          <a:xfrm>
            <a:off x="457200" y="239713"/>
            <a:ext cx="8229600" cy="1143000"/>
            <a:chOff x="457200" y="239713"/>
            <a:chExt cx="8229600" cy="1143000"/>
          </a:xfrm>
        </p:grpSpPr>
        <p:sp>
          <p:nvSpPr>
            <p:cNvPr id="617" name="Google Shape;617;p54"/>
            <p:cNvSpPr txBox="1"/>
            <p:nvPr/>
          </p:nvSpPr>
          <p:spPr>
            <a:xfrm>
              <a:off x="457200" y="239713"/>
              <a:ext cx="8229600"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18" name="Google Shape;618;p54"/>
            <p:cNvSpPr txBox="1"/>
            <p:nvPr/>
          </p:nvSpPr>
          <p:spPr>
            <a:xfrm>
              <a:off x="848381" y="568904"/>
              <a:ext cx="4710000" cy="484800"/>
            </a:xfrm>
            <a:prstGeom prst="rect">
              <a:avLst/>
            </a:prstGeom>
            <a:no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Clr>
                  <a:schemeClr val="lt1"/>
                </a:buClr>
                <a:buSzPts val="3600"/>
                <a:buFont typeface="Arial"/>
                <a:buNone/>
              </a:pPr>
              <a:r>
                <a:rPr lang="en-US" sz="3600" dirty="0">
                  <a:solidFill>
                    <a:schemeClr val="lt1"/>
                  </a:solidFill>
                  <a:latin typeface="Calibri"/>
                  <a:ea typeface="Calibri"/>
                  <a:cs typeface="Calibri"/>
                  <a:sym typeface="Calibri"/>
                </a:rPr>
                <a:t>Question 9 -</a:t>
              </a:r>
              <a:endParaRPr sz="1950" b="0" i="0" u="none" strike="noStrike" cap="none" dirty="0">
                <a:solidFill>
                  <a:srgbClr val="000000"/>
                </a:solidFill>
                <a:latin typeface="Arial"/>
                <a:ea typeface="Arial"/>
                <a:cs typeface="Arial"/>
                <a:sym typeface="Arial"/>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Google Shape;613;p54"/>
          <p:cNvSpPr txBox="1">
            <a:spLocks noGrp="1"/>
          </p:cNvSpPr>
          <p:nvPr>
            <p:ph type="body" idx="1"/>
          </p:nvPr>
        </p:nvSpPr>
        <p:spPr>
          <a:xfrm>
            <a:off x="1080015" y="1733550"/>
            <a:ext cx="6611400" cy="3394500"/>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2800"/>
              <a:buNone/>
            </a:pPr>
            <a:r>
              <a:rPr lang="en-US" dirty="0"/>
              <a:t>Which of the following might contain type 2 collagen?</a:t>
            </a:r>
          </a:p>
          <a:p>
            <a:pPr marL="514350" lvl="0" indent="-514350" algn="l" rtl="0">
              <a:lnSpc>
                <a:spcPct val="100000"/>
              </a:lnSpc>
              <a:spcBef>
                <a:spcPts val="0"/>
              </a:spcBef>
              <a:spcAft>
                <a:spcPts val="0"/>
              </a:spcAft>
              <a:buSzPts val="2800"/>
              <a:buAutoNum type="alphaUcParenR"/>
            </a:pPr>
            <a:r>
              <a:rPr lang="en-US" dirty="0"/>
              <a:t> </a:t>
            </a:r>
          </a:p>
          <a:p>
            <a:pPr marL="514350" lvl="0" indent="-514350" algn="l" rtl="0">
              <a:lnSpc>
                <a:spcPct val="100000"/>
              </a:lnSpc>
              <a:spcBef>
                <a:spcPts val="0"/>
              </a:spcBef>
              <a:spcAft>
                <a:spcPts val="0"/>
              </a:spcAft>
              <a:buSzPts val="2800"/>
              <a:buAutoNum type="alphaUcParenR"/>
            </a:pPr>
            <a:r>
              <a:rPr lang="en-US" dirty="0">
                <a:solidFill>
                  <a:srgbClr val="00B050"/>
                </a:solidFill>
              </a:rPr>
              <a:t>Cartilage </a:t>
            </a:r>
          </a:p>
          <a:p>
            <a:pPr marL="514350" lvl="0" indent="-514350" algn="l" rtl="0">
              <a:lnSpc>
                <a:spcPct val="100000"/>
              </a:lnSpc>
              <a:spcBef>
                <a:spcPts val="0"/>
              </a:spcBef>
              <a:spcAft>
                <a:spcPts val="0"/>
              </a:spcAft>
              <a:buSzPts val="2800"/>
              <a:buAutoNum type="alphaUcParenR"/>
            </a:pPr>
            <a:r>
              <a:rPr lang="en-US" dirty="0"/>
              <a:t> </a:t>
            </a:r>
          </a:p>
          <a:p>
            <a:pPr marL="514350" lvl="0" indent="-514350" algn="l" rtl="0">
              <a:lnSpc>
                <a:spcPct val="100000"/>
              </a:lnSpc>
              <a:spcBef>
                <a:spcPts val="0"/>
              </a:spcBef>
              <a:spcAft>
                <a:spcPts val="0"/>
              </a:spcAft>
              <a:buSzPts val="2800"/>
              <a:buAutoNum type="alphaUcParenR"/>
            </a:pPr>
            <a:r>
              <a:rPr lang="en-US" dirty="0"/>
              <a:t> </a:t>
            </a:r>
          </a:p>
          <a:p>
            <a:pPr marL="514350" lvl="0" indent="-514350" algn="l" rtl="0">
              <a:lnSpc>
                <a:spcPct val="100000"/>
              </a:lnSpc>
              <a:spcBef>
                <a:spcPts val="0"/>
              </a:spcBef>
              <a:spcAft>
                <a:spcPts val="0"/>
              </a:spcAft>
              <a:buSzPts val="2800"/>
              <a:buAutoNum type="alphaUcParenR"/>
            </a:pPr>
            <a:r>
              <a:rPr lang="en-US" dirty="0"/>
              <a:t> </a:t>
            </a:r>
            <a:endParaRPr dirty="0"/>
          </a:p>
        </p:txBody>
      </p:sp>
      <p:grpSp>
        <p:nvGrpSpPr>
          <p:cNvPr id="616" name="Google Shape;616;p54"/>
          <p:cNvGrpSpPr/>
          <p:nvPr/>
        </p:nvGrpSpPr>
        <p:grpSpPr>
          <a:xfrm>
            <a:off x="457200" y="239713"/>
            <a:ext cx="8229600" cy="1143000"/>
            <a:chOff x="457200" y="239713"/>
            <a:chExt cx="8229600" cy="1143000"/>
          </a:xfrm>
        </p:grpSpPr>
        <p:sp>
          <p:nvSpPr>
            <p:cNvPr id="617" name="Google Shape;617;p54"/>
            <p:cNvSpPr txBox="1"/>
            <p:nvPr/>
          </p:nvSpPr>
          <p:spPr>
            <a:xfrm>
              <a:off x="457200" y="239713"/>
              <a:ext cx="8229600"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18" name="Google Shape;618;p54"/>
            <p:cNvSpPr txBox="1"/>
            <p:nvPr/>
          </p:nvSpPr>
          <p:spPr>
            <a:xfrm>
              <a:off x="848381" y="568904"/>
              <a:ext cx="4710000" cy="484800"/>
            </a:xfrm>
            <a:prstGeom prst="rect">
              <a:avLst/>
            </a:prstGeom>
            <a:no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Clr>
                  <a:schemeClr val="lt1"/>
                </a:buClr>
                <a:buSzPts val="3600"/>
                <a:buFont typeface="Arial"/>
                <a:buNone/>
              </a:pPr>
              <a:r>
                <a:rPr lang="en-US" sz="3600">
                  <a:solidFill>
                    <a:schemeClr val="lt1"/>
                  </a:solidFill>
                  <a:latin typeface="Calibri"/>
                  <a:ea typeface="Calibri"/>
                  <a:cs typeface="Calibri"/>
                  <a:sym typeface="Calibri"/>
                </a:rPr>
                <a:t>Question 9 - Answer</a:t>
              </a:r>
              <a:endParaRPr sz="1950" b="0" i="0" u="none" strike="noStrike" cap="non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11159561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Google Shape;624;p55"/>
          <p:cNvSpPr txBox="1">
            <a:spLocks noGrp="1"/>
          </p:cNvSpPr>
          <p:nvPr>
            <p:ph type="body" idx="1"/>
          </p:nvPr>
        </p:nvSpPr>
        <p:spPr>
          <a:xfrm>
            <a:off x="457200" y="1733550"/>
            <a:ext cx="8229600" cy="3394500"/>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2800"/>
              <a:buNone/>
            </a:pPr>
            <a:r>
              <a:rPr lang="en-US"/>
              <a:t>A patient's blood pH is 7.49, they appear to be breathing normally but have been vomiting excessively, what statement best describes this condition?</a:t>
            </a:r>
            <a:endParaRPr/>
          </a:p>
          <a:p>
            <a:pPr marL="457200" lvl="0" indent="-406400" algn="l" rtl="0">
              <a:lnSpc>
                <a:spcPct val="100000"/>
              </a:lnSpc>
              <a:spcBef>
                <a:spcPts val="0"/>
              </a:spcBef>
              <a:spcAft>
                <a:spcPts val="0"/>
              </a:spcAft>
              <a:buSzPts val="2800"/>
              <a:buAutoNum type="alphaUcParenR"/>
            </a:pPr>
            <a:r>
              <a:rPr lang="en-US"/>
              <a:t>Respiratory acidosis </a:t>
            </a:r>
            <a:endParaRPr/>
          </a:p>
          <a:p>
            <a:pPr marL="457200" lvl="0" indent="-406400" algn="l" rtl="0">
              <a:lnSpc>
                <a:spcPct val="100000"/>
              </a:lnSpc>
              <a:spcBef>
                <a:spcPts val="0"/>
              </a:spcBef>
              <a:spcAft>
                <a:spcPts val="0"/>
              </a:spcAft>
              <a:buSzPts val="2800"/>
              <a:buAutoNum type="alphaUcParenR"/>
            </a:pPr>
            <a:r>
              <a:rPr lang="en-US"/>
              <a:t>Respiratory alkalosis </a:t>
            </a:r>
            <a:endParaRPr/>
          </a:p>
          <a:p>
            <a:pPr marL="457200" lvl="0" indent="-406400" algn="l" rtl="0">
              <a:lnSpc>
                <a:spcPct val="100000"/>
              </a:lnSpc>
              <a:spcBef>
                <a:spcPts val="0"/>
              </a:spcBef>
              <a:spcAft>
                <a:spcPts val="0"/>
              </a:spcAft>
              <a:buSzPts val="2800"/>
              <a:buAutoNum type="alphaUcParenR"/>
            </a:pPr>
            <a:r>
              <a:rPr lang="en-US"/>
              <a:t>Metabolic acidosis </a:t>
            </a:r>
            <a:endParaRPr/>
          </a:p>
          <a:p>
            <a:pPr marL="457200" lvl="0" indent="-406400" algn="l" rtl="0">
              <a:lnSpc>
                <a:spcPct val="100000"/>
              </a:lnSpc>
              <a:spcBef>
                <a:spcPts val="0"/>
              </a:spcBef>
              <a:spcAft>
                <a:spcPts val="0"/>
              </a:spcAft>
              <a:buSzPts val="2800"/>
              <a:buAutoNum type="alphaUcParenR"/>
            </a:pPr>
            <a:r>
              <a:rPr lang="en-US"/>
              <a:t>Metabolic alkalosis </a:t>
            </a:r>
            <a:endParaRPr/>
          </a:p>
          <a:p>
            <a:pPr marL="457200" lvl="0" indent="-406400" algn="l" rtl="0">
              <a:lnSpc>
                <a:spcPct val="100000"/>
              </a:lnSpc>
              <a:spcBef>
                <a:spcPts val="0"/>
              </a:spcBef>
              <a:spcAft>
                <a:spcPts val="0"/>
              </a:spcAft>
              <a:buSzPts val="2800"/>
              <a:buAutoNum type="alphaUcParenR"/>
            </a:pPr>
            <a:r>
              <a:rPr lang="en-US"/>
              <a:t>Mixed respiratory and metabolic acidosis </a:t>
            </a:r>
            <a:endParaRPr/>
          </a:p>
        </p:txBody>
      </p:sp>
      <p:grpSp>
        <p:nvGrpSpPr>
          <p:cNvPr id="625" name="Google Shape;625;p55"/>
          <p:cNvGrpSpPr/>
          <p:nvPr/>
        </p:nvGrpSpPr>
        <p:grpSpPr>
          <a:xfrm>
            <a:off x="457200" y="239713"/>
            <a:ext cx="8229600" cy="1143000"/>
            <a:chOff x="457200" y="239713"/>
            <a:chExt cx="8229600" cy="1143000"/>
          </a:xfrm>
        </p:grpSpPr>
        <p:sp>
          <p:nvSpPr>
            <p:cNvPr id="626" name="Google Shape;626;p55"/>
            <p:cNvSpPr txBox="1"/>
            <p:nvPr/>
          </p:nvSpPr>
          <p:spPr>
            <a:xfrm>
              <a:off x="457200" y="239713"/>
              <a:ext cx="8229600"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27" name="Google Shape;627;p55"/>
            <p:cNvSpPr txBox="1"/>
            <p:nvPr/>
          </p:nvSpPr>
          <p:spPr>
            <a:xfrm>
              <a:off x="848381" y="568904"/>
              <a:ext cx="4710000" cy="484800"/>
            </a:xfrm>
            <a:prstGeom prst="rect">
              <a:avLst/>
            </a:prstGeom>
            <a:no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Clr>
                  <a:schemeClr val="lt1"/>
                </a:buClr>
                <a:buSzPts val="3600"/>
                <a:buFont typeface="Arial"/>
                <a:buNone/>
              </a:pPr>
              <a:r>
                <a:rPr lang="en-US" sz="3600">
                  <a:solidFill>
                    <a:schemeClr val="lt1"/>
                  </a:solidFill>
                  <a:latin typeface="Calibri"/>
                  <a:ea typeface="Calibri"/>
                  <a:cs typeface="Calibri"/>
                  <a:sym typeface="Calibri"/>
                </a:rPr>
                <a:t>Question 10</a:t>
              </a:r>
              <a:endParaRPr sz="1950" b="0" i="0" u="none" strike="noStrike" cap="none">
                <a:solidFill>
                  <a:srgbClr val="000000"/>
                </a:solidFill>
                <a:latin typeface="Arial"/>
                <a:ea typeface="Arial"/>
                <a:cs typeface="Arial"/>
                <a:sym typeface="Arial"/>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632" name="Google Shape;632;p56"/>
          <p:cNvSpPr txBox="1">
            <a:spLocks noGrp="1"/>
          </p:cNvSpPr>
          <p:nvPr>
            <p:ph type="body" idx="1"/>
          </p:nvPr>
        </p:nvSpPr>
        <p:spPr>
          <a:xfrm>
            <a:off x="457200" y="1733550"/>
            <a:ext cx="8229600" cy="3394500"/>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2800"/>
              <a:buNone/>
            </a:pPr>
            <a:r>
              <a:rPr lang="en-US" dirty="0"/>
              <a:t>A patient's blood pH is 7.49, they appear to be breathing normally but have been vomiting excessively, what statement best describes this condition?</a:t>
            </a:r>
            <a:endParaRPr dirty="0"/>
          </a:p>
          <a:p>
            <a:pPr marL="457200" lvl="0" indent="-406400" algn="l" rtl="0">
              <a:lnSpc>
                <a:spcPct val="100000"/>
              </a:lnSpc>
              <a:spcBef>
                <a:spcPts val="0"/>
              </a:spcBef>
              <a:spcAft>
                <a:spcPts val="0"/>
              </a:spcAft>
              <a:buSzPts val="2800"/>
              <a:buAutoNum type="alphaUcParenR"/>
            </a:pPr>
            <a:r>
              <a:rPr lang="en-US" dirty="0"/>
              <a:t> </a:t>
            </a:r>
            <a:endParaRPr dirty="0"/>
          </a:p>
          <a:p>
            <a:pPr marL="457200" lvl="0" indent="-406400" algn="l" rtl="0">
              <a:lnSpc>
                <a:spcPct val="100000"/>
              </a:lnSpc>
              <a:spcBef>
                <a:spcPts val="0"/>
              </a:spcBef>
              <a:spcAft>
                <a:spcPts val="0"/>
              </a:spcAft>
              <a:buSzPts val="2800"/>
              <a:buAutoNum type="alphaUcParenR"/>
            </a:pPr>
            <a:r>
              <a:rPr lang="en-US" dirty="0"/>
              <a:t> </a:t>
            </a:r>
            <a:endParaRPr dirty="0"/>
          </a:p>
          <a:p>
            <a:pPr marL="457200" lvl="0" indent="-406400" algn="l" rtl="0">
              <a:lnSpc>
                <a:spcPct val="100000"/>
              </a:lnSpc>
              <a:spcBef>
                <a:spcPts val="0"/>
              </a:spcBef>
              <a:spcAft>
                <a:spcPts val="0"/>
              </a:spcAft>
              <a:buSzPts val="2800"/>
              <a:buAutoNum type="alphaUcParenR"/>
            </a:pPr>
            <a:r>
              <a:rPr lang="en-US" dirty="0"/>
              <a:t> </a:t>
            </a:r>
          </a:p>
          <a:p>
            <a:pPr>
              <a:spcBef>
                <a:spcPts val="0"/>
              </a:spcBef>
              <a:buFont typeface="Arial"/>
              <a:buAutoNum type="alphaUcParenR"/>
            </a:pPr>
            <a:r>
              <a:rPr lang="en-US" dirty="0">
                <a:solidFill>
                  <a:srgbClr val="00B050"/>
                </a:solidFill>
              </a:rPr>
              <a:t>Metabolic alkalosis </a:t>
            </a:r>
            <a:endParaRPr lang="en-US" dirty="0"/>
          </a:p>
          <a:p>
            <a:pPr marL="457200" lvl="0" indent="-406400" algn="l" rtl="0">
              <a:lnSpc>
                <a:spcPct val="100000"/>
              </a:lnSpc>
              <a:spcBef>
                <a:spcPts val="0"/>
              </a:spcBef>
              <a:spcAft>
                <a:spcPts val="0"/>
              </a:spcAft>
              <a:buSzPts val="2800"/>
              <a:buAutoNum type="alphaUcParenR"/>
            </a:pPr>
            <a:r>
              <a:rPr lang="en-US" dirty="0"/>
              <a:t> </a:t>
            </a:r>
            <a:endParaRPr dirty="0"/>
          </a:p>
        </p:txBody>
      </p:sp>
      <p:grpSp>
        <p:nvGrpSpPr>
          <p:cNvPr id="633" name="Google Shape;633;p56"/>
          <p:cNvGrpSpPr/>
          <p:nvPr/>
        </p:nvGrpSpPr>
        <p:grpSpPr>
          <a:xfrm>
            <a:off x="457200" y="239713"/>
            <a:ext cx="8229600" cy="1143000"/>
            <a:chOff x="457200" y="239713"/>
            <a:chExt cx="8229600" cy="1143000"/>
          </a:xfrm>
        </p:grpSpPr>
        <p:sp>
          <p:nvSpPr>
            <p:cNvPr id="634" name="Google Shape;634;p56"/>
            <p:cNvSpPr txBox="1"/>
            <p:nvPr/>
          </p:nvSpPr>
          <p:spPr>
            <a:xfrm>
              <a:off x="457200" y="239713"/>
              <a:ext cx="8229600"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35" name="Google Shape;635;p56"/>
            <p:cNvSpPr txBox="1"/>
            <p:nvPr/>
          </p:nvSpPr>
          <p:spPr>
            <a:xfrm>
              <a:off x="848381" y="568904"/>
              <a:ext cx="4710000" cy="484800"/>
            </a:xfrm>
            <a:prstGeom prst="rect">
              <a:avLst/>
            </a:prstGeom>
            <a:no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Clr>
                  <a:schemeClr val="lt1"/>
                </a:buClr>
                <a:buSzPts val="3600"/>
                <a:buFont typeface="Arial"/>
                <a:buNone/>
              </a:pPr>
              <a:r>
                <a:rPr lang="en-US" sz="3600">
                  <a:solidFill>
                    <a:schemeClr val="lt1"/>
                  </a:solidFill>
                  <a:latin typeface="Calibri"/>
                  <a:ea typeface="Calibri"/>
                  <a:cs typeface="Calibri"/>
                  <a:sym typeface="Calibri"/>
                </a:rPr>
                <a:t>Question 10 - Answer</a:t>
              </a:r>
              <a:endParaRPr sz="1950" b="0" i="0" u="none" strike="noStrike" cap="none">
                <a:solidFill>
                  <a:srgbClr val="000000"/>
                </a:solidFill>
                <a:latin typeface="Arial"/>
                <a:ea typeface="Arial"/>
                <a:cs typeface="Arial"/>
                <a:sym typeface="Arial"/>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sp>
        <p:nvSpPr>
          <p:cNvPr id="640" name="Google Shape;640;p57"/>
          <p:cNvSpPr txBox="1">
            <a:spLocks noGrp="1"/>
          </p:cNvSpPr>
          <p:nvPr>
            <p:ph type="body" idx="1"/>
          </p:nvPr>
        </p:nvSpPr>
        <p:spPr>
          <a:xfrm>
            <a:off x="1164175" y="1731763"/>
            <a:ext cx="6172200" cy="3394500"/>
          </a:xfrm>
          <a:prstGeom prst="rect">
            <a:avLst/>
          </a:prstGeom>
          <a:noFill/>
          <a:ln>
            <a:noFill/>
          </a:ln>
        </p:spPr>
        <p:txBody>
          <a:bodyPr spcFirstLastPara="1" wrap="square" lIns="68550" tIns="34275" rIns="68550" bIns="34275" anchor="t" anchorCtr="0">
            <a:noAutofit/>
          </a:bodyPr>
          <a:lstStyle/>
          <a:p>
            <a:pPr marL="257175" lvl="0" indent="-257175" algn="l" rtl="0">
              <a:lnSpc>
                <a:spcPct val="100000"/>
              </a:lnSpc>
              <a:spcBef>
                <a:spcPts val="0"/>
              </a:spcBef>
              <a:spcAft>
                <a:spcPts val="0"/>
              </a:spcAft>
              <a:buSzPts val="2800"/>
              <a:buNone/>
            </a:pPr>
            <a:r>
              <a:rPr lang="en-US">
                <a:solidFill>
                  <a:schemeClr val="dk1"/>
                </a:solidFill>
                <a:latin typeface="Calibri"/>
                <a:ea typeface="Calibri"/>
                <a:cs typeface="Calibri"/>
                <a:sym typeface="Calibri"/>
              </a:rPr>
              <a:t>Don’t stress if you don’t know all of this!</a:t>
            </a:r>
            <a:endParaRPr/>
          </a:p>
          <a:p>
            <a:pPr marL="257175" lvl="0" indent="-257175" algn="l" rtl="0">
              <a:lnSpc>
                <a:spcPct val="100000"/>
              </a:lnSpc>
              <a:spcBef>
                <a:spcPts val="0"/>
              </a:spcBef>
              <a:spcAft>
                <a:spcPts val="0"/>
              </a:spcAft>
              <a:buSzPts val="2800"/>
              <a:buNone/>
            </a:pPr>
            <a:endParaRPr>
              <a:latin typeface="Calibri"/>
              <a:ea typeface="Calibri"/>
              <a:cs typeface="Calibri"/>
              <a:sym typeface="Calibri"/>
            </a:endParaRPr>
          </a:p>
          <a:p>
            <a:pPr marL="257175" lvl="0" indent="-257175" algn="l" rtl="0">
              <a:lnSpc>
                <a:spcPct val="100000"/>
              </a:lnSpc>
              <a:spcBef>
                <a:spcPts val="0"/>
              </a:spcBef>
              <a:spcAft>
                <a:spcPts val="0"/>
              </a:spcAft>
              <a:buSzPts val="2800"/>
              <a:buNone/>
            </a:pPr>
            <a:r>
              <a:rPr lang="en-US">
                <a:solidFill>
                  <a:schemeClr val="dk1"/>
                </a:solidFill>
                <a:latin typeface="Calibri"/>
                <a:ea typeface="Calibri"/>
                <a:cs typeface="Calibri"/>
                <a:sym typeface="Calibri"/>
              </a:rPr>
              <a:t>Most of IMMS is covered later in the year ☺</a:t>
            </a:r>
            <a:endParaRPr/>
          </a:p>
          <a:p>
            <a:pPr marL="257175" lvl="0" indent="-257175" algn="l" rtl="0">
              <a:lnSpc>
                <a:spcPct val="100000"/>
              </a:lnSpc>
              <a:spcBef>
                <a:spcPts val="0"/>
              </a:spcBef>
              <a:spcAft>
                <a:spcPts val="0"/>
              </a:spcAft>
              <a:buSzPts val="2800"/>
              <a:buNone/>
            </a:pPr>
            <a:endParaRPr>
              <a:latin typeface="Calibri"/>
              <a:ea typeface="Calibri"/>
              <a:cs typeface="Calibri"/>
              <a:sym typeface="Calibri"/>
            </a:endParaRPr>
          </a:p>
          <a:p>
            <a:pPr marL="257175" lvl="0" indent="-257175" algn="l" rtl="0">
              <a:lnSpc>
                <a:spcPct val="100000"/>
              </a:lnSpc>
              <a:spcBef>
                <a:spcPts val="0"/>
              </a:spcBef>
              <a:spcAft>
                <a:spcPts val="0"/>
              </a:spcAft>
              <a:buSzPts val="2800"/>
              <a:buNone/>
            </a:pPr>
            <a:r>
              <a:rPr lang="en-US">
                <a:solidFill>
                  <a:schemeClr val="dk1"/>
                </a:solidFill>
                <a:latin typeface="Calibri"/>
                <a:ea typeface="Calibri"/>
                <a:cs typeface="Calibri"/>
                <a:sym typeface="Calibri"/>
              </a:rPr>
              <a:t>Good Luck!</a:t>
            </a:r>
            <a:endParaRPr>
              <a:solidFill>
                <a:schemeClr val="dk1"/>
              </a:solidFill>
              <a:latin typeface="Calibri"/>
              <a:ea typeface="Calibri"/>
              <a:cs typeface="Calibri"/>
              <a:sym typeface="Calibri"/>
            </a:endParaRPr>
          </a:p>
        </p:txBody>
      </p:sp>
      <p:grpSp>
        <p:nvGrpSpPr>
          <p:cNvPr id="641" name="Google Shape;641;p57"/>
          <p:cNvGrpSpPr/>
          <p:nvPr/>
        </p:nvGrpSpPr>
        <p:grpSpPr>
          <a:xfrm>
            <a:off x="389450" y="239713"/>
            <a:ext cx="8229600" cy="1143000"/>
            <a:chOff x="457200" y="239713"/>
            <a:chExt cx="8229600" cy="1143000"/>
          </a:xfrm>
        </p:grpSpPr>
        <p:sp>
          <p:nvSpPr>
            <p:cNvPr id="642" name="Google Shape;642;p57"/>
            <p:cNvSpPr txBox="1"/>
            <p:nvPr/>
          </p:nvSpPr>
          <p:spPr>
            <a:xfrm>
              <a:off x="457200" y="239713"/>
              <a:ext cx="8229600"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43" name="Google Shape;643;p57"/>
            <p:cNvSpPr txBox="1"/>
            <p:nvPr/>
          </p:nvSpPr>
          <p:spPr>
            <a:xfrm>
              <a:off x="848381" y="568904"/>
              <a:ext cx="4710000" cy="484800"/>
            </a:xfrm>
            <a:prstGeom prst="rect">
              <a:avLst/>
            </a:prstGeom>
            <a:no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Clr>
                  <a:schemeClr val="lt1"/>
                </a:buClr>
                <a:buSzPts val="3600"/>
                <a:buFont typeface="Arial"/>
                <a:buNone/>
              </a:pPr>
              <a:r>
                <a:rPr lang="en-US" sz="3600">
                  <a:solidFill>
                    <a:schemeClr val="lt1"/>
                  </a:solidFill>
                  <a:latin typeface="Calibri"/>
                  <a:ea typeface="Calibri"/>
                  <a:cs typeface="Calibri"/>
                  <a:sym typeface="Calibri"/>
                </a:rPr>
                <a:t>Conclusion</a:t>
              </a:r>
              <a:endParaRPr sz="1950" b="0" i="0" u="none" strike="noStrike" cap="none">
                <a:solidFill>
                  <a:srgbClr val="000000"/>
                </a:solidFill>
                <a:latin typeface="Arial"/>
                <a:ea typeface="Arial"/>
                <a:cs typeface="Arial"/>
                <a:sym typeface="Arial"/>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Google Shape;648;p58"/>
          <p:cNvSpPr txBox="1"/>
          <p:nvPr/>
        </p:nvSpPr>
        <p:spPr>
          <a:xfrm>
            <a:off x="2552263" y="982187"/>
            <a:ext cx="4039469" cy="92333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700"/>
              <a:buFont typeface="Calibri"/>
              <a:buNone/>
            </a:pPr>
            <a:r>
              <a:rPr lang="en-US" sz="2700" b="0" i="0" u="none" strike="noStrike" cap="none">
                <a:solidFill>
                  <a:srgbClr val="000000"/>
                </a:solidFill>
                <a:latin typeface="Calibri"/>
                <a:ea typeface="Calibri"/>
                <a:cs typeface="Calibri"/>
                <a:sym typeface="Calibri"/>
              </a:rPr>
              <a:t>29/10/2019 6-7pm</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700"/>
              <a:buFont typeface="Calibri"/>
              <a:buNone/>
            </a:pPr>
            <a:r>
              <a:rPr lang="en-US" sz="2700" b="0" i="0" u="none" strike="noStrike" cap="none">
                <a:solidFill>
                  <a:srgbClr val="000000"/>
                </a:solidFill>
                <a:latin typeface="Calibri"/>
                <a:ea typeface="Calibri"/>
                <a:cs typeface="Calibri"/>
                <a:sym typeface="Calibri"/>
              </a:rPr>
              <a:t>IMMS Wrap-Up Session</a:t>
            </a:r>
            <a:endParaRPr sz="1400" b="0" i="0" u="none" strike="noStrike" cap="none">
              <a:solidFill>
                <a:srgbClr val="000000"/>
              </a:solidFill>
              <a:latin typeface="Arial"/>
              <a:ea typeface="Arial"/>
              <a:cs typeface="Arial"/>
              <a:sym typeface="Arial"/>
            </a:endParaRPr>
          </a:p>
        </p:txBody>
      </p:sp>
      <p:pic>
        <p:nvPicPr>
          <p:cNvPr id="649" name="Google Shape;649;p58" descr="A picture containing object  Description automatically generated"/>
          <p:cNvPicPr preferRelativeResize="0"/>
          <p:nvPr/>
        </p:nvPicPr>
        <p:blipFill rotWithShape="1">
          <a:blip r:embed="rId3">
            <a:alphaModFix/>
          </a:blip>
          <a:srcRect/>
          <a:stretch/>
        </p:blipFill>
        <p:spPr>
          <a:xfrm>
            <a:off x="2998052" y="1882435"/>
            <a:ext cx="3147893" cy="3147893"/>
          </a:xfrm>
          <a:prstGeom prst="rect">
            <a:avLst/>
          </a:prstGeom>
          <a:noFill/>
          <a:ln>
            <a:noFill/>
          </a:ln>
        </p:spPr>
      </p:pic>
      <p:sp>
        <p:nvSpPr>
          <p:cNvPr id="650" name="Google Shape;650;p58"/>
          <p:cNvSpPr txBox="1"/>
          <p:nvPr/>
        </p:nvSpPr>
        <p:spPr>
          <a:xfrm>
            <a:off x="2552265" y="5125377"/>
            <a:ext cx="4039500" cy="5541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500"/>
              <a:buFont typeface="Arial"/>
              <a:buNone/>
            </a:pPr>
            <a:r>
              <a:rPr lang="en-US" sz="1500" b="0" i="0" u="sng" strike="noStrike" cap="none">
                <a:solidFill>
                  <a:schemeClr val="hlink"/>
                </a:solidFill>
                <a:latin typeface="Arial"/>
                <a:ea typeface="Arial"/>
                <a:cs typeface="Arial"/>
                <a:sym typeface="Arial"/>
                <a:hlinkClick r:id="rId4"/>
              </a:rPr>
              <a:t>https://www.surveymonkey.com/r/DZPTLNP</a:t>
            </a:r>
            <a:endParaRPr sz="15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pic>
        <p:nvPicPr>
          <p:cNvPr id="655" name="Google Shape;655;p59"/>
          <p:cNvPicPr preferRelativeResize="0"/>
          <p:nvPr/>
        </p:nvPicPr>
        <p:blipFill rotWithShape="1">
          <a:blip r:embed="rId3">
            <a:alphaModFix/>
          </a:blip>
          <a:srcRect r="3646"/>
          <a:stretch/>
        </p:blipFill>
        <p:spPr>
          <a:xfrm>
            <a:off x="2248683" y="857250"/>
            <a:ext cx="4600574" cy="5143500"/>
          </a:xfrm>
          <a:prstGeom prst="rect">
            <a:avLst/>
          </a:prstGeom>
          <a:noFill/>
          <a:ln w="9525" cap="flat" cmpd="sng">
            <a:solidFill>
              <a:srgbClr val="293267"/>
            </a:solidFill>
            <a:prstDash val="solid"/>
            <a:round/>
            <a:headEnd type="none" w="sm" len="sm"/>
            <a:tailEnd type="none" w="sm" len="sm"/>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7"/>
          <p:cNvSpPr txBox="1"/>
          <p:nvPr/>
        </p:nvSpPr>
        <p:spPr>
          <a:xfrm>
            <a:off x="457200" y="239713"/>
            <a:ext cx="8229600"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0" name="Google Shape;140;p17"/>
          <p:cNvSpPr txBox="1"/>
          <p:nvPr/>
        </p:nvSpPr>
        <p:spPr>
          <a:xfrm>
            <a:off x="690032" y="557280"/>
            <a:ext cx="4268700" cy="507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700"/>
              <a:buFont typeface="Calibri"/>
              <a:buNone/>
            </a:pPr>
            <a:r>
              <a:rPr lang="en-US" sz="3600" b="0" i="0" u="none" strike="noStrike" cap="none" dirty="0">
                <a:solidFill>
                  <a:srgbClr val="00B050"/>
                </a:solidFill>
                <a:latin typeface="Calibri"/>
                <a:ea typeface="Calibri"/>
                <a:cs typeface="Calibri"/>
                <a:sym typeface="Calibri"/>
              </a:rPr>
              <a:t>Glycolysis</a:t>
            </a:r>
            <a:endParaRPr sz="2300" b="0" i="0" u="none" strike="noStrike" cap="none" dirty="0">
              <a:solidFill>
                <a:srgbClr val="00B050"/>
              </a:solidFill>
              <a:latin typeface="Arial"/>
              <a:ea typeface="Arial"/>
              <a:cs typeface="Arial"/>
              <a:sym typeface="Arial"/>
            </a:endParaRPr>
          </a:p>
        </p:txBody>
      </p:sp>
      <p:grpSp>
        <p:nvGrpSpPr>
          <p:cNvPr id="141" name="Google Shape;141;p17"/>
          <p:cNvGrpSpPr/>
          <p:nvPr/>
        </p:nvGrpSpPr>
        <p:grpSpPr>
          <a:xfrm>
            <a:off x="3825150" y="1648515"/>
            <a:ext cx="5011621" cy="4415125"/>
            <a:chOff x="2207531" y="1913136"/>
            <a:chExt cx="4094796" cy="3664612"/>
          </a:xfrm>
        </p:grpSpPr>
        <p:sp>
          <p:nvSpPr>
            <p:cNvPr id="142" name="Google Shape;142;p17"/>
            <p:cNvSpPr txBox="1"/>
            <p:nvPr/>
          </p:nvSpPr>
          <p:spPr>
            <a:xfrm>
              <a:off x="3921392" y="1913136"/>
              <a:ext cx="1569641" cy="25391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050" b="1" i="0" u="none" strike="noStrike" cap="none">
                  <a:solidFill>
                    <a:srgbClr val="000000"/>
                  </a:solidFill>
                  <a:latin typeface="Arial"/>
                  <a:ea typeface="Arial"/>
                  <a:cs typeface="Arial"/>
                  <a:sym typeface="Arial"/>
                </a:rPr>
                <a:t>Glucose</a:t>
              </a:r>
              <a:endParaRPr sz="1400" b="0" i="0" u="none" strike="noStrike" cap="none">
                <a:solidFill>
                  <a:srgbClr val="000000"/>
                </a:solidFill>
                <a:latin typeface="Arial"/>
                <a:ea typeface="Arial"/>
                <a:cs typeface="Arial"/>
                <a:sym typeface="Arial"/>
              </a:endParaRPr>
            </a:p>
          </p:txBody>
        </p:sp>
        <p:sp>
          <p:nvSpPr>
            <p:cNvPr id="143" name="Google Shape;143;p17"/>
            <p:cNvSpPr txBox="1"/>
            <p:nvPr/>
          </p:nvSpPr>
          <p:spPr>
            <a:xfrm>
              <a:off x="3854122" y="2292102"/>
              <a:ext cx="1704300" cy="253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050" b="1" i="0" u="none" strike="noStrike" cap="none">
                  <a:solidFill>
                    <a:srgbClr val="000000"/>
                  </a:solidFill>
                  <a:latin typeface="Arial"/>
                  <a:ea typeface="Arial"/>
                  <a:cs typeface="Arial"/>
                  <a:sym typeface="Arial"/>
                </a:rPr>
                <a:t>Glucose-6-phosphate</a:t>
              </a:r>
              <a:endParaRPr sz="1400" b="0" i="0" u="none" strike="noStrike" cap="none">
                <a:solidFill>
                  <a:srgbClr val="000000"/>
                </a:solidFill>
                <a:latin typeface="Arial"/>
                <a:ea typeface="Arial"/>
                <a:cs typeface="Arial"/>
                <a:sym typeface="Arial"/>
              </a:endParaRPr>
            </a:p>
          </p:txBody>
        </p:sp>
        <p:sp>
          <p:nvSpPr>
            <p:cNvPr id="144" name="Google Shape;144;p17"/>
            <p:cNvSpPr txBox="1"/>
            <p:nvPr/>
          </p:nvSpPr>
          <p:spPr>
            <a:xfrm>
              <a:off x="3854122" y="2671068"/>
              <a:ext cx="1704182" cy="25391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050" b="1" i="0" u="none" strike="noStrike" cap="none">
                  <a:solidFill>
                    <a:srgbClr val="000000"/>
                  </a:solidFill>
                  <a:latin typeface="Arial"/>
                  <a:ea typeface="Arial"/>
                  <a:cs typeface="Arial"/>
                  <a:sym typeface="Arial"/>
                </a:rPr>
                <a:t>Fructose-6-phosphate</a:t>
              </a:r>
              <a:endParaRPr sz="1400" b="0" i="0" u="none" strike="noStrike" cap="none">
                <a:solidFill>
                  <a:srgbClr val="000000"/>
                </a:solidFill>
                <a:latin typeface="Arial"/>
                <a:ea typeface="Arial"/>
                <a:cs typeface="Arial"/>
                <a:sym typeface="Arial"/>
              </a:endParaRPr>
            </a:p>
          </p:txBody>
        </p:sp>
        <p:sp>
          <p:nvSpPr>
            <p:cNvPr id="145" name="Google Shape;145;p17"/>
            <p:cNvSpPr txBox="1"/>
            <p:nvPr/>
          </p:nvSpPr>
          <p:spPr>
            <a:xfrm>
              <a:off x="3670999" y="3050034"/>
              <a:ext cx="2070431" cy="25391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050" b="1" i="0" u="none" strike="noStrike" cap="none">
                  <a:solidFill>
                    <a:srgbClr val="000000"/>
                  </a:solidFill>
                  <a:latin typeface="Arial"/>
                  <a:ea typeface="Arial"/>
                  <a:cs typeface="Arial"/>
                  <a:sym typeface="Arial"/>
                </a:rPr>
                <a:t>Fructose-1,6-bisphosphate</a:t>
              </a:r>
              <a:endParaRPr sz="1400" b="0" i="0" u="none" strike="noStrike" cap="none">
                <a:solidFill>
                  <a:srgbClr val="000000"/>
                </a:solidFill>
                <a:latin typeface="Arial"/>
                <a:ea typeface="Arial"/>
                <a:cs typeface="Arial"/>
                <a:sym typeface="Arial"/>
              </a:endParaRPr>
            </a:p>
          </p:txBody>
        </p:sp>
        <p:sp>
          <p:nvSpPr>
            <p:cNvPr id="146" name="Google Shape;146;p17"/>
            <p:cNvSpPr txBox="1"/>
            <p:nvPr/>
          </p:nvSpPr>
          <p:spPr>
            <a:xfrm>
              <a:off x="3579436" y="3429000"/>
              <a:ext cx="2253556" cy="25391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050" b="1" i="0" u="none" strike="noStrike" cap="none">
                  <a:solidFill>
                    <a:srgbClr val="000000"/>
                  </a:solidFill>
                  <a:latin typeface="Arial"/>
                  <a:ea typeface="Arial"/>
                  <a:cs typeface="Arial"/>
                  <a:sym typeface="Arial"/>
                </a:rPr>
                <a:t>Glyceraldehyde-3-phosphate</a:t>
              </a:r>
              <a:endParaRPr sz="1400" b="0" i="0" u="none" strike="noStrike" cap="none">
                <a:solidFill>
                  <a:srgbClr val="000000"/>
                </a:solidFill>
                <a:latin typeface="Arial"/>
                <a:ea typeface="Arial"/>
                <a:cs typeface="Arial"/>
                <a:sym typeface="Arial"/>
              </a:endParaRPr>
            </a:p>
          </p:txBody>
        </p:sp>
        <p:sp>
          <p:nvSpPr>
            <p:cNvPr id="147" name="Google Shape;147;p17"/>
            <p:cNvSpPr txBox="1"/>
            <p:nvPr/>
          </p:nvSpPr>
          <p:spPr>
            <a:xfrm>
              <a:off x="3728924" y="3807966"/>
              <a:ext cx="1954577" cy="25391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050" b="1" i="0" u="none" strike="noStrike" cap="none">
                  <a:solidFill>
                    <a:srgbClr val="000000"/>
                  </a:solidFill>
                  <a:latin typeface="Arial"/>
                  <a:ea typeface="Arial"/>
                  <a:cs typeface="Arial"/>
                  <a:sym typeface="Arial"/>
                </a:rPr>
                <a:t>1,3-bisphosphoglycerate</a:t>
              </a:r>
              <a:endParaRPr sz="1400" b="0" i="0" u="none" strike="noStrike" cap="none">
                <a:solidFill>
                  <a:srgbClr val="000000"/>
                </a:solidFill>
                <a:latin typeface="Arial"/>
                <a:ea typeface="Arial"/>
                <a:cs typeface="Arial"/>
                <a:sym typeface="Arial"/>
              </a:endParaRPr>
            </a:p>
          </p:txBody>
        </p:sp>
        <p:sp>
          <p:nvSpPr>
            <p:cNvPr id="148" name="Google Shape;148;p17"/>
            <p:cNvSpPr txBox="1"/>
            <p:nvPr/>
          </p:nvSpPr>
          <p:spPr>
            <a:xfrm>
              <a:off x="3854122" y="4186932"/>
              <a:ext cx="1704182" cy="25391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050" b="1" i="0" u="none" strike="noStrike" cap="none">
                  <a:solidFill>
                    <a:srgbClr val="000000"/>
                  </a:solidFill>
                  <a:latin typeface="Arial"/>
                  <a:ea typeface="Arial"/>
                  <a:cs typeface="Arial"/>
                  <a:sym typeface="Arial"/>
                </a:rPr>
                <a:t>3-phosphoglycerate</a:t>
              </a:r>
              <a:endParaRPr sz="1400" b="0" i="0" u="none" strike="noStrike" cap="none">
                <a:solidFill>
                  <a:srgbClr val="000000"/>
                </a:solidFill>
                <a:latin typeface="Arial"/>
                <a:ea typeface="Arial"/>
                <a:cs typeface="Arial"/>
                <a:sym typeface="Arial"/>
              </a:endParaRPr>
            </a:p>
          </p:txBody>
        </p:sp>
        <p:sp>
          <p:nvSpPr>
            <p:cNvPr id="149" name="Google Shape;149;p17"/>
            <p:cNvSpPr txBox="1"/>
            <p:nvPr/>
          </p:nvSpPr>
          <p:spPr>
            <a:xfrm>
              <a:off x="3854122" y="4565898"/>
              <a:ext cx="1704182" cy="25391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050" b="1" i="0" u="none" strike="noStrike" cap="none">
                  <a:solidFill>
                    <a:srgbClr val="000000"/>
                  </a:solidFill>
                  <a:latin typeface="Arial"/>
                  <a:ea typeface="Arial"/>
                  <a:cs typeface="Arial"/>
                  <a:sym typeface="Arial"/>
                </a:rPr>
                <a:t>2-phosphoglycerate</a:t>
              </a:r>
              <a:endParaRPr sz="1400" b="0" i="0" u="none" strike="noStrike" cap="none">
                <a:solidFill>
                  <a:srgbClr val="000000"/>
                </a:solidFill>
                <a:latin typeface="Arial"/>
                <a:ea typeface="Arial"/>
                <a:cs typeface="Arial"/>
                <a:sym typeface="Arial"/>
              </a:endParaRPr>
            </a:p>
          </p:txBody>
        </p:sp>
        <p:sp>
          <p:nvSpPr>
            <p:cNvPr id="150" name="Google Shape;150;p17"/>
            <p:cNvSpPr txBox="1"/>
            <p:nvPr/>
          </p:nvSpPr>
          <p:spPr>
            <a:xfrm>
              <a:off x="3854122" y="4944864"/>
              <a:ext cx="1704182" cy="25391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050" b="1" i="0" u="none" strike="noStrike" cap="none">
                  <a:solidFill>
                    <a:srgbClr val="000000"/>
                  </a:solidFill>
                  <a:latin typeface="Arial"/>
                  <a:ea typeface="Arial"/>
                  <a:cs typeface="Arial"/>
                  <a:sym typeface="Arial"/>
                </a:rPr>
                <a:t>Phosphoenolpyruvate</a:t>
              </a:r>
              <a:endParaRPr sz="1400" b="0" i="0" u="none" strike="noStrike" cap="none">
                <a:solidFill>
                  <a:srgbClr val="000000"/>
                </a:solidFill>
                <a:latin typeface="Arial"/>
                <a:ea typeface="Arial"/>
                <a:cs typeface="Arial"/>
                <a:sym typeface="Arial"/>
              </a:endParaRPr>
            </a:p>
          </p:txBody>
        </p:sp>
        <p:sp>
          <p:nvSpPr>
            <p:cNvPr id="151" name="Google Shape;151;p17"/>
            <p:cNvSpPr txBox="1"/>
            <p:nvPr/>
          </p:nvSpPr>
          <p:spPr>
            <a:xfrm>
              <a:off x="3854122" y="5323832"/>
              <a:ext cx="1704182" cy="25391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050" b="1" i="0" u="none" strike="noStrike" cap="none">
                  <a:solidFill>
                    <a:srgbClr val="000000"/>
                  </a:solidFill>
                  <a:latin typeface="Arial"/>
                  <a:ea typeface="Arial"/>
                  <a:cs typeface="Arial"/>
                  <a:sym typeface="Arial"/>
                </a:rPr>
                <a:t>Pyruvate</a:t>
              </a:r>
              <a:endParaRPr sz="1400" b="0" i="0" u="none" strike="noStrike" cap="none">
                <a:solidFill>
                  <a:srgbClr val="000000"/>
                </a:solidFill>
                <a:latin typeface="Arial"/>
                <a:ea typeface="Arial"/>
                <a:cs typeface="Arial"/>
                <a:sym typeface="Arial"/>
              </a:endParaRPr>
            </a:p>
          </p:txBody>
        </p:sp>
        <p:sp>
          <p:nvSpPr>
            <p:cNvPr id="152" name="Google Shape;152;p17"/>
            <p:cNvSpPr/>
            <p:nvPr/>
          </p:nvSpPr>
          <p:spPr>
            <a:xfrm>
              <a:off x="5683502" y="1913137"/>
              <a:ext cx="479963" cy="318641"/>
            </a:xfrm>
            <a:prstGeom prst="roundRect">
              <a:avLst>
                <a:gd name="adj" fmla="val 16667"/>
              </a:avLst>
            </a:prstGeom>
            <a:gradFill>
              <a:gsLst>
                <a:gs pos="0">
                  <a:srgbClr val="D13F3B"/>
                </a:gs>
                <a:gs pos="100000">
                  <a:srgbClr val="FF9995"/>
                </a:gs>
              </a:gsLst>
              <a:lin ang="16200000" scaled="0"/>
            </a:gradFill>
            <a:ln w="9525" cap="flat" cmpd="sng">
              <a:solidFill>
                <a:srgbClr val="BD4B48"/>
              </a:solidFill>
              <a:prstDash val="solid"/>
              <a:round/>
              <a:headEnd type="none" w="sm" len="sm"/>
              <a:tailEnd type="none" w="sm" len="sm"/>
            </a:ln>
            <a:effectLst>
              <a:outerShdw blurRad="40000" dist="23000" dir="5400000" rotWithShape="0">
                <a:srgbClr val="000000">
                  <a:alpha val="3333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rgbClr val="000000"/>
                  </a:solidFill>
                  <a:latin typeface="Arial"/>
                  <a:ea typeface="Arial"/>
                  <a:cs typeface="Arial"/>
                  <a:sym typeface="Arial"/>
                </a:rPr>
                <a:t>ATP</a:t>
              </a:r>
              <a:endParaRPr sz="1400" b="0" i="0" u="none" strike="noStrike" cap="none">
                <a:solidFill>
                  <a:srgbClr val="000000"/>
                </a:solidFill>
                <a:latin typeface="Arial"/>
                <a:ea typeface="Arial"/>
                <a:cs typeface="Arial"/>
                <a:sym typeface="Arial"/>
              </a:endParaRPr>
            </a:p>
          </p:txBody>
        </p:sp>
        <p:sp>
          <p:nvSpPr>
            <p:cNvPr id="153" name="Google Shape;153;p17"/>
            <p:cNvSpPr/>
            <p:nvPr/>
          </p:nvSpPr>
          <p:spPr>
            <a:xfrm>
              <a:off x="5683501" y="2731394"/>
              <a:ext cx="479963" cy="318641"/>
            </a:xfrm>
            <a:prstGeom prst="roundRect">
              <a:avLst>
                <a:gd name="adj" fmla="val 16667"/>
              </a:avLst>
            </a:prstGeom>
            <a:gradFill>
              <a:gsLst>
                <a:gs pos="0">
                  <a:srgbClr val="D13F3B"/>
                </a:gs>
                <a:gs pos="100000">
                  <a:srgbClr val="FF9995"/>
                </a:gs>
              </a:gsLst>
              <a:lin ang="16200000" scaled="0"/>
            </a:gradFill>
            <a:ln w="9525" cap="flat" cmpd="sng">
              <a:solidFill>
                <a:srgbClr val="BD4B48"/>
              </a:solidFill>
              <a:prstDash val="solid"/>
              <a:round/>
              <a:headEnd type="none" w="sm" len="sm"/>
              <a:tailEnd type="none" w="sm" len="sm"/>
            </a:ln>
            <a:effectLst>
              <a:outerShdw blurRad="40000" dist="23000" dir="5400000" rotWithShape="0">
                <a:srgbClr val="000000">
                  <a:alpha val="3333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rgbClr val="000000"/>
                  </a:solidFill>
                  <a:latin typeface="Arial"/>
                  <a:ea typeface="Arial"/>
                  <a:cs typeface="Arial"/>
                  <a:sym typeface="Arial"/>
                </a:rPr>
                <a:t>ATP</a:t>
              </a:r>
              <a:endParaRPr sz="1400" b="0" i="0" u="none" strike="noStrike" cap="none">
                <a:solidFill>
                  <a:srgbClr val="000000"/>
                </a:solidFill>
                <a:latin typeface="Arial"/>
                <a:ea typeface="Arial"/>
                <a:cs typeface="Arial"/>
                <a:sym typeface="Arial"/>
              </a:endParaRPr>
            </a:p>
          </p:txBody>
        </p:sp>
        <p:sp>
          <p:nvSpPr>
            <p:cNvPr id="154" name="Google Shape;154;p17"/>
            <p:cNvSpPr/>
            <p:nvPr/>
          </p:nvSpPr>
          <p:spPr>
            <a:xfrm>
              <a:off x="5683501" y="4009944"/>
              <a:ext cx="479963" cy="318641"/>
            </a:xfrm>
            <a:prstGeom prst="roundRect">
              <a:avLst>
                <a:gd name="adj" fmla="val 16667"/>
              </a:avLst>
            </a:prstGeom>
            <a:gradFill>
              <a:gsLst>
                <a:gs pos="0">
                  <a:srgbClr val="A0C94A"/>
                </a:gs>
                <a:gs pos="100000">
                  <a:srgbClr val="DBFF9C"/>
                </a:gs>
              </a:gsLst>
              <a:lin ang="16200000" scaled="0"/>
            </a:gradFill>
            <a:ln w="9525" cap="flat" cmpd="sng">
              <a:solidFill>
                <a:srgbClr val="97B853"/>
              </a:solidFill>
              <a:prstDash val="solid"/>
              <a:round/>
              <a:headEnd type="none" w="sm" len="sm"/>
              <a:tailEnd type="none" w="sm" len="sm"/>
            </a:ln>
            <a:effectLst>
              <a:outerShdw blurRad="40000" dist="23000" dir="5400000" rotWithShape="0">
                <a:srgbClr val="000000">
                  <a:alpha val="3333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rgbClr val="000000"/>
                  </a:solidFill>
                  <a:latin typeface="Arial"/>
                  <a:ea typeface="Arial"/>
                  <a:cs typeface="Arial"/>
                  <a:sym typeface="Arial"/>
                </a:rPr>
                <a:t>ATP</a:t>
              </a:r>
              <a:endParaRPr sz="1400" b="0" i="0" u="none" strike="noStrike" cap="none">
                <a:solidFill>
                  <a:srgbClr val="000000"/>
                </a:solidFill>
                <a:latin typeface="Arial"/>
                <a:ea typeface="Arial"/>
                <a:cs typeface="Arial"/>
                <a:sym typeface="Arial"/>
              </a:endParaRPr>
            </a:p>
          </p:txBody>
        </p:sp>
        <p:sp>
          <p:nvSpPr>
            <p:cNvPr id="155" name="Google Shape;155;p17"/>
            <p:cNvSpPr/>
            <p:nvPr/>
          </p:nvSpPr>
          <p:spPr>
            <a:xfrm>
              <a:off x="5683500" y="3529988"/>
              <a:ext cx="618827" cy="382578"/>
            </a:xfrm>
            <a:prstGeom prst="roundRect">
              <a:avLst>
                <a:gd name="adj" fmla="val 16667"/>
              </a:avLst>
            </a:prstGeom>
            <a:gradFill>
              <a:gsLst>
                <a:gs pos="0">
                  <a:srgbClr val="7F5AAB"/>
                </a:gs>
                <a:gs pos="100000">
                  <a:srgbClr val="C7AEED"/>
                </a:gs>
              </a:gsLst>
              <a:lin ang="16200000" scaled="0"/>
            </a:gradFill>
            <a:ln w="9525" cap="flat" cmpd="sng">
              <a:solidFill>
                <a:srgbClr val="7C5F9F"/>
              </a:solidFill>
              <a:prstDash val="solid"/>
              <a:round/>
              <a:headEnd type="none" w="sm" len="sm"/>
              <a:tailEnd type="none" w="sm" len="sm"/>
            </a:ln>
            <a:effectLst>
              <a:outerShdw blurRad="40000" dist="23000" dir="5400000" rotWithShape="0">
                <a:srgbClr val="000000">
                  <a:alpha val="3333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rgbClr val="000000"/>
                  </a:solidFill>
                  <a:latin typeface="Arial"/>
                  <a:ea typeface="Arial"/>
                  <a:cs typeface="Arial"/>
                  <a:sym typeface="Arial"/>
                </a:rPr>
                <a:t>NADH</a:t>
              </a:r>
              <a:endParaRPr sz="1400" b="0" i="0" u="none" strike="noStrike" cap="none">
                <a:solidFill>
                  <a:srgbClr val="000000"/>
                </a:solidFill>
                <a:latin typeface="Arial"/>
                <a:ea typeface="Arial"/>
                <a:cs typeface="Arial"/>
                <a:sym typeface="Arial"/>
              </a:endParaRPr>
            </a:p>
          </p:txBody>
        </p:sp>
        <p:sp>
          <p:nvSpPr>
            <p:cNvPr id="156" name="Google Shape;156;p17"/>
            <p:cNvSpPr/>
            <p:nvPr/>
          </p:nvSpPr>
          <p:spPr>
            <a:xfrm>
              <a:off x="5683500" y="4670500"/>
              <a:ext cx="479963" cy="318641"/>
            </a:xfrm>
            <a:prstGeom prst="roundRect">
              <a:avLst>
                <a:gd name="adj" fmla="val 16667"/>
              </a:avLst>
            </a:prstGeom>
            <a:gradFill>
              <a:gsLst>
                <a:gs pos="0">
                  <a:srgbClr val="FF932B"/>
                </a:gs>
                <a:gs pos="100000">
                  <a:srgbClr val="FFB673"/>
                </a:gs>
              </a:gsLst>
              <a:lin ang="16200000" scaled="0"/>
            </a:gradFill>
            <a:ln w="9525" cap="flat" cmpd="sng">
              <a:solidFill>
                <a:srgbClr val="F5913F"/>
              </a:solidFill>
              <a:prstDash val="solid"/>
              <a:round/>
              <a:headEnd type="none" w="sm" len="sm"/>
              <a:tailEnd type="none" w="sm" len="sm"/>
            </a:ln>
            <a:effectLst>
              <a:outerShdw blurRad="40000" dist="23000" dir="5400000" rotWithShape="0">
                <a:srgbClr val="000000">
                  <a:alpha val="3333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rgbClr val="000000"/>
                  </a:solidFill>
                  <a:latin typeface="Arial"/>
                  <a:ea typeface="Arial"/>
                  <a:cs typeface="Arial"/>
                  <a:sym typeface="Arial"/>
                </a:rPr>
                <a:t>H</a:t>
              </a:r>
              <a:r>
                <a:rPr lang="en-US" sz="1050" b="0" i="0" u="none" strike="noStrike" cap="none" baseline="-25000">
                  <a:solidFill>
                    <a:srgbClr val="000000"/>
                  </a:solidFill>
                  <a:latin typeface="Arial"/>
                  <a:ea typeface="Arial"/>
                  <a:cs typeface="Arial"/>
                  <a:sym typeface="Arial"/>
                </a:rPr>
                <a:t>2</a:t>
              </a:r>
              <a:r>
                <a:rPr lang="en-US" sz="1050" b="0" i="0" u="none" strike="noStrike" cap="none">
                  <a:solidFill>
                    <a:srgbClr val="000000"/>
                  </a:solidFill>
                  <a:latin typeface="Arial"/>
                  <a:ea typeface="Arial"/>
                  <a:cs typeface="Arial"/>
                  <a:sym typeface="Arial"/>
                </a:rPr>
                <a:t>O</a:t>
              </a:r>
              <a:endParaRPr sz="1400" b="0" i="0" u="none" strike="noStrike" cap="none">
                <a:solidFill>
                  <a:srgbClr val="000000"/>
                </a:solidFill>
                <a:latin typeface="Arial"/>
                <a:ea typeface="Arial"/>
                <a:cs typeface="Arial"/>
                <a:sym typeface="Arial"/>
              </a:endParaRPr>
            </a:p>
          </p:txBody>
        </p:sp>
        <p:cxnSp>
          <p:nvCxnSpPr>
            <p:cNvPr id="157" name="Google Shape;157;p17"/>
            <p:cNvCxnSpPr/>
            <p:nvPr/>
          </p:nvCxnSpPr>
          <p:spPr>
            <a:xfrm>
              <a:off x="4706213" y="2143970"/>
              <a:ext cx="0" cy="148133"/>
            </a:xfrm>
            <a:prstGeom prst="straightConnector1">
              <a:avLst/>
            </a:prstGeom>
            <a:noFill/>
            <a:ln w="9525" cap="flat" cmpd="sng">
              <a:solidFill>
                <a:schemeClr val="dk1"/>
              </a:solidFill>
              <a:prstDash val="solid"/>
              <a:round/>
              <a:headEnd type="none" w="sm" len="sm"/>
              <a:tailEnd type="triangle" w="med" len="med"/>
            </a:ln>
          </p:spPr>
        </p:cxnSp>
        <p:cxnSp>
          <p:nvCxnSpPr>
            <p:cNvPr id="158" name="Google Shape;158;p17"/>
            <p:cNvCxnSpPr/>
            <p:nvPr/>
          </p:nvCxnSpPr>
          <p:spPr>
            <a:xfrm>
              <a:off x="4706213" y="2522043"/>
              <a:ext cx="0" cy="148133"/>
            </a:xfrm>
            <a:prstGeom prst="straightConnector1">
              <a:avLst/>
            </a:prstGeom>
            <a:noFill/>
            <a:ln w="9525" cap="flat" cmpd="sng">
              <a:solidFill>
                <a:schemeClr val="dk1"/>
              </a:solidFill>
              <a:prstDash val="solid"/>
              <a:round/>
              <a:headEnd type="none" w="sm" len="sm"/>
              <a:tailEnd type="triangle" w="med" len="med"/>
            </a:ln>
          </p:spPr>
        </p:cxnSp>
        <p:cxnSp>
          <p:nvCxnSpPr>
            <p:cNvPr id="159" name="Google Shape;159;p17"/>
            <p:cNvCxnSpPr/>
            <p:nvPr/>
          </p:nvCxnSpPr>
          <p:spPr>
            <a:xfrm>
              <a:off x="4706213" y="2917694"/>
              <a:ext cx="0" cy="148133"/>
            </a:xfrm>
            <a:prstGeom prst="straightConnector1">
              <a:avLst/>
            </a:prstGeom>
            <a:noFill/>
            <a:ln w="9525" cap="flat" cmpd="sng">
              <a:solidFill>
                <a:schemeClr val="dk1"/>
              </a:solidFill>
              <a:prstDash val="solid"/>
              <a:round/>
              <a:headEnd type="none" w="sm" len="sm"/>
              <a:tailEnd type="triangle" w="med" len="med"/>
            </a:ln>
          </p:spPr>
        </p:cxnSp>
        <p:cxnSp>
          <p:nvCxnSpPr>
            <p:cNvPr id="160" name="Google Shape;160;p17"/>
            <p:cNvCxnSpPr/>
            <p:nvPr/>
          </p:nvCxnSpPr>
          <p:spPr>
            <a:xfrm>
              <a:off x="4706213" y="3282579"/>
              <a:ext cx="0" cy="148133"/>
            </a:xfrm>
            <a:prstGeom prst="straightConnector1">
              <a:avLst/>
            </a:prstGeom>
            <a:noFill/>
            <a:ln w="9525" cap="flat" cmpd="sng">
              <a:solidFill>
                <a:schemeClr val="dk1"/>
              </a:solidFill>
              <a:prstDash val="solid"/>
              <a:round/>
              <a:headEnd type="none" w="sm" len="sm"/>
              <a:tailEnd type="triangle" w="med" len="med"/>
            </a:ln>
          </p:spPr>
        </p:cxnSp>
        <p:cxnSp>
          <p:nvCxnSpPr>
            <p:cNvPr id="161" name="Google Shape;161;p17"/>
            <p:cNvCxnSpPr/>
            <p:nvPr/>
          </p:nvCxnSpPr>
          <p:spPr>
            <a:xfrm>
              <a:off x="4706213" y="3660649"/>
              <a:ext cx="0" cy="148133"/>
            </a:xfrm>
            <a:prstGeom prst="straightConnector1">
              <a:avLst/>
            </a:prstGeom>
            <a:noFill/>
            <a:ln w="9525" cap="flat" cmpd="sng">
              <a:solidFill>
                <a:schemeClr val="dk1"/>
              </a:solidFill>
              <a:prstDash val="solid"/>
              <a:round/>
              <a:headEnd type="none" w="sm" len="sm"/>
              <a:tailEnd type="triangle" w="med" len="med"/>
            </a:ln>
          </p:spPr>
        </p:cxnSp>
        <p:cxnSp>
          <p:nvCxnSpPr>
            <p:cNvPr id="162" name="Google Shape;162;p17"/>
            <p:cNvCxnSpPr/>
            <p:nvPr/>
          </p:nvCxnSpPr>
          <p:spPr>
            <a:xfrm>
              <a:off x="4706213" y="4051909"/>
              <a:ext cx="0" cy="148133"/>
            </a:xfrm>
            <a:prstGeom prst="straightConnector1">
              <a:avLst/>
            </a:prstGeom>
            <a:noFill/>
            <a:ln w="9525" cap="flat" cmpd="sng">
              <a:solidFill>
                <a:schemeClr val="dk1"/>
              </a:solidFill>
              <a:prstDash val="solid"/>
              <a:round/>
              <a:headEnd type="none" w="sm" len="sm"/>
              <a:tailEnd type="triangle" w="med" len="med"/>
            </a:ln>
          </p:spPr>
        </p:cxnSp>
        <p:cxnSp>
          <p:nvCxnSpPr>
            <p:cNvPr id="163" name="Google Shape;163;p17"/>
            <p:cNvCxnSpPr/>
            <p:nvPr/>
          </p:nvCxnSpPr>
          <p:spPr>
            <a:xfrm>
              <a:off x="4706213" y="4429981"/>
              <a:ext cx="0" cy="148133"/>
            </a:xfrm>
            <a:prstGeom prst="straightConnector1">
              <a:avLst/>
            </a:prstGeom>
            <a:noFill/>
            <a:ln w="9525" cap="flat" cmpd="sng">
              <a:solidFill>
                <a:schemeClr val="dk1"/>
              </a:solidFill>
              <a:prstDash val="solid"/>
              <a:round/>
              <a:headEnd type="none" w="sm" len="sm"/>
              <a:tailEnd type="triangle" w="med" len="med"/>
            </a:ln>
          </p:spPr>
        </p:cxnSp>
        <p:cxnSp>
          <p:nvCxnSpPr>
            <p:cNvPr id="164" name="Google Shape;164;p17"/>
            <p:cNvCxnSpPr/>
            <p:nvPr/>
          </p:nvCxnSpPr>
          <p:spPr>
            <a:xfrm>
              <a:off x="4706213" y="4812447"/>
              <a:ext cx="0" cy="148133"/>
            </a:xfrm>
            <a:prstGeom prst="straightConnector1">
              <a:avLst/>
            </a:prstGeom>
            <a:noFill/>
            <a:ln w="9525" cap="flat" cmpd="sng">
              <a:solidFill>
                <a:schemeClr val="dk1"/>
              </a:solidFill>
              <a:prstDash val="solid"/>
              <a:round/>
              <a:headEnd type="none" w="sm" len="sm"/>
              <a:tailEnd type="triangle" w="med" len="med"/>
            </a:ln>
          </p:spPr>
        </p:cxnSp>
        <p:cxnSp>
          <p:nvCxnSpPr>
            <p:cNvPr id="165" name="Google Shape;165;p17"/>
            <p:cNvCxnSpPr/>
            <p:nvPr/>
          </p:nvCxnSpPr>
          <p:spPr>
            <a:xfrm>
              <a:off x="4706213" y="5177329"/>
              <a:ext cx="0" cy="148133"/>
            </a:xfrm>
            <a:prstGeom prst="straightConnector1">
              <a:avLst/>
            </a:prstGeom>
            <a:noFill/>
            <a:ln w="9525" cap="flat" cmpd="sng">
              <a:solidFill>
                <a:schemeClr val="dk1"/>
              </a:solidFill>
              <a:prstDash val="solid"/>
              <a:round/>
              <a:headEnd type="none" w="sm" len="sm"/>
              <a:tailEnd type="triangle" w="med" len="med"/>
            </a:ln>
          </p:spPr>
        </p:cxnSp>
        <p:sp>
          <p:nvSpPr>
            <p:cNvPr id="166" name="Google Shape;166;p17"/>
            <p:cNvSpPr txBox="1"/>
            <p:nvPr/>
          </p:nvSpPr>
          <p:spPr>
            <a:xfrm>
              <a:off x="2207531" y="3166008"/>
              <a:ext cx="1143600" cy="415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050" b="1" i="0" u="none" strike="noStrike" cap="none">
                  <a:solidFill>
                    <a:srgbClr val="000000"/>
                  </a:solidFill>
                  <a:latin typeface="Arial"/>
                  <a:ea typeface="Arial"/>
                  <a:cs typeface="Arial"/>
                  <a:sym typeface="Arial"/>
                </a:rPr>
                <a:t>Dihydroxyacetone phosphate</a:t>
              </a:r>
              <a:endParaRPr sz="1400" b="0" i="0" u="none" strike="noStrike" cap="none">
                <a:solidFill>
                  <a:srgbClr val="000000"/>
                </a:solidFill>
                <a:latin typeface="Arial"/>
                <a:ea typeface="Arial"/>
                <a:cs typeface="Arial"/>
                <a:sym typeface="Arial"/>
              </a:endParaRPr>
            </a:p>
          </p:txBody>
        </p:sp>
        <p:cxnSp>
          <p:nvCxnSpPr>
            <p:cNvPr id="167" name="Google Shape;167;p17"/>
            <p:cNvCxnSpPr/>
            <p:nvPr/>
          </p:nvCxnSpPr>
          <p:spPr>
            <a:xfrm flipH="1">
              <a:off x="3279091" y="3154539"/>
              <a:ext cx="649200" cy="59700"/>
            </a:xfrm>
            <a:prstGeom prst="straightConnector1">
              <a:avLst/>
            </a:prstGeom>
            <a:noFill/>
            <a:ln w="9525" cap="flat" cmpd="sng">
              <a:solidFill>
                <a:schemeClr val="dk1"/>
              </a:solidFill>
              <a:prstDash val="solid"/>
              <a:round/>
              <a:headEnd type="none" w="sm" len="sm"/>
              <a:tailEnd type="triangle" w="med" len="med"/>
            </a:ln>
          </p:spPr>
        </p:cxnSp>
        <p:cxnSp>
          <p:nvCxnSpPr>
            <p:cNvPr id="168" name="Google Shape;168;p17"/>
            <p:cNvCxnSpPr/>
            <p:nvPr/>
          </p:nvCxnSpPr>
          <p:spPr>
            <a:xfrm>
              <a:off x="3288871" y="3373758"/>
              <a:ext cx="610200" cy="141300"/>
            </a:xfrm>
            <a:prstGeom prst="straightConnector1">
              <a:avLst/>
            </a:prstGeom>
            <a:noFill/>
            <a:ln w="9525" cap="flat" cmpd="sng">
              <a:solidFill>
                <a:schemeClr val="dk1"/>
              </a:solidFill>
              <a:prstDash val="solid"/>
              <a:round/>
              <a:headEnd type="none" w="sm" len="sm"/>
              <a:tailEnd type="triangle" w="med" len="med"/>
            </a:ln>
          </p:spPr>
        </p:cxnSp>
        <p:cxnSp>
          <p:nvCxnSpPr>
            <p:cNvPr id="169" name="Google Shape;169;p17"/>
            <p:cNvCxnSpPr>
              <a:endCxn id="143" idx="0"/>
            </p:cNvCxnSpPr>
            <p:nvPr/>
          </p:nvCxnSpPr>
          <p:spPr>
            <a:xfrm flipH="1">
              <a:off x="4706272" y="2143902"/>
              <a:ext cx="852000" cy="148200"/>
            </a:xfrm>
            <a:prstGeom prst="curvedConnector2">
              <a:avLst/>
            </a:prstGeom>
            <a:noFill/>
            <a:ln w="9525" cap="flat" cmpd="sng">
              <a:solidFill>
                <a:schemeClr val="dk1"/>
              </a:solidFill>
              <a:prstDash val="solid"/>
              <a:round/>
              <a:headEnd type="none" w="sm" len="sm"/>
              <a:tailEnd type="triangle" w="med" len="med"/>
            </a:ln>
          </p:spPr>
        </p:cxnSp>
        <p:cxnSp>
          <p:nvCxnSpPr>
            <p:cNvPr id="170" name="Google Shape;170;p17"/>
            <p:cNvCxnSpPr/>
            <p:nvPr/>
          </p:nvCxnSpPr>
          <p:spPr>
            <a:xfrm flipH="1">
              <a:off x="4674402" y="2904428"/>
              <a:ext cx="852000" cy="148200"/>
            </a:xfrm>
            <a:prstGeom prst="curvedConnector3">
              <a:avLst>
                <a:gd name="adj1" fmla="val 50000"/>
              </a:avLst>
            </a:prstGeom>
            <a:noFill/>
            <a:ln w="9525" cap="flat" cmpd="sng">
              <a:solidFill>
                <a:schemeClr val="dk1"/>
              </a:solidFill>
              <a:prstDash val="solid"/>
              <a:round/>
              <a:headEnd type="none" w="sm" len="sm"/>
              <a:tailEnd type="triangle" w="med" len="med"/>
            </a:ln>
          </p:spPr>
        </p:cxnSp>
        <p:cxnSp>
          <p:nvCxnSpPr>
            <p:cNvPr id="171" name="Google Shape;171;p17"/>
            <p:cNvCxnSpPr/>
            <p:nvPr/>
          </p:nvCxnSpPr>
          <p:spPr>
            <a:xfrm>
              <a:off x="4706938" y="3673563"/>
              <a:ext cx="851400" cy="152100"/>
            </a:xfrm>
            <a:prstGeom prst="curvedConnector3">
              <a:avLst>
                <a:gd name="adj1" fmla="val 50000"/>
              </a:avLst>
            </a:prstGeom>
            <a:noFill/>
            <a:ln w="9525" cap="flat" cmpd="sng">
              <a:solidFill>
                <a:schemeClr val="dk1"/>
              </a:solidFill>
              <a:prstDash val="solid"/>
              <a:round/>
              <a:headEnd type="none" w="sm" len="sm"/>
              <a:tailEnd type="triangle" w="med" len="med"/>
            </a:ln>
          </p:spPr>
        </p:cxnSp>
        <p:cxnSp>
          <p:nvCxnSpPr>
            <p:cNvPr id="172" name="Google Shape;172;p17"/>
            <p:cNvCxnSpPr/>
            <p:nvPr/>
          </p:nvCxnSpPr>
          <p:spPr>
            <a:xfrm>
              <a:off x="4715864" y="4051767"/>
              <a:ext cx="851400" cy="152100"/>
            </a:xfrm>
            <a:prstGeom prst="curvedConnector3">
              <a:avLst>
                <a:gd name="adj1" fmla="val 50000"/>
              </a:avLst>
            </a:prstGeom>
            <a:noFill/>
            <a:ln w="9525" cap="flat" cmpd="sng">
              <a:solidFill>
                <a:schemeClr val="dk1"/>
              </a:solidFill>
              <a:prstDash val="solid"/>
              <a:round/>
              <a:headEnd type="none" w="sm" len="sm"/>
              <a:tailEnd type="triangle" w="med" len="med"/>
            </a:ln>
          </p:spPr>
        </p:cxnSp>
        <p:cxnSp>
          <p:nvCxnSpPr>
            <p:cNvPr id="173" name="Google Shape;173;p17"/>
            <p:cNvCxnSpPr/>
            <p:nvPr/>
          </p:nvCxnSpPr>
          <p:spPr>
            <a:xfrm>
              <a:off x="4706213" y="4817688"/>
              <a:ext cx="851400" cy="152100"/>
            </a:xfrm>
            <a:prstGeom prst="curvedConnector3">
              <a:avLst>
                <a:gd name="adj1" fmla="val 50000"/>
              </a:avLst>
            </a:prstGeom>
            <a:noFill/>
            <a:ln w="9525" cap="flat" cmpd="sng">
              <a:solidFill>
                <a:schemeClr val="dk1"/>
              </a:solidFill>
              <a:prstDash val="solid"/>
              <a:round/>
              <a:headEnd type="none" w="sm" len="sm"/>
              <a:tailEnd type="triangle" w="med" len="med"/>
            </a:ln>
          </p:spPr>
        </p:cxnSp>
      </p:grpSp>
      <p:sp>
        <p:nvSpPr>
          <p:cNvPr id="174" name="Google Shape;174;p17"/>
          <p:cNvSpPr txBox="1"/>
          <p:nvPr/>
        </p:nvSpPr>
        <p:spPr>
          <a:xfrm>
            <a:off x="457200" y="1608600"/>
            <a:ext cx="4656900" cy="3640800"/>
          </a:xfrm>
          <a:prstGeom prst="rect">
            <a:avLst/>
          </a:prstGeom>
          <a:noFill/>
          <a:ln>
            <a:noFill/>
          </a:ln>
        </p:spPr>
        <p:txBody>
          <a:bodyPr spcFirstLastPara="1" wrap="square" lIns="91425" tIns="91425" rIns="91425" bIns="91425" anchor="t" anchorCtr="0">
            <a:noAutofit/>
          </a:bodyPr>
          <a:lstStyle/>
          <a:p>
            <a:pPr marL="457200" lvl="0" indent="-368300" algn="l" rtl="0">
              <a:spcBef>
                <a:spcPts val="0"/>
              </a:spcBef>
              <a:spcAft>
                <a:spcPts val="0"/>
              </a:spcAft>
              <a:buSzPts val="2200"/>
              <a:buFont typeface="Calibri"/>
              <a:buChar char="●"/>
            </a:pPr>
            <a:r>
              <a:rPr lang="en-US" sz="2200" dirty="0">
                <a:latin typeface="Calibri"/>
                <a:ea typeface="Calibri"/>
                <a:cs typeface="Calibri"/>
                <a:sym typeface="Calibri"/>
              </a:rPr>
              <a:t>cytosol of </a:t>
            </a:r>
            <a:r>
              <a:rPr lang="en-GB" sz="2200" dirty="0">
                <a:latin typeface="Calibri"/>
                <a:ea typeface="Calibri"/>
                <a:cs typeface="Calibri"/>
                <a:sym typeface="Calibri"/>
              </a:rPr>
              <a:t>mitochondria (cytoplasm)</a:t>
            </a:r>
            <a:endParaRPr sz="2200" dirty="0">
              <a:latin typeface="Calibri"/>
              <a:ea typeface="Calibri"/>
              <a:cs typeface="Calibri"/>
              <a:sym typeface="Calibri"/>
            </a:endParaRPr>
          </a:p>
          <a:p>
            <a:pPr marL="457200" lvl="0" indent="-368300" algn="l" rtl="0">
              <a:spcBef>
                <a:spcPts val="0"/>
              </a:spcBef>
              <a:spcAft>
                <a:spcPts val="0"/>
              </a:spcAft>
              <a:buSzPts val="2200"/>
              <a:buFont typeface="Calibri"/>
              <a:buChar char="●"/>
            </a:pPr>
            <a:r>
              <a:rPr lang="en-US" sz="2200" dirty="0">
                <a:latin typeface="Calibri"/>
                <a:ea typeface="Calibri"/>
                <a:cs typeface="Calibri"/>
                <a:sym typeface="Calibri"/>
              </a:rPr>
              <a:t>Aerobic or anaerobic conditions</a:t>
            </a:r>
            <a:endParaRPr sz="2200" dirty="0">
              <a:latin typeface="Calibri"/>
              <a:ea typeface="Calibri"/>
              <a:cs typeface="Calibri"/>
              <a:sym typeface="Calibri"/>
            </a:endParaRPr>
          </a:p>
          <a:p>
            <a:pPr marL="457200" lvl="0" indent="-368300" algn="l" rtl="0">
              <a:spcBef>
                <a:spcPts val="0"/>
              </a:spcBef>
              <a:spcAft>
                <a:spcPts val="0"/>
              </a:spcAft>
              <a:buSzPts val="2200"/>
              <a:buFont typeface="Calibri"/>
              <a:buChar char="●"/>
            </a:pPr>
            <a:r>
              <a:rPr lang="en-US" sz="2200" dirty="0">
                <a:latin typeface="Calibri"/>
                <a:ea typeface="Calibri"/>
                <a:cs typeface="Calibri"/>
                <a:sym typeface="Calibri"/>
              </a:rPr>
              <a:t>Regulated by </a:t>
            </a:r>
            <a:r>
              <a:rPr lang="en-US" sz="2200" dirty="0" err="1">
                <a:latin typeface="Calibri"/>
                <a:ea typeface="Calibri"/>
                <a:cs typeface="Calibri"/>
                <a:sym typeface="Calibri"/>
              </a:rPr>
              <a:t>conc</a:t>
            </a:r>
            <a:r>
              <a:rPr lang="en-US" sz="2200" dirty="0">
                <a:latin typeface="Calibri"/>
                <a:ea typeface="Calibri"/>
                <a:cs typeface="Calibri"/>
                <a:sym typeface="Calibri"/>
              </a:rPr>
              <a:t> of ATP, AMP, insulin, glucagon </a:t>
            </a:r>
            <a:endParaRPr lang="en-GB" sz="2200" dirty="0">
              <a:latin typeface="Calibri"/>
              <a:ea typeface="Calibri"/>
              <a:cs typeface="Calibri"/>
              <a:sym typeface="Calibri"/>
            </a:endParaRPr>
          </a:p>
          <a:p>
            <a:pPr marL="457200" lvl="0" indent="-368300" algn="l" rtl="0">
              <a:spcBef>
                <a:spcPts val="0"/>
              </a:spcBef>
              <a:spcAft>
                <a:spcPts val="0"/>
              </a:spcAft>
              <a:buSzPts val="2200"/>
              <a:buFont typeface="Calibri"/>
              <a:buChar char="●"/>
            </a:pPr>
            <a:endParaRPr sz="2200" dirty="0">
              <a:latin typeface="Calibri"/>
              <a:ea typeface="Calibri"/>
              <a:cs typeface="Calibri"/>
              <a:sym typeface="Calibri"/>
            </a:endParaRPr>
          </a:p>
          <a:p>
            <a:pPr marL="0" lvl="0" indent="0" algn="l" rtl="0">
              <a:spcBef>
                <a:spcPts val="0"/>
              </a:spcBef>
              <a:spcAft>
                <a:spcPts val="0"/>
              </a:spcAft>
              <a:buNone/>
            </a:pPr>
            <a:endParaRPr sz="2200" dirty="0">
              <a:latin typeface="Calibri"/>
              <a:ea typeface="Calibri"/>
              <a:cs typeface="Calibri"/>
              <a:sym typeface="Calibri"/>
            </a:endParaRPr>
          </a:p>
          <a:p>
            <a:pPr marL="0" lvl="0" indent="0" algn="l" rtl="0">
              <a:spcBef>
                <a:spcPts val="0"/>
              </a:spcBef>
              <a:spcAft>
                <a:spcPts val="0"/>
              </a:spcAft>
              <a:buNone/>
            </a:pPr>
            <a:r>
              <a:rPr lang="en-GB" sz="2200" dirty="0">
                <a:latin typeface="Calibri"/>
                <a:ea typeface="Calibri"/>
                <a:cs typeface="Calibri"/>
                <a:sym typeface="Calibri"/>
              </a:rPr>
              <a:t>Produces: 2xNADH, (net) x2 ATP, x2 pyruvate </a:t>
            </a:r>
            <a:endParaRPr sz="2200" dirty="0">
              <a:latin typeface="Calibri"/>
              <a:ea typeface="Calibri"/>
              <a:cs typeface="Calibri"/>
              <a:sym typeface="Calibri"/>
            </a:endParaRPr>
          </a:p>
        </p:txBody>
      </p:sp>
      <p:pic>
        <p:nvPicPr>
          <p:cNvPr id="3" name="Picture 2">
            <a:extLst>
              <a:ext uri="{FF2B5EF4-FFF2-40B4-BE49-F238E27FC236}">
                <a16:creationId xmlns:a16="http://schemas.microsoft.com/office/drawing/2014/main" id="{AF85CC24-844E-E14B-83A3-35064E6BF34E}"/>
              </a:ext>
            </a:extLst>
          </p:cNvPr>
          <p:cNvPicPr>
            <a:picLocks noChangeAspect="1"/>
          </p:cNvPicPr>
          <p:nvPr/>
        </p:nvPicPr>
        <p:blipFill>
          <a:blip r:embed="rId3"/>
          <a:stretch>
            <a:fillRect/>
          </a:stretch>
        </p:blipFill>
        <p:spPr>
          <a:xfrm>
            <a:off x="3226618" y="4512813"/>
            <a:ext cx="2174024" cy="166536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8"/>
          <p:cNvSpPr txBox="1"/>
          <p:nvPr/>
        </p:nvSpPr>
        <p:spPr>
          <a:xfrm>
            <a:off x="457200" y="239713"/>
            <a:ext cx="8229600"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0" name="Google Shape;180;p18"/>
          <p:cNvSpPr txBox="1"/>
          <p:nvPr/>
        </p:nvSpPr>
        <p:spPr>
          <a:xfrm>
            <a:off x="702607" y="499229"/>
            <a:ext cx="4268700" cy="554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3000"/>
              <a:buFont typeface="Calibri"/>
              <a:buNone/>
            </a:pPr>
            <a:r>
              <a:rPr lang="en-US" sz="3600" b="0" i="0" u="none" strike="noStrike" cap="none" dirty="0">
                <a:solidFill>
                  <a:srgbClr val="00B050"/>
                </a:solidFill>
                <a:latin typeface="Calibri"/>
                <a:ea typeface="Calibri"/>
                <a:cs typeface="Calibri"/>
                <a:sym typeface="Calibri"/>
              </a:rPr>
              <a:t>Glycolysis enzymes </a:t>
            </a:r>
            <a:endParaRPr sz="3600" b="0" i="0" u="none" strike="noStrike" cap="none" dirty="0">
              <a:solidFill>
                <a:srgbClr val="00B050"/>
              </a:solidFill>
              <a:latin typeface="Arial"/>
              <a:ea typeface="Arial"/>
              <a:cs typeface="Arial"/>
              <a:sym typeface="Arial"/>
            </a:endParaRPr>
          </a:p>
        </p:txBody>
      </p:sp>
      <p:grpSp>
        <p:nvGrpSpPr>
          <p:cNvPr id="181" name="Google Shape;181;p18"/>
          <p:cNvGrpSpPr/>
          <p:nvPr/>
        </p:nvGrpSpPr>
        <p:grpSpPr>
          <a:xfrm>
            <a:off x="2563550" y="1573554"/>
            <a:ext cx="6680121" cy="4521279"/>
            <a:chOff x="1635643" y="1490124"/>
            <a:chExt cx="6275950" cy="4110627"/>
          </a:xfrm>
        </p:grpSpPr>
        <p:sp>
          <p:nvSpPr>
            <p:cNvPr id="182" name="Google Shape;182;p18"/>
            <p:cNvSpPr txBox="1"/>
            <p:nvPr/>
          </p:nvSpPr>
          <p:spPr>
            <a:xfrm>
              <a:off x="3551509" y="1490124"/>
              <a:ext cx="1715100" cy="308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Calibri"/>
                <a:buNone/>
              </a:pPr>
              <a:r>
                <a:rPr lang="en-US" sz="1200" b="1" i="0" u="none" strike="noStrike" cap="none">
                  <a:solidFill>
                    <a:srgbClr val="000000"/>
                  </a:solidFill>
                  <a:latin typeface="Calibri"/>
                  <a:ea typeface="Calibri"/>
                  <a:cs typeface="Calibri"/>
                  <a:sym typeface="Calibri"/>
                </a:rPr>
                <a:t>Glucose</a:t>
              </a:r>
              <a:endParaRPr sz="1400" b="0" i="0" u="none" strike="noStrike" cap="none">
                <a:solidFill>
                  <a:srgbClr val="000000"/>
                </a:solidFill>
                <a:latin typeface="Arial"/>
                <a:ea typeface="Arial"/>
                <a:cs typeface="Arial"/>
                <a:sym typeface="Arial"/>
              </a:endParaRPr>
            </a:p>
          </p:txBody>
        </p:sp>
        <p:sp>
          <p:nvSpPr>
            <p:cNvPr id="183" name="Google Shape;183;p18"/>
            <p:cNvSpPr txBox="1"/>
            <p:nvPr/>
          </p:nvSpPr>
          <p:spPr>
            <a:xfrm>
              <a:off x="3478003" y="1912561"/>
              <a:ext cx="1862100" cy="308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Calibri"/>
                <a:buNone/>
              </a:pPr>
              <a:r>
                <a:rPr lang="en-US" sz="1200" b="1" i="0" u="none" strike="noStrike" cap="none">
                  <a:solidFill>
                    <a:srgbClr val="000000"/>
                  </a:solidFill>
                  <a:latin typeface="Calibri"/>
                  <a:ea typeface="Calibri"/>
                  <a:cs typeface="Calibri"/>
                  <a:sym typeface="Calibri"/>
                </a:rPr>
                <a:t>Glucose-6-phosphate</a:t>
              </a:r>
              <a:endParaRPr sz="1400" b="0" i="0" u="none" strike="noStrike" cap="none">
                <a:solidFill>
                  <a:srgbClr val="000000"/>
                </a:solidFill>
                <a:latin typeface="Arial"/>
                <a:ea typeface="Arial"/>
                <a:cs typeface="Arial"/>
                <a:sym typeface="Arial"/>
              </a:endParaRPr>
            </a:p>
          </p:txBody>
        </p:sp>
        <p:sp>
          <p:nvSpPr>
            <p:cNvPr id="184" name="Google Shape;184;p18"/>
            <p:cNvSpPr txBox="1"/>
            <p:nvPr/>
          </p:nvSpPr>
          <p:spPr>
            <a:xfrm>
              <a:off x="3478003" y="2334997"/>
              <a:ext cx="1862100" cy="308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Calibri"/>
                <a:buNone/>
              </a:pPr>
              <a:r>
                <a:rPr lang="en-US" sz="1200" b="1" i="0" u="none" strike="noStrike" cap="none">
                  <a:solidFill>
                    <a:srgbClr val="000000"/>
                  </a:solidFill>
                  <a:latin typeface="Calibri"/>
                  <a:ea typeface="Calibri"/>
                  <a:cs typeface="Calibri"/>
                  <a:sym typeface="Calibri"/>
                </a:rPr>
                <a:t>Fructose-6-phosphate</a:t>
              </a:r>
              <a:endParaRPr sz="1400" b="0" i="0" u="none" strike="noStrike" cap="none">
                <a:solidFill>
                  <a:srgbClr val="000000"/>
                </a:solidFill>
                <a:latin typeface="Arial"/>
                <a:ea typeface="Arial"/>
                <a:cs typeface="Arial"/>
                <a:sym typeface="Arial"/>
              </a:endParaRPr>
            </a:p>
          </p:txBody>
        </p:sp>
        <p:sp>
          <p:nvSpPr>
            <p:cNvPr id="185" name="Google Shape;185;p18"/>
            <p:cNvSpPr txBox="1"/>
            <p:nvPr/>
          </p:nvSpPr>
          <p:spPr>
            <a:xfrm>
              <a:off x="3277905" y="2757433"/>
              <a:ext cx="2262300" cy="308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Calibri"/>
                <a:buNone/>
              </a:pPr>
              <a:r>
                <a:rPr lang="en-US" sz="1200" b="1" i="0" u="none" strike="noStrike" cap="none">
                  <a:solidFill>
                    <a:srgbClr val="000000"/>
                  </a:solidFill>
                  <a:latin typeface="Calibri"/>
                  <a:ea typeface="Calibri"/>
                  <a:cs typeface="Calibri"/>
                  <a:sym typeface="Calibri"/>
                </a:rPr>
                <a:t>Fructose-1,6-bisphosphate</a:t>
              </a:r>
              <a:endParaRPr sz="1400" b="0" i="0" u="none" strike="noStrike" cap="none">
                <a:solidFill>
                  <a:srgbClr val="000000"/>
                </a:solidFill>
                <a:latin typeface="Arial"/>
                <a:ea typeface="Arial"/>
                <a:cs typeface="Arial"/>
                <a:sym typeface="Arial"/>
              </a:endParaRPr>
            </a:p>
          </p:txBody>
        </p:sp>
        <p:sp>
          <p:nvSpPr>
            <p:cNvPr id="186" name="Google Shape;186;p18"/>
            <p:cNvSpPr txBox="1"/>
            <p:nvPr/>
          </p:nvSpPr>
          <p:spPr>
            <a:xfrm>
              <a:off x="3177855" y="3179869"/>
              <a:ext cx="2462400" cy="308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Calibri"/>
                <a:buNone/>
              </a:pPr>
              <a:r>
                <a:rPr lang="en-US" sz="1200" b="1" i="0" u="none" strike="noStrike" cap="none">
                  <a:solidFill>
                    <a:srgbClr val="000000"/>
                  </a:solidFill>
                  <a:latin typeface="Calibri"/>
                  <a:ea typeface="Calibri"/>
                  <a:cs typeface="Calibri"/>
                  <a:sym typeface="Calibri"/>
                </a:rPr>
                <a:t>Glyceraldehyde-3-phosphate</a:t>
              </a:r>
              <a:endParaRPr sz="1400" b="0" i="0" u="none" strike="noStrike" cap="none">
                <a:solidFill>
                  <a:srgbClr val="000000"/>
                </a:solidFill>
                <a:latin typeface="Arial"/>
                <a:ea typeface="Arial"/>
                <a:cs typeface="Arial"/>
                <a:sym typeface="Arial"/>
              </a:endParaRPr>
            </a:p>
          </p:txBody>
        </p:sp>
        <p:sp>
          <p:nvSpPr>
            <p:cNvPr id="187" name="Google Shape;187;p18"/>
            <p:cNvSpPr txBox="1"/>
            <p:nvPr/>
          </p:nvSpPr>
          <p:spPr>
            <a:xfrm>
              <a:off x="3341200" y="3602306"/>
              <a:ext cx="2135700" cy="308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Calibri"/>
                <a:buNone/>
              </a:pPr>
              <a:r>
                <a:rPr lang="en-US" sz="1200" b="1" i="0" u="none" strike="noStrike" cap="none">
                  <a:solidFill>
                    <a:srgbClr val="000000"/>
                  </a:solidFill>
                  <a:latin typeface="Calibri"/>
                  <a:ea typeface="Calibri"/>
                  <a:cs typeface="Calibri"/>
                  <a:sym typeface="Calibri"/>
                </a:rPr>
                <a:t>1,3-bisphosphoglycerate</a:t>
              </a:r>
              <a:endParaRPr sz="1400" b="0" i="0" u="none" strike="noStrike" cap="none">
                <a:solidFill>
                  <a:srgbClr val="000000"/>
                </a:solidFill>
                <a:latin typeface="Arial"/>
                <a:ea typeface="Arial"/>
                <a:cs typeface="Arial"/>
                <a:sym typeface="Arial"/>
              </a:endParaRPr>
            </a:p>
          </p:txBody>
        </p:sp>
        <p:sp>
          <p:nvSpPr>
            <p:cNvPr id="188" name="Google Shape;188;p18"/>
            <p:cNvSpPr txBox="1"/>
            <p:nvPr/>
          </p:nvSpPr>
          <p:spPr>
            <a:xfrm>
              <a:off x="3478003" y="4024741"/>
              <a:ext cx="1862100" cy="308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Calibri"/>
                <a:buNone/>
              </a:pPr>
              <a:r>
                <a:rPr lang="en-US" sz="1200" b="1" i="0" u="none" strike="noStrike" cap="none">
                  <a:solidFill>
                    <a:srgbClr val="000000"/>
                  </a:solidFill>
                  <a:latin typeface="Calibri"/>
                  <a:ea typeface="Calibri"/>
                  <a:cs typeface="Calibri"/>
                  <a:sym typeface="Calibri"/>
                </a:rPr>
                <a:t>3-phosphoglycerate</a:t>
              </a:r>
              <a:endParaRPr sz="1400" b="0" i="0" u="none" strike="noStrike" cap="none">
                <a:solidFill>
                  <a:srgbClr val="000000"/>
                </a:solidFill>
                <a:latin typeface="Arial"/>
                <a:ea typeface="Arial"/>
                <a:cs typeface="Arial"/>
                <a:sym typeface="Arial"/>
              </a:endParaRPr>
            </a:p>
          </p:txBody>
        </p:sp>
        <p:sp>
          <p:nvSpPr>
            <p:cNvPr id="189" name="Google Shape;189;p18"/>
            <p:cNvSpPr txBox="1"/>
            <p:nvPr/>
          </p:nvSpPr>
          <p:spPr>
            <a:xfrm>
              <a:off x="3478003" y="4447178"/>
              <a:ext cx="1862100" cy="308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Calibri"/>
                <a:buNone/>
              </a:pPr>
              <a:r>
                <a:rPr lang="en-US" sz="1200" b="1" i="0" u="none" strike="noStrike" cap="none">
                  <a:solidFill>
                    <a:srgbClr val="000000"/>
                  </a:solidFill>
                  <a:latin typeface="Calibri"/>
                  <a:ea typeface="Calibri"/>
                  <a:cs typeface="Calibri"/>
                  <a:sym typeface="Calibri"/>
                </a:rPr>
                <a:t>2-phosphoglycerate</a:t>
              </a:r>
              <a:endParaRPr sz="1400" b="0" i="0" u="none" strike="noStrike" cap="none">
                <a:solidFill>
                  <a:srgbClr val="000000"/>
                </a:solidFill>
                <a:latin typeface="Arial"/>
                <a:ea typeface="Arial"/>
                <a:cs typeface="Arial"/>
                <a:sym typeface="Arial"/>
              </a:endParaRPr>
            </a:p>
          </p:txBody>
        </p:sp>
        <p:sp>
          <p:nvSpPr>
            <p:cNvPr id="190" name="Google Shape;190;p18"/>
            <p:cNvSpPr txBox="1"/>
            <p:nvPr/>
          </p:nvSpPr>
          <p:spPr>
            <a:xfrm>
              <a:off x="3478003" y="4869614"/>
              <a:ext cx="1862100" cy="308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Calibri"/>
                <a:buNone/>
              </a:pPr>
              <a:r>
                <a:rPr lang="en-US" sz="1200" b="1" i="0" u="none" strike="noStrike" cap="none">
                  <a:solidFill>
                    <a:srgbClr val="000000"/>
                  </a:solidFill>
                  <a:latin typeface="Calibri"/>
                  <a:ea typeface="Calibri"/>
                  <a:cs typeface="Calibri"/>
                  <a:sym typeface="Calibri"/>
                </a:rPr>
                <a:t>Phosphoenolpyruvate</a:t>
              </a:r>
              <a:endParaRPr sz="1400" b="0" i="0" u="none" strike="noStrike" cap="none">
                <a:solidFill>
                  <a:srgbClr val="000000"/>
                </a:solidFill>
                <a:latin typeface="Arial"/>
                <a:ea typeface="Arial"/>
                <a:cs typeface="Arial"/>
                <a:sym typeface="Arial"/>
              </a:endParaRPr>
            </a:p>
          </p:txBody>
        </p:sp>
        <p:sp>
          <p:nvSpPr>
            <p:cNvPr id="191" name="Google Shape;191;p18"/>
            <p:cNvSpPr txBox="1"/>
            <p:nvPr/>
          </p:nvSpPr>
          <p:spPr>
            <a:xfrm>
              <a:off x="3478003" y="5292051"/>
              <a:ext cx="1862100" cy="308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Calibri"/>
                <a:buNone/>
              </a:pPr>
              <a:r>
                <a:rPr lang="en-US" sz="1200" b="1" i="0" u="none" strike="noStrike" cap="none">
                  <a:solidFill>
                    <a:srgbClr val="000000"/>
                  </a:solidFill>
                  <a:latin typeface="Calibri"/>
                  <a:ea typeface="Calibri"/>
                  <a:cs typeface="Calibri"/>
                  <a:sym typeface="Calibri"/>
                </a:rPr>
                <a:t>Pyruvate</a:t>
              </a:r>
              <a:endParaRPr sz="1400" b="0" i="0" u="none" strike="noStrike" cap="none">
                <a:solidFill>
                  <a:srgbClr val="000000"/>
                </a:solidFill>
                <a:latin typeface="Arial"/>
                <a:ea typeface="Arial"/>
                <a:cs typeface="Arial"/>
                <a:sym typeface="Arial"/>
              </a:endParaRPr>
            </a:p>
          </p:txBody>
        </p:sp>
        <p:cxnSp>
          <p:nvCxnSpPr>
            <p:cNvPr id="192" name="Google Shape;192;p18"/>
            <p:cNvCxnSpPr/>
            <p:nvPr/>
          </p:nvCxnSpPr>
          <p:spPr>
            <a:xfrm>
              <a:off x="4409080" y="1747436"/>
              <a:ext cx="0" cy="165000"/>
            </a:xfrm>
            <a:prstGeom prst="straightConnector1">
              <a:avLst/>
            </a:prstGeom>
            <a:noFill/>
            <a:ln w="9525" cap="flat" cmpd="sng">
              <a:solidFill>
                <a:schemeClr val="dk1"/>
              </a:solidFill>
              <a:prstDash val="solid"/>
              <a:round/>
              <a:headEnd type="none" w="sm" len="sm"/>
              <a:tailEnd type="triangle" w="med" len="med"/>
            </a:ln>
          </p:spPr>
        </p:cxnSp>
        <p:cxnSp>
          <p:nvCxnSpPr>
            <p:cNvPr id="193" name="Google Shape;193;p18"/>
            <p:cNvCxnSpPr/>
            <p:nvPr/>
          </p:nvCxnSpPr>
          <p:spPr>
            <a:xfrm>
              <a:off x="4409080" y="2168876"/>
              <a:ext cx="0" cy="165000"/>
            </a:xfrm>
            <a:prstGeom prst="straightConnector1">
              <a:avLst/>
            </a:prstGeom>
            <a:noFill/>
            <a:ln w="9525" cap="flat" cmpd="sng">
              <a:solidFill>
                <a:schemeClr val="dk1"/>
              </a:solidFill>
              <a:prstDash val="solid"/>
              <a:round/>
              <a:headEnd type="none" w="sm" len="sm"/>
              <a:tailEnd type="triangle" w="med" len="med"/>
            </a:ln>
          </p:spPr>
        </p:cxnSp>
        <p:cxnSp>
          <p:nvCxnSpPr>
            <p:cNvPr id="194" name="Google Shape;194;p18"/>
            <p:cNvCxnSpPr/>
            <p:nvPr/>
          </p:nvCxnSpPr>
          <p:spPr>
            <a:xfrm>
              <a:off x="4409080" y="2609911"/>
              <a:ext cx="0" cy="165000"/>
            </a:xfrm>
            <a:prstGeom prst="straightConnector1">
              <a:avLst/>
            </a:prstGeom>
            <a:noFill/>
            <a:ln w="9525" cap="flat" cmpd="sng">
              <a:solidFill>
                <a:schemeClr val="dk1"/>
              </a:solidFill>
              <a:prstDash val="solid"/>
              <a:round/>
              <a:headEnd type="none" w="sm" len="sm"/>
              <a:tailEnd type="triangle" w="med" len="med"/>
            </a:ln>
          </p:spPr>
        </p:cxnSp>
        <p:cxnSp>
          <p:nvCxnSpPr>
            <p:cNvPr id="195" name="Google Shape;195;p18"/>
            <p:cNvCxnSpPr/>
            <p:nvPr/>
          </p:nvCxnSpPr>
          <p:spPr>
            <a:xfrm>
              <a:off x="4409080" y="3016651"/>
              <a:ext cx="0" cy="165000"/>
            </a:xfrm>
            <a:prstGeom prst="straightConnector1">
              <a:avLst/>
            </a:prstGeom>
            <a:noFill/>
            <a:ln w="9525" cap="flat" cmpd="sng">
              <a:solidFill>
                <a:schemeClr val="dk1"/>
              </a:solidFill>
              <a:prstDash val="solid"/>
              <a:round/>
              <a:headEnd type="none" w="sm" len="sm"/>
              <a:tailEnd type="triangle" w="med" len="med"/>
            </a:ln>
          </p:spPr>
        </p:cxnSp>
        <p:cxnSp>
          <p:nvCxnSpPr>
            <p:cNvPr id="196" name="Google Shape;196;p18"/>
            <p:cNvCxnSpPr/>
            <p:nvPr/>
          </p:nvCxnSpPr>
          <p:spPr>
            <a:xfrm>
              <a:off x="4409080" y="3438089"/>
              <a:ext cx="0" cy="165000"/>
            </a:xfrm>
            <a:prstGeom prst="straightConnector1">
              <a:avLst/>
            </a:prstGeom>
            <a:noFill/>
            <a:ln w="9525" cap="flat" cmpd="sng">
              <a:solidFill>
                <a:schemeClr val="dk1"/>
              </a:solidFill>
              <a:prstDash val="solid"/>
              <a:round/>
              <a:headEnd type="none" w="sm" len="sm"/>
              <a:tailEnd type="triangle" w="med" len="med"/>
            </a:ln>
          </p:spPr>
        </p:cxnSp>
        <p:cxnSp>
          <p:nvCxnSpPr>
            <p:cNvPr id="197" name="Google Shape;197;p18"/>
            <p:cNvCxnSpPr/>
            <p:nvPr/>
          </p:nvCxnSpPr>
          <p:spPr>
            <a:xfrm>
              <a:off x="4409080" y="3874229"/>
              <a:ext cx="0" cy="165000"/>
            </a:xfrm>
            <a:prstGeom prst="straightConnector1">
              <a:avLst/>
            </a:prstGeom>
            <a:noFill/>
            <a:ln w="9525" cap="flat" cmpd="sng">
              <a:solidFill>
                <a:schemeClr val="dk1"/>
              </a:solidFill>
              <a:prstDash val="solid"/>
              <a:round/>
              <a:headEnd type="none" w="sm" len="sm"/>
              <a:tailEnd type="triangle" w="med" len="med"/>
            </a:ln>
          </p:spPr>
        </p:cxnSp>
        <p:cxnSp>
          <p:nvCxnSpPr>
            <p:cNvPr id="198" name="Google Shape;198;p18"/>
            <p:cNvCxnSpPr/>
            <p:nvPr/>
          </p:nvCxnSpPr>
          <p:spPr>
            <a:xfrm>
              <a:off x="4409080" y="4295669"/>
              <a:ext cx="0" cy="165000"/>
            </a:xfrm>
            <a:prstGeom prst="straightConnector1">
              <a:avLst/>
            </a:prstGeom>
            <a:noFill/>
            <a:ln w="9525" cap="flat" cmpd="sng">
              <a:solidFill>
                <a:schemeClr val="dk1"/>
              </a:solidFill>
              <a:prstDash val="solid"/>
              <a:round/>
              <a:headEnd type="none" w="sm" len="sm"/>
              <a:tailEnd type="triangle" w="med" len="med"/>
            </a:ln>
          </p:spPr>
        </p:cxnSp>
        <p:cxnSp>
          <p:nvCxnSpPr>
            <p:cNvPr id="199" name="Google Shape;199;p18"/>
            <p:cNvCxnSpPr/>
            <p:nvPr/>
          </p:nvCxnSpPr>
          <p:spPr>
            <a:xfrm>
              <a:off x="4409080" y="4722007"/>
              <a:ext cx="0" cy="165000"/>
            </a:xfrm>
            <a:prstGeom prst="straightConnector1">
              <a:avLst/>
            </a:prstGeom>
            <a:noFill/>
            <a:ln w="9525" cap="flat" cmpd="sng">
              <a:solidFill>
                <a:schemeClr val="dk1"/>
              </a:solidFill>
              <a:prstDash val="solid"/>
              <a:round/>
              <a:headEnd type="none" w="sm" len="sm"/>
              <a:tailEnd type="triangle" w="med" len="med"/>
            </a:ln>
          </p:spPr>
        </p:cxnSp>
        <p:cxnSp>
          <p:nvCxnSpPr>
            <p:cNvPr id="200" name="Google Shape;200;p18"/>
            <p:cNvCxnSpPr/>
            <p:nvPr/>
          </p:nvCxnSpPr>
          <p:spPr>
            <a:xfrm>
              <a:off x="4409080" y="5128743"/>
              <a:ext cx="0" cy="165000"/>
            </a:xfrm>
            <a:prstGeom prst="straightConnector1">
              <a:avLst/>
            </a:prstGeom>
            <a:noFill/>
            <a:ln w="9525" cap="flat" cmpd="sng">
              <a:solidFill>
                <a:schemeClr val="dk1"/>
              </a:solidFill>
              <a:prstDash val="solid"/>
              <a:round/>
              <a:headEnd type="none" w="sm" len="sm"/>
              <a:tailEnd type="triangle" w="med" len="med"/>
            </a:ln>
          </p:spPr>
        </p:cxnSp>
        <p:sp>
          <p:nvSpPr>
            <p:cNvPr id="201" name="Google Shape;201;p18"/>
            <p:cNvSpPr txBox="1"/>
            <p:nvPr/>
          </p:nvSpPr>
          <p:spPr>
            <a:xfrm>
              <a:off x="1635643" y="2886725"/>
              <a:ext cx="1310400" cy="514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Calibri"/>
                <a:buNone/>
              </a:pPr>
              <a:r>
                <a:rPr lang="en-US" sz="1200" b="1" i="0" u="none" strike="noStrike" cap="none">
                  <a:solidFill>
                    <a:srgbClr val="000000"/>
                  </a:solidFill>
                  <a:latin typeface="Calibri"/>
                  <a:ea typeface="Calibri"/>
                  <a:cs typeface="Calibri"/>
                  <a:sym typeface="Calibri"/>
                </a:rPr>
                <a:t>Dihydroxyacetone phosphate</a:t>
              </a:r>
              <a:endParaRPr sz="1400" b="0" i="0" u="none" strike="noStrike" cap="none">
                <a:solidFill>
                  <a:srgbClr val="000000"/>
                </a:solidFill>
                <a:latin typeface="Arial"/>
                <a:ea typeface="Arial"/>
                <a:cs typeface="Arial"/>
                <a:sym typeface="Arial"/>
              </a:endParaRPr>
            </a:p>
          </p:txBody>
        </p:sp>
        <p:cxnSp>
          <p:nvCxnSpPr>
            <p:cNvPr id="202" name="Google Shape;202;p18"/>
            <p:cNvCxnSpPr/>
            <p:nvPr/>
          </p:nvCxnSpPr>
          <p:spPr>
            <a:xfrm flipH="1">
              <a:off x="2859767" y="2950036"/>
              <a:ext cx="709500" cy="66600"/>
            </a:xfrm>
            <a:prstGeom prst="straightConnector1">
              <a:avLst/>
            </a:prstGeom>
            <a:noFill/>
            <a:ln w="9525" cap="flat" cmpd="sng">
              <a:solidFill>
                <a:schemeClr val="dk1"/>
              </a:solidFill>
              <a:prstDash val="solid"/>
              <a:round/>
              <a:headEnd type="none" w="sm" len="sm"/>
              <a:tailEnd type="triangle" w="med" len="med"/>
            </a:ln>
          </p:spPr>
        </p:cxnSp>
        <p:cxnSp>
          <p:nvCxnSpPr>
            <p:cNvPr id="203" name="Google Shape;203;p18"/>
            <p:cNvCxnSpPr/>
            <p:nvPr/>
          </p:nvCxnSpPr>
          <p:spPr>
            <a:xfrm>
              <a:off x="2859877" y="3196418"/>
              <a:ext cx="624600" cy="96000"/>
            </a:xfrm>
            <a:prstGeom prst="straightConnector1">
              <a:avLst/>
            </a:prstGeom>
            <a:noFill/>
            <a:ln w="9525" cap="flat" cmpd="sng">
              <a:solidFill>
                <a:schemeClr val="dk1"/>
              </a:solidFill>
              <a:prstDash val="solid"/>
              <a:round/>
              <a:headEnd type="none" w="sm" len="sm"/>
              <a:tailEnd type="triangle" w="med" len="med"/>
            </a:ln>
          </p:spPr>
        </p:cxnSp>
        <p:sp>
          <p:nvSpPr>
            <p:cNvPr id="204" name="Google Shape;204;p18"/>
            <p:cNvSpPr txBox="1"/>
            <p:nvPr/>
          </p:nvSpPr>
          <p:spPr>
            <a:xfrm>
              <a:off x="4682686" y="1690169"/>
              <a:ext cx="1715100" cy="308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0000"/>
                </a:buClr>
                <a:buSzPts val="1200"/>
                <a:buFont typeface="Calibri"/>
                <a:buNone/>
              </a:pPr>
              <a:r>
                <a:rPr lang="en-US" sz="1200" b="1" i="0" u="none" strike="noStrike" cap="none">
                  <a:solidFill>
                    <a:srgbClr val="FF0000"/>
                  </a:solidFill>
                  <a:latin typeface="Calibri"/>
                  <a:ea typeface="Calibri"/>
                  <a:cs typeface="Calibri"/>
                  <a:sym typeface="Calibri"/>
                </a:rPr>
                <a:t>Hexokinase</a:t>
              </a:r>
              <a:endParaRPr sz="1400" b="0" i="0" u="none" strike="noStrike" cap="none">
                <a:solidFill>
                  <a:srgbClr val="000000"/>
                </a:solidFill>
                <a:latin typeface="Arial"/>
                <a:ea typeface="Arial"/>
                <a:cs typeface="Arial"/>
                <a:sym typeface="Arial"/>
              </a:endParaRPr>
            </a:p>
          </p:txBody>
        </p:sp>
        <p:sp>
          <p:nvSpPr>
            <p:cNvPr id="205" name="Google Shape;205;p18"/>
            <p:cNvSpPr txBox="1"/>
            <p:nvPr/>
          </p:nvSpPr>
          <p:spPr>
            <a:xfrm>
              <a:off x="4682687" y="2114228"/>
              <a:ext cx="2072700" cy="308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0000"/>
                </a:buClr>
                <a:buSzPts val="1200"/>
                <a:buFont typeface="Calibri"/>
                <a:buNone/>
              </a:pPr>
              <a:r>
                <a:rPr lang="en-US" sz="1200" b="1" i="0" u="none" strike="noStrike" cap="none">
                  <a:solidFill>
                    <a:srgbClr val="FF0000"/>
                  </a:solidFill>
                  <a:latin typeface="Calibri"/>
                  <a:ea typeface="Calibri"/>
                  <a:cs typeface="Calibri"/>
                  <a:sym typeface="Calibri"/>
                </a:rPr>
                <a:t>Phosphohexose isomerase</a:t>
              </a:r>
              <a:endParaRPr sz="1400" b="0" i="0" u="none" strike="noStrike" cap="none">
                <a:solidFill>
                  <a:srgbClr val="000000"/>
                </a:solidFill>
                <a:latin typeface="Arial"/>
                <a:ea typeface="Arial"/>
                <a:cs typeface="Arial"/>
                <a:sym typeface="Arial"/>
              </a:endParaRPr>
            </a:p>
          </p:txBody>
        </p:sp>
        <p:sp>
          <p:nvSpPr>
            <p:cNvPr id="206" name="Google Shape;206;p18"/>
            <p:cNvSpPr txBox="1"/>
            <p:nvPr/>
          </p:nvSpPr>
          <p:spPr>
            <a:xfrm>
              <a:off x="4682689" y="2538288"/>
              <a:ext cx="2072700" cy="308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0000"/>
                </a:buClr>
                <a:buSzPts val="1200"/>
                <a:buFont typeface="Calibri"/>
                <a:buNone/>
              </a:pPr>
              <a:r>
                <a:rPr lang="en-US" sz="1200" b="1" i="0" u="none" strike="noStrike" cap="none">
                  <a:solidFill>
                    <a:srgbClr val="FF0000"/>
                  </a:solidFill>
                  <a:highlight>
                    <a:srgbClr val="FFFF00"/>
                  </a:highlight>
                  <a:latin typeface="Calibri"/>
                  <a:ea typeface="Calibri"/>
                  <a:cs typeface="Calibri"/>
                  <a:sym typeface="Calibri"/>
                </a:rPr>
                <a:t>Phosphofructokinase-1</a:t>
              </a:r>
              <a:endParaRPr sz="1400" b="0" i="0" u="none" strike="noStrike" cap="none">
                <a:solidFill>
                  <a:srgbClr val="000000"/>
                </a:solidFill>
                <a:highlight>
                  <a:srgbClr val="FFFF00"/>
                </a:highlight>
                <a:latin typeface="Arial"/>
                <a:ea typeface="Arial"/>
                <a:cs typeface="Arial"/>
                <a:sym typeface="Arial"/>
              </a:endParaRPr>
            </a:p>
          </p:txBody>
        </p:sp>
        <p:sp>
          <p:nvSpPr>
            <p:cNvPr id="207" name="Google Shape;207;p18"/>
            <p:cNvSpPr txBox="1"/>
            <p:nvPr/>
          </p:nvSpPr>
          <p:spPr>
            <a:xfrm>
              <a:off x="4698653" y="2962348"/>
              <a:ext cx="2501100" cy="308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0000"/>
                </a:buClr>
                <a:buSzPts val="1200"/>
                <a:buFont typeface="Calibri"/>
                <a:buNone/>
              </a:pPr>
              <a:r>
                <a:rPr lang="en-US" sz="1200" b="1" i="0" u="none" strike="noStrike" cap="none">
                  <a:solidFill>
                    <a:srgbClr val="FF0000"/>
                  </a:solidFill>
                  <a:latin typeface="Calibri"/>
                  <a:ea typeface="Calibri"/>
                  <a:cs typeface="Calibri"/>
                  <a:sym typeface="Calibri"/>
                </a:rPr>
                <a:t>Fructose Bisphosphate Aldolase</a:t>
              </a:r>
              <a:endParaRPr sz="1400" b="0" i="0" u="none" strike="noStrike" cap="none">
                <a:solidFill>
                  <a:srgbClr val="000000"/>
                </a:solidFill>
                <a:latin typeface="Arial"/>
                <a:ea typeface="Arial"/>
                <a:cs typeface="Arial"/>
                <a:sym typeface="Arial"/>
              </a:endParaRPr>
            </a:p>
          </p:txBody>
        </p:sp>
        <p:sp>
          <p:nvSpPr>
            <p:cNvPr id="208" name="Google Shape;208;p18"/>
            <p:cNvSpPr txBox="1"/>
            <p:nvPr/>
          </p:nvSpPr>
          <p:spPr>
            <a:xfrm>
              <a:off x="4600193" y="3386408"/>
              <a:ext cx="3311400" cy="308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0000"/>
                </a:buClr>
                <a:buSzPts val="1200"/>
                <a:buFont typeface="Calibri"/>
                <a:buNone/>
              </a:pPr>
              <a:r>
                <a:rPr lang="en-US" sz="1200" b="1" i="0" u="none" strike="noStrike" cap="none">
                  <a:solidFill>
                    <a:srgbClr val="FF0000"/>
                  </a:solidFill>
                  <a:latin typeface="Calibri"/>
                  <a:ea typeface="Calibri"/>
                  <a:cs typeface="Calibri"/>
                  <a:sym typeface="Calibri"/>
                </a:rPr>
                <a:t>Gylceraldehyde-3-phosphate dehydrogenase</a:t>
              </a:r>
              <a:endParaRPr sz="1400" b="0" i="0" u="none" strike="noStrike" cap="none">
                <a:solidFill>
                  <a:srgbClr val="000000"/>
                </a:solidFill>
                <a:latin typeface="Arial"/>
                <a:ea typeface="Arial"/>
                <a:cs typeface="Arial"/>
                <a:sym typeface="Arial"/>
              </a:endParaRPr>
            </a:p>
          </p:txBody>
        </p:sp>
        <p:sp>
          <p:nvSpPr>
            <p:cNvPr id="209" name="Google Shape;209;p18"/>
            <p:cNvSpPr txBox="1"/>
            <p:nvPr/>
          </p:nvSpPr>
          <p:spPr>
            <a:xfrm>
              <a:off x="4713882" y="3810467"/>
              <a:ext cx="2072700" cy="308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0000"/>
                </a:buClr>
                <a:buSzPts val="1200"/>
                <a:buFont typeface="Calibri"/>
                <a:buNone/>
              </a:pPr>
              <a:r>
                <a:rPr lang="en-US" sz="1200" b="1" i="0" u="none" strike="noStrike" cap="none">
                  <a:solidFill>
                    <a:srgbClr val="FF0000"/>
                  </a:solidFill>
                  <a:latin typeface="Calibri"/>
                  <a:ea typeface="Calibri"/>
                  <a:cs typeface="Calibri"/>
                  <a:sym typeface="Calibri"/>
                </a:rPr>
                <a:t>Phosphoglycerate kinase</a:t>
              </a:r>
              <a:endParaRPr sz="1400" b="0" i="0" u="none" strike="noStrike" cap="none">
                <a:solidFill>
                  <a:srgbClr val="000000"/>
                </a:solidFill>
                <a:latin typeface="Arial"/>
                <a:ea typeface="Arial"/>
                <a:cs typeface="Arial"/>
                <a:sym typeface="Arial"/>
              </a:endParaRPr>
            </a:p>
          </p:txBody>
        </p:sp>
        <p:sp>
          <p:nvSpPr>
            <p:cNvPr id="210" name="Google Shape;210;p18"/>
            <p:cNvSpPr txBox="1"/>
            <p:nvPr/>
          </p:nvSpPr>
          <p:spPr>
            <a:xfrm>
              <a:off x="4713882" y="4234527"/>
              <a:ext cx="2072700" cy="308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0000"/>
                </a:buClr>
                <a:buSzPts val="1200"/>
                <a:buFont typeface="Calibri"/>
                <a:buNone/>
              </a:pPr>
              <a:r>
                <a:rPr lang="en-US" sz="1200" b="1" i="0" u="none" strike="noStrike" cap="none">
                  <a:solidFill>
                    <a:srgbClr val="FF0000"/>
                  </a:solidFill>
                  <a:latin typeface="Calibri"/>
                  <a:ea typeface="Calibri"/>
                  <a:cs typeface="Calibri"/>
                  <a:sym typeface="Calibri"/>
                </a:rPr>
                <a:t>Phosphoglycerate mutase</a:t>
              </a:r>
              <a:endParaRPr sz="1400" b="0" i="0" u="none" strike="noStrike" cap="none">
                <a:solidFill>
                  <a:srgbClr val="000000"/>
                </a:solidFill>
                <a:latin typeface="Arial"/>
                <a:ea typeface="Arial"/>
                <a:cs typeface="Arial"/>
                <a:sym typeface="Arial"/>
              </a:endParaRPr>
            </a:p>
          </p:txBody>
        </p:sp>
        <p:sp>
          <p:nvSpPr>
            <p:cNvPr id="211" name="Google Shape;211;p18"/>
            <p:cNvSpPr txBox="1"/>
            <p:nvPr/>
          </p:nvSpPr>
          <p:spPr>
            <a:xfrm>
              <a:off x="4772068" y="4658587"/>
              <a:ext cx="2072700" cy="308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0000"/>
                </a:buClr>
                <a:buSzPts val="1200"/>
                <a:buFont typeface="Calibri"/>
                <a:buNone/>
              </a:pPr>
              <a:r>
                <a:rPr lang="en-US" sz="1200" b="1" i="0" u="none" strike="noStrike" cap="none">
                  <a:solidFill>
                    <a:srgbClr val="FF0000"/>
                  </a:solidFill>
                  <a:latin typeface="Calibri"/>
                  <a:ea typeface="Calibri"/>
                  <a:cs typeface="Calibri"/>
                  <a:sym typeface="Calibri"/>
                </a:rPr>
                <a:t>Enolase</a:t>
              </a:r>
              <a:endParaRPr sz="1400" b="0" i="0" u="none" strike="noStrike" cap="none">
                <a:solidFill>
                  <a:srgbClr val="000000"/>
                </a:solidFill>
                <a:latin typeface="Arial"/>
                <a:ea typeface="Arial"/>
                <a:cs typeface="Arial"/>
                <a:sym typeface="Arial"/>
              </a:endParaRPr>
            </a:p>
          </p:txBody>
        </p:sp>
        <p:sp>
          <p:nvSpPr>
            <p:cNvPr id="212" name="Google Shape;212;p18"/>
            <p:cNvSpPr txBox="1"/>
            <p:nvPr/>
          </p:nvSpPr>
          <p:spPr>
            <a:xfrm>
              <a:off x="4719560" y="5082649"/>
              <a:ext cx="2072700" cy="308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0000"/>
                </a:buClr>
                <a:buSzPts val="1200"/>
                <a:buFont typeface="Calibri"/>
                <a:buNone/>
              </a:pPr>
              <a:r>
                <a:rPr lang="en-US" sz="1200" b="1" i="0" u="none" strike="noStrike" cap="none">
                  <a:solidFill>
                    <a:srgbClr val="FF0000"/>
                  </a:solidFill>
                  <a:latin typeface="Calibri"/>
                  <a:ea typeface="Calibri"/>
                  <a:cs typeface="Calibri"/>
                  <a:sym typeface="Calibri"/>
                </a:rPr>
                <a:t>Pyruvate kinase</a:t>
              </a:r>
              <a:endParaRPr sz="1400" b="0" i="0" u="none" strike="noStrike" cap="none">
                <a:solidFill>
                  <a:srgbClr val="000000"/>
                </a:solidFill>
                <a:latin typeface="Arial"/>
                <a:ea typeface="Arial"/>
                <a:cs typeface="Arial"/>
                <a:sym typeface="Arial"/>
              </a:endParaRPr>
            </a:p>
          </p:txBody>
        </p:sp>
        <p:sp>
          <p:nvSpPr>
            <p:cNvPr id="213" name="Google Shape;213;p18"/>
            <p:cNvSpPr txBox="1"/>
            <p:nvPr/>
          </p:nvSpPr>
          <p:spPr>
            <a:xfrm>
              <a:off x="1680283" y="3311044"/>
              <a:ext cx="2072700" cy="514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0000"/>
                </a:buClr>
                <a:buSzPts val="1200"/>
                <a:buFont typeface="Calibri"/>
                <a:buNone/>
              </a:pPr>
              <a:r>
                <a:rPr lang="en-US" sz="1200" b="1" i="0" u="none" strike="noStrike" cap="none">
                  <a:solidFill>
                    <a:srgbClr val="FF0000"/>
                  </a:solidFill>
                  <a:latin typeface="Calibri"/>
                  <a:ea typeface="Calibri"/>
                  <a:cs typeface="Calibri"/>
                  <a:sym typeface="Calibri"/>
                </a:rPr>
                <a:t>Triose phosphate isomerase</a:t>
              </a:r>
              <a:endParaRPr sz="1400" b="0" i="0" u="none" strike="noStrike" cap="none">
                <a:solidFill>
                  <a:srgbClr val="000000"/>
                </a:solidFill>
                <a:latin typeface="Arial"/>
                <a:ea typeface="Arial"/>
                <a:cs typeface="Arial"/>
                <a:sym typeface="Arial"/>
              </a:endParaRPr>
            </a:p>
          </p:txBody>
        </p:sp>
      </p:grpSp>
      <p:sp>
        <p:nvSpPr>
          <p:cNvPr id="214" name="Google Shape;214;p18"/>
          <p:cNvSpPr txBox="1"/>
          <p:nvPr/>
        </p:nvSpPr>
        <p:spPr>
          <a:xfrm>
            <a:off x="611450" y="1862150"/>
            <a:ext cx="3946500" cy="402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200" b="1" dirty="0">
                <a:solidFill>
                  <a:srgbClr val="00B050"/>
                </a:solidFill>
                <a:latin typeface="Calibri"/>
                <a:ea typeface="Calibri"/>
                <a:cs typeface="Calibri"/>
                <a:sym typeface="Calibri"/>
              </a:rPr>
              <a:t>PFK</a:t>
            </a:r>
            <a:r>
              <a:rPr lang="en-US" sz="2200" dirty="0">
                <a:solidFill>
                  <a:srgbClr val="00B050"/>
                </a:solidFill>
                <a:latin typeface="Calibri"/>
                <a:ea typeface="Calibri"/>
                <a:cs typeface="Calibri"/>
                <a:sym typeface="Calibri"/>
              </a:rPr>
              <a:t> </a:t>
            </a:r>
            <a:r>
              <a:rPr lang="en-US" sz="1800" dirty="0">
                <a:solidFill>
                  <a:schemeClr val="tx1"/>
                </a:solidFill>
                <a:latin typeface="Calibri"/>
                <a:ea typeface="Calibri"/>
                <a:cs typeface="Calibri"/>
                <a:sym typeface="Calibri"/>
              </a:rPr>
              <a:t>is main regulatory enzyme - efficiency is controlled by allosteric activators/inhibitors </a:t>
            </a:r>
            <a:endParaRPr lang="en-GB" sz="1800" dirty="0">
              <a:solidFill>
                <a:schemeClr val="tx1"/>
              </a:solidFill>
              <a:latin typeface="Calibri"/>
              <a:ea typeface="Calibri"/>
              <a:cs typeface="Calibri"/>
              <a:sym typeface="Calibri"/>
            </a:endParaRPr>
          </a:p>
          <a:p>
            <a:pPr marL="0" lvl="0" indent="0" algn="l" rtl="0">
              <a:spcBef>
                <a:spcPts val="0"/>
              </a:spcBef>
              <a:spcAft>
                <a:spcPts val="0"/>
              </a:spcAft>
              <a:buNone/>
            </a:pPr>
            <a:r>
              <a:rPr lang="en-GB" sz="1800" dirty="0">
                <a:solidFill>
                  <a:schemeClr val="tx1"/>
                </a:solidFill>
                <a:latin typeface="Calibri"/>
                <a:ea typeface="Calibri"/>
                <a:cs typeface="Calibri"/>
                <a:sym typeface="Calibri"/>
              </a:rPr>
              <a:t>RATE LIMITING STEP !!</a:t>
            </a:r>
            <a:endParaRPr sz="1800" dirty="0">
              <a:solidFill>
                <a:schemeClr val="tx1"/>
              </a:solidFill>
              <a:latin typeface="Calibri"/>
              <a:ea typeface="Calibri"/>
              <a:cs typeface="Calibri"/>
              <a:sym typeface="Calibri"/>
            </a:endParaRPr>
          </a:p>
          <a:p>
            <a:pPr marL="0" lvl="0" indent="0" algn="l" rtl="0">
              <a:spcBef>
                <a:spcPts val="0"/>
              </a:spcBef>
              <a:spcAft>
                <a:spcPts val="0"/>
              </a:spcAft>
              <a:buNone/>
            </a:pPr>
            <a:endParaRPr sz="2200" dirty="0">
              <a:latin typeface="Calibri"/>
              <a:ea typeface="Calibri"/>
              <a:cs typeface="Calibri"/>
              <a:sym typeface="Calibri"/>
            </a:endParaRPr>
          </a:p>
          <a:p>
            <a:pPr marL="0" lvl="0" indent="0" algn="l" rtl="0">
              <a:spcBef>
                <a:spcPts val="0"/>
              </a:spcBef>
              <a:spcAft>
                <a:spcPts val="0"/>
              </a:spcAft>
              <a:buNone/>
            </a:pPr>
            <a:endParaRPr sz="2200" dirty="0">
              <a:latin typeface="Calibri"/>
              <a:ea typeface="Calibri"/>
              <a:cs typeface="Calibri"/>
              <a:sym typeface="Calibri"/>
            </a:endParaRPr>
          </a:p>
          <a:p>
            <a:pPr marL="0" lvl="0" indent="0" algn="l" rtl="0">
              <a:spcBef>
                <a:spcPts val="0"/>
              </a:spcBef>
              <a:spcAft>
                <a:spcPts val="0"/>
              </a:spcAft>
              <a:buNone/>
            </a:pPr>
            <a:endParaRPr sz="2200" dirty="0">
              <a:latin typeface="Calibri"/>
              <a:ea typeface="Calibri"/>
              <a:cs typeface="Calibri"/>
              <a:sym typeface="Calibri"/>
            </a:endParaRPr>
          </a:p>
          <a:p>
            <a:pPr marL="0" lvl="0" indent="0" algn="l" rtl="0">
              <a:spcBef>
                <a:spcPts val="0"/>
              </a:spcBef>
              <a:spcAft>
                <a:spcPts val="0"/>
              </a:spcAft>
              <a:buNone/>
            </a:pPr>
            <a:endParaRPr sz="2200" dirty="0">
              <a:latin typeface="Calibri"/>
              <a:ea typeface="Calibri"/>
              <a:cs typeface="Calibri"/>
              <a:sym typeface="Calibri"/>
            </a:endParaRPr>
          </a:p>
          <a:p>
            <a:pPr marL="0" lvl="0" indent="0" algn="l" rtl="0">
              <a:spcBef>
                <a:spcPts val="0"/>
              </a:spcBef>
              <a:spcAft>
                <a:spcPts val="0"/>
              </a:spcAft>
              <a:buNone/>
            </a:pPr>
            <a:r>
              <a:rPr lang="en-US" sz="2200" b="1" dirty="0">
                <a:solidFill>
                  <a:srgbClr val="00B050"/>
                </a:solidFill>
                <a:latin typeface="Calibri"/>
                <a:ea typeface="Calibri"/>
                <a:cs typeface="Calibri"/>
                <a:sym typeface="Calibri"/>
              </a:rPr>
              <a:t>Fructose-2,6-</a:t>
            </a:r>
            <a:r>
              <a:rPr lang="en-US" sz="2200" b="1" dirty="0" err="1">
                <a:solidFill>
                  <a:srgbClr val="00B050"/>
                </a:solidFill>
                <a:latin typeface="Calibri"/>
                <a:ea typeface="Calibri"/>
                <a:cs typeface="Calibri"/>
                <a:sym typeface="Calibri"/>
              </a:rPr>
              <a:t>bisphosphate</a:t>
            </a:r>
            <a:r>
              <a:rPr lang="en-US" sz="2200" dirty="0">
                <a:solidFill>
                  <a:srgbClr val="00B050"/>
                </a:solidFill>
                <a:latin typeface="Calibri"/>
                <a:ea typeface="Calibri"/>
                <a:cs typeface="Calibri"/>
                <a:sym typeface="Calibri"/>
              </a:rPr>
              <a:t> </a:t>
            </a:r>
            <a:r>
              <a:rPr lang="en-US" sz="1800" dirty="0">
                <a:solidFill>
                  <a:schemeClr val="tx1"/>
                </a:solidFill>
                <a:latin typeface="Calibri"/>
                <a:ea typeface="Calibri"/>
                <a:cs typeface="Calibri"/>
                <a:sym typeface="Calibri"/>
              </a:rPr>
              <a:t>activates via insulin</a:t>
            </a:r>
            <a:endParaRPr sz="1800" dirty="0">
              <a:solidFill>
                <a:schemeClr val="tx1"/>
              </a:solidFill>
              <a:latin typeface="Calibri"/>
              <a:ea typeface="Calibri"/>
              <a:cs typeface="Calibri"/>
              <a:sym typeface="Calibri"/>
            </a:endParaRPr>
          </a:p>
          <a:p>
            <a:pPr marL="0" lvl="0" indent="0" algn="l" rtl="0">
              <a:spcBef>
                <a:spcPts val="0"/>
              </a:spcBef>
              <a:spcAft>
                <a:spcPts val="0"/>
              </a:spcAft>
              <a:buNone/>
            </a:pPr>
            <a:endParaRPr sz="2200" dirty="0">
              <a:latin typeface="Calibri"/>
              <a:ea typeface="Calibri"/>
              <a:cs typeface="Calibri"/>
              <a:sym typeface="Calibri"/>
            </a:endParaRPr>
          </a:p>
          <a:p>
            <a:pPr marL="0" lvl="0" indent="0" algn="l" rtl="0">
              <a:spcBef>
                <a:spcPts val="0"/>
              </a:spcBef>
              <a:spcAft>
                <a:spcPts val="0"/>
              </a:spcAft>
              <a:buNone/>
            </a:pPr>
            <a:endParaRPr sz="2200" dirty="0">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grpSp>
        <p:nvGrpSpPr>
          <p:cNvPr id="219" name="Google Shape;219;p19"/>
          <p:cNvGrpSpPr/>
          <p:nvPr/>
        </p:nvGrpSpPr>
        <p:grpSpPr>
          <a:xfrm>
            <a:off x="2650286" y="1374237"/>
            <a:ext cx="6493714" cy="3982640"/>
            <a:chOff x="1143000" y="2045685"/>
            <a:chExt cx="5279872" cy="3306193"/>
          </a:xfrm>
        </p:grpSpPr>
        <p:sp>
          <p:nvSpPr>
            <p:cNvPr id="220" name="Google Shape;220;p19"/>
            <p:cNvSpPr txBox="1"/>
            <p:nvPr/>
          </p:nvSpPr>
          <p:spPr>
            <a:xfrm>
              <a:off x="3787180" y="2360811"/>
              <a:ext cx="1569641" cy="25391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50"/>
                <a:buFont typeface="Calibri"/>
                <a:buNone/>
              </a:pPr>
              <a:r>
                <a:rPr lang="en-US" sz="1050" b="1" i="0" u="none" strike="noStrike" cap="none">
                  <a:solidFill>
                    <a:srgbClr val="000000"/>
                  </a:solidFill>
                  <a:latin typeface="Calibri"/>
                  <a:ea typeface="Calibri"/>
                  <a:cs typeface="Calibri"/>
                  <a:sym typeface="Calibri"/>
                </a:rPr>
                <a:t>Pyruvate</a:t>
              </a:r>
              <a:endParaRPr sz="1400" b="0" i="0" u="none" strike="noStrike" cap="none">
                <a:solidFill>
                  <a:srgbClr val="000000"/>
                </a:solidFill>
                <a:latin typeface="Arial"/>
                <a:ea typeface="Arial"/>
                <a:cs typeface="Arial"/>
                <a:sym typeface="Arial"/>
              </a:endParaRPr>
            </a:p>
          </p:txBody>
        </p:sp>
        <p:sp>
          <p:nvSpPr>
            <p:cNvPr id="221" name="Google Shape;221;p19"/>
            <p:cNvSpPr txBox="1"/>
            <p:nvPr/>
          </p:nvSpPr>
          <p:spPr>
            <a:xfrm>
              <a:off x="3787180" y="3914601"/>
              <a:ext cx="1569641" cy="25391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50"/>
                <a:buFont typeface="Calibri"/>
                <a:buNone/>
              </a:pPr>
              <a:r>
                <a:rPr lang="en-US" sz="1050" b="1" i="0" u="none" strike="noStrike" cap="none">
                  <a:solidFill>
                    <a:srgbClr val="000000"/>
                  </a:solidFill>
                  <a:latin typeface="Calibri"/>
                  <a:ea typeface="Calibri"/>
                  <a:cs typeface="Calibri"/>
                  <a:sym typeface="Calibri"/>
                </a:rPr>
                <a:t>Acetyl CoA</a:t>
              </a:r>
              <a:endParaRPr sz="1400" b="0" i="0" u="none" strike="noStrike" cap="none">
                <a:solidFill>
                  <a:srgbClr val="000000"/>
                </a:solidFill>
                <a:latin typeface="Arial"/>
                <a:ea typeface="Arial"/>
                <a:cs typeface="Arial"/>
                <a:sym typeface="Arial"/>
              </a:endParaRPr>
            </a:p>
          </p:txBody>
        </p:sp>
        <p:cxnSp>
          <p:nvCxnSpPr>
            <p:cNvPr id="222" name="Google Shape;222;p19"/>
            <p:cNvCxnSpPr/>
            <p:nvPr/>
          </p:nvCxnSpPr>
          <p:spPr>
            <a:xfrm>
              <a:off x="4547951" y="2591644"/>
              <a:ext cx="0" cy="1139958"/>
            </a:xfrm>
            <a:prstGeom prst="straightConnector1">
              <a:avLst/>
            </a:prstGeom>
            <a:noFill/>
            <a:ln w="9525" cap="flat" cmpd="sng">
              <a:solidFill>
                <a:schemeClr val="dk1"/>
              </a:solidFill>
              <a:prstDash val="solid"/>
              <a:round/>
              <a:headEnd type="none" w="sm" len="sm"/>
              <a:tailEnd type="triangle" w="med" len="med"/>
            </a:ln>
          </p:spPr>
        </p:cxnSp>
        <p:sp>
          <p:nvSpPr>
            <p:cNvPr id="223" name="Google Shape;223;p19"/>
            <p:cNvSpPr/>
            <p:nvPr/>
          </p:nvSpPr>
          <p:spPr>
            <a:xfrm>
              <a:off x="4596051" y="2658881"/>
              <a:ext cx="514364" cy="1041889"/>
            </a:xfrm>
            <a:custGeom>
              <a:avLst/>
              <a:gdLst/>
              <a:ahLst/>
              <a:cxnLst/>
              <a:rect l="l" t="t" r="r" b="b"/>
              <a:pathLst>
                <a:path w="685819" h="1389185" extrusionOk="0">
                  <a:moveTo>
                    <a:pt x="668235" y="0"/>
                  </a:moveTo>
                  <a:cubicBezTo>
                    <a:pt x="332661" y="209550"/>
                    <a:pt x="-2912" y="419100"/>
                    <a:pt x="19" y="650631"/>
                  </a:cubicBezTo>
                  <a:cubicBezTo>
                    <a:pt x="2950" y="882162"/>
                    <a:pt x="685819" y="1389185"/>
                    <a:pt x="685819" y="1389185"/>
                  </a:cubicBezTo>
                  <a:lnTo>
                    <a:pt x="685819" y="1389185"/>
                  </a:lnTo>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dk1"/>
                </a:solidFill>
                <a:latin typeface="Calibri"/>
                <a:ea typeface="Calibri"/>
                <a:cs typeface="Calibri"/>
                <a:sym typeface="Calibri"/>
              </a:endParaRPr>
            </a:p>
          </p:txBody>
        </p:sp>
        <p:sp>
          <p:nvSpPr>
            <p:cNvPr id="224" name="Google Shape;224;p19"/>
            <p:cNvSpPr txBox="1"/>
            <p:nvPr/>
          </p:nvSpPr>
          <p:spPr>
            <a:xfrm>
              <a:off x="3026409" y="2640502"/>
              <a:ext cx="1569641" cy="25391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50"/>
                <a:buFont typeface="Calibri"/>
                <a:buNone/>
              </a:pPr>
              <a:r>
                <a:rPr lang="en-US" sz="1050" b="1" i="0" u="none" strike="noStrike" cap="none">
                  <a:solidFill>
                    <a:srgbClr val="000000"/>
                  </a:solidFill>
                  <a:latin typeface="Calibri"/>
                  <a:ea typeface="Calibri"/>
                  <a:cs typeface="Calibri"/>
                  <a:sym typeface="Calibri"/>
                </a:rPr>
                <a:t>CoA</a:t>
              </a:r>
              <a:endParaRPr sz="1400" b="0" i="0" u="none" strike="noStrike" cap="none">
                <a:solidFill>
                  <a:srgbClr val="000000"/>
                </a:solidFill>
                <a:latin typeface="Arial"/>
                <a:ea typeface="Arial"/>
                <a:cs typeface="Arial"/>
                <a:sym typeface="Arial"/>
              </a:endParaRPr>
            </a:p>
          </p:txBody>
        </p:sp>
        <p:sp>
          <p:nvSpPr>
            <p:cNvPr id="225" name="Google Shape;225;p19"/>
            <p:cNvSpPr txBox="1"/>
            <p:nvPr/>
          </p:nvSpPr>
          <p:spPr>
            <a:xfrm>
              <a:off x="4703962" y="2538472"/>
              <a:ext cx="1569641" cy="25391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50"/>
                <a:buFont typeface="Calibri"/>
                <a:buNone/>
              </a:pPr>
              <a:r>
                <a:rPr lang="en-US" sz="1050" b="1" i="0" u="none" strike="noStrike" cap="none">
                  <a:solidFill>
                    <a:srgbClr val="000000"/>
                  </a:solidFill>
                  <a:latin typeface="Calibri"/>
                  <a:ea typeface="Calibri"/>
                  <a:cs typeface="Calibri"/>
                  <a:sym typeface="Calibri"/>
                </a:rPr>
                <a:t>NAD</a:t>
              </a:r>
              <a:r>
                <a:rPr lang="en-US" sz="1050" b="1" i="0" u="none" strike="noStrike" cap="none" baseline="30000">
                  <a:solidFill>
                    <a:srgbClr val="000000"/>
                  </a:solidFill>
                  <a:latin typeface="Calibri"/>
                  <a:ea typeface="Calibri"/>
                  <a:cs typeface="Calibri"/>
                  <a:sym typeface="Calibri"/>
                </a:rPr>
                <a:t>+</a:t>
              </a:r>
              <a:r>
                <a:rPr lang="en-US" sz="1050" b="1" i="0" u="none" strike="noStrike" cap="none">
                  <a:solidFill>
                    <a:srgbClr val="000000"/>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226" name="Google Shape;226;p19"/>
            <p:cNvSpPr txBox="1"/>
            <p:nvPr/>
          </p:nvSpPr>
          <p:spPr>
            <a:xfrm>
              <a:off x="4853231" y="3679478"/>
              <a:ext cx="1569641" cy="25391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50"/>
                <a:buFont typeface="Calibri"/>
                <a:buNone/>
              </a:pPr>
              <a:r>
                <a:rPr lang="en-US" sz="1050" b="1" i="0" u="none" strike="noStrike" cap="none">
                  <a:solidFill>
                    <a:srgbClr val="000000"/>
                  </a:solidFill>
                  <a:latin typeface="Calibri"/>
                  <a:ea typeface="Calibri"/>
                  <a:cs typeface="Calibri"/>
                  <a:sym typeface="Calibri"/>
                </a:rPr>
                <a:t>NADH + H</a:t>
              </a:r>
              <a:r>
                <a:rPr lang="en-US" sz="1050" b="1" i="0" u="none" strike="noStrike" cap="none" baseline="30000">
                  <a:solidFill>
                    <a:srgbClr val="000000"/>
                  </a:solidFill>
                  <a:latin typeface="Calibri"/>
                  <a:ea typeface="Calibri"/>
                  <a:cs typeface="Calibri"/>
                  <a:sym typeface="Calibri"/>
                </a:rPr>
                <a:t>+</a:t>
              </a:r>
              <a:r>
                <a:rPr lang="en-US" sz="1050" b="1" i="0" u="none" strike="noStrike" cap="none">
                  <a:solidFill>
                    <a:srgbClr val="000000"/>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cxnSp>
          <p:nvCxnSpPr>
            <p:cNvPr id="227" name="Google Shape;227;p19"/>
            <p:cNvCxnSpPr/>
            <p:nvPr/>
          </p:nvCxnSpPr>
          <p:spPr>
            <a:xfrm>
              <a:off x="3995452" y="2748106"/>
              <a:ext cx="522593" cy="314158"/>
            </a:xfrm>
            <a:prstGeom prst="straightConnector1">
              <a:avLst/>
            </a:prstGeom>
            <a:noFill/>
            <a:ln w="9525" cap="flat" cmpd="sng">
              <a:solidFill>
                <a:schemeClr val="dk1"/>
              </a:solidFill>
              <a:prstDash val="solid"/>
              <a:round/>
              <a:headEnd type="none" w="sm" len="sm"/>
              <a:tailEnd type="triangle" w="med" len="med"/>
            </a:ln>
          </p:spPr>
        </p:cxnSp>
        <p:cxnSp>
          <p:nvCxnSpPr>
            <p:cNvPr id="228" name="Google Shape;228;p19"/>
            <p:cNvCxnSpPr/>
            <p:nvPr/>
          </p:nvCxnSpPr>
          <p:spPr>
            <a:xfrm>
              <a:off x="4572000" y="4265149"/>
              <a:ext cx="0" cy="548640"/>
            </a:xfrm>
            <a:prstGeom prst="straightConnector1">
              <a:avLst/>
            </a:prstGeom>
            <a:noFill/>
            <a:ln w="9525" cap="flat" cmpd="sng">
              <a:solidFill>
                <a:schemeClr val="dk1"/>
              </a:solidFill>
              <a:prstDash val="solid"/>
              <a:round/>
              <a:headEnd type="none" w="sm" len="sm"/>
              <a:tailEnd type="triangle" w="med" len="med"/>
            </a:ln>
          </p:spPr>
        </p:cxnSp>
        <p:sp>
          <p:nvSpPr>
            <p:cNvPr id="229" name="Google Shape;229;p19"/>
            <p:cNvSpPr/>
            <p:nvPr/>
          </p:nvSpPr>
          <p:spPr>
            <a:xfrm>
              <a:off x="3158198" y="4940095"/>
              <a:ext cx="2584939" cy="411783"/>
            </a:xfrm>
            <a:custGeom>
              <a:avLst/>
              <a:gdLst/>
              <a:ahLst/>
              <a:cxnLst/>
              <a:rect l="l" t="t" r="r" b="b"/>
              <a:pathLst>
                <a:path w="3446585" h="549044" extrusionOk="0">
                  <a:moveTo>
                    <a:pt x="0" y="549044"/>
                  </a:moveTo>
                  <a:cubicBezTo>
                    <a:pt x="655320" y="280585"/>
                    <a:pt x="1310640" y="12127"/>
                    <a:pt x="1885071" y="404"/>
                  </a:cubicBezTo>
                  <a:cubicBezTo>
                    <a:pt x="2459502" y="-11319"/>
                    <a:pt x="2953043" y="233693"/>
                    <a:pt x="3446585" y="478705"/>
                  </a:cubicBezTo>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dk1"/>
                </a:solidFill>
                <a:latin typeface="Calibri"/>
                <a:ea typeface="Calibri"/>
                <a:cs typeface="Calibri"/>
                <a:sym typeface="Calibri"/>
              </a:endParaRPr>
            </a:p>
          </p:txBody>
        </p:sp>
        <p:sp>
          <p:nvSpPr>
            <p:cNvPr id="230" name="Google Shape;230;p19"/>
            <p:cNvSpPr txBox="1"/>
            <p:nvPr/>
          </p:nvSpPr>
          <p:spPr>
            <a:xfrm>
              <a:off x="1143000" y="2307639"/>
              <a:ext cx="1569641" cy="25391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0000"/>
                </a:buClr>
                <a:buSzPts val="1050"/>
                <a:buFont typeface="Calibri"/>
                <a:buNone/>
              </a:pPr>
              <a:r>
                <a:rPr lang="en-US" sz="1050" b="1" i="0" u="none" strike="noStrike" cap="none">
                  <a:solidFill>
                    <a:srgbClr val="FF0000"/>
                  </a:solidFill>
                  <a:latin typeface="Calibri"/>
                  <a:ea typeface="Calibri"/>
                  <a:cs typeface="Calibri"/>
                  <a:sym typeface="Calibri"/>
                </a:rPr>
                <a:t>Lactate</a:t>
              </a:r>
              <a:endParaRPr sz="1400" b="0" i="0" u="none" strike="noStrike" cap="none">
                <a:solidFill>
                  <a:srgbClr val="000000"/>
                </a:solidFill>
                <a:latin typeface="Arial"/>
                <a:ea typeface="Arial"/>
                <a:cs typeface="Arial"/>
                <a:sym typeface="Arial"/>
              </a:endParaRPr>
            </a:p>
          </p:txBody>
        </p:sp>
        <p:cxnSp>
          <p:nvCxnSpPr>
            <p:cNvPr id="231" name="Google Shape;231;p19"/>
            <p:cNvCxnSpPr/>
            <p:nvPr/>
          </p:nvCxnSpPr>
          <p:spPr>
            <a:xfrm rot="10800000">
              <a:off x="2513611" y="2423055"/>
              <a:ext cx="1297619" cy="0"/>
            </a:xfrm>
            <a:prstGeom prst="straightConnector1">
              <a:avLst/>
            </a:prstGeom>
            <a:noFill/>
            <a:ln w="9525" cap="flat" cmpd="sng">
              <a:solidFill>
                <a:srgbClr val="BD4B48"/>
              </a:solidFill>
              <a:prstDash val="solid"/>
              <a:round/>
              <a:headEnd type="none" w="sm" len="sm"/>
              <a:tailEnd type="triangle" w="med" len="med"/>
            </a:ln>
          </p:spPr>
        </p:cxnSp>
        <p:sp>
          <p:nvSpPr>
            <p:cNvPr id="232" name="Google Shape;232;p19"/>
            <p:cNvSpPr txBox="1"/>
            <p:nvPr/>
          </p:nvSpPr>
          <p:spPr>
            <a:xfrm>
              <a:off x="1927821" y="2045685"/>
              <a:ext cx="1752655" cy="25391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0000"/>
                </a:buClr>
                <a:buSzPts val="1050"/>
                <a:buFont typeface="Calibri"/>
                <a:buNone/>
              </a:pPr>
              <a:r>
                <a:rPr lang="en-US" sz="1050" b="1" i="0" u="none" strike="noStrike" cap="none">
                  <a:solidFill>
                    <a:srgbClr val="FF0000"/>
                  </a:solidFill>
                  <a:latin typeface="Calibri"/>
                  <a:ea typeface="Calibri"/>
                  <a:cs typeface="Calibri"/>
                  <a:sym typeface="Calibri"/>
                </a:rPr>
                <a:t>*** Anaerobic respiration</a:t>
              </a:r>
              <a:endParaRPr sz="1400" b="0" i="0" u="none" strike="noStrike" cap="none">
                <a:solidFill>
                  <a:srgbClr val="000000"/>
                </a:solidFill>
                <a:latin typeface="Arial"/>
                <a:ea typeface="Arial"/>
                <a:cs typeface="Arial"/>
                <a:sym typeface="Arial"/>
              </a:endParaRPr>
            </a:p>
          </p:txBody>
        </p:sp>
      </p:grpSp>
      <p:sp>
        <p:nvSpPr>
          <p:cNvPr id="233" name="Google Shape;233;p19"/>
          <p:cNvSpPr txBox="1"/>
          <p:nvPr/>
        </p:nvSpPr>
        <p:spPr>
          <a:xfrm>
            <a:off x="457200" y="239713"/>
            <a:ext cx="8229600"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4" name="Google Shape;234;p19"/>
          <p:cNvSpPr txBox="1"/>
          <p:nvPr/>
        </p:nvSpPr>
        <p:spPr>
          <a:xfrm>
            <a:off x="841721" y="553025"/>
            <a:ext cx="6761400" cy="507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700"/>
              <a:buFont typeface="Calibri"/>
              <a:buNone/>
            </a:pPr>
            <a:r>
              <a:rPr lang="en-US" sz="3600" dirty="0">
                <a:solidFill>
                  <a:srgbClr val="00B050"/>
                </a:solidFill>
                <a:latin typeface="Calibri"/>
                <a:ea typeface="Calibri"/>
                <a:cs typeface="Calibri"/>
                <a:sym typeface="Calibri"/>
              </a:rPr>
              <a:t>L</a:t>
            </a:r>
            <a:r>
              <a:rPr lang="en-US" sz="3600" b="0" i="0" u="none" strike="noStrike" cap="none" dirty="0">
                <a:solidFill>
                  <a:srgbClr val="00B050"/>
                </a:solidFill>
                <a:latin typeface="Calibri"/>
                <a:ea typeface="Calibri"/>
                <a:cs typeface="Calibri"/>
                <a:sym typeface="Calibri"/>
              </a:rPr>
              <a:t>i</a:t>
            </a:r>
            <a:r>
              <a:rPr lang="en-US" sz="3600" dirty="0">
                <a:solidFill>
                  <a:srgbClr val="00B050"/>
                </a:solidFill>
                <a:latin typeface="Calibri"/>
                <a:ea typeface="Calibri"/>
                <a:cs typeface="Calibri"/>
                <a:sym typeface="Calibri"/>
              </a:rPr>
              <a:t>nk reaction</a:t>
            </a:r>
            <a:endParaRPr sz="2300" b="0" i="0" u="none" strike="noStrike" cap="none" dirty="0">
              <a:solidFill>
                <a:srgbClr val="00B050"/>
              </a:solidFill>
              <a:latin typeface="Arial"/>
              <a:ea typeface="Arial"/>
              <a:cs typeface="Arial"/>
              <a:sym typeface="Arial"/>
            </a:endParaRPr>
          </a:p>
        </p:txBody>
      </p:sp>
      <p:sp>
        <p:nvSpPr>
          <p:cNvPr id="235" name="Google Shape;235;p19"/>
          <p:cNvSpPr txBox="1"/>
          <p:nvPr/>
        </p:nvSpPr>
        <p:spPr>
          <a:xfrm>
            <a:off x="450915" y="2188024"/>
            <a:ext cx="5669700" cy="2445600"/>
          </a:xfrm>
          <a:prstGeom prst="rect">
            <a:avLst/>
          </a:prstGeom>
          <a:noFill/>
          <a:ln>
            <a:noFill/>
          </a:ln>
        </p:spPr>
        <p:txBody>
          <a:bodyPr spcFirstLastPara="1" wrap="square" lIns="91425" tIns="91425" rIns="91425" bIns="91425" anchor="t" anchorCtr="0">
            <a:noAutofit/>
          </a:bodyPr>
          <a:lstStyle/>
          <a:p>
            <a:pPr marL="457200" lvl="0" indent="-368300" algn="l" rtl="0">
              <a:spcBef>
                <a:spcPts val="0"/>
              </a:spcBef>
              <a:spcAft>
                <a:spcPts val="0"/>
              </a:spcAft>
              <a:buSzPts val="2200"/>
              <a:buFont typeface="Calibri"/>
              <a:buChar char="●"/>
            </a:pPr>
            <a:r>
              <a:rPr lang="en-US" sz="2200" b="1" dirty="0">
                <a:latin typeface="Calibri"/>
                <a:ea typeface="Calibri"/>
                <a:cs typeface="Calibri"/>
                <a:sym typeface="Calibri"/>
              </a:rPr>
              <a:t>Aerobic conditions</a:t>
            </a:r>
            <a:r>
              <a:rPr lang="en-US" sz="2200" dirty="0">
                <a:latin typeface="Calibri"/>
                <a:ea typeface="Calibri"/>
                <a:cs typeface="Calibri"/>
                <a:sym typeface="Calibri"/>
              </a:rPr>
              <a:t> Pyruvate =</a:t>
            </a:r>
            <a:r>
              <a:rPr lang="en-GB" sz="2200" dirty="0">
                <a:latin typeface="Calibri"/>
                <a:ea typeface="Calibri"/>
                <a:cs typeface="Calibri"/>
                <a:sym typeface="Calibri"/>
              </a:rPr>
              <a:t>&gt; </a:t>
            </a:r>
            <a:r>
              <a:rPr lang="en-US" sz="2200" dirty="0">
                <a:latin typeface="Calibri"/>
                <a:ea typeface="Calibri"/>
                <a:cs typeface="Calibri"/>
                <a:sym typeface="Calibri"/>
              </a:rPr>
              <a:t>Krebs cycle</a:t>
            </a:r>
            <a:r>
              <a:rPr lang="en-GB" sz="2200" dirty="0">
                <a:latin typeface="Calibri"/>
                <a:ea typeface="Calibri"/>
                <a:cs typeface="Calibri"/>
                <a:sym typeface="Calibri"/>
              </a:rPr>
              <a:t> via Links</a:t>
            </a:r>
            <a:endParaRPr sz="2200" dirty="0">
              <a:latin typeface="Calibri"/>
              <a:ea typeface="Calibri"/>
              <a:cs typeface="Calibri"/>
              <a:sym typeface="Calibri"/>
            </a:endParaRPr>
          </a:p>
          <a:p>
            <a:pPr marL="457200" lvl="0" indent="-368300" algn="l" rtl="0">
              <a:spcBef>
                <a:spcPts val="0"/>
              </a:spcBef>
              <a:spcAft>
                <a:spcPts val="0"/>
              </a:spcAft>
              <a:buSzPts val="2200"/>
              <a:buFont typeface="Calibri"/>
              <a:buChar char="●"/>
            </a:pPr>
            <a:r>
              <a:rPr lang="en-US" sz="2200" b="1" dirty="0">
                <a:latin typeface="Calibri"/>
                <a:ea typeface="Calibri"/>
                <a:cs typeface="Calibri"/>
                <a:sym typeface="Calibri"/>
              </a:rPr>
              <a:t>Anaerobic conditions</a:t>
            </a:r>
            <a:r>
              <a:rPr lang="en-US" sz="2200" dirty="0">
                <a:latin typeface="Calibri"/>
                <a:ea typeface="Calibri"/>
                <a:cs typeface="Calibri"/>
                <a:sym typeface="Calibri"/>
              </a:rPr>
              <a:t> Pyruvate =</a:t>
            </a:r>
            <a:r>
              <a:rPr lang="en-GB" sz="2200" dirty="0">
                <a:latin typeface="Calibri"/>
                <a:ea typeface="Calibri"/>
                <a:cs typeface="Calibri"/>
                <a:sym typeface="Calibri"/>
              </a:rPr>
              <a:t>&gt;</a:t>
            </a:r>
            <a:r>
              <a:rPr lang="en-US" sz="2200" dirty="0">
                <a:latin typeface="Calibri"/>
                <a:ea typeface="Calibri"/>
                <a:cs typeface="Calibri"/>
                <a:sym typeface="Calibri"/>
              </a:rPr>
              <a:t> Lactate</a:t>
            </a:r>
            <a:r>
              <a:rPr lang="en-GB" sz="2200" dirty="0">
                <a:latin typeface="Calibri"/>
                <a:ea typeface="Calibri"/>
                <a:cs typeface="Calibri"/>
                <a:sym typeface="Calibri"/>
              </a:rPr>
              <a:t> (fermentation) </a:t>
            </a:r>
            <a:endParaRPr sz="2200" dirty="0">
              <a:latin typeface="Calibri"/>
              <a:ea typeface="Calibri"/>
              <a:cs typeface="Calibri"/>
              <a:sym typeface="Calibri"/>
            </a:endParaRPr>
          </a:p>
          <a:p>
            <a:pPr marL="0" lvl="0" indent="0" algn="l" rtl="0">
              <a:spcBef>
                <a:spcPts val="0"/>
              </a:spcBef>
              <a:spcAft>
                <a:spcPts val="0"/>
              </a:spcAft>
              <a:buNone/>
            </a:pPr>
            <a:endParaRPr sz="2200" dirty="0">
              <a:latin typeface="Calibri"/>
              <a:ea typeface="Calibri"/>
              <a:cs typeface="Calibri"/>
              <a:sym typeface="Calibri"/>
            </a:endParaRPr>
          </a:p>
          <a:p>
            <a:pPr marL="0" lvl="0" indent="0" algn="l" rtl="0">
              <a:spcBef>
                <a:spcPts val="0"/>
              </a:spcBef>
              <a:spcAft>
                <a:spcPts val="0"/>
              </a:spcAft>
              <a:buNone/>
            </a:pPr>
            <a:endParaRPr sz="2200" dirty="0">
              <a:latin typeface="Calibri"/>
              <a:ea typeface="Calibri"/>
              <a:cs typeface="Calibri"/>
              <a:sym typeface="Calibri"/>
            </a:endParaRPr>
          </a:p>
          <a:p>
            <a:pPr marL="0" lvl="0" indent="0" algn="l" rtl="0">
              <a:spcBef>
                <a:spcPts val="0"/>
              </a:spcBef>
              <a:spcAft>
                <a:spcPts val="0"/>
              </a:spcAft>
              <a:buNone/>
            </a:pPr>
            <a:r>
              <a:rPr lang="en-US" sz="2200" dirty="0">
                <a:latin typeface="Calibri"/>
                <a:ea typeface="Calibri"/>
                <a:cs typeface="Calibri"/>
                <a:sym typeface="Calibri"/>
              </a:rPr>
              <a:t>Pyruvate to acetyl-CoA is irreversible</a:t>
            </a:r>
            <a:endParaRPr sz="2200" dirty="0">
              <a:latin typeface="Calibri"/>
              <a:ea typeface="Calibri"/>
              <a:cs typeface="Calibri"/>
              <a:sym typeface="Calibri"/>
            </a:endParaRPr>
          </a:p>
          <a:p>
            <a:pPr marL="0" lvl="0" indent="0" algn="l" rtl="0">
              <a:spcBef>
                <a:spcPts val="0"/>
              </a:spcBef>
              <a:spcAft>
                <a:spcPts val="0"/>
              </a:spcAft>
              <a:buNone/>
            </a:pPr>
            <a:r>
              <a:rPr lang="en-US" sz="2200" dirty="0">
                <a:latin typeface="Calibri"/>
                <a:ea typeface="Calibri"/>
                <a:cs typeface="Calibri"/>
                <a:sym typeface="Calibri"/>
              </a:rPr>
              <a:t>Enzyme = pyruvate DH</a:t>
            </a:r>
            <a:endParaRPr lang="en-GB" sz="2200" dirty="0">
              <a:latin typeface="Calibri"/>
              <a:ea typeface="Calibri"/>
              <a:cs typeface="Calibri"/>
              <a:sym typeface="Calibri"/>
            </a:endParaRPr>
          </a:p>
          <a:p>
            <a:pPr marL="0" lvl="0" indent="0" algn="l" rtl="0">
              <a:spcBef>
                <a:spcPts val="0"/>
              </a:spcBef>
              <a:spcAft>
                <a:spcPts val="0"/>
              </a:spcAft>
              <a:buNone/>
            </a:pPr>
            <a:r>
              <a:rPr lang="en-GB" sz="2200" dirty="0">
                <a:latin typeface="Calibri"/>
                <a:ea typeface="Calibri"/>
                <a:cs typeface="Calibri"/>
                <a:sym typeface="Calibri"/>
              </a:rPr>
              <a:t>1 carbon atom is removed </a:t>
            </a:r>
            <a:endParaRPr sz="2200" dirty="0">
              <a:latin typeface="Calibri"/>
              <a:ea typeface="Calibri"/>
              <a:cs typeface="Calibri"/>
              <a:sym typeface="Calibri"/>
            </a:endParaRPr>
          </a:p>
        </p:txBody>
      </p:sp>
      <p:sp>
        <p:nvSpPr>
          <p:cNvPr id="236" name="Google Shape;236;p19"/>
          <p:cNvSpPr txBox="1"/>
          <p:nvPr/>
        </p:nvSpPr>
        <p:spPr>
          <a:xfrm>
            <a:off x="6352425" y="4975025"/>
            <a:ext cx="1250700" cy="94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Calibri"/>
                <a:ea typeface="Calibri"/>
                <a:cs typeface="Calibri"/>
                <a:sym typeface="Calibri"/>
              </a:rPr>
              <a:t>“Krebs cycle”</a:t>
            </a:r>
            <a:endParaRPr>
              <a:latin typeface="Calibri"/>
              <a:ea typeface="Calibri"/>
              <a:cs typeface="Calibri"/>
              <a:sym typeface="Calibri"/>
            </a:endParaRPr>
          </a:p>
        </p:txBody>
      </p:sp>
      <p:pic>
        <p:nvPicPr>
          <p:cNvPr id="237" name="Google Shape;237;p19"/>
          <p:cNvPicPr preferRelativeResize="0"/>
          <p:nvPr/>
        </p:nvPicPr>
        <p:blipFill rotWithShape="1">
          <a:blip r:embed="rId3">
            <a:alphaModFix/>
          </a:blip>
          <a:srcRect l="67299"/>
          <a:stretch/>
        </p:blipFill>
        <p:spPr>
          <a:xfrm>
            <a:off x="7298317" y="3622489"/>
            <a:ext cx="1069105" cy="11880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grpSp>
        <p:nvGrpSpPr>
          <p:cNvPr id="242" name="Google Shape;242;p20"/>
          <p:cNvGrpSpPr/>
          <p:nvPr/>
        </p:nvGrpSpPr>
        <p:grpSpPr>
          <a:xfrm>
            <a:off x="2480455" y="1578846"/>
            <a:ext cx="6471719" cy="4606619"/>
            <a:chOff x="1907384" y="1858643"/>
            <a:chExt cx="5594985" cy="4091499"/>
          </a:xfrm>
        </p:grpSpPr>
        <p:sp>
          <p:nvSpPr>
            <p:cNvPr id="243" name="Google Shape;243;p20"/>
            <p:cNvSpPr/>
            <p:nvPr/>
          </p:nvSpPr>
          <p:spPr>
            <a:xfrm>
              <a:off x="2033708" y="5570763"/>
              <a:ext cx="3599965" cy="223231"/>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244" name="Google Shape;244;p20"/>
            <p:cNvSpPr txBox="1"/>
            <p:nvPr/>
          </p:nvSpPr>
          <p:spPr>
            <a:xfrm>
              <a:off x="3787180" y="1858643"/>
              <a:ext cx="1569641" cy="25391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050" b="1" i="0" u="none" strike="noStrike" cap="none">
                  <a:solidFill>
                    <a:srgbClr val="000000"/>
                  </a:solidFill>
                  <a:latin typeface="Arial"/>
                  <a:ea typeface="Arial"/>
                  <a:cs typeface="Arial"/>
                  <a:sym typeface="Arial"/>
                </a:rPr>
                <a:t>Acetyl CoA</a:t>
              </a:r>
              <a:endParaRPr sz="1400" b="0" i="0" u="none" strike="noStrike" cap="none">
                <a:solidFill>
                  <a:srgbClr val="000000"/>
                </a:solidFill>
                <a:latin typeface="Arial"/>
                <a:ea typeface="Arial"/>
                <a:cs typeface="Arial"/>
                <a:sym typeface="Arial"/>
              </a:endParaRPr>
            </a:p>
          </p:txBody>
        </p:sp>
        <p:sp>
          <p:nvSpPr>
            <p:cNvPr id="245" name="Google Shape;245;p20"/>
            <p:cNvSpPr txBox="1"/>
            <p:nvPr/>
          </p:nvSpPr>
          <p:spPr>
            <a:xfrm>
              <a:off x="2821021" y="4635316"/>
              <a:ext cx="982314" cy="25391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70C0"/>
                </a:buClr>
                <a:buSzPts val="1050"/>
                <a:buFont typeface="Arial"/>
                <a:buNone/>
              </a:pPr>
              <a:r>
                <a:rPr lang="en-US" sz="1050" b="1" i="0" u="none" strike="noStrike" cap="none">
                  <a:solidFill>
                    <a:srgbClr val="0070C0"/>
                  </a:solidFill>
                  <a:latin typeface="Arial"/>
                  <a:ea typeface="Arial"/>
                  <a:cs typeface="Arial"/>
                  <a:sym typeface="Arial"/>
                </a:rPr>
                <a:t>FADH</a:t>
              </a:r>
              <a:r>
                <a:rPr lang="en-US" sz="1050" b="1" i="0" u="none" strike="noStrike" cap="none" baseline="-25000">
                  <a:solidFill>
                    <a:srgbClr val="0070C0"/>
                  </a:solidFill>
                  <a:latin typeface="Arial"/>
                  <a:ea typeface="Arial"/>
                  <a:cs typeface="Arial"/>
                  <a:sym typeface="Arial"/>
                </a:rPr>
                <a:t>2</a:t>
              </a:r>
              <a:endParaRPr sz="1050" b="1" i="0" u="none" strike="noStrike" cap="none">
                <a:solidFill>
                  <a:srgbClr val="0070C0"/>
                </a:solidFill>
                <a:latin typeface="Arial"/>
                <a:ea typeface="Arial"/>
                <a:cs typeface="Arial"/>
                <a:sym typeface="Arial"/>
              </a:endParaRPr>
            </a:p>
          </p:txBody>
        </p:sp>
        <p:sp>
          <p:nvSpPr>
            <p:cNvPr id="246" name="Google Shape;246;p20"/>
            <p:cNvSpPr txBox="1"/>
            <p:nvPr/>
          </p:nvSpPr>
          <p:spPr>
            <a:xfrm>
              <a:off x="5633673" y="3679521"/>
              <a:ext cx="883625" cy="25391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70C0"/>
                </a:buClr>
                <a:buSzPts val="1050"/>
                <a:buFont typeface="Arial"/>
                <a:buNone/>
              </a:pPr>
              <a:r>
                <a:rPr lang="en-US" sz="1050" b="1" i="0" u="none" strike="noStrike" cap="none">
                  <a:solidFill>
                    <a:srgbClr val="0070C0"/>
                  </a:solidFill>
                  <a:latin typeface="Arial"/>
                  <a:ea typeface="Arial"/>
                  <a:cs typeface="Arial"/>
                  <a:sym typeface="Arial"/>
                </a:rPr>
                <a:t>NADH + H</a:t>
              </a:r>
              <a:r>
                <a:rPr lang="en-US" sz="1050" b="1" i="0" u="none" strike="noStrike" cap="none" baseline="30000">
                  <a:solidFill>
                    <a:srgbClr val="0070C0"/>
                  </a:solidFill>
                  <a:latin typeface="Arial"/>
                  <a:ea typeface="Arial"/>
                  <a:cs typeface="Arial"/>
                  <a:sym typeface="Arial"/>
                </a:rPr>
                <a:t>+</a:t>
              </a:r>
              <a:r>
                <a:rPr lang="en-US" sz="1050" b="1" i="0" u="none" strike="noStrike" cap="none">
                  <a:solidFill>
                    <a:srgbClr val="0070C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cxnSp>
          <p:nvCxnSpPr>
            <p:cNvPr id="247" name="Google Shape;247;p20"/>
            <p:cNvCxnSpPr/>
            <p:nvPr/>
          </p:nvCxnSpPr>
          <p:spPr>
            <a:xfrm>
              <a:off x="4572000" y="2089476"/>
              <a:ext cx="0" cy="333653"/>
            </a:xfrm>
            <a:prstGeom prst="straightConnector1">
              <a:avLst/>
            </a:prstGeom>
            <a:noFill/>
            <a:ln w="9525" cap="flat" cmpd="sng">
              <a:solidFill>
                <a:schemeClr val="dk1"/>
              </a:solidFill>
              <a:prstDash val="solid"/>
              <a:round/>
              <a:headEnd type="none" w="sm" len="sm"/>
              <a:tailEnd type="triangle" w="med" len="med"/>
            </a:ln>
          </p:spPr>
        </p:cxnSp>
        <p:sp>
          <p:nvSpPr>
            <p:cNvPr id="248" name="Google Shape;248;p20"/>
            <p:cNvSpPr txBox="1"/>
            <p:nvPr/>
          </p:nvSpPr>
          <p:spPr>
            <a:xfrm>
              <a:off x="4451331" y="2525741"/>
              <a:ext cx="1569641" cy="25391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050" b="1" i="0" u="none" strike="noStrike" cap="none">
                  <a:solidFill>
                    <a:srgbClr val="000000"/>
                  </a:solidFill>
                  <a:latin typeface="Arial"/>
                  <a:ea typeface="Arial"/>
                  <a:cs typeface="Arial"/>
                  <a:sym typeface="Arial"/>
                </a:rPr>
                <a:t>Citrate</a:t>
              </a:r>
              <a:endParaRPr sz="1400" b="0" i="0" u="none" strike="noStrike" cap="none">
                <a:solidFill>
                  <a:srgbClr val="000000"/>
                </a:solidFill>
                <a:latin typeface="Arial"/>
                <a:ea typeface="Arial"/>
                <a:cs typeface="Arial"/>
                <a:sym typeface="Arial"/>
              </a:endParaRPr>
            </a:p>
          </p:txBody>
        </p:sp>
        <p:sp>
          <p:nvSpPr>
            <p:cNvPr id="249" name="Google Shape;249;p20"/>
            <p:cNvSpPr txBox="1"/>
            <p:nvPr/>
          </p:nvSpPr>
          <p:spPr>
            <a:xfrm>
              <a:off x="5802431" y="3318956"/>
              <a:ext cx="1569641" cy="25391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050" b="1" i="0" u="none" strike="noStrike" cap="none">
                  <a:solidFill>
                    <a:srgbClr val="000000"/>
                  </a:solidFill>
                  <a:latin typeface="Arial"/>
                  <a:ea typeface="Arial"/>
                  <a:cs typeface="Arial"/>
                  <a:sym typeface="Arial"/>
                </a:rPr>
                <a:t>Isocitrate</a:t>
              </a:r>
              <a:endParaRPr sz="1400" b="0" i="0" u="none" strike="noStrike" cap="none">
                <a:solidFill>
                  <a:srgbClr val="000000"/>
                </a:solidFill>
                <a:latin typeface="Arial"/>
                <a:ea typeface="Arial"/>
                <a:cs typeface="Arial"/>
                <a:sym typeface="Arial"/>
              </a:endParaRPr>
            </a:p>
          </p:txBody>
        </p:sp>
        <p:sp>
          <p:nvSpPr>
            <p:cNvPr id="250" name="Google Shape;250;p20"/>
            <p:cNvSpPr txBox="1"/>
            <p:nvPr/>
          </p:nvSpPr>
          <p:spPr>
            <a:xfrm>
              <a:off x="5802431" y="4354528"/>
              <a:ext cx="1569641" cy="25391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050" b="1" i="0" u="none" strike="noStrike" cap="none">
                  <a:solidFill>
                    <a:srgbClr val="000000"/>
                  </a:solidFill>
                  <a:latin typeface="Arial"/>
                  <a:ea typeface="Arial"/>
                  <a:cs typeface="Arial"/>
                  <a:sym typeface="Arial"/>
                </a:rPr>
                <a:t>α-ketoglutarate</a:t>
              </a:r>
              <a:endParaRPr sz="1400" b="0" i="0" u="none" strike="noStrike" cap="none">
                <a:solidFill>
                  <a:srgbClr val="000000"/>
                </a:solidFill>
                <a:latin typeface="Arial"/>
                <a:ea typeface="Arial"/>
                <a:cs typeface="Arial"/>
                <a:sym typeface="Arial"/>
              </a:endParaRPr>
            </a:p>
          </p:txBody>
        </p:sp>
        <p:sp>
          <p:nvSpPr>
            <p:cNvPr id="251" name="Google Shape;251;p20"/>
            <p:cNvSpPr txBox="1"/>
            <p:nvPr/>
          </p:nvSpPr>
          <p:spPr>
            <a:xfrm>
              <a:off x="4732685" y="4990494"/>
              <a:ext cx="1569641" cy="25391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050" b="1" i="0" u="none" strike="noStrike" cap="none">
                  <a:solidFill>
                    <a:srgbClr val="000000"/>
                  </a:solidFill>
                  <a:latin typeface="Arial"/>
                  <a:ea typeface="Arial"/>
                  <a:cs typeface="Arial"/>
                  <a:sym typeface="Arial"/>
                </a:rPr>
                <a:t>Succinyl Co-A</a:t>
              </a:r>
              <a:endParaRPr sz="1400" b="0" i="0" u="none" strike="noStrike" cap="none">
                <a:solidFill>
                  <a:srgbClr val="000000"/>
                </a:solidFill>
                <a:latin typeface="Arial"/>
                <a:ea typeface="Arial"/>
                <a:cs typeface="Arial"/>
                <a:sym typeface="Arial"/>
              </a:endParaRPr>
            </a:p>
          </p:txBody>
        </p:sp>
        <p:sp>
          <p:nvSpPr>
            <p:cNvPr id="252" name="Google Shape;252;p20"/>
            <p:cNvSpPr txBox="1"/>
            <p:nvPr/>
          </p:nvSpPr>
          <p:spPr>
            <a:xfrm>
              <a:off x="2834973" y="5005510"/>
              <a:ext cx="1569641" cy="25391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050" b="1" i="0" u="none" strike="noStrike" cap="none">
                  <a:solidFill>
                    <a:srgbClr val="000000"/>
                  </a:solidFill>
                  <a:latin typeface="Arial"/>
                  <a:ea typeface="Arial"/>
                  <a:cs typeface="Arial"/>
                  <a:sym typeface="Arial"/>
                </a:rPr>
                <a:t>Succinate</a:t>
              </a:r>
              <a:endParaRPr sz="1400" b="0" i="0" u="none" strike="noStrike" cap="none">
                <a:solidFill>
                  <a:srgbClr val="000000"/>
                </a:solidFill>
                <a:latin typeface="Arial"/>
                <a:ea typeface="Arial"/>
                <a:cs typeface="Arial"/>
                <a:sym typeface="Arial"/>
              </a:endParaRPr>
            </a:p>
          </p:txBody>
        </p:sp>
        <p:sp>
          <p:nvSpPr>
            <p:cNvPr id="253" name="Google Shape;253;p20"/>
            <p:cNvSpPr txBox="1"/>
            <p:nvPr/>
          </p:nvSpPr>
          <p:spPr>
            <a:xfrm>
              <a:off x="1907384" y="4246065"/>
              <a:ext cx="1569641" cy="25391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050" b="1" i="0" u="none" strike="noStrike" cap="none">
                  <a:solidFill>
                    <a:srgbClr val="000000"/>
                  </a:solidFill>
                  <a:latin typeface="Arial"/>
                  <a:ea typeface="Arial"/>
                  <a:cs typeface="Arial"/>
                  <a:sym typeface="Arial"/>
                </a:rPr>
                <a:t>Fumarate</a:t>
              </a:r>
              <a:endParaRPr sz="1400" b="0" i="0" u="none" strike="noStrike" cap="none">
                <a:solidFill>
                  <a:srgbClr val="000000"/>
                </a:solidFill>
                <a:latin typeface="Arial"/>
                <a:ea typeface="Arial"/>
                <a:cs typeface="Arial"/>
                <a:sym typeface="Arial"/>
              </a:endParaRPr>
            </a:p>
          </p:txBody>
        </p:sp>
        <p:sp>
          <p:nvSpPr>
            <p:cNvPr id="254" name="Google Shape;254;p20"/>
            <p:cNvSpPr txBox="1"/>
            <p:nvPr/>
          </p:nvSpPr>
          <p:spPr>
            <a:xfrm>
              <a:off x="1931790" y="3289151"/>
              <a:ext cx="1569641" cy="25391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050" b="1" i="0" u="none" strike="noStrike" cap="none">
                  <a:solidFill>
                    <a:srgbClr val="000000"/>
                  </a:solidFill>
                  <a:latin typeface="Arial"/>
                  <a:ea typeface="Arial"/>
                  <a:cs typeface="Arial"/>
                  <a:sym typeface="Arial"/>
                </a:rPr>
                <a:t>Malate</a:t>
              </a:r>
              <a:endParaRPr sz="1400" b="0" i="0" u="none" strike="noStrike" cap="none">
                <a:solidFill>
                  <a:srgbClr val="000000"/>
                </a:solidFill>
                <a:latin typeface="Arial"/>
                <a:ea typeface="Arial"/>
                <a:cs typeface="Arial"/>
                <a:sym typeface="Arial"/>
              </a:endParaRPr>
            </a:p>
          </p:txBody>
        </p:sp>
        <p:sp>
          <p:nvSpPr>
            <p:cNvPr id="255" name="Google Shape;255;p20"/>
            <p:cNvSpPr txBox="1"/>
            <p:nvPr/>
          </p:nvSpPr>
          <p:spPr>
            <a:xfrm>
              <a:off x="2897401" y="2576984"/>
              <a:ext cx="1569641" cy="25391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050" b="1" i="0" u="none" strike="noStrike" cap="none">
                  <a:solidFill>
                    <a:srgbClr val="000000"/>
                  </a:solidFill>
                  <a:latin typeface="Arial"/>
                  <a:ea typeface="Arial"/>
                  <a:cs typeface="Arial"/>
                  <a:sym typeface="Arial"/>
                </a:rPr>
                <a:t>Oxaloacetate</a:t>
              </a:r>
              <a:endParaRPr sz="1400" b="0" i="0" u="none" strike="noStrike" cap="none">
                <a:solidFill>
                  <a:srgbClr val="000000"/>
                </a:solidFill>
                <a:latin typeface="Arial"/>
                <a:ea typeface="Arial"/>
                <a:cs typeface="Arial"/>
                <a:sym typeface="Arial"/>
              </a:endParaRPr>
            </a:p>
          </p:txBody>
        </p:sp>
        <p:sp>
          <p:nvSpPr>
            <p:cNvPr id="256" name="Google Shape;256;p20"/>
            <p:cNvSpPr/>
            <p:nvPr/>
          </p:nvSpPr>
          <p:spPr>
            <a:xfrm>
              <a:off x="4070840" y="2483750"/>
              <a:ext cx="883627" cy="92320"/>
            </a:xfrm>
            <a:custGeom>
              <a:avLst/>
              <a:gdLst/>
              <a:ahLst/>
              <a:cxnLst/>
              <a:rect l="l" t="t" r="r" b="b"/>
              <a:pathLst>
                <a:path w="1178169" h="123093" extrusionOk="0">
                  <a:moveTo>
                    <a:pt x="0" y="123093"/>
                  </a:moveTo>
                  <a:cubicBezTo>
                    <a:pt x="218342" y="61546"/>
                    <a:pt x="436685" y="0"/>
                    <a:pt x="633046" y="0"/>
                  </a:cubicBezTo>
                  <a:cubicBezTo>
                    <a:pt x="829407" y="0"/>
                    <a:pt x="1003788" y="61546"/>
                    <a:pt x="1178169" y="123093"/>
                  </a:cubicBezTo>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dk1"/>
                </a:solidFill>
                <a:latin typeface="Arial"/>
                <a:ea typeface="Arial"/>
                <a:cs typeface="Arial"/>
                <a:sym typeface="Arial"/>
              </a:endParaRPr>
            </a:p>
          </p:txBody>
        </p:sp>
        <p:sp>
          <p:nvSpPr>
            <p:cNvPr id="257" name="Google Shape;257;p20"/>
            <p:cNvSpPr/>
            <p:nvPr/>
          </p:nvSpPr>
          <p:spPr>
            <a:xfrm>
              <a:off x="5547948" y="2694764"/>
              <a:ext cx="804496" cy="501162"/>
            </a:xfrm>
            <a:custGeom>
              <a:avLst/>
              <a:gdLst/>
              <a:ahLst/>
              <a:cxnLst/>
              <a:rect l="l" t="t" r="r" b="b"/>
              <a:pathLst>
                <a:path w="1072661" h="668216" extrusionOk="0">
                  <a:moveTo>
                    <a:pt x="0" y="0"/>
                  </a:moveTo>
                  <a:cubicBezTo>
                    <a:pt x="279888" y="41031"/>
                    <a:pt x="559776" y="82062"/>
                    <a:pt x="738553" y="193431"/>
                  </a:cubicBezTo>
                  <a:cubicBezTo>
                    <a:pt x="917330" y="304800"/>
                    <a:pt x="994995" y="486508"/>
                    <a:pt x="1072661" y="668216"/>
                  </a:cubicBezTo>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dk1"/>
                </a:solidFill>
                <a:latin typeface="Arial"/>
                <a:ea typeface="Arial"/>
                <a:cs typeface="Arial"/>
                <a:sym typeface="Arial"/>
              </a:endParaRPr>
            </a:p>
          </p:txBody>
        </p:sp>
        <p:sp>
          <p:nvSpPr>
            <p:cNvPr id="258" name="Google Shape;258;p20"/>
            <p:cNvSpPr/>
            <p:nvPr/>
          </p:nvSpPr>
          <p:spPr>
            <a:xfrm>
              <a:off x="6563459" y="3472884"/>
              <a:ext cx="95593" cy="685800"/>
            </a:xfrm>
            <a:custGeom>
              <a:avLst/>
              <a:gdLst/>
              <a:ahLst/>
              <a:cxnLst/>
              <a:rect l="l" t="t" r="r" b="b"/>
              <a:pathLst>
                <a:path w="127457" h="914400" extrusionOk="0">
                  <a:moveTo>
                    <a:pt x="0" y="0"/>
                  </a:moveTo>
                  <a:cubicBezTo>
                    <a:pt x="54219" y="169984"/>
                    <a:pt x="108438" y="339969"/>
                    <a:pt x="123092" y="492369"/>
                  </a:cubicBezTo>
                  <a:cubicBezTo>
                    <a:pt x="137746" y="644769"/>
                    <a:pt x="112834" y="779584"/>
                    <a:pt x="87923" y="914400"/>
                  </a:cubicBezTo>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dk1"/>
                </a:solidFill>
                <a:latin typeface="Arial"/>
                <a:ea typeface="Arial"/>
                <a:cs typeface="Arial"/>
                <a:sym typeface="Arial"/>
              </a:endParaRPr>
            </a:p>
          </p:txBody>
        </p:sp>
        <p:sp>
          <p:nvSpPr>
            <p:cNvPr id="259" name="Google Shape;259;p20"/>
            <p:cNvSpPr/>
            <p:nvPr/>
          </p:nvSpPr>
          <p:spPr>
            <a:xfrm>
              <a:off x="6075484" y="4541149"/>
              <a:ext cx="382466" cy="461597"/>
            </a:xfrm>
            <a:custGeom>
              <a:avLst/>
              <a:gdLst/>
              <a:ahLst/>
              <a:cxnLst/>
              <a:rect l="l" t="t" r="r" b="b"/>
              <a:pathLst>
                <a:path w="509954" h="615462" extrusionOk="0">
                  <a:moveTo>
                    <a:pt x="509954" y="0"/>
                  </a:moveTo>
                  <a:cubicBezTo>
                    <a:pt x="455734" y="177311"/>
                    <a:pt x="401515" y="354623"/>
                    <a:pt x="316523" y="457200"/>
                  </a:cubicBezTo>
                  <a:cubicBezTo>
                    <a:pt x="231531" y="559777"/>
                    <a:pt x="0" y="615462"/>
                    <a:pt x="0" y="615462"/>
                  </a:cubicBezTo>
                  <a:lnTo>
                    <a:pt x="0" y="615462"/>
                  </a:lnTo>
                  <a:lnTo>
                    <a:pt x="0" y="615462"/>
                  </a:lnTo>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dk1"/>
                </a:solidFill>
                <a:latin typeface="Arial"/>
                <a:ea typeface="Arial"/>
                <a:cs typeface="Arial"/>
                <a:sym typeface="Arial"/>
              </a:endParaRPr>
            </a:p>
          </p:txBody>
        </p:sp>
        <p:sp>
          <p:nvSpPr>
            <p:cNvPr id="260" name="Google Shape;260;p20"/>
            <p:cNvSpPr/>
            <p:nvPr/>
          </p:nvSpPr>
          <p:spPr>
            <a:xfrm>
              <a:off x="3952142" y="5240138"/>
              <a:ext cx="1121019" cy="158463"/>
            </a:xfrm>
            <a:custGeom>
              <a:avLst/>
              <a:gdLst/>
              <a:ahLst/>
              <a:cxnLst/>
              <a:rect l="l" t="t" r="r" b="b"/>
              <a:pathLst>
                <a:path w="1494692" h="211284" extrusionOk="0">
                  <a:moveTo>
                    <a:pt x="1494692" y="0"/>
                  </a:moveTo>
                  <a:cubicBezTo>
                    <a:pt x="1276349" y="102577"/>
                    <a:pt x="1058007" y="205154"/>
                    <a:pt x="808892" y="211015"/>
                  </a:cubicBezTo>
                  <a:cubicBezTo>
                    <a:pt x="559777" y="216877"/>
                    <a:pt x="279888" y="126023"/>
                    <a:pt x="0" y="35169"/>
                  </a:cubicBezTo>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dk1"/>
                </a:solidFill>
                <a:latin typeface="Arial"/>
                <a:ea typeface="Arial"/>
                <a:cs typeface="Arial"/>
                <a:sym typeface="Arial"/>
              </a:endParaRPr>
            </a:p>
          </p:txBody>
        </p:sp>
        <p:sp>
          <p:nvSpPr>
            <p:cNvPr id="261" name="Google Shape;261;p20"/>
            <p:cNvSpPr/>
            <p:nvPr/>
          </p:nvSpPr>
          <p:spPr>
            <a:xfrm>
              <a:off x="2699240" y="4541149"/>
              <a:ext cx="580292" cy="461597"/>
            </a:xfrm>
            <a:custGeom>
              <a:avLst/>
              <a:gdLst/>
              <a:ahLst/>
              <a:cxnLst/>
              <a:rect l="l" t="t" r="r" b="b"/>
              <a:pathLst>
                <a:path w="773723" h="615462" extrusionOk="0">
                  <a:moveTo>
                    <a:pt x="773723" y="615462"/>
                  </a:moveTo>
                  <a:cubicBezTo>
                    <a:pt x="548053" y="543658"/>
                    <a:pt x="322384" y="471854"/>
                    <a:pt x="193430" y="369277"/>
                  </a:cubicBezTo>
                  <a:cubicBezTo>
                    <a:pt x="64476" y="266700"/>
                    <a:pt x="0" y="0"/>
                    <a:pt x="0" y="0"/>
                  </a:cubicBezTo>
                  <a:lnTo>
                    <a:pt x="0" y="0"/>
                  </a:lnTo>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dk1"/>
                </a:solidFill>
                <a:latin typeface="Arial"/>
                <a:ea typeface="Arial"/>
                <a:cs typeface="Arial"/>
                <a:sym typeface="Arial"/>
              </a:endParaRPr>
            </a:p>
          </p:txBody>
        </p:sp>
        <p:sp>
          <p:nvSpPr>
            <p:cNvPr id="262" name="Google Shape;262;p20"/>
            <p:cNvSpPr/>
            <p:nvPr/>
          </p:nvSpPr>
          <p:spPr>
            <a:xfrm>
              <a:off x="2499199" y="3565203"/>
              <a:ext cx="120910" cy="685800"/>
            </a:xfrm>
            <a:custGeom>
              <a:avLst/>
              <a:gdLst/>
              <a:ahLst/>
              <a:cxnLst/>
              <a:rect l="l" t="t" r="r" b="b"/>
              <a:pathLst>
                <a:path w="161213" h="914400" extrusionOk="0">
                  <a:moveTo>
                    <a:pt x="161213" y="914400"/>
                  </a:moveTo>
                  <a:cubicBezTo>
                    <a:pt x="89409" y="788377"/>
                    <a:pt x="17605" y="662354"/>
                    <a:pt x="2951" y="509954"/>
                  </a:cubicBezTo>
                  <a:cubicBezTo>
                    <a:pt x="-11703" y="357554"/>
                    <a:pt x="30793" y="178777"/>
                    <a:pt x="73290" y="0"/>
                  </a:cubicBezTo>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dk1"/>
                </a:solidFill>
                <a:latin typeface="Arial"/>
                <a:ea typeface="Arial"/>
                <a:cs typeface="Arial"/>
                <a:sym typeface="Arial"/>
              </a:endParaRPr>
            </a:p>
          </p:txBody>
        </p:sp>
        <p:sp>
          <p:nvSpPr>
            <p:cNvPr id="263" name="Google Shape;263;p20"/>
            <p:cNvSpPr/>
            <p:nvPr/>
          </p:nvSpPr>
          <p:spPr>
            <a:xfrm>
              <a:off x="2725617" y="2813462"/>
              <a:ext cx="461596" cy="487973"/>
            </a:xfrm>
            <a:custGeom>
              <a:avLst/>
              <a:gdLst/>
              <a:ahLst/>
              <a:cxnLst/>
              <a:rect l="l" t="t" r="r" b="b"/>
              <a:pathLst>
                <a:path w="615461" h="650631" extrusionOk="0">
                  <a:moveTo>
                    <a:pt x="0" y="650631"/>
                  </a:moveTo>
                  <a:cubicBezTo>
                    <a:pt x="98180" y="502627"/>
                    <a:pt x="196361" y="354623"/>
                    <a:pt x="298938" y="246184"/>
                  </a:cubicBezTo>
                  <a:cubicBezTo>
                    <a:pt x="401515" y="137745"/>
                    <a:pt x="508488" y="68872"/>
                    <a:pt x="615461" y="0"/>
                  </a:cubicBezTo>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dk1"/>
                </a:solidFill>
                <a:latin typeface="Arial"/>
                <a:ea typeface="Arial"/>
                <a:cs typeface="Arial"/>
                <a:sym typeface="Arial"/>
              </a:endParaRPr>
            </a:p>
          </p:txBody>
        </p:sp>
        <p:sp>
          <p:nvSpPr>
            <p:cNvPr id="264" name="Google Shape;264;p20"/>
            <p:cNvSpPr txBox="1"/>
            <p:nvPr/>
          </p:nvSpPr>
          <p:spPr>
            <a:xfrm>
              <a:off x="5188574" y="4510549"/>
              <a:ext cx="883625" cy="25391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70C0"/>
                </a:buClr>
                <a:buSzPts val="1050"/>
                <a:buFont typeface="Arial"/>
                <a:buNone/>
              </a:pPr>
              <a:r>
                <a:rPr lang="en-US" sz="1050" b="1" i="0" u="none" strike="noStrike" cap="none">
                  <a:solidFill>
                    <a:srgbClr val="0070C0"/>
                  </a:solidFill>
                  <a:latin typeface="Arial"/>
                  <a:ea typeface="Arial"/>
                  <a:cs typeface="Arial"/>
                  <a:sym typeface="Arial"/>
                </a:rPr>
                <a:t>NADH + H</a:t>
              </a:r>
              <a:r>
                <a:rPr lang="en-US" sz="1050" b="1" i="0" u="none" strike="noStrike" cap="none" baseline="30000">
                  <a:solidFill>
                    <a:srgbClr val="0070C0"/>
                  </a:solidFill>
                  <a:latin typeface="Arial"/>
                  <a:ea typeface="Arial"/>
                  <a:cs typeface="Arial"/>
                  <a:sym typeface="Arial"/>
                </a:rPr>
                <a:t>+</a:t>
              </a:r>
              <a:r>
                <a:rPr lang="en-US" sz="1050" b="1" i="0" u="none" strike="noStrike" cap="none">
                  <a:solidFill>
                    <a:srgbClr val="0070C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65" name="Google Shape;265;p20"/>
            <p:cNvSpPr txBox="1"/>
            <p:nvPr/>
          </p:nvSpPr>
          <p:spPr>
            <a:xfrm>
              <a:off x="3105718" y="2970734"/>
              <a:ext cx="883625" cy="25391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70C0"/>
                </a:buClr>
                <a:buSzPts val="1050"/>
                <a:buFont typeface="Arial"/>
                <a:buNone/>
              </a:pPr>
              <a:r>
                <a:rPr lang="en-US" sz="1050" b="1" i="0" u="none" strike="noStrike" cap="none">
                  <a:solidFill>
                    <a:srgbClr val="0070C0"/>
                  </a:solidFill>
                  <a:latin typeface="Arial"/>
                  <a:ea typeface="Arial"/>
                  <a:cs typeface="Arial"/>
                  <a:sym typeface="Arial"/>
                </a:rPr>
                <a:t>NADH + H</a:t>
              </a:r>
              <a:r>
                <a:rPr lang="en-US" sz="1050" b="1" i="0" u="none" strike="noStrike" cap="none" baseline="30000">
                  <a:solidFill>
                    <a:srgbClr val="0070C0"/>
                  </a:solidFill>
                  <a:latin typeface="Arial"/>
                  <a:ea typeface="Arial"/>
                  <a:cs typeface="Arial"/>
                  <a:sym typeface="Arial"/>
                </a:rPr>
                <a:t>+</a:t>
              </a:r>
              <a:r>
                <a:rPr lang="en-US" sz="1050" b="1" i="0" u="none" strike="noStrike" cap="none">
                  <a:solidFill>
                    <a:srgbClr val="0070C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66" name="Google Shape;266;p20"/>
            <p:cNvSpPr/>
            <p:nvPr/>
          </p:nvSpPr>
          <p:spPr>
            <a:xfrm>
              <a:off x="6376076" y="3905817"/>
              <a:ext cx="242668" cy="105508"/>
            </a:xfrm>
            <a:custGeom>
              <a:avLst/>
              <a:gdLst/>
              <a:ahLst/>
              <a:cxnLst/>
              <a:rect l="l" t="t" r="r" b="b"/>
              <a:pathLst>
                <a:path w="323557" h="140677" extrusionOk="0">
                  <a:moveTo>
                    <a:pt x="323557" y="140677"/>
                  </a:moveTo>
                  <a:cubicBezTo>
                    <a:pt x="294249" y="96129"/>
                    <a:pt x="264942" y="51581"/>
                    <a:pt x="211016" y="28135"/>
                  </a:cubicBezTo>
                  <a:cubicBezTo>
                    <a:pt x="157090" y="4689"/>
                    <a:pt x="0" y="0"/>
                    <a:pt x="0" y="0"/>
                  </a:cubicBezTo>
                  <a:lnTo>
                    <a:pt x="0" y="0"/>
                  </a:lnTo>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dk1"/>
                </a:solidFill>
                <a:latin typeface="Arial"/>
                <a:ea typeface="Arial"/>
                <a:cs typeface="Arial"/>
                <a:sym typeface="Arial"/>
              </a:endParaRPr>
            </a:p>
          </p:txBody>
        </p:sp>
        <p:sp>
          <p:nvSpPr>
            <p:cNvPr id="267" name="Google Shape;267;p20"/>
            <p:cNvSpPr/>
            <p:nvPr/>
          </p:nvSpPr>
          <p:spPr>
            <a:xfrm>
              <a:off x="6020866" y="4684092"/>
              <a:ext cx="242668" cy="105508"/>
            </a:xfrm>
            <a:custGeom>
              <a:avLst/>
              <a:gdLst/>
              <a:ahLst/>
              <a:cxnLst/>
              <a:rect l="l" t="t" r="r" b="b"/>
              <a:pathLst>
                <a:path w="323557" h="140677" extrusionOk="0">
                  <a:moveTo>
                    <a:pt x="323557" y="140677"/>
                  </a:moveTo>
                  <a:cubicBezTo>
                    <a:pt x="294249" y="96129"/>
                    <a:pt x="264942" y="51581"/>
                    <a:pt x="211016" y="28135"/>
                  </a:cubicBezTo>
                  <a:cubicBezTo>
                    <a:pt x="157090" y="4689"/>
                    <a:pt x="0" y="0"/>
                    <a:pt x="0" y="0"/>
                  </a:cubicBezTo>
                  <a:lnTo>
                    <a:pt x="0" y="0"/>
                  </a:lnTo>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dk1"/>
                </a:solidFill>
                <a:latin typeface="Arial"/>
                <a:ea typeface="Arial"/>
                <a:cs typeface="Arial"/>
                <a:sym typeface="Arial"/>
              </a:endParaRPr>
            </a:p>
          </p:txBody>
        </p:sp>
        <p:sp>
          <p:nvSpPr>
            <p:cNvPr id="268" name="Google Shape;268;p20"/>
            <p:cNvSpPr/>
            <p:nvPr/>
          </p:nvSpPr>
          <p:spPr>
            <a:xfrm rot="1281282" flipH="1">
              <a:off x="2873053" y="3069392"/>
              <a:ext cx="232664" cy="150079"/>
            </a:xfrm>
            <a:custGeom>
              <a:avLst/>
              <a:gdLst/>
              <a:ahLst/>
              <a:cxnLst/>
              <a:rect l="l" t="t" r="r" b="b"/>
              <a:pathLst>
                <a:path w="323557" h="140677" extrusionOk="0">
                  <a:moveTo>
                    <a:pt x="323557" y="140677"/>
                  </a:moveTo>
                  <a:cubicBezTo>
                    <a:pt x="294249" y="96129"/>
                    <a:pt x="264942" y="51581"/>
                    <a:pt x="211016" y="28135"/>
                  </a:cubicBezTo>
                  <a:cubicBezTo>
                    <a:pt x="157090" y="4689"/>
                    <a:pt x="0" y="0"/>
                    <a:pt x="0" y="0"/>
                  </a:cubicBezTo>
                  <a:lnTo>
                    <a:pt x="0" y="0"/>
                  </a:lnTo>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dk1"/>
                </a:solidFill>
                <a:latin typeface="Arial"/>
                <a:ea typeface="Arial"/>
                <a:cs typeface="Arial"/>
                <a:sym typeface="Arial"/>
              </a:endParaRPr>
            </a:p>
          </p:txBody>
        </p:sp>
        <p:sp>
          <p:nvSpPr>
            <p:cNvPr id="269" name="Google Shape;269;p20"/>
            <p:cNvSpPr/>
            <p:nvPr/>
          </p:nvSpPr>
          <p:spPr>
            <a:xfrm rot="1281282" flipH="1">
              <a:off x="2851684" y="4721305"/>
              <a:ext cx="232664" cy="150079"/>
            </a:xfrm>
            <a:custGeom>
              <a:avLst/>
              <a:gdLst/>
              <a:ahLst/>
              <a:cxnLst/>
              <a:rect l="l" t="t" r="r" b="b"/>
              <a:pathLst>
                <a:path w="323557" h="140677" extrusionOk="0">
                  <a:moveTo>
                    <a:pt x="323557" y="140677"/>
                  </a:moveTo>
                  <a:cubicBezTo>
                    <a:pt x="294249" y="96129"/>
                    <a:pt x="264942" y="51581"/>
                    <a:pt x="211016" y="28135"/>
                  </a:cubicBezTo>
                  <a:cubicBezTo>
                    <a:pt x="157090" y="4689"/>
                    <a:pt x="0" y="0"/>
                    <a:pt x="0" y="0"/>
                  </a:cubicBezTo>
                  <a:lnTo>
                    <a:pt x="0" y="0"/>
                  </a:lnTo>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dk1"/>
                </a:solidFill>
                <a:latin typeface="Arial"/>
                <a:ea typeface="Arial"/>
                <a:cs typeface="Arial"/>
                <a:sym typeface="Arial"/>
              </a:endParaRPr>
            </a:p>
          </p:txBody>
        </p:sp>
        <p:sp>
          <p:nvSpPr>
            <p:cNvPr id="270" name="Google Shape;270;p20"/>
            <p:cNvSpPr txBox="1"/>
            <p:nvPr/>
          </p:nvSpPr>
          <p:spPr>
            <a:xfrm>
              <a:off x="6618744" y="4007831"/>
              <a:ext cx="883625" cy="25391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B050"/>
                </a:buClr>
                <a:buSzPts val="1050"/>
                <a:buFont typeface="Arial"/>
                <a:buNone/>
              </a:pPr>
              <a:r>
                <a:rPr lang="en-US" sz="1050" b="1" i="0" u="none" strike="noStrike" cap="none">
                  <a:solidFill>
                    <a:srgbClr val="00B050"/>
                  </a:solidFill>
                  <a:latin typeface="Arial"/>
                  <a:ea typeface="Arial"/>
                  <a:cs typeface="Arial"/>
                  <a:sym typeface="Arial"/>
                </a:rPr>
                <a:t>CO</a:t>
              </a:r>
              <a:r>
                <a:rPr lang="en-US" sz="1050" b="1" i="0" u="none" strike="noStrike" cap="none" baseline="-25000">
                  <a:solidFill>
                    <a:srgbClr val="00B050"/>
                  </a:solidFill>
                  <a:latin typeface="Arial"/>
                  <a:ea typeface="Arial"/>
                  <a:cs typeface="Arial"/>
                  <a:sym typeface="Arial"/>
                </a:rPr>
                <a:t>2</a:t>
              </a:r>
              <a:endParaRPr sz="1050" b="1" i="0" u="none" strike="noStrike" cap="none">
                <a:solidFill>
                  <a:srgbClr val="00B050"/>
                </a:solidFill>
                <a:latin typeface="Arial"/>
                <a:ea typeface="Arial"/>
                <a:cs typeface="Arial"/>
                <a:sym typeface="Arial"/>
              </a:endParaRPr>
            </a:p>
          </p:txBody>
        </p:sp>
        <p:sp>
          <p:nvSpPr>
            <p:cNvPr id="271" name="Google Shape;271;p20"/>
            <p:cNvSpPr txBox="1"/>
            <p:nvPr/>
          </p:nvSpPr>
          <p:spPr>
            <a:xfrm>
              <a:off x="4543495" y="2091473"/>
              <a:ext cx="883625" cy="25391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B050"/>
                </a:buClr>
                <a:buSzPts val="1050"/>
                <a:buFont typeface="Arial"/>
                <a:buNone/>
              </a:pPr>
              <a:r>
                <a:rPr lang="en-US" sz="1050" b="1" i="0" u="none" strike="noStrike" cap="none">
                  <a:solidFill>
                    <a:srgbClr val="00B050"/>
                  </a:solidFill>
                  <a:latin typeface="Arial"/>
                  <a:ea typeface="Arial"/>
                  <a:cs typeface="Arial"/>
                  <a:sym typeface="Arial"/>
                </a:rPr>
                <a:t>H</a:t>
              </a:r>
              <a:r>
                <a:rPr lang="en-US" sz="1050" b="1" i="0" u="none" strike="noStrike" cap="none" baseline="-25000">
                  <a:solidFill>
                    <a:srgbClr val="00B050"/>
                  </a:solidFill>
                  <a:latin typeface="Arial"/>
                  <a:ea typeface="Arial"/>
                  <a:cs typeface="Arial"/>
                  <a:sym typeface="Arial"/>
                </a:rPr>
                <a:t>2</a:t>
              </a:r>
              <a:r>
                <a:rPr lang="en-US" sz="1050" b="1" i="0" u="none" strike="noStrike" cap="none">
                  <a:solidFill>
                    <a:srgbClr val="00B050"/>
                  </a:solidFill>
                  <a:latin typeface="Arial"/>
                  <a:ea typeface="Arial"/>
                  <a:cs typeface="Arial"/>
                  <a:sym typeface="Arial"/>
                </a:rPr>
                <a:t>O</a:t>
              </a:r>
              <a:endParaRPr sz="1400" b="0" i="0" u="none" strike="noStrike" cap="none">
                <a:solidFill>
                  <a:srgbClr val="000000"/>
                </a:solidFill>
                <a:latin typeface="Arial"/>
                <a:ea typeface="Arial"/>
                <a:cs typeface="Arial"/>
                <a:sym typeface="Arial"/>
              </a:endParaRPr>
            </a:p>
          </p:txBody>
        </p:sp>
        <p:sp>
          <p:nvSpPr>
            <p:cNvPr id="272" name="Google Shape;272;p20"/>
            <p:cNvSpPr txBox="1"/>
            <p:nvPr/>
          </p:nvSpPr>
          <p:spPr>
            <a:xfrm>
              <a:off x="5135828" y="2179341"/>
              <a:ext cx="883625" cy="25391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B050"/>
                </a:buClr>
                <a:buSzPts val="1050"/>
                <a:buFont typeface="Arial"/>
                <a:buNone/>
              </a:pPr>
              <a:r>
                <a:rPr lang="en-US" sz="1050" b="1" i="0" u="none" strike="noStrike" cap="none">
                  <a:solidFill>
                    <a:srgbClr val="00B050"/>
                  </a:solidFill>
                  <a:latin typeface="Arial"/>
                  <a:ea typeface="Arial"/>
                  <a:cs typeface="Arial"/>
                  <a:sym typeface="Arial"/>
                </a:rPr>
                <a:t>CoA</a:t>
              </a:r>
              <a:endParaRPr sz="1400" b="0" i="0" u="none" strike="noStrike" cap="none">
                <a:solidFill>
                  <a:srgbClr val="000000"/>
                </a:solidFill>
                <a:latin typeface="Arial"/>
                <a:ea typeface="Arial"/>
                <a:cs typeface="Arial"/>
                <a:sym typeface="Arial"/>
              </a:endParaRPr>
            </a:p>
          </p:txBody>
        </p:sp>
        <p:sp>
          <p:nvSpPr>
            <p:cNvPr id="273" name="Google Shape;273;p20"/>
            <p:cNvSpPr txBox="1"/>
            <p:nvPr/>
          </p:nvSpPr>
          <p:spPr>
            <a:xfrm>
              <a:off x="2347273" y="3937541"/>
              <a:ext cx="883625" cy="25391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B050"/>
                </a:buClr>
                <a:buSzPts val="1050"/>
                <a:buFont typeface="Arial"/>
                <a:buNone/>
              </a:pPr>
              <a:r>
                <a:rPr lang="en-US" sz="1050" b="1" i="0" u="none" strike="noStrike" cap="none">
                  <a:solidFill>
                    <a:srgbClr val="00B050"/>
                  </a:solidFill>
                  <a:latin typeface="Arial"/>
                  <a:ea typeface="Arial"/>
                  <a:cs typeface="Arial"/>
                  <a:sym typeface="Arial"/>
                </a:rPr>
                <a:t>H</a:t>
              </a:r>
              <a:r>
                <a:rPr lang="en-US" sz="1050" b="1" i="0" u="none" strike="noStrike" cap="none" baseline="-25000">
                  <a:solidFill>
                    <a:srgbClr val="00B050"/>
                  </a:solidFill>
                  <a:latin typeface="Arial"/>
                  <a:ea typeface="Arial"/>
                  <a:cs typeface="Arial"/>
                  <a:sym typeface="Arial"/>
                </a:rPr>
                <a:t>2</a:t>
              </a:r>
              <a:r>
                <a:rPr lang="en-US" sz="1050" b="1" i="0" u="none" strike="noStrike" cap="none">
                  <a:solidFill>
                    <a:srgbClr val="00B050"/>
                  </a:solidFill>
                  <a:latin typeface="Arial"/>
                  <a:ea typeface="Arial"/>
                  <a:cs typeface="Arial"/>
                  <a:sym typeface="Arial"/>
                </a:rPr>
                <a:t>O</a:t>
              </a:r>
              <a:endParaRPr sz="1400" b="0" i="0" u="none" strike="noStrike" cap="none">
                <a:solidFill>
                  <a:srgbClr val="000000"/>
                </a:solidFill>
                <a:latin typeface="Arial"/>
                <a:ea typeface="Arial"/>
                <a:cs typeface="Arial"/>
                <a:sym typeface="Arial"/>
              </a:endParaRPr>
            </a:p>
          </p:txBody>
        </p:sp>
        <p:sp>
          <p:nvSpPr>
            <p:cNvPr id="274" name="Google Shape;274;p20"/>
            <p:cNvSpPr txBox="1"/>
            <p:nvPr/>
          </p:nvSpPr>
          <p:spPr>
            <a:xfrm>
              <a:off x="4512654" y="5461149"/>
              <a:ext cx="883625" cy="25391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B050"/>
                </a:buClr>
                <a:buSzPts val="1050"/>
                <a:buFont typeface="Arial"/>
                <a:buNone/>
              </a:pPr>
              <a:r>
                <a:rPr lang="en-US" sz="1050" b="1" i="0" u="none" strike="noStrike" cap="none">
                  <a:solidFill>
                    <a:srgbClr val="00B050"/>
                  </a:solidFill>
                  <a:latin typeface="Arial"/>
                  <a:ea typeface="Arial"/>
                  <a:cs typeface="Arial"/>
                  <a:sym typeface="Arial"/>
                </a:rPr>
                <a:t>GDP</a:t>
              </a:r>
              <a:endParaRPr sz="1400" b="0" i="0" u="none" strike="noStrike" cap="none">
                <a:solidFill>
                  <a:srgbClr val="000000"/>
                </a:solidFill>
                <a:latin typeface="Arial"/>
                <a:ea typeface="Arial"/>
                <a:cs typeface="Arial"/>
                <a:sym typeface="Arial"/>
              </a:endParaRPr>
            </a:p>
          </p:txBody>
        </p:sp>
        <p:sp>
          <p:nvSpPr>
            <p:cNvPr id="275" name="Google Shape;275;p20"/>
            <p:cNvSpPr txBox="1"/>
            <p:nvPr/>
          </p:nvSpPr>
          <p:spPr>
            <a:xfrm>
              <a:off x="3785662" y="5456905"/>
              <a:ext cx="883625" cy="25391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B050"/>
                </a:buClr>
                <a:buSzPts val="1050"/>
                <a:buFont typeface="Arial"/>
                <a:buNone/>
              </a:pPr>
              <a:r>
                <a:rPr lang="en-US" sz="1050" b="1" i="0" u="none" strike="noStrike" cap="none">
                  <a:solidFill>
                    <a:srgbClr val="00B050"/>
                  </a:solidFill>
                  <a:latin typeface="Arial"/>
                  <a:ea typeface="Arial"/>
                  <a:cs typeface="Arial"/>
                  <a:sym typeface="Arial"/>
                </a:rPr>
                <a:t>GTP</a:t>
              </a:r>
              <a:endParaRPr sz="1400" b="0" i="0" u="none" strike="noStrike" cap="none">
                <a:solidFill>
                  <a:srgbClr val="000000"/>
                </a:solidFill>
                <a:latin typeface="Arial"/>
                <a:ea typeface="Arial"/>
                <a:cs typeface="Arial"/>
                <a:sym typeface="Arial"/>
              </a:endParaRPr>
            </a:p>
          </p:txBody>
        </p:sp>
        <p:sp>
          <p:nvSpPr>
            <p:cNvPr id="276" name="Google Shape;276;p20"/>
            <p:cNvSpPr txBox="1"/>
            <p:nvPr/>
          </p:nvSpPr>
          <p:spPr>
            <a:xfrm>
              <a:off x="3849061" y="5696226"/>
              <a:ext cx="883625" cy="25391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B050"/>
                </a:buClr>
                <a:buSzPts val="1050"/>
                <a:buFont typeface="Arial"/>
                <a:buNone/>
              </a:pPr>
              <a:r>
                <a:rPr lang="en-US" sz="1050" b="1" i="0" u="none" strike="noStrike" cap="none">
                  <a:solidFill>
                    <a:srgbClr val="00B050"/>
                  </a:solidFill>
                  <a:latin typeface="Arial"/>
                  <a:ea typeface="Arial"/>
                  <a:cs typeface="Arial"/>
                  <a:sym typeface="Arial"/>
                </a:rPr>
                <a:t>ADP</a:t>
              </a:r>
              <a:endParaRPr sz="1400" b="0" i="0" u="none" strike="noStrike" cap="none">
                <a:solidFill>
                  <a:srgbClr val="000000"/>
                </a:solidFill>
                <a:latin typeface="Arial"/>
                <a:ea typeface="Arial"/>
                <a:cs typeface="Arial"/>
                <a:sym typeface="Arial"/>
              </a:endParaRPr>
            </a:p>
          </p:txBody>
        </p:sp>
        <p:sp>
          <p:nvSpPr>
            <p:cNvPr id="277" name="Google Shape;277;p20"/>
            <p:cNvSpPr txBox="1"/>
            <p:nvPr/>
          </p:nvSpPr>
          <p:spPr>
            <a:xfrm>
              <a:off x="4498771" y="5682377"/>
              <a:ext cx="883625" cy="25391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B050"/>
                </a:buClr>
                <a:buSzPts val="1050"/>
                <a:buFont typeface="Arial"/>
                <a:buNone/>
              </a:pPr>
              <a:r>
                <a:rPr lang="en-US" sz="1050" b="1" i="0" u="none" strike="noStrike" cap="none">
                  <a:solidFill>
                    <a:srgbClr val="00B050"/>
                  </a:solidFill>
                  <a:latin typeface="Arial"/>
                  <a:ea typeface="Arial"/>
                  <a:cs typeface="Arial"/>
                  <a:sym typeface="Arial"/>
                </a:rPr>
                <a:t>ATP</a:t>
              </a:r>
              <a:endParaRPr sz="1400" b="0" i="0" u="none" strike="noStrike" cap="none">
                <a:solidFill>
                  <a:srgbClr val="000000"/>
                </a:solidFill>
                <a:latin typeface="Arial"/>
                <a:ea typeface="Arial"/>
                <a:cs typeface="Arial"/>
                <a:sym typeface="Arial"/>
              </a:endParaRPr>
            </a:p>
          </p:txBody>
        </p:sp>
        <p:sp>
          <p:nvSpPr>
            <p:cNvPr id="278" name="Google Shape;278;p20"/>
            <p:cNvSpPr/>
            <p:nvPr/>
          </p:nvSpPr>
          <p:spPr>
            <a:xfrm>
              <a:off x="4322618" y="5432872"/>
              <a:ext cx="448887" cy="62880"/>
            </a:xfrm>
            <a:custGeom>
              <a:avLst/>
              <a:gdLst/>
              <a:ahLst/>
              <a:cxnLst/>
              <a:rect l="l" t="t" r="r" b="b"/>
              <a:pathLst>
                <a:path w="598516" h="83840" extrusionOk="0">
                  <a:moveTo>
                    <a:pt x="598516" y="50589"/>
                  </a:moveTo>
                  <a:cubicBezTo>
                    <a:pt x="498763" y="22880"/>
                    <a:pt x="399011" y="-4829"/>
                    <a:pt x="299258" y="713"/>
                  </a:cubicBezTo>
                  <a:cubicBezTo>
                    <a:pt x="199505" y="6255"/>
                    <a:pt x="0" y="83840"/>
                    <a:pt x="0" y="83840"/>
                  </a:cubicBezTo>
                  <a:lnTo>
                    <a:pt x="0" y="83840"/>
                  </a:lnTo>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dk1"/>
                </a:solidFill>
                <a:latin typeface="Arial"/>
                <a:ea typeface="Arial"/>
                <a:cs typeface="Arial"/>
                <a:sym typeface="Arial"/>
              </a:endParaRPr>
            </a:p>
          </p:txBody>
        </p:sp>
        <p:sp>
          <p:nvSpPr>
            <p:cNvPr id="279" name="Google Shape;279;p20"/>
            <p:cNvSpPr/>
            <p:nvPr/>
          </p:nvSpPr>
          <p:spPr>
            <a:xfrm rot="-10257258">
              <a:off x="4343886" y="5646563"/>
              <a:ext cx="448887" cy="62880"/>
            </a:xfrm>
            <a:custGeom>
              <a:avLst/>
              <a:gdLst/>
              <a:ahLst/>
              <a:cxnLst/>
              <a:rect l="l" t="t" r="r" b="b"/>
              <a:pathLst>
                <a:path w="598516" h="83840" extrusionOk="0">
                  <a:moveTo>
                    <a:pt x="598516" y="50589"/>
                  </a:moveTo>
                  <a:cubicBezTo>
                    <a:pt x="498763" y="22880"/>
                    <a:pt x="399011" y="-4829"/>
                    <a:pt x="299258" y="713"/>
                  </a:cubicBezTo>
                  <a:cubicBezTo>
                    <a:pt x="199505" y="6255"/>
                    <a:pt x="0" y="83840"/>
                    <a:pt x="0" y="83840"/>
                  </a:cubicBezTo>
                  <a:lnTo>
                    <a:pt x="0" y="83840"/>
                  </a:lnTo>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dk1"/>
                </a:solidFill>
                <a:latin typeface="Arial"/>
                <a:ea typeface="Arial"/>
                <a:cs typeface="Arial"/>
                <a:sym typeface="Arial"/>
              </a:endParaRPr>
            </a:p>
          </p:txBody>
        </p:sp>
        <p:sp>
          <p:nvSpPr>
            <p:cNvPr id="280" name="Google Shape;280;p20"/>
            <p:cNvSpPr/>
            <p:nvPr/>
          </p:nvSpPr>
          <p:spPr>
            <a:xfrm>
              <a:off x="4384963" y="5717101"/>
              <a:ext cx="361604" cy="90378"/>
            </a:xfrm>
            <a:custGeom>
              <a:avLst/>
              <a:gdLst/>
              <a:ahLst/>
              <a:cxnLst/>
              <a:rect l="l" t="t" r="r" b="b"/>
              <a:pathLst>
                <a:path w="482138" h="120504" extrusionOk="0">
                  <a:moveTo>
                    <a:pt x="0" y="37377"/>
                  </a:moveTo>
                  <a:cubicBezTo>
                    <a:pt x="59575" y="13824"/>
                    <a:pt x="119150" y="-9728"/>
                    <a:pt x="199506" y="4126"/>
                  </a:cubicBezTo>
                  <a:cubicBezTo>
                    <a:pt x="279862" y="17980"/>
                    <a:pt x="482138" y="120504"/>
                    <a:pt x="482138" y="120504"/>
                  </a:cubicBezTo>
                  <a:lnTo>
                    <a:pt x="482138" y="120504"/>
                  </a:lnTo>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dk1"/>
                </a:solidFill>
                <a:latin typeface="Arial"/>
                <a:ea typeface="Arial"/>
                <a:cs typeface="Arial"/>
                <a:sym typeface="Arial"/>
              </a:endParaRPr>
            </a:p>
          </p:txBody>
        </p:sp>
      </p:grpSp>
      <p:sp>
        <p:nvSpPr>
          <p:cNvPr id="281" name="Google Shape;281;p20"/>
          <p:cNvSpPr txBox="1"/>
          <p:nvPr/>
        </p:nvSpPr>
        <p:spPr>
          <a:xfrm>
            <a:off x="457200" y="239713"/>
            <a:ext cx="8229600"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2" name="Google Shape;282;p20"/>
          <p:cNvSpPr txBox="1"/>
          <p:nvPr/>
        </p:nvSpPr>
        <p:spPr>
          <a:xfrm>
            <a:off x="855082" y="601555"/>
            <a:ext cx="4268700" cy="507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700"/>
              <a:buFont typeface="Calibri"/>
              <a:buNone/>
            </a:pPr>
            <a:r>
              <a:rPr lang="en-US" sz="3600" b="0" i="0" u="none" strike="noStrike" cap="none" dirty="0" err="1">
                <a:solidFill>
                  <a:srgbClr val="00B050"/>
                </a:solidFill>
                <a:latin typeface="Calibri"/>
                <a:ea typeface="Calibri"/>
                <a:cs typeface="Calibri"/>
                <a:sym typeface="Calibri"/>
              </a:rPr>
              <a:t>Kreb’s</a:t>
            </a:r>
            <a:r>
              <a:rPr lang="en-US" sz="3600" b="0" i="0" u="none" strike="noStrike" cap="none" dirty="0">
                <a:solidFill>
                  <a:srgbClr val="00B050"/>
                </a:solidFill>
                <a:latin typeface="Calibri"/>
                <a:ea typeface="Calibri"/>
                <a:cs typeface="Calibri"/>
                <a:sym typeface="Calibri"/>
              </a:rPr>
              <a:t> cycle</a:t>
            </a:r>
            <a:endParaRPr sz="2300" b="0" i="0" u="none" strike="noStrike" cap="none" dirty="0">
              <a:solidFill>
                <a:srgbClr val="00B050"/>
              </a:solidFill>
              <a:latin typeface="Arial"/>
              <a:ea typeface="Arial"/>
              <a:cs typeface="Arial"/>
              <a:sym typeface="Arial"/>
            </a:endParaRPr>
          </a:p>
        </p:txBody>
      </p:sp>
      <p:sp>
        <p:nvSpPr>
          <p:cNvPr id="283" name="Google Shape;283;p20"/>
          <p:cNvSpPr txBox="1"/>
          <p:nvPr/>
        </p:nvSpPr>
        <p:spPr>
          <a:xfrm>
            <a:off x="457200" y="1350250"/>
            <a:ext cx="2640300" cy="344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200">
                <a:latin typeface="Calibri"/>
                <a:ea typeface="Calibri"/>
                <a:cs typeface="Calibri"/>
                <a:sym typeface="Calibri"/>
              </a:rPr>
              <a:t>Mnemonic:</a:t>
            </a:r>
            <a:endParaRPr sz="2200">
              <a:latin typeface="Calibri"/>
              <a:ea typeface="Calibri"/>
              <a:cs typeface="Calibri"/>
              <a:sym typeface="Calibri"/>
            </a:endParaRPr>
          </a:p>
          <a:p>
            <a:pPr marL="457200" lvl="0" indent="-368300" algn="l" rtl="0">
              <a:spcBef>
                <a:spcPts val="0"/>
              </a:spcBef>
              <a:spcAft>
                <a:spcPts val="0"/>
              </a:spcAft>
              <a:buSzPts val="2200"/>
              <a:buFont typeface="Calibri"/>
              <a:buChar char="●"/>
            </a:pPr>
            <a:r>
              <a:rPr lang="en-US" sz="2200">
                <a:latin typeface="Calibri"/>
                <a:ea typeface="Calibri"/>
                <a:cs typeface="Calibri"/>
                <a:sym typeface="Calibri"/>
              </a:rPr>
              <a:t>Can </a:t>
            </a:r>
            <a:endParaRPr sz="2200">
              <a:latin typeface="Calibri"/>
              <a:ea typeface="Calibri"/>
              <a:cs typeface="Calibri"/>
              <a:sym typeface="Calibri"/>
            </a:endParaRPr>
          </a:p>
          <a:p>
            <a:pPr marL="457200" lvl="0" indent="-368300" algn="l" rtl="0">
              <a:spcBef>
                <a:spcPts val="0"/>
              </a:spcBef>
              <a:spcAft>
                <a:spcPts val="0"/>
              </a:spcAft>
              <a:buSzPts val="2200"/>
              <a:buFont typeface="Calibri"/>
              <a:buChar char="●"/>
            </a:pPr>
            <a:r>
              <a:rPr lang="en-US" sz="2200">
                <a:latin typeface="Calibri"/>
                <a:ea typeface="Calibri"/>
                <a:cs typeface="Calibri"/>
                <a:sym typeface="Calibri"/>
              </a:rPr>
              <a:t>I </a:t>
            </a:r>
            <a:endParaRPr sz="2200">
              <a:latin typeface="Calibri"/>
              <a:ea typeface="Calibri"/>
              <a:cs typeface="Calibri"/>
              <a:sym typeface="Calibri"/>
            </a:endParaRPr>
          </a:p>
          <a:p>
            <a:pPr marL="457200" lvl="0" indent="-368300" algn="l" rtl="0">
              <a:spcBef>
                <a:spcPts val="0"/>
              </a:spcBef>
              <a:spcAft>
                <a:spcPts val="0"/>
              </a:spcAft>
              <a:buSzPts val="2200"/>
              <a:buFont typeface="Calibri"/>
              <a:buChar char="●"/>
            </a:pPr>
            <a:r>
              <a:rPr lang="en-US" sz="2200">
                <a:latin typeface="Calibri"/>
                <a:ea typeface="Calibri"/>
                <a:cs typeface="Calibri"/>
                <a:sym typeface="Calibri"/>
              </a:rPr>
              <a:t>Keep </a:t>
            </a:r>
            <a:endParaRPr sz="2200">
              <a:latin typeface="Calibri"/>
              <a:ea typeface="Calibri"/>
              <a:cs typeface="Calibri"/>
              <a:sym typeface="Calibri"/>
            </a:endParaRPr>
          </a:p>
          <a:p>
            <a:pPr marL="457200" lvl="0" indent="-368300" algn="l" rtl="0">
              <a:spcBef>
                <a:spcPts val="0"/>
              </a:spcBef>
              <a:spcAft>
                <a:spcPts val="0"/>
              </a:spcAft>
              <a:buSzPts val="2200"/>
              <a:buFont typeface="Calibri"/>
              <a:buChar char="●"/>
            </a:pPr>
            <a:r>
              <a:rPr lang="en-US" sz="2200">
                <a:latin typeface="Calibri"/>
                <a:ea typeface="Calibri"/>
                <a:cs typeface="Calibri"/>
                <a:sym typeface="Calibri"/>
              </a:rPr>
              <a:t>Selling</a:t>
            </a:r>
            <a:endParaRPr sz="2200">
              <a:latin typeface="Calibri"/>
              <a:ea typeface="Calibri"/>
              <a:cs typeface="Calibri"/>
              <a:sym typeface="Calibri"/>
            </a:endParaRPr>
          </a:p>
          <a:p>
            <a:pPr marL="457200" lvl="0" indent="-368300" algn="l" rtl="0">
              <a:spcBef>
                <a:spcPts val="0"/>
              </a:spcBef>
              <a:spcAft>
                <a:spcPts val="0"/>
              </a:spcAft>
              <a:buSzPts val="2200"/>
              <a:buFont typeface="Calibri"/>
              <a:buChar char="●"/>
            </a:pPr>
            <a:r>
              <a:rPr lang="en-US" sz="2200">
                <a:latin typeface="Calibri"/>
                <a:ea typeface="Calibri"/>
                <a:cs typeface="Calibri"/>
                <a:sym typeface="Calibri"/>
              </a:rPr>
              <a:t>Socks</a:t>
            </a:r>
            <a:endParaRPr sz="2200">
              <a:latin typeface="Calibri"/>
              <a:ea typeface="Calibri"/>
              <a:cs typeface="Calibri"/>
              <a:sym typeface="Calibri"/>
            </a:endParaRPr>
          </a:p>
          <a:p>
            <a:pPr marL="457200" lvl="0" indent="-368300" algn="l" rtl="0">
              <a:spcBef>
                <a:spcPts val="0"/>
              </a:spcBef>
              <a:spcAft>
                <a:spcPts val="0"/>
              </a:spcAft>
              <a:buSzPts val="2200"/>
              <a:buFont typeface="Calibri"/>
              <a:buChar char="●"/>
            </a:pPr>
            <a:r>
              <a:rPr lang="en-US" sz="2200">
                <a:latin typeface="Calibri"/>
                <a:ea typeface="Calibri"/>
                <a:cs typeface="Calibri"/>
                <a:sym typeface="Calibri"/>
              </a:rPr>
              <a:t>For </a:t>
            </a:r>
            <a:endParaRPr sz="2200">
              <a:latin typeface="Calibri"/>
              <a:ea typeface="Calibri"/>
              <a:cs typeface="Calibri"/>
              <a:sym typeface="Calibri"/>
            </a:endParaRPr>
          </a:p>
          <a:p>
            <a:pPr marL="457200" lvl="0" indent="-368300" algn="l" rtl="0">
              <a:spcBef>
                <a:spcPts val="0"/>
              </a:spcBef>
              <a:spcAft>
                <a:spcPts val="0"/>
              </a:spcAft>
              <a:buSzPts val="2200"/>
              <a:buFont typeface="Calibri"/>
              <a:buChar char="●"/>
            </a:pPr>
            <a:r>
              <a:rPr lang="en-US" sz="2200">
                <a:latin typeface="Calibri"/>
                <a:ea typeface="Calibri"/>
                <a:cs typeface="Calibri"/>
                <a:sym typeface="Calibri"/>
              </a:rPr>
              <a:t>Money</a:t>
            </a:r>
            <a:endParaRPr sz="2200">
              <a:latin typeface="Calibri"/>
              <a:ea typeface="Calibri"/>
              <a:cs typeface="Calibri"/>
              <a:sym typeface="Calibri"/>
            </a:endParaRPr>
          </a:p>
          <a:p>
            <a:pPr marL="457200" lvl="0" indent="-368300" algn="l" rtl="0">
              <a:spcBef>
                <a:spcPts val="0"/>
              </a:spcBef>
              <a:spcAft>
                <a:spcPts val="0"/>
              </a:spcAft>
              <a:buSzPts val="2200"/>
              <a:buFont typeface="Calibri"/>
              <a:buChar char="●"/>
            </a:pPr>
            <a:r>
              <a:rPr lang="en-US" sz="2200">
                <a:latin typeface="Calibri"/>
                <a:ea typeface="Calibri"/>
                <a:cs typeface="Calibri"/>
                <a:sym typeface="Calibri"/>
              </a:rPr>
              <a:t>Officer</a:t>
            </a:r>
            <a:endParaRPr sz="2200">
              <a:latin typeface="Calibri"/>
              <a:ea typeface="Calibri"/>
              <a:cs typeface="Calibri"/>
              <a:sym typeface="Calibri"/>
            </a:endParaRPr>
          </a:p>
        </p:txBody>
      </p:sp>
      <p:sp>
        <p:nvSpPr>
          <p:cNvPr id="284" name="Google Shape;284;p20"/>
          <p:cNvSpPr txBox="1"/>
          <p:nvPr/>
        </p:nvSpPr>
        <p:spPr>
          <a:xfrm>
            <a:off x="-34050" y="4752650"/>
            <a:ext cx="3873300" cy="861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GB" sz="1200" dirty="0">
                <a:solidFill>
                  <a:schemeClr val="dk1"/>
                </a:solidFill>
              </a:rPr>
              <a:t>Occurs in the mitochondrial matrix </a:t>
            </a:r>
          </a:p>
          <a:p>
            <a:pPr marL="0" lvl="0" indent="0" algn="l" rtl="0">
              <a:lnSpc>
                <a:spcPct val="115000"/>
              </a:lnSpc>
              <a:spcBef>
                <a:spcPts val="1200"/>
              </a:spcBef>
              <a:spcAft>
                <a:spcPts val="0"/>
              </a:spcAft>
              <a:buClr>
                <a:schemeClr val="dk1"/>
              </a:buClr>
              <a:buSzPts val="1100"/>
              <a:buFont typeface="Arial"/>
              <a:buNone/>
            </a:pPr>
            <a:r>
              <a:rPr lang="en-GB" sz="1200" dirty="0">
                <a:solidFill>
                  <a:schemeClr val="dk1"/>
                </a:solidFill>
              </a:rPr>
              <a:t>1 pyruvate= 1xATP, 3xNADH, 1FADH2 </a:t>
            </a:r>
          </a:p>
          <a:p>
            <a:pPr marL="0" lvl="0" indent="0" algn="l" rtl="0">
              <a:lnSpc>
                <a:spcPct val="115000"/>
              </a:lnSpc>
              <a:spcBef>
                <a:spcPts val="1200"/>
              </a:spcBef>
              <a:spcAft>
                <a:spcPts val="0"/>
              </a:spcAft>
              <a:buClr>
                <a:schemeClr val="dk1"/>
              </a:buClr>
              <a:buSzPts val="1100"/>
              <a:buFont typeface="Arial"/>
              <a:buNone/>
            </a:pPr>
            <a:r>
              <a:rPr lang="en-GB" sz="1200" dirty="0">
                <a:solidFill>
                  <a:schemeClr val="dk1"/>
                </a:solidFill>
              </a:rPr>
              <a:t>Releases: 2xCO2</a:t>
            </a:r>
            <a:endParaRPr sz="1200" dirty="0">
              <a:solidFill>
                <a:schemeClr val="dk1"/>
              </a:solidFill>
            </a:endParaRPr>
          </a:p>
          <a:p>
            <a:pPr marL="0" lvl="0" indent="0" algn="l" rtl="0">
              <a:spcBef>
                <a:spcPts val="1200"/>
              </a:spcBef>
              <a:spcAft>
                <a:spcPts val="0"/>
              </a:spcAft>
              <a:buNone/>
            </a:pPr>
            <a:endParaRPr dirty="0">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grpSp>
        <p:nvGrpSpPr>
          <p:cNvPr id="289" name="Google Shape;289;p21"/>
          <p:cNvGrpSpPr/>
          <p:nvPr/>
        </p:nvGrpSpPr>
        <p:grpSpPr>
          <a:xfrm>
            <a:off x="2918306" y="1373016"/>
            <a:ext cx="6226079" cy="4588132"/>
            <a:chOff x="822126" y="1382713"/>
            <a:chExt cx="7887103" cy="4580345"/>
          </a:xfrm>
        </p:grpSpPr>
        <p:sp>
          <p:nvSpPr>
            <p:cNvPr id="290" name="Google Shape;290;p21"/>
            <p:cNvSpPr txBox="1"/>
            <p:nvPr/>
          </p:nvSpPr>
          <p:spPr>
            <a:xfrm>
              <a:off x="3927630" y="1382713"/>
              <a:ext cx="1781100" cy="285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050" b="1" i="0" u="none" strike="noStrike" cap="none">
                  <a:solidFill>
                    <a:srgbClr val="000000"/>
                  </a:solidFill>
                  <a:latin typeface="Arial"/>
                  <a:ea typeface="Arial"/>
                  <a:cs typeface="Arial"/>
                  <a:sym typeface="Arial"/>
                </a:rPr>
                <a:t>Acetyl CoA</a:t>
              </a:r>
              <a:endParaRPr sz="1400" b="0" i="0" u="none" strike="noStrike" cap="none">
                <a:solidFill>
                  <a:srgbClr val="000000"/>
                </a:solidFill>
                <a:latin typeface="Arial"/>
                <a:ea typeface="Arial"/>
                <a:cs typeface="Arial"/>
                <a:sym typeface="Arial"/>
              </a:endParaRPr>
            </a:p>
          </p:txBody>
        </p:sp>
        <p:cxnSp>
          <p:nvCxnSpPr>
            <p:cNvPr id="291" name="Google Shape;291;p21"/>
            <p:cNvCxnSpPr/>
            <p:nvPr/>
          </p:nvCxnSpPr>
          <p:spPr>
            <a:xfrm>
              <a:off x="4818209" y="1642507"/>
              <a:ext cx="0" cy="375600"/>
            </a:xfrm>
            <a:prstGeom prst="straightConnector1">
              <a:avLst/>
            </a:prstGeom>
            <a:noFill/>
            <a:ln w="9525" cap="flat" cmpd="sng">
              <a:solidFill>
                <a:schemeClr val="dk1"/>
              </a:solidFill>
              <a:prstDash val="solid"/>
              <a:round/>
              <a:headEnd type="none" w="sm" len="sm"/>
              <a:tailEnd type="triangle" w="med" len="med"/>
            </a:ln>
          </p:spPr>
        </p:cxnSp>
        <p:sp>
          <p:nvSpPr>
            <p:cNvPr id="292" name="Google Shape;292;p21"/>
            <p:cNvSpPr txBox="1"/>
            <p:nvPr/>
          </p:nvSpPr>
          <p:spPr>
            <a:xfrm>
              <a:off x="4681279" y="2133509"/>
              <a:ext cx="1781100" cy="285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050" b="1" i="0" u="none" strike="noStrike" cap="none">
                  <a:solidFill>
                    <a:srgbClr val="000000"/>
                  </a:solidFill>
                  <a:latin typeface="Arial"/>
                  <a:ea typeface="Arial"/>
                  <a:cs typeface="Arial"/>
                  <a:sym typeface="Arial"/>
                </a:rPr>
                <a:t>Citrate</a:t>
              </a:r>
              <a:endParaRPr sz="1400" b="0" i="0" u="none" strike="noStrike" cap="none">
                <a:solidFill>
                  <a:srgbClr val="000000"/>
                </a:solidFill>
                <a:latin typeface="Arial"/>
                <a:ea typeface="Arial"/>
                <a:cs typeface="Arial"/>
                <a:sym typeface="Arial"/>
              </a:endParaRPr>
            </a:p>
          </p:txBody>
        </p:sp>
        <p:sp>
          <p:nvSpPr>
            <p:cNvPr id="293" name="Google Shape;293;p21"/>
            <p:cNvSpPr txBox="1"/>
            <p:nvPr/>
          </p:nvSpPr>
          <p:spPr>
            <a:xfrm>
              <a:off x="6214449" y="2942049"/>
              <a:ext cx="1781100" cy="285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050" b="1" i="0" u="none" strike="noStrike" cap="none">
                  <a:solidFill>
                    <a:srgbClr val="000000"/>
                  </a:solidFill>
                  <a:latin typeface="Arial"/>
                  <a:ea typeface="Arial"/>
                  <a:cs typeface="Arial"/>
                  <a:sym typeface="Arial"/>
                </a:rPr>
                <a:t>Isocitrate</a:t>
              </a:r>
              <a:endParaRPr sz="1400" b="0" i="0" u="none" strike="noStrike" cap="none">
                <a:solidFill>
                  <a:srgbClr val="000000"/>
                </a:solidFill>
                <a:latin typeface="Arial"/>
                <a:ea typeface="Arial"/>
                <a:cs typeface="Arial"/>
                <a:sym typeface="Arial"/>
              </a:endParaRPr>
            </a:p>
          </p:txBody>
        </p:sp>
        <p:sp>
          <p:nvSpPr>
            <p:cNvPr id="294" name="Google Shape;294;p21"/>
            <p:cNvSpPr txBox="1"/>
            <p:nvPr/>
          </p:nvSpPr>
          <p:spPr>
            <a:xfrm>
              <a:off x="6214449" y="4172834"/>
              <a:ext cx="1781100" cy="285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050" b="1" i="0" u="none" strike="noStrike" cap="none">
                  <a:solidFill>
                    <a:srgbClr val="000000"/>
                  </a:solidFill>
                  <a:latin typeface="Arial"/>
                  <a:ea typeface="Arial"/>
                  <a:cs typeface="Arial"/>
                  <a:sym typeface="Arial"/>
                </a:rPr>
                <a:t>α-ketoglutarate</a:t>
              </a:r>
              <a:endParaRPr sz="1400" b="0" i="0" u="none" strike="noStrike" cap="none">
                <a:solidFill>
                  <a:srgbClr val="000000"/>
                </a:solidFill>
                <a:latin typeface="Arial"/>
                <a:ea typeface="Arial"/>
                <a:cs typeface="Arial"/>
                <a:sym typeface="Arial"/>
              </a:endParaRPr>
            </a:p>
          </p:txBody>
        </p:sp>
        <p:sp>
          <p:nvSpPr>
            <p:cNvPr id="295" name="Google Shape;295;p21"/>
            <p:cNvSpPr txBox="1"/>
            <p:nvPr/>
          </p:nvSpPr>
          <p:spPr>
            <a:xfrm>
              <a:off x="5000548" y="4907511"/>
              <a:ext cx="1781100" cy="285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050" b="1" i="0" u="none" strike="noStrike" cap="none">
                  <a:solidFill>
                    <a:srgbClr val="000000"/>
                  </a:solidFill>
                  <a:latin typeface="Arial"/>
                  <a:ea typeface="Arial"/>
                  <a:cs typeface="Arial"/>
                  <a:sym typeface="Arial"/>
                </a:rPr>
                <a:t>Succinyl Co-A</a:t>
              </a:r>
              <a:endParaRPr sz="1400" b="0" i="0" u="none" strike="noStrike" cap="none">
                <a:solidFill>
                  <a:srgbClr val="000000"/>
                </a:solidFill>
                <a:latin typeface="Arial"/>
                <a:ea typeface="Arial"/>
                <a:cs typeface="Arial"/>
                <a:sym typeface="Arial"/>
              </a:endParaRPr>
            </a:p>
          </p:txBody>
        </p:sp>
        <p:sp>
          <p:nvSpPr>
            <p:cNvPr id="296" name="Google Shape;296;p21"/>
            <p:cNvSpPr txBox="1"/>
            <p:nvPr/>
          </p:nvSpPr>
          <p:spPr>
            <a:xfrm>
              <a:off x="2847106" y="4924410"/>
              <a:ext cx="1781100" cy="285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050" b="1" i="0" u="none" strike="noStrike" cap="none">
                  <a:solidFill>
                    <a:srgbClr val="000000"/>
                  </a:solidFill>
                  <a:latin typeface="Arial"/>
                  <a:ea typeface="Arial"/>
                  <a:cs typeface="Arial"/>
                  <a:sym typeface="Arial"/>
                </a:rPr>
                <a:t>Succinate</a:t>
              </a:r>
              <a:endParaRPr sz="1400" b="0" i="0" u="none" strike="noStrike" cap="none">
                <a:solidFill>
                  <a:srgbClr val="000000"/>
                </a:solidFill>
                <a:latin typeface="Arial"/>
                <a:ea typeface="Arial"/>
                <a:cs typeface="Arial"/>
                <a:sym typeface="Arial"/>
              </a:endParaRPr>
            </a:p>
          </p:txBody>
        </p:sp>
        <p:sp>
          <p:nvSpPr>
            <p:cNvPr id="297" name="Google Shape;297;p21"/>
            <p:cNvSpPr txBox="1"/>
            <p:nvPr/>
          </p:nvSpPr>
          <p:spPr>
            <a:xfrm>
              <a:off x="1794518" y="4069680"/>
              <a:ext cx="1781100" cy="285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050" b="1" i="0" u="none" strike="noStrike" cap="none">
                  <a:solidFill>
                    <a:srgbClr val="000000"/>
                  </a:solidFill>
                  <a:latin typeface="Arial"/>
                  <a:ea typeface="Arial"/>
                  <a:cs typeface="Arial"/>
                  <a:sym typeface="Arial"/>
                </a:rPr>
                <a:t>Fumarate</a:t>
              </a:r>
              <a:endParaRPr sz="1400" b="0" i="0" u="none" strike="noStrike" cap="none">
                <a:solidFill>
                  <a:srgbClr val="000000"/>
                </a:solidFill>
                <a:latin typeface="Arial"/>
                <a:ea typeface="Arial"/>
                <a:cs typeface="Arial"/>
                <a:sym typeface="Arial"/>
              </a:endParaRPr>
            </a:p>
          </p:txBody>
        </p:sp>
        <p:sp>
          <p:nvSpPr>
            <p:cNvPr id="298" name="Google Shape;298;p21"/>
            <p:cNvSpPr txBox="1"/>
            <p:nvPr/>
          </p:nvSpPr>
          <p:spPr>
            <a:xfrm>
              <a:off x="1822213" y="2992703"/>
              <a:ext cx="1781100" cy="285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050" b="1" i="0" u="none" strike="noStrike" cap="none">
                  <a:solidFill>
                    <a:srgbClr val="000000"/>
                  </a:solidFill>
                  <a:latin typeface="Arial"/>
                  <a:ea typeface="Arial"/>
                  <a:cs typeface="Arial"/>
                  <a:sym typeface="Arial"/>
                </a:rPr>
                <a:t>Malate</a:t>
              </a:r>
              <a:endParaRPr sz="1400" b="0" i="0" u="none" strike="noStrike" cap="none">
                <a:solidFill>
                  <a:srgbClr val="000000"/>
                </a:solidFill>
                <a:latin typeface="Arial"/>
                <a:ea typeface="Arial"/>
                <a:cs typeface="Arial"/>
                <a:sym typeface="Arial"/>
              </a:endParaRPr>
            </a:p>
          </p:txBody>
        </p:sp>
        <p:sp>
          <p:nvSpPr>
            <p:cNvPr id="299" name="Google Shape;299;p21"/>
            <p:cNvSpPr txBox="1"/>
            <p:nvPr/>
          </p:nvSpPr>
          <p:spPr>
            <a:xfrm>
              <a:off x="2917947" y="2191183"/>
              <a:ext cx="1781100" cy="285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050" b="1" i="0" u="none" strike="noStrike" cap="none">
                  <a:solidFill>
                    <a:srgbClr val="000000"/>
                  </a:solidFill>
                  <a:latin typeface="Arial"/>
                  <a:ea typeface="Arial"/>
                  <a:cs typeface="Arial"/>
                  <a:sym typeface="Arial"/>
                </a:rPr>
                <a:t>Oxaloacetate</a:t>
              </a:r>
              <a:endParaRPr sz="1400" b="0" i="0" u="none" strike="noStrike" cap="none">
                <a:solidFill>
                  <a:srgbClr val="000000"/>
                </a:solidFill>
                <a:latin typeface="Arial"/>
                <a:ea typeface="Arial"/>
                <a:cs typeface="Arial"/>
                <a:sym typeface="Arial"/>
              </a:endParaRPr>
            </a:p>
          </p:txBody>
        </p:sp>
        <p:sp>
          <p:nvSpPr>
            <p:cNvPr id="300" name="Google Shape;300;p21"/>
            <p:cNvSpPr/>
            <p:nvPr/>
          </p:nvSpPr>
          <p:spPr>
            <a:xfrm>
              <a:off x="4249515" y="2086249"/>
              <a:ext cx="1001444" cy="104014"/>
            </a:xfrm>
            <a:custGeom>
              <a:avLst/>
              <a:gdLst/>
              <a:ahLst/>
              <a:cxnLst/>
              <a:rect l="l" t="t" r="r" b="b"/>
              <a:pathLst>
                <a:path w="1178169" h="123093" extrusionOk="0">
                  <a:moveTo>
                    <a:pt x="0" y="123093"/>
                  </a:moveTo>
                  <a:cubicBezTo>
                    <a:pt x="218342" y="61546"/>
                    <a:pt x="436685" y="0"/>
                    <a:pt x="633046" y="0"/>
                  </a:cubicBezTo>
                  <a:cubicBezTo>
                    <a:pt x="829407" y="0"/>
                    <a:pt x="1003788" y="61546"/>
                    <a:pt x="1178169" y="123093"/>
                  </a:cubicBezTo>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dk1"/>
                </a:solidFill>
                <a:latin typeface="Arial"/>
                <a:ea typeface="Arial"/>
                <a:cs typeface="Arial"/>
                <a:sym typeface="Arial"/>
              </a:endParaRPr>
            </a:p>
          </p:txBody>
        </p:sp>
        <p:sp>
          <p:nvSpPr>
            <p:cNvPr id="301" name="Google Shape;301;p21"/>
            <p:cNvSpPr/>
            <p:nvPr/>
          </p:nvSpPr>
          <p:spPr>
            <a:xfrm>
              <a:off x="5925673" y="2323740"/>
              <a:ext cx="911762" cy="564643"/>
            </a:xfrm>
            <a:custGeom>
              <a:avLst/>
              <a:gdLst/>
              <a:ahLst/>
              <a:cxnLst/>
              <a:rect l="l" t="t" r="r" b="b"/>
              <a:pathLst>
                <a:path w="1072661" h="668216" extrusionOk="0">
                  <a:moveTo>
                    <a:pt x="0" y="0"/>
                  </a:moveTo>
                  <a:cubicBezTo>
                    <a:pt x="279888" y="41031"/>
                    <a:pt x="559776" y="82062"/>
                    <a:pt x="738553" y="193431"/>
                  </a:cubicBezTo>
                  <a:cubicBezTo>
                    <a:pt x="917330" y="304800"/>
                    <a:pt x="994995" y="486508"/>
                    <a:pt x="1072661" y="668216"/>
                  </a:cubicBezTo>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dk1"/>
                </a:solidFill>
                <a:latin typeface="Arial"/>
                <a:ea typeface="Arial"/>
                <a:cs typeface="Arial"/>
                <a:sym typeface="Arial"/>
              </a:endParaRPr>
            </a:p>
          </p:txBody>
        </p:sp>
        <p:sp>
          <p:nvSpPr>
            <p:cNvPr id="302" name="Google Shape;302;p21"/>
            <p:cNvSpPr/>
            <p:nvPr/>
          </p:nvSpPr>
          <p:spPr>
            <a:xfrm>
              <a:off x="7078031" y="3199489"/>
              <a:ext cx="108338" cy="772668"/>
            </a:xfrm>
            <a:custGeom>
              <a:avLst/>
              <a:gdLst/>
              <a:ahLst/>
              <a:cxnLst/>
              <a:rect l="l" t="t" r="r" b="b"/>
              <a:pathLst>
                <a:path w="127457" h="914400" extrusionOk="0">
                  <a:moveTo>
                    <a:pt x="0" y="0"/>
                  </a:moveTo>
                  <a:cubicBezTo>
                    <a:pt x="54219" y="169984"/>
                    <a:pt x="108438" y="339969"/>
                    <a:pt x="123092" y="492369"/>
                  </a:cubicBezTo>
                  <a:cubicBezTo>
                    <a:pt x="137746" y="644769"/>
                    <a:pt x="112834" y="779584"/>
                    <a:pt x="87923" y="914400"/>
                  </a:cubicBezTo>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dk1"/>
                </a:solidFill>
                <a:latin typeface="Arial"/>
                <a:ea typeface="Arial"/>
                <a:cs typeface="Arial"/>
                <a:sym typeface="Arial"/>
              </a:endParaRPr>
            </a:p>
          </p:txBody>
        </p:sp>
        <p:sp>
          <p:nvSpPr>
            <p:cNvPr id="303" name="Google Shape;303;p21"/>
            <p:cNvSpPr/>
            <p:nvPr/>
          </p:nvSpPr>
          <p:spPr>
            <a:xfrm>
              <a:off x="6524298" y="4401787"/>
              <a:ext cx="433461" cy="520065"/>
            </a:xfrm>
            <a:custGeom>
              <a:avLst/>
              <a:gdLst/>
              <a:ahLst/>
              <a:cxnLst/>
              <a:rect l="l" t="t" r="r" b="b"/>
              <a:pathLst>
                <a:path w="509954" h="615462" extrusionOk="0">
                  <a:moveTo>
                    <a:pt x="509954" y="0"/>
                  </a:moveTo>
                  <a:cubicBezTo>
                    <a:pt x="455734" y="177311"/>
                    <a:pt x="401515" y="354623"/>
                    <a:pt x="316523" y="457200"/>
                  </a:cubicBezTo>
                  <a:cubicBezTo>
                    <a:pt x="231531" y="559777"/>
                    <a:pt x="0" y="615462"/>
                    <a:pt x="0" y="615462"/>
                  </a:cubicBezTo>
                  <a:lnTo>
                    <a:pt x="0" y="615462"/>
                  </a:lnTo>
                  <a:lnTo>
                    <a:pt x="0" y="615462"/>
                  </a:lnTo>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dk1"/>
                </a:solidFill>
                <a:latin typeface="Arial"/>
                <a:ea typeface="Arial"/>
                <a:cs typeface="Arial"/>
                <a:sym typeface="Arial"/>
              </a:endParaRPr>
            </a:p>
          </p:txBody>
        </p:sp>
        <p:sp>
          <p:nvSpPr>
            <p:cNvPr id="304" name="Google Shape;304;p21"/>
            <p:cNvSpPr/>
            <p:nvPr/>
          </p:nvSpPr>
          <p:spPr>
            <a:xfrm>
              <a:off x="4114822" y="5188476"/>
              <a:ext cx="1270488" cy="178535"/>
            </a:xfrm>
            <a:custGeom>
              <a:avLst/>
              <a:gdLst/>
              <a:ahLst/>
              <a:cxnLst/>
              <a:rect l="l" t="t" r="r" b="b"/>
              <a:pathLst>
                <a:path w="1494692" h="211284" extrusionOk="0">
                  <a:moveTo>
                    <a:pt x="1494692" y="0"/>
                  </a:moveTo>
                  <a:cubicBezTo>
                    <a:pt x="1276349" y="102577"/>
                    <a:pt x="1058007" y="205154"/>
                    <a:pt x="808892" y="211015"/>
                  </a:cubicBezTo>
                  <a:cubicBezTo>
                    <a:pt x="559777" y="216877"/>
                    <a:pt x="279888" y="126023"/>
                    <a:pt x="0" y="35169"/>
                  </a:cubicBezTo>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dk1"/>
                </a:solidFill>
                <a:latin typeface="Arial"/>
                <a:ea typeface="Arial"/>
                <a:cs typeface="Arial"/>
                <a:sym typeface="Arial"/>
              </a:endParaRPr>
            </a:p>
          </p:txBody>
        </p:sp>
        <p:sp>
          <p:nvSpPr>
            <p:cNvPr id="305" name="Google Shape;305;p21"/>
            <p:cNvSpPr/>
            <p:nvPr/>
          </p:nvSpPr>
          <p:spPr>
            <a:xfrm>
              <a:off x="2693082" y="4401787"/>
              <a:ext cx="657665" cy="520065"/>
            </a:xfrm>
            <a:custGeom>
              <a:avLst/>
              <a:gdLst/>
              <a:ahLst/>
              <a:cxnLst/>
              <a:rect l="l" t="t" r="r" b="b"/>
              <a:pathLst>
                <a:path w="773723" h="615462" extrusionOk="0">
                  <a:moveTo>
                    <a:pt x="773723" y="615462"/>
                  </a:moveTo>
                  <a:cubicBezTo>
                    <a:pt x="548053" y="543658"/>
                    <a:pt x="322384" y="471854"/>
                    <a:pt x="193430" y="369277"/>
                  </a:cubicBezTo>
                  <a:cubicBezTo>
                    <a:pt x="64476" y="266700"/>
                    <a:pt x="0" y="0"/>
                    <a:pt x="0" y="0"/>
                  </a:cubicBezTo>
                  <a:lnTo>
                    <a:pt x="0" y="0"/>
                  </a:lnTo>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dk1"/>
                </a:solidFill>
                <a:latin typeface="Arial"/>
                <a:ea typeface="Arial"/>
                <a:cs typeface="Arial"/>
                <a:sym typeface="Arial"/>
              </a:endParaRPr>
            </a:p>
          </p:txBody>
        </p:sp>
        <p:sp>
          <p:nvSpPr>
            <p:cNvPr id="306" name="Google Shape;306;p21"/>
            <p:cNvSpPr/>
            <p:nvPr/>
          </p:nvSpPr>
          <p:spPr>
            <a:xfrm>
              <a:off x="2466085" y="3303392"/>
              <a:ext cx="137031" cy="772668"/>
            </a:xfrm>
            <a:custGeom>
              <a:avLst/>
              <a:gdLst/>
              <a:ahLst/>
              <a:cxnLst/>
              <a:rect l="l" t="t" r="r" b="b"/>
              <a:pathLst>
                <a:path w="161213" h="914400" extrusionOk="0">
                  <a:moveTo>
                    <a:pt x="161213" y="914400"/>
                  </a:moveTo>
                  <a:cubicBezTo>
                    <a:pt x="89409" y="788377"/>
                    <a:pt x="17605" y="662354"/>
                    <a:pt x="2951" y="509954"/>
                  </a:cubicBezTo>
                  <a:cubicBezTo>
                    <a:pt x="-11703" y="357554"/>
                    <a:pt x="30793" y="178777"/>
                    <a:pt x="73290" y="0"/>
                  </a:cubicBezTo>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dk1"/>
                </a:solidFill>
                <a:latin typeface="Arial"/>
                <a:ea typeface="Arial"/>
                <a:cs typeface="Arial"/>
                <a:sym typeface="Arial"/>
              </a:endParaRPr>
            </a:p>
          </p:txBody>
        </p:sp>
        <p:sp>
          <p:nvSpPr>
            <p:cNvPr id="307" name="Google Shape;307;p21"/>
            <p:cNvSpPr/>
            <p:nvPr/>
          </p:nvSpPr>
          <p:spPr>
            <a:xfrm>
              <a:off x="2723014" y="2457331"/>
              <a:ext cx="523142" cy="549783"/>
            </a:xfrm>
            <a:custGeom>
              <a:avLst/>
              <a:gdLst/>
              <a:ahLst/>
              <a:cxnLst/>
              <a:rect l="l" t="t" r="r" b="b"/>
              <a:pathLst>
                <a:path w="615461" h="650631" extrusionOk="0">
                  <a:moveTo>
                    <a:pt x="0" y="650631"/>
                  </a:moveTo>
                  <a:cubicBezTo>
                    <a:pt x="98180" y="502627"/>
                    <a:pt x="196361" y="354623"/>
                    <a:pt x="298938" y="246184"/>
                  </a:cubicBezTo>
                  <a:cubicBezTo>
                    <a:pt x="401515" y="137745"/>
                    <a:pt x="508488" y="68872"/>
                    <a:pt x="615461" y="0"/>
                  </a:cubicBezTo>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dk1"/>
                </a:solidFill>
                <a:latin typeface="Arial"/>
                <a:ea typeface="Arial"/>
                <a:cs typeface="Arial"/>
                <a:sym typeface="Arial"/>
              </a:endParaRPr>
            </a:p>
          </p:txBody>
        </p:sp>
        <p:sp>
          <p:nvSpPr>
            <p:cNvPr id="308" name="Google Shape;308;p21"/>
            <p:cNvSpPr txBox="1"/>
            <p:nvPr/>
          </p:nvSpPr>
          <p:spPr>
            <a:xfrm>
              <a:off x="1501901" y="4759924"/>
              <a:ext cx="1569600" cy="441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0000"/>
                </a:buClr>
                <a:buSzPts val="1050"/>
                <a:buFont typeface="Arial"/>
                <a:buNone/>
              </a:pPr>
              <a:r>
                <a:rPr lang="en-US" sz="1050" b="1" i="0" u="none" strike="noStrike" cap="none">
                  <a:solidFill>
                    <a:srgbClr val="FF0000"/>
                  </a:solidFill>
                  <a:latin typeface="Arial"/>
                  <a:ea typeface="Arial"/>
                  <a:cs typeface="Arial"/>
                  <a:sym typeface="Arial"/>
                </a:rPr>
                <a:t>Succinate dehydrogenase</a:t>
              </a:r>
              <a:endParaRPr sz="1400" b="0" i="0" u="none" strike="noStrike" cap="none">
                <a:solidFill>
                  <a:srgbClr val="000000"/>
                </a:solidFill>
                <a:latin typeface="Arial"/>
                <a:ea typeface="Arial"/>
                <a:cs typeface="Arial"/>
                <a:sym typeface="Arial"/>
              </a:endParaRPr>
            </a:p>
          </p:txBody>
        </p:sp>
        <p:sp>
          <p:nvSpPr>
            <p:cNvPr id="309" name="Google Shape;309;p21"/>
            <p:cNvSpPr txBox="1"/>
            <p:nvPr/>
          </p:nvSpPr>
          <p:spPr>
            <a:xfrm>
              <a:off x="6928130" y="3437491"/>
              <a:ext cx="1781100" cy="467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0000"/>
                </a:buClr>
                <a:buSzPts val="1050"/>
                <a:buFont typeface="Arial"/>
                <a:buNone/>
              </a:pPr>
              <a:r>
                <a:rPr lang="en-US" sz="1050" b="1" i="0" u="none" strike="noStrike" cap="none">
                  <a:solidFill>
                    <a:srgbClr val="FF0000"/>
                  </a:solidFill>
                  <a:latin typeface="Arial"/>
                  <a:ea typeface="Arial"/>
                  <a:cs typeface="Arial"/>
                  <a:sym typeface="Arial"/>
                </a:rPr>
                <a:t>Isocitrate Dehydrogenase</a:t>
              </a:r>
              <a:endParaRPr sz="1400" b="0" i="0" u="none" strike="noStrike" cap="none">
                <a:solidFill>
                  <a:srgbClr val="000000"/>
                </a:solidFill>
                <a:latin typeface="Arial"/>
                <a:ea typeface="Arial"/>
                <a:cs typeface="Arial"/>
                <a:sym typeface="Arial"/>
              </a:endParaRPr>
            </a:p>
          </p:txBody>
        </p:sp>
        <p:sp>
          <p:nvSpPr>
            <p:cNvPr id="310" name="Google Shape;310;p21"/>
            <p:cNvSpPr txBox="1"/>
            <p:nvPr/>
          </p:nvSpPr>
          <p:spPr>
            <a:xfrm>
              <a:off x="6561344" y="4659378"/>
              <a:ext cx="1781100" cy="467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0000"/>
                </a:buClr>
                <a:buSzPts val="1050"/>
                <a:buFont typeface="Arial"/>
                <a:buNone/>
              </a:pPr>
              <a:r>
                <a:rPr lang="en-US" sz="1050" b="1" i="0" u="none" strike="noStrike" cap="none">
                  <a:solidFill>
                    <a:srgbClr val="FF0000"/>
                  </a:solidFill>
                  <a:latin typeface="Arial"/>
                  <a:ea typeface="Arial"/>
                  <a:cs typeface="Arial"/>
                  <a:sym typeface="Arial"/>
                </a:rPr>
                <a:t>Α-ketoglutarate dehydrogenase</a:t>
              </a:r>
              <a:endParaRPr sz="1400" b="0" i="0" u="none" strike="noStrike" cap="none">
                <a:solidFill>
                  <a:srgbClr val="000000"/>
                </a:solidFill>
                <a:latin typeface="Arial"/>
                <a:ea typeface="Arial"/>
                <a:cs typeface="Arial"/>
                <a:sym typeface="Arial"/>
              </a:endParaRPr>
            </a:p>
          </p:txBody>
        </p:sp>
        <p:sp>
          <p:nvSpPr>
            <p:cNvPr id="311" name="Google Shape;311;p21"/>
            <p:cNvSpPr txBox="1"/>
            <p:nvPr/>
          </p:nvSpPr>
          <p:spPr>
            <a:xfrm>
              <a:off x="4249516" y="5495358"/>
              <a:ext cx="1781100" cy="467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0000"/>
                </a:buClr>
                <a:buSzPts val="1050"/>
                <a:buFont typeface="Arial"/>
                <a:buNone/>
              </a:pPr>
              <a:r>
                <a:rPr lang="en-US" sz="1050" b="1" i="0" u="none" strike="noStrike" cap="none">
                  <a:solidFill>
                    <a:srgbClr val="FF0000"/>
                  </a:solidFill>
                  <a:latin typeface="Arial"/>
                  <a:ea typeface="Arial"/>
                  <a:cs typeface="Arial"/>
                  <a:sym typeface="Arial"/>
                </a:rPr>
                <a:t>Succinyl Coenzyme A synthetase</a:t>
              </a:r>
              <a:endParaRPr sz="1400" b="0" i="0" u="none" strike="noStrike" cap="none">
                <a:solidFill>
                  <a:srgbClr val="000000"/>
                </a:solidFill>
                <a:latin typeface="Arial"/>
                <a:ea typeface="Arial"/>
                <a:cs typeface="Arial"/>
                <a:sym typeface="Arial"/>
              </a:endParaRPr>
            </a:p>
          </p:txBody>
        </p:sp>
        <p:sp>
          <p:nvSpPr>
            <p:cNvPr id="312" name="Google Shape;312;p21"/>
            <p:cNvSpPr txBox="1"/>
            <p:nvPr/>
          </p:nvSpPr>
          <p:spPr>
            <a:xfrm>
              <a:off x="6271757" y="2322483"/>
              <a:ext cx="1781100" cy="285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0000"/>
                </a:buClr>
                <a:buSzPts val="1050"/>
                <a:buFont typeface="Arial"/>
                <a:buNone/>
              </a:pPr>
              <a:r>
                <a:rPr lang="en-US" sz="1050" b="1" i="0" u="none" strike="noStrike" cap="none">
                  <a:solidFill>
                    <a:srgbClr val="FF0000"/>
                  </a:solidFill>
                  <a:latin typeface="Arial"/>
                  <a:ea typeface="Arial"/>
                  <a:cs typeface="Arial"/>
                  <a:sym typeface="Arial"/>
                </a:rPr>
                <a:t>Aconitase</a:t>
              </a:r>
              <a:endParaRPr sz="1400" b="0" i="0" u="none" strike="noStrike" cap="none">
                <a:solidFill>
                  <a:srgbClr val="000000"/>
                </a:solidFill>
                <a:latin typeface="Arial"/>
                <a:ea typeface="Arial"/>
                <a:cs typeface="Arial"/>
                <a:sym typeface="Arial"/>
              </a:endParaRPr>
            </a:p>
          </p:txBody>
        </p:sp>
        <p:sp>
          <p:nvSpPr>
            <p:cNvPr id="313" name="Google Shape;313;p21"/>
            <p:cNvSpPr txBox="1"/>
            <p:nvPr/>
          </p:nvSpPr>
          <p:spPr>
            <a:xfrm>
              <a:off x="822126" y="3437547"/>
              <a:ext cx="1781100" cy="285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0000"/>
                </a:buClr>
                <a:buSzPts val="1050"/>
                <a:buFont typeface="Arial"/>
                <a:buNone/>
              </a:pPr>
              <a:r>
                <a:rPr lang="en-US" sz="1050" b="1" i="0" u="none" strike="noStrike" cap="none">
                  <a:solidFill>
                    <a:srgbClr val="FF0000"/>
                  </a:solidFill>
                  <a:latin typeface="Arial"/>
                  <a:ea typeface="Arial"/>
                  <a:cs typeface="Arial"/>
                  <a:sym typeface="Arial"/>
                </a:rPr>
                <a:t>Fumarate Hydratase</a:t>
              </a:r>
              <a:endParaRPr sz="1400" b="0" i="0" u="none" strike="noStrike" cap="none">
                <a:solidFill>
                  <a:srgbClr val="000000"/>
                </a:solidFill>
                <a:latin typeface="Arial"/>
                <a:ea typeface="Arial"/>
                <a:cs typeface="Arial"/>
                <a:sym typeface="Arial"/>
              </a:endParaRPr>
            </a:p>
          </p:txBody>
        </p:sp>
        <p:sp>
          <p:nvSpPr>
            <p:cNvPr id="314" name="Google Shape;314;p21"/>
            <p:cNvSpPr txBox="1"/>
            <p:nvPr/>
          </p:nvSpPr>
          <p:spPr>
            <a:xfrm>
              <a:off x="1154615" y="2357238"/>
              <a:ext cx="1781100" cy="467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0000"/>
                </a:buClr>
                <a:buSzPts val="1050"/>
                <a:buFont typeface="Arial"/>
                <a:buNone/>
              </a:pPr>
              <a:r>
                <a:rPr lang="en-US" sz="1050" b="1" i="0" u="none" strike="noStrike" cap="none">
                  <a:solidFill>
                    <a:srgbClr val="FF0000"/>
                  </a:solidFill>
                  <a:latin typeface="Arial"/>
                  <a:ea typeface="Arial"/>
                  <a:cs typeface="Arial"/>
                  <a:sym typeface="Arial"/>
                </a:rPr>
                <a:t>Malate dehydrogenase</a:t>
              </a:r>
              <a:endParaRPr sz="1400" b="0" i="0" u="none" strike="noStrike" cap="none">
                <a:solidFill>
                  <a:srgbClr val="000000"/>
                </a:solidFill>
                <a:latin typeface="Arial"/>
                <a:ea typeface="Arial"/>
                <a:cs typeface="Arial"/>
                <a:sym typeface="Arial"/>
              </a:endParaRPr>
            </a:p>
          </p:txBody>
        </p:sp>
        <p:sp>
          <p:nvSpPr>
            <p:cNvPr id="315" name="Google Shape;315;p21"/>
            <p:cNvSpPr txBox="1"/>
            <p:nvPr/>
          </p:nvSpPr>
          <p:spPr>
            <a:xfrm>
              <a:off x="2984911" y="1852206"/>
              <a:ext cx="1781100" cy="285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0000"/>
                </a:buClr>
                <a:buSzPts val="1050"/>
                <a:buFont typeface="Arial"/>
                <a:buNone/>
              </a:pPr>
              <a:r>
                <a:rPr lang="en-US" sz="1050" b="1" i="0" u="none" strike="noStrike" cap="none">
                  <a:solidFill>
                    <a:srgbClr val="FF0000"/>
                  </a:solidFill>
                  <a:latin typeface="Arial"/>
                  <a:ea typeface="Arial"/>
                  <a:cs typeface="Arial"/>
                  <a:sym typeface="Arial"/>
                </a:rPr>
                <a:t>Citrate synthase</a:t>
              </a:r>
              <a:endParaRPr sz="1400" b="0" i="0" u="none" strike="noStrike" cap="none">
                <a:solidFill>
                  <a:srgbClr val="000000"/>
                </a:solidFill>
                <a:latin typeface="Arial"/>
                <a:ea typeface="Arial"/>
                <a:cs typeface="Arial"/>
                <a:sym typeface="Arial"/>
              </a:endParaRPr>
            </a:p>
          </p:txBody>
        </p:sp>
      </p:grpSp>
      <p:sp>
        <p:nvSpPr>
          <p:cNvPr id="316" name="Google Shape;316;p21"/>
          <p:cNvSpPr txBox="1"/>
          <p:nvPr/>
        </p:nvSpPr>
        <p:spPr>
          <a:xfrm>
            <a:off x="540019" y="141805"/>
            <a:ext cx="8229600"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7" name="Google Shape;317;p21"/>
          <p:cNvSpPr txBox="1"/>
          <p:nvPr/>
        </p:nvSpPr>
        <p:spPr>
          <a:xfrm>
            <a:off x="822120" y="595405"/>
            <a:ext cx="4268700" cy="507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700"/>
              <a:buFont typeface="Calibri"/>
              <a:buNone/>
            </a:pPr>
            <a:r>
              <a:rPr lang="en-US" sz="3600" b="0" i="0" u="none" strike="noStrike" cap="none" dirty="0" err="1">
                <a:solidFill>
                  <a:srgbClr val="00B050"/>
                </a:solidFill>
                <a:latin typeface="Calibri"/>
                <a:ea typeface="Calibri"/>
                <a:cs typeface="Calibri"/>
                <a:sym typeface="Calibri"/>
              </a:rPr>
              <a:t>Kreb’s</a:t>
            </a:r>
            <a:r>
              <a:rPr lang="en-US" sz="3600" b="0" i="0" u="none" strike="noStrike" cap="none" dirty="0">
                <a:solidFill>
                  <a:srgbClr val="00B050"/>
                </a:solidFill>
                <a:latin typeface="Calibri"/>
                <a:ea typeface="Calibri"/>
                <a:cs typeface="Calibri"/>
                <a:sym typeface="Calibri"/>
              </a:rPr>
              <a:t> cycle</a:t>
            </a:r>
            <a:endParaRPr sz="2300" b="0" i="0" u="none" strike="noStrike" cap="none" dirty="0">
              <a:solidFill>
                <a:srgbClr val="00B050"/>
              </a:solidFill>
              <a:latin typeface="Arial"/>
              <a:ea typeface="Arial"/>
              <a:cs typeface="Arial"/>
              <a:sym typeface="Arial"/>
            </a:endParaRPr>
          </a:p>
        </p:txBody>
      </p:sp>
      <p:sp>
        <p:nvSpPr>
          <p:cNvPr id="318" name="Google Shape;318;p21"/>
          <p:cNvSpPr txBox="1"/>
          <p:nvPr/>
        </p:nvSpPr>
        <p:spPr>
          <a:xfrm>
            <a:off x="142450" y="2148750"/>
            <a:ext cx="3443700" cy="381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200" dirty="0" err="1">
                <a:latin typeface="Calibri"/>
                <a:ea typeface="Calibri"/>
                <a:cs typeface="Calibri"/>
                <a:sym typeface="Calibri"/>
              </a:rPr>
              <a:t>Isocitrate</a:t>
            </a:r>
            <a:r>
              <a:rPr lang="en-US" sz="2200" dirty="0">
                <a:latin typeface="Calibri"/>
                <a:ea typeface="Calibri"/>
                <a:cs typeface="Calibri"/>
                <a:sym typeface="Calibri"/>
              </a:rPr>
              <a:t> DH is</a:t>
            </a:r>
            <a:r>
              <a:rPr lang="en-GB" sz="2200" dirty="0">
                <a:latin typeface="Calibri"/>
                <a:ea typeface="Calibri"/>
                <a:cs typeface="Calibri"/>
                <a:sym typeface="Calibri"/>
              </a:rPr>
              <a:t> the rate limiting enzyme!!!</a:t>
            </a:r>
            <a:endParaRPr sz="2200" dirty="0">
              <a:latin typeface="Calibri"/>
              <a:ea typeface="Calibri"/>
              <a:cs typeface="Calibri"/>
              <a:sym typeface="Calibri"/>
            </a:endParaRPr>
          </a:p>
          <a:p>
            <a:pPr marL="0" lvl="0" indent="0" algn="l" rtl="0">
              <a:spcBef>
                <a:spcPts val="0"/>
              </a:spcBef>
              <a:spcAft>
                <a:spcPts val="0"/>
              </a:spcAft>
              <a:buNone/>
            </a:pPr>
            <a:endParaRPr sz="2200" dirty="0">
              <a:latin typeface="Calibri"/>
              <a:ea typeface="Calibri"/>
              <a:cs typeface="Calibri"/>
              <a:sym typeface="Calibri"/>
            </a:endParaRPr>
          </a:p>
          <a:p>
            <a:pPr marL="0" lvl="0" indent="0" algn="l" rtl="0">
              <a:spcBef>
                <a:spcPts val="0"/>
              </a:spcBef>
              <a:spcAft>
                <a:spcPts val="0"/>
              </a:spcAft>
              <a:buNone/>
            </a:pPr>
            <a:r>
              <a:rPr lang="en-US" sz="2200" dirty="0">
                <a:latin typeface="Calibri"/>
                <a:ea typeface="Calibri"/>
                <a:cs typeface="Calibri"/>
                <a:sym typeface="Calibri"/>
              </a:rPr>
              <a:t>Generally most enzymes are </a:t>
            </a:r>
            <a:endParaRPr sz="2200" dirty="0">
              <a:latin typeface="Calibri"/>
              <a:ea typeface="Calibri"/>
              <a:cs typeface="Calibri"/>
              <a:sym typeface="Calibri"/>
            </a:endParaRPr>
          </a:p>
          <a:p>
            <a:pPr marL="457200" lvl="0" indent="-368300" algn="l" rtl="0">
              <a:spcBef>
                <a:spcPts val="0"/>
              </a:spcBef>
              <a:spcAft>
                <a:spcPts val="0"/>
              </a:spcAft>
              <a:buSzPts val="2200"/>
              <a:buFont typeface="Calibri"/>
              <a:buChar char="●"/>
            </a:pPr>
            <a:r>
              <a:rPr lang="en-US" sz="2200" b="1" dirty="0">
                <a:latin typeface="Calibri"/>
                <a:ea typeface="Calibri"/>
                <a:cs typeface="Calibri"/>
                <a:sym typeface="Calibri"/>
              </a:rPr>
              <a:t>inhibited</a:t>
            </a:r>
            <a:r>
              <a:rPr lang="en-US" sz="2200" dirty="0">
                <a:latin typeface="Calibri"/>
                <a:ea typeface="Calibri"/>
                <a:cs typeface="Calibri"/>
                <a:sym typeface="Calibri"/>
              </a:rPr>
              <a:t> by ↑: ATP, NADH, products</a:t>
            </a:r>
            <a:endParaRPr sz="2200" dirty="0">
              <a:latin typeface="Calibri"/>
              <a:ea typeface="Calibri"/>
              <a:cs typeface="Calibri"/>
              <a:sym typeface="Calibri"/>
            </a:endParaRPr>
          </a:p>
          <a:p>
            <a:pPr marL="457200" lvl="0" indent="-368300" algn="l" rtl="0">
              <a:spcBef>
                <a:spcPts val="0"/>
              </a:spcBef>
              <a:spcAft>
                <a:spcPts val="0"/>
              </a:spcAft>
              <a:buSzPts val="2200"/>
              <a:buFont typeface="Calibri"/>
              <a:buChar char="●"/>
            </a:pPr>
            <a:r>
              <a:rPr lang="en-US" sz="2200" b="1" dirty="0">
                <a:latin typeface="Calibri"/>
                <a:ea typeface="Calibri"/>
                <a:cs typeface="Calibri"/>
                <a:sym typeface="Calibri"/>
              </a:rPr>
              <a:t>Activated</a:t>
            </a:r>
            <a:r>
              <a:rPr lang="en-US" sz="2200" dirty="0">
                <a:latin typeface="Calibri"/>
                <a:ea typeface="Calibri"/>
                <a:cs typeface="Calibri"/>
                <a:sym typeface="Calibri"/>
              </a:rPr>
              <a:t> by </a:t>
            </a:r>
            <a:r>
              <a:rPr lang="en-US" sz="2200" dirty="0">
                <a:solidFill>
                  <a:schemeClr val="dk1"/>
                </a:solidFill>
                <a:latin typeface="Calibri"/>
                <a:ea typeface="Calibri"/>
                <a:cs typeface="Calibri"/>
                <a:sym typeface="Calibri"/>
              </a:rPr>
              <a:t>↑: ADP</a:t>
            </a:r>
            <a:endParaRPr lang="en-GB" sz="2200" dirty="0">
              <a:solidFill>
                <a:schemeClr val="dk1"/>
              </a:solidFill>
              <a:latin typeface="Calibri"/>
              <a:ea typeface="Calibri"/>
              <a:cs typeface="Calibri"/>
              <a:sym typeface="Calibri"/>
            </a:endParaRPr>
          </a:p>
          <a:p>
            <a:pPr marL="457200" lvl="0" indent="-368300" algn="l" rtl="0">
              <a:spcBef>
                <a:spcPts val="0"/>
              </a:spcBef>
              <a:spcAft>
                <a:spcPts val="0"/>
              </a:spcAft>
              <a:buSzPts val="2200"/>
              <a:buFont typeface="Calibri"/>
              <a:buChar char="●"/>
            </a:pPr>
            <a:endParaRPr lang="en-GB" sz="2200" dirty="0">
              <a:solidFill>
                <a:schemeClr val="dk1"/>
              </a:solidFill>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r>
              <a:rPr lang="en-US" sz="1100" dirty="0">
                <a:solidFill>
                  <a:schemeClr val="dk1"/>
                </a:solidFill>
              </a:rPr>
              <a:t>Acetyl-CoA + 3 NAD</a:t>
            </a:r>
            <a:r>
              <a:rPr lang="en-US" sz="1100" baseline="30000" dirty="0">
                <a:solidFill>
                  <a:schemeClr val="dk1"/>
                </a:solidFill>
              </a:rPr>
              <a:t>+</a:t>
            </a:r>
            <a:r>
              <a:rPr lang="en-US" sz="1100" dirty="0">
                <a:solidFill>
                  <a:schemeClr val="dk1"/>
                </a:solidFill>
              </a:rPr>
              <a:t> + FAD + GDP + P</a:t>
            </a:r>
            <a:r>
              <a:rPr lang="en-US" sz="1100" baseline="-25000" dirty="0">
                <a:solidFill>
                  <a:schemeClr val="dk1"/>
                </a:solidFill>
              </a:rPr>
              <a:t>i</a:t>
            </a:r>
            <a:r>
              <a:rPr lang="en-US" sz="1100" dirty="0">
                <a:solidFill>
                  <a:schemeClr val="dk1"/>
                </a:solidFill>
              </a:rPr>
              <a:t> + 2 H</a:t>
            </a:r>
            <a:r>
              <a:rPr lang="en-US" sz="1100" baseline="-25000" dirty="0">
                <a:solidFill>
                  <a:schemeClr val="dk1"/>
                </a:solidFill>
              </a:rPr>
              <a:t>2</a:t>
            </a:r>
            <a:r>
              <a:rPr lang="en-US" sz="1100" dirty="0">
                <a:solidFill>
                  <a:schemeClr val="dk1"/>
                </a:solidFill>
              </a:rPr>
              <a:t>O =&gt;</a:t>
            </a:r>
          </a:p>
          <a:p>
            <a:pPr marL="0" lvl="0" indent="0" algn="l" rtl="0">
              <a:lnSpc>
                <a:spcPct val="115000"/>
              </a:lnSpc>
              <a:spcBef>
                <a:spcPts val="1200"/>
              </a:spcBef>
              <a:spcAft>
                <a:spcPts val="0"/>
              </a:spcAft>
              <a:buClr>
                <a:schemeClr val="dk1"/>
              </a:buClr>
              <a:buSzPts val="1100"/>
              <a:buFont typeface="Arial"/>
              <a:buNone/>
            </a:pPr>
            <a:r>
              <a:rPr lang="en-US" sz="1100" dirty="0">
                <a:solidFill>
                  <a:schemeClr val="dk1"/>
                </a:solidFill>
              </a:rPr>
              <a:t>2 CO</a:t>
            </a:r>
            <a:r>
              <a:rPr lang="en-US" sz="1100" baseline="-25000" dirty="0">
                <a:solidFill>
                  <a:schemeClr val="dk1"/>
                </a:solidFill>
              </a:rPr>
              <a:t>2</a:t>
            </a:r>
            <a:r>
              <a:rPr lang="en-US" sz="1100" dirty="0">
                <a:solidFill>
                  <a:schemeClr val="dk1"/>
                </a:solidFill>
              </a:rPr>
              <a:t> + </a:t>
            </a:r>
            <a:r>
              <a:rPr lang="en-US" sz="1100" b="1" dirty="0">
                <a:solidFill>
                  <a:schemeClr val="dk1"/>
                </a:solidFill>
              </a:rPr>
              <a:t>3 NADH</a:t>
            </a:r>
            <a:r>
              <a:rPr lang="en-US" sz="1100" dirty="0">
                <a:solidFill>
                  <a:schemeClr val="dk1"/>
                </a:solidFill>
              </a:rPr>
              <a:t> +</a:t>
            </a:r>
            <a:r>
              <a:rPr lang="en-US" sz="1100" b="1" dirty="0">
                <a:solidFill>
                  <a:schemeClr val="dk1"/>
                </a:solidFill>
              </a:rPr>
              <a:t> FADH</a:t>
            </a:r>
            <a:r>
              <a:rPr lang="en-US" sz="1100" b="1" baseline="-25000" dirty="0">
                <a:solidFill>
                  <a:schemeClr val="dk1"/>
                </a:solidFill>
              </a:rPr>
              <a:t>2</a:t>
            </a:r>
            <a:r>
              <a:rPr lang="en-US" sz="1100" dirty="0">
                <a:solidFill>
                  <a:schemeClr val="dk1"/>
                </a:solidFill>
              </a:rPr>
              <a:t> + GTP + 3 H</a:t>
            </a:r>
            <a:r>
              <a:rPr lang="en-US" sz="1100" baseline="30000" dirty="0">
                <a:solidFill>
                  <a:schemeClr val="dk1"/>
                </a:solidFill>
              </a:rPr>
              <a:t>+</a:t>
            </a:r>
            <a:r>
              <a:rPr lang="en-US" sz="1100" dirty="0">
                <a:solidFill>
                  <a:schemeClr val="dk1"/>
                </a:solidFill>
              </a:rPr>
              <a:t> + CoA</a:t>
            </a:r>
            <a:endParaRPr sz="1100" dirty="0">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Peer Teaching Society Master Slides 2010">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TotalTime>
  <Words>2235</Words>
  <Application>Microsoft Macintosh PowerPoint</Application>
  <PresentationFormat>On-screen Show (4:3)</PresentationFormat>
  <Paragraphs>462</Paragraphs>
  <Slides>47</Slides>
  <Notes>42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47</vt:i4>
      </vt:variant>
    </vt:vector>
  </HeadingPairs>
  <TitlesOfParts>
    <vt:vector size="51" baseType="lpstr">
      <vt:lpstr>Radley</vt:lpstr>
      <vt:lpstr>Calibri</vt:lpstr>
      <vt:lpstr>Arial</vt:lpstr>
      <vt:lpstr>Peer Teaching Society Master Slides 2010</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Cell Membrane Structure </vt:lpstr>
      <vt:lpstr>Cell Junction </vt:lpstr>
      <vt:lpstr>Movement across cell membranes </vt:lpstr>
      <vt:lpstr>Homeostasis </vt:lpstr>
      <vt:lpstr>Water distribution</vt:lpstr>
      <vt:lpstr>Water and sodium homeostasis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Emily Greenaway</cp:lastModifiedBy>
  <cp:revision>11</cp:revision>
  <dcterms:modified xsi:type="dcterms:W3CDTF">2021-11-24T19:15:07Z</dcterms:modified>
</cp:coreProperties>
</file>