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Lst>
  <p:sldSz cx="9144000" cy="6858000" type="screen4x3"/>
  <p:notesSz cx="6858000" cy="9144000"/>
  <p:embeddedFontLst>
    <p:embeddedFont>
      <p:font typeface="Calibri" panose="020F0502020204030204" pitchFamily="34" charset="0"/>
      <p:regular r:id="rId107"/>
      <p:bold r:id="rId108"/>
      <p:italic r:id="rId109"/>
      <p:boldItalic r:id="rId110"/>
    </p:embeddedFont>
    <p:embeddedFont>
      <p:font typeface="Radley" pitchFamily="2" charset="77"/>
      <p:regular r:id="rId111"/>
      <p:italic r:id="rId1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3" roundtripDataSignature="AMtx7miIEZUVkRTwBgnRQDbjI3vymJV8A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6A6ADA-77B6-4A42-A22F-F73EFF9E0A88}">
  <a:tblStyle styleId="{3D6A6ADA-77B6-4A42-A22F-F73EFF9E0A8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2186EC4-00A2-4C22-92FA-5F5B9C31C3A6}"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4"/>
  </p:normalViewPr>
  <p:slideViewPr>
    <p:cSldViewPr snapToGrid="0" snapToObjects="1">
      <p:cViewPr varScale="1">
        <p:scale>
          <a:sx n="104" d="100"/>
          <a:sy n="104" d="100"/>
        </p:scale>
        <p:origin x="188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6.fntdata"/><Relationship Id="rId16" Type="http://schemas.openxmlformats.org/officeDocument/2006/relationships/slide" Target="slides/slide15.xml"/><Relationship Id="rId107" Type="http://schemas.openxmlformats.org/officeDocument/2006/relationships/font" Target="fonts/font1.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customschemas.google.com/relationships/presentationmetadata" Target="meta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font" Target="fonts/font2.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3.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4.fntdata"/><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5.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799" cy="4572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lvl1pPr marL="457200" marR="0" lvl="0"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799" cy="457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www.msdmanuals.com/professional/gastrointestinal-disorders/esophageal-and-swallowing-disorders/mallory-weiss-syndrome"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atient.info/doctor/achalasia-pro"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ontent.ca.healthwise.net/resources/12.9/en-ca/media/medical/hw/h9991408_005_pi.jp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verywellhealth.com/dermatitis-herpetiformis-photos-562325"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stepwards.com/wp-content/uploads/2016/05/1-gastroduodenal-artery.jp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bmj.com/content/bmj/353/bmj.i2373/F1.large.jpg"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medlineplus.gov/ency/images/ency/fullsize/18145.jpg"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osmosis.org/answers/Rovsing-sign"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insimu.com/rovsings-sign-what-is-it-and-how-it-helps-your-clinical-diagnosis/"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librepathology.org/wiki/Crohn%27s_disease"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findatopdoc.com/Healthy-Living/biopsy-for-celiac-disease"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mayoclinic.org/diseases-conditions/diverticulitis/symptoms-causes/syc-20371758"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www.onhealth.com/content/1/diverticulitis_diverticulosis"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jes.biomedcentral.com/articles/10.1186/1749-7922-10-3"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mayoclinic.org/diseases-conditions/pilonidal-cyst/symptoms-causes/syc-20376329"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google.com/url?sa=i&amp;url=https%3A%2F%2Fwww.gastrolondon.co.uk%2Fbarretts-oesophagus%2F&amp;psig=AOvVaw1OYktLRYBb_wuWpajpT4kr&amp;ust=1649955459760000&amp;source=images&amp;cd=vfe&amp;ved=0CAcQjRxqFwoTCIjVwZzBkfcCFQAAAAAdAAAAABAD"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mayoclinic.org/diseases-conditions/mesenteric-ischemia/symptoms-causes/syc-20374989" TargetMode="External"/><Relationship Id="rId2" Type="http://schemas.openxmlformats.org/officeDocument/2006/relationships/slide" Target="../slides/slide92.xml"/><Relationship Id="rId1" Type="http://schemas.openxmlformats.org/officeDocument/2006/relationships/notesMaster" Target="../notesMasters/notesMaster1.xml"/><Relationship Id="rId4" Type="http://schemas.openxmlformats.org/officeDocument/2006/relationships/hyperlink" Target="https://www.mayoclinic.org/diseases-conditions/ischemic-colitis/symptoms-causes/syc-20374001" TargetMode="Externa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www.mayoclinic.org/diseases-conditions/esophageal-varices/symptoms-causes/syc-20351538#:~:text=Esophageal%20varices%20are%20enlarged%20veins,throat%20and%20stomach%20(esophagus)"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231ec35bd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9" name="Google Shape;169;g1231ec35bd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123d29d8e8e_0_2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GB"/>
              <a:t>Image Source: </a:t>
            </a:r>
            <a:r>
              <a:rPr lang="en-GB" u="sng">
                <a:solidFill>
                  <a:schemeClr val="hlink"/>
                </a:solidFill>
                <a:hlinkClick r:id="rId3"/>
              </a:rPr>
              <a:t>https://www.msdmanuals.com/professional/gastrointestinal-disorders/esophageal-and-swallowing-disorders/mallory-weiss-syndrome</a:t>
            </a:r>
            <a:r>
              <a:rPr lang="en-GB"/>
              <a:t> </a:t>
            </a:r>
            <a:endParaRPr/>
          </a:p>
        </p:txBody>
      </p:sp>
      <p:sp>
        <p:nvSpPr>
          <p:cNvPr id="1027" name="Google Shape;1027;g123d29d8e8e_0_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123d29d8e8e_0_3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37" name="Google Shape;1037;g123d29d8e8e_0_3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123d29d8e8e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46" name="Google Shape;1046;g123d29d8e8e_0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123d29d8e8e_0_2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055" name="Google Shape;1055;g123d29d8e8e_0_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64" name="Google Shape;106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231ec35bd6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8" name="Google Shape;178;g1231ec35bd6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231ec35bd6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GB"/>
              <a:t>This is a dysphagic picture rather than an acid-reflux picture.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GB"/>
              <a:t>Source: </a:t>
            </a:r>
            <a:r>
              <a:rPr lang="en-GB" u="sng">
                <a:solidFill>
                  <a:schemeClr val="hlink"/>
                </a:solidFill>
                <a:hlinkClick r:id="rId3"/>
              </a:rPr>
              <a:t>https://patient.info/doctor/achalasia-pro</a:t>
            </a:r>
            <a:r>
              <a:rPr lang="en-GB"/>
              <a:t> </a:t>
            </a:r>
            <a:endParaRPr/>
          </a:p>
        </p:txBody>
      </p:sp>
      <p:sp>
        <p:nvSpPr>
          <p:cNvPr id="187" name="Google Shape;187;g1231ec35bd6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231ec35bd6_0_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GB"/>
              <a:t>This is a dysphagic picture rather than an acid-reflux picture. </a:t>
            </a:r>
            <a:endParaRPr/>
          </a:p>
        </p:txBody>
      </p:sp>
      <p:sp>
        <p:nvSpPr>
          <p:cNvPr id="197" name="Google Shape;197;g1231ec35bd6_0_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23205f515f_0_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GB"/>
              <a:t>Image Source: </a:t>
            </a:r>
            <a:r>
              <a:rPr lang="en-GB" u="sng">
                <a:solidFill>
                  <a:schemeClr val="hlink"/>
                </a:solidFill>
                <a:hlinkClick r:id="rId3"/>
              </a:rPr>
              <a:t>https://content.ca.healthwise.net/resources/12.9/en-ca/media/medical/hw/h9991408_005_pi.jpg</a:t>
            </a:r>
            <a:r>
              <a:rPr lang="en-GB"/>
              <a:t> </a:t>
            </a:r>
            <a:endParaRPr/>
          </a:p>
        </p:txBody>
      </p:sp>
      <p:sp>
        <p:nvSpPr>
          <p:cNvPr id="206" name="Google Shape;206;g123205f515f_0_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231ec35bd6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GB"/>
              <a:t>This is a dysphagic picture rather than an acid-reflux picture. </a:t>
            </a:r>
            <a:endParaRPr/>
          </a:p>
        </p:txBody>
      </p:sp>
      <p:sp>
        <p:nvSpPr>
          <p:cNvPr id="215" name="Google Shape;215;g1231ec35bd6_0_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231ec35bd6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24" name="Google Shape;224;g1231ec35bd6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23205f515f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3" name="Google Shape;233;g123205f515f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231ec35bd6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43" name="Google Shape;243;g1231ec35bd6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23205f515f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55" name="Google Shape;255;g123205f515f_0_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94" name="Google Shape;94;p2: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GB" sz="1200">
                <a:solidFill>
                  <a:schemeClr val="dk1"/>
                </a:solidFill>
                <a:latin typeface="Arial"/>
                <a:ea typeface="Arial"/>
                <a:cs typeface="Arial"/>
                <a:sym typeface="Arial"/>
              </a:rPr>
              <a:t>2</a:t>
            </a:fld>
            <a:endParaRPr sz="12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231ec35bd6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69" name="Google Shape;269;g1231ec35bd6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23205f515f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GB"/>
              <a:t>Image Source: </a:t>
            </a:r>
            <a:r>
              <a:rPr lang="en-GB" u="sng">
                <a:solidFill>
                  <a:schemeClr val="hlink"/>
                </a:solidFill>
                <a:hlinkClick r:id="rId3"/>
              </a:rPr>
              <a:t>https://www.verywellhealth.com/dermatitis-herpetiformis-photos-562325</a:t>
            </a:r>
            <a:r>
              <a:rPr lang="en-GB"/>
              <a:t> </a:t>
            </a:r>
            <a:endParaRPr/>
          </a:p>
        </p:txBody>
      </p:sp>
      <p:sp>
        <p:nvSpPr>
          <p:cNvPr id="278" name="Google Shape;278;g123205f515f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231ec35bd6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88" name="Google Shape;288;g1231ec35bd6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23205f515f_0_1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97" name="Google Shape;297;g123205f515f_0_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231ec35bd6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06" name="Google Shape;306;g1231ec35bd6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23205f515f_0_1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GB"/>
              <a:t>Image Source: </a:t>
            </a:r>
            <a:r>
              <a:rPr lang="en-GB" u="sng">
                <a:solidFill>
                  <a:schemeClr val="hlink"/>
                </a:solidFill>
                <a:hlinkClick r:id="rId3"/>
              </a:rPr>
              <a:t>http://www.stepwards.com/wp-content/uploads/2016/05/1-gastroduodenal-artery.jpg</a:t>
            </a:r>
            <a:r>
              <a:rPr lang="en-GB"/>
              <a:t> </a:t>
            </a:r>
            <a:endParaRPr/>
          </a:p>
        </p:txBody>
      </p:sp>
      <p:sp>
        <p:nvSpPr>
          <p:cNvPr id="315" name="Google Shape;315;g123205f515f_0_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23205f515f_0_2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25" name="Google Shape;325;g123205f515f_0_2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23205f515f_0_1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GB"/>
              <a:t>L Image Source: </a:t>
            </a:r>
            <a:r>
              <a:rPr lang="en-GB" u="sng">
                <a:solidFill>
                  <a:schemeClr val="hlink"/>
                </a:solidFill>
                <a:hlinkClick r:id="rId3"/>
              </a:rPr>
              <a:t>https://www.bmj.com/content/bmj/353/bmj.i2373/F1.large.jpg</a:t>
            </a:r>
            <a:r>
              <a:rPr lang="en-GB"/>
              <a:t> </a:t>
            </a:r>
            <a:endParaRPr/>
          </a:p>
          <a:p>
            <a:pPr marL="0" lvl="0" indent="0" algn="l" rtl="0">
              <a:spcBef>
                <a:spcPts val="0"/>
              </a:spcBef>
              <a:spcAft>
                <a:spcPts val="0"/>
              </a:spcAft>
              <a:buClr>
                <a:schemeClr val="dk1"/>
              </a:buClr>
              <a:buSzPts val="1200"/>
              <a:buFont typeface="Calibri"/>
              <a:buNone/>
            </a:pPr>
            <a:r>
              <a:rPr lang="en-GB"/>
              <a:t>R Image Source: </a:t>
            </a:r>
            <a:r>
              <a:rPr lang="en-GB" u="sng">
                <a:solidFill>
                  <a:schemeClr val="hlink"/>
                </a:solidFill>
                <a:hlinkClick r:id="rId4"/>
              </a:rPr>
              <a:t>https://medlineplus.gov/ency/images/ency/fullsize/18145.jpg</a:t>
            </a:r>
            <a:r>
              <a:rPr lang="en-GB"/>
              <a:t> </a:t>
            </a:r>
            <a:endParaRPr/>
          </a:p>
        </p:txBody>
      </p:sp>
      <p:sp>
        <p:nvSpPr>
          <p:cNvPr id="336" name="Google Shape;336;g123205f515f_0_1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231ec35bd6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47" name="Google Shape;347;g1231ec35bd6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2443b54eab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6" name="Google Shape;356;g12443b54eab_0_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4" name="Google Shape;10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2443b54eab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65" name="Google Shape;365;g12443b54eab_0_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2443b54eab_0_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74" name="Google Shape;374;g12443b54eab_0_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231ec35bd6_0_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83" name="Google Shape;383;g1231ec35bd6_0_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23205f515f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93" name="Google Shape;393;g123205f515f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2366762d7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02" name="Google Shape;402;g12366762d7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23205f515f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11" name="Google Shape;411;g123205f515f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23205f515f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20" name="Google Shape;420;g123205f515f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2366762d7d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100">
                <a:latin typeface="Arial"/>
                <a:ea typeface="Arial"/>
                <a:cs typeface="Arial"/>
                <a:sym typeface="Arial"/>
              </a:rPr>
              <a:t>L Image Source:</a:t>
            </a:r>
            <a:r>
              <a:rPr lang="en-GB" sz="1100">
                <a:uFill>
                  <a:noFill/>
                </a:uFill>
                <a:latin typeface="Arial"/>
                <a:ea typeface="Arial"/>
                <a:cs typeface="Arial"/>
                <a:sym typeface="Arial"/>
                <a:hlinkClick r:id="rId3"/>
              </a:rPr>
              <a:t> </a:t>
            </a:r>
            <a:r>
              <a:rPr lang="en-GB" sz="1100" u="sng">
                <a:solidFill>
                  <a:schemeClr val="hlink"/>
                </a:solidFill>
                <a:latin typeface="Arial"/>
                <a:ea typeface="Arial"/>
                <a:cs typeface="Arial"/>
                <a:sym typeface="Arial"/>
                <a:hlinkClick r:id="rId3"/>
              </a:rPr>
              <a:t>https://www.osmosis.org/answers/Rovsing-sign</a:t>
            </a:r>
            <a:endParaRPr sz="1100" u="sng">
              <a:solidFill>
                <a:schemeClr val="hlink"/>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sz="1100">
                <a:latin typeface="Arial"/>
                <a:ea typeface="Arial"/>
                <a:cs typeface="Arial"/>
                <a:sym typeface="Arial"/>
              </a:rPr>
              <a:t>R Image Source:</a:t>
            </a:r>
            <a:r>
              <a:rPr lang="en-GB" sz="1100">
                <a:uFill>
                  <a:noFill/>
                </a:uFill>
                <a:latin typeface="Arial"/>
                <a:ea typeface="Arial"/>
                <a:cs typeface="Arial"/>
                <a:sym typeface="Arial"/>
                <a:hlinkClick r:id="rId4"/>
              </a:rPr>
              <a:t> </a:t>
            </a:r>
            <a:r>
              <a:rPr lang="en-GB" sz="1100" u="sng">
                <a:solidFill>
                  <a:schemeClr val="hlink"/>
                </a:solidFill>
                <a:latin typeface="Arial"/>
                <a:ea typeface="Arial"/>
                <a:cs typeface="Arial"/>
                <a:sym typeface="Arial"/>
                <a:hlinkClick r:id="rId4"/>
              </a:rPr>
              <a:t>https://insimu.com/rovsings-sign-what-is-it-and-how-it-helps-your-clinical-diagnosis/</a:t>
            </a:r>
            <a:endParaRPr sz="1100" u="sng">
              <a:solidFill>
                <a:schemeClr val="hlink"/>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u="sng">
              <a:solidFill>
                <a:schemeClr val="hlink"/>
              </a:solidFill>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a:p>
        </p:txBody>
      </p:sp>
      <p:sp>
        <p:nvSpPr>
          <p:cNvPr id="429" name="Google Shape;429;g12366762d7d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23205f515f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40" name="Google Shape;440;g123205f515f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23205f515f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49" name="Google Shape;449;g123205f515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23d29d8e8e_0_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3" name="Google Shape;113;g123d29d8e8e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2443b54eab_0_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58" name="Google Shape;458;g12443b54eab_0_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2443b54eab_0_1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67" name="Google Shape;467;g12443b54eab_0_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123205f515f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76" name="Google Shape;476;g123205f515f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23205f515f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85" name="Google Shape;485;g123205f515f_0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123205f515f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94" name="Google Shape;494;g123205f515f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23d29d8e8e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GB"/>
              <a:t>Left image → Crohn’s. Source: </a:t>
            </a:r>
            <a:r>
              <a:rPr lang="en-GB" u="sng">
                <a:solidFill>
                  <a:schemeClr val="hlink"/>
                </a:solidFill>
                <a:hlinkClick r:id="rId3"/>
              </a:rPr>
              <a:t>https://librepathology.org/wiki/Crohn%27s_disease</a:t>
            </a:r>
            <a:r>
              <a:rPr lang="en-GB"/>
              <a:t> </a:t>
            </a:r>
            <a:endParaRPr/>
          </a:p>
          <a:p>
            <a:pPr marL="0" lvl="0" indent="0" algn="l" rtl="0">
              <a:spcBef>
                <a:spcPts val="0"/>
              </a:spcBef>
              <a:spcAft>
                <a:spcPts val="0"/>
              </a:spcAft>
              <a:buClr>
                <a:schemeClr val="dk1"/>
              </a:buClr>
              <a:buSzPts val="1200"/>
              <a:buFont typeface="Calibri"/>
              <a:buNone/>
            </a:pPr>
            <a:r>
              <a:rPr lang="en-GB"/>
              <a:t>Right image → Coeliac. Source: </a:t>
            </a:r>
            <a:r>
              <a:rPr lang="en-GB" u="sng">
                <a:solidFill>
                  <a:schemeClr val="hlink"/>
                </a:solidFill>
                <a:hlinkClick r:id="rId4"/>
              </a:rPr>
              <a:t>https://www.findatopdoc.com/Healthy-Living/biopsy-for-celiac-disease</a:t>
            </a:r>
            <a:r>
              <a:rPr lang="en-GB"/>
              <a:t> </a:t>
            </a:r>
            <a:endParaRPr/>
          </a:p>
        </p:txBody>
      </p:sp>
      <p:sp>
        <p:nvSpPr>
          <p:cNvPr id="504" name="Google Shape;504;g123d29d8e8e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23205f515f_0_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15" name="Google Shape;515;g123205f515f_0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12443b54eab_0_2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24" name="Google Shape;524;g12443b54eab_0_2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12443b54eab_0_2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33" name="Google Shape;533;g12443b54eab_0_2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123205f515f_0_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42" name="Google Shape;542;g123205f515f_0_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23cdc4470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2" name="Google Shape;122;g123cdc4470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12366762d7d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52" name="Google Shape;552;g12366762d7d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12366762d7d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61" name="Google Shape;561;g12366762d7d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12366762d7d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70" name="Google Shape;570;g12366762d7d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12366762d7d_0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81" name="Google Shape;581;g12366762d7d_0_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23cdc4470c_0_2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90" name="Google Shape;590;g123cdc4470c_0_2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2366762d7d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99" name="Google Shape;599;g12366762d7d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2366762d7d_0_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08" name="Google Shape;608;g12366762d7d_0_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123d29d8e8e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GB"/>
              <a:t>Left Image Source: </a:t>
            </a:r>
            <a:r>
              <a:rPr lang="en-GB" u="sng">
                <a:solidFill>
                  <a:schemeClr val="hlink"/>
                </a:solidFill>
                <a:hlinkClick r:id="rId3"/>
              </a:rPr>
              <a:t>https://www.mayoclinic.org/diseases-conditions/diverticulitis/symptoms-causes/syc-20371758</a:t>
            </a:r>
            <a:r>
              <a:rPr lang="en-GB"/>
              <a:t> </a:t>
            </a:r>
            <a:endParaRPr/>
          </a:p>
          <a:p>
            <a:pPr marL="0" lvl="0" indent="0" algn="l" rtl="0">
              <a:spcBef>
                <a:spcPts val="0"/>
              </a:spcBef>
              <a:spcAft>
                <a:spcPts val="0"/>
              </a:spcAft>
              <a:buClr>
                <a:schemeClr val="dk1"/>
              </a:buClr>
              <a:buSzPts val="1200"/>
              <a:buFont typeface="Calibri"/>
              <a:buNone/>
            </a:pPr>
            <a:r>
              <a:rPr lang="en-GB"/>
              <a:t>Right Image Source: </a:t>
            </a:r>
            <a:r>
              <a:rPr lang="en-GB" u="sng">
                <a:solidFill>
                  <a:schemeClr val="hlink"/>
                </a:solidFill>
                <a:hlinkClick r:id="rId4"/>
              </a:rPr>
              <a:t>https://www.onhealth.com/content/1/diverticulitis_diverticulosis</a:t>
            </a:r>
            <a:r>
              <a:rPr lang="en-GB"/>
              <a:t> </a:t>
            </a:r>
            <a:endParaRPr/>
          </a:p>
        </p:txBody>
      </p:sp>
      <p:sp>
        <p:nvSpPr>
          <p:cNvPr id="617" name="Google Shape;617;g123d29d8e8e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123cdc4470c_0_2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28" name="Google Shape;628;g123cdc4470c_0_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123cdc4470c_0_2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38" name="Google Shape;638;g123cdc4470c_0_2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23205f515f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31" name="Google Shape;131;g123205f515f_0_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123d29d8e8e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GB"/>
              <a:t>Image Source: </a:t>
            </a:r>
            <a:r>
              <a:rPr lang="en-GB" u="sng">
                <a:solidFill>
                  <a:schemeClr val="hlink"/>
                </a:solidFill>
                <a:hlinkClick r:id="rId3"/>
              </a:rPr>
              <a:t>https://wjes.biomedcentral.com/articles/10.1186/1749-7922-10-3</a:t>
            </a:r>
            <a:r>
              <a:rPr lang="en-GB"/>
              <a:t> </a:t>
            </a:r>
            <a:endParaRPr/>
          </a:p>
        </p:txBody>
      </p:sp>
      <p:sp>
        <p:nvSpPr>
          <p:cNvPr id="647" name="Google Shape;647;g123d29d8e8e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123cdc4470c_0_2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57" name="Google Shape;657;g123cdc4470c_0_2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12366762d7d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66" name="Google Shape;666;g12366762d7d_0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2443b54eab_0_2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75" name="Google Shape;675;g12443b54eab_0_2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12443b54eab_0_2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84" name="Google Shape;684;g12443b54eab_0_2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12443b54eab_0_2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93" name="Google Shape;693;g12443b54eab_0_2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12443b54eab_0_2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02" name="Google Shape;702;g12443b54eab_0_2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2443b54eab_0_3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12" name="Google Shape;712;g12443b54eab_0_3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123cdc4470c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22" name="Google Shape;722;g123cdc4470c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123cdc4470c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31" name="Google Shape;731;g123cdc4470c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20b0d7fe3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0" name="Google Shape;140;g120b0d7fe3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123cdc4470c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40" name="Google Shape;740;g123cdc4470c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123cdc4470c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49" name="Google Shape;749;g123cdc4470c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123cdc4470c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58" name="Google Shape;758;g123cdc4470c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123cdc4470c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67" name="Google Shape;767;g123cdc4470c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123d29d8e8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GB"/>
              <a:t>Image Source: </a:t>
            </a:r>
            <a:r>
              <a:rPr lang="en-GB" u="sng">
                <a:solidFill>
                  <a:schemeClr val="hlink"/>
                </a:solidFill>
                <a:hlinkClick r:id="rId3"/>
              </a:rPr>
              <a:t>https://www.mayoclinic.org/diseases-conditions/pilonidal-cyst/symptoms-causes/syc-20376329</a:t>
            </a:r>
            <a:r>
              <a:rPr lang="en-GB"/>
              <a:t> </a:t>
            </a:r>
            <a:endParaRPr/>
          </a:p>
        </p:txBody>
      </p:sp>
      <p:sp>
        <p:nvSpPr>
          <p:cNvPr id="776" name="Google Shape;776;g123d29d8e8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123cdc4470c_0_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86" name="Google Shape;786;g123cdc4470c_0_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123cdc4470c_0_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95" name="Google Shape;795;g123cdc4470c_0_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123cdc4470c_0_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04" name="Google Shape;804;g123cdc4470c_0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123cdc4470c_0_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13" name="Google Shape;813;g123cdc4470c_0_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121cdccb0ca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22" name="Google Shape;822;g121cdccb0ca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20b0d7fe3b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9" name="Google Shape;149;g120b0d7fe3b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123cdc4470c_0_1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31" name="Google Shape;831;g123cdc4470c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123cdc4470c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GB"/>
              <a:t>Source: </a:t>
            </a:r>
            <a:r>
              <a:rPr lang="en-GB" u="sng">
                <a:solidFill>
                  <a:schemeClr val="hlink"/>
                </a:solidFill>
                <a:hlinkClick r:id="rId3"/>
              </a:rPr>
              <a:t>https://www.google.com/url?sa=i&amp;url=https%3A%2F%2Fwww.gastrolondon.co.uk%2Fbarretts-oesophagus%2F&amp;psig=AOvVaw1OYktLRYBb_wuWpajpT4kr&amp;ust=1649955459760000&amp;source=images&amp;cd=vfe&amp;ved=0CAcQjRxqFwoTCIjVwZzBkfcCFQAAAAAdAAAAABAD</a:t>
            </a:r>
            <a:r>
              <a:rPr lang="en-GB"/>
              <a:t> </a:t>
            </a:r>
            <a:endParaRPr/>
          </a:p>
        </p:txBody>
      </p:sp>
      <p:sp>
        <p:nvSpPr>
          <p:cNvPr id="840" name="Google Shape;840;g123cdc4470c_0_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2443b54eab_0_2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50" name="Google Shape;850;g12443b54eab_0_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12443b54eab_0_2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59" name="Google Shape;859;g12443b54eab_0_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12443b54eab_0_2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69" name="Google Shape;869;g12443b54eab_0_2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12443b54eab_0_2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81" name="Google Shape;881;g12443b54eab_0_2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12443b54eab_0_2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92" name="Google Shape;892;g12443b54eab_0_2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123d29d8e8e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02" name="Google Shape;902;g123d29d8e8e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3d29d8e8e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12" name="Google Shape;912;g123d29d8e8e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123d29d8e8e_0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21" name="Google Shape;921;g123d29d8e8e_0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231ec35bd6_0_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8" name="Google Shape;158;g1231ec35bd6_0_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123d29d8e8e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30" name="Google Shape;930;g123d29d8e8e_0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123d29d8e8e_0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39" name="Google Shape;939;g123d29d8e8e_0_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123d29d8e8e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GB"/>
              <a:t>Left image source: </a:t>
            </a:r>
            <a:r>
              <a:rPr lang="en-GB" u="sng">
                <a:solidFill>
                  <a:schemeClr val="hlink"/>
                </a:solidFill>
                <a:hlinkClick r:id="rId3"/>
              </a:rPr>
              <a:t>https://www.mayoclinic.org/diseases-conditions/mesenteric-ischemia/symptoms-causes/syc-20374989</a:t>
            </a:r>
            <a:r>
              <a:rPr lang="en-GB"/>
              <a:t> </a:t>
            </a:r>
            <a:endParaRPr/>
          </a:p>
          <a:p>
            <a:pPr marL="0" lvl="0" indent="0" algn="l" rtl="0">
              <a:spcBef>
                <a:spcPts val="0"/>
              </a:spcBef>
              <a:spcAft>
                <a:spcPts val="0"/>
              </a:spcAft>
              <a:buClr>
                <a:schemeClr val="dk1"/>
              </a:buClr>
              <a:buSzPts val="1200"/>
              <a:buFont typeface="Calibri"/>
              <a:buNone/>
            </a:pPr>
            <a:r>
              <a:rPr lang="en-GB"/>
              <a:t>Right image source: </a:t>
            </a:r>
            <a:r>
              <a:rPr lang="en-GB" u="sng">
                <a:solidFill>
                  <a:schemeClr val="hlink"/>
                </a:solidFill>
                <a:hlinkClick r:id="rId4"/>
              </a:rPr>
              <a:t>https://www.mayoclinic.org/diseases-conditions/ischemic-colitis/symptoms-causes/syc-20374001</a:t>
            </a:r>
            <a:r>
              <a:rPr lang="en-GB"/>
              <a:t> </a:t>
            </a:r>
            <a:endParaRPr/>
          </a:p>
        </p:txBody>
      </p:sp>
      <p:sp>
        <p:nvSpPr>
          <p:cNvPr id="948" name="Google Shape;948;g123d29d8e8e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123d29d8e8e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58" name="Google Shape;958;g123d29d8e8e_0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123d29d8e8e_0_1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GB"/>
              <a:t>Image Source: </a:t>
            </a:r>
            <a:r>
              <a:rPr lang="en-GB" u="sng">
                <a:solidFill>
                  <a:schemeClr val="hlink"/>
                </a:solidFill>
                <a:hlinkClick r:id="rId3"/>
              </a:rPr>
              <a:t>https://www.mayoclinic.org/diseases-conditions/esophageal-varices/symptoms-causes/syc-20351538#:~:text=Esophageal%20varices%20are%20enlarged%20veins,throat%20and%20stomach%20(esophagus)</a:t>
            </a:r>
            <a:r>
              <a:rPr lang="en-GB"/>
              <a:t>. </a:t>
            </a:r>
            <a:endParaRPr/>
          </a:p>
        </p:txBody>
      </p:sp>
      <p:sp>
        <p:nvSpPr>
          <p:cNvPr id="968" name="Google Shape;968;g123d29d8e8e_0_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123d29d8e8e_0_3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80" name="Google Shape;980;g123d29d8e8e_0_3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123d29d8e8e_0_1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91" name="Google Shape;991;g123d29d8e8e_0_1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123d29d8e8e_0_3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00" name="Google Shape;1000;g123d29d8e8e_0_3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123d29d8e8e_0_1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09" name="Google Shape;1009;g123d29d8e8e_0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123d29d8e8e_0_3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18" name="Google Shape;1018;g123d29d8e8e_0_3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6"/>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R="0" lvl="2"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R="0" lvl="3"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R="0" lvl="4"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R="0" lvl="5"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R="0" lvl="6"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R="0" lvl="7"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R="0" lvl="8"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17" name="Google Shape;17;p6"/>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 name="Google Shape;18;p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9" name="Google Shape;19;p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0" name="Google Shape;20;p6"/>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R="0" lvl="2"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R="0" lvl="3"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R="0" lvl="4"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R="0" lvl="5"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R="0" lvl="6"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R="0" lvl="7"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R="0" lvl="8"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74" name="Google Shape;74;p15"/>
          <p:cNvSpPr txBox="1">
            <a:spLocks noGrp="1"/>
          </p:cNvSpPr>
          <p:nvPr>
            <p:ph type="body" idx="1"/>
          </p:nvPr>
        </p:nvSpPr>
        <p:spPr>
          <a:xfrm rot="5400000">
            <a:off x="2309018" y="-251618"/>
            <a:ext cx="4525963" cy="82296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Google Shape;75;p15"/>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76" name="Google Shape;76;p1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77" name="Google Shape;77;p1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R="0" lvl="2"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R="0" lvl="3"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R="0" lvl="4"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R="0" lvl="5"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R="0" lvl="6"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R="0" lvl="7"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R="0" lvl="8"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80" name="Google Shape;80;p16"/>
          <p:cNvSpPr txBox="1">
            <a:spLocks noGrp="1"/>
          </p:cNvSpPr>
          <p:nvPr>
            <p:ph type="body" idx="1"/>
          </p:nvPr>
        </p:nvSpPr>
        <p:spPr>
          <a:xfrm rot="5400000">
            <a:off x="541337" y="190500"/>
            <a:ext cx="5851525" cy="6019799"/>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82" name="Google Shape;82;p1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83" name="Google Shape;83;p16"/>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7"/>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R="0" lvl="2"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R="0" lvl="3"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R="0" lvl="4"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R="0" lvl="5"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R="0" lvl="6"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R="0" lvl="7"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R="0" lvl="8"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23" name="Google Shape;23;p7"/>
          <p:cNvSpPr txBox="1">
            <a:spLocks noGrp="1"/>
          </p:cNvSpPr>
          <p:nvPr>
            <p:ph type="body" idx="1"/>
          </p:nvPr>
        </p:nvSpPr>
        <p:spPr>
          <a:xfrm>
            <a:off x="457200" y="1600200"/>
            <a:ext cx="4038599"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7"/>
          <p:cNvSpPr txBox="1">
            <a:spLocks noGrp="1"/>
          </p:cNvSpPr>
          <p:nvPr>
            <p:ph type="body" idx="2"/>
          </p:nvPr>
        </p:nvSpPr>
        <p:spPr>
          <a:xfrm>
            <a:off x="4648200" y="1600200"/>
            <a:ext cx="4038599"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7"/>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6" name="Google Shape;26;p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7" name="Google Shape;27;p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
        <p:cNvGrpSpPr/>
        <p:nvPr/>
      </p:nvGrpSpPr>
      <p:grpSpPr>
        <a:xfrm>
          <a:off x="0" y="0"/>
          <a:ext cx="0" cy="0"/>
          <a:chOff x="0" y="0"/>
          <a:chExt cx="0" cy="0"/>
        </a:xfrm>
      </p:grpSpPr>
      <p:sp>
        <p:nvSpPr>
          <p:cNvPr id="29" name="Google Shape;29;p8"/>
          <p:cNvSpPr txBox="1">
            <a:spLocks noGrp="1"/>
          </p:cNvSpPr>
          <p:nvPr>
            <p:ph type="ctrTitle"/>
          </p:nvPr>
        </p:nvSpPr>
        <p:spPr>
          <a:xfrm>
            <a:off x="685800" y="2130425"/>
            <a:ext cx="7772400" cy="1470024"/>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R="0" lvl="2"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R="0" lvl="3"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R="0" lvl="4"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R="0" lvl="5"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R="0" lvl="6"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R="0" lvl="7"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R="0" lvl="8"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30" name="Google Shape;30;p8"/>
          <p:cNvSpPr txBox="1">
            <a:spLocks noGrp="1"/>
          </p:cNvSpPr>
          <p:nvPr>
            <p:ph type="subTitle" idx="1"/>
          </p:nvPr>
        </p:nvSpPr>
        <p:spPr>
          <a:xfrm>
            <a:off x="1371600" y="3886200"/>
            <a:ext cx="6400799" cy="17526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1" name="Google Shape;31;p8"/>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32" name="Google Shape;32;p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33" name="Google Shape;33;p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722312" y="4406900"/>
            <a:ext cx="7772400" cy="136207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marR="0" lvl="1"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R="0" lvl="2"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R="0" lvl="3"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R="0" lvl="4"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R="0" lvl="5"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R="0" lvl="6"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R="0" lvl="7"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R="0" lvl="8"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36" name="Google Shape;36;p9"/>
          <p:cNvSpPr txBox="1">
            <a:spLocks noGrp="1"/>
          </p:cNvSpPr>
          <p:nvPr>
            <p:ph type="body" idx="1"/>
          </p:nvPr>
        </p:nvSpPr>
        <p:spPr>
          <a:xfrm>
            <a:off x="722312" y="2906713"/>
            <a:ext cx="7772400" cy="1500187"/>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7" name="Google Shape;37;p9"/>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38" name="Google Shape;38;p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39" name="Google Shape;39;p9"/>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R="0" lvl="2"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R="0" lvl="3"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R="0" lvl="4"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R="0" lvl="5"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R="0" lvl="6"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R="0" lvl="7"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R="0" lvl="8"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42" name="Google Shape;42;p10"/>
          <p:cNvSpPr txBox="1">
            <a:spLocks noGrp="1"/>
          </p:cNvSpPr>
          <p:nvPr>
            <p:ph type="body" idx="1"/>
          </p:nvPr>
        </p:nvSpPr>
        <p:spPr>
          <a:xfrm>
            <a:off x="457200" y="1535112"/>
            <a:ext cx="4040187"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Google Shape;43;p10"/>
          <p:cNvSpPr txBox="1">
            <a:spLocks noGrp="1"/>
          </p:cNvSpPr>
          <p:nvPr>
            <p:ph type="body" idx="2"/>
          </p:nvPr>
        </p:nvSpPr>
        <p:spPr>
          <a:xfrm>
            <a:off x="457200" y="2174875"/>
            <a:ext cx="4040187"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Google Shape;44;p10"/>
          <p:cNvSpPr txBox="1">
            <a:spLocks noGrp="1"/>
          </p:cNvSpPr>
          <p:nvPr>
            <p:ph type="body" idx="3"/>
          </p:nvPr>
        </p:nvSpPr>
        <p:spPr>
          <a:xfrm>
            <a:off x="4645025" y="1535112"/>
            <a:ext cx="4041774"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Google Shape;45;p10"/>
          <p:cNvSpPr txBox="1">
            <a:spLocks noGrp="1"/>
          </p:cNvSpPr>
          <p:nvPr>
            <p:ph type="body" idx="4"/>
          </p:nvPr>
        </p:nvSpPr>
        <p:spPr>
          <a:xfrm>
            <a:off x="4645025" y="2174875"/>
            <a:ext cx="4041774"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Google Shape;46;p10"/>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47" name="Google Shape;47;p1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48" name="Google Shape;48;p10"/>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R="0" lvl="2"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R="0" lvl="3"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R="0" lvl="4"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R="0" lvl="5"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R="0" lvl="6"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R="0" lvl="7"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R="0" lvl="8"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51" name="Google Shape;51;p1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52" name="Google Shape;52;p1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53" name="Google Shape;53;p1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56" name="Google Shape;56;p1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57" name="Google Shape;57;p12"/>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457200" y="273050"/>
            <a:ext cx="3008313" cy="116204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marR="0" lvl="1"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R="0" lvl="2"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R="0" lvl="3"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R="0" lvl="4"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R="0" lvl="5"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R="0" lvl="6"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R="0" lvl="7"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R="0" lvl="8"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60" name="Google Shape;60;p13"/>
          <p:cNvSpPr txBox="1">
            <a:spLocks noGrp="1"/>
          </p:cNvSpPr>
          <p:nvPr>
            <p:ph type="body" idx="1"/>
          </p:nvPr>
        </p:nvSpPr>
        <p:spPr>
          <a:xfrm>
            <a:off x="3575050" y="273050"/>
            <a:ext cx="5111750" cy="5853112"/>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13"/>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Google Shape;62;p13"/>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63" name="Google Shape;63;p1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64" name="Google Shape;64;p1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1792288" y="4800600"/>
            <a:ext cx="5486399" cy="566737"/>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marR="0" lvl="1"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R="0" lvl="2"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R="0" lvl="3"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R="0" lvl="4"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R="0" lvl="5"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R="0" lvl="6"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R="0" lvl="7"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R="0" lvl="8"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67" name="Google Shape;67;p14"/>
          <p:cNvSpPr>
            <a:spLocks noGrp="1"/>
          </p:cNvSpPr>
          <p:nvPr>
            <p:ph type="pic" idx="2"/>
          </p:nvPr>
        </p:nvSpPr>
        <p:spPr>
          <a:xfrm>
            <a:off x="1792288" y="612775"/>
            <a:ext cx="5486399" cy="4114800"/>
          </a:xfrm>
          <a:prstGeom prst="rect">
            <a:avLst/>
          </a:prstGeom>
          <a:noFill/>
          <a:ln>
            <a:noFill/>
          </a:ln>
        </p:spPr>
      </p:sp>
      <p:sp>
        <p:nvSpPr>
          <p:cNvPr id="68" name="Google Shape;68;p14"/>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Google Shape;69;p14"/>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70" name="Google Shape;70;p1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71" name="Google Shape;71;p1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5"/>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p:nvPr/>
        </p:nvSpPr>
        <p:spPr>
          <a:xfrm>
            <a:off x="3877732" y="5046132"/>
            <a:ext cx="1744133" cy="62939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Radley"/>
              <a:ea typeface="Radley"/>
              <a:cs typeface="Radley"/>
              <a:sym typeface="Radley"/>
            </a:endParaRPr>
          </a:p>
        </p:txBody>
      </p:sp>
      <p:pic>
        <p:nvPicPr>
          <p:cNvPr id="89" name="Google Shape;89;p1"/>
          <p:cNvPicPr preferRelativeResize="0"/>
          <p:nvPr/>
        </p:nvPicPr>
        <p:blipFill rotWithShape="1">
          <a:blip r:embed="rId3">
            <a:alphaModFix/>
          </a:blip>
          <a:srcRect/>
          <a:stretch/>
        </p:blipFill>
        <p:spPr>
          <a:xfrm>
            <a:off x="1963229" y="208752"/>
            <a:ext cx="5573138" cy="5589514"/>
          </a:xfrm>
          <a:prstGeom prst="rect">
            <a:avLst/>
          </a:prstGeom>
          <a:noFill/>
          <a:ln>
            <a:noFill/>
          </a:ln>
        </p:spPr>
      </p:pic>
      <p:sp>
        <p:nvSpPr>
          <p:cNvPr id="90" name="Google Shape;90;p1"/>
          <p:cNvSpPr txBox="1"/>
          <p:nvPr/>
        </p:nvSpPr>
        <p:spPr>
          <a:xfrm>
            <a:off x="3636330" y="5897455"/>
            <a:ext cx="2734500" cy="6465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93267"/>
              </a:buClr>
              <a:buSzPts val="3600"/>
              <a:buFont typeface="Arial"/>
              <a:buNone/>
            </a:pPr>
            <a:r>
              <a:rPr lang="en-GB" sz="3600" b="1" i="0" u="none" strike="noStrike" cap="none">
                <a:solidFill>
                  <a:srgbClr val="293267"/>
                </a:solidFill>
                <a:latin typeface="Arial"/>
                <a:ea typeface="Arial"/>
                <a:cs typeface="Arial"/>
                <a:sym typeface="Arial"/>
              </a:rPr>
              <a:t>20</a:t>
            </a:r>
            <a:r>
              <a:rPr lang="en-GB" sz="3600" b="1">
                <a:solidFill>
                  <a:srgbClr val="293267"/>
                </a:solidFill>
              </a:rPr>
              <a:t>21</a:t>
            </a:r>
            <a:r>
              <a:rPr lang="en-GB" sz="3600" b="1" i="0" u="none" strike="noStrike" cap="none">
                <a:solidFill>
                  <a:srgbClr val="293267"/>
                </a:solidFill>
                <a:latin typeface="Arial"/>
                <a:ea typeface="Arial"/>
                <a:cs typeface="Arial"/>
                <a:sym typeface="Arial"/>
              </a:rPr>
              <a:t>/20</a:t>
            </a:r>
            <a:r>
              <a:rPr lang="en-GB" sz="3600" b="1">
                <a:solidFill>
                  <a:srgbClr val="293267"/>
                </a:solidFill>
              </a:rPr>
              <a:t>22</a:t>
            </a:r>
            <a:endParaRPr sz="3200" b="1" i="0" u="none" strike="noStrike" cap="none">
              <a:solidFill>
                <a:srgbClr val="293267"/>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1231ec35bd6_0_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800"/>
              <a:buFont typeface="Arial"/>
              <a:buNone/>
            </a:pPr>
            <a:r>
              <a:rPr lang="en-GB" sz="2200">
                <a:latin typeface="Arial"/>
                <a:ea typeface="Arial"/>
                <a:cs typeface="Arial"/>
                <a:sym typeface="Arial"/>
              </a:rPr>
              <a:t>(A hard one to work on exam technique…sorry!)</a:t>
            </a:r>
            <a:endParaRPr sz="22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2. A 30 year old man presents with difficulty swallowing. He struggles with tough foods like steak and bread, but is generally ok with liquids and soups. He gets lots of regurgitation and heartburn with it. </a:t>
            </a: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a:p>
            <a:pPr marL="800100" marR="0" lvl="0" indent="-342900" algn="l"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What do you want to highlight from this case?</a:t>
            </a:r>
            <a:endParaRPr>
              <a:latin typeface="Arial"/>
              <a:ea typeface="Arial"/>
              <a:cs typeface="Arial"/>
              <a:sym typeface="Arial"/>
            </a:endParaRPr>
          </a:p>
          <a:p>
            <a:pPr marL="800100" marR="0" lvl="0" indent="-34290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172" name="Google Shape;172;g1231ec35bd6_0_0"/>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173" name="Google Shape;173;g1231ec35bd6_0_0"/>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74" name="Google Shape;174;g1231ec35bd6_0_0"/>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175" name="Google Shape;175;g1231ec35bd6_0_0"/>
          <p:cNvSpPr txBox="1"/>
          <p:nvPr/>
        </p:nvSpPr>
        <p:spPr>
          <a:xfrm>
            <a:off x="1187594" y="449700"/>
            <a:ext cx="6970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2: Case Discussion</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g123d29d8e8e_0_205"/>
          <p:cNvSpPr txBox="1">
            <a:spLocks noGrp="1"/>
          </p:cNvSpPr>
          <p:nvPr>
            <p:ph type="body" idx="1"/>
          </p:nvPr>
        </p:nvSpPr>
        <p:spPr>
          <a:xfrm>
            <a:off x="457200" y="1600200"/>
            <a:ext cx="51240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300">
                <a:latin typeface="Arial"/>
                <a:ea typeface="Arial"/>
                <a:cs typeface="Arial"/>
                <a:sym typeface="Arial"/>
              </a:rPr>
              <a:t>The significant factor in this patient’s case is the history of Bulimia.</a:t>
            </a:r>
            <a:endParaRPr sz="23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9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GB" sz="2300">
                <a:latin typeface="Arial"/>
                <a:ea typeface="Arial"/>
                <a:cs typeface="Arial"/>
                <a:sym typeface="Arial"/>
              </a:rPr>
              <a:t>Mallory-Weiss tear: tear in the oesophagus most commonly caused by severe / prolonged vomiting; stomach illness, chronic alcohol use and bulimia. </a:t>
            </a:r>
            <a:endParaRPr sz="23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9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GB" sz="2300">
                <a:latin typeface="Arial"/>
                <a:ea typeface="Arial"/>
                <a:cs typeface="Arial"/>
                <a:sym typeface="Arial"/>
              </a:rPr>
              <a:t>Other causes include trauma to the chest and abdomen, severe / prolonged hiccups, intense coughing, gastritis and hiatal hernias. </a:t>
            </a:r>
            <a:endParaRPr sz="2300">
              <a:latin typeface="Arial"/>
              <a:ea typeface="Arial"/>
              <a:cs typeface="Arial"/>
              <a:sym typeface="Arial"/>
            </a:endParaRPr>
          </a:p>
        </p:txBody>
      </p:sp>
      <p:sp>
        <p:nvSpPr>
          <p:cNvPr id="1030" name="Google Shape;1030;g123d29d8e8e_0_205"/>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1031" name="Google Shape;1031;g123d29d8e8e_0_205"/>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032" name="Google Shape;1032;g123d29d8e8e_0_205"/>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1033" name="Google Shape;1033;g123d29d8e8e_0_205"/>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21: Explanation</a:t>
            </a:r>
            <a:endParaRPr sz="3600" b="0" i="0" u="none" strike="noStrike" cap="none">
              <a:solidFill>
                <a:schemeClr val="lt1"/>
              </a:solidFill>
              <a:latin typeface="Arial"/>
              <a:ea typeface="Arial"/>
              <a:cs typeface="Arial"/>
              <a:sym typeface="Arial"/>
            </a:endParaRPr>
          </a:p>
        </p:txBody>
      </p:sp>
      <p:pic>
        <p:nvPicPr>
          <p:cNvPr id="1034" name="Google Shape;1034;g123d29d8e8e_0_205"/>
          <p:cNvPicPr preferRelativeResize="0"/>
          <p:nvPr/>
        </p:nvPicPr>
        <p:blipFill>
          <a:blip r:embed="rId4">
            <a:alphaModFix/>
          </a:blip>
          <a:stretch>
            <a:fillRect/>
          </a:stretch>
        </p:blipFill>
        <p:spPr>
          <a:xfrm>
            <a:off x="5581200" y="2249876"/>
            <a:ext cx="3105600" cy="3114489"/>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g123d29d8e8e_0_36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300" b="1">
                <a:latin typeface="Arial"/>
                <a:ea typeface="Arial"/>
                <a:cs typeface="Arial"/>
                <a:sym typeface="Arial"/>
              </a:rPr>
              <a:t>Mallory-Weiss Tear: Management</a:t>
            </a:r>
            <a:endParaRPr sz="23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23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GB" sz="2300">
                <a:latin typeface="Arial"/>
                <a:ea typeface="Arial"/>
                <a:cs typeface="Arial"/>
                <a:sym typeface="Arial"/>
              </a:rPr>
              <a:t>Most cases will self-resolve within a few days</a:t>
            </a:r>
            <a:endParaRPr sz="23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23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GB" sz="2300">
                <a:latin typeface="Arial"/>
                <a:ea typeface="Arial"/>
                <a:cs typeface="Arial"/>
                <a:sym typeface="Arial"/>
              </a:rPr>
              <a:t>If the bleeding does not stop:</a:t>
            </a:r>
            <a:endParaRPr sz="2300">
              <a:latin typeface="Arial"/>
              <a:ea typeface="Arial"/>
              <a:cs typeface="Arial"/>
              <a:sym typeface="Arial"/>
            </a:endParaRPr>
          </a:p>
          <a:p>
            <a:pPr marL="457200" marR="0" lvl="0" indent="0" algn="l" rtl="0">
              <a:lnSpc>
                <a:spcPct val="100000"/>
              </a:lnSpc>
              <a:spcBef>
                <a:spcPts val="0"/>
              </a:spcBef>
              <a:spcAft>
                <a:spcPts val="0"/>
              </a:spcAft>
              <a:buClr>
                <a:schemeClr val="dk1"/>
              </a:buClr>
              <a:buSzPts val="2800"/>
              <a:buFont typeface="Arial"/>
              <a:buNone/>
            </a:pPr>
            <a:r>
              <a:rPr lang="en-GB" sz="2300">
                <a:latin typeface="Arial"/>
                <a:ea typeface="Arial"/>
                <a:cs typeface="Arial"/>
                <a:sym typeface="Arial"/>
              </a:rPr>
              <a:t>→ Endoscopic therapy (steroid injections, coagulation therapy)</a:t>
            </a:r>
            <a:endParaRPr sz="2300">
              <a:latin typeface="Arial"/>
              <a:ea typeface="Arial"/>
              <a:cs typeface="Arial"/>
              <a:sym typeface="Arial"/>
            </a:endParaRPr>
          </a:p>
          <a:p>
            <a:pPr marL="0" marR="0" lvl="0" indent="457200" algn="l" rtl="0">
              <a:lnSpc>
                <a:spcPct val="100000"/>
              </a:lnSpc>
              <a:spcBef>
                <a:spcPts val="0"/>
              </a:spcBef>
              <a:spcAft>
                <a:spcPts val="0"/>
              </a:spcAft>
              <a:buClr>
                <a:schemeClr val="dk1"/>
              </a:buClr>
              <a:buSzPts val="2800"/>
              <a:buFont typeface="Arial"/>
              <a:buNone/>
            </a:pPr>
            <a:r>
              <a:rPr lang="en-GB" sz="2300">
                <a:latin typeface="Arial"/>
                <a:ea typeface="Arial"/>
                <a:cs typeface="Arial"/>
                <a:sym typeface="Arial"/>
              </a:rPr>
              <a:t>→ Transfusions if low Hb</a:t>
            </a:r>
            <a:endParaRPr sz="2300">
              <a:latin typeface="Arial"/>
              <a:ea typeface="Arial"/>
              <a:cs typeface="Arial"/>
              <a:sym typeface="Arial"/>
            </a:endParaRPr>
          </a:p>
          <a:p>
            <a:pPr marL="0" marR="0" lvl="0" indent="457200" algn="l" rtl="0">
              <a:lnSpc>
                <a:spcPct val="100000"/>
              </a:lnSpc>
              <a:spcBef>
                <a:spcPts val="0"/>
              </a:spcBef>
              <a:spcAft>
                <a:spcPts val="0"/>
              </a:spcAft>
              <a:buClr>
                <a:schemeClr val="dk1"/>
              </a:buClr>
              <a:buSzPts val="2800"/>
              <a:buFont typeface="Arial"/>
              <a:buNone/>
            </a:pPr>
            <a:r>
              <a:rPr lang="en-GB" sz="2300">
                <a:latin typeface="Arial"/>
                <a:ea typeface="Arial"/>
                <a:cs typeface="Arial"/>
                <a:sym typeface="Arial"/>
              </a:rPr>
              <a:t>→ Surgery (suture the tear)</a:t>
            </a:r>
            <a:endParaRPr sz="2300">
              <a:latin typeface="Arial"/>
              <a:ea typeface="Arial"/>
              <a:cs typeface="Arial"/>
              <a:sym typeface="Arial"/>
            </a:endParaRPr>
          </a:p>
          <a:p>
            <a:pPr marL="0" marR="0" lvl="0" indent="457200" algn="l" rtl="0">
              <a:lnSpc>
                <a:spcPct val="100000"/>
              </a:lnSpc>
              <a:spcBef>
                <a:spcPts val="0"/>
              </a:spcBef>
              <a:spcAft>
                <a:spcPts val="0"/>
              </a:spcAft>
              <a:buClr>
                <a:schemeClr val="dk1"/>
              </a:buClr>
              <a:buSzPts val="2800"/>
              <a:buFont typeface="Arial"/>
              <a:buNone/>
            </a:pPr>
            <a:r>
              <a:rPr lang="en-GB" sz="2300">
                <a:latin typeface="Arial"/>
                <a:ea typeface="Arial"/>
                <a:cs typeface="Arial"/>
                <a:sym typeface="Arial"/>
              </a:rPr>
              <a:t>→ Medications → lansoprazole </a:t>
            </a:r>
            <a:endParaRPr sz="23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2300">
              <a:latin typeface="Arial"/>
              <a:ea typeface="Arial"/>
              <a:cs typeface="Arial"/>
              <a:sym typeface="Arial"/>
            </a:endParaRPr>
          </a:p>
        </p:txBody>
      </p:sp>
      <p:sp>
        <p:nvSpPr>
          <p:cNvPr id="1040" name="Google Shape;1040;g123d29d8e8e_0_366"/>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1041" name="Google Shape;1041;g123d29d8e8e_0_366"/>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042" name="Google Shape;1042;g123d29d8e8e_0_366"/>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1043" name="Google Shape;1043;g123d29d8e8e_0_366"/>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21: Explanation</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g123d29d8e8e_0_10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600">
                <a:latin typeface="Arial"/>
                <a:ea typeface="Arial"/>
                <a:cs typeface="Arial"/>
                <a:sym typeface="Arial"/>
              </a:rPr>
              <a:t>Thank you for coming to the session!</a:t>
            </a:r>
            <a:endParaRPr sz="2600">
              <a:latin typeface="Arial"/>
              <a:ea typeface="Arial"/>
              <a:cs typeface="Arial"/>
              <a:sym typeface="Arial"/>
            </a:endParaRPr>
          </a:p>
          <a:p>
            <a:pPr marL="0" marR="0" lvl="0" indent="0" algn="l" rtl="0">
              <a:lnSpc>
                <a:spcPct val="100000"/>
              </a:lnSpc>
              <a:spcBef>
                <a:spcPts val="0"/>
              </a:spcBef>
              <a:spcAft>
                <a:spcPts val="0"/>
              </a:spcAft>
              <a:buNone/>
            </a:pPr>
            <a:endParaRPr sz="2600">
              <a:latin typeface="Arial"/>
              <a:ea typeface="Arial"/>
              <a:cs typeface="Arial"/>
              <a:sym typeface="Arial"/>
            </a:endParaRPr>
          </a:p>
          <a:p>
            <a:pPr marL="0" marR="0" lvl="0" indent="0" algn="l" rtl="0">
              <a:lnSpc>
                <a:spcPct val="100000"/>
              </a:lnSpc>
              <a:spcBef>
                <a:spcPts val="0"/>
              </a:spcBef>
              <a:spcAft>
                <a:spcPts val="0"/>
              </a:spcAft>
              <a:buNone/>
            </a:pPr>
            <a:r>
              <a:rPr lang="en-GB" sz="2600">
                <a:latin typeface="Arial"/>
                <a:ea typeface="Arial"/>
                <a:cs typeface="Arial"/>
                <a:sym typeface="Arial"/>
              </a:rPr>
              <a:t>We hope it was helpful and that you feel more confident for your upcoming exams. We’ll stick around a bit for any questions!</a:t>
            </a:r>
            <a:endParaRPr sz="2600">
              <a:latin typeface="Arial"/>
              <a:ea typeface="Arial"/>
              <a:cs typeface="Arial"/>
              <a:sym typeface="Arial"/>
            </a:endParaRPr>
          </a:p>
          <a:p>
            <a:pPr marL="0" marR="0" lvl="0" indent="0" algn="l" rtl="0">
              <a:lnSpc>
                <a:spcPct val="100000"/>
              </a:lnSpc>
              <a:spcBef>
                <a:spcPts val="0"/>
              </a:spcBef>
              <a:spcAft>
                <a:spcPts val="0"/>
              </a:spcAft>
              <a:buNone/>
            </a:pPr>
            <a:endParaRPr sz="2600">
              <a:latin typeface="Arial"/>
              <a:ea typeface="Arial"/>
              <a:cs typeface="Arial"/>
              <a:sym typeface="Arial"/>
            </a:endParaRPr>
          </a:p>
          <a:p>
            <a:pPr marL="0" marR="0" lvl="0" indent="0" algn="l" rtl="0">
              <a:lnSpc>
                <a:spcPct val="100000"/>
              </a:lnSpc>
              <a:spcBef>
                <a:spcPts val="0"/>
              </a:spcBef>
              <a:spcAft>
                <a:spcPts val="0"/>
              </a:spcAft>
              <a:buNone/>
            </a:pPr>
            <a:r>
              <a:rPr lang="en-GB" sz="2600">
                <a:latin typeface="Arial"/>
                <a:ea typeface="Arial"/>
                <a:cs typeface="Arial"/>
                <a:sym typeface="Arial"/>
              </a:rPr>
              <a:t>We’d appreciate if you could fill out the feedback form: </a:t>
            </a:r>
            <a:endParaRPr sz="2600">
              <a:latin typeface="Arial"/>
              <a:ea typeface="Arial"/>
              <a:cs typeface="Arial"/>
              <a:sym typeface="Arial"/>
            </a:endParaRPr>
          </a:p>
          <a:p>
            <a:pPr marL="0" marR="0" lvl="0" indent="0" algn="l" rtl="0">
              <a:lnSpc>
                <a:spcPct val="100000"/>
              </a:lnSpc>
              <a:spcBef>
                <a:spcPts val="0"/>
              </a:spcBef>
              <a:spcAft>
                <a:spcPts val="0"/>
              </a:spcAft>
              <a:buNone/>
            </a:pPr>
            <a:endParaRPr sz="2600">
              <a:latin typeface="Arial"/>
              <a:ea typeface="Arial"/>
              <a:cs typeface="Arial"/>
              <a:sym typeface="Arial"/>
            </a:endParaRPr>
          </a:p>
          <a:p>
            <a:pPr marL="0" marR="0" lvl="0" indent="0" algn="l" rtl="0">
              <a:lnSpc>
                <a:spcPct val="100000"/>
              </a:lnSpc>
              <a:spcBef>
                <a:spcPts val="0"/>
              </a:spcBef>
              <a:spcAft>
                <a:spcPts val="0"/>
              </a:spcAft>
              <a:buNone/>
            </a:pPr>
            <a:r>
              <a:rPr lang="en-GB" sz="2600">
                <a:latin typeface="Arial"/>
                <a:ea typeface="Arial"/>
                <a:cs typeface="Arial"/>
                <a:sym typeface="Arial"/>
              </a:rPr>
              <a:t>											Beth and Paige x</a:t>
            </a:r>
            <a:endParaRPr sz="2600">
              <a:latin typeface="Arial"/>
              <a:ea typeface="Arial"/>
              <a:cs typeface="Arial"/>
              <a:sym typeface="Arial"/>
            </a:endParaRPr>
          </a:p>
        </p:txBody>
      </p:sp>
      <p:sp>
        <p:nvSpPr>
          <p:cNvPr id="1049" name="Google Shape;1049;g123d29d8e8e_0_109"/>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1050" name="Google Shape;1050;g123d29d8e8e_0_109"/>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051" name="Google Shape;1051;g123d29d8e8e_0_109"/>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1052" name="Google Shape;1052;g123d29d8e8e_0_109"/>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Thank you!</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g123d29d8e8e_0_246"/>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sz="1400" b="0" i="0" u="none" strike="noStrike" cap="none">
              <a:solidFill>
                <a:srgbClr val="000000"/>
              </a:solidFill>
              <a:latin typeface="Arial"/>
              <a:ea typeface="Arial"/>
              <a:cs typeface="Arial"/>
              <a:sym typeface="Arial"/>
            </a:endParaRPr>
          </a:p>
        </p:txBody>
      </p:sp>
      <p:pic>
        <p:nvPicPr>
          <p:cNvPr id="1058" name="Google Shape;1058;g123d29d8e8e_0_246"/>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1059" name="Google Shape;1059;g123d29d8e8e_0_246"/>
          <p:cNvSpPr txBox="1"/>
          <p:nvPr/>
        </p:nvSpPr>
        <p:spPr>
          <a:xfrm>
            <a:off x="3176364" y="79698"/>
            <a:ext cx="27912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Calibri"/>
              <a:buNone/>
            </a:pPr>
            <a:r>
              <a:rPr lang="en-GB" sz="3600" b="0" i="0" u="none" strike="noStrike" cap="none">
                <a:solidFill>
                  <a:schemeClr val="dk1"/>
                </a:solidFill>
                <a:latin typeface="Calibri"/>
                <a:ea typeface="Calibri"/>
                <a:cs typeface="Calibri"/>
                <a:sym typeface="Calibri"/>
              </a:rPr>
              <a:t>Feedback</a:t>
            </a:r>
            <a:endParaRPr sz="1400" b="0" i="0" u="none" strike="noStrike" cap="none">
              <a:solidFill>
                <a:srgbClr val="000000"/>
              </a:solidFill>
              <a:latin typeface="Arial"/>
              <a:ea typeface="Arial"/>
              <a:cs typeface="Arial"/>
              <a:sym typeface="Arial"/>
            </a:endParaRPr>
          </a:p>
        </p:txBody>
      </p:sp>
      <p:sp>
        <p:nvSpPr>
          <p:cNvPr id="1060" name="Google Shape;1060;g123d29d8e8e_0_246"/>
          <p:cNvSpPr txBox="1"/>
          <p:nvPr/>
        </p:nvSpPr>
        <p:spPr>
          <a:xfrm>
            <a:off x="1187600" y="5189250"/>
            <a:ext cx="75657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100"/>
              <a:t>https://docs.google.com/forms/d/e/1FAIpQLSftgWzVzgt7imEK6BKAJvjNJUZ22BGTdshQI86AJQoETVaoBg/viewform?usp=sf_link</a:t>
            </a:r>
            <a:endParaRPr sz="2100"/>
          </a:p>
        </p:txBody>
      </p:sp>
      <p:pic>
        <p:nvPicPr>
          <p:cNvPr id="1061" name="Google Shape;1061;g123d29d8e8e_0_246"/>
          <p:cNvPicPr preferRelativeResize="0"/>
          <p:nvPr/>
        </p:nvPicPr>
        <p:blipFill>
          <a:blip r:embed="rId4">
            <a:alphaModFix/>
          </a:blip>
          <a:stretch>
            <a:fillRect/>
          </a:stretch>
        </p:blipFill>
        <p:spPr>
          <a:xfrm>
            <a:off x="2496025" y="658175"/>
            <a:ext cx="4501000" cy="437647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pic>
        <p:nvPicPr>
          <p:cNvPr id="1066" name="Google Shape;1066;p4"/>
          <p:cNvPicPr preferRelativeResize="0"/>
          <p:nvPr/>
        </p:nvPicPr>
        <p:blipFill rotWithShape="1">
          <a:blip r:embed="rId3">
            <a:alphaModFix/>
          </a:blip>
          <a:srcRect r="3646"/>
          <a:stretch/>
        </p:blipFill>
        <p:spPr>
          <a:xfrm>
            <a:off x="1474242" y="0"/>
            <a:ext cx="6134099" cy="6858000"/>
          </a:xfrm>
          <a:prstGeom prst="rect">
            <a:avLst/>
          </a:prstGeom>
          <a:noFill/>
          <a:ln w="9525" cap="flat" cmpd="sng">
            <a:solidFill>
              <a:srgbClr val="293267"/>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1231ec35bd6_0_8"/>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181" name="Google Shape;181;g1231ec35bd6_0_8"/>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82" name="Google Shape;182;g1231ec35bd6_0_8"/>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183" name="Google Shape;183;g1231ec35bd6_0_8"/>
          <p:cNvSpPr txBox="1"/>
          <p:nvPr/>
        </p:nvSpPr>
        <p:spPr>
          <a:xfrm>
            <a:off x="1187594" y="449700"/>
            <a:ext cx="72336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2: Case Discussion</a:t>
            </a:r>
            <a:endParaRPr sz="3600" b="0" i="0" u="none" strike="noStrike" cap="none">
              <a:solidFill>
                <a:schemeClr val="lt1"/>
              </a:solidFill>
              <a:latin typeface="Arial"/>
              <a:ea typeface="Arial"/>
              <a:cs typeface="Arial"/>
              <a:sym typeface="Arial"/>
            </a:endParaRPr>
          </a:p>
        </p:txBody>
      </p:sp>
      <p:sp>
        <p:nvSpPr>
          <p:cNvPr id="184" name="Google Shape;184;g1231ec35bd6_0_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2. A </a:t>
            </a:r>
            <a:r>
              <a:rPr lang="en-GB" b="1">
                <a:latin typeface="Arial"/>
                <a:ea typeface="Arial"/>
                <a:cs typeface="Arial"/>
                <a:sym typeface="Arial"/>
              </a:rPr>
              <a:t>30 year old man</a:t>
            </a:r>
            <a:r>
              <a:rPr lang="en-GB">
                <a:latin typeface="Arial"/>
                <a:ea typeface="Arial"/>
                <a:cs typeface="Arial"/>
                <a:sym typeface="Arial"/>
              </a:rPr>
              <a:t> presents with </a:t>
            </a:r>
            <a:r>
              <a:rPr lang="en-GB" b="1">
                <a:latin typeface="Arial"/>
                <a:ea typeface="Arial"/>
                <a:cs typeface="Arial"/>
                <a:sym typeface="Arial"/>
              </a:rPr>
              <a:t>difficulty swallowing</a:t>
            </a:r>
            <a:r>
              <a:rPr lang="en-GB">
                <a:latin typeface="Arial"/>
                <a:ea typeface="Arial"/>
                <a:cs typeface="Arial"/>
                <a:sym typeface="Arial"/>
              </a:rPr>
              <a:t>. He </a:t>
            </a:r>
            <a:r>
              <a:rPr lang="en-GB" b="1">
                <a:latin typeface="Arial"/>
                <a:ea typeface="Arial"/>
                <a:cs typeface="Arial"/>
                <a:sym typeface="Arial"/>
              </a:rPr>
              <a:t>struggles with tough solid foods</a:t>
            </a:r>
            <a:r>
              <a:rPr lang="en-GB">
                <a:latin typeface="Arial"/>
                <a:ea typeface="Arial"/>
                <a:cs typeface="Arial"/>
                <a:sym typeface="Arial"/>
              </a:rPr>
              <a:t> like steak and bread, but is generally </a:t>
            </a:r>
            <a:r>
              <a:rPr lang="en-GB" b="1">
                <a:latin typeface="Arial"/>
                <a:ea typeface="Arial"/>
                <a:cs typeface="Arial"/>
                <a:sym typeface="Arial"/>
              </a:rPr>
              <a:t>ok with liquids</a:t>
            </a:r>
            <a:r>
              <a:rPr lang="en-GB">
                <a:latin typeface="Arial"/>
                <a:ea typeface="Arial"/>
                <a:cs typeface="Arial"/>
                <a:sym typeface="Arial"/>
              </a:rPr>
              <a:t> and soups. He gets lots of </a:t>
            </a:r>
            <a:r>
              <a:rPr lang="en-GB" b="1">
                <a:latin typeface="Arial"/>
                <a:ea typeface="Arial"/>
                <a:cs typeface="Arial"/>
                <a:sym typeface="Arial"/>
              </a:rPr>
              <a:t>regurgitation</a:t>
            </a:r>
            <a:r>
              <a:rPr lang="en-GB">
                <a:latin typeface="Arial"/>
                <a:ea typeface="Arial"/>
                <a:cs typeface="Arial"/>
                <a:sym typeface="Arial"/>
              </a:rPr>
              <a:t> and </a:t>
            </a:r>
            <a:r>
              <a:rPr lang="en-GB" b="1">
                <a:latin typeface="Arial"/>
                <a:ea typeface="Arial"/>
                <a:cs typeface="Arial"/>
                <a:sym typeface="Arial"/>
              </a:rPr>
              <a:t>heartburn</a:t>
            </a:r>
            <a:r>
              <a:rPr lang="en-GB">
                <a:latin typeface="Arial"/>
                <a:ea typeface="Arial"/>
                <a:cs typeface="Arial"/>
                <a:sym typeface="Arial"/>
              </a:rPr>
              <a:t> with it.</a:t>
            </a: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a:p>
            <a:pPr marL="914400" marR="0" lvl="0" indent="-406400" algn="l" rtl="0">
              <a:lnSpc>
                <a:spcPct val="100000"/>
              </a:lnSpc>
              <a:spcBef>
                <a:spcPts val="0"/>
              </a:spcBef>
              <a:spcAft>
                <a:spcPts val="0"/>
              </a:spcAft>
              <a:buSzPts val="2800"/>
              <a:buFont typeface="Arial"/>
              <a:buChar char="-"/>
            </a:pPr>
            <a:r>
              <a:rPr lang="en-GB">
                <a:latin typeface="Arial"/>
                <a:ea typeface="Arial"/>
                <a:cs typeface="Arial"/>
                <a:sym typeface="Arial"/>
              </a:rPr>
              <a:t>What else do you want to know? </a:t>
            </a:r>
            <a:endParaRPr>
              <a:latin typeface="Arial"/>
              <a:ea typeface="Arial"/>
              <a:cs typeface="Arial"/>
              <a:sym typeface="Arial"/>
            </a:endParaRPr>
          </a:p>
          <a:p>
            <a:pPr marL="914400" marR="0" lvl="0" indent="-406400" algn="l" rtl="0">
              <a:lnSpc>
                <a:spcPct val="100000"/>
              </a:lnSpc>
              <a:spcBef>
                <a:spcPts val="0"/>
              </a:spcBef>
              <a:spcAft>
                <a:spcPts val="0"/>
              </a:spcAft>
              <a:buSzPts val="2800"/>
              <a:buFont typeface="Arial"/>
              <a:buChar char="-"/>
            </a:pPr>
            <a:r>
              <a:rPr lang="en-GB">
                <a:latin typeface="Arial"/>
                <a:ea typeface="Arial"/>
                <a:cs typeface="Arial"/>
                <a:sym typeface="Arial"/>
              </a:rPr>
              <a:t>Any investigations?</a:t>
            </a:r>
            <a:endParaRPr>
              <a:latin typeface="Arial"/>
              <a:ea typeface="Arial"/>
              <a:cs typeface="Arial"/>
              <a:sym typeface="Arial"/>
            </a:endParaRPr>
          </a:p>
          <a:p>
            <a:pPr marL="914400" marR="0" lvl="0" indent="-406400" algn="l" rtl="0">
              <a:lnSpc>
                <a:spcPct val="100000"/>
              </a:lnSpc>
              <a:spcBef>
                <a:spcPts val="0"/>
              </a:spcBef>
              <a:spcAft>
                <a:spcPts val="0"/>
              </a:spcAft>
              <a:buSzPts val="2800"/>
              <a:buFont typeface="Arial"/>
              <a:buChar char="-"/>
            </a:pPr>
            <a:r>
              <a:rPr lang="en-GB">
                <a:latin typeface="Arial"/>
                <a:ea typeface="Arial"/>
                <a:cs typeface="Arial"/>
                <a:sym typeface="Arial"/>
              </a:rPr>
              <a:t>Do you have any differentials?</a:t>
            </a: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1231ec35bd6_0_1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700">
                <a:latin typeface="Arial"/>
                <a:ea typeface="Arial"/>
                <a:cs typeface="Arial"/>
                <a:sym typeface="Arial"/>
              </a:rPr>
              <a:t>More info:</a:t>
            </a:r>
            <a:endParaRPr sz="2700">
              <a:latin typeface="Arial"/>
              <a:ea typeface="Arial"/>
              <a:cs typeface="Arial"/>
              <a:sym typeface="Arial"/>
            </a:endParaRPr>
          </a:p>
          <a:p>
            <a:pPr marL="457200" marR="0" lvl="0" indent="-400050" algn="l" rtl="0">
              <a:lnSpc>
                <a:spcPct val="100000"/>
              </a:lnSpc>
              <a:spcBef>
                <a:spcPts val="0"/>
              </a:spcBef>
              <a:spcAft>
                <a:spcPts val="0"/>
              </a:spcAft>
              <a:buSzPts val="2700"/>
              <a:buFont typeface="Arial"/>
              <a:buChar char="•"/>
            </a:pPr>
            <a:r>
              <a:rPr lang="en-GB" sz="2700">
                <a:latin typeface="Arial"/>
                <a:ea typeface="Arial"/>
                <a:cs typeface="Arial"/>
                <a:sym typeface="Arial"/>
              </a:rPr>
              <a:t>Trialled PPIs - didn’t help</a:t>
            </a:r>
            <a:endParaRPr sz="2700">
              <a:latin typeface="Arial"/>
              <a:ea typeface="Arial"/>
              <a:cs typeface="Arial"/>
              <a:sym typeface="Arial"/>
            </a:endParaRPr>
          </a:p>
          <a:p>
            <a:pPr marL="457200" marR="0" lvl="0" indent="-400050" algn="l" rtl="0">
              <a:lnSpc>
                <a:spcPct val="100000"/>
              </a:lnSpc>
              <a:spcBef>
                <a:spcPts val="0"/>
              </a:spcBef>
              <a:spcAft>
                <a:spcPts val="0"/>
              </a:spcAft>
              <a:buSzPts val="2700"/>
              <a:buFont typeface="Arial"/>
              <a:buChar char="•"/>
            </a:pPr>
            <a:r>
              <a:rPr lang="en-GB" sz="2700">
                <a:latin typeface="Arial"/>
                <a:ea typeface="Arial"/>
                <a:cs typeface="Arial"/>
                <a:sym typeface="Arial"/>
              </a:rPr>
              <a:t>No fevers, weight loss, night sweats etc</a:t>
            </a:r>
            <a:endParaRPr sz="2700">
              <a:latin typeface="Arial"/>
              <a:ea typeface="Arial"/>
              <a:cs typeface="Arial"/>
              <a:sym typeface="Arial"/>
            </a:endParaRPr>
          </a:p>
          <a:p>
            <a:pPr marL="914400" marR="0" lvl="1" indent="-374650" algn="l" rtl="0">
              <a:lnSpc>
                <a:spcPct val="100000"/>
              </a:lnSpc>
              <a:spcBef>
                <a:spcPts val="0"/>
              </a:spcBef>
              <a:spcAft>
                <a:spcPts val="0"/>
              </a:spcAft>
              <a:buSzPts val="2300"/>
              <a:buFont typeface="Arial"/>
              <a:buChar char="–"/>
            </a:pPr>
            <a:r>
              <a:rPr lang="en-GB" sz="2300">
                <a:latin typeface="Arial"/>
                <a:ea typeface="Arial"/>
                <a:cs typeface="Arial"/>
                <a:sym typeface="Arial"/>
              </a:rPr>
              <a:t>Does cough at night</a:t>
            </a:r>
            <a:endParaRPr sz="2300">
              <a:latin typeface="Arial"/>
              <a:ea typeface="Arial"/>
              <a:cs typeface="Arial"/>
              <a:sym typeface="Arial"/>
            </a:endParaRPr>
          </a:p>
          <a:p>
            <a:pPr marL="457200" marR="0" lvl="0" indent="-400050" algn="l" rtl="0">
              <a:lnSpc>
                <a:spcPct val="100000"/>
              </a:lnSpc>
              <a:spcBef>
                <a:spcPts val="0"/>
              </a:spcBef>
              <a:spcAft>
                <a:spcPts val="0"/>
              </a:spcAft>
              <a:buSzPts val="2700"/>
              <a:buFont typeface="Arial"/>
              <a:buChar char="•"/>
            </a:pPr>
            <a:r>
              <a:rPr lang="en-GB" sz="2700">
                <a:latin typeface="Arial"/>
                <a:ea typeface="Arial"/>
                <a:cs typeface="Arial"/>
                <a:sym typeface="Arial"/>
              </a:rPr>
              <a:t>CXR shows very dilated oesophagus</a:t>
            </a:r>
            <a:endParaRPr sz="2700">
              <a:latin typeface="Arial"/>
              <a:ea typeface="Arial"/>
              <a:cs typeface="Arial"/>
              <a:sym typeface="Arial"/>
            </a:endParaRPr>
          </a:p>
          <a:p>
            <a:pPr marL="457200" marR="0" lvl="0" indent="-400050" algn="l" rtl="0">
              <a:lnSpc>
                <a:spcPct val="100000"/>
              </a:lnSpc>
              <a:spcBef>
                <a:spcPts val="0"/>
              </a:spcBef>
              <a:spcAft>
                <a:spcPts val="0"/>
              </a:spcAft>
              <a:buSzPts val="2700"/>
              <a:buFont typeface="Arial"/>
              <a:buChar char="•"/>
            </a:pPr>
            <a:r>
              <a:rPr lang="en-GB" sz="2700">
                <a:latin typeface="Arial"/>
                <a:ea typeface="Arial"/>
                <a:cs typeface="Arial"/>
                <a:sym typeface="Arial"/>
              </a:rPr>
              <a:t>Small/absent gastric bubble</a:t>
            </a:r>
            <a:endParaRPr sz="2700">
              <a:latin typeface="Arial"/>
              <a:ea typeface="Arial"/>
              <a:cs typeface="Arial"/>
              <a:sym typeface="Arial"/>
            </a:endParaRPr>
          </a:p>
          <a:p>
            <a:pPr marL="457200" marR="0" lvl="0" indent="-400050" algn="l" rtl="0">
              <a:lnSpc>
                <a:spcPct val="100000"/>
              </a:lnSpc>
              <a:spcBef>
                <a:spcPts val="0"/>
              </a:spcBef>
              <a:spcAft>
                <a:spcPts val="0"/>
              </a:spcAft>
              <a:buSzPts val="2700"/>
              <a:buFont typeface="Arial"/>
              <a:buChar char="•"/>
            </a:pPr>
            <a:r>
              <a:rPr lang="en-GB" sz="2700">
                <a:latin typeface="Arial"/>
                <a:ea typeface="Arial"/>
                <a:cs typeface="Arial"/>
                <a:sym typeface="Arial"/>
              </a:rPr>
              <a:t>Barium swallow: slow movement within oesophagus</a:t>
            </a:r>
            <a:endParaRPr sz="2700">
              <a:latin typeface="Arial"/>
              <a:ea typeface="Arial"/>
              <a:cs typeface="Arial"/>
              <a:sym typeface="Arial"/>
            </a:endParaRPr>
          </a:p>
          <a:p>
            <a:pPr marL="457200" marR="0" lvl="0" indent="-400050" algn="l" rtl="0">
              <a:lnSpc>
                <a:spcPct val="100000"/>
              </a:lnSpc>
              <a:spcBef>
                <a:spcPts val="0"/>
              </a:spcBef>
              <a:spcAft>
                <a:spcPts val="0"/>
              </a:spcAft>
              <a:buSzPts val="2700"/>
              <a:buFont typeface="Arial"/>
              <a:buChar char="•"/>
            </a:pPr>
            <a:r>
              <a:rPr lang="en-GB" sz="2700">
                <a:latin typeface="Arial"/>
                <a:ea typeface="Arial"/>
                <a:cs typeface="Arial"/>
                <a:sym typeface="Arial"/>
              </a:rPr>
              <a:t>As this progresses, the patient may be at risk of aspiration pneumonia </a:t>
            </a:r>
            <a:endParaRPr sz="2700">
              <a:latin typeface="Arial"/>
              <a:ea typeface="Arial"/>
              <a:cs typeface="Arial"/>
              <a:sym typeface="Arial"/>
            </a:endParaRPr>
          </a:p>
        </p:txBody>
      </p:sp>
      <p:sp>
        <p:nvSpPr>
          <p:cNvPr id="190" name="Google Shape;190;g1231ec35bd6_0_16"/>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191" name="Google Shape;191;g1231ec35bd6_0_16"/>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92" name="Google Shape;192;g1231ec35bd6_0_16"/>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193" name="Google Shape;193;g1231ec35bd6_0_16"/>
          <p:cNvSpPr txBox="1"/>
          <p:nvPr/>
        </p:nvSpPr>
        <p:spPr>
          <a:xfrm>
            <a:off x="1187601" y="449700"/>
            <a:ext cx="7255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2: Case discussion</a:t>
            </a:r>
            <a:endParaRPr sz="3600" b="0" i="0" u="none" strike="noStrike" cap="none">
              <a:solidFill>
                <a:schemeClr val="lt1"/>
              </a:solidFill>
              <a:latin typeface="Arial"/>
              <a:ea typeface="Arial"/>
              <a:cs typeface="Arial"/>
              <a:sym typeface="Arial"/>
            </a:endParaRPr>
          </a:p>
        </p:txBody>
      </p:sp>
      <p:pic>
        <p:nvPicPr>
          <p:cNvPr id="194" name="Google Shape;194;g1231ec35bd6_0_16"/>
          <p:cNvPicPr preferRelativeResize="0"/>
          <p:nvPr/>
        </p:nvPicPr>
        <p:blipFill>
          <a:blip r:embed="rId4">
            <a:alphaModFix/>
          </a:blip>
          <a:stretch>
            <a:fillRect/>
          </a:stretch>
        </p:blipFill>
        <p:spPr>
          <a:xfrm>
            <a:off x="7313400" y="2602887"/>
            <a:ext cx="1373401" cy="16522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1231ec35bd6_0_13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00000"/>
              </a:lnSpc>
              <a:spcBef>
                <a:spcPts val="0"/>
              </a:spcBef>
              <a:spcAft>
                <a:spcPts val="0"/>
              </a:spcAft>
              <a:buSzPts val="2800"/>
              <a:buFont typeface="Arial"/>
              <a:buChar char="•"/>
            </a:pPr>
            <a:r>
              <a:rPr lang="en-GB">
                <a:latin typeface="Arial"/>
                <a:ea typeface="Arial"/>
                <a:cs typeface="Arial"/>
                <a:sym typeface="Arial"/>
              </a:rPr>
              <a:t>This patient has achalasia</a:t>
            </a:r>
            <a:endParaRPr>
              <a:latin typeface="Arial"/>
              <a:ea typeface="Arial"/>
              <a:cs typeface="Arial"/>
              <a:sym typeface="Arial"/>
            </a:endParaRPr>
          </a:p>
          <a:p>
            <a:pPr marL="914400" marR="0" lvl="1" indent="-381000" algn="l" rtl="0">
              <a:lnSpc>
                <a:spcPct val="100000"/>
              </a:lnSpc>
              <a:spcBef>
                <a:spcPts val="0"/>
              </a:spcBef>
              <a:spcAft>
                <a:spcPts val="0"/>
              </a:spcAft>
              <a:buSzPts val="2400"/>
              <a:buFont typeface="Arial"/>
              <a:buChar char="–"/>
            </a:pPr>
            <a:r>
              <a:rPr lang="en-GB">
                <a:latin typeface="Arial"/>
                <a:ea typeface="Arial"/>
                <a:cs typeface="Arial"/>
                <a:sym typeface="Arial"/>
              </a:rPr>
              <a:t>Dysphagia affecting solids more than liquids</a:t>
            </a:r>
            <a:endParaRPr>
              <a:latin typeface="Arial"/>
              <a:ea typeface="Arial"/>
              <a:cs typeface="Arial"/>
              <a:sym typeface="Arial"/>
            </a:endParaRPr>
          </a:p>
          <a:p>
            <a:pPr marL="914400" marR="0" lvl="1" indent="-381000" algn="l" rtl="0">
              <a:lnSpc>
                <a:spcPct val="100000"/>
              </a:lnSpc>
              <a:spcBef>
                <a:spcPts val="0"/>
              </a:spcBef>
              <a:spcAft>
                <a:spcPts val="0"/>
              </a:spcAft>
              <a:buSzPts val="2400"/>
              <a:buFont typeface="Arial"/>
              <a:buChar char="–"/>
            </a:pPr>
            <a:r>
              <a:rPr lang="en-GB">
                <a:latin typeface="Arial"/>
                <a:ea typeface="Arial"/>
                <a:cs typeface="Arial"/>
                <a:sym typeface="Arial"/>
              </a:rPr>
              <a:t>No apparent underlying cause</a:t>
            </a:r>
            <a:endParaRPr>
              <a:latin typeface="Arial"/>
              <a:ea typeface="Arial"/>
              <a:cs typeface="Arial"/>
              <a:sym typeface="Arial"/>
            </a:endParaRPr>
          </a:p>
          <a:p>
            <a:pPr marL="914400" marR="0" lvl="1" indent="-381000" algn="l" rtl="0">
              <a:lnSpc>
                <a:spcPct val="100000"/>
              </a:lnSpc>
              <a:spcBef>
                <a:spcPts val="0"/>
              </a:spcBef>
              <a:spcAft>
                <a:spcPts val="0"/>
              </a:spcAft>
              <a:buSzPts val="2400"/>
              <a:buChar char="–"/>
            </a:pPr>
            <a:r>
              <a:rPr lang="en-GB" b="1">
                <a:latin typeface="Arial"/>
                <a:ea typeface="Arial"/>
                <a:cs typeface="Arial"/>
                <a:sym typeface="Arial"/>
              </a:rPr>
              <a:t>Regurgitation rather than reflux</a:t>
            </a:r>
            <a:endParaRPr>
              <a:latin typeface="Arial"/>
              <a:ea typeface="Arial"/>
              <a:cs typeface="Arial"/>
              <a:sym typeface="Arial"/>
            </a:endParaRPr>
          </a:p>
          <a:p>
            <a:pPr marL="0" marR="0" lvl="0" indent="0" algn="l" rtl="0">
              <a:lnSpc>
                <a:spcPct val="100000"/>
              </a:lnSpc>
              <a:spcBef>
                <a:spcPts val="0"/>
              </a:spcBef>
              <a:spcAft>
                <a:spcPts val="0"/>
              </a:spcAft>
              <a:buNone/>
            </a:pPr>
            <a:endParaRPr sz="2400">
              <a:latin typeface="Arial"/>
              <a:ea typeface="Arial"/>
              <a:cs typeface="Arial"/>
              <a:sym typeface="Arial"/>
            </a:endParaRPr>
          </a:p>
          <a:p>
            <a:pPr marL="0" marR="0" lvl="0" indent="0" algn="l" rtl="0">
              <a:lnSpc>
                <a:spcPct val="100000"/>
              </a:lnSpc>
              <a:spcBef>
                <a:spcPts val="0"/>
              </a:spcBef>
              <a:spcAft>
                <a:spcPts val="0"/>
              </a:spcAft>
              <a:buNone/>
            </a:pPr>
            <a:endParaRPr sz="2400">
              <a:latin typeface="Arial"/>
              <a:ea typeface="Arial"/>
              <a:cs typeface="Arial"/>
              <a:sym typeface="Arial"/>
            </a:endParaRPr>
          </a:p>
        </p:txBody>
      </p:sp>
      <p:sp>
        <p:nvSpPr>
          <p:cNvPr id="200" name="Google Shape;200;g1231ec35bd6_0_136"/>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201" name="Google Shape;201;g1231ec35bd6_0_136"/>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02" name="Google Shape;202;g1231ec35bd6_0_136"/>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203" name="Google Shape;203;g1231ec35bd6_0_136"/>
          <p:cNvSpPr txBox="1"/>
          <p:nvPr/>
        </p:nvSpPr>
        <p:spPr>
          <a:xfrm>
            <a:off x="1187601" y="449700"/>
            <a:ext cx="7255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2: Case discussion</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23205f515f_0_168"/>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209" name="Google Shape;209;g123205f515f_0_168"/>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10" name="Google Shape;210;g123205f515f_0_168"/>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211" name="Google Shape;211;g123205f515f_0_168"/>
          <p:cNvSpPr txBox="1"/>
          <p:nvPr/>
        </p:nvSpPr>
        <p:spPr>
          <a:xfrm>
            <a:off x="1187601" y="449700"/>
            <a:ext cx="7255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2: Case discussion</a:t>
            </a:r>
            <a:endParaRPr sz="3600" b="0" i="0" u="none" strike="noStrike" cap="none">
              <a:solidFill>
                <a:schemeClr val="lt1"/>
              </a:solidFill>
              <a:latin typeface="Arial"/>
              <a:ea typeface="Arial"/>
              <a:cs typeface="Arial"/>
              <a:sym typeface="Arial"/>
            </a:endParaRPr>
          </a:p>
        </p:txBody>
      </p:sp>
      <p:pic>
        <p:nvPicPr>
          <p:cNvPr id="212" name="Google Shape;212;g123205f515f_0_168"/>
          <p:cNvPicPr preferRelativeResize="0"/>
          <p:nvPr/>
        </p:nvPicPr>
        <p:blipFill>
          <a:blip r:embed="rId4">
            <a:alphaModFix/>
          </a:blip>
          <a:stretch>
            <a:fillRect/>
          </a:stretch>
        </p:blipFill>
        <p:spPr>
          <a:xfrm>
            <a:off x="1377663" y="1567825"/>
            <a:ext cx="6875375" cy="4483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1231ec35bd6_0_14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457200" lvl="0" indent="-406400" algn="l" rtl="0">
              <a:spcBef>
                <a:spcPts val="0"/>
              </a:spcBef>
              <a:spcAft>
                <a:spcPts val="0"/>
              </a:spcAft>
              <a:buSzPts val="2800"/>
              <a:buChar char="•"/>
            </a:pPr>
            <a:r>
              <a:rPr lang="en-GB" sz="2400">
                <a:latin typeface="Arial"/>
                <a:ea typeface="Arial"/>
                <a:cs typeface="Arial"/>
                <a:sym typeface="Arial"/>
              </a:rPr>
              <a:t>The goal here is to ask the right questions and </a:t>
            </a:r>
            <a:r>
              <a:rPr lang="en-GB" sz="2400" b="1">
                <a:latin typeface="Arial"/>
                <a:ea typeface="Arial"/>
                <a:cs typeface="Arial"/>
                <a:sym typeface="Arial"/>
              </a:rPr>
              <a:t>rule out malignancy</a:t>
            </a:r>
            <a:r>
              <a:rPr lang="en-GB" sz="2400">
                <a:latin typeface="Arial"/>
                <a:ea typeface="Arial"/>
                <a:cs typeface="Arial"/>
                <a:sym typeface="Arial"/>
              </a:rPr>
              <a:t> - this isn’t high yield content so please don’t be stressed if you struggled on this one!</a:t>
            </a:r>
            <a:endParaRPr sz="2400">
              <a:latin typeface="Arial"/>
              <a:ea typeface="Arial"/>
              <a:cs typeface="Arial"/>
              <a:sym typeface="Arial"/>
            </a:endParaRPr>
          </a:p>
          <a:p>
            <a:pPr marL="457200" lvl="0" indent="0" algn="l" rtl="0">
              <a:spcBef>
                <a:spcPts val="0"/>
              </a:spcBef>
              <a:spcAft>
                <a:spcPts val="0"/>
              </a:spcAft>
              <a:buNone/>
            </a:pPr>
            <a:endParaRPr sz="2400">
              <a:latin typeface="Arial"/>
              <a:ea typeface="Arial"/>
              <a:cs typeface="Arial"/>
              <a:sym typeface="Arial"/>
            </a:endParaRPr>
          </a:p>
          <a:p>
            <a:pPr marL="457200" lvl="0" indent="-406400" algn="l" rtl="0">
              <a:spcBef>
                <a:spcPts val="0"/>
              </a:spcBef>
              <a:spcAft>
                <a:spcPts val="0"/>
              </a:spcAft>
              <a:buSzPts val="2800"/>
              <a:buChar char="•"/>
            </a:pPr>
            <a:r>
              <a:rPr lang="en-GB" sz="2400">
                <a:latin typeface="Arial"/>
                <a:ea typeface="Arial"/>
                <a:cs typeface="Arial"/>
                <a:sym typeface="Arial"/>
              </a:rPr>
              <a:t>There is usually no underlying cause of achalasia, but a small proportion of patients may have i.e. oesophageal cancer.</a:t>
            </a: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GB" sz="2400">
                <a:latin typeface="Arial"/>
                <a:ea typeface="Arial"/>
                <a:cs typeface="Arial"/>
                <a:sym typeface="Arial"/>
              </a:rPr>
              <a:t>Go through systematically and ensure you are always thinking about your red flags!</a:t>
            </a:r>
            <a:endParaRPr sz="2400">
              <a:latin typeface="Arial"/>
              <a:ea typeface="Arial"/>
              <a:cs typeface="Arial"/>
              <a:sym typeface="Arial"/>
            </a:endParaRPr>
          </a:p>
          <a:p>
            <a:pPr marL="0" marR="0" lvl="0" indent="0" algn="l" rtl="0">
              <a:lnSpc>
                <a:spcPct val="100000"/>
              </a:lnSpc>
              <a:spcBef>
                <a:spcPts val="0"/>
              </a:spcBef>
              <a:spcAft>
                <a:spcPts val="0"/>
              </a:spcAft>
              <a:buNone/>
            </a:pPr>
            <a:endParaRPr>
              <a:latin typeface="Arial"/>
              <a:ea typeface="Arial"/>
              <a:cs typeface="Arial"/>
              <a:sym typeface="Arial"/>
            </a:endParaRPr>
          </a:p>
          <a:p>
            <a:pPr marL="0" marR="0" lvl="0" indent="0" algn="l" rtl="0">
              <a:lnSpc>
                <a:spcPct val="100000"/>
              </a:lnSpc>
              <a:spcBef>
                <a:spcPts val="0"/>
              </a:spcBef>
              <a:spcAft>
                <a:spcPts val="0"/>
              </a:spcAft>
              <a:buNone/>
            </a:pPr>
            <a:endParaRPr sz="2400">
              <a:latin typeface="Arial"/>
              <a:ea typeface="Arial"/>
              <a:cs typeface="Arial"/>
              <a:sym typeface="Arial"/>
            </a:endParaRPr>
          </a:p>
          <a:p>
            <a:pPr marL="0" marR="0" lvl="0" indent="0" algn="l" rtl="0">
              <a:lnSpc>
                <a:spcPct val="100000"/>
              </a:lnSpc>
              <a:spcBef>
                <a:spcPts val="0"/>
              </a:spcBef>
              <a:spcAft>
                <a:spcPts val="0"/>
              </a:spcAft>
              <a:buNone/>
            </a:pPr>
            <a:endParaRPr sz="2400">
              <a:latin typeface="Arial"/>
              <a:ea typeface="Arial"/>
              <a:cs typeface="Arial"/>
              <a:sym typeface="Arial"/>
            </a:endParaRPr>
          </a:p>
        </p:txBody>
      </p:sp>
      <p:sp>
        <p:nvSpPr>
          <p:cNvPr id="218" name="Google Shape;218;g1231ec35bd6_0_146"/>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219" name="Google Shape;219;g1231ec35bd6_0_146"/>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20" name="Google Shape;220;g1231ec35bd6_0_146"/>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221" name="Google Shape;221;g1231ec35bd6_0_146"/>
          <p:cNvSpPr txBox="1"/>
          <p:nvPr/>
        </p:nvSpPr>
        <p:spPr>
          <a:xfrm>
            <a:off x="1187601" y="449700"/>
            <a:ext cx="7255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2: Case discussion</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1231ec35bd6_0_4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600">
                <a:latin typeface="Arial"/>
                <a:ea typeface="Arial"/>
                <a:cs typeface="Arial"/>
                <a:sym typeface="Arial"/>
              </a:rPr>
              <a:t>4. A 60-year-old lady presents to your GP surgery with episodes of abdominal pain and bloating. This is triggered by certain foods. She has lost a little bit of weight, but has no fevers or night sweats. On asking, you find that her stools are smelly and hard to flush. She has a history of Sjogren’s syndrome and type 1 Diabetes.</a:t>
            </a:r>
            <a:endParaRPr sz="26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2600">
              <a:latin typeface="Arial"/>
              <a:ea typeface="Arial"/>
              <a:cs typeface="Arial"/>
              <a:sym typeface="Arial"/>
            </a:endParaRPr>
          </a:p>
          <a:p>
            <a:pPr marL="0" marR="0" lvl="0" indent="0" algn="l" rtl="0">
              <a:lnSpc>
                <a:spcPct val="100000"/>
              </a:lnSpc>
              <a:spcBef>
                <a:spcPts val="0"/>
              </a:spcBef>
              <a:spcAft>
                <a:spcPts val="0"/>
              </a:spcAft>
              <a:buNone/>
            </a:pPr>
            <a:endParaRPr sz="2500">
              <a:latin typeface="Arial"/>
              <a:ea typeface="Arial"/>
              <a:cs typeface="Arial"/>
              <a:sym typeface="Arial"/>
            </a:endParaRPr>
          </a:p>
        </p:txBody>
      </p:sp>
      <p:sp>
        <p:nvSpPr>
          <p:cNvPr id="227" name="Google Shape;227;g1231ec35bd6_0_48"/>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228" name="Google Shape;228;g1231ec35bd6_0_48"/>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29" name="Google Shape;229;g1231ec35bd6_0_48"/>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230" name="Google Shape;230;g1231ec35bd6_0_48"/>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3: SAQ</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123205f515f_0_96"/>
          <p:cNvSpPr/>
          <p:nvPr/>
        </p:nvSpPr>
        <p:spPr>
          <a:xfrm>
            <a:off x="1187600" y="3281775"/>
            <a:ext cx="7199700" cy="2745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g123205f515f_0_9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1800">
                <a:latin typeface="Arial"/>
                <a:ea typeface="Arial"/>
                <a:cs typeface="Arial"/>
                <a:sym typeface="Arial"/>
              </a:rPr>
              <a:t>4. A </a:t>
            </a:r>
            <a:r>
              <a:rPr lang="en-GB" sz="1800" b="1">
                <a:latin typeface="Arial"/>
                <a:ea typeface="Arial"/>
                <a:cs typeface="Arial"/>
                <a:sym typeface="Arial"/>
              </a:rPr>
              <a:t>60-year-old lady</a:t>
            </a:r>
            <a:r>
              <a:rPr lang="en-GB" sz="1800">
                <a:latin typeface="Arial"/>
                <a:ea typeface="Arial"/>
                <a:cs typeface="Arial"/>
                <a:sym typeface="Arial"/>
              </a:rPr>
              <a:t> presents to your GP surgery with episodes of </a:t>
            </a:r>
            <a:r>
              <a:rPr lang="en-GB" sz="1800" b="1">
                <a:latin typeface="Arial"/>
                <a:ea typeface="Arial"/>
                <a:cs typeface="Arial"/>
                <a:sym typeface="Arial"/>
              </a:rPr>
              <a:t>abdominal pain</a:t>
            </a:r>
            <a:r>
              <a:rPr lang="en-GB" sz="1800">
                <a:latin typeface="Arial"/>
                <a:ea typeface="Arial"/>
                <a:cs typeface="Arial"/>
                <a:sym typeface="Arial"/>
              </a:rPr>
              <a:t> and </a:t>
            </a:r>
            <a:r>
              <a:rPr lang="en-GB" sz="1800" b="1">
                <a:latin typeface="Arial"/>
                <a:ea typeface="Arial"/>
                <a:cs typeface="Arial"/>
                <a:sym typeface="Arial"/>
              </a:rPr>
              <a:t>bloating</a:t>
            </a:r>
            <a:r>
              <a:rPr lang="en-GB" sz="1800">
                <a:latin typeface="Arial"/>
                <a:ea typeface="Arial"/>
                <a:cs typeface="Arial"/>
                <a:sym typeface="Arial"/>
              </a:rPr>
              <a:t>. This is</a:t>
            </a:r>
            <a:r>
              <a:rPr lang="en-GB" sz="1800" b="1">
                <a:latin typeface="Arial"/>
                <a:ea typeface="Arial"/>
                <a:cs typeface="Arial"/>
                <a:sym typeface="Arial"/>
              </a:rPr>
              <a:t> triggered by certain foods</a:t>
            </a:r>
            <a:r>
              <a:rPr lang="en-GB" sz="1800">
                <a:latin typeface="Arial"/>
                <a:ea typeface="Arial"/>
                <a:cs typeface="Arial"/>
                <a:sym typeface="Arial"/>
              </a:rPr>
              <a:t>. She has </a:t>
            </a:r>
            <a:r>
              <a:rPr lang="en-GB" sz="1800" b="1">
                <a:latin typeface="Arial"/>
                <a:ea typeface="Arial"/>
                <a:cs typeface="Arial"/>
                <a:sym typeface="Arial"/>
              </a:rPr>
              <a:t>lost a little bit of weight</a:t>
            </a:r>
            <a:r>
              <a:rPr lang="en-GB" sz="1800">
                <a:latin typeface="Arial"/>
                <a:ea typeface="Arial"/>
                <a:cs typeface="Arial"/>
                <a:sym typeface="Arial"/>
              </a:rPr>
              <a:t>, but has </a:t>
            </a:r>
            <a:r>
              <a:rPr lang="en-GB" sz="1800" b="1">
                <a:latin typeface="Arial"/>
                <a:ea typeface="Arial"/>
                <a:cs typeface="Arial"/>
                <a:sym typeface="Arial"/>
              </a:rPr>
              <a:t>no fevers or night sweats</a:t>
            </a:r>
            <a:r>
              <a:rPr lang="en-GB" sz="1800">
                <a:latin typeface="Arial"/>
                <a:ea typeface="Arial"/>
                <a:cs typeface="Arial"/>
                <a:sym typeface="Arial"/>
              </a:rPr>
              <a:t>. On asking, you find that her </a:t>
            </a:r>
            <a:r>
              <a:rPr lang="en-GB" sz="1800" b="1">
                <a:latin typeface="Arial"/>
                <a:ea typeface="Arial"/>
                <a:cs typeface="Arial"/>
                <a:sym typeface="Arial"/>
              </a:rPr>
              <a:t>stools are smelly</a:t>
            </a:r>
            <a:r>
              <a:rPr lang="en-GB" sz="1800">
                <a:latin typeface="Arial"/>
                <a:ea typeface="Arial"/>
                <a:cs typeface="Arial"/>
                <a:sym typeface="Arial"/>
              </a:rPr>
              <a:t> and </a:t>
            </a:r>
            <a:r>
              <a:rPr lang="en-GB" sz="1800" b="1">
                <a:latin typeface="Arial"/>
                <a:ea typeface="Arial"/>
                <a:cs typeface="Arial"/>
                <a:sym typeface="Arial"/>
              </a:rPr>
              <a:t>hard to flush</a:t>
            </a:r>
            <a:r>
              <a:rPr lang="en-GB" sz="1800">
                <a:latin typeface="Arial"/>
                <a:ea typeface="Arial"/>
                <a:cs typeface="Arial"/>
                <a:sym typeface="Arial"/>
              </a:rPr>
              <a:t>. She has a </a:t>
            </a:r>
            <a:r>
              <a:rPr lang="en-GB" sz="1800" b="1">
                <a:latin typeface="Arial"/>
                <a:ea typeface="Arial"/>
                <a:cs typeface="Arial"/>
                <a:sym typeface="Arial"/>
              </a:rPr>
              <a:t>history of Sjogren’s syndrome</a:t>
            </a:r>
            <a:r>
              <a:rPr lang="en-GB" sz="1800">
                <a:latin typeface="Arial"/>
                <a:ea typeface="Arial"/>
                <a:cs typeface="Arial"/>
                <a:sym typeface="Arial"/>
              </a:rPr>
              <a:t> and </a:t>
            </a:r>
            <a:r>
              <a:rPr lang="en-GB" sz="1800" b="1">
                <a:latin typeface="Arial"/>
                <a:ea typeface="Arial"/>
                <a:cs typeface="Arial"/>
                <a:sym typeface="Arial"/>
              </a:rPr>
              <a:t>type 1 Diabetes</a:t>
            </a:r>
            <a:r>
              <a:rPr lang="en-GB" sz="1800">
                <a:latin typeface="Arial"/>
                <a:ea typeface="Arial"/>
                <a:cs typeface="Arial"/>
                <a:sym typeface="Arial"/>
              </a:rPr>
              <a:t>.</a:t>
            </a:r>
            <a:endParaRPr sz="18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2600">
              <a:latin typeface="Arial"/>
              <a:ea typeface="Arial"/>
              <a:cs typeface="Arial"/>
              <a:sym typeface="Arial"/>
            </a:endParaRPr>
          </a:p>
          <a:p>
            <a:pPr marL="1371600" lvl="0" indent="-381000" algn="l" rtl="0">
              <a:spcBef>
                <a:spcPts val="0"/>
              </a:spcBef>
              <a:spcAft>
                <a:spcPts val="0"/>
              </a:spcAft>
              <a:buSzPts val="2400"/>
              <a:buAutoNum type="alphaLcPeriod"/>
            </a:pPr>
            <a:r>
              <a:rPr lang="en-GB" sz="2400">
                <a:latin typeface="Arial"/>
                <a:ea typeface="Arial"/>
                <a:cs typeface="Arial"/>
                <a:sym typeface="Arial"/>
              </a:rPr>
              <a:t>What is your differential diagnosis?</a:t>
            </a:r>
            <a:endParaRPr sz="2400">
              <a:latin typeface="Arial"/>
              <a:ea typeface="Arial"/>
              <a:cs typeface="Arial"/>
              <a:sym typeface="Arial"/>
            </a:endParaRPr>
          </a:p>
          <a:p>
            <a:pPr marL="1371600" lvl="0" indent="-381000" algn="l" rtl="0">
              <a:spcBef>
                <a:spcPts val="0"/>
              </a:spcBef>
              <a:spcAft>
                <a:spcPts val="0"/>
              </a:spcAft>
              <a:buSzPts val="2400"/>
              <a:buAutoNum type="alphaLcPeriod"/>
            </a:pPr>
            <a:r>
              <a:rPr lang="en-GB" sz="2400">
                <a:latin typeface="Arial"/>
                <a:ea typeface="Arial"/>
                <a:cs typeface="Arial"/>
                <a:sym typeface="Arial"/>
              </a:rPr>
              <a:t>What foods might trigger this?</a:t>
            </a:r>
            <a:endParaRPr sz="2400">
              <a:latin typeface="Arial"/>
              <a:ea typeface="Arial"/>
              <a:cs typeface="Arial"/>
              <a:sym typeface="Arial"/>
            </a:endParaRPr>
          </a:p>
          <a:p>
            <a:pPr marL="1371600" lvl="0" indent="-381000" algn="l" rtl="0">
              <a:spcBef>
                <a:spcPts val="0"/>
              </a:spcBef>
              <a:spcAft>
                <a:spcPts val="0"/>
              </a:spcAft>
              <a:buSzPts val="2400"/>
              <a:buAutoNum type="alphaLcPeriod"/>
            </a:pPr>
            <a:r>
              <a:rPr lang="en-GB" sz="2400">
                <a:latin typeface="Arial"/>
                <a:ea typeface="Arial"/>
                <a:cs typeface="Arial"/>
                <a:sym typeface="Arial"/>
              </a:rPr>
              <a:t>Which initial investigation would be most appropriate, and what should the patient do in the 6-weeks leading to this?</a:t>
            </a:r>
            <a:endParaRPr sz="2400">
              <a:latin typeface="Arial"/>
              <a:ea typeface="Arial"/>
              <a:cs typeface="Arial"/>
              <a:sym typeface="Arial"/>
            </a:endParaRPr>
          </a:p>
          <a:p>
            <a:pPr marL="1371600" lvl="0" indent="-381000" algn="l" rtl="0">
              <a:spcBef>
                <a:spcPts val="0"/>
              </a:spcBef>
              <a:spcAft>
                <a:spcPts val="0"/>
              </a:spcAft>
              <a:buSzPts val="2400"/>
              <a:buFont typeface="Arial"/>
              <a:buAutoNum type="alphaLcPeriod"/>
            </a:pPr>
            <a:r>
              <a:rPr lang="en-GB" sz="2400">
                <a:latin typeface="Arial"/>
                <a:ea typeface="Arial"/>
                <a:cs typeface="Arial"/>
                <a:sym typeface="Arial"/>
              </a:rPr>
              <a:t>What might you see on biopsy?</a:t>
            </a:r>
            <a:endParaRPr sz="2400">
              <a:latin typeface="Arial"/>
              <a:ea typeface="Arial"/>
              <a:cs typeface="Arial"/>
              <a:sym typeface="Arial"/>
            </a:endParaRPr>
          </a:p>
          <a:p>
            <a:pPr marL="1371600" lvl="0" indent="-381000" algn="l" rtl="0">
              <a:spcBef>
                <a:spcPts val="0"/>
              </a:spcBef>
              <a:spcAft>
                <a:spcPts val="0"/>
              </a:spcAft>
              <a:buSzPts val="2400"/>
              <a:buFont typeface="Arial"/>
              <a:buAutoNum type="alphaLcPeriod"/>
            </a:pPr>
            <a:r>
              <a:rPr lang="en-GB" sz="2400">
                <a:latin typeface="Arial"/>
                <a:ea typeface="Arial"/>
                <a:cs typeface="Arial"/>
                <a:sym typeface="Arial"/>
              </a:rPr>
              <a:t>What is the management for this condition?</a:t>
            </a:r>
            <a:endParaRPr sz="24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2600">
              <a:latin typeface="Arial"/>
              <a:ea typeface="Arial"/>
              <a:cs typeface="Arial"/>
              <a:sym typeface="Arial"/>
            </a:endParaRPr>
          </a:p>
          <a:p>
            <a:pPr marL="0" marR="0" lvl="0" indent="0" algn="l" rtl="0">
              <a:lnSpc>
                <a:spcPct val="100000"/>
              </a:lnSpc>
              <a:spcBef>
                <a:spcPts val="0"/>
              </a:spcBef>
              <a:spcAft>
                <a:spcPts val="0"/>
              </a:spcAft>
              <a:buNone/>
            </a:pPr>
            <a:endParaRPr sz="2500">
              <a:latin typeface="Arial"/>
              <a:ea typeface="Arial"/>
              <a:cs typeface="Arial"/>
              <a:sym typeface="Arial"/>
            </a:endParaRPr>
          </a:p>
        </p:txBody>
      </p:sp>
      <p:sp>
        <p:nvSpPr>
          <p:cNvPr id="237" name="Google Shape;237;g123205f515f_0_96"/>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238" name="Google Shape;238;g123205f515f_0_96"/>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39" name="Google Shape;239;g123205f515f_0_96"/>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240" name="Google Shape;240;g123205f515f_0_96"/>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3: SAQ</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1231ec35bd6_0_5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2400">
                <a:latin typeface="Arial"/>
                <a:ea typeface="Arial"/>
                <a:cs typeface="Arial"/>
                <a:sym typeface="Arial"/>
              </a:rPr>
              <a:t>What is your differential diagnosis?</a:t>
            </a:r>
            <a:endParaRPr sz="2400">
              <a:latin typeface="Arial"/>
              <a:ea typeface="Arial"/>
              <a:cs typeface="Arial"/>
              <a:sym typeface="Arial"/>
            </a:endParaRPr>
          </a:p>
          <a:p>
            <a:pPr marL="0" lvl="0" indent="457200" algn="l" rtl="0">
              <a:spcBef>
                <a:spcPts val="0"/>
              </a:spcBef>
              <a:spcAft>
                <a:spcPts val="0"/>
              </a:spcAft>
              <a:buNone/>
            </a:pPr>
            <a:r>
              <a:rPr lang="en-GB" sz="2400" b="1">
                <a:latin typeface="Arial"/>
                <a:ea typeface="Arial"/>
                <a:cs typeface="Arial"/>
                <a:sym typeface="Arial"/>
              </a:rPr>
              <a:t>Coeliac disease</a:t>
            </a:r>
            <a:endParaRPr sz="2400" b="1">
              <a:latin typeface="Arial"/>
              <a:ea typeface="Arial"/>
              <a:cs typeface="Arial"/>
              <a:sym typeface="Arial"/>
            </a:endParaRPr>
          </a:p>
          <a:p>
            <a:pPr marL="0" lvl="0" indent="0" algn="l" rtl="0">
              <a:spcBef>
                <a:spcPts val="0"/>
              </a:spcBef>
              <a:spcAft>
                <a:spcPts val="0"/>
              </a:spcAft>
              <a:buNone/>
            </a:pPr>
            <a:endParaRPr sz="2400" b="1">
              <a:latin typeface="Arial"/>
              <a:ea typeface="Arial"/>
              <a:cs typeface="Arial"/>
              <a:sym typeface="Arial"/>
            </a:endParaRPr>
          </a:p>
          <a:p>
            <a:pPr marL="0" lvl="0" indent="0" algn="l" rtl="0">
              <a:spcBef>
                <a:spcPts val="0"/>
              </a:spcBef>
              <a:spcAft>
                <a:spcPts val="0"/>
              </a:spcAft>
              <a:buNone/>
            </a:pPr>
            <a:r>
              <a:rPr lang="en-GB" sz="2400">
                <a:latin typeface="Arial"/>
                <a:ea typeface="Arial"/>
                <a:cs typeface="Arial"/>
                <a:sym typeface="Arial"/>
              </a:rPr>
              <a:t>What foods might trigger this?</a:t>
            </a:r>
            <a:endParaRPr sz="2400">
              <a:latin typeface="Arial"/>
              <a:ea typeface="Arial"/>
              <a:cs typeface="Arial"/>
              <a:sym typeface="Arial"/>
            </a:endParaRPr>
          </a:p>
          <a:p>
            <a:pPr marL="457200" lvl="0" indent="0" algn="l" rtl="0">
              <a:spcBef>
                <a:spcPts val="0"/>
              </a:spcBef>
              <a:spcAft>
                <a:spcPts val="0"/>
              </a:spcAft>
              <a:buNone/>
            </a:pPr>
            <a:r>
              <a:rPr lang="en-GB" sz="2400" b="1">
                <a:latin typeface="Arial"/>
                <a:ea typeface="Arial"/>
                <a:cs typeface="Arial"/>
                <a:sym typeface="Arial"/>
              </a:rPr>
              <a:t>Bread, pasta - anything containing wheat, barley, rye or oats.</a:t>
            </a:r>
            <a:endParaRPr sz="2400" b="1">
              <a:latin typeface="Arial"/>
              <a:ea typeface="Arial"/>
              <a:cs typeface="Arial"/>
              <a:sym typeface="Arial"/>
            </a:endParaRPr>
          </a:p>
          <a:p>
            <a:pPr marL="0" lvl="0" indent="0" algn="l" rtl="0">
              <a:spcBef>
                <a:spcPts val="0"/>
              </a:spcBef>
              <a:spcAft>
                <a:spcPts val="0"/>
              </a:spcAft>
              <a:buNone/>
            </a:pPr>
            <a:endParaRPr sz="2400" b="1">
              <a:latin typeface="Arial"/>
              <a:ea typeface="Arial"/>
              <a:cs typeface="Arial"/>
              <a:sym typeface="Arial"/>
            </a:endParaRPr>
          </a:p>
          <a:p>
            <a:pPr marL="0" lvl="0" indent="0" algn="l" rtl="0">
              <a:spcBef>
                <a:spcPts val="0"/>
              </a:spcBef>
              <a:spcAft>
                <a:spcPts val="0"/>
              </a:spcAft>
              <a:buNone/>
            </a:pPr>
            <a:r>
              <a:rPr lang="en-GB" sz="2400">
                <a:latin typeface="Arial"/>
                <a:ea typeface="Arial"/>
                <a:cs typeface="Arial"/>
                <a:sym typeface="Arial"/>
              </a:rPr>
              <a:t>Which initial investigation would be most appropriate, and what should the patient do in the 6-weeks leading to this?</a:t>
            </a:r>
            <a:endParaRPr sz="2400">
              <a:latin typeface="Arial"/>
              <a:ea typeface="Arial"/>
              <a:cs typeface="Arial"/>
              <a:sym typeface="Arial"/>
            </a:endParaRPr>
          </a:p>
          <a:p>
            <a:pPr marL="457200" lvl="0" indent="0" algn="l" rtl="0">
              <a:spcBef>
                <a:spcPts val="0"/>
              </a:spcBef>
              <a:spcAft>
                <a:spcPts val="0"/>
              </a:spcAft>
              <a:buNone/>
            </a:pPr>
            <a:r>
              <a:rPr lang="en-GB" sz="2400" b="1">
                <a:latin typeface="Arial"/>
                <a:ea typeface="Arial"/>
                <a:cs typeface="Arial"/>
                <a:sym typeface="Arial"/>
              </a:rPr>
              <a:t>Anti-tTg antibody. Patient must keep gluten in diet   for 6 weeks leading to this.</a:t>
            </a:r>
            <a:endParaRPr sz="2400" b="1">
              <a:latin typeface="Arial"/>
              <a:ea typeface="Arial"/>
              <a:cs typeface="Arial"/>
              <a:sym typeface="Arial"/>
            </a:endParaRPr>
          </a:p>
        </p:txBody>
      </p:sp>
      <p:sp>
        <p:nvSpPr>
          <p:cNvPr id="246" name="Google Shape;246;g1231ec35bd6_0_56"/>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247" name="Google Shape;247;g1231ec35bd6_0_56"/>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48" name="Google Shape;248;g1231ec35bd6_0_56"/>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249" name="Google Shape;249;g1231ec35bd6_0_56"/>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3: Answer</a:t>
            </a:r>
            <a:endParaRPr sz="3600" b="0" i="0" u="none" strike="noStrike" cap="none">
              <a:solidFill>
                <a:schemeClr val="lt1"/>
              </a:solidFill>
              <a:latin typeface="Arial"/>
              <a:ea typeface="Arial"/>
              <a:cs typeface="Arial"/>
              <a:sym typeface="Arial"/>
            </a:endParaRPr>
          </a:p>
        </p:txBody>
      </p:sp>
      <p:sp>
        <p:nvSpPr>
          <p:cNvPr id="250" name="Google Shape;250;g1231ec35bd6_0_56"/>
          <p:cNvSpPr/>
          <p:nvPr/>
        </p:nvSpPr>
        <p:spPr>
          <a:xfrm>
            <a:off x="931900" y="1989875"/>
            <a:ext cx="2452800" cy="381300"/>
          </a:xfrm>
          <a:prstGeom prst="rect">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g1231ec35bd6_0_56"/>
          <p:cNvSpPr/>
          <p:nvPr/>
        </p:nvSpPr>
        <p:spPr>
          <a:xfrm>
            <a:off x="931900" y="3126200"/>
            <a:ext cx="7359600" cy="740700"/>
          </a:xfrm>
          <a:prstGeom prst="rect">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g1231ec35bd6_0_56"/>
          <p:cNvSpPr/>
          <p:nvPr/>
        </p:nvSpPr>
        <p:spPr>
          <a:xfrm>
            <a:off x="934950" y="4980925"/>
            <a:ext cx="7359600" cy="740700"/>
          </a:xfrm>
          <a:prstGeom prst="rect">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50"/>
                                        </p:tgtEl>
                                      </p:cBhvr>
                                    </p:animEffect>
                                    <p:set>
                                      <p:cBhvr>
                                        <p:cTn id="7" dur="1" fill="hold">
                                          <p:stCondLst>
                                            <p:cond delay="1000"/>
                                          </p:stCondLst>
                                        </p:cTn>
                                        <p:tgtEl>
                                          <p:spTgt spid="25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51"/>
                                        </p:tgtEl>
                                      </p:cBhvr>
                                    </p:animEffect>
                                    <p:set>
                                      <p:cBhvr>
                                        <p:cTn id="12" dur="1" fill="hold">
                                          <p:stCondLst>
                                            <p:cond delay="1000"/>
                                          </p:stCondLst>
                                        </p:cTn>
                                        <p:tgtEl>
                                          <p:spTgt spid="25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252"/>
                                        </p:tgtEl>
                                      </p:cBhvr>
                                    </p:animEffect>
                                    <p:set>
                                      <p:cBhvr>
                                        <p:cTn id="17" dur="1" fill="hold">
                                          <p:stCondLst>
                                            <p:cond delay="1000"/>
                                          </p:stCondLst>
                                        </p:cTn>
                                        <p:tgtEl>
                                          <p:spTgt spid="2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123205f515f_0_10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2400">
                <a:latin typeface="Arial"/>
                <a:ea typeface="Arial"/>
                <a:cs typeface="Arial"/>
                <a:sym typeface="Arial"/>
              </a:rPr>
              <a:t>What might you see on biopsy?</a:t>
            </a:r>
            <a:endParaRPr sz="2400">
              <a:latin typeface="Arial"/>
              <a:ea typeface="Arial"/>
              <a:cs typeface="Arial"/>
              <a:sym typeface="Arial"/>
            </a:endParaRPr>
          </a:p>
          <a:p>
            <a:pPr marL="0" lvl="0" indent="457200" algn="l" rtl="0">
              <a:spcBef>
                <a:spcPts val="0"/>
              </a:spcBef>
              <a:spcAft>
                <a:spcPts val="0"/>
              </a:spcAft>
              <a:buNone/>
            </a:pPr>
            <a:r>
              <a:rPr lang="en-GB" sz="2400" b="1">
                <a:latin typeface="Arial"/>
                <a:ea typeface="Arial"/>
                <a:cs typeface="Arial"/>
                <a:sym typeface="Arial"/>
              </a:rPr>
              <a:t>Villous atrophy, crypt hyperplasia.</a:t>
            </a:r>
            <a:endParaRPr sz="2400" b="1">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r>
              <a:rPr lang="en-GB" sz="2400">
                <a:latin typeface="Arial"/>
                <a:ea typeface="Arial"/>
                <a:cs typeface="Arial"/>
                <a:sym typeface="Arial"/>
              </a:rPr>
              <a:t>What is the management for this condition?</a:t>
            </a:r>
            <a:endParaRPr sz="2400">
              <a:latin typeface="Arial"/>
              <a:ea typeface="Arial"/>
              <a:cs typeface="Arial"/>
              <a:sym typeface="Arial"/>
            </a:endParaRPr>
          </a:p>
          <a:p>
            <a:pPr marL="0" lvl="0" indent="457200" algn="l" rtl="0">
              <a:spcBef>
                <a:spcPts val="0"/>
              </a:spcBef>
              <a:spcAft>
                <a:spcPts val="0"/>
              </a:spcAft>
              <a:buNone/>
            </a:pPr>
            <a:r>
              <a:rPr lang="en-GB" sz="2400" b="1">
                <a:latin typeface="Arial"/>
                <a:ea typeface="Arial"/>
                <a:cs typeface="Arial"/>
                <a:sym typeface="Arial"/>
              </a:rPr>
              <a:t>Lifelong gluten free diet</a:t>
            </a:r>
            <a:endParaRPr sz="2400" b="1">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p:txBody>
      </p:sp>
      <p:sp>
        <p:nvSpPr>
          <p:cNvPr id="258" name="Google Shape;258;g123205f515f_0_106"/>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259" name="Google Shape;259;g123205f515f_0_106"/>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60" name="Google Shape;260;g123205f515f_0_106"/>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261" name="Google Shape;261;g123205f515f_0_106"/>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3: Answer</a:t>
            </a:r>
            <a:endParaRPr sz="3600" b="0" i="0" u="none" strike="noStrike" cap="none">
              <a:solidFill>
                <a:schemeClr val="lt1"/>
              </a:solidFill>
              <a:latin typeface="Arial"/>
              <a:ea typeface="Arial"/>
              <a:cs typeface="Arial"/>
              <a:sym typeface="Arial"/>
            </a:endParaRPr>
          </a:p>
        </p:txBody>
      </p:sp>
      <p:sp>
        <p:nvSpPr>
          <p:cNvPr id="262" name="Google Shape;262;g123205f515f_0_106"/>
          <p:cNvSpPr/>
          <p:nvPr/>
        </p:nvSpPr>
        <p:spPr>
          <a:xfrm>
            <a:off x="666900" y="3974075"/>
            <a:ext cx="7810200" cy="114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t>BONUS: </a:t>
            </a:r>
            <a:endParaRPr sz="2400" b="1"/>
          </a:p>
          <a:p>
            <a:pPr marL="0" lvl="0" indent="0" algn="ctr" rtl="0">
              <a:spcBef>
                <a:spcPts val="0"/>
              </a:spcBef>
              <a:spcAft>
                <a:spcPts val="0"/>
              </a:spcAft>
              <a:buNone/>
            </a:pPr>
            <a:r>
              <a:rPr lang="en-GB" sz="2400"/>
              <a:t>What complications may this lady develop in the future?</a:t>
            </a:r>
            <a:endParaRPr sz="2400"/>
          </a:p>
        </p:txBody>
      </p:sp>
      <p:pic>
        <p:nvPicPr>
          <p:cNvPr id="263" name="Google Shape;263;g123205f515f_0_106"/>
          <p:cNvPicPr preferRelativeResize="0"/>
          <p:nvPr/>
        </p:nvPicPr>
        <p:blipFill>
          <a:blip r:embed="rId4">
            <a:alphaModFix/>
          </a:blip>
          <a:stretch>
            <a:fillRect/>
          </a:stretch>
        </p:blipFill>
        <p:spPr>
          <a:xfrm>
            <a:off x="6809366" y="2068674"/>
            <a:ext cx="1494832" cy="1507388"/>
          </a:xfrm>
          <a:prstGeom prst="rect">
            <a:avLst/>
          </a:prstGeom>
          <a:noFill/>
          <a:ln>
            <a:noFill/>
          </a:ln>
        </p:spPr>
      </p:pic>
      <p:pic>
        <p:nvPicPr>
          <p:cNvPr id="264" name="Google Shape;264;g123205f515f_0_106"/>
          <p:cNvPicPr preferRelativeResize="0"/>
          <p:nvPr/>
        </p:nvPicPr>
        <p:blipFill>
          <a:blip r:embed="rId5">
            <a:alphaModFix/>
          </a:blip>
          <a:stretch>
            <a:fillRect/>
          </a:stretch>
        </p:blipFill>
        <p:spPr>
          <a:xfrm>
            <a:off x="6426775" y="1692349"/>
            <a:ext cx="2260025" cy="2260025"/>
          </a:xfrm>
          <a:prstGeom prst="rect">
            <a:avLst/>
          </a:prstGeom>
          <a:noFill/>
          <a:ln>
            <a:noFill/>
          </a:ln>
        </p:spPr>
      </p:pic>
      <p:sp>
        <p:nvSpPr>
          <p:cNvPr id="265" name="Google Shape;265;g123205f515f_0_106"/>
          <p:cNvSpPr/>
          <p:nvPr/>
        </p:nvSpPr>
        <p:spPr>
          <a:xfrm>
            <a:off x="931900" y="1989875"/>
            <a:ext cx="5139000" cy="381300"/>
          </a:xfrm>
          <a:prstGeom prst="rect">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g123205f515f_0_106"/>
          <p:cNvSpPr/>
          <p:nvPr/>
        </p:nvSpPr>
        <p:spPr>
          <a:xfrm>
            <a:off x="931900" y="3145875"/>
            <a:ext cx="3623700" cy="381300"/>
          </a:xfrm>
          <a:prstGeom prst="rect">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65"/>
                                        </p:tgtEl>
                                      </p:cBhvr>
                                    </p:animEffect>
                                    <p:set>
                                      <p:cBhvr>
                                        <p:cTn id="7" dur="1" fill="hold">
                                          <p:stCondLst>
                                            <p:cond delay="1000"/>
                                          </p:stCondLst>
                                        </p:cTn>
                                        <p:tgtEl>
                                          <p:spTgt spid="26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66"/>
                                        </p:tgtEl>
                                      </p:cBhvr>
                                    </p:animEffect>
                                    <p:set>
                                      <p:cBhvr>
                                        <p:cTn id="12" dur="1" fill="hold">
                                          <p:stCondLst>
                                            <p:cond delay="1000"/>
                                          </p:stCondLst>
                                        </p:cTn>
                                        <p:tgtEl>
                                          <p:spTgt spid="2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Calibri"/>
              <a:buNone/>
            </a:pPr>
            <a:r>
              <a:rPr lang="en-GB" sz="4400" b="0" i="0" u="none" strike="noStrike" cap="none">
                <a:solidFill>
                  <a:schemeClr val="dk1"/>
                </a:solidFill>
                <a:latin typeface="Calibri"/>
                <a:ea typeface="Calibri"/>
                <a:cs typeface="Calibri"/>
                <a:sym typeface="Calibri"/>
              </a:rPr>
              <a:t>     </a:t>
            </a:r>
            <a:endParaRPr/>
          </a:p>
        </p:txBody>
      </p:sp>
      <p:sp>
        <p:nvSpPr>
          <p:cNvPr id="97" name="Google Shape;97;p2"/>
          <p:cNvSpPr txBox="1">
            <a:spLocks noGrp="1"/>
          </p:cNvSpPr>
          <p:nvPr>
            <p:ph type="body" idx="1"/>
          </p:nvPr>
        </p:nvSpPr>
        <p:spPr>
          <a:xfrm>
            <a:off x="457200" y="2981325"/>
            <a:ext cx="8229600" cy="3144837"/>
          </a:xfrm>
          <a:prstGeom prst="rect">
            <a:avLst/>
          </a:prstGeom>
          <a:noFill/>
          <a:ln>
            <a:noFill/>
          </a:ln>
        </p:spPr>
        <p:txBody>
          <a:bodyPr spcFirstLastPara="1" wrap="square" lIns="91425" tIns="45700" rIns="91425" bIns="45700" anchor="t" anchorCtr="0">
            <a:noAutofit/>
          </a:bodyPr>
          <a:lstStyle/>
          <a:p>
            <a:pPr marL="342900" marR="0" lvl="0" indent="-342900" algn="r" rtl="0">
              <a:lnSpc>
                <a:spcPct val="100000"/>
              </a:lnSpc>
              <a:spcBef>
                <a:spcPts val="0"/>
              </a:spcBef>
              <a:spcAft>
                <a:spcPts val="0"/>
              </a:spcAft>
              <a:buClr>
                <a:schemeClr val="dk1"/>
              </a:buClr>
              <a:buSzPts val="800"/>
              <a:buFont typeface="Arial"/>
              <a:buNone/>
            </a:pPr>
            <a:r>
              <a:rPr lang="en-GB" sz="3200" b="0" i="0" u="none" strike="noStrike" cap="none">
                <a:solidFill>
                  <a:schemeClr val="dk1"/>
                </a:solidFill>
                <a:latin typeface="Arial"/>
                <a:ea typeface="Arial"/>
                <a:cs typeface="Arial"/>
                <a:sym typeface="Arial"/>
              </a:rPr>
              <a:t>Phase </a:t>
            </a:r>
            <a:r>
              <a:rPr lang="en-GB">
                <a:latin typeface="Arial"/>
                <a:ea typeface="Arial"/>
                <a:cs typeface="Arial"/>
                <a:sym typeface="Arial"/>
              </a:rPr>
              <a:t>2a</a:t>
            </a:r>
            <a:r>
              <a:rPr lang="en-GB" sz="3200" b="0" i="0" u="none" strike="noStrike" cap="none">
                <a:solidFill>
                  <a:schemeClr val="dk1"/>
                </a:solidFill>
                <a:latin typeface="Arial"/>
                <a:ea typeface="Arial"/>
                <a:cs typeface="Arial"/>
                <a:sym typeface="Arial"/>
              </a:rPr>
              <a:t> Revision Session</a:t>
            </a:r>
            <a:endParaRPr/>
          </a:p>
          <a:p>
            <a:pPr marL="342900" marR="0" lvl="0" indent="-342900" algn="r" rtl="0">
              <a:lnSpc>
                <a:spcPct val="100000"/>
              </a:lnSpc>
              <a:spcBef>
                <a:spcPts val="640"/>
              </a:spcBef>
              <a:spcAft>
                <a:spcPts val="0"/>
              </a:spcAft>
              <a:buClr>
                <a:schemeClr val="dk1"/>
              </a:buClr>
              <a:buSzPts val="800"/>
              <a:buFont typeface="Arial"/>
              <a:buNone/>
            </a:pPr>
            <a:endParaRPr sz="3200" b="0" i="0" u="none" strike="noStrike" cap="none">
              <a:solidFill>
                <a:schemeClr val="dk1"/>
              </a:solidFill>
              <a:latin typeface="Arial"/>
              <a:ea typeface="Arial"/>
              <a:cs typeface="Arial"/>
              <a:sym typeface="Arial"/>
            </a:endParaRPr>
          </a:p>
          <a:p>
            <a:pPr marL="342900" marR="0" lvl="0" indent="-342900" algn="r" rtl="0">
              <a:lnSpc>
                <a:spcPct val="100000"/>
              </a:lnSpc>
              <a:spcBef>
                <a:spcPts val="640"/>
              </a:spcBef>
              <a:spcAft>
                <a:spcPts val="0"/>
              </a:spcAft>
              <a:buClr>
                <a:schemeClr val="dk1"/>
              </a:buClr>
              <a:buSzPts val="800"/>
              <a:buFont typeface="Arial"/>
              <a:buNone/>
            </a:pPr>
            <a:r>
              <a:rPr lang="en-GB">
                <a:latin typeface="Arial"/>
                <a:ea typeface="Arial"/>
                <a:cs typeface="Arial"/>
                <a:sym typeface="Arial"/>
              </a:rPr>
              <a:t>Beth Richards &amp; Paige Wilson</a:t>
            </a:r>
            <a:endParaRPr/>
          </a:p>
          <a:p>
            <a:pPr marL="342900" marR="0" lvl="0" indent="-342900" algn="r" rtl="0">
              <a:lnSpc>
                <a:spcPct val="100000"/>
              </a:lnSpc>
              <a:spcBef>
                <a:spcPts val="640"/>
              </a:spcBef>
              <a:spcAft>
                <a:spcPts val="0"/>
              </a:spcAft>
              <a:buClr>
                <a:schemeClr val="dk1"/>
              </a:buClr>
              <a:buSzPts val="800"/>
              <a:buFont typeface="Arial"/>
              <a:buNone/>
            </a:pPr>
            <a:r>
              <a:rPr lang="en-GB">
                <a:latin typeface="Arial"/>
                <a:ea typeface="Arial"/>
                <a:cs typeface="Arial"/>
                <a:sym typeface="Arial"/>
              </a:rPr>
              <a:t>13.04.22</a:t>
            </a:r>
            <a:endParaRPr>
              <a:latin typeface="Arial"/>
              <a:ea typeface="Arial"/>
              <a:cs typeface="Arial"/>
              <a:sym typeface="Arial"/>
            </a:endParaRPr>
          </a:p>
          <a:p>
            <a:pPr marL="342900" marR="0" lvl="0" indent="-342900" algn="r" rtl="0">
              <a:lnSpc>
                <a:spcPct val="100000"/>
              </a:lnSpc>
              <a:spcBef>
                <a:spcPts val="640"/>
              </a:spcBef>
              <a:spcAft>
                <a:spcPts val="0"/>
              </a:spcAft>
              <a:buClr>
                <a:schemeClr val="dk1"/>
              </a:buClr>
              <a:buSzPts val="800"/>
              <a:buFont typeface="Arial"/>
              <a:buNone/>
            </a:pPr>
            <a:r>
              <a:rPr lang="en-GB">
                <a:latin typeface="Arial"/>
                <a:ea typeface="Arial"/>
                <a:cs typeface="Arial"/>
                <a:sym typeface="Arial"/>
              </a:rPr>
              <a:t>6-7pm</a:t>
            </a:r>
            <a:endParaRPr>
              <a:latin typeface="Arial"/>
              <a:ea typeface="Arial"/>
              <a:cs typeface="Arial"/>
              <a:sym typeface="Arial"/>
            </a:endParaRPr>
          </a:p>
        </p:txBody>
      </p:sp>
      <p:sp>
        <p:nvSpPr>
          <p:cNvPr id="98" name="Google Shape;98;p2"/>
          <p:cNvSpPr txBox="1"/>
          <p:nvPr/>
        </p:nvSpPr>
        <p:spPr>
          <a:xfrm>
            <a:off x="457200" y="274637"/>
            <a:ext cx="8229600" cy="1981199"/>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 name="Google Shape;99;p2"/>
          <p:cNvSpPr txBox="1"/>
          <p:nvPr/>
        </p:nvSpPr>
        <p:spPr>
          <a:xfrm>
            <a:off x="878945" y="128696"/>
            <a:ext cx="7386107" cy="224676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750"/>
              <a:buFont typeface="Arial"/>
              <a:buNone/>
            </a:pPr>
            <a:r>
              <a:rPr lang="en-GB" sz="6800">
                <a:solidFill>
                  <a:schemeClr val="lt1"/>
                </a:solidFill>
              </a:rPr>
              <a:t>Gastrointestinal SAQ/SBAs</a:t>
            </a:r>
            <a:endParaRPr sz="1200"/>
          </a:p>
        </p:txBody>
      </p:sp>
      <p:sp>
        <p:nvSpPr>
          <p:cNvPr id="100" name="Google Shape;100;p2"/>
          <p:cNvSpPr txBox="1"/>
          <p:nvPr/>
        </p:nvSpPr>
        <p:spPr>
          <a:xfrm>
            <a:off x="1187609" y="6457669"/>
            <a:ext cx="5064125" cy="27781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pic>
        <p:nvPicPr>
          <p:cNvPr id="101" name="Google Shape;101;p2"/>
          <p:cNvPicPr preferRelativeResize="0"/>
          <p:nvPr/>
        </p:nvPicPr>
        <p:blipFill rotWithShape="1">
          <a:blip r:embed="rId3">
            <a:alphaModFix/>
          </a:blip>
          <a:srcRect/>
          <a:stretch/>
        </p:blipFill>
        <p:spPr>
          <a:xfrm>
            <a:off x="164386" y="5721614"/>
            <a:ext cx="1023223" cy="10265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1231ec35bd6_0_6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0"/>
              </a:spcBef>
              <a:spcAft>
                <a:spcPts val="0"/>
              </a:spcAft>
              <a:buClr>
                <a:schemeClr val="dk1"/>
              </a:buClr>
              <a:buSzPts val="2800"/>
              <a:buFont typeface="Arial"/>
              <a:buNone/>
            </a:pPr>
            <a:r>
              <a:rPr lang="en-GB" sz="2600">
                <a:latin typeface="Arial"/>
                <a:ea typeface="Arial"/>
                <a:cs typeface="Arial"/>
                <a:sym typeface="Arial"/>
              </a:rPr>
              <a:t>This lady has Coeliac Disease - the hints to differentiate this from IBS in the stem are:</a:t>
            </a:r>
            <a:endParaRPr sz="2600">
              <a:latin typeface="Arial"/>
              <a:ea typeface="Arial"/>
              <a:cs typeface="Arial"/>
              <a:sym typeface="Arial"/>
            </a:endParaRPr>
          </a:p>
          <a:p>
            <a:pPr marL="914400" marR="0" lvl="0" indent="-381000" algn="l" rtl="0">
              <a:lnSpc>
                <a:spcPct val="100000"/>
              </a:lnSpc>
              <a:spcBef>
                <a:spcPts val="0"/>
              </a:spcBef>
              <a:spcAft>
                <a:spcPts val="0"/>
              </a:spcAft>
              <a:buSzPts val="2400"/>
              <a:buChar char="-"/>
            </a:pPr>
            <a:r>
              <a:rPr lang="en-GB" sz="2400" b="1">
                <a:latin typeface="Arial"/>
                <a:ea typeface="Arial"/>
                <a:cs typeface="Arial"/>
                <a:sym typeface="Arial"/>
              </a:rPr>
              <a:t>Autoimmune medical history</a:t>
            </a:r>
            <a:endParaRPr sz="2400" b="1">
              <a:latin typeface="Arial"/>
              <a:ea typeface="Arial"/>
              <a:cs typeface="Arial"/>
              <a:sym typeface="Arial"/>
            </a:endParaRPr>
          </a:p>
          <a:p>
            <a:pPr marL="914400" marR="0" lvl="0" indent="-381000" algn="l" rtl="0">
              <a:lnSpc>
                <a:spcPct val="100000"/>
              </a:lnSpc>
              <a:spcBef>
                <a:spcPts val="0"/>
              </a:spcBef>
              <a:spcAft>
                <a:spcPts val="0"/>
              </a:spcAft>
              <a:buSzPts val="2400"/>
              <a:buFont typeface="Arial"/>
              <a:buChar char="-"/>
            </a:pPr>
            <a:r>
              <a:rPr lang="en-GB" sz="2400" b="1">
                <a:latin typeface="Arial"/>
                <a:ea typeface="Arial"/>
                <a:cs typeface="Arial"/>
                <a:sym typeface="Arial"/>
              </a:rPr>
              <a:t>Steatorrhoea</a:t>
            </a:r>
            <a:r>
              <a:rPr lang="en-GB" sz="2400">
                <a:latin typeface="Arial"/>
                <a:ea typeface="Arial"/>
                <a:cs typeface="Arial"/>
                <a:sym typeface="Arial"/>
              </a:rPr>
              <a:t> </a:t>
            </a:r>
            <a:endParaRPr sz="2400">
              <a:latin typeface="Arial"/>
              <a:ea typeface="Arial"/>
              <a:cs typeface="Arial"/>
              <a:sym typeface="Arial"/>
            </a:endParaRPr>
          </a:p>
          <a:p>
            <a:pPr marL="0" marR="0" lvl="0" indent="0" algn="l" rtl="0">
              <a:lnSpc>
                <a:spcPct val="100000"/>
              </a:lnSpc>
              <a:spcBef>
                <a:spcPts val="0"/>
              </a:spcBef>
              <a:spcAft>
                <a:spcPts val="0"/>
              </a:spcAft>
              <a:buNone/>
            </a:pPr>
            <a:endParaRPr sz="2600">
              <a:latin typeface="Arial"/>
              <a:ea typeface="Arial"/>
              <a:cs typeface="Arial"/>
              <a:sym typeface="Arial"/>
            </a:endParaRPr>
          </a:p>
          <a:p>
            <a:pPr marL="457200" marR="0" lvl="0" indent="0" algn="l" rtl="0">
              <a:lnSpc>
                <a:spcPct val="100000"/>
              </a:lnSpc>
              <a:spcBef>
                <a:spcPts val="0"/>
              </a:spcBef>
              <a:spcAft>
                <a:spcPts val="0"/>
              </a:spcAft>
              <a:buNone/>
            </a:pPr>
            <a:r>
              <a:rPr lang="en-GB" sz="2600">
                <a:latin typeface="Arial"/>
                <a:ea typeface="Arial"/>
                <a:cs typeface="Arial"/>
                <a:sym typeface="Arial"/>
              </a:rPr>
              <a:t>Coeliac disease has multiple </a:t>
            </a:r>
            <a:r>
              <a:rPr lang="en-GB" sz="2600" b="1">
                <a:latin typeface="Arial"/>
                <a:ea typeface="Arial"/>
                <a:cs typeface="Arial"/>
                <a:sym typeface="Arial"/>
              </a:rPr>
              <a:t>extraintestinal manifestations</a:t>
            </a:r>
            <a:r>
              <a:rPr lang="en-GB" sz="2600">
                <a:latin typeface="Arial"/>
                <a:ea typeface="Arial"/>
                <a:cs typeface="Arial"/>
                <a:sym typeface="Arial"/>
              </a:rPr>
              <a:t>, such as </a:t>
            </a:r>
            <a:endParaRPr sz="26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Char char="-"/>
            </a:pPr>
            <a:r>
              <a:rPr lang="en-GB" sz="2400">
                <a:latin typeface="Arial"/>
                <a:ea typeface="Arial"/>
                <a:cs typeface="Arial"/>
                <a:sym typeface="Arial"/>
              </a:rPr>
              <a:t>Oral aphthous ulcers		- Dermatitis herpetiformis</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Char char="-"/>
            </a:pPr>
            <a:r>
              <a:rPr lang="en-GB" sz="2400">
                <a:latin typeface="Arial"/>
                <a:ea typeface="Arial"/>
                <a:cs typeface="Arial"/>
                <a:sym typeface="Arial"/>
              </a:rPr>
              <a:t>Angular stomatitis			- Delayed puberty</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Char char="-"/>
            </a:pPr>
            <a:r>
              <a:rPr lang="en-GB" sz="2400">
                <a:latin typeface="Arial"/>
                <a:ea typeface="Arial"/>
                <a:cs typeface="Arial"/>
                <a:sym typeface="Arial"/>
              </a:rPr>
              <a:t>Osteoporosis					- Enamel hypoplasia</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Char char="-"/>
            </a:pPr>
            <a:r>
              <a:rPr lang="en-GB" sz="2400">
                <a:latin typeface="Arial"/>
                <a:ea typeface="Arial"/>
                <a:cs typeface="Arial"/>
                <a:sym typeface="Arial"/>
              </a:rPr>
              <a:t>Short stature					- Liver / biliary disease</a:t>
            </a:r>
            <a:endParaRPr sz="2400">
              <a:latin typeface="Arial"/>
              <a:ea typeface="Arial"/>
              <a:cs typeface="Arial"/>
              <a:sym typeface="Arial"/>
            </a:endParaRPr>
          </a:p>
        </p:txBody>
      </p:sp>
      <p:sp>
        <p:nvSpPr>
          <p:cNvPr id="272" name="Google Shape;272;g1231ec35bd6_0_64"/>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273" name="Google Shape;273;g1231ec35bd6_0_64"/>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74" name="Google Shape;274;g1231ec35bd6_0_64"/>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275" name="Google Shape;275;g1231ec35bd6_0_64"/>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3: Explanation</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123205f515f_0_117"/>
          <p:cNvSpPr txBox="1">
            <a:spLocks noGrp="1"/>
          </p:cNvSpPr>
          <p:nvPr>
            <p:ph type="body" idx="1"/>
          </p:nvPr>
        </p:nvSpPr>
        <p:spPr>
          <a:xfrm>
            <a:off x="457200" y="1600200"/>
            <a:ext cx="46599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600" b="1">
                <a:latin typeface="Arial"/>
                <a:ea typeface="Arial"/>
                <a:cs typeface="Arial"/>
                <a:sym typeface="Arial"/>
              </a:rPr>
              <a:t>Dermatitis herpetiformis:</a:t>
            </a:r>
            <a:endParaRPr sz="2600" b="1">
              <a:latin typeface="Arial"/>
              <a:ea typeface="Arial"/>
              <a:cs typeface="Arial"/>
              <a:sym typeface="Arial"/>
            </a:endParaRPr>
          </a:p>
          <a:p>
            <a:pPr marL="457200" marR="0" lvl="0" indent="-381000" algn="l" rtl="0">
              <a:lnSpc>
                <a:spcPct val="100000"/>
              </a:lnSpc>
              <a:spcBef>
                <a:spcPts val="0"/>
              </a:spcBef>
              <a:spcAft>
                <a:spcPts val="0"/>
              </a:spcAft>
              <a:buSzPts val="2400"/>
              <a:buFont typeface="Arial"/>
              <a:buChar char="-"/>
            </a:pPr>
            <a:r>
              <a:rPr lang="en-GB" sz="2400">
                <a:latin typeface="Arial"/>
                <a:ea typeface="Arial"/>
                <a:cs typeface="Arial"/>
                <a:sym typeface="Arial"/>
              </a:rPr>
              <a:t>Itchy blisters</a:t>
            </a:r>
            <a:endParaRPr sz="2400">
              <a:latin typeface="Arial"/>
              <a:ea typeface="Arial"/>
              <a:cs typeface="Arial"/>
              <a:sym typeface="Arial"/>
            </a:endParaRPr>
          </a:p>
          <a:p>
            <a:pPr marL="457200" marR="0" lvl="0" indent="-381000" algn="l" rtl="0">
              <a:lnSpc>
                <a:spcPct val="100000"/>
              </a:lnSpc>
              <a:spcBef>
                <a:spcPts val="0"/>
              </a:spcBef>
              <a:spcAft>
                <a:spcPts val="0"/>
              </a:spcAft>
              <a:buSzPts val="2400"/>
              <a:buFont typeface="Arial"/>
              <a:buChar char="-"/>
            </a:pPr>
            <a:r>
              <a:rPr lang="en-GB" sz="2400">
                <a:latin typeface="Arial"/>
                <a:ea typeface="Arial"/>
                <a:cs typeface="Arial"/>
                <a:sym typeface="Arial"/>
              </a:rPr>
              <a:t>Raised, red skin lesions</a:t>
            </a:r>
            <a:endParaRPr sz="2400">
              <a:latin typeface="Arial"/>
              <a:ea typeface="Arial"/>
              <a:cs typeface="Arial"/>
              <a:sym typeface="Arial"/>
            </a:endParaRPr>
          </a:p>
          <a:p>
            <a:pPr marL="457200" marR="0" lvl="0" indent="-381000" algn="l" rtl="0">
              <a:lnSpc>
                <a:spcPct val="100000"/>
              </a:lnSpc>
              <a:spcBef>
                <a:spcPts val="0"/>
              </a:spcBef>
              <a:spcAft>
                <a:spcPts val="0"/>
              </a:spcAft>
              <a:buSzPts val="2400"/>
              <a:buFont typeface="Arial"/>
              <a:buChar char="-"/>
            </a:pPr>
            <a:r>
              <a:rPr lang="en-GB" sz="2400">
                <a:latin typeface="Arial"/>
                <a:ea typeface="Arial"/>
                <a:cs typeface="Arial"/>
                <a:sym typeface="Arial"/>
              </a:rPr>
              <a:t>Commonly on knees, elbows, buttocks, lower back &amp; scalp</a:t>
            </a:r>
            <a:endParaRPr sz="2400">
              <a:latin typeface="Arial"/>
              <a:ea typeface="Arial"/>
              <a:cs typeface="Arial"/>
              <a:sym typeface="Arial"/>
            </a:endParaRPr>
          </a:p>
        </p:txBody>
      </p:sp>
      <p:sp>
        <p:nvSpPr>
          <p:cNvPr id="281" name="Google Shape;281;g123205f515f_0_117"/>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282" name="Google Shape;282;g123205f515f_0_117"/>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83" name="Google Shape;283;g123205f515f_0_117"/>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284" name="Google Shape;284;g123205f515f_0_117"/>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3: Explanation</a:t>
            </a:r>
            <a:endParaRPr sz="3600" b="0" i="0" u="none" strike="noStrike" cap="none">
              <a:solidFill>
                <a:schemeClr val="lt1"/>
              </a:solidFill>
              <a:latin typeface="Arial"/>
              <a:ea typeface="Arial"/>
              <a:cs typeface="Arial"/>
              <a:sym typeface="Arial"/>
            </a:endParaRPr>
          </a:p>
        </p:txBody>
      </p:sp>
      <p:pic>
        <p:nvPicPr>
          <p:cNvPr id="285" name="Google Shape;285;g123205f515f_0_117"/>
          <p:cNvPicPr preferRelativeResize="0"/>
          <p:nvPr/>
        </p:nvPicPr>
        <p:blipFill rotWithShape="1">
          <a:blip r:embed="rId4">
            <a:alphaModFix/>
          </a:blip>
          <a:srcRect r="11878"/>
          <a:stretch/>
        </p:blipFill>
        <p:spPr>
          <a:xfrm rot="5400000">
            <a:off x="4916250" y="2355751"/>
            <a:ext cx="4330451" cy="32106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1231ec35bd6_0_7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350">
                <a:latin typeface="Arial"/>
                <a:ea typeface="Arial"/>
                <a:cs typeface="Arial"/>
                <a:sym typeface="Arial"/>
              </a:rPr>
              <a:t>5.  A 48-year-old man presents to A&amp;E with severe epigastric pain and haematoschezia. He feels faint and appears pale. He has had this pain on and off before, but has never coughed up blood before. The pain is relieved by eating. He has a PMH of GORD. What is your differential diagnosis and which artery is likely the source of the bleed?</a:t>
            </a:r>
            <a:endParaRPr sz="235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1400">
              <a:latin typeface="Arial"/>
              <a:ea typeface="Arial"/>
              <a:cs typeface="Arial"/>
              <a:sym typeface="Arial"/>
            </a:endParaRPr>
          </a:p>
          <a:p>
            <a:pPr marL="1371600" marR="0" lvl="0" indent="-374650" algn="l" rtl="0">
              <a:lnSpc>
                <a:spcPct val="100000"/>
              </a:lnSpc>
              <a:spcBef>
                <a:spcPts val="0"/>
              </a:spcBef>
              <a:spcAft>
                <a:spcPts val="0"/>
              </a:spcAft>
              <a:buSzPts val="2300"/>
              <a:buAutoNum type="alphaLcPeriod"/>
            </a:pPr>
            <a:r>
              <a:rPr lang="en-GB" sz="2300">
                <a:latin typeface="Arial"/>
                <a:ea typeface="Arial"/>
                <a:cs typeface="Arial"/>
                <a:sym typeface="Arial"/>
              </a:rPr>
              <a:t>Gastric ulcer, gastroduodenal artery</a:t>
            </a:r>
            <a:endParaRPr sz="2300">
              <a:latin typeface="Arial"/>
              <a:ea typeface="Arial"/>
              <a:cs typeface="Arial"/>
              <a:sym typeface="Arial"/>
            </a:endParaRPr>
          </a:p>
          <a:p>
            <a:pPr marL="1371600" marR="0" lvl="0" indent="-374650" algn="l" rtl="0">
              <a:lnSpc>
                <a:spcPct val="100000"/>
              </a:lnSpc>
              <a:spcBef>
                <a:spcPts val="0"/>
              </a:spcBef>
              <a:spcAft>
                <a:spcPts val="0"/>
              </a:spcAft>
              <a:buSzPts val="2300"/>
              <a:buFont typeface="Arial"/>
              <a:buAutoNum type="alphaLcPeriod"/>
            </a:pPr>
            <a:r>
              <a:rPr lang="en-GB" sz="2300">
                <a:latin typeface="Arial"/>
                <a:ea typeface="Arial"/>
                <a:cs typeface="Arial"/>
                <a:sym typeface="Arial"/>
              </a:rPr>
              <a:t>Barrett’s Oesophagus, oesophageal arteries</a:t>
            </a:r>
            <a:endParaRPr sz="2300">
              <a:latin typeface="Arial"/>
              <a:ea typeface="Arial"/>
              <a:cs typeface="Arial"/>
              <a:sym typeface="Arial"/>
            </a:endParaRPr>
          </a:p>
          <a:p>
            <a:pPr marL="1371600" marR="0" lvl="0" indent="-374650" algn="l" rtl="0">
              <a:lnSpc>
                <a:spcPct val="100000"/>
              </a:lnSpc>
              <a:spcBef>
                <a:spcPts val="0"/>
              </a:spcBef>
              <a:spcAft>
                <a:spcPts val="0"/>
              </a:spcAft>
              <a:buSzPts val="2300"/>
              <a:buFont typeface="Arial"/>
              <a:buAutoNum type="alphaLcPeriod"/>
            </a:pPr>
            <a:r>
              <a:rPr lang="en-GB" sz="2300">
                <a:latin typeface="Arial"/>
                <a:ea typeface="Arial"/>
                <a:cs typeface="Arial"/>
                <a:sym typeface="Arial"/>
              </a:rPr>
              <a:t>Duodenal ulcer, gastroepiploic artery</a:t>
            </a:r>
            <a:endParaRPr sz="2300">
              <a:latin typeface="Arial"/>
              <a:ea typeface="Arial"/>
              <a:cs typeface="Arial"/>
              <a:sym typeface="Arial"/>
            </a:endParaRPr>
          </a:p>
          <a:p>
            <a:pPr marL="1371600" marR="0" lvl="0" indent="-374650" algn="l" rtl="0">
              <a:lnSpc>
                <a:spcPct val="100000"/>
              </a:lnSpc>
              <a:spcBef>
                <a:spcPts val="0"/>
              </a:spcBef>
              <a:spcAft>
                <a:spcPts val="0"/>
              </a:spcAft>
              <a:buSzPts val="2300"/>
              <a:buFont typeface="Arial"/>
              <a:buAutoNum type="alphaLcPeriod"/>
            </a:pPr>
            <a:r>
              <a:rPr lang="en-GB" sz="2300">
                <a:latin typeface="Arial"/>
                <a:ea typeface="Arial"/>
                <a:cs typeface="Arial"/>
                <a:sym typeface="Arial"/>
              </a:rPr>
              <a:t>Duodenal ulcer, gastroduodenal artery</a:t>
            </a:r>
            <a:endParaRPr sz="2300">
              <a:latin typeface="Arial"/>
              <a:ea typeface="Arial"/>
              <a:cs typeface="Arial"/>
              <a:sym typeface="Arial"/>
            </a:endParaRPr>
          </a:p>
          <a:p>
            <a:pPr marL="1371600" marR="0" lvl="0" indent="-374650" algn="l" rtl="0">
              <a:lnSpc>
                <a:spcPct val="100000"/>
              </a:lnSpc>
              <a:spcBef>
                <a:spcPts val="0"/>
              </a:spcBef>
              <a:spcAft>
                <a:spcPts val="0"/>
              </a:spcAft>
              <a:buSzPts val="2300"/>
              <a:buFont typeface="Arial"/>
              <a:buAutoNum type="alphaLcPeriod"/>
            </a:pPr>
            <a:r>
              <a:rPr lang="en-GB" sz="2300">
                <a:latin typeface="Arial"/>
                <a:ea typeface="Arial"/>
                <a:cs typeface="Arial"/>
                <a:sym typeface="Arial"/>
              </a:rPr>
              <a:t>Mallory Weiss Tear, oesophageal arteries</a:t>
            </a:r>
            <a:endParaRPr sz="2300">
              <a:latin typeface="Arial"/>
              <a:ea typeface="Arial"/>
              <a:cs typeface="Arial"/>
              <a:sym typeface="Arial"/>
            </a:endParaRPr>
          </a:p>
        </p:txBody>
      </p:sp>
      <p:sp>
        <p:nvSpPr>
          <p:cNvPr id="291" name="Google Shape;291;g1231ec35bd6_0_72"/>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292" name="Google Shape;292;g1231ec35bd6_0_72"/>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93" name="Google Shape;293;g1231ec35bd6_0_72"/>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294" name="Google Shape;294;g1231ec35bd6_0_72"/>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4: SBA</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123205f515f_0_15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350">
                <a:latin typeface="Arial"/>
                <a:ea typeface="Arial"/>
                <a:cs typeface="Arial"/>
                <a:sym typeface="Arial"/>
              </a:rPr>
              <a:t>5. </a:t>
            </a:r>
            <a:r>
              <a:rPr lang="en-GB" sz="2350" b="1">
                <a:latin typeface="Arial"/>
                <a:ea typeface="Arial"/>
                <a:cs typeface="Arial"/>
                <a:sym typeface="Arial"/>
              </a:rPr>
              <a:t>A 48-year-old man </a:t>
            </a:r>
            <a:r>
              <a:rPr lang="en-GB" sz="2350">
                <a:latin typeface="Arial"/>
                <a:ea typeface="Arial"/>
                <a:cs typeface="Arial"/>
                <a:sym typeface="Arial"/>
              </a:rPr>
              <a:t>presents to A&amp;E with </a:t>
            </a:r>
            <a:r>
              <a:rPr lang="en-GB" sz="2350" b="1">
                <a:latin typeface="Arial"/>
                <a:ea typeface="Arial"/>
                <a:cs typeface="Arial"/>
                <a:sym typeface="Arial"/>
              </a:rPr>
              <a:t>severe epigastric pain</a:t>
            </a:r>
            <a:r>
              <a:rPr lang="en-GB" sz="2350">
                <a:latin typeface="Arial"/>
                <a:ea typeface="Arial"/>
                <a:cs typeface="Arial"/>
                <a:sym typeface="Arial"/>
              </a:rPr>
              <a:t> and </a:t>
            </a:r>
            <a:r>
              <a:rPr lang="en-GB" sz="2350" b="1">
                <a:latin typeface="Arial"/>
                <a:ea typeface="Arial"/>
                <a:cs typeface="Arial"/>
                <a:sym typeface="Arial"/>
              </a:rPr>
              <a:t>haematoschezia</a:t>
            </a:r>
            <a:r>
              <a:rPr lang="en-GB" sz="2350">
                <a:latin typeface="Arial"/>
                <a:ea typeface="Arial"/>
                <a:cs typeface="Arial"/>
                <a:sym typeface="Arial"/>
              </a:rPr>
              <a:t>. He feels faint and appears pale. He has had this pain on and off before, but has n</a:t>
            </a:r>
            <a:r>
              <a:rPr lang="en-GB" sz="2350" b="1">
                <a:latin typeface="Arial"/>
                <a:ea typeface="Arial"/>
                <a:cs typeface="Arial"/>
                <a:sym typeface="Arial"/>
              </a:rPr>
              <a:t>ever coughed up</a:t>
            </a:r>
            <a:r>
              <a:rPr lang="en-GB" sz="2350">
                <a:latin typeface="Arial"/>
                <a:ea typeface="Arial"/>
                <a:cs typeface="Arial"/>
                <a:sym typeface="Arial"/>
              </a:rPr>
              <a:t> blood before. The pain is </a:t>
            </a:r>
            <a:r>
              <a:rPr lang="en-GB" sz="2350" b="1">
                <a:latin typeface="Arial"/>
                <a:ea typeface="Arial"/>
                <a:cs typeface="Arial"/>
                <a:sym typeface="Arial"/>
              </a:rPr>
              <a:t>relieved by eating</a:t>
            </a:r>
            <a:r>
              <a:rPr lang="en-GB" sz="2350">
                <a:latin typeface="Arial"/>
                <a:ea typeface="Arial"/>
                <a:cs typeface="Arial"/>
                <a:sym typeface="Arial"/>
              </a:rPr>
              <a:t>. He has a </a:t>
            </a:r>
            <a:r>
              <a:rPr lang="en-GB" sz="2350" b="1">
                <a:latin typeface="Arial"/>
                <a:ea typeface="Arial"/>
                <a:cs typeface="Arial"/>
                <a:sym typeface="Arial"/>
              </a:rPr>
              <a:t>PMH of GORD</a:t>
            </a:r>
            <a:r>
              <a:rPr lang="en-GB" sz="2350">
                <a:latin typeface="Arial"/>
                <a:ea typeface="Arial"/>
                <a:cs typeface="Arial"/>
                <a:sym typeface="Arial"/>
              </a:rPr>
              <a:t>. </a:t>
            </a:r>
            <a:r>
              <a:rPr lang="en-GB" sz="2350">
                <a:solidFill>
                  <a:srgbClr val="A61C00"/>
                </a:solidFill>
                <a:latin typeface="Arial"/>
                <a:ea typeface="Arial"/>
                <a:cs typeface="Arial"/>
                <a:sym typeface="Arial"/>
              </a:rPr>
              <a:t>What is your differential diagnosis and which artery is likely the source of the bleed?</a:t>
            </a:r>
            <a:endParaRPr sz="2350">
              <a:solidFill>
                <a:srgbClr val="A61C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1400">
              <a:latin typeface="Arial"/>
              <a:ea typeface="Arial"/>
              <a:cs typeface="Arial"/>
              <a:sym typeface="Arial"/>
            </a:endParaRPr>
          </a:p>
          <a:p>
            <a:pPr marL="1371600" marR="0" lvl="0" indent="-374650" algn="l" rtl="0">
              <a:lnSpc>
                <a:spcPct val="100000"/>
              </a:lnSpc>
              <a:spcBef>
                <a:spcPts val="0"/>
              </a:spcBef>
              <a:spcAft>
                <a:spcPts val="0"/>
              </a:spcAft>
              <a:buSzPts val="2300"/>
              <a:buAutoNum type="alphaLcPeriod"/>
            </a:pPr>
            <a:r>
              <a:rPr lang="en-GB" sz="2300">
                <a:latin typeface="Arial"/>
                <a:ea typeface="Arial"/>
                <a:cs typeface="Arial"/>
                <a:sym typeface="Arial"/>
              </a:rPr>
              <a:t>Gastric ulcer, gastroduodenal artery</a:t>
            </a:r>
            <a:endParaRPr sz="2300">
              <a:latin typeface="Arial"/>
              <a:ea typeface="Arial"/>
              <a:cs typeface="Arial"/>
              <a:sym typeface="Arial"/>
            </a:endParaRPr>
          </a:p>
          <a:p>
            <a:pPr marL="1371600" marR="0" lvl="0" indent="-374650" algn="l" rtl="0">
              <a:lnSpc>
                <a:spcPct val="100000"/>
              </a:lnSpc>
              <a:spcBef>
                <a:spcPts val="0"/>
              </a:spcBef>
              <a:spcAft>
                <a:spcPts val="0"/>
              </a:spcAft>
              <a:buSzPts val="2300"/>
              <a:buFont typeface="Arial"/>
              <a:buAutoNum type="alphaLcPeriod"/>
            </a:pPr>
            <a:r>
              <a:rPr lang="en-GB" sz="2300">
                <a:latin typeface="Arial"/>
                <a:ea typeface="Arial"/>
                <a:cs typeface="Arial"/>
                <a:sym typeface="Arial"/>
              </a:rPr>
              <a:t>Barrett’s Oesophagus, oesophageal arteries</a:t>
            </a:r>
            <a:endParaRPr sz="2300">
              <a:latin typeface="Arial"/>
              <a:ea typeface="Arial"/>
              <a:cs typeface="Arial"/>
              <a:sym typeface="Arial"/>
            </a:endParaRPr>
          </a:p>
          <a:p>
            <a:pPr marL="1371600" lvl="0" indent="-374650" algn="l" rtl="0">
              <a:spcBef>
                <a:spcPts val="0"/>
              </a:spcBef>
              <a:spcAft>
                <a:spcPts val="0"/>
              </a:spcAft>
              <a:buSzPts val="2300"/>
              <a:buAutoNum type="alphaLcPeriod"/>
            </a:pPr>
            <a:r>
              <a:rPr lang="en-GB" sz="2300">
                <a:latin typeface="Arial"/>
                <a:ea typeface="Arial"/>
                <a:cs typeface="Arial"/>
                <a:sym typeface="Arial"/>
              </a:rPr>
              <a:t>Duodenal ulcer, gastroepiploic artery</a:t>
            </a:r>
            <a:endParaRPr sz="2300">
              <a:latin typeface="Arial"/>
              <a:ea typeface="Arial"/>
              <a:cs typeface="Arial"/>
              <a:sym typeface="Arial"/>
            </a:endParaRPr>
          </a:p>
          <a:p>
            <a:pPr marL="1371600" marR="0" lvl="0" indent="-374650" algn="l" rtl="0">
              <a:lnSpc>
                <a:spcPct val="100000"/>
              </a:lnSpc>
              <a:spcBef>
                <a:spcPts val="0"/>
              </a:spcBef>
              <a:spcAft>
                <a:spcPts val="0"/>
              </a:spcAft>
              <a:buSzPts val="2300"/>
              <a:buFont typeface="Arial"/>
              <a:buAutoNum type="alphaLcPeriod"/>
            </a:pPr>
            <a:r>
              <a:rPr lang="en-GB" sz="2300">
                <a:latin typeface="Arial"/>
                <a:ea typeface="Arial"/>
                <a:cs typeface="Arial"/>
                <a:sym typeface="Arial"/>
              </a:rPr>
              <a:t>Duodenal ulcer, gastroduodenal artery</a:t>
            </a:r>
            <a:endParaRPr sz="2300">
              <a:latin typeface="Arial"/>
              <a:ea typeface="Arial"/>
              <a:cs typeface="Arial"/>
              <a:sym typeface="Arial"/>
            </a:endParaRPr>
          </a:p>
          <a:p>
            <a:pPr marL="1371600" marR="0" lvl="0" indent="-374650" algn="l" rtl="0">
              <a:lnSpc>
                <a:spcPct val="100000"/>
              </a:lnSpc>
              <a:spcBef>
                <a:spcPts val="0"/>
              </a:spcBef>
              <a:spcAft>
                <a:spcPts val="0"/>
              </a:spcAft>
              <a:buSzPts val="2300"/>
              <a:buFont typeface="Arial"/>
              <a:buAutoNum type="alphaLcPeriod"/>
            </a:pPr>
            <a:r>
              <a:rPr lang="en-GB" sz="2300">
                <a:latin typeface="Arial"/>
                <a:ea typeface="Arial"/>
                <a:cs typeface="Arial"/>
                <a:sym typeface="Arial"/>
              </a:rPr>
              <a:t>Mallory Weiss Tear, oesophageal arteries</a:t>
            </a:r>
            <a:endParaRPr sz="2300">
              <a:latin typeface="Arial"/>
              <a:ea typeface="Arial"/>
              <a:cs typeface="Arial"/>
              <a:sym typeface="Arial"/>
            </a:endParaRPr>
          </a:p>
        </p:txBody>
      </p:sp>
      <p:sp>
        <p:nvSpPr>
          <p:cNvPr id="300" name="Google Shape;300;g123205f515f_0_159"/>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301" name="Google Shape;301;g123205f515f_0_159"/>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02" name="Google Shape;302;g123205f515f_0_159"/>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303" name="Google Shape;303;g123205f515f_0_159"/>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4: SBA</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1231ec35bd6_0_88"/>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309" name="Google Shape;309;g1231ec35bd6_0_88"/>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10" name="Google Shape;310;g1231ec35bd6_0_88"/>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311" name="Google Shape;311;g1231ec35bd6_0_88"/>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4: Answer</a:t>
            </a:r>
            <a:endParaRPr sz="3600" b="0" i="0" u="none" strike="noStrike" cap="none">
              <a:solidFill>
                <a:schemeClr val="lt1"/>
              </a:solidFill>
              <a:latin typeface="Arial"/>
              <a:ea typeface="Arial"/>
              <a:cs typeface="Arial"/>
              <a:sym typeface="Arial"/>
            </a:endParaRPr>
          </a:p>
        </p:txBody>
      </p:sp>
      <p:sp>
        <p:nvSpPr>
          <p:cNvPr id="312" name="Google Shape;312;g1231ec35bd6_0_8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350">
                <a:latin typeface="Arial"/>
                <a:ea typeface="Arial"/>
                <a:cs typeface="Arial"/>
                <a:sym typeface="Arial"/>
              </a:rPr>
              <a:t>5. </a:t>
            </a:r>
            <a:r>
              <a:rPr lang="en-GB" sz="2350" b="1">
                <a:latin typeface="Arial"/>
                <a:ea typeface="Arial"/>
                <a:cs typeface="Arial"/>
                <a:sym typeface="Arial"/>
              </a:rPr>
              <a:t>A 48-year-old man </a:t>
            </a:r>
            <a:r>
              <a:rPr lang="en-GB" sz="2350">
                <a:latin typeface="Arial"/>
                <a:ea typeface="Arial"/>
                <a:cs typeface="Arial"/>
                <a:sym typeface="Arial"/>
              </a:rPr>
              <a:t>presents to A&amp;E with </a:t>
            </a:r>
            <a:r>
              <a:rPr lang="en-GB" sz="2350" b="1">
                <a:latin typeface="Arial"/>
                <a:ea typeface="Arial"/>
                <a:cs typeface="Arial"/>
                <a:sym typeface="Arial"/>
              </a:rPr>
              <a:t>severe epigastric pain</a:t>
            </a:r>
            <a:r>
              <a:rPr lang="en-GB" sz="2350">
                <a:latin typeface="Arial"/>
                <a:ea typeface="Arial"/>
                <a:cs typeface="Arial"/>
                <a:sym typeface="Arial"/>
              </a:rPr>
              <a:t> and </a:t>
            </a:r>
            <a:r>
              <a:rPr lang="en-GB" sz="2350" b="1">
                <a:latin typeface="Arial"/>
                <a:ea typeface="Arial"/>
                <a:cs typeface="Arial"/>
                <a:sym typeface="Arial"/>
              </a:rPr>
              <a:t>haematoschezia</a:t>
            </a:r>
            <a:r>
              <a:rPr lang="en-GB" sz="2350">
                <a:latin typeface="Arial"/>
                <a:ea typeface="Arial"/>
                <a:cs typeface="Arial"/>
                <a:sym typeface="Arial"/>
              </a:rPr>
              <a:t>. He feels faint and appears pale. He has had this pain on and off before, but has n</a:t>
            </a:r>
            <a:r>
              <a:rPr lang="en-GB" sz="2350" b="1">
                <a:latin typeface="Arial"/>
                <a:ea typeface="Arial"/>
                <a:cs typeface="Arial"/>
                <a:sym typeface="Arial"/>
              </a:rPr>
              <a:t>ever coughed up</a:t>
            </a:r>
            <a:r>
              <a:rPr lang="en-GB" sz="2350">
                <a:latin typeface="Arial"/>
                <a:ea typeface="Arial"/>
                <a:cs typeface="Arial"/>
                <a:sym typeface="Arial"/>
              </a:rPr>
              <a:t> blood before. The pain is </a:t>
            </a:r>
            <a:r>
              <a:rPr lang="en-GB" sz="2350" b="1">
                <a:latin typeface="Arial"/>
                <a:ea typeface="Arial"/>
                <a:cs typeface="Arial"/>
                <a:sym typeface="Arial"/>
              </a:rPr>
              <a:t>relieved by eating</a:t>
            </a:r>
            <a:r>
              <a:rPr lang="en-GB" sz="2350">
                <a:latin typeface="Arial"/>
                <a:ea typeface="Arial"/>
                <a:cs typeface="Arial"/>
                <a:sym typeface="Arial"/>
              </a:rPr>
              <a:t>. He has a </a:t>
            </a:r>
            <a:r>
              <a:rPr lang="en-GB" sz="2350" b="1">
                <a:latin typeface="Arial"/>
                <a:ea typeface="Arial"/>
                <a:cs typeface="Arial"/>
                <a:sym typeface="Arial"/>
              </a:rPr>
              <a:t>PMH of GORD</a:t>
            </a:r>
            <a:r>
              <a:rPr lang="en-GB" sz="2350">
                <a:latin typeface="Arial"/>
                <a:ea typeface="Arial"/>
                <a:cs typeface="Arial"/>
                <a:sym typeface="Arial"/>
              </a:rPr>
              <a:t>. </a:t>
            </a:r>
            <a:r>
              <a:rPr lang="en-GB" sz="2350">
                <a:solidFill>
                  <a:srgbClr val="A61C00"/>
                </a:solidFill>
                <a:latin typeface="Arial"/>
                <a:ea typeface="Arial"/>
                <a:cs typeface="Arial"/>
                <a:sym typeface="Arial"/>
              </a:rPr>
              <a:t>What is your differential diagnosis and which artery is likely the source of the bleed?</a:t>
            </a:r>
            <a:endParaRPr sz="2350">
              <a:solidFill>
                <a:srgbClr val="A61C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1400">
              <a:latin typeface="Arial"/>
              <a:ea typeface="Arial"/>
              <a:cs typeface="Arial"/>
              <a:sym typeface="Arial"/>
            </a:endParaRPr>
          </a:p>
          <a:p>
            <a:pPr marL="1371600" marR="0" lvl="0" indent="-374650" algn="l" rtl="0">
              <a:lnSpc>
                <a:spcPct val="100000"/>
              </a:lnSpc>
              <a:spcBef>
                <a:spcPts val="0"/>
              </a:spcBef>
              <a:spcAft>
                <a:spcPts val="0"/>
              </a:spcAft>
              <a:buSzPts val="2300"/>
              <a:buAutoNum type="alphaLcPeriod"/>
            </a:pPr>
            <a:r>
              <a:rPr lang="en-GB" sz="2300">
                <a:latin typeface="Arial"/>
                <a:ea typeface="Arial"/>
                <a:cs typeface="Arial"/>
                <a:sym typeface="Arial"/>
              </a:rPr>
              <a:t>Gastric ulcer, gastroduodenal artery</a:t>
            </a:r>
            <a:endParaRPr sz="2300">
              <a:latin typeface="Arial"/>
              <a:ea typeface="Arial"/>
              <a:cs typeface="Arial"/>
              <a:sym typeface="Arial"/>
            </a:endParaRPr>
          </a:p>
          <a:p>
            <a:pPr marL="1371600" marR="0" lvl="0" indent="-374650" algn="l" rtl="0">
              <a:lnSpc>
                <a:spcPct val="100000"/>
              </a:lnSpc>
              <a:spcBef>
                <a:spcPts val="0"/>
              </a:spcBef>
              <a:spcAft>
                <a:spcPts val="0"/>
              </a:spcAft>
              <a:buSzPts val="2300"/>
              <a:buFont typeface="Arial"/>
              <a:buAutoNum type="alphaLcPeriod"/>
            </a:pPr>
            <a:r>
              <a:rPr lang="en-GB" sz="2300">
                <a:latin typeface="Arial"/>
                <a:ea typeface="Arial"/>
                <a:cs typeface="Arial"/>
                <a:sym typeface="Arial"/>
              </a:rPr>
              <a:t>Barrett’s Oesophagus, oesophageal arteries</a:t>
            </a:r>
            <a:endParaRPr sz="2300">
              <a:latin typeface="Arial"/>
              <a:ea typeface="Arial"/>
              <a:cs typeface="Arial"/>
              <a:sym typeface="Arial"/>
            </a:endParaRPr>
          </a:p>
          <a:p>
            <a:pPr marL="1371600" lvl="0" indent="-374650" algn="l" rtl="0">
              <a:spcBef>
                <a:spcPts val="0"/>
              </a:spcBef>
              <a:spcAft>
                <a:spcPts val="0"/>
              </a:spcAft>
              <a:buSzPts val="2300"/>
              <a:buAutoNum type="alphaLcPeriod"/>
            </a:pPr>
            <a:r>
              <a:rPr lang="en-GB" sz="2300">
                <a:latin typeface="Arial"/>
                <a:ea typeface="Arial"/>
                <a:cs typeface="Arial"/>
                <a:sym typeface="Arial"/>
              </a:rPr>
              <a:t>Duodenal ulcer, gastroepiploic artery</a:t>
            </a:r>
            <a:endParaRPr sz="2300">
              <a:latin typeface="Arial"/>
              <a:ea typeface="Arial"/>
              <a:cs typeface="Arial"/>
              <a:sym typeface="Arial"/>
            </a:endParaRPr>
          </a:p>
          <a:p>
            <a:pPr marL="1371600" marR="0" lvl="0" indent="-374650" algn="l" rtl="0">
              <a:lnSpc>
                <a:spcPct val="100000"/>
              </a:lnSpc>
              <a:spcBef>
                <a:spcPts val="0"/>
              </a:spcBef>
              <a:spcAft>
                <a:spcPts val="0"/>
              </a:spcAft>
              <a:buSzPts val="2300"/>
              <a:buAutoNum type="alphaLcPeriod"/>
            </a:pPr>
            <a:r>
              <a:rPr lang="en-GB" sz="2300" b="1">
                <a:latin typeface="Arial"/>
                <a:ea typeface="Arial"/>
                <a:cs typeface="Arial"/>
                <a:sym typeface="Arial"/>
              </a:rPr>
              <a:t>Duodenal ulcer, gastroduodenal artery</a:t>
            </a:r>
            <a:endParaRPr sz="2300" b="1">
              <a:latin typeface="Arial"/>
              <a:ea typeface="Arial"/>
              <a:cs typeface="Arial"/>
              <a:sym typeface="Arial"/>
            </a:endParaRPr>
          </a:p>
          <a:p>
            <a:pPr marL="1371600" marR="0" lvl="0" indent="-374650" algn="l" rtl="0">
              <a:lnSpc>
                <a:spcPct val="100000"/>
              </a:lnSpc>
              <a:spcBef>
                <a:spcPts val="0"/>
              </a:spcBef>
              <a:spcAft>
                <a:spcPts val="0"/>
              </a:spcAft>
              <a:buSzPts val="2300"/>
              <a:buFont typeface="Arial"/>
              <a:buAutoNum type="alphaLcPeriod"/>
            </a:pPr>
            <a:r>
              <a:rPr lang="en-GB" sz="2300">
                <a:latin typeface="Arial"/>
                <a:ea typeface="Arial"/>
                <a:cs typeface="Arial"/>
                <a:sym typeface="Arial"/>
              </a:rPr>
              <a:t>Mallory Weiss Tear, oesophageal arteries</a:t>
            </a:r>
            <a:endParaRPr sz="2300">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123205f515f_0_180"/>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318" name="Google Shape;318;g123205f515f_0_180"/>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19" name="Google Shape;319;g123205f515f_0_180"/>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320" name="Google Shape;320;g123205f515f_0_180"/>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4: Explanation</a:t>
            </a:r>
            <a:endParaRPr sz="3600" b="0" i="0" u="none" strike="noStrike" cap="none">
              <a:solidFill>
                <a:schemeClr val="lt1"/>
              </a:solidFill>
              <a:latin typeface="Arial"/>
              <a:ea typeface="Arial"/>
              <a:cs typeface="Arial"/>
              <a:sym typeface="Arial"/>
            </a:endParaRPr>
          </a:p>
        </p:txBody>
      </p:sp>
      <p:sp>
        <p:nvSpPr>
          <p:cNvPr id="321" name="Google Shape;321;g123205f515f_0_180"/>
          <p:cNvSpPr txBox="1">
            <a:spLocks noGrp="1"/>
          </p:cNvSpPr>
          <p:nvPr>
            <p:ph type="body" idx="1"/>
          </p:nvPr>
        </p:nvSpPr>
        <p:spPr>
          <a:xfrm>
            <a:off x="457200" y="1640038"/>
            <a:ext cx="4493100" cy="448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200">
                <a:latin typeface="Arial"/>
                <a:ea typeface="Arial"/>
                <a:cs typeface="Arial"/>
                <a:sym typeface="Arial"/>
              </a:rPr>
              <a:t>This man has a </a:t>
            </a:r>
            <a:r>
              <a:rPr lang="en-GB" sz="2200" b="1">
                <a:latin typeface="Arial"/>
                <a:ea typeface="Arial"/>
                <a:cs typeface="Arial"/>
                <a:sym typeface="Arial"/>
              </a:rPr>
              <a:t>duodenal ulcer </a:t>
            </a:r>
            <a:r>
              <a:rPr lang="en-GB" sz="2200">
                <a:latin typeface="Arial"/>
                <a:ea typeface="Arial"/>
                <a:cs typeface="Arial"/>
                <a:sym typeface="Arial"/>
              </a:rPr>
              <a:t>with an</a:t>
            </a:r>
            <a:r>
              <a:rPr lang="en-GB" sz="2200" b="1">
                <a:latin typeface="Arial"/>
                <a:ea typeface="Arial"/>
                <a:cs typeface="Arial"/>
                <a:sym typeface="Arial"/>
              </a:rPr>
              <a:t> acute bleed</a:t>
            </a:r>
            <a:r>
              <a:rPr lang="en-GB" sz="2200">
                <a:latin typeface="Arial"/>
                <a:ea typeface="Arial"/>
                <a:cs typeface="Arial"/>
                <a:sym typeface="Arial"/>
              </a:rPr>
              <a:t>: a posterior duodenal wall ulcer may erode into the gastroduodenal artery!</a:t>
            </a:r>
            <a:endParaRPr sz="2200">
              <a:latin typeface="Arial"/>
              <a:ea typeface="Arial"/>
              <a:cs typeface="Arial"/>
              <a:sym typeface="Arial"/>
            </a:endParaRPr>
          </a:p>
          <a:p>
            <a:pPr marL="0" marR="0" lvl="0" indent="0" algn="l" rtl="0">
              <a:lnSpc>
                <a:spcPct val="100000"/>
              </a:lnSpc>
              <a:spcBef>
                <a:spcPts val="0"/>
              </a:spcBef>
              <a:spcAft>
                <a:spcPts val="0"/>
              </a:spcAft>
              <a:buNone/>
            </a:pPr>
            <a:endParaRPr sz="1300">
              <a:latin typeface="Arial"/>
              <a:ea typeface="Arial"/>
              <a:cs typeface="Arial"/>
              <a:sym typeface="Arial"/>
            </a:endParaRPr>
          </a:p>
          <a:p>
            <a:pPr marL="0" marR="0" lvl="0" indent="0" algn="l" rtl="0">
              <a:lnSpc>
                <a:spcPct val="100000"/>
              </a:lnSpc>
              <a:spcBef>
                <a:spcPts val="0"/>
              </a:spcBef>
              <a:spcAft>
                <a:spcPts val="0"/>
              </a:spcAft>
              <a:buNone/>
            </a:pPr>
            <a:r>
              <a:rPr lang="en-GB" sz="2200">
                <a:latin typeface="Arial"/>
                <a:ea typeface="Arial"/>
                <a:cs typeface="Arial"/>
                <a:sym typeface="Arial"/>
              </a:rPr>
              <a:t>You can differentiate between a gastric and duodenal ulcer by how it relates to eating: pain relieved with meals suggests duodenal; worse with meals suggests gastric. </a:t>
            </a:r>
            <a:endParaRPr sz="2200">
              <a:latin typeface="Arial"/>
              <a:ea typeface="Arial"/>
              <a:cs typeface="Arial"/>
              <a:sym typeface="Arial"/>
            </a:endParaRPr>
          </a:p>
          <a:p>
            <a:pPr marL="0" marR="0" lvl="0" indent="0" algn="l" rtl="0">
              <a:lnSpc>
                <a:spcPct val="100000"/>
              </a:lnSpc>
              <a:spcBef>
                <a:spcPts val="0"/>
              </a:spcBef>
              <a:spcAft>
                <a:spcPts val="0"/>
              </a:spcAft>
              <a:buNone/>
            </a:pPr>
            <a:endParaRPr sz="1300">
              <a:latin typeface="Arial"/>
              <a:ea typeface="Arial"/>
              <a:cs typeface="Arial"/>
              <a:sym typeface="Arial"/>
            </a:endParaRPr>
          </a:p>
          <a:p>
            <a:pPr marL="0" marR="0" lvl="0" indent="0" algn="l" rtl="0">
              <a:lnSpc>
                <a:spcPct val="100000"/>
              </a:lnSpc>
              <a:spcBef>
                <a:spcPts val="0"/>
              </a:spcBef>
              <a:spcAft>
                <a:spcPts val="0"/>
              </a:spcAft>
              <a:buNone/>
            </a:pPr>
            <a:endParaRPr sz="2200">
              <a:latin typeface="Arial"/>
              <a:ea typeface="Arial"/>
              <a:cs typeface="Arial"/>
              <a:sym typeface="Arial"/>
            </a:endParaRPr>
          </a:p>
        </p:txBody>
      </p:sp>
      <p:pic>
        <p:nvPicPr>
          <p:cNvPr id="322" name="Google Shape;322;g123205f515f_0_180"/>
          <p:cNvPicPr preferRelativeResize="0"/>
          <p:nvPr/>
        </p:nvPicPr>
        <p:blipFill rotWithShape="1">
          <a:blip r:embed="rId4">
            <a:alphaModFix/>
          </a:blip>
          <a:srcRect r="41482"/>
          <a:stretch/>
        </p:blipFill>
        <p:spPr>
          <a:xfrm>
            <a:off x="4950300" y="1772712"/>
            <a:ext cx="3736500" cy="389442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123205f515f_0_202"/>
          <p:cNvSpPr/>
          <p:nvPr/>
        </p:nvSpPr>
        <p:spPr>
          <a:xfrm>
            <a:off x="1062000" y="2191675"/>
            <a:ext cx="6980700" cy="305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g123205f515f_0_202"/>
          <p:cNvSpPr/>
          <p:nvPr/>
        </p:nvSpPr>
        <p:spPr>
          <a:xfrm>
            <a:off x="1062000" y="1726425"/>
            <a:ext cx="6980700" cy="4698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g123205f515f_0_202"/>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330" name="Google Shape;330;g123205f515f_0_202"/>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31" name="Google Shape;331;g123205f515f_0_202"/>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332" name="Google Shape;332;g123205f515f_0_202"/>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4: Explanation</a:t>
            </a:r>
            <a:endParaRPr sz="3600" b="0" i="0" u="none" strike="noStrike" cap="none">
              <a:solidFill>
                <a:schemeClr val="lt1"/>
              </a:solidFill>
              <a:latin typeface="Arial"/>
              <a:ea typeface="Arial"/>
              <a:cs typeface="Arial"/>
              <a:sym typeface="Arial"/>
            </a:endParaRPr>
          </a:p>
        </p:txBody>
      </p:sp>
      <p:graphicFrame>
        <p:nvGraphicFramePr>
          <p:cNvPr id="333" name="Google Shape;333;g123205f515f_0_202"/>
          <p:cNvGraphicFramePr/>
          <p:nvPr/>
        </p:nvGraphicFramePr>
        <p:xfrm>
          <a:off x="1062025" y="1726425"/>
          <a:ext cx="3000000" cy="3000000"/>
        </p:xfrm>
        <a:graphic>
          <a:graphicData uri="http://schemas.openxmlformats.org/drawingml/2006/table">
            <a:tbl>
              <a:tblPr>
                <a:noFill/>
                <a:tableStyleId>{3D6A6ADA-77B6-4A42-A22F-F73EFF9E0A88}</a:tableStyleId>
              </a:tblPr>
              <a:tblGrid>
                <a:gridCol w="2406775">
                  <a:extLst>
                    <a:ext uri="{9D8B030D-6E8A-4147-A177-3AD203B41FA5}">
                      <a16:colId xmlns:a16="http://schemas.microsoft.com/office/drawing/2014/main" val="20000"/>
                    </a:ext>
                  </a:extLst>
                </a:gridCol>
                <a:gridCol w="2279625">
                  <a:extLst>
                    <a:ext uri="{9D8B030D-6E8A-4147-A177-3AD203B41FA5}">
                      <a16:colId xmlns:a16="http://schemas.microsoft.com/office/drawing/2014/main" val="20001"/>
                    </a:ext>
                  </a:extLst>
                </a:gridCol>
                <a:gridCol w="2294200">
                  <a:extLst>
                    <a:ext uri="{9D8B030D-6E8A-4147-A177-3AD203B41FA5}">
                      <a16:colId xmlns:a16="http://schemas.microsoft.com/office/drawing/2014/main" val="20002"/>
                    </a:ext>
                  </a:extLst>
                </a:gridCol>
              </a:tblGrid>
              <a:tr h="465250">
                <a:tc>
                  <a:txBody>
                    <a:bodyPr/>
                    <a:lstStyle/>
                    <a:p>
                      <a:pPr marL="0" lvl="0" indent="0" algn="ctr" rtl="0">
                        <a:lnSpc>
                          <a:spcPct val="115000"/>
                        </a:lnSpc>
                        <a:spcBef>
                          <a:spcPts val="0"/>
                        </a:spcBef>
                        <a:spcAft>
                          <a:spcPts val="0"/>
                        </a:spcAft>
                        <a:buNone/>
                      </a:pPr>
                      <a:r>
                        <a:rPr lang="en-GB" sz="1800" b="1">
                          <a:latin typeface="Calibri"/>
                          <a:ea typeface="Calibri"/>
                          <a:cs typeface="Calibri"/>
                          <a:sym typeface="Calibri"/>
                        </a:rPr>
                        <a:t>Feature</a:t>
                      </a:r>
                      <a:endParaRPr sz="1800" b="1">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800" b="1">
                          <a:latin typeface="Calibri"/>
                          <a:ea typeface="Calibri"/>
                          <a:cs typeface="Calibri"/>
                          <a:sym typeface="Calibri"/>
                        </a:rPr>
                        <a:t>Gastric Ulcer</a:t>
                      </a:r>
                      <a:endParaRPr sz="1800" b="1">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800" b="1">
                          <a:latin typeface="Calibri"/>
                          <a:ea typeface="Calibri"/>
                          <a:cs typeface="Calibri"/>
                          <a:sym typeface="Calibri"/>
                        </a:rPr>
                        <a:t>Duodenal Ulcer</a:t>
                      </a:r>
                      <a:endParaRPr sz="1800" b="1">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extLst>
                  <a:ext uri="{0D108BD9-81ED-4DB2-BD59-A6C34878D82A}">
                    <a16:rowId xmlns:a16="http://schemas.microsoft.com/office/drawing/2014/main" val="10000"/>
                  </a:ext>
                </a:extLst>
              </a:tr>
              <a:tr h="465250">
                <a:tc>
                  <a:txBody>
                    <a:bodyPr/>
                    <a:lstStyle/>
                    <a:p>
                      <a:pPr marL="0" lvl="0" indent="0" algn="ctr" rtl="0">
                        <a:lnSpc>
                          <a:spcPct val="115000"/>
                        </a:lnSpc>
                        <a:spcBef>
                          <a:spcPts val="0"/>
                        </a:spcBef>
                        <a:spcAft>
                          <a:spcPts val="0"/>
                        </a:spcAft>
                        <a:buNone/>
                      </a:pPr>
                      <a:r>
                        <a:rPr lang="en-GB" sz="1800" b="1">
                          <a:latin typeface="Calibri"/>
                          <a:ea typeface="Calibri"/>
                          <a:cs typeface="Calibri"/>
                          <a:sym typeface="Calibri"/>
                        </a:rPr>
                        <a:t>Location</a:t>
                      </a:r>
                      <a:endParaRPr sz="1800" b="1">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800">
                          <a:latin typeface="Calibri"/>
                          <a:ea typeface="Calibri"/>
                          <a:cs typeface="Calibri"/>
                          <a:sym typeface="Calibri"/>
                        </a:rPr>
                        <a:t>Stomach</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800">
                          <a:latin typeface="Calibri"/>
                          <a:ea typeface="Calibri"/>
                          <a:cs typeface="Calibri"/>
                          <a:sym typeface="Calibri"/>
                        </a:rPr>
                        <a:t>Duodenum</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extLst>
                  <a:ext uri="{0D108BD9-81ED-4DB2-BD59-A6C34878D82A}">
                    <a16:rowId xmlns:a16="http://schemas.microsoft.com/office/drawing/2014/main" val="10001"/>
                  </a:ext>
                </a:extLst>
              </a:tr>
              <a:tr h="465250">
                <a:tc>
                  <a:txBody>
                    <a:bodyPr/>
                    <a:lstStyle/>
                    <a:p>
                      <a:pPr marL="0" lvl="0" indent="0" algn="ctr" rtl="0">
                        <a:lnSpc>
                          <a:spcPct val="115000"/>
                        </a:lnSpc>
                        <a:spcBef>
                          <a:spcPts val="0"/>
                        </a:spcBef>
                        <a:spcAft>
                          <a:spcPts val="0"/>
                        </a:spcAft>
                        <a:buNone/>
                      </a:pPr>
                      <a:r>
                        <a:rPr lang="en-GB" sz="1800" b="1">
                          <a:latin typeface="Calibri"/>
                          <a:ea typeface="Calibri"/>
                          <a:cs typeface="Calibri"/>
                          <a:sym typeface="Calibri"/>
                        </a:rPr>
                        <a:t>Eating?</a:t>
                      </a:r>
                      <a:endParaRPr sz="1800" b="1">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800">
                          <a:latin typeface="Calibri"/>
                          <a:ea typeface="Calibri"/>
                          <a:cs typeface="Calibri"/>
                          <a:sym typeface="Calibri"/>
                        </a:rPr>
                        <a:t>Pain worse</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800">
                          <a:latin typeface="Calibri"/>
                          <a:ea typeface="Calibri"/>
                          <a:cs typeface="Calibri"/>
                          <a:sym typeface="Calibri"/>
                        </a:rPr>
                        <a:t>Pain improves</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extLst>
                  <a:ext uri="{0D108BD9-81ED-4DB2-BD59-A6C34878D82A}">
                    <a16:rowId xmlns:a16="http://schemas.microsoft.com/office/drawing/2014/main" val="10002"/>
                  </a:ext>
                </a:extLst>
              </a:tr>
              <a:tr h="465250">
                <a:tc>
                  <a:txBody>
                    <a:bodyPr/>
                    <a:lstStyle/>
                    <a:p>
                      <a:pPr marL="0" lvl="0" indent="0" algn="ctr" rtl="0">
                        <a:lnSpc>
                          <a:spcPct val="115000"/>
                        </a:lnSpc>
                        <a:spcBef>
                          <a:spcPts val="0"/>
                        </a:spcBef>
                        <a:spcAft>
                          <a:spcPts val="0"/>
                        </a:spcAft>
                        <a:buNone/>
                      </a:pPr>
                      <a:r>
                        <a:rPr lang="en-GB" sz="1800" b="1">
                          <a:latin typeface="Calibri"/>
                          <a:ea typeface="Calibri"/>
                          <a:cs typeface="Calibri"/>
                          <a:sym typeface="Calibri"/>
                        </a:rPr>
                        <a:t>Signs</a:t>
                      </a:r>
                      <a:endParaRPr sz="1800" b="1">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800">
                          <a:latin typeface="Calibri"/>
                          <a:ea typeface="Calibri"/>
                          <a:cs typeface="Calibri"/>
                          <a:sym typeface="Calibri"/>
                        </a:rPr>
                        <a:t>Haematemesis, melaena, vomiting</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800">
                          <a:latin typeface="Calibri"/>
                          <a:ea typeface="Calibri"/>
                          <a:cs typeface="Calibri"/>
                          <a:sym typeface="Calibri"/>
                        </a:rPr>
                        <a:t>Melaena, haematoschezia</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extLst>
                  <a:ext uri="{0D108BD9-81ED-4DB2-BD59-A6C34878D82A}">
                    <a16:rowId xmlns:a16="http://schemas.microsoft.com/office/drawing/2014/main" val="10003"/>
                  </a:ext>
                </a:extLst>
              </a:tr>
              <a:tr h="465250">
                <a:tc>
                  <a:txBody>
                    <a:bodyPr/>
                    <a:lstStyle/>
                    <a:p>
                      <a:pPr marL="0" lvl="0" indent="0" algn="ctr" rtl="0">
                        <a:lnSpc>
                          <a:spcPct val="115000"/>
                        </a:lnSpc>
                        <a:spcBef>
                          <a:spcPts val="0"/>
                        </a:spcBef>
                        <a:spcAft>
                          <a:spcPts val="0"/>
                        </a:spcAft>
                        <a:buNone/>
                      </a:pPr>
                      <a:r>
                        <a:rPr lang="en-GB" sz="1800" b="1">
                          <a:latin typeface="Calibri"/>
                          <a:ea typeface="Calibri"/>
                          <a:cs typeface="Calibri"/>
                          <a:sym typeface="Calibri"/>
                        </a:rPr>
                        <a:t>H.Pylori</a:t>
                      </a:r>
                      <a:endParaRPr sz="1800" b="1">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spcBef>
                          <a:spcPts val="0"/>
                        </a:spcBef>
                        <a:spcAft>
                          <a:spcPts val="0"/>
                        </a:spcAft>
                        <a:buNone/>
                      </a:pPr>
                      <a:r>
                        <a:rPr lang="en-GB" sz="1800">
                          <a:latin typeface="Calibri"/>
                          <a:ea typeface="Calibri"/>
                          <a:cs typeface="Calibri"/>
                          <a:sym typeface="Calibri"/>
                        </a:rPr>
                        <a:t>~70%</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spcBef>
                          <a:spcPts val="0"/>
                        </a:spcBef>
                        <a:spcAft>
                          <a:spcPts val="0"/>
                        </a:spcAft>
                        <a:buNone/>
                      </a:pPr>
                      <a:r>
                        <a:rPr lang="en-GB" sz="1800">
                          <a:latin typeface="Calibri"/>
                          <a:ea typeface="Calibri"/>
                          <a:cs typeface="Calibri"/>
                          <a:sym typeface="Calibri"/>
                        </a:rPr>
                        <a:t>Almost 100% </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extLst>
                  <a:ext uri="{0D108BD9-81ED-4DB2-BD59-A6C34878D82A}">
                    <a16:rowId xmlns:a16="http://schemas.microsoft.com/office/drawing/2014/main" val="10004"/>
                  </a:ext>
                </a:extLst>
              </a:tr>
              <a:tr h="465250">
                <a:tc>
                  <a:txBody>
                    <a:bodyPr/>
                    <a:lstStyle/>
                    <a:p>
                      <a:pPr marL="0" lvl="0" indent="0" algn="ctr" rtl="0">
                        <a:spcBef>
                          <a:spcPts val="0"/>
                        </a:spcBef>
                        <a:spcAft>
                          <a:spcPts val="0"/>
                        </a:spcAft>
                        <a:buNone/>
                      </a:pPr>
                      <a:r>
                        <a:rPr lang="en-GB" sz="1800" b="1">
                          <a:latin typeface="Calibri"/>
                          <a:ea typeface="Calibri"/>
                          <a:cs typeface="Calibri"/>
                          <a:sym typeface="Calibri"/>
                        </a:rPr>
                        <a:t>Weight</a:t>
                      </a:r>
                      <a:endParaRPr sz="1800" b="1">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spcBef>
                          <a:spcPts val="0"/>
                        </a:spcBef>
                        <a:spcAft>
                          <a:spcPts val="0"/>
                        </a:spcAft>
                        <a:buNone/>
                      </a:pPr>
                      <a:r>
                        <a:rPr lang="en-GB" sz="1800">
                          <a:latin typeface="Calibri"/>
                          <a:ea typeface="Calibri"/>
                          <a:cs typeface="Calibri"/>
                          <a:sym typeface="Calibri"/>
                        </a:rPr>
                        <a:t>Weight loss</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spcBef>
                          <a:spcPts val="0"/>
                        </a:spcBef>
                        <a:spcAft>
                          <a:spcPts val="0"/>
                        </a:spcAft>
                        <a:buNone/>
                      </a:pPr>
                      <a:r>
                        <a:rPr lang="en-GB" sz="1800">
                          <a:latin typeface="Calibri"/>
                          <a:ea typeface="Calibri"/>
                          <a:cs typeface="Calibri"/>
                          <a:sym typeface="Calibri"/>
                        </a:rPr>
                        <a:t>Weight gain</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extLst>
                  <a:ext uri="{0D108BD9-81ED-4DB2-BD59-A6C34878D82A}">
                    <a16:rowId xmlns:a16="http://schemas.microsoft.com/office/drawing/2014/main" val="10005"/>
                  </a:ext>
                </a:extLst>
              </a:tr>
              <a:tr h="465250">
                <a:tc>
                  <a:txBody>
                    <a:bodyPr/>
                    <a:lstStyle/>
                    <a:p>
                      <a:pPr marL="0" lvl="0" indent="0" algn="ctr" rtl="0">
                        <a:spcBef>
                          <a:spcPts val="0"/>
                        </a:spcBef>
                        <a:spcAft>
                          <a:spcPts val="0"/>
                        </a:spcAft>
                        <a:buNone/>
                      </a:pPr>
                      <a:r>
                        <a:rPr lang="en-GB" sz="1800" b="1">
                          <a:latin typeface="Calibri"/>
                          <a:ea typeface="Calibri"/>
                          <a:cs typeface="Calibri"/>
                          <a:sym typeface="Calibri"/>
                        </a:rPr>
                        <a:t>Heartburn?</a:t>
                      </a:r>
                      <a:endParaRPr sz="1800" b="1">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spcBef>
                          <a:spcPts val="0"/>
                        </a:spcBef>
                        <a:spcAft>
                          <a:spcPts val="0"/>
                        </a:spcAft>
                        <a:buNone/>
                      </a:pPr>
                      <a:r>
                        <a:rPr lang="en-GB" sz="1800">
                          <a:latin typeface="Calibri"/>
                          <a:ea typeface="Calibri"/>
                          <a:cs typeface="Calibri"/>
                          <a:sym typeface="Calibri"/>
                        </a:rPr>
                        <a:t>Common</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spcBef>
                          <a:spcPts val="0"/>
                        </a:spcBef>
                        <a:spcAft>
                          <a:spcPts val="0"/>
                        </a:spcAft>
                        <a:buNone/>
                      </a:pPr>
                      <a:r>
                        <a:rPr lang="en-GB" sz="1800">
                          <a:latin typeface="Calibri"/>
                          <a:ea typeface="Calibri"/>
                          <a:cs typeface="Calibri"/>
                          <a:sym typeface="Calibri"/>
                        </a:rPr>
                        <a:t>Less common</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10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123205f515f_0_188"/>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339" name="Google Shape;339;g123205f515f_0_188"/>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0" name="Google Shape;340;g123205f515f_0_188"/>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341" name="Google Shape;341;g123205f515f_0_188"/>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4: Explanation</a:t>
            </a:r>
            <a:endParaRPr sz="3600" b="0" i="0" u="none" strike="noStrike" cap="none">
              <a:solidFill>
                <a:schemeClr val="lt1"/>
              </a:solidFill>
              <a:latin typeface="Arial"/>
              <a:ea typeface="Arial"/>
              <a:cs typeface="Arial"/>
              <a:sym typeface="Arial"/>
            </a:endParaRPr>
          </a:p>
        </p:txBody>
      </p:sp>
      <p:sp>
        <p:nvSpPr>
          <p:cNvPr id="342" name="Google Shape;342;g123205f515f_0_18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sz="2200">
                <a:latin typeface="Arial"/>
                <a:ea typeface="Arial"/>
                <a:cs typeface="Arial"/>
                <a:sym typeface="Arial"/>
              </a:rPr>
              <a:t>Despite the history of GORD, this presentation is too acute to be Barrett’s oesophagus. </a:t>
            </a:r>
            <a:endParaRPr sz="22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3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GB" sz="2200">
                <a:latin typeface="Arial"/>
                <a:ea typeface="Arial"/>
                <a:cs typeface="Arial"/>
                <a:sym typeface="Arial"/>
              </a:rPr>
              <a:t>A Mallory-Weiss tear is a tear of the mucosa in the lower oesophagus and is preceded by a history of forceful coughing or vomiting.</a:t>
            </a:r>
            <a:endParaRPr sz="2200">
              <a:latin typeface="Arial"/>
              <a:ea typeface="Arial"/>
              <a:cs typeface="Arial"/>
              <a:sym typeface="Arial"/>
            </a:endParaRPr>
          </a:p>
          <a:p>
            <a:pPr marL="0" marR="0" lvl="0" indent="0" algn="l" rtl="0">
              <a:lnSpc>
                <a:spcPct val="100000"/>
              </a:lnSpc>
              <a:spcBef>
                <a:spcPts val="0"/>
              </a:spcBef>
              <a:spcAft>
                <a:spcPts val="0"/>
              </a:spcAft>
              <a:buNone/>
            </a:pPr>
            <a:endParaRPr sz="2200">
              <a:latin typeface="Arial"/>
              <a:ea typeface="Arial"/>
              <a:cs typeface="Arial"/>
              <a:sym typeface="Arial"/>
            </a:endParaRPr>
          </a:p>
          <a:p>
            <a:pPr marL="0" marR="0" lvl="0" indent="0" algn="l" rtl="0">
              <a:lnSpc>
                <a:spcPct val="100000"/>
              </a:lnSpc>
              <a:spcBef>
                <a:spcPts val="0"/>
              </a:spcBef>
              <a:spcAft>
                <a:spcPts val="0"/>
              </a:spcAft>
              <a:buNone/>
            </a:pPr>
            <a:endParaRPr sz="2200">
              <a:latin typeface="Arial"/>
              <a:ea typeface="Arial"/>
              <a:cs typeface="Arial"/>
              <a:sym typeface="Arial"/>
            </a:endParaRPr>
          </a:p>
        </p:txBody>
      </p:sp>
      <p:pic>
        <p:nvPicPr>
          <p:cNvPr id="343" name="Google Shape;343;g123205f515f_0_188"/>
          <p:cNvPicPr preferRelativeResize="0"/>
          <p:nvPr/>
        </p:nvPicPr>
        <p:blipFill>
          <a:blip r:embed="rId4">
            <a:alphaModFix/>
          </a:blip>
          <a:stretch>
            <a:fillRect/>
          </a:stretch>
        </p:blipFill>
        <p:spPr>
          <a:xfrm>
            <a:off x="5361125" y="3456800"/>
            <a:ext cx="3197450" cy="2557975"/>
          </a:xfrm>
          <a:prstGeom prst="rect">
            <a:avLst/>
          </a:prstGeom>
          <a:noFill/>
          <a:ln>
            <a:noFill/>
          </a:ln>
        </p:spPr>
      </p:pic>
      <p:pic>
        <p:nvPicPr>
          <p:cNvPr id="344" name="Google Shape;344;g123205f515f_0_188"/>
          <p:cNvPicPr preferRelativeResize="0"/>
          <p:nvPr/>
        </p:nvPicPr>
        <p:blipFill>
          <a:blip r:embed="rId5">
            <a:alphaModFix/>
          </a:blip>
          <a:stretch>
            <a:fillRect/>
          </a:stretch>
        </p:blipFill>
        <p:spPr>
          <a:xfrm>
            <a:off x="538650" y="3624525"/>
            <a:ext cx="4534266" cy="20970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1231ec35bd6_0_96"/>
          <p:cNvSpPr txBox="1">
            <a:spLocks noGrp="1"/>
          </p:cNvSpPr>
          <p:nvPr>
            <p:ph type="body" idx="1"/>
          </p:nvPr>
        </p:nvSpPr>
        <p:spPr>
          <a:xfrm>
            <a:off x="457200" y="13716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A 62 year old male patient arrives to your GP clinic complaining of a relapse of heartburn. Because of the pandemic they didn’t want to visit the doctors however their daughter brought them in due to noticing they were having trouble eating, but had lost significant weight. </a:t>
            </a: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PMHx: diverticulitis, angina, depression, hiatus hernia, GORD</a:t>
            </a:r>
            <a:endParaRPr>
              <a:latin typeface="Arial"/>
              <a:ea typeface="Arial"/>
              <a:cs typeface="Arial"/>
              <a:sym typeface="Arial"/>
            </a:endParaRPr>
          </a:p>
          <a:p>
            <a:pPr marL="0" lvl="0" indent="0" algn="l" rtl="0">
              <a:spcBef>
                <a:spcPts val="0"/>
              </a:spcBef>
              <a:spcAft>
                <a:spcPts val="0"/>
              </a:spcAft>
              <a:buClr>
                <a:schemeClr val="dk1"/>
              </a:buClr>
              <a:buSzPts val="2800"/>
              <a:buFont typeface="Arial"/>
              <a:buNone/>
            </a:pPr>
            <a:r>
              <a:rPr lang="en-GB">
                <a:latin typeface="Arial"/>
                <a:ea typeface="Arial"/>
                <a:cs typeface="Arial"/>
                <a:sym typeface="Arial"/>
              </a:rPr>
              <a:t>SHx: Smoker, 20 units of alcohol per week</a:t>
            </a: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p:txBody>
      </p:sp>
      <p:sp>
        <p:nvSpPr>
          <p:cNvPr id="350" name="Google Shape;350;g1231ec35bd6_0_96"/>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351" name="Google Shape;351;g1231ec35bd6_0_96"/>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52" name="Google Shape;352;g1231ec35bd6_0_96"/>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353" name="Google Shape;353;g1231ec35bd6_0_96"/>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5: SBA</a:t>
            </a:r>
            <a:endParaRPr sz="3600">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12443b54eab_0_137"/>
          <p:cNvSpPr txBox="1">
            <a:spLocks noGrp="1"/>
          </p:cNvSpPr>
          <p:nvPr>
            <p:ph type="body" idx="1"/>
          </p:nvPr>
        </p:nvSpPr>
        <p:spPr>
          <a:xfrm>
            <a:off x="457200" y="13716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A </a:t>
            </a:r>
            <a:r>
              <a:rPr lang="en-GB" b="1">
                <a:latin typeface="Arial"/>
                <a:ea typeface="Arial"/>
                <a:cs typeface="Arial"/>
                <a:sym typeface="Arial"/>
              </a:rPr>
              <a:t>62</a:t>
            </a:r>
            <a:r>
              <a:rPr lang="en-GB">
                <a:latin typeface="Arial"/>
                <a:ea typeface="Arial"/>
                <a:cs typeface="Arial"/>
                <a:sym typeface="Arial"/>
              </a:rPr>
              <a:t> year old </a:t>
            </a:r>
            <a:r>
              <a:rPr lang="en-GB" b="1">
                <a:latin typeface="Arial"/>
                <a:ea typeface="Arial"/>
                <a:cs typeface="Arial"/>
                <a:sym typeface="Arial"/>
              </a:rPr>
              <a:t>male</a:t>
            </a:r>
            <a:r>
              <a:rPr lang="en-GB">
                <a:latin typeface="Arial"/>
                <a:ea typeface="Arial"/>
                <a:cs typeface="Arial"/>
                <a:sym typeface="Arial"/>
              </a:rPr>
              <a:t> patient arrives to your GP clinic complaining of a </a:t>
            </a:r>
            <a:r>
              <a:rPr lang="en-GB" b="1">
                <a:latin typeface="Arial"/>
                <a:ea typeface="Arial"/>
                <a:cs typeface="Arial"/>
                <a:sym typeface="Arial"/>
              </a:rPr>
              <a:t>relapse of heartburn</a:t>
            </a:r>
            <a:r>
              <a:rPr lang="en-GB">
                <a:latin typeface="Arial"/>
                <a:ea typeface="Arial"/>
                <a:cs typeface="Arial"/>
                <a:sym typeface="Arial"/>
              </a:rPr>
              <a:t>. Because of the pandemic they didn’t want to visit the doctors however their daughter brought them in due to noticing they were having </a:t>
            </a:r>
            <a:r>
              <a:rPr lang="en-GB" b="1">
                <a:latin typeface="Arial"/>
                <a:ea typeface="Arial"/>
                <a:cs typeface="Arial"/>
                <a:sym typeface="Arial"/>
              </a:rPr>
              <a:t>trouble eating,</a:t>
            </a:r>
            <a:r>
              <a:rPr lang="en-GB">
                <a:latin typeface="Arial"/>
                <a:ea typeface="Arial"/>
                <a:cs typeface="Arial"/>
                <a:sym typeface="Arial"/>
              </a:rPr>
              <a:t> but had </a:t>
            </a:r>
            <a:r>
              <a:rPr lang="en-GB" b="1">
                <a:latin typeface="Arial"/>
                <a:ea typeface="Arial"/>
                <a:cs typeface="Arial"/>
                <a:sym typeface="Arial"/>
              </a:rPr>
              <a:t>lost significant weight</a:t>
            </a:r>
            <a:r>
              <a:rPr lang="en-GB">
                <a:latin typeface="Arial"/>
                <a:ea typeface="Arial"/>
                <a:cs typeface="Arial"/>
                <a:sym typeface="Arial"/>
              </a:rPr>
              <a:t>. </a:t>
            </a: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PMHx: </a:t>
            </a:r>
            <a:r>
              <a:rPr lang="en-GB" b="1">
                <a:latin typeface="Arial"/>
                <a:ea typeface="Arial"/>
                <a:cs typeface="Arial"/>
                <a:sym typeface="Arial"/>
              </a:rPr>
              <a:t>diverticulitis</a:t>
            </a:r>
            <a:r>
              <a:rPr lang="en-GB">
                <a:latin typeface="Arial"/>
                <a:ea typeface="Arial"/>
                <a:cs typeface="Arial"/>
                <a:sym typeface="Arial"/>
              </a:rPr>
              <a:t>, angina, depression, hiatus </a:t>
            </a:r>
            <a:r>
              <a:rPr lang="en-GB" b="1">
                <a:latin typeface="Arial"/>
                <a:ea typeface="Arial"/>
                <a:cs typeface="Arial"/>
                <a:sym typeface="Arial"/>
              </a:rPr>
              <a:t>hernia</a:t>
            </a:r>
            <a:r>
              <a:rPr lang="en-GB">
                <a:latin typeface="Arial"/>
                <a:ea typeface="Arial"/>
                <a:cs typeface="Arial"/>
                <a:sym typeface="Arial"/>
              </a:rPr>
              <a:t>, </a:t>
            </a:r>
            <a:r>
              <a:rPr lang="en-GB" b="1">
                <a:latin typeface="Arial"/>
                <a:ea typeface="Arial"/>
                <a:cs typeface="Arial"/>
                <a:sym typeface="Arial"/>
              </a:rPr>
              <a:t>GORD</a:t>
            </a:r>
            <a:endParaRPr b="1">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SHx: </a:t>
            </a:r>
            <a:r>
              <a:rPr lang="en-GB" b="1">
                <a:latin typeface="Arial"/>
                <a:ea typeface="Arial"/>
                <a:cs typeface="Arial"/>
                <a:sym typeface="Arial"/>
              </a:rPr>
              <a:t>Smoker, 20 units of alcohol per week</a:t>
            </a:r>
            <a:endParaRPr b="1">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p:txBody>
      </p:sp>
      <p:sp>
        <p:nvSpPr>
          <p:cNvPr id="359" name="Google Shape;359;g12443b54eab_0_137"/>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360" name="Google Shape;360;g12443b54eab_0_137"/>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61" name="Google Shape;361;g12443b54eab_0_137"/>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362" name="Google Shape;362;g12443b54eab_0_137"/>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5: SBA</a:t>
            </a:r>
            <a:endParaRPr sz="36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600">
                <a:latin typeface="Arial"/>
                <a:ea typeface="Arial"/>
                <a:cs typeface="Arial"/>
                <a:sym typeface="Arial"/>
              </a:rPr>
              <a:t>This session is designed to run through a series of different types of questions, to:</a:t>
            </a:r>
            <a:endParaRPr sz="2600">
              <a:latin typeface="Arial"/>
              <a:ea typeface="Arial"/>
              <a:cs typeface="Arial"/>
              <a:sym typeface="Arial"/>
            </a:endParaRPr>
          </a:p>
          <a:p>
            <a:pPr marL="0" marR="0" lvl="0" indent="0" algn="l" rtl="0">
              <a:lnSpc>
                <a:spcPct val="100000"/>
              </a:lnSpc>
              <a:spcBef>
                <a:spcPts val="0"/>
              </a:spcBef>
              <a:spcAft>
                <a:spcPts val="0"/>
              </a:spcAft>
              <a:buNone/>
            </a:pPr>
            <a:endParaRPr sz="2600">
              <a:latin typeface="Arial"/>
              <a:ea typeface="Arial"/>
              <a:cs typeface="Arial"/>
              <a:sym typeface="Arial"/>
            </a:endParaRPr>
          </a:p>
          <a:p>
            <a:pPr marL="457200" marR="0" lvl="0" indent="-393700" algn="l" rtl="0">
              <a:lnSpc>
                <a:spcPct val="100000"/>
              </a:lnSpc>
              <a:spcBef>
                <a:spcPts val="0"/>
              </a:spcBef>
              <a:spcAft>
                <a:spcPts val="0"/>
              </a:spcAft>
              <a:buSzPts val="2600"/>
              <a:buFont typeface="Arial"/>
              <a:buChar char="-"/>
            </a:pPr>
            <a:r>
              <a:rPr lang="en-GB" sz="2600">
                <a:latin typeface="Arial"/>
                <a:ea typeface="Arial"/>
                <a:cs typeface="Arial"/>
                <a:sym typeface="Arial"/>
              </a:rPr>
              <a:t>Revise GI content</a:t>
            </a:r>
            <a:endParaRPr sz="2600">
              <a:latin typeface="Arial"/>
              <a:ea typeface="Arial"/>
              <a:cs typeface="Arial"/>
              <a:sym typeface="Arial"/>
            </a:endParaRPr>
          </a:p>
          <a:p>
            <a:pPr marL="457200" marR="0" lvl="0" indent="-393700" algn="l" rtl="0">
              <a:lnSpc>
                <a:spcPct val="100000"/>
              </a:lnSpc>
              <a:spcBef>
                <a:spcPts val="0"/>
              </a:spcBef>
              <a:spcAft>
                <a:spcPts val="0"/>
              </a:spcAft>
              <a:buSzPts val="2600"/>
              <a:buFont typeface="Arial"/>
              <a:buChar char="-"/>
            </a:pPr>
            <a:r>
              <a:rPr lang="en-GB" sz="2600">
                <a:latin typeface="Arial"/>
                <a:ea typeface="Arial"/>
                <a:cs typeface="Arial"/>
                <a:sym typeface="Arial"/>
              </a:rPr>
              <a:t>Work on exam technique</a:t>
            </a:r>
            <a:endParaRPr sz="2600">
              <a:latin typeface="Arial"/>
              <a:ea typeface="Arial"/>
              <a:cs typeface="Arial"/>
              <a:sym typeface="Arial"/>
            </a:endParaRPr>
          </a:p>
          <a:p>
            <a:pPr marL="457200" marR="0" lvl="0" indent="-393700" algn="l" rtl="0">
              <a:lnSpc>
                <a:spcPct val="100000"/>
              </a:lnSpc>
              <a:spcBef>
                <a:spcPts val="0"/>
              </a:spcBef>
              <a:spcAft>
                <a:spcPts val="0"/>
              </a:spcAft>
              <a:buSzPts val="2600"/>
              <a:buFont typeface="Arial"/>
              <a:buChar char="-"/>
            </a:pPr>
            <a:r>
              <a:rPr lang="en-GB" sz="2600">
                <a:latin typeface="Arial"/>
                <a:ea typeface="Arial"/>
                <a:cs typeface="Arial"/>
                <a:sym typeface="Arial"/>
              </a:rPr>
              <a:t>Consolidate knowledge</a:t>
            </a:r>
            <a:endParaRPr sz="2600">
              <a:latin typeface="Arial"/>
              <a:ea typeface="Arial"/>
              <a:cs typeface="Arial"/>
              <a:sym typeface="Arial"/>
            </a:endParaRPr>
          </a:p>
          <a:p>
            <a:pPr marL="0" marR="0" lvl="0" indent="0" algn="l" rtl="0">
              <a:lnSpc>
                <a:spcPct val="100000"/>
              </a:lnSpc>
              <a:spcBef>
                <a:spcPts val="0"/>
              </a:spcBef>
              <a:spcAft>
                <a:spcPts val="0"/>
              </a:spcAft>
              <a:buNone/>
            </a:pPr>
            <a:endParaRPr sz="2600">
              <a:latin typeface="Arial"/>
              <a:ea typeface="Arial"/>
              <a:cs typeface="Arial"/>
              <a:sym typeface="Arial"/>
            </a:endParaRPr>
          </a:p>
          <a:p>
            <a:pPr marL="0" marR="0" lvl="0" indent="0" algn="l" rtl="0">
              <a:lnSpc>
                <a:spcPct val="100000"/>
              </a:lnSpc>
              <a:spcBef>
                <a:spcPts val="0"/>
              </a:spcBef>
              <a:spcAft>
                <a:spcPts val="0"/>
              </a:spcAft>
              <a:buNone/>
            </a:pPr>
            <a:r>
              <a:rPr lang="en-GB" sz="2600">
                <a:latin typeface="Arial"/>
                <a:ea typeface="Arial"/>
                <a:cs typeface="Arial"/>
                <a:sym typeface="Arial"/>
              </a:rPr>
              <a:t>Please feel free to ask questions throughout if you are unsure of anything!</a:t>
            </a:r>
            <a:endParaRPr sz="2600">
              <a:latin typeface="Arial"/>
              <a:ea typeface="Arial"/>
              <a:cs typeface="Arial"/>
              <a:sym typeface="Arial"/>
            </a:endParaRPr>
          </a:p>
          <a:p>
            <a:pPr marL="0" marR="0" lvl="0" indent="0" algn="l" rtl="0">
              <a:lnSpc>
                <a:spcPct val="100000"/>
              </a:lnSpc>
              <a:spcBef>
                <a:spcPts val="0"/>
              </a:spcBef>
              <a:spcAft>
                <a:spcPts val="0"/>
              </a:spcAft>
              <a:buNone/>
            </a:pPr>
            <a:endParaRPr sz="2600">
              <a:latin typeface="Arial"/>
              <a:ea typeface="Arial"/>
              <a:cs typeface="Arial"/>
              <a:sym typeface="Arial"/>
            </a:endParaRPr>
          </a:p>
          <a:p>
            <a:pPr marL="0" marR="0" lvl="0" indent="0" algn="l" rtl="0">
              <a:lnSpc>
                <a:spcPct val="100000"/>
              </a:lnSpc>
              <a:spcBef>
                <a:spcPts val="0"/>
              </a:spcBef>
              <a:spcAft>
                <a:spcPts val="0"/>
              </a:spcAft>
              <a:buNone/>
            </a:pPr>
            <a:r>
              <a:rPr lang="en-GB" sz="2600">
                <a:latin typeface="Arial"/>
                <a:ea typeface="Arial"/>
                <a:cs typeface="Arial"/>
                <a:sym typeface="Arial"/>
              </a:rPr>
              <a:t>											Beth and Paige x</a:t>
            </a:r>
            <a:endParaRPr sz="2600">
              <a:latin typeface="Arial"/>
              <a:ea typeface="Arial"/>
              <a:cs typeface="Arial"/>
              <a:sym typeface="Arial"/>
            </a:endParaRPr>
          </a:p>
        </p:txBody>
      </p:sp>
      <p:sp>
        <p:nvSpPr>
          <p:cNvPr id="107" name="Google Shape;107;p3"/>
          <p:cNvSpPr txBox="1"/>
          <p:nvPr/>
        </p:nvSpPr>
        <p:spPr>
          <a:xfrm>
            <a:off x="1187609" y="6343650"/>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108" name="Google Shape;108;p3"/>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09" name="Google Shape;109;p3"/>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110" name="Google Shape;110;p3"/>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Hello!</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2443b54eab_0_145"/>
          <p:cNvSpPr txBox="1">
            <a:spLocks noGrp="1"/>
          </p:cNvSpPr>
          <p:nvPr>
            <p:ph type="body" idx="1"/>
          </p:nvPr>
        </p:nvSpPr>
        <p:spPr>
          <a:xfrm>
            <a:off x="457200" y="13716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200">
                <a:latin typeface="Arial"/>
                <a:ea typeface="Arial"/>
                <a:cs typeface="Arial"/>
                <a:sym typeface="Arial"/>
              </a:rPr>
              <a:t>A </a:t>
            </a:r>
            <a:r>
              <a:rPr lang="en-GB" sz="2200" b="1">
                <a:latin typeface="Arial"/>
                <a:ea typeface="Arial"/>
                <a:cs typeface="Arial"/>
                <a:sym typeface="Arial"/>
              </a:rPr>
              <a:t>62</a:t>
            </a:r>
            <a:r>
              <a:rPr lang="en-GB" sz="2200">
                <a:latin typeface="Arial"/>
                <a:ea typeface="Arial"/>
                <a:cs typeface="Arial"/>
                <a:sym typeface="Arial"/>
              </a:rPr>
              <a:t> year old </a:t>
            </a:r>
            <a:r>
              <a:rPr lang="en-GB" sz="2200" b="1">
                <a:latin typeface="Arial"/>
                <a:ea typeface="Arial"/>
                <a:cs typeface="Arial"/>
                <a:sym typeface="Arial"/>
              </a:rPr>
              <a:t>male</a:t>
            </a:r>
            <a:r>
              <a:rPr lang="en-GB" sz="2200">
                <a:latin typeface="Arial"/>
                <a:ea typeface="Arial"/>
                <a:cs typeface="Arial"/>
                <a:sym typeface="Arial"/>
              </a:rPr>
              <a:t> patient arrives to your GP clinic complaining of a </a:t>
            </a:r>
            <a:r>
              <a:rPr lang="en-GB" sz="2200" b="1">
                <a:latin typeface="Arial"/>
                <a:ea typeface="Arial"/>
                <a:cs typeface="Arial"/>
                <a:sym typeface="Arial"/>
              </a:rPr>
              <a:t>relapse of heartburn</a:t>
            </a:r>
            <a:r>
              <a:rPr lang="en-GB" sz="2200">
                <a:latin typeface="Arial"/>
                <a:ea typeface="Arial"/>
                <a:cs typeface="Arial"/>
                <a:sym typeface="Arial"/>
              </a:rPr>
              <a:t>. They were having </a:t>
            </a:r>
            <a:r>
              <a:rPr lang="en-GB" sz="2200" b="1">
                <a:latin typeface="Arial"/>
                <a:ea typeface="Arial"/>
                <a:cs typeface="Arial"/>
                <a:sym typeface="Arial"/>
              </a:rPr>
              <a:t>trouble eating,</a:t>
            </a:r>
            <a:r>
              <a:rPr lang="en-GB" sz="2200">
                <a:latin typeface="Arial"/>
                <a:ea typeface="Arial"/>
                <a:cs typeface="Arial"/>
                <a:sym typeface="Arial"/>
              </a:rPr>
              <a:t> but had </a:t>
            </a:r>
            <a:r>
              <a:rPr lang="en-GB" sz="2200" b="1">
                <a:latin typeface="Arial"/>
                <a:ea typeface="Arial"/>
                <a:cs typeface="Arial"/>
                <a:sym typeface="Arial"/>
              </a:rPr>
              <a:t>lost significant weight</a:t>
            </a:r>
            <a:r>
              <a:rPr lang="en-GB" sz="2200">
                <a:latin typeface="Arial"/>
                <a:ea typeface="Arial"/>
                <a:cs typeface="Arial"/>
                <a:sym typeface="Arial"/>
              </a:rPr>
              <a:t>. </a:t>
            </a:r>
            <a:endParaRPr sz="22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r>
              <a:rPr lang="en-GB" sz="2200">
                <a:latin typeface="Arial"/>
                <a:ea typeface="Arial"/>
                <a:cs typeface="Arial"/>
                <a:sym typeface="Arial"/>
              </a:rPr>
              <a:t>PMHx: </a:t>
            </a:r>
            <a:r>
              <a:rPr lang="en-GB" sz="2200" b="1">
                <a:latin typeface="Arial"/>
                <a:ea typeface="Arial"/>
                <a:cs typeface="Arial"/>
                <a:sym typeface="Arial"/>
              </a:rPr>
              <a:t>diverticulitis</a:t>
            </a:r>
            <a:r>
              <a:rPr lang="en-GB" sz="2200">
                <a:latin typeface="Arial"/>
                <a:ea typeface="Arial"/>
                <a:cs typeface="Arial"/>
                <a:sym typeface="Arial"/>
              </a:rPr>
              <a:t>, angina, depression, hiatus </a:t>
            </a:r>
            <a:r>
              <a:rPr lang="en-GB" sz="2200" b="1">
                <a:latin typeface="Arial"/>
                <a:ea typeface="Arial"/>
                <a:cs typeface="Arial"/>
                <a:sym typeface="Arial"/>
              </a:rPr>
              <a:t>hernia</a:t>
            </a:r>
            <a:r>
              <a:rPr lang="en-GB" sz="2200">
                <a:latin typeface="Arial"/>
                <a:ea typeface="Arial"/>
                <a:cs typeface="Arial"/>
                <a:sym typeface="Arial"/>
              </a:rPr>
              <a:t>, </a:t>
            </a:r>
            <a:r>
              <a:rPr lang="en-GB" sz="2200" b="1">
                <a:latin typeface="Arial"/>
                <a:ea typeface="Arial"/>
                <a:cs typeface="Arial"/>
                <a:sym typeface="Arial"/>
              </a:rPr>
              <a:t>GORD</a:t>
            </a:r>
            <a:endParaRPr sz="2200" b="1">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GB" sz="2200">
                <a:latin typeface="Arial"/>
                <a:ea typeface="Arial"/>
                <a:cs typeface="Arial"/>
                <a:sym typeface="Arial"/>
              </a:rPr>
              <a:t>SHx: </a:t>
            </a:r>
            <a:r>
              <a:rPr lang="en-GB" sz="2200" b="1">
                <a:latin typeface="Arial"/>
                <a:ea typeface="Arial"/>
                <a:cs typeface="Arial"/>
                <a:sym typeface="Arial"/>
              </a:rPr>
              <a:t>Smoker, 20 units of alcohol per week</a:t>
            </a:r>
            <a:endParaRPr sz="2200" b="1">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b="1">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GB" sz="2700">
                <a:latin typeface="Arial"/>
                <a:ea typeface="Arial"/>
                <a:cs typeface="Arial"/>
                <a:sym typeface="Arial"/>
              </a:rPr>
              <a:t>Which of the following is not a risk factor for oesophageal cancer?</a:t>
            </a:r>
            <a:endParaRPr sz="2700">
              <a:latin typeface="Arial"/>
              <a:ea typeface="Arial"/>
              <a:cs typeface="Arial"/>
              <a:sym typeface="Arial"/>
            </a:endParaRPr>
          </a:p>
          <a:p>
            <a:pPr marL="1371600" marR="0" lvl="0" indent="-400050" algn="l" rtl="0">
              <a:lnSpc>
                <a:spcPct val="100000"/>
              </a:lnSpc>
              <a:spcBef>
                <a:spcPts val="0"/>
              </a:spcBef>
              <a:spcAft>
                <a:spcPts val="0"/>
              </a:spcAft>
              <a:buSzPts val="2700"/>
              <a:buFont typeface="Arial"/>
              <a:buAutoNum type="alphaLcPeriod"/>
            </a:pPr>
            <a:r>
              <a:rPr lang="en-GB" sz="2700">
                <a:latin typeface="Arial"/>
                <a:ea typeface="Arial"/>
                <a:cs typeface="Arial"/>
                <a:sym typeface="Arial"/>
              </a:rPr>
              <a:t>Barret oesophagus </a:t>
            </a:r>
            <a:endParaRPr sz="2700">
              <a:latin typeface="Arial"/>
              <a:ea typeface="Arial"/>
              <a:cs typeface="Arial"/>
              <a:sym typeface="Arial"/>
            </a:endParaRPr>
          </a:p>
          <a:p>
            <a:pPr marL="1371600" marR="0" lvl="0" indent="-400050" algn="l" rtl="0">
              <a:lnSpc>
                <a:spcPct val="100000"/>
              </a:lnSpc>
              <a:spcBef>
                <a:spcPts val="0"/>
              </a:spcBef>
              <a:spcAft>
                <a:spcPts val="0"/>
              </a:spcAft>
              <a:buSzPts val="2700"/>
              <a:buFont typeface="Arial"/>
              <a:buAutoNum type="alphaLcPeriod"/>
            </a:pPr>
            <a:r>
              <a:rPr lang="en-GB" sz="2700">
                <a:latin typeface="Arial"/>
                <a:ea typeface="Arial"/>
                <a:cs typeface="Arial"/>
                <a:sym typeface="Arial"/>
              </a:rPr>
              <a:t>Achalasia</a:t>
            </a:r>
            <a:endParaRPr sz="2700">
              <a:latin typeface="Arial"/>
              <a:ea typeface="Arial"/>
              <a:cs typeface="Arial"/>
              <a:sym typeface="Arial"/>
            </a:endParaRPr>
          </a:p>
          <a:p>
            <a:pPr marL="1371600" marR="0" lvl="0" indent="-400050" algn="l" rtl="0">
              <a:lnSpc>
                <a:spcPct val="100000"/>
              </a:lnSpc>
              <a:spcBef>
                <a:spcPts val="0"/>
              </a:spcBef>
              <a:spcAft>
                <a:spcPts val="0"/>
              </a:spcAft>
              <a:buSzPts val="2700"/>
              <a:buFont typeface="Arial"/>
              <a:buAutoNum type="alphaLcPeriod"/>
            </a:pPr>
            <a:r>
              <a:rPr lang="en-GB" sz="2700">
                <a:latin typeface="Arial"/>
                <a:ea typeface="Arial"/>
                <a:cs typeface="Arial"/>
                <a:sym typeface="Arial"/>
              </a:rPr>
              <a:t>Diverticulitis </a:t>
            </a:r>
            <a:endParaRPr sz="2700">
              <a:latin typeface="Arial"/>
              <a:ea typeface="Arial"/>
              <a:cs typeface="Arial"/>
              <a:sym typeface="Arial"/>
            </a:endParaRPr>
          </a:p>
          <a:p>
            <a:pPr marL="1371600" marR="0" lvl="0" indent="-400050" algn="l" rtl="0">
              <a:lnSpc>
                <a:spcPct val="100000"/>
              </a:lnSpc>
              <a:spcBef>
                <a:spcPts val="0"/>
              </a:spcBef>
              <a:spcAft>
                <a:spcPts val="0"/>
              </a:spcAft>
              <a:buSzPts val="2700"/>
              <a:buFont typeface="Arial"/>
              <a:buAutoNum type="alphaLcPeriod"/>
            </a:pPr>
            <a:r>
              <a:rPr lang="en-GB" sz="2700">
                <a:latin typeface="Arial"/>
                <a:ea typeface="Arial"/>
                <a:cs typeface="Arial"/>
                <a:sym typeface="Arial"/>
              </a:rPr>
              <a:t>Hiatal hernia</a:t>
            </a:r>
            <a:endParaRPr sz="2700">
              <a:latin typeface="Arial"/>
              <a:ea typeface="Arial"/>
              <a:cs typeface="Arial"/>
              <a:sym typeface="Arial"/>
            </a:endParaRPr>
          </a:p>
          <a:p>
            <a:pPr marL="1371600" marR="0" lvl="0" indent="-400050" algn="l" rtl="0">
              <a:lnSpc>
                <a:spcPct val="100000"/>
              </a:lnSpc>
              <a:spcBef>
                <a:spcPts val="0"/>
              </a:spcBef>
              <a:spcAft>
                <a:spcPts val="0"/>
              </a:spcAft>
              <a:buSzPts val="2700"/>
              <a:buFont typeface="Arial"/>
              <a:buAutoNum type="alphaLcPeriod"/>
            </a:pPr>
            <a:r>
              <a:rPr lang="en-GB" sz="2700">
                <a:latin typeface="Arial"/>
                <a:ea typeface="Arial"/>
                <a:cs typeface="Arial"/>
                <a:sym typeface="Arial"/>
              </a:rPr>
              <a:t>Angina</a:t>
            </a:r>
            <a:endParaRPr sz="27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p:txBody>
      </p:sp>
      <p:sp>
        <p:nvSpPr>
          <p:cNvPr id="368" name="Google Shape;368;g12443b54eab_0_145"/>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369" name="Google Shape;369;g12443b54eab_0_145"/>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70" name="Google Shape;370;g12443b54eab_0_145"/>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371" name="Google Shape;371;g12443b54eab_0_145"/>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5: SBA</a:t>
            </a:r>
            <a:endParaRPr sz="3600">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12443b54eab_0_153"/>
          <p:cNvSpPr txBox="1">
            <a:spLocks noGrp="1"/>
          </p:cNvSpPr>
          <p:nvPr>
            <p:ph type="body" idx="1"/>
          </p:nvPr>
        </p:nvSpPr>
        <p:spPr>
          <a:xfrm>
            <a:off x="457200" y="13716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200">
                <a:latin typeface="Arial"/>
                <a:ea typeface="Arial"/>
                <a:cs typeface="Arial"/>
                <a:sym typeface="Arial"/>
              </a:rPr>
              <a:t>A </a:t>
            </a:r>
            <a:r>
              <a:rPr lang="en-GB" sz="2200" b="1">
                <a:latin typeface="Arial"/>
                <a:ea typeface="Arial"/>
                <a:cs typeface="Arial"/>
                <a:sym typeface="Arial"/>
              </a:rPr>
              <a:t>62</a:t>
            </a:r>
            <a:r>
              <a:rPr lang="en-GB" sz="2200">
                <a:latin typeface="Arial"/>
                <a:ea typeface="Arial"/>
                <a:cs typeface="Arial"/>
                <a:sym typeface="Arial"/>
              </a:rPr>
              <a:t> year old </a:t>
            </a:r>
            <a:r>
              <a:rPr lang="en-GB" sz="2200" b="1">
                <a:latin typeface="Arial"/>
                <a:ea typeface="Arial"/>
                <a:cs typeface="Arial"/>
                <a:sym typeface="Arial"/>
              </a:rPr>
              <a:t>male</a:t>
            </a:r>
            <a:r>
              <a:rPr lang="en-GB" sz="2200">
                <a:latin typeface="Arial"/>
                <a:ea typeface="Arial"/>
                <a:cs typeface="Arial"/>
                <a:sym typeface="Arial"/>
              </a:rPr>
              <a:t> patient arrives to your GP clinic complaining of a </a:t>
            </a:r>
            <a:r>
              <a:rPr lang="en-GB" sz="2200" b="1">
                <a:latin typeface="Arial"/>
                <a:ea typeface="Arial"/>
                <a:cs typeface="Arial"/>
                <a:sym typeface="Arial"/>
              </a:rPr>
              <a:t>relapse of heartburn</a:t>
            </a:r>
            <a:r>
              <a:rPr lang="en-GB" sz="2200">
                <a:latin typeface="Arial"/>
                <a:ea typeface="Arial"/>
                <a:cs typeface="Arial"/>
                <a:sym typeface="Arial"/>
              </a:rPr>
              <a:t>. They were having </a:t>
            </a:r>
            <a:r>
              <a:rPr lang="en-GB" sz="2200" b="1">
                <a:latin typeface="Arial"/>
                <a:ea typeface="Arial"/>
                <a:cs typeface="Arial"/>
                <a:sym typeface="Arial"/>
              </a:rPr>
              <a:t>trouble eating,</a:t>
            </a:r>
            <a:r>
              <a:rPr lang="en-GB" sz="2200">
                <a:latin typeface="Arial"/>
                <a:ea typeface="Arial"/>
                <a:cs typeface="Arial"/>
                <a:sym typeface="Arial"/>
              </a:rPr>
              <a:t> but had </a:t>
            </a:r>
            <a:r>
              <a:rPr lang="en-GB" sz="2200" b="1">
                <a:latin typeface="Arial"/>
                <a:ea typeface="Arial"/>
                <a:cs typeface="Arial"/>
                <a:sym typeface="Arial"/>
              </a:rPr>
              <a:t>lost significant weight</a:t>
            </a:r>
            <a:r>
              <a:rPr lang="en-GB" sz="2200">
                <a:latin typeface="Arial"/>
                <a:ea typeface="Arial"/>
                <a:cs typeface="Arial"/>
                <a:sym typeface="Arial"/>
              </a:rPr>
              <a:t>. </a:t>
            </a:r>
            <a:endParaRPr sz="22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r>
              <a:rPr lang="en-GB" sz="2200">
                <a:latin typeface="Arial"/>
                <a:ea typeface="Arial"/>
                <a:cs typeface="Arial"/>
                <a:sym typeface="Arial"/>
              </a:rPr>
              <a:t>PMHx: </a:t>
            </a:r>
            <a:r>
              <a:rPr lang="en-GB" sz="2200" b="1">
                <a:latin typeface="Arial"/>
                <a:ea typeface="Arial"/>
                <a:cs typeface="Arial"/>
                <a:sym typeface="Arial"/>
              </a:rPr>
              <a:t>diverticulitis</a:t>
            </a:r>
            <a:r>
              <a:rPr lang="en-GB" sz="2200">
                <a:latin typeface="Arial"/>
                <a:ea typeface="Arial"/>
                <a:cs typeface="Arial"/>
                <a:sym typeface="Arial"/>
              </a:rPr>
              <a:t>, angina, depression, hiatus </a:t>
            </a:r>
            <a:r>
              <a:rPr lang="en-GB" sz="2200" b="1">
                <a:latin typeface="Arial"/>
                <a:ea typeface="Arial"/>
                <a:cs typeface="Arial"/>
                <a:sym typeface="Arial"/>
              </a:rPr>
              <a:t>hernia</a:t>
            </a:r>
            <a:r>
              <a:rPr lang="en-GB" sz="2200">
                <a:latin typeface="Arial"/>
                <a:ea typeface="Arial"/>
                <a:cs typeface="Arial"/>
                <a:sym typeface="Arial"/>
              </a:rPr>
              <a:t>, </a:t>
            </a:r>
            <a:r>
              <a:rPr lang="en-GB" sz="2200" b="1">
                <a:latin typeface="Arial"/>
                <a:ea typeface="Arial"/>
                <a:cs typeface="Arial"/>
                <a:sym typeface="Arial"/>
              </a:rPr>
              <a:t>GORD</a:t>
            </a:r>
            <a:endParaRPr sz="2200" b="1">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GB" sz="2200">
                <a:latin typeface="Arial"/>
                <a:ea typeface="Arial"/>
                <a:cs typeface="Arial"/>
                <a:sym typeface="Arial"/>
              </a:rPr>
              <a:t>SHx: </a:t>
            </a:r>
            <a:r>
              <a:rPr lang="en-GB" sz="2200" b="1">
                <a:latin typeface="Arial"/>
                <a:ea typeface="Arial"/>
                <a:cs typeface="Arial"/>
                <a:sym typeface="Arial"/>
              </a:rPr>
              <a:t>Smoker, 20 units of alcohol per week</a:t>
            </a:r>
            <a:endParaRPr sz="2200" b="1">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b="1">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GB" sz="2700">
                <a:latin typeface="Arial"/>
                <a:ea typeface="Arial"/>
                <a:cs typeface="Arial"/>
                <a:sym typeface="Arial"/>
              </a:rPr>
              <a:t>Which of the following is not a risk factor for oesophageal cancer?</a:t>
            </a:r>
            <a:endParaRPr sz="2700">
              <a:latin typeface="Arial"/>
              <a:ea typeface="Arial"/>
              <a:cs typeface="Arial"/>
              <a:sym typeface="Arial"/>
            </a:endParaRPr>
          </a:p>
          <a:p>
            <a:pPr marL="1371600" marR="0" lvl="0" indent="-400050" algn="l" rtl="0">
              <a:lnSpc>
                <a:spcPct val="100000"/>
              </a:lnSpc>
              <a:spcBef>
                <a:spcPts val="0"/>
              </a:spcBef>
              <a:spcAft>
                <a:spcPts val="0"/>
              </a:spcAft>
              <a:buSzPts val="2700"/>
              <a:buFont typeface="Arial"/>
              <a:buAutoNum type="alphaLcPeriod"/>
            </a:pPr>
            <a:r>
              <a:rPr lang="en-GB" sz="2700">
                <a:latin typeface="Arial"/>
                <a:ea typeface="Arial"/>
                <a:cs typeface="Arial"/>
                <a:sym typeface="Arial"/>
              </a:rPr>
              <a:t>Barret oesophagus </a:t>
            </a:r>
            <a:endParaRPr sz="2700">
              <a:latin typeface="Arial"/>
              <a:ea typeface="Arial"/>
              <a:cs typeface="Arial"/>
              <a:sym typeface="Arial"/>
            </a:endParaRPr>
          </a:p>
          <a:p>
            <a:pPr marL="1371600" marR="0" lvl="0" indent="-400050" algn="l" rtl="0">
              <a:lnSpc>
                <a:spcPct val="100000"/>
              </a:lnSpc>
              <a:spcBef>
                <a:spcPts val="0"/>
              </a:spcBef>
              <a:spcAft>
                <a:spcPts val="0"/>
              </a:spcAft>
              <a:buSzPts val="2700"/>
              <a:buFont typeface="Arial"/>
              <a:buAutoNum type="alphaLcPeriod"/>
            </a:pPr>
            <a:r>
              <a:rPr lang="en-GB" sz="2700">
                <a:latin typeface="Arial"/>
                <a:ea typeface="Arial"/>
                <a:cs typeface="Arial"/>
                <a:sym typeface="Arial"/>
              </a:rPr>
              <a:t>Achalasia</a:t>
            </a:r>
            <a:endParaRPr sz="2700">
              <a:latin typeface="Arial"/>
              <a:ea typeface="Arial"/>
              <a:cs typeface="Arial"/>
              <a:sym typeface="Arial"/>
            </a:endParaRPr>
          </a:p>
          <a:p>
            <a:pPr marL="1371600" marR="0" lvl="0" indent="-400050" algn="l" rtl="0">
              <a:lnSpc>
                <a:spcPct val="100000"/>
              </a:lnSpc>
              <a:spcBef>
                <a:spcPts val="0"/>
              </a:spcBef>
              <a:spcAft>
                <a:spcPts val="0"/>
              </a:spcAft>
              <a:buSzPts val="2700"/>
              <a:buFont typeface="Arial"/>
              <a:buAutoNum type="alphaLcPeriod"/>
            </a:pPr>
            <a:r>
              <a:rPr lang="en-GB" sz="2700">
                <a:latin typeface="Arial"/>
                <a:ea typeface="Arial"/>
                <a:cs typeface="Arial"/>
                <a:sym typeface="Arial"/>
              </a:rPr>
              <a:t>Diverticulitis </a:t>
            </a:r>
            <a:endParaRPr sz="2700">
              <a:latin typeface="Arial"/>
              <a:ea typeface="Arial"/>
              <a:cs typeface="Arial"/>
              <a:sym typeface="Arial"/>
            </a:endParaRPr>
          </a:p>
          <a:p>
            <a:pPr marL="1371600" marR="0" lvl="0" indent="-400050" algn="l" rtl="0">
              <a:lnSpc>
                <a:spcPct val="100000"/>
              </a:lnSpc>
              <a:spcBef>
                <a:spcPts val="0"/>
              </a:spcBef>
              <a:spcAft>
                <a:spcPts val="0"/>
              </a:spcAft>
              <a:buSzPts val="2700"/>
              <a:buFont typeface="Arial"/>
              <a:buAutoNum type="alphaLcPeriod"/>
            </a:pPr>
            <a:r>
              <a:rPr lang="en-GB" sz="2700">
                <a:latin typeface="Arial"/>
                <a:ea typeface="Arial"/>
                <a:cs typeface="Arial"/>
                <a:sym typeface="Arial"/>
              </a:rPr>
              <a:t>Hiatal hernia</a:t>
            </a:r>
            <a:endParaRPr sz="2700">
              <a:latin typeface="Arial"/>
              <a:ea typeface="Arial"/>
              <a:cs typeface="Arial"/>
              <a:sym typeface="Arial"/>
            </a:endParaRPr>
          </a:p>
          <a:p>
            <a:pPr marL="1371600" marR="0" lvl="0" indent="-400050" algn="l" rtl="0">
              <a:lnSpc>
                <a:spcPct val="100000"/>
              </a:lnSpc>
              <a:spcBef>
                <a:spcPts val="0"/>
              </a:spcBef>
              <a:spcAft>
                <a:spcPts val="0"/>
              </a:spcAft>
              <a:buSzPts val="2700"/>
              <a:buAutoNum type="alphaLcPeriod"/>
            </a:pPr>
            <a:r>
              <a:rPr lang="en-GB" sz="2700" b="1">
                <a:latin typeface="Arial"/>
                <a:ea typeface="Arial"/>
                <a:cs typeface="Arial"/>
                <a:sym typeface="Arial"/>
              </a:rPr>
              <a:t>Angina</a:t>
            </a:r>
            <a:endParaRPr sz="2700" b="1">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p:txBody>
      </p:sp>
      <p:sp>
        <p:nvSpPr>
          <p:cNvPr id="377" name="Google Shape;377;g12443b54eab_0_153"/>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378" name="Google Shape;378;g12443b54eab_0_153"/>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79" name="Google Shape;379;g12443b54eab_0_153"/>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380" name="Google Shape;380;g12443b54eab_0_153"/>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5: Answer</a:t>
            </a:r>
            <a:endParaRPr sz="3600">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1231ec35bd6_0_11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OESOPHAGEAL CANCER	</a:t>
            </a: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									</a:t>
            </a:r>
            <a:r>
              <a:rPr lang="en-GB" sz="2100">
                <a:latin typeface="Arial"/>
                <a:ea typeface="Arial"/>
                <a:cs typeface="Arial"/>
                <a:sym typeface="Arial"/>
              </a:rPr>
              <a:t>Other risk factors:</a:t>
            </a:r>
            <a:endParaRPr sz="2100">
              <a:latin typeface="Arial"/>
              <a:ea typeface="Arial"/>
              <a:cs typeface="Arial"/>
              <a:sym typeface="Arial"/>
            </a:endParaRPr>
          </a:p>
          <a:p>
            <a:pPr marL="4572000" marR="0" lvl="0" indent="-361950" algn="l" rtl="0">
              <a:lnSpc>
                <a:spcPct val="100000"/>
              </a:lnSpc>
              <a:spcBef>
                <a:spcPts val="0"/>
              </a:spcBef>
              <a:spcAft>
                <a:spcPts val="0"/>
              </a:spcAft>
              <a:buSzPts val="2100"/>
              <a:buFont typeface="Arial"/>
              <a:buChar char="●"/>
            </a:pPr>
            <a:r>
              <a:rPr lang="en-GB" sz="2100">
                <a:latin typeface="Arial"/>
                <a:ea typeface="Arial"/>
                <a:cs typeface="Arial"/>
                <a:sym typeface="Arial"/>
              </a:rPr>
              <a:t>Increasing with age</a:t>
            </a:r>
            <a:endParaRPr sz="2100">
              <a:latin typeface="Arial"/>
              <a:ea typeface="Arial"/>
              <a:cs typeface="Arial"/>
              <a:sym typeface="Arial"/>
            </a:endParaRPr>
          </a:p>
          <a:p>
            <a:pPr marL="4572000" marR="0" lvl="0" indent="-361950" algn="l" rtl="0">
              <a:lnSpc>
                <a:spcPct val="100000"/>
              </a:lnSpc>
              <a:spcBef>
                <a:spcPts val="0"/>
              </a:spcBef>
              <a:spcAft>
                <a:spcPts val="0"/>
              </a:spcAft>
              <a:buSzPts val="2100"/>
              <a:buFont typeface="Arial"/>
              <a:buChar char="●"/>
            </a:pPr>
            <a:r>
              <a:rPr lang="en-GB" sz="2100">
                <a:latin typeface="Arial"/>
                <a:ea typeface="Arial"/>
                <a:cs typeface="Arial"/>
                <a:sym typeface="Arial"/>
              </a:rPr>
              <a:t>Biologically male</a:t>
            </a:r>
            <a:endParaRPr sz="2100">
              <a:latin typeface="Arial"/>
              <a:ea typeface="Arial"/>
              <a:cs typeface="Arial"/>
              <a:sym typeface="Arial"/>
            </a:endParaRPr>
          </a:p>
          <a:p>
            <a:pPr marL="4572000" marR="0" lvl="0" indent="-361950" algn="l" rtl="0">
              <a:lnSpc>
                <a:spcPct val="100000"/>
              </a:lnSpc>
              <a:spcBef>
                <a:spcPts val="0"/>
              </a:spcBef>
              <a:spcAft>
                <a:spcPts val="0"/>
              </a:spcAft>
              <a:buSzPts val="2100"/>
              <a:buFont typeface="Arial"/>
              <a:buChar char="●"/>
            </a:pPr>
            <a:r>
              <a:rPr lang="en-GB" sz="2100">
                <a:latin typeface="Arial"/>
                <a:ea typeface="Arial"/>
                <a:cs typeface="Arial"/>
                <a:sym typeface="Arial"/>
              </a:rPr>
              <a:t>GORD, reflux oesophagitis</a:t>
            </a:r>
            <a:endParaRPr sz="2100">
              <a:latin typeface="Arial"/>
              <a:ea typeface="Arial"/>
              <a:cs typeface="Arial"/>
              <a:sym typeface="Arial"/>
            </a:endParaRPr>
          </a:p>
          <a:p>
            <a:pPr marL="4572000" marR="0" lvl="0" indent="-361950" algn="l" rtl="0">
              <a:lnSpc>
                <a:spcPct val="100000"/>
              </a:lnSpc>
              <a:spcBef>
                <a:spcPts val="0"/>
              </a:spcBef>
              <a:spcAft>
                <a:spcPts val="0"/>
              </a:spcAft>
              <a:buSzPts val="2100"/>
              <a:buFont typeface="Arial"/>
              <a:buChar char="●"/>
            </a:pPr>
            <a:r>
              <a:rPr lang="en-GB" sz="2100">
                <a:latin typeface="Arial"/>
                <a:ea typeface="Arial"/>
                <a:cs typeface="Arial"/>
                <a:sym typeface="Arial"/>
              </a:rPr>
              <a:t>Smoking </a:t>
            </a:r>
            <a:endParaRPr sz="2100">
              <a:latin typeface="Arial"/>
              <a:ea typeface="Arial"/>
              <a:cs typeface="Arial"/>
              <a:sym typeface="Arial"/>
            </a:endParaRPr>
          </a:p>
          <a:p>
            <a:pPr marL="4572000" marR="0" lvl="0" indent="-361950" algn="l" rtl="0">
              <a:lnSpc>
                <a:spcPct val="100000"/>
              </a:lnSpc>
              <a:spcBef>
                <a:spcPts val="0"/>
              </a:spcBef>
              <a:spcAft>
                <a:spcPts val="0"/>
              </a:spcAft>
              <a:buSzPts val="2100"/>
              <a:buFont typeface="Arial"/>
              <a:buChar char="●"/>
            </a:pPr>
            <a:r>
              <a:rPr lang="en-GB" sz="2100">
                <a:latin typeface="Arial"/>
                <a:ea typeface="Arial"/>
                <a:cs typeface="Arial"/>
                <a:sym typeface="Arial"/>
              </a:rPr>
              <a:t>Alcohol (combined with smoking)</a:t>
            </a:r>
            <a:endParaRPr sz="2100">
              <a:latin typeface="Arial"/>
              <a:ea typeface="Arial"/>
              <a:cs typeface="Arial"/>
              <a:sym typeface="Arial"/>
            </a:endParaRPr>
          </a:p>
          <a:p>
            <a:pPr marL="4572000" marR="0" lvl="0" indent="-361950" algn="l" rtl="0">
              <a:lnSpc>
                <a:spcPct val="100000"/>
              </a:lnSpc>
              <a:spcBef>
                <a:spcPts val="0"/>
              </a:spcBef>
              <a:spcAft>
                <a:spcPts val="0"/>
              </a:spcAft>
              <a:buSzPts val="2100"/>
              <a:buFont typeface="Arial"/>
              <a:buChar char="●"/>
            </a:pPr>
            <a:r>
              <a:rPr lang="en-GB" sz="2100">
                <a:latin typeface="Arial"/>
                <a:ea typeface="Arial"/>
                <a:cs typeface="Arial"/>
                <a:sym typeface="Arial"/>
              </a:rPr>
              <a:t>Hiatal hernia </a:t>
            </a:r>
            <a:endParaRPr sz="21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p:txBody>
      </p:sp>
      <p:sp>
        <p:nvSpPr>
          <p:cNvPr id="386" name="Google Shape;386;g1231ec35bd6_0_112"/>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387" name="Google Shape;387;g1231ec35bd6_0_112"/>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88" name="Google Shape;388;g1231ec35bd6_0_112"/>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389" name="Google Shape;389;g1231ec35bd6_0_112"/>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5: Explanation</a:t>
            </a:r>
            <a:endParaRPr sz="3600" b="0" i="0" u="none" strike="noStrike" cap="none">
              <a:solidFill>
                <a:schemeClr val="lt1"/>
              </a:solidFill>
              <a:latin typeface="Arial"/>
              <a:ea typeface="Arial"/>
              <a:cs typeface="Arial"/>
              <a:sym typeface="Arial"/>
            </a:endParaRPr>
          </a:p>
        </p:txBody>
      </p:sp>
      <p:pic>
        <p:nvPicPr>
          <p:cNvPr id="390" name="Google Shape;390;g1231ec35bd6_0_112"/>
          <p:cNvPicPr preferRelativeResize="0"/>
          <p:nvPr/>
        </p:nvPicPr>
        <p:blipFill>
          <a:blip r:embed="rId4">
            <a:alphaModFix/>
          </a:blip>
          <a:stretch>
            <a:fillRect/>
          </a:stretch>
        </p:blipFill>
        <p:spPr>
          <a:xfrm>
            <a:off x="672298" y="2455185"/>
            <a:ext cx="3955219" cy="281598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123205f515f_0_2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8. Chloe is an 8-year-old girl who presents to A&amp;E with severe abdominal pain. Her mum tells you she first started getting a tummy ache 4 hours ago, but began crying with the pain around half and hour ago. It started in the middle but now it is worst in the right lower quadrant. She feels sick but hasn’t been sick. What is the gold standard for management of Chloe’s condition?</a:t>
            </a:r>
            <a:endParaRPr sz="24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12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Laparoscopic cholecystectomy</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Fluids and antibiotics </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Laparoscopic appendicectomy</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Ultrasound scan abdomen</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Antiemetics for the nausea</a:t>
            </a:r>
            <a:endParaRPr sz="2400">
              <a:latin typeface="Arial"/>
              <a:ea typeface="Arial"/>
              <a:cs typeface="Arial"/>
              <a:sym typeface="Arial"/>
            </a:endParaRPr>
          </a:p>
        </p:txBody>
      </p:sp>
      <p:sp>
        <p:nvSpPr>
          <p:cNvPr id="396" name="Google Shape;396;g123205f515f_0_24"/>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397" name="Google Shape;397;g123205f515f_0_24"/>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98" name="Google Shape;398;g123205f515f_0_24"/>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399" name="Google Shape;399;g123205f515f_0_24"/>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6: SBA</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12366762d7d_0_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8. Chloe is an </a:t>
            </a:r>
            <a:r>
              <a:rPr lang="en-GB" sz="2400" b="1">
                <a:latin typeface="Arial"/>
                <a:ea typeface="Arial"/>
                <a:cs typeface="Arial"/>
                <a:sym typeface="Arial"/>
              </a:rPr>
              <a:t>8-year-old girl</a:t>
            </a:r>
            <a:r>
              <a:rPr lang="en-GB" sz="2400">
                <a:latin typeface="Arial"/>
                <a:ea typeface="Arial"/>
                <a:cs typeface="Arial"/>
                <a:sym typeface="Arial"/>
              </a:rPr>
              <a:t> who presents to A&amp;E with </a:t>
            </a:r>
            <a:r>
              <a:rPr lang="en-GB" sz="2400" b="1">
                <a:latin typeface="Arial"/>
                <a:ea typeface="Arial"/>
                <a:cs typeface="Arial"/>
                <a:sym typeface="Arial"/>
              </a:rPr>
              <a:t>severe abdominal pain</a:t>
            </a:r>
            <a:r>
              <a:rPr lang="en-GB" sz="2400">
                <a:latin typeface="Arial"/>
                <a:ea typeface="Arial"/>
                <a:cs typeface="Arial"/>
                <a:sym typeface="Arial"/>
              </a:rPr>
              <a:t>. Her mum tells you she first started getting a tummy ache </a:t>
            </a:r>
            <a:r>
              <a:rPr lang="en-GB" sz="2400" b="1">
                <a:latin typeface="Arial"/>
                <a:ea typeface="Arial"/>
                <a:cs typeface="Arial"/>
                <a:sym typeface="Arial"/>
              </a:rPr>
              <a:t>4 hours ago</a:t>
            </a:r>
            <a:r>
              <a:rPr lang="en-GB" sz="2400">
                <a:latin typeface="Arial"/>
                <a:ea typeface="Arial"/>
                <a:cs typeface="Arial"/>
                <a:sym typeface="Arial"/>
              </a:rPr>
              <a:t>, but began crying with the pain around </a:t>
            </a:r>
            <a:r>
              <a:rPr lang="en-GB" sz="2400" b="1">
                <a:latin typeface="Arial"/>
                <a:ea typeface="Arial"/>
                <a:cs typeface="Arial"/>
                <a:sym typeface="Arial"/>
              </a:rPr>
              <a:t>half an hour ago</a:t>
            </a:r>
            <a:r>
              <a:rPr lang="en-GB" sz="2400">
                <a:latin typeface="Arial"/>
                <a:ea typeface="Arial"/>
                <a:cs typeface="Arial"/>
                <a:sym typeface="Arial"/>
              </a:rPr>
              <a:t>. It started in the </a:t>
            </a:r>
            <a:r>
              <a:rPr lang="en-GB" sz="2400" b="1">
                <a:latin typeface="Arial"/>
                <a:ea typeface="Arial"/>
                <a:cs typeface="Arial"/>
                <a:sym typeface="Arial"/>
              </a:rPr>
              <a:t>middle</a:t>
            </a:r>
            <a:r>
              <a:rPr lang="en-GB" sz="2400">
                <a:latin typeface="Arial"/>
                <a:ea typeface="Arial"/>
                <a:cs typeface="Arial"/>
                <a:sym typeface="Arial"/>
              </a:rPr>
              <a:t> but now it is worst in the </a:t>
            </a:r>
            <a:r>
              <a:rPr lang="en-GB" sz="2400" b="1">
                <a:latin typeface="Arial"/>
                <a:ea typeface="Arial"/>
                <a:cs typeface="Arial"/>
                <a:sym typeface="Arial"/>
              </a:rPr>
              <a:t>right lower quadrant</a:t>
            </a:r>
            <a:r>
              <a:rPr lang="en-GB" sz="2400">
                <a:latin typeface="Arial"/>
                <a:ea typeface="Arial"/>
                <a:cs typeface="Arial"/>
                <a:sym typeface="Arial"/>
              </a:rPr>
              <a:t>. She </a:t>
            </a:r>
            <a:r>
              <a:rPr lang="en-GB" sz="2400" b="1">
                <a:latin typeface="Arial"/>
                <a:ea typeface="Arial"/>
                <a:cs typeface="Arial"/>
                <a:sym typeface="Arial"/>
              </a:rPr>
              <a:t>feels sick</a:t>
            </a:r>
            <a:r>
              <a:rPr lang="en-GB" sz="2400">
                <a:latin typeface="Arial"/>
                <a:ea typeface="Arial"/>
                <a:cs typeface="Arial"/>
                <a:sym typeface="Arial"/>
              </a:rPr>
              <a:t> but hasn’t been sick. </a:t>
            </a:r>
            <a:r>
              <a:rPr lang="en-GB" sz="2400">
                <a:solidFill>
                  <a:srgbClr val="A61C00"/>
                </a:solidFill>
                <a:latin typeface="Arial"/>
                <a:ea typeface="Arial"/>
                <a:cs typeface="Arial"/>
                <a:sym typeface="Arial"/>
              </a:rPr>
              <a:t>What is the gold standard for management of Chloe’s condition?</a:t>
            </a:r>
            <a:endParaRPr sz="2400">
              <a:solidFill>
                <a:srgbClr val="A61C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12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Laparoscopic cholecystectomy</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Fluids and antibiotics </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Laparoscopic appendicectomy</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Ultrasound scan abdomen</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Antiemetics for the nausea</a:t>
            </a:r>
            <a:endParaRPr sz="2400">
              <a:latin typeface="Arial"/>
              <a:ea typeface="Arial"/>
              <a:cs typeface="Arial"/>
              <a:sym typeface="Arial"/>
            </a:endParaRPr>
          </a:p>
        </p:txBody>
      </p:sp>
      <p:sp>
        <p:nvSpPr>
          <p:cNvPr id="405" name="Google Shape;405;g12366762d7d_0_0"/>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406" name="Google Shape;406;g12366762d7d_0_0"/>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07" name="Google Shape;407;g12366762d7d_0_0"/>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408" name="Google Shape;408;g12366762d7d_0_0"/>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6: SBA</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123205f515f_0_32"/>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414" name="Google Shape;414;g123205f515f_0_32"/>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15" name="Google Shape;415;g123205f515f_0_32"/>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416" name="Google Shape;416;g123205f515f_0_32"/>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6: Answer</a:t>
            </a:r>
            <a:endParaRPr sz="3600" b="0" i="0" u="none" strike="noStrike" cap="none">
              <a:solidFill>
                <a:schemeClr val="lt1"/>
              </a:solidFill>
              <a:latin typeface="Arial"/>
              <a:ea typeface="Arial"/>
              <a:cs typeface="Arial"/>
              <a:sym typeface="Arial"/>
            </a:endParaRPr>
          </a:p>
        </p:txBody>
      </p:sp>
      <p:sp>
        <p:nvSpPr>
          <p:cNvPr id="417" name="Google Shape;417;g123205f515f_0_3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8. Chloe is an </a:t>
            </a:r>
            <a:r>
              <a:rPr lang="en-GB" sz="2400" b="1">
                <a:latin typeface="Arial"/>
                <a:ea typeface="Arial"/>
                <a:cs typeface="Arial"/>
                <a:sym typeface="Arial"/>
              </a:rPr>
              <a:t>8-year-old girl</a:t>
            </a:r>
            <a:r>
              <a:rPr lang="en-GB" sz="2400">
                <a:latin typeface="Arial"/>
                <a:ea typeface="Arial"/>
                <a:cs typeface="Arial"/>
                <a:sym typeface="Arial"/>
              </a:rPr>
              <a:t> who presents to A&amp;E with </a:t>
            </a:r>
            <a:r>
              <a:rPr lang="en-GB" sz="2400" b="1">
                <a:latin typeface="Arial"/>
                <a:ea typeface="Arial"/>
                <a:cs typeface="Arial"/>
                <a:sym typeface="Arial"/>
              </a:rPr>
              <a:t>severe abdominal pain</a:t>
            </a:r>
            <a:r>
              <a:rPr lang="en-GB" sz="2400">
                <a:latin typeface="Arial"/>
                <a:ea typeface="Arial"/>
                <a:cs typeface="Arial"/>
                <a:sym typeface="Arial"/>
              </a:rPr>
              <a:t>. Her mum tells you she first started getting a tummy ache </a:t>
            </a:r>
            <a:r>
              <a:rPr lang="en-GB" sz="2400" b="1">
                <a:latin typeface="Arial"/>
                <a:ea typeface="Arial"/>
                <a:cs typeface="Arial"/>
                <a:sym typeface="Arial"/>
              </a:rPr>
              <a:t>4 hours ago</a:t>
            </a:r>
            <a:r>
              <a:rPr lang="en-GB" sz="2400">
                <a:latin typeface="Arial"/>
                <a:ea typeface="Arial"/>
                <a:cs typeface="Arial"/>
                <a:sym typeface="Arial"/>
              </a:rPr>
              <a:t>, but began crying with the pain around </a:t>
            </a:r>
            <a:r>
              <a:rPr lang="en-GB" sz="2400" b="1">
                <a:latin typeface="Arial"/>
                <a:ea typeface="Arial"/>
                <a:cs typeface="Arial"/>
                <a:sym typeface="Arial"/>
              </a:rPr>
              <a:t>half an hour ago</a:t>
            </a:r>
            <a:r>
              <a:rPr lang="en-GB" sz="2400">
                <a:latin typeface="Arial"/>
                <a:ea typeface="Arial"/>
                <a:cs typeface="Arial"/>
                <a:sym typeface="Arial"/>
              </a:rPr>
              <a:t>. It started in the </a:t>
            </a:r>
            <a:r>
              <a:rPr lang="en-GB" sz="2400" b="1">
                <a:latin typeface="Arial"/>
                <a:ea typeface="Arial"/>
                <a:cs typeface="Arial"/>
                <a:sym typeface="Arial"/>
              </a:rPr>
              <a:t>middle</a:t>
            </a:r>
            <a:r>
              <a:rPr lang="en-GB" sz="2400">
                <a:latin typeface="Arial"/>
                <a:ea typeface="Arial"/>
                <a:cs typeface="Arial"/>
                <a:sym typeface="Arial"/>
              </a:rPr>
              <a:t> but now it is worst in the </a:t>
            </a:r>
            <a:r>
              <a:rPr lang="en-GB" sz="2400" b="1">
                <a:latin typeface="Arial"/>
                <a:ea typeface="Arial"/>
                <a:cs typeface="Arial"/>
                <a:sym typeface="Arial"/>
              </a:rPr>
              <a:t>right lower quadrant</a:t>
            </a:r>
            <a:r>
              <a:rPr lang="en-GB" sz="2400">
                <a:latin typeface="Arial"/>
                <a:ea typeface="Arial"/>
                <a:cs typeface="Arial"/>
                <a:sym typeface="Arial"/>
              </a:rPr>
              <a:t>. She </a:t>
            </a:r>
            <a:r>
              <a:rPr lang="en-GB" sz="2400" b="1">
                <a:latin typeface="Arial"/>
                <a:ea typeface="Arial"/>
                <a:cs typeface="Arial"/>
                <a:sym typeface="Arial"/>
              </a:rPr>
              <a:t>feels sick</a:t>
            </a:r>
            <a:r>
              <a:rPr lang="en-GB" sz="2400">
                <a:latin typeface="Arial"/>
                <a:ea typeface="Arial"/>
                <a:cs typeface="Arial"/>
                <a:sym typeface="Arial"/>
              </a:rPr>
              <a:t> but hasn’t been sick. </a:t>
            </a:r>
            <a:r>
              <a:rPr lang="en-GB" sz="2400">
                <a:solidFill>
                  <a:srgbClr val="A61C00"/>
                </a:solidFill>
                <a:latin typeface="Arial"/>
                <a:ea typeface="Arial"/>
                <a:cs typeface="Arial"/>
                <a:sym typeface="Arial"/>
              </a:rPr>
              <a:t>What is the gold standard for management of Chloe’s condition?</a:t>
            </a:r>
            <a:endParaRPr sz="2400">
              <a:solidFill>
                <a:srgbClr val="A61C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12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Laparoscopic cholecystectomy</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Fluids and antibiotics </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AutoNum type="alphaLcPeriod"/>
            </a:pPr>
            <a:r>
              <a:rPr lang="en-GB" sz="2400" b="1">
                <a:latin typeface="Arial"/>
                <a:ea typeface="Arial"/>
                <a:cs typeface="Arial"/>
                <a:sym typeface="Arial"/>
              </a:rPr>
              <a:t>Laparoscopic appendicectomy</a:t>
            </a:r>
            <a:endParaRPr sz="2400" b="1">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Ultrasound scan abdomen</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Antiemetics for the nausea</a:t>
            </a:r>
            <a:endParaRPr sz="2400">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123205f515f_0_4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Chloe has appendicitis: Generalised abdominal pain localising to McBurney’s Point in the RIF. The Gold Standard for management is a laparoscopic appendicectomy.</a:t>
            </a:r>
            <a:endParaRPr sz="2400">
              <a:latin typeface="Arial"/>
              <a:ea typeface="Arial"/>
              <a:cs typeface="Arial"/>
              <a:sym typeface="Arial"/>
            </a:endParaRPr>
          </a:p>
          <a:p>
            <a:pPr marL="457200" marR="0" lvl="0" indent="0" algn="l" rtl="0">
              <a:lnSpc>
                <a:spcPct val="100000"/>
              </a:lnSpc>
              <a:spcBef>
                <a:spcPts val="0"/>
              </a:spcBef>
              <a:spcAft>
                <a:spcPts val="0"/>
              </a:spcAft>
              <a:buClr>
                <a:schemeClr val="dk1"/>
              </a:buClr>
              <a:buSzPts val="2800"/>
              <a:buFont typeface="Arial"/>
              <a:buNone/>
            </a:pPr>
            <a:endParaRPr sz="1400">
              <a:latin typeface="Arial"/>
              <a:ea typeface="Arial"/>
              <a:cs typeface="Arial"/>
              <a:sym typeface="Arial"/>
            </a:endParaRPr>
          </a:p>
          <a:p>
            <a:pPr marL="457200" marR="0" lvl="0" indent="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Laparoscopic cholecystectomy is the Gold Standard for management of cholecystitis, which would present similarly but localise to RUQ, not RLQ.</a:t>
            </a:r>
            <a:endParaRPr sz="2400">
              <a:latin typeface="Arial"/>
              <a:ea typeface="Arial"/>
              <a:cs typeface="Arial"/>
              <a:sym typeface="Arial"/>
            </a:endParaRPr>
          </a:p>
          <a:p>
            <a:pPr marL="0" lvl="0" indent="0" algn="l" rtl="0">
              <a:spcBef>
                <a:spcPts val="0"/>
              </a:spcBef>
              <a:spcAft>
                <a:spcPts val="0"/>
              </a:spcAft>
              <a:buNone/>
            </a:pPr>
            <a:endParaRPr sz="1400">
              <a:latin typeface="Arial"/>
              <a:ea typeface="Arial"/>
              <a:cs typeface="Arial"/>
              <a:sym typeface="Arial"/>
            </a:endParaRPr>
          </a:p>
          <a:p>
            <a:pPr marL="457200" lvl="0" indent="0" algn="l" rtl="0">
              <a:spcBef>
                <a:spcPts val="0"/>
              </a:spcBef>
              <a:spcAft>
                <a:spcPts val="0"/>
              </a:spcAft>
              <a:buNone/>
            </a:pPr>
            <a:r>
              <a:rPr lang="en-GB" sz="2400">
                <a:latin typeface="Arial"/>
                <a:ea typeface="Arial"/>
                <a:cs typeface="Arial"/>
                <a:sym typeface="Arial"/>
              </a:rPr>
              <a:t>Ultrasound scan abdomen would be an investigation, not management, and the other options are forms of symptomatic / conservative management. </a:t>
            </a:r>
            <a:endParaRPr sz="2400">
              <a:latin typeface="Arial"/>
              <a:ea typeface="Arial"/>
              <a:cs typeface="Arial"/>
              <a:sym typeface="Arial"/>
            </a:endParaRPr>
          </a:p>
        </p:txBody>
      </p:sp>
      <p:sp>
        <p:nvSpPr>
          <p:cNvPr id="423" name="Google Shape;423;g123205f515f_0_40"/>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424" name="Google Shape;424;g123205f515f_0_40"/>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25" name="Google Shape;425;g123205f515f_0_40"/>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426" name="Google Shape;426;g123205f515f_0_40"/>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6: Explanation</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g12366762d7d_0_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0"/>
              </a:spcBef>
              <a:spcAft>
                <a:spcPts val="0"/>
              </a:spcAft>
              <a:buClr>
                <a:schemeClr val="dk1"/>
              </a:buClr>
              <a:buSzPts val="2800"/>
              <a:buFont typeface="Arial"/>
              <a:buNone/>
            </a:pPr>
            <a:endParaRPr sz="2400">
              <a:latin typeface="Arial"/>
              <a:ea typeface="Arial"/>
              <a:cs typeface="Arial"/>
              <a:sym typeface="Arial"/>
            </a:endParaRPr>
          </a:p>
          <a:p>
            <a:pPr marL="457200" marR="0" lvl="0" indent="0" algn="l" rtl="0">
              <a:lnSpc>
                <a:spcPct val="100000"/>
              </a:lnSpc>
              <a:spcBef>
                <a:spcPts val="0"/>
              </a:spcBef>
              <a:spcAft>
                <a:spcPts val="0"/>
              </a:spcAft>
              <a:buClr>
                <a:schemeClr val="dk1"/>
              </a:buClr>
              <a:buSzPts val="2800"/>
              <a:buFont typeface="Arial"/>
              <a:buNone/>
            </a:pPr>
            <a:endParaRPr sz="1400">
              <a:latin typeface="Arial"/>
              <a:ea typeface="Arial"/>
              <a:cs typeface="Arial"/>
              <a:sym typeface="Arial"/>
            </a:endParaRPr>
          </a:p>
          <a:p>
            <a:pPr marL="457200" lvl="0" indent="0" algn="l" rtl="0">
              <a:spcBef>
                <a:spcPts val="0"/>
              </a:spcBef>
              <a:spcAft>
                <a:spcPts val="0"/>
              </a:spcAft>
              <a:buNone/>
            </a:pPr>
            <a:endParaRPr sz="2400">
              <a:latin typeface="Arial"/>
              <a:ea typeface="Arial"/>
              <a:cs typeface="Arial"/>
              <a:sym typeface="Arial"/>
            </a:endParaRPr>
          </a:p>
        </p:txBody>
      </p:sp>
      <p:sp>
        <p:nvSpPr>
          <p:cNvPr id="432" name="Google Shape;432;g12366762d7d_0_9"/>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433" name="Google Shape;433;g12366762d7d_0_9"/>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34" name="Google Shape;434;g12366762d7d_0_9"/>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435" name="Google Shape;435;g12366762d7d_0_9"/>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6: Explanation</a:t>
            </a:r>
            <a:endParaRPr sz="3600" b="0" i="0" u="none" strike="noStrike" cap="none">
              <a:solidFill>
                <a:schemeClr val="lt1"/>
              </a:solidFill>
              <a:latin typeface="Arial"/>
              <a:ea typeface="Arial"/>
              <a:cs typeface="Arial"/>
              <a:sym typeface="Arial"/>
            </a:endParaRPr>
          </a:p>
        </p:txBody>
      </p:sp>
      <p:pic>
        <p:nvPicPr>
          <p:cNvPr id="436" name="Google Shape;436;g12366762d7d_0_9"/>
          <p:cNvPicPr preferRelativeResize="0"/>
          <p:nvPr/>
        </p:nvPicPr>
        <p:blipFill>
          <a:blip r:embed="rId4">
            <a:alphaModFix/>
          </a:blip>
          <a:stretch>
            <a:fillRect/>
          </a:stretch>
        </p:blipFill>
        <p:spPr>
          <a:xfrm>
            <a:off x="457200" y="1805400"/>
            <a:ext cx="5264100" cy="2915500"/>
          </a:xfrm>
          <a:prstGeom prst="rect">
            <a:avLst/>
          </a:prstGeom>
          <a:noFill/>
          <a:ln>
            <a:noFill/>
          </a:ln>
        </p:spPr>
      </p:pic>
      <p:pic>
        <p:nvPicPr>
          <p:cNvPr id="437" name="Google Shape;437;g12366762d7d_0_9"/>
          <p:cNvPicPr preferRelativeResize="0"/>
          <p:nvPr/>
        </p:nvPicPr>
        <p:blipFill>
          <a:blip r:embed="rId5">
            <a:alphaModFix/>
          </a:blip>
          <a:stretch>
            <a:fillRect/>
          </a:stretch>
        </p:blipFill>
        <p:spPr>
          <a:xfrm>
            <a:off x="5848050" y="3089700"/>
            <a:ext cx="3020875" cy="26319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g123205f515f_0_4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A young person presents to your GP clinic complaining of a 4 day history of diarrhoea, a fever and abdominal pain. </a:t>
            </a: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a:p>
            <a:pPr marL="914400" marR="0" lvl="0" indent="-406400" algn="l" rtl="0">
              <a:lnSpc>
                <a:spcPct val="100000"/>
              </a:lnSpc>
              <a:spcBef>
                <a:spcPts val="0"/>
              </a:spcBef>
              <a:spcAft>
                <a:spcPts val="0"/>
              </a:spcAft>
              <a:buSzPts val="2800"/>
              <a:buFont typeface="Arial"/>
              <a:buAutoNum type="alphaLcPeriod"/>
            </a:pPr>
            <a:r>
              <a:rPr lang="en-GB">
                <a:latin typeface="Arial"/>
                <a:ea typeface="Arial"/>
                <a:cs typeface="Arial"/>
                <a:sym typeface="Arial"/>
              </a:rPr>
              <a:t>Name 1 pathogenic causes of diarrhoea </a:t>
            </a:r>
            <a:endParaRPr>
              <a:latin typeface="Arial"/>
              <a:ea typeface="Arial"/>
              <a:cs typeface="Arial"/>
              <a:sym typeface="Arial"/>
            </a:endParaRPr>
          </a:p>
          <a:p>
            <a:pPr marL="914400" marR="0" lvl="0" indent="-406400" algn="l" rtl="0">
              <a:lnSpc>
                <a:spcPct val="100000"/>
              </a:lnSpc>
              <a:spcBef>
                <a:spcPts val="0"/>
              </a:spcBef>
              <a:spcAft>
                <a:spcPts val="0"/>
              </a:spcAft>
              <a:buSzPts val="2800"/>
              <a:buFont typeface="Arial"/>
              <a:buAutoNum type="alphaLcPeriod"/>
            </a:pPr>
            <a:r>
              <a:rPr lang="en-GB">
                <a:latin typeface="Arial"/>
                <a:ea typeface="Arial"/>
                <a:cs typeface="Arial"/>
                <a:sym typeface="Arial"/>
              </a:rPr>
              <a:t>Name 1 non-infectious diseases which may present with diarrhoea</a:t>
            </a:r>
            <a:endParaRPr>
              <a:latin typeface="Arial"/>
              <a:ea typeface="Arial"/>
              <a:cs typeface="Arial"/>
              <a:sym typeface="Arial"/>
            </a:endParaRPr>
          </a:p>
          <a:p>
            <a:pPr marL="914400" marR="0" lvl="0" indent="-406400" algn="l" rtl="0">
              <a:lnSpc>
                <a:spcPct val="100000"/>
              </a:lnSpc>
              <a:spcBef>
                <a:spcPts val="0"/>
              </a:spcBef>
              <a:spcAft>
                <a:spcPts val="0"/>
              </a:spcAft>
              <a:buSzPts val="2800"/>
              <a:buFont typeface="Arial"/>
              <a:buAutoNum type="alphaLcPeriod"/>
            </a:pPr>
            <a:r>
              <a:rPr lang="en-GB">
                <a:latin typeface="Arial"/>
                <a:ea typeface="Arial"/>
                <a:cs typeface="Arial"/>
                <a:sym typeface="Arial"/>
              </a:rPr>
              <a:t>Name 1 other causes of diarrhoea which are not related to disease or infection.</a:t>
            </a:r>
            <a:endParaRPr>
              <a:latin typeface="Arial"/>
              <a:ea typeface="Arial"/>
              <a:cs typeface="Arial"/>
              <a:sym typeface="Arial"/>
            </a:endParaRPr>
          </a:p>
        </p:txBody>
      </p:sp>
      <p:sp>
        <p:nvSpPr>
          <p:cNvPr id="443" name="Google Shape;443;g123205f515f_0_48"/>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444" name="Google Shape;444;g123205f515f_0_48"/>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45" name="Google Shape;445;g123205f515f_0_48"/>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446" name="Google Shape;446;g123205f515f_0_48"/>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7 SBA</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123205f515f_0_5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914400" lvl="0" indent="-381000" algn="l" rtl="0">
              <a:spcBef>
                <a:spcPts val="0"/>
              </a:spcBef>
              <a:spcAft>
                <a:spcPts val="0"/>
              </a:spcAft>
              <a:buSzPts val="2400"/>
              <a:buAutoNum type="alphaLcPeriod"/>
            </a:pPr>
            <a:r>
              <a:rPr lang="en-GB" sz="2400">
                <a:latin typeface="Arial"/>
                <a:ea typeface="Arial"/>
                <a:cs typeface="Arial"/>
                <a:sym typeface="Arial"/>
              </a:rPr>
              <a:t>Name 1 pathogenic cause of diarrhoea </a:t>
            </a: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r>
              <a:rPr lang="en-GB" sz="2400">
                <a:latin typeface="Arial"/>
                <a:ea typeface="Arial"/>
                <a:cs typeface="Arial"/>
                <a:sym typeface="Arial"/>
              </a:rPr>
              <a:t>Examples:</a:t>
            </a: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GB" sz="2400">
                <a:latin typeface="Arial"/>
                <a:ea typeface="Arial"/>
                <a:cs typeface="Arial"/>
                <a:sym typeface="Arial"/>
              </a:rPr>
              <a:t>Viral: norovirus, rota virus </a:t>
            </a: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GB" sz="2400">
                <a:latin typeface="Arial"/>
                <a:ea typeface="Arial"/>
                <a:cs typeface="Arial"/>
                <a:sym typeface="Arial"/>
              </a:rPr>
              <a:t>Bacterial: staph aurius, bacillus cereus,  (food poisoning), </a:t>
            </a: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GB" sz="2400">
                <a:latin typeface="Arial"/>
                <a:ea typeface="Arial"/>
                <a:cs typeface="Arial"/>
                <a:sym typeface="Arial"/>
              </a:rPr>
              <a:t>Protazoa: E. Coli</a:t>
            </a: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GB" sz="2400">
                <a:latin typeface="Arial"/>
                <a:ea typeface="Arial"/>
                <a:cs typeface="Arial"/>
                <a:sym typeface="Arial"/>
              </a:rPr>
              <a:t>Parasites</a:t>
            </a:r>
            <a:endParaRPr sz="2400">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p:txBody>
      </p:sp>
      <p:sp>
        <p:nvSpPr>
          <p:cNvPr id="452" name="Google Shape;452;g123205f515f_0_56"/>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453" name="Google Shape;453;g123205f515f_0_56"/>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54" name="Google Shape;454;g123205f515f_0_56"/>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455" name="Google Shape;455;g123205f515f_0_56"/>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7: Answer</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123d29d8e8e_0_21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600">
                <a:latin typeface="Arial"/>
                <a:ea typeface="Arial"/>
                <a:cs typeface="Arial"/>
                <a:sym typeface="Arial"/>
              </a:rPr>
              <a:t>Reminder of your surgical sieve for thinking of causes and differentials! → </a:t>
            </a:r>
            <a:r>
              <a:rPr lang="en-GB" sz="2600" b="1">
                <a:latin typeface="Arial"/>
                <a:ea typeface="Arial"/>
                <a:cs typeface="Arial"/>
                <a:sym typeface="Arial"/>
              </a:rPr>
              <a:t>VITAMIN CDEF</a:t>
            </a:r>
            <a:endParaRPr sz="2600">
              <a:latin typeface="Arial"/>
              <a:ea typeface="Arial"/>
              <a:cs typeface="Arial"/>
              <a:sym typeface="Arial"/>
            </a:endParaRPr>
          </a:p>
          <a:p>
            <a:pPr marL="0" marR="0" lvl="0" indent="0" algn="l" rtl="0">
              <a:lnSpc>
                <a:spcPct val="100000"/>
              </a:lnSpc>
              <a:spcBef>
                <a:spcPts val="0"/>
              </a:spcBef>
              <a:spcAft>
                <a:spcPts val="0"/>
              </a:spcAft>
              <a:buNone/>
            </a:pPr>
            <a:endParaRPr sz="2600">
              <a:latin typeface="Arial"/>
              <a:ea typeface="Arial"/>
              <a:cs typeface="Arial"/>
              <a:sym typeface="Arial"/>
            </a:endParaRPr>
          </a:p>
          <a:p>
            <a:pPr marL="0" marR="0" lvl="0" indent="0" algn="l" rtl="0">
              <a:lnSpc>
                <a:spcPct val="100000"/>
              </a:lnSpc>
              <a:spcBef>
                <a:spcPts val="0"/>
              </a:spcBef>
              <a:spcAft>
                <a:spcPts val="0"/>
              </a:spcAft>
              <a:buNone/>
            </a:pPr>
            <a:r>
              <a:rPr lang="en-GB" sz="2400" b="1">
                <a:latin typeface="Arial"/>
                <a:ea typeface="Arial"/>
                <a:cs typeface="Arial"/>
                <a:sym typeface="Arial"/>
              </a:rPr>
              <a:t>V: </a:t>
            </a:r>
            <a:r>
              <a:rPr lang="en-GB" sz="2400">
                <a:latin typeface="Arial"/>
                <a:ea typeface="Arial"/>
                <a:cs typeface="Arial"/>
                <a:sym typeface="Arial"/>
              </a:rPr>
              <a:t>Vascular						</a:t>
            </a:r>
            <a:endParaRPr sz="2400" b="1">
              <a:latin typeface="Arial"/>
              <a:ea typeface="Arial"/>
              <a:cs typeface="Arial"/>
              <a:sym typeface="Arial"/>
            </a:endParaRPr>
          </a:p>
          <a:p>
            <a:pPr marL="0" marR="0" lvl="0" indent="0" algn="l" rtl="0">
              <a:lnSpc>
                <a:spcPct val="100000"/>
              </a:lnSpc>
              <a:spcBef>
                <a:spcPts val="0"/>
              </a:spcBef>
              <a:spcAft>
                <a:spcPts val="0"/>
              </a:spcAft>
              <a:buNone/>
            </a:pPr>
            <a:r>
              <a:rPr lang="en-GB" sz="2400" b="1">
                <a:latin typeface="Arial"/>
                <a:ea typeface="Arial"/>
                <a:cs typeface="Arial"/>
                <a:sym typeface="Arial"/>
              </a:rPr>
              <a:t>I:</a:t>
            </a:r>
            <a:r>
              <a:rPr lang="en-GB" sz="2400">
                <a:latin typeface="Arial"/>
                <a:ea typeface="Arial"/>
                <a:cs typeface="Arial"/>
                <a:sym typeface="Arial"/>
              </a:rPr>
              <a:t> Infective / Inflammatory		</a:t>
            </a:r>
            <a:r>
              <a:rPr lang="en-GB" sz="2400" b="1">
                <a:latin typeface="Arial"/>
                <a:ea typeface="Arial"/>
                <a:cs typeface="Arial"/>
                <a:sym typeface="Arial"/>
              </a:rPr>
              <a:t>C: </a:t>
            </a:r>
            <a:r>
              <a:rPr lang="en-GB" sz="2400">
                <a:latin typeface="Arial"/>
                <a:ea typeface="Arial"/>
                <a:cs typeface="Arial"/>
                <a:sym typeface="Arial"/>
              </a:rPr>
              <a:t>Congenital</a:t>
            </a:r>
            <a:endParaRPr sz="2400">
              <a:latin typeface="Arial"/>
              <a:ea typeface="Arial"/>
              <a:cs typeface="Arial"/>
              <a:sym typeface="Arial"/>
            </a:endParaRPr>
          </a:p>
          <a:p>
            <a:pPr marL="0" marR="0" lvl="0" indent="0" algn="l" rtl="0">
              <a:lnSpc>
                <a:spcPct val="100000"/>
              </a:lnSpc>
              <a:spcBef>
                <a:spcPts val="0"/>
              </a:spcBef>
              <a:spcAft>
                <a:spcPts val="0"/>
              </a:spcAft>
              <a:buNone/>
            </a:pPr>
            <a:r>
              <a:rPr lang="en-GB" sz="2400" b="1">
                <a:latin typeface="Arial"/>
                <a:ea typeface="Arial"/>
                <a:cs typeface="Arial"/>
                <a:sym typeface="Arial"/>
              </a:rPr>
              <a:t>T:</a:t>
            </a:r>
            <a:r>
              <a:rPr lang="en-GB" sz="2400">
                <a:latin typeface="Arial"/>
                <a:ea typeface="Arial"/>
                <a:cs typeface="Arial"/>
                <a:sym typeface="Arial"/>
              </a:rPr>
              <a:t> Trauma						</a:t>
            </a:r>
            <a:r>
              <a:rPr lang="en-GB" sz="2400" b="1">
                <a:latin typeface="Arial"/>
                <a:ea typeface="Arial"/>
                <a:cs typeface="Arial"/>
                <a:sym typeface="Arial"/>
              </a:rPr>
              <a:t>D:</a:t>
            </a:r>
            <a:r>
              <a:rPr lang="en-GB" sz="2400">
                <a:latin typeface="Arial"/>
                <a:ea typeface="Arial"/>
                <a:cs typeface="Arial"/>
                <a:sym typeface="Arial"/>
              </a:rPr>
              <a:t> Degenerative</a:t>
            </a:r>
            <a:endParaRPr sz="2400">
              <a:latin typeface="Arial"/>
              <a:ea typeface="Arial"/>
              <a:cs typeface="Arial"/>
              <a:sym typeface="Arial"/>
            </a:endParaRPr>
          </a:p>
          <a:p>
            <a:pPr marL="0" marR="0" lvl="0" indent="0" algn="l" rtl="0">
              <a:lnSpc>
                <a:spcPct val="100000"/>
              </a:lnSpc>
              <a:spcBef>
                <a:spcPts val="0"/>
              </a:spcBef>
              <a:spcAft>
                <a:spcPts val="0"/>
              </a:spcAft>
              <a:buNone/>
            </a:pPr>
            <a:r>
              <a:rPr lang="en-GB" sz="2400" b="1">
                <a:latin typeface="Arial"/>
                <a:ea typeface="Arial"/>
                <a:cs typeface="Arial"/>
                <a:sym typeface="Arial"/>
              </a:rPr>
              <a:t>A:</a:t>
            </a:r>
            <a:r>
              <a:rPr lang="en-GB" sz="2400">
                <a:latin typeface="Arial"/>
                <a:ea typeface="Arial"/>
                <a:cs typeface="Arial"/>
                <a:sym typeface="Arial"/>
              </a:rPr>
              <a:t> Autoimmune					</a:t>
            </a:r>
            <a:r>
              <a:rPr lang="en-GB" sz="2400" b="1">
                <a:latin typeface="Arial"/>
                <a:ea typeface="Arial"/>
                <a:cs typeface="Arial"/>
                <a:sym typeface="Arial"/>
              </a:rPr>
              <a:t>E: </a:t>
            </a:r>
            <a:r>
              <a:rPr lang="en-GB" sz="2400">
                <a:latin typeface="Arial"/>
                <a:ea typeface="Arial"/>
                <a:cs typeface="Arial"/>
                <a:sym typeface="Arial"/>
              </a:rPr>
              <a:t>Endocrine / Environment</a:t>
            </a:r>
            <a:endParaRPr sz="2400">
              <a:latin typeface="Arial"/>
              <a:ea typeface="Arial"/>
              <a:cs typeface="Arial"/>
              <a:sym typeface="Arial"/>
            </a:endParaRPr>
          </a:p>
          <a:p>
            <a:pPr marL="0" marR="0" lvl="0" indent="0" algn="l" rtl="0">
              <a:lnSpc>
                <a:spcPct val="100000"/>
              </a:lnSpc>
              <a:spcBef>
                <a:spcPts val="0"/>
              </a:spcBef>
              <a:spcAft>
                <a:spcPts val="0"/>
              </a:spcAft>
              <a:buNone/>
            </a:pPr>
            <a:r>
              <a:rPr lang="en-GB" sz="2400" b="1">
                <a:latin typeface="Arial"/>
                <a:ea typeface="Arial"/>
                <a:cs typeface="Arial"/>
                <a:sym typeface="Arial"/>
              </a:rPr>
              <a:t>M:</a:t>
            </a:r>
            <a:r>
              <a:rPr lang="en-GB" sz="2400">
                <a:latin typeface="Arial"/>
                <a:ea typeface="Arial"/>
                <a:cs typeface="Arial"/>
                <a:sym typeface="Arial"/>
              </a:rPr>
              <a:t> Metabolic						</a:t>
            </a:r>
            <a:r>
              <a:rPr lang="en-GB" sz="2400" b="1">
                <a:latin typeface="Arial"/>
                <a:ea typeface="Arial"/>
                <a:cs typeface="Arial"/>
                <a:sym typeface="Arial"/>
              </a:rPr>
              <a:t>F:</a:t>
            </a:r>
            <a:r>
              <a:rPr lang="en-GB" sz="2400">
                <a:latin typeface="Arial"/>
                <a:ea typeface="Arial"/>
                <a:cs typeface="Arial"/>
                <a:sym typeface="Arial"/>
              </a:rPr>
              <a:t> Functional</a:t>
            </a:r>
            <a:endParaRPr sz="2400">
              <a:latin typeface="Arial"/>
              <a:ea typeface="Arial"/>
              <a:cs typeface="Arial"/>
              <a:sym typeface="Arial"/>
            </a:endParaRPr>
          </a:p>
          <a:p>
            <a:pPr marL="0" marR="0" lvl="0" indent="0" algn="l" rtl="0">
              <a:lnSpc>
                <a:spcPct val="100000"/>
              </a:lnSpc>
              <a:spcBef>
                <a:spcPts val="0"/>
              </a:spcBef>
              <a:spcAft>
                <a:spcPts val="0"/>
              </a:spcAft>
              <a:buNone/>
            </a:pPr>
            <a:r>
              <a:rPr lang="en-GB" sz="2400" b="1">
                <a:latin typeface="Arial"/>
                <a:ea typeface="Arial"/>
                <a:cs typeface="Arial"/>
                <a:sym typeface="Arial"/>
              </a:rPr>
              <a:t>I:</a:t>
            </a:r>
            <a:r>
              <a:rPr lang="en-GB" sz="2400">
                <a:latin typeface="Arial"/>
                <a:ea typeface="Arial"/>
                <a:cs typeface="Arial"/>
                <a:sym typeface="Arial"/>
              </a:rPr>
              <a:t> Iatrogenic</a:t>
            </a:r>
            <a:endParaRPr sz="2400" b="1">
              <a:latin typeface="Arial"/>
              <a:ea typeface="Arial"/>
              <a:cs typeface="Arial"/>
              <a:sym typeface="Arial"/>
            </a:endParaRPr>
          </a:p>
          <a:p>
            <a:pPr marL="0" marR="0" lvl="0" indent="0" algn="l" rtl="0">
              <a:lnSpc>
                <a:spcPct val="100000"/>
              </a:lnSpc>
              <a:spcBef>
                <a:spcPts val="0"/>
              </a:spcBef>
              <a:spcAft>
                <a:spcPts val="0"/>
              </a:spcAft>
              <a:buNone/>
            </a:pPr>
            <a:r>
              <a:rPr lang="en-GB" sz="2400" b="1">
                <a:latin typeface="Arial"/>
                <a:ea typeface="Arial"/>
                <a:cs typeface="Arial"/>
                <a:sym typeface="Arial"/>
              </a:rPr>
              <a:t>N:</a:t>
            </a:r>
            <a:r>
              <a:rPr lang="en-GB" sz="2400">
                <a:latin typeface="Arial"/>
                <a:ea typeface="Arial"/>
                <a:cs typeface="Arial"/>
                <a:sym typeface="Arial"/>
              </a:rPr>
              <a:t> Neoplastic</a:t>
            </a:r>
            <a:endParaRPr sz="2400">
              <a:latin typeface="Arial"/>
              <a:ea typeface="Arial"/>
              <a:cs typeface="Arial"/>
              <a:sym typeface="Arial"/>
            </a:endParaRPr>
          </a:p>
          <a:p>
            <a:pPr marL="0" marR="0" lvl="0" indent="0" algn="l" rtl="0">
              <a:lnSpc>
                <a:spcPct val="100000"/>
              </a:lnSpc>
              <a:spcBef>
                <a:spcPts val="0"/>
              </a:spcBef>
              <a:spcAft>
                <a:spcPts val="0"/>
              </a:spcAft>
              <a:buNone/>
            </a:pPr>
            <a:endParaRPr sz="2600">
              <a:latin typeface="Arial"/>
              <a:ea typeface="Arial"/>
              <a:cs typeface="Arial"/>
              <a:sym typeface="Arial"/>
            </a:endParaRPr>
          </a:p>
        </p:txBody>
      </p:sp>
      <p:sp>
        <p:nvSpPr>
          <p:cNvPr id="116" name="Google Shape;116;g123d29d8e8e_0_213"/>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117" name="Google Shape;117;g123d29d8e8e_0_213"/>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18" name="Google Shape;118;g123d29d8e8e_0_213"/>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119" name="Google Shape;119;g123d29d8e8e_0_213"/>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Before we start</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12443b54eab_0_19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2400">
                <a:latin typeface="Arial"/>
                <a:ea typeface="Arial"/>
                <a:cs typeface="Arial"/>
                <a:sym typeface="Arial"/>
              </a:rPr>
              <a:t>B. Name 1 non-infectious diseases which may present with diarrhoea</a:t>
            </a: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457200" lvl="0" indent="-406400" algn="l" rtl="0">
              <a:spcBef>
                <a:spcPts val="0"/>
              </a:spcBef>
              <a:spcAft>
                <a:spcPts val="0"/>
              </a:spcAft>
              <a:buSzPts val="2800"/>
              <a:buFont typeface="Arial"/>
              <a:buChar char="●"/>
            </a:pPr>
            <a:r>
              <a:rPr lang="en-GB" sz="2400">
                <a:latin typeface="Arial"/>
                <a:ea typeface="Arial"/>
                <a:cs typeface="Arial"/>
                <a:sym typeface="Arial"/>
              </a:rPr>
              <a:t>IBS</a:t>
            </a: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GB" sz="2400">
                <a:latin typeface="Arial"/>
                <a:ea typeface="Arial"/>
                <a:cs typeface="Arial"/>
                <a:sym typeface="Arial"/>
              </a:rPr>
              <a:t>IBD: Crohn’s disease, Ulcerative Collitis </a:t>
            </a: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GB" sz="2400">
                <a:latin typeface="Arial"/>
                <a:ea typeface="Arial"/>
                <a:cs typeface="Arial"/>
                <a:sym typeface="Arial"/>
              </a:rPr>
              <a:t>Bowel cancer </a:t>
            </a: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p:txBody>
      </p:sp>
      <p:sp>
        <p:nvSpPr>
          <p:cNvPr id="461" name="Google Shape;461;g12443b54eab_0_190"/>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462" name="Google Shape;462;g12443b54eab_0_190"/>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63" name="Google Shape;463;g12443b54eab_0_190"/>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464" name="Google Shape;464;g12443b54eab_0_190"/>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7: Answer</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12443b54eab_0_19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a:p>
            <a:pPr marL="914400" lvl="0" indent="-406400" algn="l" rtl="0">
              <a:spcBef>
                <a:spcPts val="0"/>
              </a:spcBef>
              <a:spcAft>
                <a:spcPts val="0"/>
              </a:spcAft>
              <a:buSzPts val="2800"/>
              <a:buAutoNum type="alphaLcPeriod"/>
            </a:pPr>
            <a:r>
              <a:rPr lang="en-GB">
                <a:latin typeface="Arial"/>
                <a:ea typeface="Arial"/>
                <a:cs typeface="Arial"/>
                <a:sym typeface="Arial"/>
              </a:rPr>
              <a:t>Name 1 other causes of diarrhoea which are not related to disease or infection.</a:t>
            </a:r>
            <a:endParaRPr sz="2400">
              <a:latin typeface="Arial"/>
              <a:ea typeface="Arial"/>
              <a:cs typeface="Arial"/>
              <a:sym typeface="Arial"/>
            </a:endParaRPr>
          </a:p>
          <a:p>
            <a:pPr marL="457200" lvl="0" indent="-406400" algn="l" rtl="0">
              <a:spcBef>
                <a:spcPts val="0"/>
              </a:spcBef>
              <a:spcAft>
                <a:spcPts val="0"/>
              </a:spcAft>
              <a:buSzPts val="2800"/>
              <a:buFont typeface="Arial"/>
              <a:buChar char="●"/>
            </a:pPr>
            <a:r>
              <a:rPr lang="en-GB">
                <a:latin typeface="Arial"/>
                <a:ea typeface="Arial"/>
                <a:cs typeface="Arial"/>
                <a:sym typeface="Arial"/>
              </a:rPr>
              <a:t>Stress</a:t>
            </a:r>
            <a:endParaRPr>
              <a:latin typeface="Arial"/>
              <a:ea typeface="Arial"/>
              <a:cs typeface="Arial"/>
              <a:sym typeface="Arial"/>
            </a:endParaRPr>
          </a:p>
          <a:p>
            <a:pPr marL="457200" lvl="0" indent="-406400" algn="l" rtl="0">
              <a:spcBef>
                <a:spcPts val="0"/>
              </a:spcBef>
              <a:spcAft>
                <a:spcPts val="0"/>
              </a:spcAft>
              <a:buSzPts val="2800"/>
              <a:buFont typeface="Arial"/>
              <a:buChar char="●"/>
            </a:pPr>
            <a:r>
              <a:rPr lang="en-GB">
                <a:latin typeface="Arial"/>
                <a:ea typeface="Arial"/>
                <a:cs typeface="Arial"/>
                <a:sym typeface="Arial"/>
              </a:rPr>
              <a:t>Medication related </a:t>
            </a:r>
            <a:endParaRPr>
              <a:latin typeface="Arial"/>
              <a:ea typeface="Arial"/>
              <a:cs typeface="Arial"/>
              <a:sym typeface="Arial"/>
            </a:endParaRPr>
          </a:p>
          <a:p>
            <a:pPr marL="457200" lvl="0" indent="-406400" algn="l" rtl="0">
              <a:spcBef>
                <a:spcPts val="0"/>
              </a:spcBef>
              <a:spcAft>
                <a:spcPts val="0"/>
              </a:spcAft>
              <a:buSzPts val="2800"/>
              <a:buFont typeface="Arial"/>
              <a:buChar char="●"/>
            </a:pPr>
            <a:r>
              <a:rPr lang="en-GB">
                <a:latin typeface="Arial"/>
                <a:ea typeface="Arial"/>
                <a:cs typeface="Arial"/>
                <a:sym typeface="Arial"/>
              </a:rPr>
              <a:t>Toxin ingestion </a:t>
            </a:r>
            <a:endParaRPr>
              <a:latin typeface="Arial"/>
              <a:ea typeface="Arial"/>
              <a:cs typeface="Arial"/>
              <a:sym typeface="Arial"/>
            </a:endParaRPr>
          </a:p>
        </p:txBody>
      </p:sp>
      <p:sp>
        <p:nvSpPr>
          <p:cNvPr id="470" name="Google Shape;470;g12443b54eab_0_198"/>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471" name="Google Shape;471;g12443b54eab_0_198"/>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72" name="Google Shape;472;g12443b54eab_0_198"/>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473" name="Google Shape;473;g12443b54eab_0_198"/>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7: Answer</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g123205f515f_0_7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600">
                <a:latin typeface="Arial"/>
                <a:ea typeface="Arial"/>
                <a:cs typeface="Arial"/>
                <a:sym typeface="Arial"/>
              </a:rPr>
              <a:t>10. Which of the following statements is most applicable to coeliac disease?</a:t>
            </a:r>
            <a:endParaRPr sz="26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2500">
              <a:latin typeface="Arial"/>
              <a:ea typeface="Arial"/>
              <a:cs typeface="Arial"/>
              <a:sym typeface="Arial"/>
            </a:endParaRPr>
          </a:p>
          <a:p>
            <a:pPr marL="914400" marR="0" lvl="0" indent="-387350" algn="l" rtl="0">
              <a:lnSpc>
                <a:spcPct val="100000"/>
              </a:lnSpc>
              <a:spcBef>
                <a:spcPts val="0"/>
              </a:spcBef>
              <a:spcAft>
                <a:spcPts val="0"/>
              </a:spcAft>
              <a:buSzPts val="2500"/>
              <a:buFont typeface="Arial"/>
              <a:buAutoNum type="alphaLcPeriod"/>
            </a:pPr>
            <a:r>
              <a:rPr lang="en-GB" sz="2500">
                <a:latin typeface="Arial"/>
                <a:ea typeface="Arial"/>
                <a:cs typeface="Arial"/>
                <a:sym typeface="Arial"/>
              </a:rPr>
              <a:t>Characterised by enhanced gastric acid production</a:t>
            </a:r>
            <a:endParaRPr sz="2500">
              <a:latin typeface="Arial"/>
              <a:ea typeface="Arial"/>
              <a:cs typeface="Arial"/>
              <a:sym typeface="Arial"/>
            </a:endParaRPr>
          </a:p>
          <a:p>
            <a:pPr marL="914400" marR="0" lvl="0" indent="-387350" algn="l" rtl="0">
              <a:lnSpc>
                <a:spcPct val="100000"/>
              </a:lnSpc>
              <a:spcBef>
                <a:spcPts val="0"/>
              </a:spcBef>
              <a:spcAft>
                <a:spcPts val="0"/>
              </a:spcAft>
              <a:buSzPts val="2500"/>
              <a:buFont typeface="Arial"/>
              <a:buAutoNum type="alphaLcPeriod"/>
            </a:pPr>
            <a:r>
              <a:rPr lang="en-GB" sz="2500">
                <a:latin typeface="Arial"/>
                <a:ea typeface="Arial"/>
                <a:cs typeface="Arial"/>
                <a:sym typeface="Arial"/>
              </a:rPr>
              <a:t>Two peaks of incidence at ~2months and ~40 years of age</a:t>
            </a:r>
            <a:endParaRPr sz="2500">
              <a:latin typeface="Arial"/>
              <a:ea typeface="Arial"/>
              <a:cs typeface="Arial"/>
              <a:sym typeface="Arial"/>
            </a:endParaRPr>
          </a:p>
          <a:p>
            <a:pPr marL="914400" marR="0" lvl="0" indent="-387350" algn="l" rtl="0">
              <a:lnSpc>
                <a:spcPct val="100000"/>
              </a:lnSpc>
              <a:spcBef>
                <a:spcPts val="0"/>
              </a:spcBef>
              <a:spcAft>
                <a:spcPts val="0"/>
              </a:spcAft>
              <a:buSzPts val="2500"/>
              <a:buFont typeface="Arial"/>
              <a:buAutoNum type="alphaLcPeriod"/>
            </a:pPr>
            <a:r>
              <a:rPr lang="en-GB" sz="2500">
                <a:latin typeface="Arial"/>
                <a:ea typeface="Arial"/>
                <a:cs typeface="Arial"/>
                <a:sym typeface="Arial"/>
              </a:rPr>
              <a:t>Transmural areas of inflammation on biopsy</a:t>
            </a:r>
            <a:endParaRPr sz="2500">
              <a:latin typeface="Arial"/>
              <a:ea typeface="Arial"/>
              <a:cs typeface="Arial"/>
              <a:sym typeface="Arial"/>
            </a:endParaRPr>
          </a:p>
          <a:p>
            <a:pPr marL="914400" marR="0" lvl="0" indent="-387350" algn="l" rtl="0">
              <a:lnSpc>
                <a:spcPct val="100000"/>
              </a:lnSpc>
              <a:spcBef>
                <a:spcPts val="0"/>
              </a:spcBef>
              <a:spcAft>
                <a:spcPts val="0"/>
              </a:spcAft>
              <a:buSzPts val="2500"/>
              <a:buFont typeface="Arial"/>
              <a:buAutoNum type="alphaLcPeriod"/>
            </a:pPr>
            <a:r>
              <a:rPr lang="en-GB" sz="2500">
                <a:latin typeface="Arial"/>
                <a:ea typeface="Arial"/>
                <a:cs typeface="Arial"/>
                <a:sym typeface="Arial"/>
              </a:rPr>
              <a:t>Associated with HLA-DQ2/DQ8</a:t>
            </a:r>
            <a:endParaRPr sz="2500">
              <a:latin typeface="Arial"/>
              <a:ea typeface="Arial"/>
              <a:cs typeface="Arial"/>
              <a:sym typeface="Arial"/>
            </a:endParaRPr>
          </a:p>
          <a:p>
            <a:pPr marL="914400" marR="0" lvl="0" indent="-387350" algn="l" rtl="0">
              <a:lnSpc>
                <a:spcPct val="100000"/>
              </a:lnSpc>
              <a:spcBef>
                <a:spcPts val="0"/>
              </a:spcBef>
              <a:spcAft>
                <a:spcPts val="0"/>
              </a:spcAft>
              <a:buSzPts val="2500"/>
              <a:buFont typeface="Arial"/>
              <a:buAutoNum type="alphaLcPeriod"/>
            </a:pPr>
            <a:r>
              <a:rPr lang="en-GB" sz="2500">
                <a:latin typeface="Arial"/>
                <a:ea typeface="Arial"/>
                <a:cs typeface="Arial"/>
                <a:sym typeface="Arial"/>
              </a:rPr>
              <a:t>SBR may be raised on bloods</a:t>
            </a:r>
            <a:endParaRPr sz="2500">
              <a:latin typeface="Arial"/>
              <a:ea typeface="Arial"/>
              <a:cs typeface="Arial"/>
              <a:sym typeface="Arial"/>
            </a:endParaRPr>
          </a:p>
        </p:txBody>
      </p:sp>
      <p:sp>
        <p:nvSpPr>
          <p:cNvPr id="479" name="Google Shape;479;g123205f515f_0_72"/>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480" name="Google Shape;480;g123205f515f_0_72"/>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81" name="Google Shape;481;g123205f515f_0_72"/>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482" name="Google Shape;482;g123205f515f_0_72"/>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8: SBA</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123205f515f_0_80"/>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488" name="Google Shape;488;g123205f515f_0_80"/>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89" name="Google Shape;489;g123205f515f_0_80"/>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490" name="Google Shape;490;g123205f515f_0_80"/>
          <p:cNvSpPr txBox="1"/>
          <p:nvPr/>
        </p:nvSpPr>
        <p:spPr>
          <a:xfrm>
            <a:off x="1187597" y="449700"/>
            <a:ext cx="5506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8: Answer</a:t>
            </a:r>
            <a:endParaRPr sz="3600" b="0" i="0" u="none" strike="noStrike" cap="none">
              <a:solidFill>
                <a:schemeClr val="lt1"/>
              </a:solidFill>
              <a:latin typeface="Arial"/>
              <a:ea typeface="Arial"/>
              <a:cs typeface="Arial"/>
              <a:sym typeface="Arial"/>
            </a:endParaRPr>
          </a:p>
        </p:txBody>
      </p:sp>
      <p:sp>
        <p:nvSpPr>
          <p:cNvPr id="491" name="Google Shape;491;g123205f515f_0_8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600">
                <a:latin typeface="Arial"/>
                <a:ea typeface="Arial"/>
                <a:cs typeface="Arial"/>
                <a:sym typeface="Arial"/>
              </a:rPr>
              <a:t>10. Which of the following statements is most applicable to coeliac disease?</a:t>
            </a:r>
            <a:endParaRPr sz="26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2500">
              <a:latin typeface="Arial"/>
              <a:ea typeface="Arial"/>
              <a:cs typeface="Arial"/>
              <a:sym typeface="Arial"/>
            </a:endParaRPr>
          </a:p>
          <a:p>
            <a:pPr marL="914400" marR="0" lvl="0" indent="-387350" algn="l" rtl="0">
              <a:lnSpc>
                <a:spcPct val="100000"/>
              </a:lnSpc>
              <a:spcBef>
                <a:spcPts val="0"/>
              </a:spcBef>
              <a:spcAft>
                <a:spcPts val="0"/>
              </a:spcAft>
              <a:buSzPts val="2500"/>
              <a:buFont typeface="Arial"/>
              <a:buAutoNum type="alphaLcPeriod"/>
            </a:pPr>
            <a:r>
              <a:rPr lang="en-GB" sz="2500">
                <a:latin typeface="Arial"/>
                <a:ea typeface="Arial"/>
                <a:cs typeface="Arial"/>
                <a:sym typeface="Arial"/>
              </a:rPr>
              <a:t>Characterised by enhanced gastric acid production</a:t>
            </a:r>
            <a:endParaRPr sz="2500">
              <a:latin typeface="Arial"/>
              <a:ea typeface="Arial"/>
              <a:cs typeface="Arial"/>
              <a:sym typeface="Arial"/>
            </a:endParaRPr>
          </a:p>
          <a:p>
            <a:pPr marL="914400" marR="0" lvl="0" indent="-387350" algn="l" rtl="0">
              <a:lnSpc>
                <a:spcPct val="100000"/>
              </a:lnSpc>
              <a:spcBef>
                <a:spcPts val="0"/>
              </a:spcBef>
              <a:spcAft>
                <a:spcPts val="0"/>
              </a:spcAft>
              <a:buSzPts val="2500"/>
              <a:buFont typeface="Arial"/>
              <a:buAutoNum type="alphaLcPeriod"/>
            </a:pPr>
            <a:r>
              <a:rPr lang="en-GB" sz="2500">
                <a:latin typeface="Arial"/>
                <a:ea typeface="Arial"/>
                <a:cs typeface="Arial"/>
                <a:sym typeface="Arial"/>
              </a:rPr>
              <a:t>Two peaks of incidence at ~2months and ~40 years of age</a:t>
            </a:r>
            <a:endParaRPr sz="2500">
              <a:latin typeface="Arial"/>
              <a:ea typeface="Arial"/>
              <a:cs typeface="Arial"/>
              <a:sym typeface="Arial"/>
            </a:endParaRPr>
          </a:p>
          <a:p>
            <a:pPr marL="914400" marR="0" lvl="0" indent="-387350" algn="l" rtl="0">
              <a:lnSpc>
                <a:spcPct val="100000"/>
              </a:lnSpc>
              <a:spcBef>
                <a:spcPts val="0"/>
              </a:spcBef>
              <a:spcAft>
                <a:spcPts val="0"/>
              </a:spcAft>
              <a:buSzPts val="2500"/>
              <a:buFont typeface="Arial"/>
              <a:buAutoNum type="alphaLcPeriod"/>
            </a:pPr>
            <a:r>
              <a:rPr lang="en-GB" sz="2500">
                <a:latin typeface="Arial"/>
                <a:ea typeface="Arial"/>
                <a:cs typeface="Arial"/>
                <a:sym typeface="Arial"/>
              </a:rPr>
              <a:t>Transmural areas of inflammation on biopsy</a:t>
            </a:r>
            <a:endParaRPr sz="2500">
              <a:latin typeface="Arial"/>
              <a:ea typeface="Arial"/>
              <a:cs typeface="Arial"/>
              <a:sym typeface="Arial"/>
            </a:endParaRPr>
          </a:p>
          <a:p>
            <a:pPr marL="914400" marR="0" lvl="0" indent="-387350" algn="l" rtl="0">
              <a:lnSpc>
                <a:spcPct val="100000"/>
              </a:lnSpc>
              <a:spcBef>
                <a:spcPts val="0"/>
              </a:spcBef>
              <a:spcAft>
                <a:spcPts val="0"/>
              </a:spcAft>
              <a:buSzPts val="2500"/>
              <a:buAutoNum type="alphaLcPeriod"/>
            </a:pPr>
            <a:r>
              <a:rPr lang="en-GB" sz="2500" b="1">
                <a:latin typeface="Arial"/>
                <a:ea typeface="Arial"/>
                <a:cs typeface="Arial"/>
                <a:sym typeface="Arial"/>
              </a:rPr>
              <a:t>Associated with HLA-DQ2/DQ8</a:t>
            </a:r>
            <a:endParaRPr sz="2500" b="1">
              <a:latin typeface="Arial"/>
              <a:ea typeface="Arial"/>
              <a:cs typeface="Arial"/>
              <a:sym typeface="Arial"/>
            </a:endParaRPr>
          </a:p>
          <a:p>
            <a:pPr marL="914400" marR="0" lvl="0" indent="-387350" algn="l" rtl="0">
              <a:lnSpc>
                <a:spcPct val="100000"/>
              </a:lnSpc>
              <a:spcBef>
                <a:spcPts val="0"/>
              </a:spcBef>
              <a:spcAft>
                <a:spcPts val="0"/>
              </a:spcAft>
              <a:buSzPts val="2500"/>
              <a:buFont typeface="Arial"/>
              <a:buAutoNum type="alphaLcPeriod"/>
            </a:pPr>
            <a:r>
              <a:rPr lang="en-GB" sz="2500">
                <a:latin typeface="Arial"/>
                <a:ea typeface="Arial"/>
                <a:cs typeface="Arial"/>
                <a:sym typeface="Arial"/>
              </a:rPr>
              <a:t>SBR may be raised on bloods</a:t>
            </a:r>
            <a:endParaRPr sz="2500">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123205f515f_0_88"/>
          <p:cNvSpPr/>
          <p:nvPr/>
        </p:nvSpPr>
        <p:spPr>
          <a:xfrm>
            <a:off x="884900" y="3193350"/>
            <a:ext cx="7464000" cy="1769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g123205f515f_0_8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0"/>
              </a:spcBef>
              <a:spcAft>
                <a:spcPts val="0"/>
              </a:spcAft>
              <a:buClr>
                <a:schemeClr val="dk1"/>
              </a:buClr>
              <a:buSzPts val="2800"/>
              <a:buFont typeface="Arial"/>
              <a:buNone/>
            </a:pPr>
            <a:r>
              <a:rPr lang="en-GB" sz="2600">
                <a:latin typeface="Arial"/>
                <a:ea typeface="Arial"/>
                <a:cs typeface="Arial"/>
                <a:sym typeface="Arial"/>
              </a:rPr>
              <a:t>This question is not necessarily about knowing the HLA associations (but fab if you do!) but about ruling out other answers:</a:t>
            </a:r>
            <a:endParaRPr sz="2600">
              <a:latin typeface="Arial"/>
              <a:ea typeface="Arial"/>
              <a:cs typeface="Arial"/>
              <a:sym typeface="Arial"/>
            </a:endParaRPr>
          </a:p>
          <a:p>
            <a:pPr marL="457200" marR="0" lvl="0" indent="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a:p>
            <a:pPr marL="914400" lvl="0" indent="-355600" algn="l" rtl="0">
              <a:spcBef>
                <a:spcPts val="0"/>
              </a:spcBef>
              <a:spcAft>
                <a:spcPts val="0"/>
              </a:spcAft>
              <a:buSzPts val="2000"/>
              <a:buAutoNum type="alphaLcPeriod"/>
            </a:pPr>
            <a:r>
              <a:rPr lang="en-GB" sz="2000">
                <a:latin typeface="Arial"/>
                <a:ea typeface="Arial"/>
                <a:cs typeface="Arial"/>
                <a:sym typeface="Arial"/>
              </a:rPr>
              <a:t>Characterised by enhanced gastric acid production</a:t>
            </a:r>
            <a:endParaRPr sz="2000">
              <a:latin typeface="Arial"/>
              <a:ea typeface="Arial"/>
              <a:cs typeface="Arial"/>
              <a:sym typeface="Arial"/>
            </a:endParaRPr>
          </a:p>
          <a:p>
            <a:pPr marL="914400" lvl="0" indent="-355600" algn="l" rtl="0">
              <a:spcBef>
                <a:spcPts val="0"/>
              </a:spcBef>
              <a:spcAft>
                <a:spcPts val="0"/>
              </a:spcAft>
              <a:buSzPts val="2000"/>
              <a:buAutoNum type="alphaLcPeriod"/>
            </a:pPr>
            <a:r>
              <a:rPr lang="en-GB" sz="2000">
                <a:latin typeface="Arial"/>
                <a:ea typeface="Arial"/>
                <a:cs typeface="Arial"/>
                <a:sym typeface="Arial"/>
              </a:rPr>
              <a:t>Two peaks of incidence at ~2 months and ~40 years of age</a:t>
            </a:r>
            <a:endParaRPr sz="2000">
              <a:latin typeface="Arial"/>
              <a:ea typeface="Arial"/>
              <a:cs typeface="Arial"/>
              <a:sym typeface="Arial"/>
            </a:endParaRPr>
          </a:p>
          <a:p>
            <a:pPr marL="914400" lvl="0" indent="-355600" algn="l" rtl="0">
              <a:spcBef>
                <a:spcPts val="0"/>
              </a:spcBef>
              <a:spcAft>
                <a:spcPts val="0"/>
              </a:spcAft>
              <a:buSzPts val="2000"/>
              <a:buAutoNum type="alphaLcPeriod"/>
            </a:pPr>
            <a:r>
              <a:rPr lang="en-GB" sz="2000">
                <a:latin typeface="Arial"/>
                <a:ea typeface="Arial"/>
                <a:cs typeface="Arial"/>
                <a:sym typeface="Arial"/>
              </a:rPr>
              <a:t>Transmural areas of inflammation on biopsy</a:t>
            </a:r>
            <a:endParaRPr sz="2000">
              <a:latin typeface="Arial"/>
              <a:ea typeface="Arial"/>
              <a:cs typeface="Arial"/>
              <a:sym typeface="Arial"/>
            </a:endParaRPr>
          </a:p>
          <a:p>
            <a:pPr marL="914400" lvl="0" indent="-355600" algn="l" rtl="0">
              <a:spcBef>
                <a:spcPts val="0"/>
              </a:spcBef>
              <a:spcAft>
                <a:spcPts val="0"/>
              </a:spcAft>
              <a:buSzPts val="2000"/>
              <a:buAutoNum type="alphaLcPeriod"/>
            </a:pPr>
            <a:r>
              <a:rPr lang="en-GB" sz="2000" b="1">
                <a:latin typeface="Arial"/>
                <a:ea typeface="Arial"/>
                <a:cs typeface="Arial"/>
                <a:sym typeface="Arial"/>
              </a:rPr>
              <a:t>Associated with HLA-DQ2/DQ8</a:t>
            </a:r>
            <a:endParaRPr sz="2000" b="1">
              <a:latin typeface="Arial"/>
              <a:ea typeface="Arial"/>
              <a:cs typeface="Arial"/>
              <a:sym typeface="Arial"/>
            </a:endParaRPr>
          </a:p>
          <a:p>
            <a:pPr marL="914400" lvl="0" indent="-355600" algn="l" rtl="0">
              <a:spcBef>
                <a:spcPts val="0"/>
              </a:spcBef>
              <a:spcAft>
                <a:spcPts val="0"/>
              </a:spcAft>
              <a:buSzPts val="2000"/>
              <a:buAutoNum type="alphaLcPeriod"/>
            </a:pPr>
            <a:r>
              <a:rPr lang="en-GB" sz="2000">
                <a:latin typeface="Arial"/>
                <a:ea typeface="Arial"/>
                <a:cs typeface="Arial"/>
                <a:sym typeface="Arial"/>
              </a:rPr>
              <a:t>SBR may be raised on bloods</a:t>
            </a:r>
            <a:endParaRPr sz="2000">
              <a:latin typeface="Arial"/>
              <a:ea typeface="Arial"/>
              <a:cs typeface="Arial"/>
              <a:sym typeface="Arial"/>
            </a:endParaRPr>
          </a:p>
          <a:p>
            <a:pPr marL="0" lvl="0" indent="0" algn="l" rtl="0">
              <a:spcBef>
                <a:spcPts val="0"/>
              </a:spcBef>
              <a:spcAft>
                <a:spcPts val="0"/>
              </a:spcAft>
              <a:buNone/>
            </a:pPr>
            <a:endParaRPr sz="2000">
              <a:latin typeface="Arial"/>
              <a:ea typeface="Arial"/>
              <a:cs typeface="Arial"/>
              <a:sym typeface="Arial"/>
            </a:endParaRPr>
          </a:p>
          <a:p>
            <a:pPr marL="457200" lvl="0" indent="0" algn="l" rtl="0">
              <a:spcBef>
                <a:spcPts val="0"/>
              </a:spcBef>
              <a:spcAft>
                <a:spcPts val="0"/>
              </a:spcAft>
              <a:buNone/>
            </a:pPr>
            <a:r>
              <a:rPr lang="en-GB" sz="2400">
                <a:latin typeface="Arial"/>
                <a:ea typeface="Arial"/>
                <a:cs typeface="Arial"/>
                <a:sym typeface="Arial"/>
              </a:rPr>
              <a:t>A = GORD, C = Crohn’s, E = Jaundice. </a:t>
            </a:r>
            <a:endParaRPr sz="2400">
              <a:latin typeface="Arial"/>
              <a:ea typeface="Arial"/>
              <a:cs typeface="Arial"/>
              <a:sym typeface="Arial"/>
            </a:endParaRPr>
          </a:p>
          <a:p>
            <a:pPr marL="457200" lvl="0" indent="0" algn="l" rtl="0">
              <a:spcBef>
                <a:spcPts val="0"/>
              </a:spcBef>
              <a:spcAft>
                <a:spcPts val="0"/>
              </a:spcAft>
              <a:buNone/>
            </a:pPr>
            <a:r>
              <a:rPr lang="en-GB" sz="2400">
                <a:latin typeface="Arial"/>
                <a:ea typeface="Arial"/>
                <a:cs typeface="Arial"/>
                <a:sym typeface="Arial"/>
              </a:rPr>
              <a:t>2 month old babies don’t eat gluten - so it must be D!</a:t>
            </a:r>
            <a:endParaRPr sz="2400">
              <a:latin typeface="Arial"/>
              <a:ea typeface="Arial"/>
              <a:cs typeface="Arial"/>
              <a:sym typeface="Arial"/>
            </a:endParaRPr>
          </a:p>
        </p:txBody>
      </p:sp>
      <p:sp>
        <p:nvSpPr>
          <p:cNvPr id="498" name="Google Shape;498;g123205f515f_0_88"/>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499" name="Google Shape;499;g123205f515f_0_88"/>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00" name="Google Shape;500;g123205f515f_0_88"/>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501" name="Google Shape;501;g123205f515f_0_88"/>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8: Explanation</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123d29d8e8e_0_44"/>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507" name="Google Shape;507;g123d29d8e8e_0_44"/>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08" name="Google Shape;508;g123d29d8e8e_0_44"/>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509" name="Google Shape;509;g123d29d8e8e_0_44"/>
          <p:cNvSpPr txBox="1"/>
          <p:nvPr/>
        </p:nvSpPr>
        <p:spPr>
          <a:xfrm>
            <a:off x="1187597" y="449700"/>
            <a:ext cx="5506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8: Explanation</a:t>
            </a:r>
            <a:endParaRPr sz="3600" b="0" i="0" u="none" strike="noStrike" cap="none">
              <a:solidFill>
                <a:schemeClr val="lt1"/>
              </a:solidFill>
              <a:latin typeface="Arial"/>
              <a:ea typeface="Arial"/>
              <a:cs typeface="Arial"/>
              <a:sym typeface="Arial"/>
            </a:endParaRPr>
          </a:p>
        </p:txBody>
      </p:sp>
      <p:sp>
        <p:nvSpPr>
          <p:cNvPr id="510" name="Google Shape;510;g123d29d8e8e_0_4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500">
                <a:latin typeface="Arial"/>
                <a:ea typeface="Arial"/>
                <a:cs typeface="Arial"/>
                <a:sym typeface="Arial"/>
              </a:rPr>
              <a:t>BONUS: Can you identify which is coeliac disease and which is Crohn’s disease? Why?</a:t>
            </a:r>
            <a:endParaRPr sz="2500">
              <a:latin typeface="Arial"/>
              <a:ea typeface="Arial"/>
              <a:cs typeface="Arial"/>
              <a:sym typeface="Arial"/>
            </a:endParaRPr>
          </a:p>
        </p:txBody>
      </p:sp>
      <p:pic>
        <p:nvPicPr>
          <p:cNvPr id="511" name="Google Shape;511;g123d29d8e8e_0_44"/>
          <p:cNvPicPr preferRelativeResize="0"/>
          <p:nvPr/>
        </p:nvPicPr>
        <p:blipFill>
          <a:blip r:embed="rId4">
            <a:alphaModFix/>
          </a:blip>
          <a:stretch>
            <a:fillRect/>
          </a:stretch>
        </p:blipFill>
        <p:spPr>
          <a:xfrm>
            <a:off x="4422675" y="2789163"/>
            <a:ext cx="4376250" cy="2297525"/>
          </a:xfrm>
          <a:prstGeom prst="rect">
            <a:avLst/>
          </a:prstGeom>
          <a:noFill/>
          <a:ln>
            <a:noFill/>
          </a:ln>
        </p:spPr>
      </p:pic>
      <p:pic>
        <p:nvPicPr>
          <p:cNvPr id="512" name="Google Shape;512;g123d29d8e8e_0_44"/>
          <p:cNvPicPr preferRelativeResize="0"/>
          <p:nvPr/>
        </p:nvPicPr>
        <p:blipFill>
          <a:blip r:embed="rId5">
            <a:alphaModFix/>
          </a:blip>
          <a:stretch>
            <a:fillRect/>
          </a:stretch>
        </p:blipFill>
        <p:spPr>
          <a:xfrm>
            <a:off x="345075" y="2714425"/>
            <a:ext cx="3853350" cy="256889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123205f515f_0_135"/>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Trevor is a 28 year old man who has recently had an endoscopy for inflammatory markers present in his bloodwork, and diarrhoea. On endoscopy skip lesions were found, and transmural inflammation. </a:t>
            </a:r>
            <a:endParaRPr sz="24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24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What is the first line treatment for this patient?</a:t>
            </a:r>
            <a:endParaRPr sz="2400">
              <a:latin typeface="Arial"/>
              <a:ea typeface="Arial"/>
              <a:cs typeface="Arial"/>
              <a:sym typeface="Arial"/>
            </a:endParaRPr>
          </a:p>
          <a:p>
            <a:pPr marL="4572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Oral prednisolone </a:t>
            </a:r>
            <a:endParaRPr sz="2400">
              <a:latin typeface="Arial"/>
              <a:ea typeface="Arial"/>
              <a:cs typeface="Arial"/>
              <a:sym typeface="Arial"/>
            </a:endParaRPr>
          </a:p>
          <a:p>
            <a:pPr marL="4572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Methotrexate</a:t>
            </a:r>
            <a:endParaRPr sz="2400">
              <a:latin typeface="Arial"/>
              <a:ea typeface="Arial"/>
              <a:cs typeface="Arial"/>
              <a:sym typeface="Arial"/>
            </a:endParaRPr>
          </a:p>
          <a:p>
            <a:pPr marL="4572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Infliximab</a:t>
            </a:r>
            <a:endParaRPr sz="2400">
              <a:latin typeface="Arial"/>
              <a:ea typeface="Arial"/>
              <a:cs typeface="Arial"/>
              <a:sym typeface="Arial"/>
            </a:endParaRPr>
          </a:p>
          <a:p>
            <a:pPr marL="4572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Mercaptopurine</a:t>
            </a:r>
            <a:endParaRPr sz="2400">
              <a:latin typeface="Arial"/>
              <a:ea typeface="Arial"/>
              <a:cs typeface="Arial"/>
              <a:sym typeface="Arial"/>
            </a:endParaRPr>
          </a:p>
          <a:p>
            <a:pPr marL="4572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azathioprine</a:t>
            </a:r>
            <a:endParaRPr sz="2400">
              <a:latin typeface="Arial"/>
              <a:ea typeface="Arial"/>
              <a:cs typeface="Arial"/>
              <a:sym typeface="Arial"/>
            </a:endParaRPr>
          </a:p>
        </p:txBody>
      </p:sp>
      <p:sp>
        <p:nvSpPr>
          <p:cNvPr id="518" name="Google Shape;518;g123205f515f_0_135"/>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519" name="Google Shape;519;g123205f515f_0_135"/>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20" name="Google Shape;520;g123205f515f_0_135"/>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521" name="Google Shape;521;g123205f515f_0_135"/>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9</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12443b54eab_0_20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Trevor is a 28 year old man who has recently had an endoscopy for </a:t>
            </a:r>
            <a:r>
              <a:rPr lang="en-GB" sz="2400" b="1">
                <a:latin typeface="Arial"/>
                <a:ea typeface="Arial"/>
                <a:cs typeface="Arial"/>
                <a:sym typeface="Arial"/>
              </a:rPr>
              <a:t>inflammatory markers</a:t>
            </a:r>
            <a:r>
              <a:rPr lang="en-GB" sz="2400">
                <a:latin typeface="Arial"/>
                <a:ea typeface="Arial"/>
                <a:cs typeface="Arial"/>
                <a:sym typeface="Arial"/>
              </a:rPr>
              <a:t> present in his bloodwork, and </a:t>
            </a:r>
            <a:r>
              <a:rPr lang="en-GB" sz="2400" b="1">
                <a:latin typeface="Arial"/>
                <a:ea typeface="Arial"/>
                <a:cs typeface="Arial"/>
                <a:sym typeface="Arial"/>
              </a:rPr>
              <a:t>diarrhoea</a:t>
            </a:r>
            <a:r>
              <a:rPr lang="en-GB" sz="2400">
                <a:latin typeface="Arial"/>
                <a:ea typeface="Arial"/>
                <a:cs typeface="Arial"/>
                <a:sym typeface="Arial"/>
              </a:rPr>
              <a:t>. On endoscopy </a:t>
            </a:r>
            <a:r>
              <a:rPr lang="en-GB" sz="2400" b="1">
                <a:latin typeface="Arial"/>
                <a:ea typeface="Arial"/>
                <a:cs typeface="Arial"/>
                <a:sym typeface="Arial"/>
              </a:rPr>
              <a:t>skip lesions</a:t>
            </a:r>
            <a:r>
              <a:rPr lang="en-GB" sz="2400">
                <a:latin typeface="Arial"/>
                <a:ea typeface="Arial"/>
                <a:cs typeface="Arial"/>
                <a:sym typeface="Arial"/>
              </a:rPr>
              <a:t> were found, and </a:t>
            </a:r>
            <a:r>
              <a:rPr lang="en-GB" sz="2400" b="1">
                <a:latin typeface="Arial"/>
                <a:ea typeface="Arial"/>
                <a:cs typeface="Arial"/>
                <a:sym typeface="Arial"/>
              </a:rPr>
              <a:t>transmural inflammation</a:t>
            </a:r>
            <a:r>
              <a:rPr lang="en-GB" sz="2400">
                <a:latin typeface="Arial"/>
                <a:ea typeface="Arial"/>
                <a:cs typeface="Arial"/>
                <a:sym typeface="Arial"/>
              </a:rPr>
              <a:t>. </a:t>
            </a:r>
            <a:endParaRPr sz="24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24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What is the first line treatment for this patient?</a:t>
            </a:r>
            <a:endParaRPr sz="2400">
              <a:latin typeface="Arial"/>
              <a:ea typeface="Arial"/>
              <a:cs typeface="Arial"/>
              <a:sym typeface="Arial"/>
            </a:endParaRPr>
          </a:p>
          <a:p>
            <a:pPr marL="4572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Oral prednisolone </a:t>
            </a:r>
            <a:endParaRPr sz="2400">
              <a:latin typeface="Arial"/>
              <a:ea typeface="Arial"/>
              <a:cs typeface="Arial"/>
              <a:sym typeface="Arial"/>
            </a:endParaRPr>
          </a:p>
          <a:p>
            <a:pPr marL="4572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Methotrexate</a:t>
            </a:r>
            <a:endParaRPr sz="2400">
              <a:latin typeface="Arial"/>
              <a:ea typeface="Arial"/>
              <a:cs typeface="Arial"/>
              <a:sym typeface="Arial"/>
            </a:endParaRPr>
          </a:p>
          <a:p>
            <a:pPr marL="4572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Infliximab</a:t>
            </a:r>
            <a:endParaRPr sz="2400">
              <a:latin typeface="Arial"/>
              <a:ea typeface="Arial"/>
              <a:cs typeface="Arial"/>
              <a:sym typeface="Arial"/>
            </a:endParaRPr>
          </a:p>
          <a:p>
            <a:pPr marL="4572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Mercaptopurine</a:t>
            </a:r>
            <a:endParaRPr sz="2400">
              <a:latin typeface="Arial"/>
              <a:ea typeface="Arial"/>
              <a:cs typeface="Arial"/>
              <a:sym typeface="Arial"/>
            </a:endParaRPr>
          </a:p>
          <a:p>
            <a:pPr marL="4572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azathioprine</a:t>
            </a:r>
            <a:endParaRPr sz="2400">
              <a:latin typeface="Arial"/>
              <a:ea typeface="Arial"/>
              <a:cs typeface="Arial"/>
              <a:sym typeface="Arial"/>
            </a:endParaRPr>
          </a:p>
        </p:txBody>
      </p:sp>
      <p:sp>
        <p:nvSpPr>
          <p:cNvPr id="527" name="Google Shape;527;g12443b54eab_0_206"/>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528" name="Google Shape;528;g12443b54eab_0_206"/>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29" name="Google Shape;529;g12443b54eab_0_206"/>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530" name="Google Shape;530;g12443b54eab_0_206"/>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9</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g12443b54eab_0_21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Trevor is a 28 year old man who has recently had an endoscopy for </a:t>
            </a:r>
            <a:r>
              <a:rPr lang="en-GB" sz="2400" b="1">
                <a:latin typeface="Arial"/>
                <a:ea typeface="Arial"/>
                <a:cs typeface="Arial"/>
                <a:sym typeface="Arial"/>
              </a:rPr>
              <a:t>inflammatory markers</a:t>
            </a:r>
            <a:r>
              <a:rPr lang="en-GB" sz="2400">
                <a:latin typeface="Arial"/>
                <a:ea typeface="Arial"/>
                <a:cs typeface="Arial"/>
                <a:sym typeface="Arial"/>
              </a:rPr>
              <a:t> present in his bloodwork, and </a:t>
            </a:r>
            <a:r>
              <a:rPr lang="en-GB" sz="2400" b="1">
                <a:latin typeface="Arial"/>
                <a:ea typeface="Arial"/>
                <a:cs typeface="Arial"/>
                <a:sym typeface="Arial"/>
              </a:rPr>
              <a:t>diarrhoea</a:t>
            </a:r>
            <a:r>
              <a:rPr lang="en-GB" sz="2400">
                <a:latin typeface="Arial"/>
                <a:ea typeface="Arial"/>
                <a:cs typeface="Arial"/>
                <a:sym typeface="Arial"/>
              </a:rPr>
              <a:t>. On endoscopy </a:t>
            </a:r>
            <a:r>
              <a:rPr lang="en-GB" sz="2400" b="1">
                <a:latin typeface="Arial"/>
                <a:ea typeface="Arial"/>
                <a:cs typeface="Arial"/>
                <a:sym typeface="Arial"/>
              </a:rPr>
              <a:t>skip lesions</a:t>
            </a:r>
            <a:r>
              <a:rPr lang="en-GB" sz="2400">
                <a:latin typeface="Arial"/>
                <a:ea typeface="Arial"/>
                <a:cs typeface="Arial"/>
                <a:sym typeface="Arial"/>
              </a:rPr>
              <a:t> were found, and </a:t>
            </a:r>
            <a:r>
              <a:rPr lang="en-GB" sz="2400" b="1">
                <a:latin typeface="Arial"/>
                <a:ea typeface="Arial"/>
                <a:cs typeface="Arial"/>
                <a:sym typeface="Arial"/>
              </a:rPr>
              <a:t>transmural inflammation</a:t>
            </a:r>
            <a:r>
              <a:rPr lang="en-GB" sz="2400">
                <a:latin typeface="Arial"/>
                <a:ea typeface="Arial"/>
                <a:cs typeface="Arial"/>
                <a:sym typeface="Arial"/>
              </a:rPr>
              <a:t>. </a:t>
            </a:r>
            <a:endParaRPr sz="24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24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What is the first line treatment for this patient?</a:t>
            </a:r>
            <a:endParaRPr sz="2400">
              <a:latin typeface="Arial"/>
              <a:ea typeface="Arial"/>
              <a:cs typeface="Arial"/>
              <a:sym typeface="Arial"/>
            </a:endParaRPr>
          </a:p>
          <a:p>
            <a:pPr marL="457200" marR="0" lvl="0" indent="-381000" algn="l" rtl="0">
              <a:lnSpc>
                <a:spcPct val="100000"/>
              </a:lnSpc>
              <a:spcBef>
                <a:spcPts val="0"/>
              </a:spcBef>
              <a:spcAft>
                <a:spcPts val="0"/>
              </a:spcAft>
              <a:buSzPts val="2400"/>
              <a:buAutoNum type="alphaLcPeriod"/>
            </a:pPr>
            <a:r>
              <a:rPr lang="en-GB" sz="2400" b="1">
                <a:latin typeface="Arial"/>
                <a:ea typeface="Arial"/>
                <a:cs typeface="Arial"/>
                <a:sym typeface="Arial"/>
              </a:rPr>
              <a:t>Prednisolone </a:t>
            </a:r>
            <a:endParaRPr sz="2400" b="1">
              <a:latin typeface="Arial"/>
              <a:ea typeface="Arial"/>
              <a:cs typeface="Arial"/>
              <a:sym typeface="Arial"/>
            </a:endParaRPr>
          </a:p>
          <a:p>
            <a:pPr marL="4572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Methotrexate</a:t>
            </a:r>
            <a:endParaRPr sz="2400">
              <a:latin typeface="Arial"/>
              <a:ea typeface="Arial"/>
              <a:cs typeface="Arial"/>
              <a:sym typeface="Arial"/>
            </a:endParaRPr>
          </a:p>
          <a:p>
            <a:pPr marL="4572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Infliximab</a:t>
            </a:r>
            <a:endParaRPr sz="2400">
              <a:latin typeface="Arial"/>
              <a:ea typeface="Arial"/>
              <a:cs typeface="Arial"/>
              <a:sym typeface="Arial"/>
            </a:endParaRPr>
          </a:p>
          <a:p>
            <a:pPr marL="4572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Mercaptopurine</a:t>
            </a:r>
            <a:endParaRPr sz="2400">
              <a:latin typeface="Arial"/>
              <a:ea typeface="Arial"/>
              <a:cs typeface="Arial"/>
              <a:sym typeface="Arial"/>
            </a:endParaRPr>
          </a:p>
          <a:p>
            <a:pPr marL="4572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Azathioprine</a:t>
            </a:r>
            <a:endParaRPr sz="2400">
              <a:latin typeface="Arial"/>
              <a:ea typeface="Arial"/>
              <a:cs typeface="Arial"/>
              <a:sym typeface="Arial"/>
            </a:endParaRPr>
          </a:p>
        </p:txBody>
      </p:sp>
      <p:sp>
        <p:nvSpPr>
          <p:cNvPr id="536" name="Google Shape;536;g12443b54eab_0_214"/>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537" name="Google Shape;537;g12443b54eab_0_214"/>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38" name="Google Shape;538;g12443b54eab_0_214"/>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539" name="Google Shape;539;g12443b54eab_0_214"/>
          <p:cNvSpPr txBox="1"/>
          <p:nvPr/>
        </p:nvSpPr>
        <p:spPr>
          <a:xfrm>
            <a:off x="1187598" y="449700"/>
            <a:ext cx="5065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9: Answer</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g123205f515f_0_151"/>
          <p:cNvSpPr txBox="1">
            <a:spLocks noGrp="1"/>
          </p:cNvSpPr>
          <p:nvPr>
            <p:ph type="body" idx="1"/>
          </p:nvPr>
        </p:nvSpPr>
        <p:spPr>
          <a:xfrm>
            <a:off x="457200" y="1600200"/>
            <a:ext cx="31527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John’s symptoms and investigations lead to a diagnosis of Crohn’s disease.</a:t>
            </a:r>
            <a:endParaRPr sz="24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p:txBody>
      </p:sp>
      <p:sp>
        <p:nvSpPr>
          <p:cNvPr id="545" name="Google Shape;545;g123205f515f_0_151"/>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546" name="Google Shape;546;g123205f515f_0_151"/>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47" name="Google Shape;547;g123205f515f_0_151"/>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548" name="Google Shape;548;g123205f515f_0_151"/>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9: Explanation</a:t>
            </a:r>
            <a:endParaRPr sz="3600" b="0" i="0" u="none" strike="noStrike" cap="none">
              <a:solidFill>
                <a:schemeClr val="lt1"/>
              </a:solidFill>
              <a:latin typeface="Arial"/>
              <a:ea typeface="Arial"/>
              <a:cs typeface="Arial"/>
              <a:sym typeface="Arial"/>
            </a:endParaRPr>
          </a:p>
        </p:txBody>
      </p:sp>
      <p:pic>
        <p:nvPicPr>
          <p:cNvPr id="549" name="Google Shape;549;g123205f515f_0_151"/>
          <p:cNvPicPr preferRelativeResize="0"/>
          <p:nvPr/>
        </p:nvPicPr>
        <p:blipFill>
          <a:blip r:embed="rId4">
            <a:alphaModFix/>
          </a:blip>
          <a:stretch>
            <a:fillRect/>
          </a:stretch>
        </p:blipFill>
        <p:spPr>
          <a:xfrm>
            <a:off x="3884849" y="1561875"/>
            <a:ext cx="4690925" cy="50595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123cdc4470c_0_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457200" marR="0" lvl="0" indent="-393700" algn="l" rtl="0">
              <a:lnSpc>
                <a:spcPct val="100000"/>
              </a:lnSpc>
              <a:spcBef>
                <a:spcPts val="0"/>
              </a:spcBef>
              <a:spcAft>
                <a:spcPts val="0"/>
              </a:spcAft>
              <a:buClr>
                <a:schemeClr val="dk1"/>
              </a:buClr>
              <a:buSzPts val="2600"/>
              <a:buFont typeface="Arial"/>
              <a:buAutoNum type="arabicPeriod"/>
            </a:pPr>
            <a:r>
              <a:rPr lang="en-GB" sz="2600">
                <a:latin typeface="Arial"/>
                <a:ea typeface="Arial"/>
                <a:cs typeface="Arial"/>
                <a:sym typeface="Arial"/>
              </a:rPr>
              <a:t>A 22-year-old man presents to your GP surgery with recurrent episodes of abdominal pain and non-bloody diarrhoea around 6-times a day. You investigate and his faecal calprotectin is raised at 312. Which of the following would indicate a diagnosis of Crohn’s disease?</a:t>
            </a:r>
            <a:endParaRPr sz="2600">
              <a:latin typeface="Arial"/>
              <a:ea typeface="Arial"/>
              <a:cs typeface="Arial"/>
              <a:sym typeface="Arial"/>
            </a:endParaRPr>
          </a:p>
          <a:p>
            <a:pPr marL="0" marR="0" lvl="0" indent="0" algn="l" rtl="0">
              <a:lnSpc>
                <a:spcPct val="100000"/>
              </a:lnSpc>
              <a:spcBef>
                <a:spcPts val="0"/>
              </a:spcBef>
              <a:spcAft>
                <a:spcPts val="0"/>
              </a:spcAft>
              <a:buNone/>
            </a:pPr>
            <a:endParaRPr sz="1400">
              <a:latin typeface="Arial"/>
              <a:ea typeface="Arial"/>
              <a:cs typeface="Arial"/>
              <a:sym typeface="Arial"/>
            </a:endParaRPr>
          </a:p>
          <a:p>
            <a:pPr marL="1371600" marR="0" lvl="1" indent="-381000" algn="l" rtl="0">
              <a:lnSpc>
                <a:spcPct val="100000"/>
              </a:lnSpc>
              <a:spcBef>
                <a:spcPts val="0"/>
              </a:spcBef>
              <a:spcAft>
                <a:spcPts val="0"/>
              </a:spcAft>
              <a:buSzPts val="2400"/>
              <a:buFont typeface="Arial"/>
              <a:buAutoNum type="alphaLcPeriod"/>
            </a:pPr>
            <a:r>
              <a:rPr lang="en-GB">
                <a:latin typeface="Arial"/>
                <a:ea typeface="Arial"/>
                <a:cs typeface="Arial"/>
                <a:sym typeface="Arial"/>
              </a:rPr>
              <a:t>Non-granulomatous inflammation</a:t>
            </a:r>
            <a:endParaRPr>
              <a:latin typeface="Arial"/>
              <a:ea typeface="Arial"/>
              <a:cs typeface="Arial"/>
              <a:sym typeface="Arial"/>
            </a:endParaRPr>
          </a:p>
          <a:p>
            <a:pPr marL="1371600" marR="0" lvl="1" indent="-381000" algn="l" rtl="0">
              <a:lnSpc>
                <a:spcPct val="100000"/>
              </a:lnSpc>
              <a:spcBef>
                <a:spcPts val="0"/>
              </a:spcBef>
              <a:spcAft>
                <a:spcPts val="0"/>
              </a:spcAft>
              <a:buSzPts val="2400"/>
              <a:buFont typeface="Arial"/>
              <a:buAutoNum type="alphaLcPeriod"/>
            </a:pPr>
            <a:r>
              <a:rPr lang="en-GB">
                <a:latin typeface="Arial"/>
                <a:ea typeface="Arial"/>
                <a:cs typeface="Arial"/>
                <a:sym typeface="Arial"/>
              </a:rPr>
              <a:t>Continuous inflammation with no skip lesions</a:t>
            </a:r>
            <a:endParaRPr>
              <a:latin typeface="Arial"/>
              <a:ea typeface="Arial"/>
              <a:cs typeface="Arial"/>
              <a:sym typeface="Arial"/>
            </a:endParaRPr>
          </a:p>
          <a:p>
            <a:pPr marL="1371600" marR="0" lvl="1" indent="-381000" algn="l" rtl="0">
              <a:lnSpc>
                <a:spcPct val="100000"/>
              </a:lnSpc>
              <a:spcBef>
                <a:spcPts val="0"/>
              </a:spcBef>
              <a:spcAft>
                <a:spcPts val="0"/>
              </a:spcAft>
              <a:buSzPts val="2400"/>
              <a:buFont typeface="Arial"/>
              <a:buAutoNum type="alphaLcPeriod"/>
            </a:pPr>
            <a:r>
              <a:rPr lang="en-GB">
                <a:latin typeface="Arial"/>
                <a:ea typeface="Arial"/>
                <a:cs typeface="Arial"/>
                <a:sym typeface="Arial"/>
              </a:rPr>
              <a:t>Inflammation affects mucosa only</a:t>
            </a:r>
            <a:endParaRPr>
              <a:latin typeface="Arial"/>
              <a:ea typeface="Arial"/>
              <a:cs typeface="Arial"/>
              <a:sym typeface="Arial"/>
            </a:endParaRPr>
          </a:p>
          <a:p>
            <a:pPr marL="1371600" marR="0" lvl="1" indent="-381000" algn="l" rtl="0">
              <a:lnSpc>
                <a:spcPct val="100000"/>
              </a:lnSpc>
              <a:spcBef>
                <a:spcPts val="0"/>
              </a:spcBef>
              <a:spcAft>
                <a:spcPts val="0"/>
              </a:spcAft>
              <a:buSzPts val="2400"/>
              <a:buFont typeface="Arial"/>
              <a:buAutoNum type="alphaLcPeriod"/>
            </a:pPr>
            <a:r>
              <a:rPr lang="en-GB">
                <a:latin typeface="Arial"/>
                <a:ea typeface="Arial"/>
                <a:cs typeface="Arial"/>
                <a:sym typeface="Arial"/>
              </a:rPr>
              <a:t>Inflammation beyond the ileocecal valve</a:t>
            </a:r>
            <a:endParaRPr>
              <a:latin typeface="Arial"/>
              <a:ea typeface="Arial"/>
              <a:cs typeface="Arial"/>
              <a:sym typeface="Arial"/>
            </a:endParaRPr>
          </a:p>
          <a:p>
            <a:pPr marL="1371600" marR="0" lvl="1" indent="-381000" algn="l" rtl="0">
              <a:lnSpc>
                <a:spcPct val="100000"/>
              </a:lnSpc>
              <a:spcBef>
                <a:spcPts val="0"/>
              </a:spcBef>
              <a:spcAft>
                <a:spcPts val="0"/>
              </a:spcAft>
              <a:buSzPts val="2400"/>
              <a:buFont typeface="Arial"/>
              <a:buAutoNum type="alphaLcPeriod"/>
            </a:pPr>
            <a:r>
              <a:rPr lang="en-GB">
                <a:latin typeface="Arial"/>
                <a:ea typeface="Arial"/>
                <a:cs typeface="Arial"/>
                <a:sym typeface="Arial"/>
              </a:rPr>
              <a:t>Goblet cell depletion</a:t>
            </a:r>
            <a:endParaRPr>
              <a:latin typeface="Arial"/>
              <a:ea typeface="Arial"/>
              <a:cs typeface="Arial"/>
              <a:sym typeface="Arial"/>
            </a:endParaRPr>
          </a:p>
        </p:txBody>
      </p:sp>
      <p:sp>
        <p:nvSpPr>
          <p:cNvPr id="125" name="Google Shape;125;g123cdc4470c_0_0"/>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126" name="Google Shape;126;g123cdc4470c_0_0"/>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27" name="Google Shape;127;g123cdc4470c_0_0"/>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128" name="Google Shape;128;g123cdc4470c_0_0"/>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 SBA</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12366762d7d_0_4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600">
                <a:latin typeface="Arial"/>
                <a:ea typeface="Arial"/>
                <a:cs typeface="Arial"/>
                <a:sym typeface="Arial"/>
              </a:rPr>
              <a:t>13. Haemorrhoids are swollen veins in the anus and lower rectum. They are similar to varicose veins, and are very common. </a:t>
            </a:r>
            <a:r>
              <a:rPr lang="en-GB" sz="2600">
                <a:solidFill>
                  <a:srgbClr val="A61C00"/>
                </a:solidFill>
                <a:latin typeface="Arial"/>
                <a:ea typeface="Arial"/>
                <a:cs typeface="Arial"/>
                <a:sym typeface="Arial"/>
              </a:rPr>
              <a:t>Which of the following features would indicate that the haemorrhoids are internal, rather than external?</a:t>
            </a:r>
            <a:endParaRPr sz="2600">
              <a:solidFill>
                <a:srgbClr val="A61C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1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Painless bleeding with bowel movements</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Itching and irritation in anal region</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Pain and discomfort </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Swelling around your anus</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Bleeding</a:t>
            </a:r>
            <a:endParaRPr sz="2400">
              <a:latin typeface="Arial"/>
              <a:ea typeface="Arial"/>
              <a:cs typeface="Arial"/>
              <a:sym typeface="Arial"/>
            </a:endParaRPr>
          </a:p>
        </p:txBody>
      </p:sp>
      <p:sp>
        <p:nvSpPr>
          <p:cNvPr id="555" name="Google Shape;555;g12366762d7d_0_49"/>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556" name="Google Shape;556;g12366762d7d_0_49"/>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57" name="Google Shape;557;g12366762d7d_0_49"/>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558" name="Google Shape;558;g12366762d7d_0_49"/>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10</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12366762d7d_0_57"/>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564" name="Google Shape;564;g12366762d7d_0_57"/>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65" name="Google Shape;565;g12366762d7d_0_57"/>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566" name="Google Shape;566;g12366762d7d_0_57"/>
          <p:cNvSpPr txBox="1"/>
          <p:nvPr/>
        </p:nvSpPr>
        <p:spPr>
          <a:xfrm>
            <a:off x="1187597" y="449700"/>
            <a:ext cx="5506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10: Answer</a:t>
            </a:r>
            <a:endParaRPr sz="3600" b="0" i="0" u="none" strike="noStrike" cap="none">
              <a:solidFill>
                <a:schemeClr val="lt1"/>
              </a:solidFill>
              <a:latin typeface="Arial"/>
              <a:ea typeface="Arial"/>
              <a:cs typeface="Arial"/>
              <a:sym typeface="Arial"/>
            </a:endParaRPr>
          </a:p>
        </p:txBody>
      </p:sp>
      <p:sp>
        <p:nvSpPr>
          <p:cNvPr id="567" name="Google Shape;567;g12366762d7d_0_5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600">
                <a:latin typeface="Arial"/>
                <a:ea typeface="Arial"/>
                <a:cs typeface="Arial"/>
                <a:sym typeface="Arial"/>
              </a:rPr>
              <a:t>13. Haemorrhoids are swollen veins in the anus and lower rectum. They are similar to varicose veins, and are very common. </a:t>
            </a:r>
            <a:r>
              <a:rPr lang="en-GB" sz="2600">
                <a:solidFill>
                  <a:srgbClr val="A61C00"/>
                </a:solidFill>
                <a:latin typeface="Arial"/>
                <a:ea typeface="Arial"/>
                <a:cs typeface="Arial"/>
                <a:sym typeface="Arial"/>
              </a:rPr>
              <a:t>Which of the following features would indicate that the haemorrhoids are internal, rather than external?</a:t>
            </a:r>
            <a:endParaRPr sz="2600">
              <a:solidFill>
                <a:srgbClr val="A61C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1400">
              <a:latin typeface="Arial"/>
              <a:ea typeface="Arial"/>
              <a:cs typeface="Arial"/>
              <a:sym typeface="Arial"/>
            </a:endParaRPr>
          </a:p>
          <a:p>
            <a:pPr marL="914400" marR="0" lvl="0" indent="-381000" algn="l" rtl="0">
              <a:lnSpc>
                <a:spcPct val="100000"/>
              </a:lnSpc>
              <a:spcBef>
                <a:spcPts val="0"/>
              </a:spcBef>
              <a:spcAft>
                <a:spcPts val="0"/>
              </a:spcAft>
              <a:buSzPts val="2400"/>
              <a:buAutoNum type="alphaLcPeriod"/>
            </a:pPr>
            <a:r>
              <a:rPr lang="en-GB" sz="2400" b="1">
                <a:latin typeface="Arial"/>
                <a:ea typeface="Arial"/>
                <a:cs typeface="Arial"/>
                <a:sym typeface="Arial"/>
              </a:rPr>
              <a:t>Painless bleeding with bowel movements</a:t>
            </a:r>
            <a:endParaRPr sz="2400" b="1">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Itching and irritation in anal region</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Pain and discomfort </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Swelling around your anus</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Bleeding</a:t>
            </a:r>
            <a:endParaRPr sz="2400">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g12366762d7d_0_65"/>
          <p:cNvSpPr/>
          <p:nvPr/>
        </p:nvSpPr>
        <p:spPr>
          <a:xfrm>
            <a:off x="457250" y="4397600"/>
            <a:ext cx="8229600" cy="1470000"/>
          </a:xfrm>
          <a:prstGeom prst="rect">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g12366762d7d_0_65"/>
          <p:cNvSpPr/>
          <p:nvPr/>
        </p:nvSpPr>
        <p:spPr>
          <a:xfrm>
            <a:off x="822225" y="1600200"/>
            <a:ext cx="6302700" cy="185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g12366762d7d_0_65"/>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575" name="Google Shape;575;g12366762d7d_0_65"/>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76" name="Google Shape;576;g12366762d7d_0_65"/>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577" name="Google Shape;577;g12366762d7d_0_65"/>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10: Explanation</a:t>
            </a:r>
            <a:endParaRPr sz="3600" b="0" i="0" u="none" strike="noStrike" cap="none">
              <a:solidFill>
                <a:schemeClr val="lt1"/>
              </a:solidFill>
              <a:latin typeface="Arial"/>
              <a:ea typeface="Arial"/>
              <a:cs typeface="Arial"/>
              <a:sym typeface="Arial"/>
            </a:endParaRPr>
          </a:p>
        </p:txBody>
      </p:sp>
      <p:sp>
        <p:nvSpPr>
          <p:cNvPr id="578" name="Google Shape;578;g12366762d7d_0_65"/>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914400" lvl="0" indent="-368300" algn="l" rtl="0">
              <a:spcBef>
                <a:spcPts val="0"/>
              </a:spcBef>
              <a:spcAft>
                <a:spcPts val="0"/>
              </a:spcAft>
              <a:buSzPts val="2200"/>
              <a:buAutoNum type="alphaLcPeriod"/>
            </a:pPr>
            <a:r>
              <a:rPr lang="en-GB" sz="2200" b="1">
                <a:latin typeface="Arial"/>
                <a:ea typeface="Arial"/>
                <a:cs typeface="Arial"/>
                <a:sym typeface="Arial"/>
              </a:rPr>
              <a:t>Painless bleeding with bowel movements</a:t>
            </a:r>
            <a:endParaRPr sz="2200" b="1">
              <a:latin typeface="Arial"/>
              <a:ea typeface="Arial"/>
              <a:cs typeface="Arial"/>
              <a:sym typeface="Arial"/>
            </a:endParaRPr>
          </a:p>
          <a:p>
            <a:pPr marL="914400" lvl="0" indent="-368300" algn="l" rtl="0">
              <a:spcBef>
                <a:spcPts val="0"/>
              </a:spcBef>
              <a:spcAft>
                <a:spcPts val="0"/>
              </a:spcAft>
              <a:buSzPts val="2200"/>
              <a:buAutoNum type="alphaLcPeriod"/>
            </a:pPr>
            <a:r>
              <a:rPr lang="en-GB" sz="2200">
                <a:latin typeface="Arial"/>
                <a:ea typeface="Arial"/>
                <a:cs typeface="Arial"/>
                <a:sym typeface="Arial"/>
              </a:rPr>
              <a:t>Itching and irritation in anal region</a:t>
            </a:r>
            <a:endParaRPr sz="2200">
              <a:latin typeface="Arial"/>
              <a:ea typeface="Arial"/>
              <a:cs typeface="Arial"/>
              <a:sym typeface="Arial"/>
            </a:endParaRPr>
          </a:p>
          <a:p>
            <a:pPr marL="914400" lvl="0" indent="-368300" algn="l" rtl="0">
              <a:spcBef>
                <a:spcPts val="0"/>
              </a:spcBef>
              <a:spcAft>
                <a:spcPts val="0"/>
              </a:spcAft>
              <a:buSzPts val="2200"/>
              <a:buAutoNum type="alphaLcPeriod"/>
            </a:pPr>
            <a:r>
              <a:rPr lang="en-GB" sz="2200">
                <a:latin typeface="Arial"/>
                <a:ea typeface="Arial"/>
                <a:cs typeface="Arial"/>
                <a:sym typeface="Arial"/>
              </a:rPr>
              <a:t>Pain and discomfort </a:t>
            </a:r>
            <a:endParaRPr sz="2200">
              <a:latin typeface="Arial"/>
              <a:ea typeface="Arial"/>
              <a:cs typeface="Arial"/>
              <a:sym typeface="Arial"/>
            </a:endParaRPr>
          </a:p>
          <a:p>
            <a:pPr marL="914400" lvl="0" indent="-368300" algn="l" rtl="0">
              <a:spcBef>
                <a:spcPts val="0"/>
              </a:spcBef>
              <a:spcAft>
                <a:spcPts val="0"/>
              </a:spcAft>
              <a:buSzPts val="2200"/>
              <a:buAutoNum type="alphaLcPeriod"/>
            </a:pPr>
            <a:r>
              <a:rPr lang="en-GB" sz="2200">
                <a:latin typeface="Arial"/>
                <a:ea typeface="Arial"/>
                <a:cs typeface="Arial"/>
                <a:sym typeface="Arial"/>
              </a:rPr>
              <a:t>Swelling around your anus</a:t>
            </a:r>
            <a:endParaRPr sz="2200">
              <a:latin typeface="Arial"/>
              <a:ea typeface="Arial"/>
              <a:cs typeface="Arial"/>
              <a:sym typeface="Arial"/>
            </a:endParaRPr>
          </a:p>
          <a:p>
            <a:pPr marL="914400" lvl="0" indent="-368300" algn="l" rtl="0">
              <a:spcBef>
                <a:spcPts val="0"/>
              </a:spcBef>
              <a:spcAft>
                <a:spcPts val="0"/>
              </a:spcAft>
              <a:buSzPts val="2200"/>
              <a:buAutoNum type="alphaLcPeriod"/>
            </a:pPr>
            <a:r>
              <a:rPr lang="en-GB" sz="2200">
                <a:latin typeface="Arial"/>
                <a:ea typeface="Arial"/>
                <a:cs typeface="Arial"/>
                <a:sym typeface="Arial"/>
              </a:rPr>
              <a:t>Bleeding</a:t>
            </a:r>
            <a:endParaRPr sz="2200">
              <a:latin typeface="Arial"/>
              <a:ea typeface="Arial"/>
              <a:cs typeface="Arial"/>
              <a:sym typeface="Arial"/>
            </a:endParaRPr>
          </a:p>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r>
              <a:rPr lang="en-GB" sz="2300">
                <a:latin typeface="Arial"/>
                <a:ea typeface="Arial"/>
                <a:cs typeface="Arial"/>
                <a:sym typeface="Arial"/>
              </a:rPr>
              <a:t>A = Applies to internal haemorrhoids only: external = painful. A is the single best answer as it is the differentiating feature.</a:t>
            </a:r>
            <a:endParaRPr sz="2300">
              <a:latin typeface="Arial"/>
              <a:ea typeface="Arial"/>
              <a:cs typeface="Arial"/>
              <a:sym typeface="Arial"/>
            </a:endParaRPr>
          </a:p>
          <a:p>
            <a:pPr marL="0" lvl="0" indent="0" algn="l" rtl="0">
              <a:spcBef>
                <a:spcPts val="0"/>
              </a:spcBef>
              <a:spcAft>
                <a:spcPts val="0"/>
              </a:spcAft>
              <a:buNone/>
            </a:pPr>
            <a:endParaRPr sz="1200">
              <a:latin typeface="Arial"/>
              <a:ea typeface="Arial"/>
              <a:cs typeface="Arial"/>
              <a:sym typeface="Arial"/>
            </a:endParaRPr>
          </a:p>
          <a:p>
            <a:pPr marL="0" lvl="0" indent="0" algn="ctr" rtl="0">
              <a:spcBef>
                <a:spcPts val="0"/>
              </a:spcBef>
              <a:spcAft>
                <a:spcPts val="0"/>
              </a:spcAft>
              <a:buNone/>
            </a:pPr>
            <a:r>
              <a:rPr lang="en-GB" sz="2300">
                <a:solidFill>
                  <a:schemeClr val="lt1"/>
                </a:solidFill>
                <a:latin typeface="Arial"/>
                <a:ea typeface="Arial"/>
                <a:cs typeface="Arial"/>
                <a:sym typeface="Arial"/>
              </a:rPr>
              <a:t>EXAM TIP: </a:t>
            </a:r>
            <a:endParaRPr sz="2300">
              <a:solidFill>
                <a:schemeClr val="lt1"/>
              </a:solidFill>
              <a:latin typeface="Arial"/>
              <a:ea typeface="Arial"/>
              <a:cs typeface="Arial"/>
              <a:sym typeface="Arial"/>
            </a:endParaRPr>
          </a:p>
          <a:p>
            <a:pPr marL="0" lvl="0" indent="0" algn="ctr" rtl="0">
              <a:spcBef>
                <a:spcPts val="0"/>
              </a:spcBef>
              <a:spcAft>
                <a:spcPts val="0"/>
              </a:spcAft>
              <a:buNone/>
            </a:pPr>
            <a:r>
              <a:rPr lang="en-GB" sz="2300">
                <a:solidFill>
                  <a:schemeClr val="lt1"/>
                </a:solidFill>
                <a:latin typeface="Arial"/>
                <a:ea typeface="Arial"/>
                <a:cs typeface="Arial"/>
                <a:sym typeface="Arial"/>
              </a:rPr>
              <a:t>A and C both involve pain and are </a:t>
            </a:r>
            <a:r>
              <a:rPr lang="en-GB" sz="2300" b="1">
                <a:solidFill>
                  <a:schemeClr val="lt1"/>
                </a:solidFill>
                <a:latin typeface="Arial"/>
                <a:ea typeface="Arial"/>
                <a:cs typeface="Arial"/>
                <a:sym typeface="Arial"/>
              </a:rPr>
              <a:t>mutually exclusive</a:t>
            </a:r>
            <a:r>
              <a:rPr lang="en-GB" sz="2300">
                <a:solidFill>
                  <a:schemeClr val="lt1"/>
                </a:solidFill>
                <a:latin typeface="Arial"/>
                <a:ea typeface="Arial"/>
                <a:cs typeface="Arial"/>
                <a:sym typeface="Arial"/>
              </a:rPr>
              <a:t> (i.e., both cannot be true) - therefore the answer must be A or C by default.</a:t>
            </a:r>
            <a:endParaRPr sz="2300">
              <a:solidFill>
                <a:schemeClr val="lt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g12366762d7d_0_9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15. Julie is a 59-year-old lady who presents with left lower quadrant abdominal pain associated with nausea. It started a few days ago, and is constant and persistent. She last opened her bowels 5 days ago, and her LLQ is soft and tender on examination. Julie has a high BMI, a low fibre diet, and an 18-pack-year smoking history. What might you see on a CT scan?</a:t>
            </a:r>
            <a:endParaRPr sz="24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1200">
              <a:latin typeface="Arial"/>
              <a:ea typeface="Arial"/>
              <a:cs typeface="Arial"/>
              <a:sym typeface="Arial"/>
            </a:endParaRPr>
          </a:p>
          <a:p>
            <a:pPr marL="1371600" marR="0" lvl="0" indent="-374650" algn="l" rtl="0">
              <a:lnSpc>
                <a:spcPct val="100000"/>
              </a:lnSpc>
              <a:spcBef>
                <a:spcPts val="0"/>
              </a:spcBef>
              <a:spcAft>
                <a:spcPts val="0"/>
              </a:spcAft>
              <a:buSzPts val="2300"/>
              <a:buFont typeface="Arial"/>
              <a:buAutoNum type="alphaLcPeriod"/>
            </a:pPr>
            <a:r>
              <a:rPr lang="en-GB" sz="2300">
                <a:latin typeface="Arial"/>
                <a:ea typeface="Arial"/>
                <a:cs typeface="Arial"/>
                <a:sym typeface="Arial"/>
              </a:rPr>
              <a:t>Ascites</a:t>
            </a:r>
            <a:endParaRPr sz="2300">
              <a:latin typeface="Arial"/>
              <a:ea typeface="Arial"/>
              <a:cs typeface="Arial"/>
              <a:sym typeface="Arial"/>
            </a:endParaRPr>
          </a:p>
          <a:p>
            <a:pPr marL="1371600" marR="0" lvl="0" indent="-374650" algn="l" rtl="0">
              <a:lnSpc>
                <a:spcPct val="100000"/>
              </a:lnSpc>
              <a:spcBef>
                <a:spcPts val="0"/>
              </a:spcBef>
              <a:spcAft>
                <a:spcPts val="0"/>
              </a:spcAft>
              <a:buSzPts val="2300"/>
              <a:buFont typeface="Arial"/>
              <a:buAutoNum type="alphaLcPeriod"/>
            </a:pPr>
            <a:r>
              <a:rPr lang="en-GB" sz="2300">
                <a:latin typeface="Arial"/>
                <a:ea typeface="Arial"/>
                <a:cs typeface="Arial"/>
                <a:sym typeface="Arial"/>
              </a:rPr>
              <a:t>Inflamed and infected pouches of the sigmoid</a:t>
            </a:r>
            <a:endParaRPr sz="2300">
              <a:latin typeface="Arial"/>
              <a:ea typeface="Arial"/>
              <a:cs typeface="Arial"/>
              <a:sym typeface="Arial"/>
            </a:endParaRPr>
          </a:p>
          <a:p>
            <a:pPr marL="1371600" marR="0" lvl="0" indent="-374650" algn="l" rtl="0">
              <a:lnSpc>
                <a:spcPct val="100000"/>
              </a:lnSpc>
              <a:spcBef>
                <a:spcPts val="0"/>
              </a:spcBef>
              <a:spcAft>
                <a:spcPts val="0"/>
              </a:spcAft>
              <a:buSzPts val="2300"/>
              <a:buFont typeface="Arial"/>
              <a:buAutoNum type="alphaLcPeriod"/>
            </a:pPr>
            <a:r>
              <a:rPr lang="en-GB" sz="2300">
                <a:latin typeface="Arial"/>
                <a:ea typeface="Arial"/>
                <a:cs typeface="Arial"/>
                <a:sym typeface="Arial"/>
              </a:rPr>
              <a:t>Appendiceal inflammation</a:t>
            </a:r>
            <a:endParaRPr sz="2300">
              <a:latin typeface="Arial"/>
              <a:ea typeface="Arial"/>
              <a:cs typeface="Arial"/>
              <a:sym typeface="Arial"/>
            </a:endParaRPr>
          </a:p>
          <a:p>
            <a:pPr marL="1371600" marR="0" lvl="0" indent="-374650" algn="l" rtl="0">
              <a:lnSpc>
                <a:spcPct val="100000"/>
              </a:lnSpc>
              <a:spcBef>
                <a:spcPts val="0"/>
              </a:spcBef>
              <a:spcAft>
                <a:spcPts val="0"/>
              </a:spcAft>
              <a:buSzPts val="2300"/>
              <a:buFont typeface="Arial"/>
              <a:buAutoNum type="alphaLcPeriod"/>
            </a:pPr>
            <a:r>
              <a:rPr lang="en-GB" sz="2300">
                <a:latin typeface="Arial"/>
                <a:ea typeface="Arial"/>
                <a:cs typeface="Arial"/>
                <a:sym typeface="Arial"/>
              </a:rPr>
              <a:t>Haemoperitoneum</a:t>
            </a:r>
            <a:endParaRPr sz="2300">
              <a:latin typeface="Arial"/>
              <a:ea typeface="Arial"/>
              <a:cs typeface="Arial"/>
              <a:sym typeface="Arial"/>
            </a:endParaRPr>
          </a:p>
          <a:p>
            <a:pPr marL="1371600" marR="0" lvl="0" indent="-374650" algn="l" rtl="0">
              <a:lnSpc>
                <a:spcPct val="100000"/>
              </a:lnSpc>
              <a:spcBef>
                <a:spcPts val="0"/>
              </a:spcBef>
              <a:spcAft>
                <a:spcPts val="0"/>
              </a:spcAft>
              <a:buSzPts val="2300"/>
              <a:buFont typeface="Arial"/>
              <a:buAutoNum type="alphaLcPeriod"/>
            </a:pPr>
            <a:r>
              <a:rPr lang="en-GB" sz="2300">
                <a:latin typeface="Arial"/>
                <a:ea typeface="Arial"/>
                <a:cs typeface="Arial"/>
                <a:sym typeface="Arial"/>
              </a:rPr>
              <a:t>Free gas within peritoneal cavity</a:t>
            </a:r>
            <a:endParaRPr sz="2300">
              <a:latin typeface="Arial"/>
              <a:ea typeface="Arial"/>
              <a:cs typeface="Arial"/>
              <a:sym typeface="Arial"/>
            </a:endParaRPr>
          </a:p>
        </p:txBody>
      </p:sp>
      <p:sp>
        <p:nvSpPr>
          <p:cNvPr id="584" name="Google Shape;584;g12366762d7d_0_97"/>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585" name="Google Shape;585;g12366762d7d_0_97"/>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86" name="Google Shape;586;g12366762d7d_0_97"/>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587" name="Google Shape;587;g12366762d7d_0_97"/>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11: SBA</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g123cdc4470c_0_23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15. Julie is a </a:t>
            </a:r>
            <a:r>
              <a:rPr lang="en-GB" sz="2400" b="1">
                <a:latin typeface="Arial"/>
                <a:ea typeface="Arial"/>
                <a:cs typeface="Arial"/>
                <a:sym typeface="Arial"/>
              </a:rPr>
              <a:t>59-year-old lady</a:t>
            </a:r>
            <a:r>
              <a:rPr lang="en-GB" sz="2400">
                <a:latin typeface="Arial"/>
                <a:ea typeface="Arial"/>
                <a:cs typeface="Arial"/>
                <a:sym typeface="Arial"/>
              </a:rPr>
              <a:t> who presents with </a:t>
            </a:r>
            <a:r>
              <a:rPr lang="en-GB" sz="2400" b="1">
                <a:latin typeface="Arial"/>
                <a:ea typeface="Arial"/>
                <a:cs typeface="Arial"/>
                <a:sym typeface="Arial"/>
              </a:rPr>
              <a:t>left lower quadrant abdominal pain</a:t>
            </a:r>
            <a:r>
              <a:rPr lang="en-GB" sz="2400">
                <a:latin typeface="Arial"/>
                <a:ea typeface="Arial"/>
                <a:cs typeface="Arial"/>
                <a:sym typeface="Arial"/>
              </a:rPr>
              <a:t> associated with </a:t>
            </a:r>
            <a:r>
              <a:rPr lang="en-GB" sz="2400" b="1">
                <a:latin typeface="Arial"/>
                <a:ea typeface="Arial"/>
                <a:cs typeface="Arial"/>
                <a:sym typeface="Arial"/>
              </a:rPr>
              <a:t>nausea</a:t>
            </a:r>
            <a:r>
              <a:rPr lang="en-GB" sz="2400">
                <a:latin typeface="Arial"/>
                <a:ea typeface="Arial"/>
                <a:cs typeface="Arial"/>
                <a:sym typeface="Arial"/>
              </a:rPr>
              <a:t>. It started a </a:t>
            </a:r>
            <a:r>
              <a:rPr lang="en-GB" sz="2400" b="1">
                <a:latin typeface="Arial"/>
                <a:ea typeface="Arial"/>
                <a:cs typeface="Arial"/>
                <a:sym typeface="Arial"/>
              </a:rPr>
              <a:t>few days ago</a:t>
            </a:r>
            <a:r>
              <a:rPr lang="en-GB" sz="2400">
                <a:latin typeface="Arial"/>
                <a:ea typeface="Arial"/>
                <a:cs typeface="Arial"/>
                <a:sym typeface="Arial"/>
              </a:rPr>
              <a:t>, and is </a:t>
            </a:r>
            <a:r>
              <a:rPr lang="en-GB" sz="2400" b="1">
                <a:latin typeface="Arial"/>
                <a:ea typeface="Arial"/>
                <a:cs typeface="Arial"/>
                <a:sym typeface="Arial"/>
              </a:rPr>
              <a:t>constant</a:t>
            </a:r>
            <a:r>
              <a:rPr lang="en-GB" sz="2400">
                <a:latin typeface="Arial"/>
                <a:ea typeface="Arial"/>
                <a:cs typeface="Arial"/>
                <a:sym typeface="Arial"/>
              </a:rPr>
              <a:t> and persistent. She last opened her bowels </a:t>
            </a:r>
            <a:r>
              <a:rPr lang="en-GB" sz="2400" b="1">
                <a:latin typeface="Arial"/>
                <a:ea typeface="Arial"/>
                <a:cs typeface="Arial"/>
                <a:sym typeface="Arial"/>
              </a:rPr>
              <a:t>5 days ago</a:t>
            </a:r>
            <a:r>
              <a:rPr lang="en-GB" sz="2400">
                <a:latin typeface="Arial"/>
                <a:ea typeface="Arial"/>
                <a:cs typeface="Arial"/>
                <a:sym typeface="Arial"/>
              </a:rPr>
              <a:t>, and her </a:t>
            </a:r>
            <a:r>
              <a:rPr lang="en-GB" sz="2400" b="1">
                <a:latin typeface="Arial"/>
                <a:ea typeface="Arial"/>
                <a:cs typeface="Arial"/>
                <a:sym typeface="Arial"/>
              </a:rPr>
              <a:t>LLQ </a:t>
            </a:r>
            <a:r>
              <a:rPr lang="en-GB" sz="2400">
                <a:latin typeface="Arial"/>
                <a:ea typeface="Arial"/>
                <a:cs typeface="Arial"/>
                <a:sym typeface="Arial"/>
              </a:rPr>
              <a:t>is </a:t>
            </a:r>
            <a:r>
              <a:rPr lang="en-GB" sz="2400" b="1">
                <a:latin typeface="Arial"/>
                <a:ea typeface="Arial"/>
                <a:cs typeface="Arial"/>
                <a:sym typeface="Arial"/>
              </a:rPr>
              <a:t>soft and tender</a:t>
            </a:r>
            <a:r>
              <a:rPr lang="en-GB" sz="2400">
                <a:latin typeface="Arial"/>
                <a:ea typeface="Arial"/>
                <a:cs typeface="Arial"/>
                <a:sym typeface="Arial"/>
              </a:rPr>
              <a:t> on examination. Julie has a </a:t>
            </a:r>
            <a:r>
              <a:rPr lang="en-GB" sz="2400" b="1">
                <a:latin typeface="Arial"/>
                <a:ea typeface="Arial"/>
                <a:cs typeface="Arial"/>
                <a:sym typeface="Arial"/>
              </a:rPr>
              <a:t>high BMI</a:t>
            </a:r>
            <a:r>
              <a:rPr lang="en-GB" sz="2400">
                <a:latin typeface="Arial"/>
                <a:ea typeface="Arial"/>
                <a:cs typeface="Arial"/>
                <a:sym typeface="Arial"/>
              </a:rPr>
              <a:t>, a </a:t>
            </a:r>
            <a:r>
              <a:rPr lang="en-GB" sz="2400" b="1">
                <a:latin typeface="Arial"/>
                <a:ea typeface="Arial"/>
                <a:cs typeface="Arial"/>
                <a:sym typeface="Arial"/>
              </a:rPr>
              <a:t>low fibre diet</a:t>
            </a:r>
            <a:r>
              <a:rPr lang="en-GB" sz="2400">
                <a:latin typeface="Arial"/>
                <a:ea typeface="Arial"/>
                <a:cs typeface="Arial"/>
                <a:sym typeface="Arial"/>
              </a:rPr>
              <a:t>, and an </a:t>
            </a:r>
            <a:r>
              <a:rPr lang="en-GB" sz="2400" b="1">
                <a:latin typeface="Arial"/>
                <a:ea typeface="Arial"/>
                <a:cs typeface="Arial"/>
                <a:sym typeface="Arial"/>
              </a:rPr>
              <a:t>18-pack-year</a:t>
            </a:r>
            <a:r>
              <a:rPr lang="en-GB" sz="2400">
                <a:latin typeface="Arial"/>
                <a:ea typeface="Arial"/>
                <a:cs typeface="Arial"/>
                <a:sym typeface="Arial"/>
              </a:rPr>
              <a:t> smoking history. </a:t>
            </a:r>
            <a:r>
              <a:rPr lang="en-GB" sz="2400">
                <a:solidFill>
                  <a:srgbClr val="85200C"/>
                </a:solidFill>
                <a:latin typeface="Arial"/>
                <a:ea typeface="Arial"/>
                <a:cs typeface="Arial"/>
                <a:sym typeface="Arial"/>
              </a:rPr>
              <a:t>What might you see on a CT scan?</a:t>
            </a:r>
            <a:endParaRPr sz="2400">
              <a:solidFill>
                <a:srgbClr val="85200C"/>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1200">
              <a:latin typeface="Arial"/>
              <a:ea typeface="Arial"/>
              <a:cs typeface="Arial"/>
              <a:sym typeface="Arial"/>
            </a:endParaRPr>
          </a:p>
          <a:p>
            <a:pPr marL="1371600" marR="0" lvl="0" indent="-374650" algn="l" rtl="0">
              <a:lnSpc>
                <a:spcPct val="100000"/>
              </a:lnSpc>
              <a:spcBef>
                <a:spcPts val="0"/>
              </a:spcBef>
              <a:spcAft>
                <a:spcPts val="0"/>
              </a:spcAft>
              <a:buSzPts val="2300"/>
              <a:buFont typeface="Arial"/>
              <a:buAutoNum type="alphaLcPeriod"/>
            </a:pPr>
            <a:r>
              <a:rPr lang="en-GB" sz="2300">
                <a:latin typeface="Arial"/>
                <a:ea typeface="Arial"/>
                <a:cs typeface="Arial"/>
                <a:sym typeface="Arial"/>
              </a:rPr>
              <a:t>Ascites</a:t>
            </a:r>
            <a:endParaRPr sz="2300">
              <a:latin typeface="Arial"/>
              <a:ea typeface="Arial"/>
              <a:cs typeface="Arial"/>
              <a:sym typeface="Arial"/>
            </a:endParaRPr>
          </a:p>
          <a:p>
            <a:pPr marL="1371600" marR="0" lvl="0" indent="-374650" algn="l" rtl="0">
              <a:lnSpc>
                <a:spcPct val="100000"/>
              </a:lnSpc>
              <a:spcBef>
                <a:spcPts val="0"/>
              </a:spcBef>
              <a:spcAft>
                <a:spcPts val="0"/>
              </a:spcAft>
              <a:buSzPts val="2300"/>
              <a:buFont typeface="Arial"/>
              <a:buAutoNum type="alphaLcPeriod"/>
            </a:pPr>
            <a:r>
              <a:rPr lang="en-GB" sz="2300">
                <a:latin typeface="Arial"/>
                <a:ea typeface="Arial"/>
                <a:cs typeface="Arial"/>
                <a:sym typeface="Arial"/>
              </a:rPr>
              <a:t>Inflamed and infected pouches of the sigmoid</a:t>
            </a:r>
            <a:endParaRPr sz="2300">
              <a:latin typeface="Arial"/>
              <a:ea typeface="Arial"/>
              <a:cs typeface="Arial"/>
              <a:sym typeface="Arial"/>
            </a:endParaRPr>
          </a:p>
          <a:p>
            <a:pPr marL="1371600" marR="0" lvl="0" indent="-374650" algn="l" rtl="0">
              <a:lnSpc>
                <a:spcPct val="100000"/>
              </a:lnSpc>
              <a:spcBef>
                <a:spcPts val="0"/>
              </a:spcBef>
              <a:spcAft>
                <a:spcPts val="0"/>
              </a:spcAft>
              <a:buSzPts val="2300"/>
              <a:buFont typeface="Arial"/>
              <a:buAutoNum type="alphaLcPeriod"/>
            </a:pPr>
            <a:r>
              <a:rPr lang="en-GB" sz="2300">
                <a:latin typeface="Arial"/>
                <a:ea typeface="Arial"/>
                <a:cs typeface="Arial"/>
                <a:sym typeface="Arial"/>
              </a:rPr>
              <a:t>Appendiceal inflammation</a:t>
            </a:r>
            <a:endParaRPr sz="2300">
              <a:latin typeface="Arial"/>
              <a:ea typeface="Arial"/>
              <a:cs typeface="Arial"/>
              <a:sym typeface="Arial"/>
            </a:endParaRPr>
          </a:p>
          <a:p>
            <a:pPr marL="1371600" marR="0" lvl="0" indent="-374650" algn="l" rtl="0">
              <a:lnSpc>
                <a:spcPct val="100000"/>
              </a:lnSpc>
              <a:spcBef>
                <a:spcPts val="0"/>
              </a:spcBef>
              <a:spcAft>
                <a:spcPts val="0"/>
              </a:spcAft>
              <a:buSzPts val="2300"/>
              <a:buFont typeface="Arial"/>
              <a:buAutoNum type="alphaLcPeriod"/>
            </a:pPr>
            <a:r>
              <a:rPr lang="en-GB" sz="2300">
                <a:latin typeface="Arial"/>
                <a:ea typeface="Arial"/>
                <a:cs typeface="Arial"/>
                <a:sym typeface="Arial"/>
              </a:rPr>
              <a:t>Haemoperitoneum</a:t>
            </a:r>
            <a:endParaRPr sz="2300">
              <a:latin typeface="Arial"/>
              <a:ea typeface="Arial"/>
              <a:cs typeface="Arial"/>
              <a:sym typeface="Arial"/>
            </a:endParaRPr>
          </a:p>
          <a:p>
            <a:pPr marL="1371600" marR="0" lvl="0" indent="-374650" algn="l" rtl="0">
              <a:lnSpc>
                <a:spcPct val="100000"/>
              </a:lnSpc>
              <a:spcBef>
                <a:spcPts val="0"/>
              </a:spcBef>
              <a:spcAft>
                <a:spcPts val="0"/>
              </a:spcAft>
              <a:buSzPts val="2300"/>
              <a:buFont typeface="Arial"/>
              <a:buAutoNum type="alphaLcPeriod"/>
            </a:pPr>
            <a:r>
              <a:rPr lang="en-GB" sz="2300">
                <a:latin typeface="Arial"/>
                <a:ea typeface="Arial"/>
                <a:cs typeface="Arial"/>
                <a:sym typeface="Arial"/>
              </a:rPr>
              <a:t>Free gas within peritoneal cavity</a:t>
            </a:r>
            <a:endParaRPr sz="2300">
              <a:latin typeface="Arial"/>
              <a:ea typeface="Arial"/>
              <a:cs typeface="Arial"/>
              <a:sym typeface="Arial"/>
            </a:endParaRPr>
          </a:p>
        </p:txBody>
      </p:sp>
      <p:sp>
        <p:nvSpPr>
          <p:cNvPr id="593" name="Google Shape;593;g123cdc4470c_0_233"/>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594" name="Google Shape;594;g123cdc4470c_0_233"/>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95" name="Google Shape;595;g123cdc4470c_0_233"/>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596" name="Google Shape;596;g123cdc4470c_0_233"/>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11: SBA</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g12366762d7d_0_105"/>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None/>
            </a:pPr>
            <a:r>
              <a:rPr lang="en-GB" sz="2400">
                <a:solidFill>
                  <a:srgbClr val="000000"/>
                </a:solidFill>
                <a:latin typeface="Arial"/>
                <a:ea typeface="Arial"/>
                <a:cs typeface="Arial"/>
                <a:sym typeface="Arial"/>
              </a:rPr>
              <a:t>15. Julie is a </a:t>
            </a:r>
            <a:r>
              <a:rPr lang="en-GB" sz="2400" b="1">
                <a:solidFill>
                  <a:srgbClr val="000000"/>
                </a:solidFill>
                <a:latin typeface="Arial"/>
                <a:ea typeface="Arial"/>
                <a:cs typeface="Arial"/>
                <a:sym typeface="Arial"/>
              </a:rPr>
              <a:t>59-year-old lady</a:t>
            </a:r>
            <a:r>
              <a:rPr lang="en-GB" sz="2400">
                <a:solidFill>
                  <a:srgbClr val="000000"/>
                </a:solidFill>
                <a:latin typeface="Arial"/>
                <a:ea typeface="Arial"/>
                <a:cs typeface="Arial"/>
                <a:sym typeface="Arial"/>
              </a:rPr>
              <a:t> who presents with </a:t>
            </a:r>
            <a:r>
              <a:rPr lang="en-GB" sz="2400" b="1">
                <a:solidFill>
                  <a:srgbClr val="000000"/>
                </a:solidFill>
                <a:latin typeface="Arial"/>
                <a:ea typeface="Arial"/>
                <a:cs typeface="Arial"/>
                <a:sym typeface="Arial"/>
              </a:rPr>
              <a:t>left lower quadrant abdominal pain</a:t>
            </a:r>
            <a:r>
              <a:rPr lang="en-GB" sz="2400">
                <a:solidFill>
                  <a:srgbClr val="000000"/>
                </a:solidFill>
                <a:latin typeface="Arial"/>
                <a:ea typeface="Arial"/>
                <a:cs typeface="Arial"/>
                <a:sym typeface="Arial"/>
              </a:rPr>
              <a:t> associated with </a:t>
            </a:r>
            <a:r>
              <a:rPr lang="en-GB" sz="2400" b="1">
                <a:solidFill>
                  <a:srgbClr val="000000"/>
                </a:solidFill>
                <a:latin typeface="Arial"/>
                <a:ea typeface="Arial"/>
                <a:cs typeface="Arial"/>
                <a:sym typeface="Arial"/>
              </a:rPr>
              <a:t>nausea</a:t>
            </a:r>
            <a:r>
              <a:rPr lang="en-GB" sz="2400">
                <a:solidFill>
                  <a:srgbClr val="000000"/>
                </a:solidFill>
                <a:latin typeface="Arial"/>
                <a:ea typeface="Arial"/>
                <a:cs typeface="Arial"/>
                <a:sym typeface="Arial"/>
              </a:rPr>
              <a:t>. It started a </a:t>
            </a:r>
            <a:r>
              <a:rPr lang="en-GB" sz="2400" b="1">
                <a:solidFill>
                  <a:srgbClr val="000000"/>
                </a:solidFill>
                <a:latin typeface="Arial"/>
                <a:ea typeface="Arial"/>
                <a:cs typeface="Arial"/>
                <a:sym typeface="Arial"/>
              </a:rPr>
              <a:t>few days ago</a:t>
            </a:r>
            <a:r>
              <a:rPr lang="en-GB" sz="2400">
                <a:solidFill>
                  <a:srgbClr val="000000"/>
                </a:solidFill>
                <a:latin typeface="Arial"/>
                <a:ea typeface="Arial"/>
                <a:cs typeface="Arial"/>
                <a:sym typeface="Arial"/>
              </a:rPr>
              <a:t>, and is </a:t>
            </a:r>
            <a:r>
              <a:rPr lang="en-GB" sz="2400" b="1">
                <a:solidFill>
                  <a:srgbClr val="000000"/>
                </a:solidFill>
                <a:latin typeface="Arial"/>
                <a:ea typeface="Arial"/>
                <a:cs typeface="Arial"/>
                <a:sym typeface="Arial"/>
              </a:rPr>
              <a:t>constant</a:t>
            </a:r>
            <a:r>
              <a:rPr lang="en-GB" sz="2400">
                <a:solidFill>
                  <a:srgbClr val="000000"/>
                </a:solidFill>
                <a:latin typeface="Arial"/>
                <a:ea typeface="Arial"/>
                <a:cs typeface="Arial"/>
                <a:sym typeface="Arial"/>
              </a:rPr>
              <a:t> and persistent. She last opened her bowels </a:t>
            </a:r>
            <a:r>
              <a:rPr lang="en-GB" sz="2400" b="1">
                <a:solidFill>
                  <a:srgbClr val="000000"/>
                </a:solidFill>
                <a:latin typeface="Arial"/>
                <a:ea typeface="Arial"/>
                <a:cs typeface="Arial"/>
                <a:sym typeface="Arial"/>
              </a:rPr>
              <a:t>5 days ago</a:t>
            </a:r>
            <a:r>
              <a:rPr lang="en-GB" sz="2400">
                <a:solidFill>
                  <a:srgbClr val="000000"/>
                </a:solidFill>
                <a:latin typeface="Arial"/>
                <a:ea typeface="Arial"/>
                <a:cs typeface="Arial"/>
                <a:sym typeface="Arial"/>
              </a:rPr>
              <a:t>, and her </a:t>
            </a:r>
            <a:r>
              <a:rPr lang="en-GB" sz="2400" b="1">
                <a:solidFill>
                  <a:srgbClr val="000000"/>
                </a:solidFill>
                <a:latin typeface="Arial"/>
                <a:ea typeface="Arial"/>
                <a:cs typeface="Arial"/>
                <a:sym typeface="Arial"/>
              </a:rPr>
              <a:t>LLQ </a:t>
            </a:r>
            <a:r>
              <a:rPr lang="en-GB" sz="2400">
                <a:solidFill>
                  <a:srgbClr val="000000"/>
                </a:solidFill>
                <a:latin typeface="Arial"/>
                <a:ea typeface="Arial"/>
                <a:cs typeface="Arial"/>
                <a:sym typeface="Arial"/>
              </a:rPr>
              <a:t>is </a:t>
            </a:r>
            <a:r>
              <a:rPr lang="en-GB" sz="2400" b="1">
                <a:solidFill>
                  <a:srgbClr val="000000"/>
                </a:solidFill>
                <a:latin typeface="Arial"/>
                <a:ea typeface="Arial"/>
                <a:cs typeface="Arial"/>
                <a:sym typeface="Arial"/>
              </a:rPr>
              <a:t>soft and tender</a:t>
            </a:r>
            <a:r>
              <a:rPr lang="en-GB" sz="2400">
                <a:solidFill>
                  <a:srgbClr val="000000"/>
                </a:solidFill>
                <a:latin typeface="Arial"/>
                <a:ea typeface="Arial"/>
                <a:cs typeface="Arial"/>
                <a:sym typeface="Arial"/>
              </a:rPr>
              <a:t> on examination. Julie has a </a:t>
            </a:r>
            <a:r>
              <a:rPr lang="en-GB" sz="2400" b="1">
                <a:solidFill>
                  <a:srgbClr val="000000"/>
                </a:solidFill>
                <a:latin typeface="Arial"/>
                <a:ea typeface="Arial"/>
                <a:cs typeface="Arial"/>
                <a:sym typeface="Arial"/>
              </a:rPr>
              <a:t>high BMI</a:t>
            </a:r>
            <a:r>
              <a:rPr lang="en-GB" sz="2400">
                <a:solidFill>
                  <a:srgbClr val="000000"/>
                </a:solidFill>
                <a:latin typeface="Arial"/>
                <a:ea typeface="Arial"/>
                <a:cs typeface="Arial"/>
                <a:sym typeface="Arial"/>
              </a:rPr>
              <a:t>, a </a:t>
            </a:r>
            <a:r>
              <a:rPr lang="en-GB" sz="2400" b="1">
                <a:solidFill>
                  <a:srgbClr val="000000"/>
                </a:solidFill>
                <a:latin typeface="Arial"/>
                <a:ea typeface="Arial"/>
                <a:cs typeface="Arial"/>
                <a:sym typeface="Arial"/>
              </a:rPr>
              <a:t>low fibre diet</a:t>
            </a:r>
            <a:r>
              <a:rPr lang="en-GB" sz="2400">
                <a:solidFill>
                  <a:srgbClr val="000000"/>
                </a:solidFill>
                <a:latin typeface="Arial"/>
                <a:ea typeface="Arial"/>
                <a:cs typeface="Arial"/>
                <a:sym typeface="Arial"/>
              </a:rPr>
              <a:t>, and an </a:t>
            </a:r>
            <a:r>
              <a:rPr lang="en-GB" sz="2400" b="1">
                <a:solidFill>
                  <a:srgbClr val="000000"/>
                </a:solidFill>
                <a:latin typeface="Arial"/>
                <a:ea typeface="Arial"/>
                <a:cs typeface="Arial"/>
                <a:sym typeface="Arial"/>
              </a:rPr>
              <a:t>18-pack-year</a:t>
            </a:r>
            <a:r>
              <a:rPr lang="en-GB" sz="2400">
                <a:solidFill>
                  <a:srgbClr val="000000"/>
                </a:solidFill>
                <a:latin typeface="Arial"/>
                <a:ea typeface="Arial"/>
                <a:cs typeface="Arial"/>
                <a:sym typeface="Arial"/>
              </a:rPr>
              <a:t> smoking history. </a:t>
            </a:r>
            <a:r>
              <a:rPr lang="en-GB" sz="2400">
                <a:solidFill>
                  <a:srgbClr val="85200C"/>
                </a:solidFill>
                <a:latin typeface="Arial"/>
                <a:ea typeface="Arial"/>
                <a:cs typeface="Arial"/>
                <a:sym typeface="Arial"/>
              </a:rPr>
              <a:t>What might you see on a CT scan?</a:t>
            </a:r>
            <a:endParaRPr sz="2400">
              <a:solidFill>
                <a:srgbClr val="85200C"/>
              </a:solidFill>
              <a:latin typeface="Arial"/>
              <a:ea typeface="Arial"/>
              <a:cs typeface="Arial"/>
              <a:sym typeface="Arial"/>
            </a:endParaRPr>
          </a:p>
          <a:p>
            <a:pPr marL="342900" lvl="0" indent="-342900" algn="l" rtl="0">
              <a:spcBef>
                <a:spcPts val="0"/>
              </a:spcBef>
              <a:spcAft>
                <a:spcPts val="0"/>
              </a:spcAft>
              <a:buClr>
                <a:schemeClr val="dk1"/>
              </a:buClr>
              <a:buSzPts val="2800"/>
              <a:buFont typeface="Arial"/>
              <a:buNone/>
            </a:pPr>
            <a:endParaRPr sz="1200">
              <a:solidFill>
                <a:srgbClr val="000000"/>
              </a:solidFill>
              <a:latin typeface="Arial"/>
              <a:ea typeface="Arial"/>
              <a:cs typeface="Arial"/>
              <a:sym typeface="Arial"/>
            </a:endParaRPr>
          </a:p>
          <a:p>
            <a:pPr marL="1371600" lvl="0" indent="-374650" algn="l" rtl="0">
              <a:spcBef>
                <a:spcPts val="0"/>
              </a:spcBef>
              <a:spcAft>
                <a:spcPts val="0"/>
              </a:spcAft>
              <a:buClr>
                <a:srgbClr val="000000"/>
              </a:buClr>
              <a:buSzPts val="2300"/>
              <a:buAutoNum type="alphaLcPeriod"/>
            </a:pPr>
            <a:r>
              <a:rPr lang="en-GB" sz="2300">
                <a:solidFill>
                  <a:srgbClr val="000000"/>
                </a:solidFill>
                <a:latin typeface="Arial"/>
                <a:ea typeface="Arial"/>
                <a:cs typeface="Arial"/>
                <a:sym typeface="Arial"/>
              </a:rPr>
              <a:t>Ascites</a:t>
            </a:r>
            <a:endParaRPr sz="2300">
              <a:solidFill>
                <a:srgbClr val="000000"/>
              </a:solidFill>
              <a:latin typeface="Arial"/>
              <a:ea typeface="Arial"/>
              <a:cs typeface="Arial"/>
              <a:sym typeface="Arial"/>
            </a:endParaRPr>
          </a:p>
          <a:p>
            <a:pPr marL="1371600" lvl="0" indent="-374650" algn="l" rtl="0">
              <a:spcBef>
                <a:spcPts val="0"/>
              </a:spcBef>
              <a:spcAft>
                <a:spcPts val="0"/>
              </a:spcAft>
              <a:buClr>
                <a:srgbClr val="000000"/>
              </a:buClr>
              <a:buSzPts val="2300"/>
              <a:buAutoNum type="alphaLcPeriod"/>
            </a:pPr>
            <a:r>
              <a:rPr lang="en-GB" sz="2300" b="1">
                <a:solidFill>
                  <a:srgbClr val="000000"/>
                </a:solidFill>
                <a:latin typeface="Arial"/>
                <a:ea typeface="Arial"/>
                <a:cs typeface="Arial"/>
                <a:sym typeface="Arial"/>
              </a:rPr>
              <a:t>Inflamed and infected pouches of the sigmoid</a:t>
            </a:r>
            <a:endParaRPr sz="2300" b="1">
              <a:solidFill>
                <a:srgbClr val="000000"/>
              </a:solidFill>
              <a:latin typeface="Arial"/>
              <a:ea typeface="Arial"/>
              <a:cs typeface="Arial"/>
              <a:sym typeface="Arial"/>
            </a:endParaRPr>
          </a:p>
          <a:p>
            <a:pPr marL="1371600" lvl="0" indent="-374650" algn="l" rtl="0">
              <a:spcBef>
                <a:spcPts val="0"/>
              </a:spcBef>
              <a:spcAft>
                <a:spcPts val="0"/>
              </a:spcAft>
              <a:buClr>
                <a:srgbClr val="000000"/>
              </a:buClr>
              <a:buSzPts val="2300"/>
              <a:buAutoNum type="alphaLcPeriod"/>
            </a:pPr>
            <a:r>
              <a:rPr lang="en-GB" sz="2300">
                <a:solidFill>
                  <a:srgbClr val="000000"/>
                </a:solidFill>
                <a:latin typeface="Arial"/>
                <a:ea typeface="Arial"/>
                <a:cs typeface="Arial"/>
                <a:sym typeface="Arial"/>
              </a:rPr>
              <a:t>Appendiceal inflammation</a:t>
            </a:r>
            <a:endParaRPr sz="2300">
              <a:solidFill>
                <a:srgbClr val="000000"/>
              </a:solidFill>
              <a:latin typeface="Arial"/>
              <a:ea typeface="Arial"/>
              <a:cs typeface="Arial"/>
              <a:sym typeface="Arial"/>
            </a:endParaRPr>
          </a:p>
          <a:p>
            <a:pPr marL="1371600" lvl="0" indent="-374650" algn="l" rtl="0">
              <a:spcBef>
                <a:spcPts val="0"/>
              </a:spcBef>
              <a:spcAft>
                <a:spcPts val="0"/>
              </a:spcAft>
              <a:buClr>
                <a:srgbClr val="000000"/>
              </a:buClr>
              <a:buSzPts val="2300"/>
              <a:buAutoNum type="alphaLcPeriod"/>
            </a:pPr>
            <a:r>
              <a:rPr lang="en-GB" sz="2300">
                <a:solidFill>
                  <a:srgbClr val="000000"/>
                </a:solidFill>
                <a:latin typeface="Arial"/>
                <a:ea typeface="Arial"/>
                <a:cs typeface="Arial"/>
                <a:sym typeface="Arial"/>
              </a:rPr>
              <a:t>Haemoperitoneum</a:t>
            </a:r>
            <a:endParaRPr sz="2300">
              <a:solidFill>
                <a:srgbClr val="000000"/>
              </a:solidFill>
              <a:latin typeface="Arial"/>
              <a:ea typeface="Arial"/>
              <a:cs typeface="Arial"/>
              <a:sym typeface="Arial"/>
            </a:endParaRPr>
          </a:p>
          <a:p>
            <a:pPr marL="1371600" lvl="0" indent="-374650" algn="l" rtl="0">
              <a:spcBef>
                <a:spcPts val="0"/>
              </a:spcBef>
              <a:spcAft>
                <a:spcPts val="0"/>
              </a:spcAft>
              <a:buClr>
                <a:srgbClr val="000000"/>
              </a:buClr>
              <a:buSzPts val="2300"/>
              <a:buAutoNum type="alphaLcPeriod"/>
            </a:pPr>
            <a:r>
              <a:rPr lang="en-GB" sz="2300">
                <a:solidFill>
                  <a:srgbClr val="000000"/>
                </a:solidFill>
                <a:latin typeface="Arial"/>
                <a:ea typeface="Arial"/>
                <a:cs typeface="Arial"/>
                <a:sym typeface="Arial"/>
              </a:rPr>
              <a:t>Free gas within peritoneal cavity</a:t>
            </a:r>
            <a:endParaRPr sz="230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p:txBody>
      </p:sp>
      <p:sp>
        <p:nvSpPr>
          <p:cNvPr id="602" name="Google Shape;602;g12366762d7d_0_105"/>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603" name="Google Shape;603;g12366762d7d_0_105"/>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04" name="Google Shape;604;g12366762d7d_0_105"/>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605" name="Google Shape;605;g12366762d7d_0_105"/>
          <p:cNvSpPr txBox="1"/>
          <p:nvPr/>
        </p:nvSpPr>
        <p:spPr>
          <a:xfrm>
            <a:off x="1187597" y="449700"/>
            <a:ext cx="5506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11: Answer</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g12366762d7d_0_11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600">
                <a:latin typeface="Arial"/>
                <a:ea typeface="Arial"/>
                <a:cs typeface="Arial"/>
                <a:sym typeface="Arial"/>
              </a:rPr>
              <a:t>Julie has </a:t>
            </a:r>
            <a:r>
              <a:rPr lang="en-GB" sz="2600" b="1">
                <a:latin typeface="Arial"/>
                <a:ea typeface="Arial"/>
                <a:cs typeface="Arial"/>
                <a:sym typeface="Arial"/>
              </a:rPr>
              <a:t>diverticulitis</a:t>
            </a:r>
            <a:r>
              <a:rPr lang="en-GB" sz="2600">
                <a:latin typeface="Arial"/>
                <a:ea typeface="Arial"/>
                <a:cs typeface="Arial"/>
                <a:sym typeface="Arial"/>
              </a:rPr>
              <a:t>. </a:t>
            </a:r>
            <a:endParaRPr sz="26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1200">
              <a:latin typeface="Arial"/>
              <a:ea typeface="Arial"/>
              <a:cs typeface="Arial"/>
              <a:sym typeface="Arial"/>
            </a:endParaRPr>
          </a:p>
          <a:p>
            <a:pPr marL="914400" lvl="0" indent="-368300" algn="l" rtl="0">
              <a:spcBef>
                <a:spcPts val="0"/>
              </a:spcBef>
              <a:spcAft>
                <a:spcPts val="0"/>
              </a:spcAft>
              <a:buSzPts val="2200"/>
              <a:buAutoNum type="alphaLcPeriod"/>
            </a:pPr>
            <a:r>
              <a:rPr lang="en-GB" sz="2200">
                <a:latin typeface="Arial"/>
                <a:ea typeface="Arial"/>
                <a:cs typeface="Arial"/>
                <a:sym typeface="Arial"/>
              </a:rPr>
              <a:t>Ascites → generally caused by liver disease, malignancy, fluid retention or hypoalbuminaemia → does not fit clinical picture.</a:t>
            </a:r>
            <a:endParaRPr sz="2200">
              <a:latin typeface="Arial"/>
              <a:ea typeface="Arial"/>
              <a:cs typeface="Arial"/>
              <a:sym typeface="Arial"/>
            </a:endParaRPr>
          </a:p>
          <a:p>
            <a:pPr marL="0" lvl="0" indent="0" algn="l" rtl="0">
              <a:spcBef>
                <a:spcPts val="0"/>
              </a:spcBef>
              <a:spcAft>
                <a:spcPts val="0"/>
              </a:spcAft>
              <a:buNone/>
            </a:pPr>
            <a:endParaRPr sz="1200">
              <a:latin typeface="Arial"/>
              <a:ea typeface="Arial"/>
              <a:cs typeface="Arial"/>
              <a:sym typeface="Arial"/>
            </a:endParaRPr>
          </a:p>
          <a:p>
            <a:pPr marL="914400" lvl="0" indent="-368300" algn="l" rtl="0">
              <a:spcBef>
                <a:spcPts val="0"/>
              </a:spcBef>
              <a:spcAft>
                <a:spcPts val="0"/>
              </a:spcAft>
              <a:buSzPts val="2200"/>
              <a:buAutoNum type="alphaLcPeriod"/>
            </a:pPr>
            <a:r>
              <a:rPr lang="en-GB" sz="2200" b="1">
                <a:latin typeface="Arial"/>
                <a:ea typeface="Arial"/>
                <a:cs typeface="Arial"/>
                <a:sym typeface="Arial"/>
              </a:rPr>
              <a:t>Inflamed and infected pouches of the sigmoid</a:t>
            </a:r>
            <a:endParaRPr sz="2200" b="1">
              <a:latin typeface="Arial"/>
              <a:ea typeface="Arial"/>
              <a:cs typeface="Arial"/>
              <a:sym typeface="Arial"/>
            </a:endParaRPr>
          </a:p>
          <a:p>
            <a:pPr marL="0" lvl="0" indent="0" algn="l" rtl="0">
              <a:spcBef>
                <a:spcPts val="0"/>
              </a:spcBef>
              <a:spcAft>
                <a:spcPts val="0"/>
              </a:spcAft>
              <a:buNone/>
            </a:pPr>
            <a:endParaRPr sz="1200" b="1">
              <a:latin typeface="Arial"/>
              <a:ea typeface="Arial"/>
              <a:cs typeface="Arial"/>
              <a:sym typeface="Arial"/>
            </a:endParaRPr>
          </a:p>
          <a:p>
            <a:pPr marL="914400" lvl="0" indent="-368300" algn="l" rtl="0">
              <a:spcBef>
                <a:spcPts val="0"/>
              </a:spcBef>
              <a:spcAft>
                <a:spcPts val="0"/>
              </a:spcAft>
              <a:buSzPts val="2200"/>
              <a:buAutoNum type="alphaLcPeriod"/>
            </a:pPr>
            <a:r>
              <a:rPr lang="en-GB" sz="2200">
                <a:latin typeface="Arial"/>
                <a:ea typeface="Arial"/>
                <a:cs typeface="Arial"/>
                <a:sym typeface="Arial"/>
              </a:rPr>
              <a:t>Appendiceal inflammation → appendicitis pain = RLQ</a:t>
            </a:r>
            <a:endParaRPr sz="2200">
              <a:latin typeface="Arial"/>
              <a:ea typeface="Arial"/>
              <a:cs typeface="Arial"/>
              <a:sym typeface="Arial"/>
            </a:endParaRPr>
          </a:p>
          <a:p>
            <a:pPr marL="0" lvl="0" indent="0" algn="l" rtl="0">
              <a:spcBef>
                <a:spcPts val="0"/>
              </a:spcBef>
              <a:spcAft>
                <a:spcPts val="0"/>
              </a:spcAft>
              <a:buNone/>
            </a:pPr>
            <a:endParaRPr sz="1200">
              <a:latin typeface="Arial"/>
              <a:ea typeface="Arial"/>
              <a:cs typeface="Arial"/>
              <a:sym typeface="Arial"/>
            </a:endParaRPr>
          </a:p>
          <a:p>
            <a:pPr marL="914400" lvl="0" indent="-368300" algn="l" rtl="0">
              <a:spcBef>
                <a:spcPts val="0"/>
              </a:spcBef>
              <a:spcAft>
                <a:spcPts val="0"/>
              </a:spcAft>
              <a:buSzPts val="2200"/>
              <a:buAutoNum type="alphaLcPeriod"/>
            </a:pPr>
            <a:r>
              <a:rPr lang="en-GB" sz="2200">
                <a:latin typeface="Arial"/>
                <a:ea typeface="Arial"/>
                <a:cs typeface="Arial"/>
                <a:sym typeface="Arial"/>
              </a:rPr>
              <a:t>Haemoperitoneum → history does not suggest blood loss </a:t>
            </a:r>
            <a:endParaRPr sz="2200">
              <a:latin typeface="Arial"/>
              <a:ea typeface="Arial"/>
              <a:cs typeface="Arial"/>
              <a:sym typeface="Arial"/>
            </a:endParaRPr>
          </a:p>
          <a:p>
            <a:pPr marL="914400" lvl="0" indent="0" algn="l" rtl="0">
              <a:spcBef>
                <a:spcPts val="0"/>
              </a:spcBef>
              <a:spcAft>
                <a:spcPts val="0"/>
              </a:spcAft>
              <a:buNone/>
            </a:pPr>
            <a:endParaRPr sz="1200">
              <a:latin typeface="Arial"/>
              <a:ea typeface="Arial"/>
              <a:cs typeface="Arial"/>
              <a:sym typeface="Arial"/>
            </a:endParaRPr>
          </a:p>
          <a:p>
            <a:pPr marL="914400" lvl="0" indent="-368300" algn="l" rtl="0">
              <a:spcBef>
                <a:spcPts val="0"/>
              </a:spcBef>
              <a:spcAft>
                <a:spcPts val="0"/>
              </a:spcAft>
              <a:buSzPts val="2200"/>
              <a:buAutoNum type="alphaLcPeriod"/>
            </a:pPr>
            <a:r>
              <a:rPr lang="en-GB" sz="2200">
                <a:latin typeface="Arial"/>
                <a:ea typeface="Arial"/>
                <a:cs typeface="Arial"/>
                <a:sym typeface="Arial"/>
              </a:rPr>
              <a:t>Free gas within peritoneal cavity → abdomen is soft; free gas within the peritoneal cavity would suggest a perforated peritonitis → abdomen would be hard.</a:t>
            </a:r>
            <a:endParaRPr sz="2200">
              <a:latin typeface="Arial"/>
              <a:ea typeface="Arial"/>
              <a:cs typeface="Arial"/>
              <a:sym typeface="Arial"/>
            </a:endParaRPr>
          </a:p>
          <a:p>
            <a:pPr marL="0" lvl="0" indent="0" algn="l" rtl="0">
              <a:spcBef>
                <a:spcPts val="0"/>
              </a:spcBef>
              <a:spcAft>
                <a:spcPts val="0"/>
              </a:spcAft>
              <a:buNone/>
            </a:pPr>
            <a:endParaRPr sz="2200">
              <a:latin typeface="Arial"/>
              <a:ea typeface="Arial"/>
              <a:cs typeface="Arial"/>
              <a:sym typeface="Arial"/>
            </a:endParaRPr>
          </a:p>
          <a:p>
            <a:pPr marL="0" lvl="0" indent="0" algn="l" rtl="0">
              <a:spcBef>
                <a:spcPts val="0"/>
              </a:spcBef>
              <a:spcAft>
                <a:spcPts val="0"/>
              </a:spcAft>
              <a:buNone/>
            </a:pPr>
            <a:endParaRPr sz="2200">
              <a:latin typeface="Arial"/>
              <a:ea typeface="Arial"/>
              <a:cs typeface="Arial"/>
              <a:sym typeface="Arial"/>
            </a:endParaRPr>
          </a:p>
        </p:txBody>
      </p:sp>
      <p:sp>
        <p:nvSpPr>
          <p:cNvPr id="611" name="Google Shape;611;g12366762d7d_0_113"/>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612" name="Google Shape;612;g12366762d7d_0_113"/>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13" name="Google Shape;613;g12366762d7d_0_113"/>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614" name="Google Shape;614;g12366762d7d_0_113"/>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11: Explanation</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123d29d8e8e_0_2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600" b="1">
                <a:latin typeface="Arial"/>
                <a:ea typeface="Arial"/>
                <a:cs typeface="Arial"/>
                <a:sym typeface="Arial"/>
              </a:rPr>
              <a:t>Diverticulitis</a:t>
            </a:r>
            <a:endParaRPr sz="2200" b="1">
              <a:latin typeface="Arial"/>
              <a:ea typeface="Arial"/>
              <a:cs typeface="Arial"/>
              <a:sym typeface="Arial"/>
            </a:endParaRPr>
          </a:p>
        </p:txBody>
      </p:sp>
      <p:sp>
        <p:nvSpPr>
          <p:cNvPr id="620" name="Google Shape;620;g123d29d8e8e_0_21"/>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621" name="Google Shape;621;g123d29d8e8e_0_21"/>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22" name="Google Shape;622;g123d29d8e8e_0_21"/>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623" name="Google Shape;623;g123d29d8e8e_0_21"/>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11: Explanation</a:t>
            </a:r>
            <a:endParaRPr sz="3600" b="0" i="0" u="none" strike="noStrike" cap="none">
              <a:solidFill>
                <a:schemeClr val="lt1"/>
              </a:solidFill>
              <a:latin typeface="Arial"/>
              <a:ea typeface="Arial"/>
              <a:cs typeface="Arial"/>
              <a:sym typeface="Arial"/>
            </a:endParaRPr>
          </a:p>
        </p:txBody>
      </p:sp>
      <p:pic>
        <p:nvPicPr>
          <p:cNvPr id="624" name="Google Shape;624;g123d29d8e8e_0_21"/>
          <p:cNvPicPr preferRelativeResize="0"/>
          <p:nvPr/>
        </p:nvPicPr>
        <p:blipFill>
          <a:blip r:embed="rId4">
            <a:alphaModFix/>
          </a:blip>
          <a:stretch>
            <a:fillRect/>
          </a:stretch>
        </p:blipFill>
        <p:spPr>
          <a:xfrm>
            <a:off x="5014425" y="2780437"/>
            <a:ext cx="3672375" cy="2495425"/>
          </a:xfrm>
          <a:prstGeom prst="rect">
            <a:avLst/>
          </a:prstGeom>
          <a:noFill/>
          <a:ln>
            <a:noFill/>
          </a:ln>
        </p:spPr>
      </p:pic>
      <p:pic>
        <p:nvPicPr>
          <p:cNvPr id="625" name="Google Shape;625;g123d29d8e8e_0_21"/>
          <p:cNvPicPr preferRelativeResize="0"/>
          <p:nvPr/>
        </p:nvPicPr>
        <p:blipFill>
          <a:blip r:embed="rId5">
            <a:alphaModFix/>
          </a:blip>
          <a:stretch>
            <a:fillRect/>
          </a:stretch>
        </p:blipFill>
        <p:spPr>
          <a:xfrm>
            <a:off x="457200" y="2400475"/>
            <a:ext cx="4501926" cy="32553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g123cdc4470c_0_241"/>
          <p:cNvSpPr/>
          <p:nvPr/>
        </p:nvSpPr>
        <p:spPr>
          <a:xfrm>
            <a:off x="498300" y="1607050"/>
            <a:ext cx="8122500" cy="20307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g123cdc4470c_0_24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GB" sz="2400" b="1">
                <a:solidFill>
                  <a:schemeClr val="lt1"/>
                </a:solidFill>
                <a:latin typeface="Arial"/>
                <a:ea typeface="Arial"/>
                <a:cs typeface="Arial"/>
                <a:sym typeface="Arial"/>
              </a:rPr>
              <a:t>Diverticula </a:t>
            </a:r>
            <a:r>
              <a:rPr lang="en-GB" sz="2400">
                <a:solidFill>
                  <a:schemeClr val="lt1"/>
                </a:solidFill>
                <a:latin typeface="Arial"/>
                <a:ea typeface="Arial"/>
                <a:cs typeface="Arial"/>
                <a:sym typeface="Arial"/>
              </a:rPr>
              <a:t>= small pouches in GI tract, most commonly in colon. Most common after age of 40.</a:t>
            </a:r>
            <a:endParaRPr sz="2400">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Arial"/>
              <a:buNone/>
            </a:pPr>
            <a:endParaRPr sz="1200">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Arial"/>
              <a:buNone/>
            </a:pPr>
            <a:r>
              <a:rPr lang="en-GB" sz="2400" b="1">
                <a:solidFill>
                  <a:schemeClr val="lt1"/>
                </a:solidFill>
                <a:latin typeface="Arial"/>
                <a:ea typeface="Arial"/>
                <a:cs typeface="Arial"/>
                <a:sym typeface="Arial"/>
              </a:rPr>
              <a:t>Diverticulosis </a:t>
            </a:r>
            <a:r>
              <a:rPr lang="en-GB" sz="2400">
                <a:solidFill>
                  <a:schemeClr val="lt1"/>
                </a:solidFill>
                <a:latin typeface="Arial"/>
                <a:ea typeface="Arial"/>
                <a:cs typeface="Arial"/>
                <a:sym typeface="Arial"/>
              </a:rPr>
              <a:t>= presence of diverticula.</a:t>
            </a:r>
            <a:endParaRPr sz="2400">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Arial"/>
              <a:buNone/>
            </a:pPr>
            <a:endParaRPr sz="1200">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Arial"/>
              <a:buNone/>
            </a:pPr>
            <a:r>
              <a:rPr lang="en-GB" sz="2400" b="1">
                <a:solidFill>
                  <a:schemeClr val="lt1"/>
                </a:solidFill>
                <a:latin typeface="Arial"/>
                <a:ea typeface="Arial"/>
                <a:cs typeface="Arial"/>
                <a:sym typeface="Arial"/>
              </a:rPr>
              <a:t>Diverticulitis</a:t>
            </a:r>
            <a:r>
              <a:rPr lang="en-GB" sz="2400">
                <a:solidFill>
                  <a:schemeClr val="lt1"/>
                </a:solidFill>
                <a:latin typeface="Arial"/>
                <a:ea typeface="Arial"/>
                <a:cs typeface="Arial"/>
                <a:sym typeface="Arial"/>
              </a:rPr>
              <a:t> = inflammation of one or more diverticula.</a:t>
            </a:r>
            <a:endParaRPr sz="2400">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Arial"/>
              <a:buNone/>
            </a:pPr>
            <a:endParaRPr sz="2400">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Arial"/>
              <a:buNone/>
            </a:pPr>
            <a:r>
              <a:rPr lang="en-GB" sz="2400" b="1">
                <a:latin typeface="Arial"/>
                <a:ea typeface="Arial"/>
                <a:cs typeface="Arial"/>
                <a:sym typeface="Arial"/>
              </a:rPr>
              <a:t>Sx</a:t>
            </a:r>
            <a:r>
              <a:rPr lang="en-GB" sz="2400">
                <a:latin typeface="Arial"/>
                <a:ea typeface="Arial"/>
                <a:cs typeface="Arial"/>
                <a:sym typeface="Arial"/>
              </a:rPr>
              <a:t>: LLQ pain (RLQ more common in Asian descent), N+V, fever, abdominal tenderness, change in bowel habit (usually constipation). </a:t>
            </a:r>
            <a:endParaRPr sz="2400">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Arial"/>
              <a:buNone/>
            </a:pPr>
            <a:endParaRPr sz="1200">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Associated with ageing, low fibre diet, obesity, smoking, sedentary lifestyle</a:t>
            </a:r>
            <a:endParaRPr sz="24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1200">
              <a:latin typeface="Arial"/>
              <a:ea typeface="Arial"/>
              <a:cs typeface="Arial"/>
              <a:sym typeface="Arial"/>
            </a:endParaRPr>
          </a:p>
          <a:p>
            <a:pPr marL="0" lvl="0" indent="0" algn="l" rtl="0">
              <a:spcBef>
                <a:spcPts val="0"/>
              </a:spcBef>
              <a:spcAft>
                <a:spcPts val="0"/>
              </a:spcAft>
              <a:buNone/>
            </a:pPr>
            <a:endParaRPr sz="2200">
              <a:latin typeface="Arial"/>
              <a:ea typeface="Arial"/>
              <a:cs typeface="Arial"/>
              <a:sym typeface="Arial"/>
            </a:endParaRPr>
          </a:p>
        </p:txBody>
      </p:sp>
      <p:sp>
        <p:nvSpPr>
          <p:cNvPr id="632" name="Google Shape;632;g123cdc4470c_0_241"/>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633" name="Google Shape;633;g123cdc4470c_0_241"/>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34" name="Google Shape;634;g123cdc4470c_0_241"/>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635" name="Google Shape;635;g123cdc4470c_0_241"/>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11: Explanation</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g123cdc4470c_0_250"/>
          <p:cNvSpPr txBox="1">
            <a:spLocks noGrp="1"/>
          </p:cNvSpPr>
          <p:nvPr>
            <p:ph type="body" idx="1"/>
          </p:nvPr>
        </p:nvSpPr>
        <p:spPr>
          <a:xfrm>
            <a:off x="457200" y="1600125"/>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400" b="1">
                <a:latin typeface="Arial"/>
                <a:ea typeface="Arial"/>
                <a:cs typeface="Arial"/>
                <a:sym typeface="Arial"/>
              </a:rPr>
              <a:t>Prevention:</a:t>
            </a:r>
            <a:endParaRPr sz="2400">
              <a:latin typeface="Arial"/>
              <a:ea typeface="Arial"/>
              <a:cs typeface="Arial"/>
              <a:sym typeface="Arial"/>
            </a:endParaRPr>
          </a:p>
          <a:p>
            <a:pPr marL="457200" marR="0" lvl="0" indent="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Regular exercise, avoid smoking, high-fibre diet, drink plenty of water</a:t>
            </a:r>
            <a:endParaRPr sz="24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1200">
              <a:latin typeface="Arial"/>
              <a:ea typeface="Arial"/>
              <a:cs typeface="Arial"/>
              <a:sym typeface="Arial"/>
            </a:endParaRPr>
          </a:p>
          <a:p>
            <a:pPr marL="0" lvl="0" indent="0" algn="l" rtl="0">
              <a:spcBef>
                <a:spcPts val="0"/>
              </a:spcBef>
              <a:spcAft>
                <a:spcPts val="0"/>
              </a:spcAft>
              <a:buNone/>
            </a:pPr>
            <a:endParaRPr sz="1200">
              <a:latin typeface="Arial"/>
              <a:ea typeface="Arial"/>
              <a:cs typeface="Arial"/>
              <a:sym typeface="Arial"/>
            </a:endParaRPr>
          </a:p>
          <a:p>
            <a:pPr marL="0" lvl="0" indent="0" algn="l" rtl="0">
              <a:spcBef>
                <a:spcPts val="0"/>
              </a:spcBef>
              <a:spcAft>
                <a:spcPts val="0"/>
              </a:spcAft>
              <a:buClr>
                <a:schemeClr val="dk1"/>
              </a:buClr>
              <a:buSzPts val="2800"/>
              <a:buFont typeface="Arial"/>
              <a:buNone/>
            </a:pPr>
            <a:r>
              <a:rPr lang="en-GB" sz="2400" b="1">
                <a:latin typeface="Arial"/>
                <a:ea typeface="Arial"/>
                <a:cs typeface="Arial"/>
                <a:sym typeface="Arial"/>
              </a:rPr>
              <a:t>Investigations:</a:t>
            </a:r>
            <a:endParaRPr sz="2400">
              <a:latin typeface="Arial"/>
              <a:ea typeface="Arial"/>
              <a:cs typeface="Arial"/>
              <a:sym typeface="Arial"/>
            </a:endParaRPr>
          </a:p>
          <a:p>
            <a:pPr marL="457200" lvl="0" indent="0" algn="l" rtl="0">
              <a:spcBef>
                <a:spcPts val="0"/>
              </a:spcBef>
              <a:spcAft>
                <a:spcPts val="0"/>
              </a:spcAft>
              <a:buNone/>
            </a:pPr>
            <a:r>
              <a:rPr lang="en-GB" sz="2400">
                <a:latin typeface="Arial"/>
                <a:ea typeface="Arial"/>
                <a:cs typeface="Arial"/>
                <a:sym typeface="Arial"/>
              </a:rPr>
              <a:t>Bloods &amp; urinalysis → exclude infection</a:t>
            </a:r>
            <a:endParaRPr sz="2400">
              <a:latin typeface="Arial"/>
              <a:ea typeface="Arial"/>
              <a:cs typeface="Arial"/>
              <a:sym typeface="Arial"/>
            </a:endParaRPr>
          </a:p>
          <a:p>
            <a:pPr marL="457200" lvl="0" indent="0" algn="l" rtl="0">
              <a:spcBef>
                <a:spcPts val="0"/>
              </a:spcBef>
              <a:spcAft>
                <a:spcPts val="0"/>
              </a:spcAft>
              <a:buNone/>
            </a:pPr>
            <a:r>
              <a:rPr lang="en-GB" sz="2400">
                <a:latin typeface="Arial"/>
                <a:ea typeface="Arial"/>
                <a:cs typeface="Arial"/>
                <a:sym typeface="Arial"/>
              </a:rPr>
              <a:t>Pregnancy test in women of childbearing age</a:t>
            </a:r>
            <a:endParaRPr sz="2400">
              <a:latin typeface="Arial"/>
              <a:ea typeface="Arial"/>
              <a:cs typeface="Arial"/>
              <a:sym typeface="Arial"/>
            </a:endParaRPr>
          </a:p>
          <a:p>
            <a:pPr marL="457200" lvl="0" indent="0" algn="l" rtl="0">
              <a:spcBef>
                <a:spcPts val="0"/>
              </a:spcBef>
              <a:spcAft>
                <a:spcPts val="0"/>
              </a:spcAft>
              <a:buNone/>
            </a:pPr>
            <a:r>
              <a:rPr lang="en-GB" sz="2400">
                <a:latin typeface="Arial"/>
                <a:ea typeface="Arial"/>
                <a:cs typeface="Arial"/>
                <a:sym typeface="Arial"/>
              </a:rPr>
              <a:t>LFTs → exclude hepatic causes</a:t>
            </a:r>
            <a:endParaRPr sz="2400">
              <a:latin typeface="Arial"/>
              <a:ea typeface="Arial"/>
              <a:cs typeface="Arial"/>
              <a:sym typeface="Arial"/>
            </a:endParaRPr>
          </a:p>
          <a:p>
            <a:pPr marL="457200" lvl="0" indent="0" algn="l" rtl="0">
              <a:spcBef>
                <a:spcPts val="0"/>
              </a:spcBef>
              <a:spcAft>
                <a:spcPts val="0"/>
              </a:spcAft>
              <a:buNone/>
            </a:pPr>
            <a:r>
              <a:rPr lang="en-GB" sz="2400">
                <a:latin typeface="Arial"/>
                <a:ea typeface="Arial"/>
                <a:cs typeface="Arial"/>
                <a:sym typeface="Arial"/>
              </a:rPr>
              <a:t>Stool culture → exclude GI infection</a:t>
            </a:r>
            <a:endParaRPr sz="2400">
              <a:latin typeface="Arial"/>
              <a:ea typeface="Arial"/>
              <a:cs typeface="Arial"/>
              <a:sym typeface="Arial"/>
            </a:endParaRPr>
          </a:p>
          <a:p>
            <a:pPr marL="457200" lvl="0" indent="0" algn="l" rtl="0">
              <a:spcBef>
                <a:spcPts val="0"/>
              </a:spcBef>
              <a:spcAft>
                <a:spcPts val="0"/>
              </a:spcAft>
              <a:buClr>
                <a:schemeClr val="dk1"/>
              </a:buClr>
              <a:buSzPts val="2800"/>
              <a:buFont typeface="Arial"/>
              <a:buNone/>
            </a:pPr>
            <a:r>
              <a:rPr lang="en-GB" sz="2400">
                <a:latin typeface="Arial"/>
                <a:ea typeface="Arial"/>
                <a:cs typeface="Arial"/>
                <a:sym typeface="Arial"/>
              </a:rPr>
              <a:t>CT scan → identify the inflamed diverticula </a:t>
            </a:r>
            <a:endParaRPr sz="2400">
              <a:latin typeface="Arial"/>
              <a:ea typeface="Arial"/>
              <a:cs typeface="Arial"/>
              <a:sym typeface="Arial"/>
            </a:endParaRPr>
          </a:p>
        </p:txBody>
      </p:sp>
      <p:sp>
        <p:nvSpPr>
          <p:cNvPr id="641" name="Google Shape;641;g123cdc4470c_0_250"/>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642" name="Google Shape;642;g123cdc4470c_0_250"/>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43" name="Google Shape;643;g123cdc4470c_0_250"/>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644" name="Google Shape;644;g123cdc4470c_0_250"/>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11: Explanation</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123205f515f_0_12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457200" marR="0" lvl="0" indent="-393700" algn="l" rtl="0">
              <a:lnSpc>
                <a:spcPct val="100000"/>
              </a:lnSpc>
              <a:spcBef>
                <a:spcPts val="0"/>
              </a:spcBef>
              <a:spcAft>
                <a:spcPts val="0"/>
              </a:spcAft>
              <a:buClr>
                <a:schemeClr val="dk1"/>
              </a:buClr>
              <a:buSzPts val="2600"/>
              <a:buFont typeface="Arial"/>
              <a:buAutoNum type="arabicPeriod"/>
            </a:pPr>
            <a:r>
              <a:rPr lang="en-GB" sz="2600">
                <a:latin typeface="Arial"/>
                <a:ea typeface="Arial"/>
                <a:cs typeface="Arial"/>
                <a:sym typeface="Arial"/>
              </a:rPr>
              <a:t>A </a:t>
            </a:r>
            <a:r>
              <a:rPr lang="en-GB" sz="2600" b="1">
                <a:latin typeface="Arial"/>
                <a:ea typeface="Arial"/>
                <a:cs typeface="Arial"/>
                <a:sym typeface="Arial"/>
              </a:rPr>
              <a:t>22-year-old man</a:t>
            </a:r>
            <a:r>
              <a:rPr lang="en-GB" sz="2600">
                <a:latin typeface="Arial"/>
                <a:ea typeface="Arial"/>
                <a:cs typeface="Arial"/>
                <a:sym typeface="Arial"/>
              </a:rPr>
              <a:t> presents to your GP surgery with </a:t>
            </a:r>
            <a:r>
              <a:rPr lang="en-GB" sz="2600" b="1">
                <a:latin typeface="Arial"/>
                <a:ea typeface="Arial"/>
                <a:cs typeface="Arial"/>
                <a:sym typeface="Arial"/>
              </a:rPr>
              <a:t>recurrent</a:t>
            </a:r>
            <a:r>
              <a:rPr lang="en-GB" sz="2600">
                <a:latin typeface="Arial"/>
                <a:ea typeface="Arial"/>
                <a:cs typeface="Arial"/>
                <a:sym typeface="Arial"/>
              </a:rPr>
              <a:t> episodes of </a:t>
            </a:r>
            <a:r>
              <a:rPr lang="en-GB" sz="2600" b="1">
                <a:latin typeface="Arial"/>
                <a:ea typeface="Arial"/>
                <a:cs typeface="Arial"/>
                <a:sym typeface="Arial"/>
              </a:rPr>
              <a:t>abdominal pain</a:t>
            </a:r>
            <a:r>
              <a:rPr lang="en-GB" sz="2600">
                <a:latin typeface="Arial"/>
                <a:ea typeface="Arial"/>
                <a:cs typeface="Arial"/>
                <a:sym typeface="Arial"/>
              </a:rPr>
              <a:t> and </a:t>
            </a:r>
            <a:r>
              <a:rPr lang="en-GB" sz="2600" b="1">
                <a:latin typeface="Arial"/>
                <a:ea typeface="Arial"/>
                <a:cs typeface="Arial"/>
                <a:sym typeface="Arial"/>
              </a:rPr>
              <a:t>non-bloody diarrhoea</a:t>
            </a:r>
            <a:r>
              <a:rPr lang="en-GB" sz="2600">
                <a:latin typeface="Arial"/>
                <a:ea typeface="Arial"/>
                <a:cs typeface="Arial"/>
                <a:sym typeface="Arial"/>
              </a:rPr>
              <a:t> around </a:t>
            </a:r>
            <a:r>
              <a:rPr lang="en-GB" sz="2600" b="1">
                <a:latin typeface="Arial"/>
                <a:ea typeface="Arial"/>
                <a:cs typeface="Arial"/>
                <a:sym typeface="Arial"/>
              </a:rPr>
              <a:t>6-times a day</a:t>
            </a:r>
            <a:r>
              <a:rPr lang="en-GB" sz="2600">
                <a:latin typeface="Arial"/>
                <a:ea typeface="Arial"/>
                <a:cs typeface="Arial"/>
                <a:sym typeface="Arial"/>
              </a:rPr>
              <a:t>. You investigate and his </a:t>
            </a:r>
            <a:r>
              <a:rPr lang="en-GB" sz="2600" b="1">
                <a:latin typeface="Arial"/>
                <a:ea typeface="Arial"/>
                <a:cs typeface="Arial"/>
                <a:sym typeface="Arial"/>
              </a:rPr>
              <a:t>faecal calprotectin</a:t>
            </a:r>
            <a:r>
              <a:rPr lang="en-GB" sz="2600">
                <a:latin typeface="Arial"/>
                <a:ea typeface="Arial"/>
                <a:cs typeface="Arial"/>
                <a:sym typeface="Arial"/>
              </a:rPr>
              <a:t> is raised at </a:t>
            </a:r>
            <a:r>
              <a:rPr lang="en-GB" sz="2600" b="1">
                <a:latin typeface="Arial"/>
                <a:ea typeface="Arial"/>
                <a:cs typeface="Arial"/>
                <a:sym typeface="Arial"/>
              </a:rPr>
              <a:t>312</a:t>
            </a:r>
            <a:r>
              <a:rPr lang="en-GB" sz="2600">
                <a:latin typeface="Arial"/>
                <a:ea typeface="Arial"/>
                <a:cs typeface="Arial"/>
                <a:sym typeface="Arial"/>
              </a:rPr>
              <a:t>. </a:t>
            </a:r>
            <a:r>
              <a:rPr lang="en-GB" sz="2600">
                <a:solidFill>
                  <a:srgbClr val="A61C00"/>
                </a:solidFill>
                <a:latin typeface="Arial"/>
                <a:ea typeface="Arial"/>
                <a:cs typeface="Arial"/>
                <a:sym typeface="Arial"/>
              </a:rPr>
              <a:t>Which of the following would indicate a diagnosis of Crohn’s disease?</a:t>
            </a:r>
            <a:endParaRPr sz="2600">
              <a:solidFill>
                <a:srgbClr val="A61C00"/>
              </a:solidFill>
              <a:latin typeface="Arial"/>
              <a:ea typeface="Arial"/>
              <a:cs typeface="Arial"/>
              <a:sym typeface="Arial"/>
            </a:endParaRPr>
          </a:p>
          <a:p>
            <a:pPr marL="0" marR="0" lvl="0" indent="0" algn="l" rtl="0">
              <a:lnSpc>
                <a:spcPct val="100000"/>
              </a:lnSpc>
              <a:spcBef>
                <a:spcPts val="0"/>
              </a:spcBef>
              <a:spcAft>
                <a:spcPts val="0"/>
              </a:spcAft>
              <a:buNone/>
            </a:pPr>
            <a:endParaRPr sz="1400">
              <a:latin typeface="Arial"/>
              <a:ea typeface="Arial"/>
              <a:cs typeface="Arial"/>
              <a:sym typeface="Arial"/>
            </a:endParaRPr>
          </a:p>
          <a:p>
            <a:pPr marL="1371600" marR="0" lvl="1" indent="-381000" algn="l" rtl="0">
              <a:lnSpc>
                <a:spcPct val="100000"/>
              </a:lnSpc>
              <a:spcBef>
                <a:spcPts val="0"/>
              </a:spcBef>
              <a:spcAft>
                <a:spcPts val="0"/>
              </a:spcAft>
              <a:buSzPts val="2400"/>
              <a:buFont typeface="Arial"/>
              <a:buAutoNum type="alphaLcPeriod"/>
            </a:pPr>
            <a:r>
              <a:rPr lang="en-GB">
                <a:latin typeface="Arial"/>
                <a:ea typeface="Arial"/>
                <a:cs typeface="Arial"/>
                <a:sym typeface="Arial"/>
              </a:rPr>
              <a:t>Non-granulomatous inflammation</a:t>
            </a:r>
            <a:endParaRPr>
              <a:latin typeface="Arial"/>
              <a:ea typeface="Arial"/>
              <a:cs typeface="Arial"/>
              <a:sym typeface="Arial"/>
            </a:endParaRPr>
          </a:p>
          <a:p>
            <a:pPr marL="1371600" marR="0" lvl="1" indent="-381000" algn="l" rtl="0">
              <a:lnSpc>
                <a:spcPct val="100000"/>
              </a:lnSpc>
              <a:spcBef>
                <a:spcPts val="0"/>
              </a:spcBef>
              <a:spcAft>
                <a:spcPts val="0"/>
              </a:spcAft>
              <a:buSzPts val="2400"/>
              <a:buFont typeface="Arial"/>
              <a:buAutoNum type="alphaLcPeriod"/>
            </a:pPr>
            <a:r>
              <a:rPr lang="en-GB">
                <a:latin typeface="Arial"/>
                <a:ea typeface="Arial"/>
                <a:cs typeface="Arial"/>
                <a:sym typeface="Arial"/>
              </a:rPr>
              <a:t>Continuous inflammation with no skip lesions</a:t>
            </a:r>
            <a:endParaRPr>
              <a:latin typeface="Arial"/>
              <a:ea typeface="Arial"/>
              <a:cs typeface="Arial"/>
              <a:sym typeface="Arial"/>
            </a:endParaRPr>
          </a:p>
          <a:p>
            <a:pPr marL="1371600" marR="0" lvl="1" indent="-381000" algn="l" rtl="0">
              <a:lnSpc>
                <a:spcPct val="100000"/>
              </a:lnSpc>
              <a:spcBef>
                <a:spcPts val="0"/>
              </a:spcBef>
              <a:spcAft>
                <a:spcPts val="0"/>
              </a:spcAft>
              <a:buSzPts val="2400"/>
              <a:buFont typeface="Arial"/>
              <a:buAutoNum type="alphaLcPeriod"/>
            </a:pPr>
            <a:r>
              <a:rPr lang="en-GB">
                <a:latin typeface="Arial"/>
                <a:ea typeface="Arial"/>
                <a:cs typeface="Arial"/>
                <a:sym typeface="Arial"/>
              </a:rPr>
              <a:t>Inflammation affects mucosa only</a:t>
            </a:r>
            <a:endParaRPr>
              <a:latin typeface="Arial"/>
              <a:ea typeface="Arial"/>
              <a:cs typeface="Arial"/>
              <a:sym typeface="Arial"/>
            </a:endParaRPr>
          </a:p>
          <a:p>
            <a:pPr marL="1371600" marR="0" lvl="1" indent="-381000" algn="l" rtl="0">
              <a:lnSpc>
                <a:spcPct val="100000"/>
              </a:lnSpc>
              <a:spcBef>
                <a:spcPts val="0"/>
              </a:spcBef>
              <a:spcAft>
                <a:spcPts val="0"/>
              </a:spcAft>
              <a:buSzPts val="2400"/>
              <a:buFont typeface="Arial"/>
              <a:buAutoNum type="alphaLcPeriod"/>
            </a:pPr>
            <a:r>
              <a:rPr lang="en-GB">
                <a:latin typeface="Arial"/>
                <a:ea typeface="Arial"/>
                <a:cs typeface="Arial"/>
                <a:sym typeface="Arial"/>
              </a:rPr>
              <a:t>Inflammation beyond the ileocecal valve</a:t>
            </a:r>
            <a:endParaRPr>
              <a:latin typeface="Arial"/>
              <a:ea typeface="Arial"/>
              <a:cs typeface="Arial"/>
              <a:sym typeface="Arial"/>
            </a:endParaRPr>
          </a:p>
          <a:p>
            <a:pPr marL="1371600" marR="0" lvl="1" indent="-381000" algn="l" rtl="0">
              <a:lnSpc>
                <a:spcPct val="100000"/>
              </a:lnSpc>
              <a:spcBef>
                <a:spcPts val="0"/>
              </a:spcBef>
              <a:spcAft>
                <a:spcPts val="0"/>
              </a:spcAft>
              <a:buSzPts val="2400"/>
              <a:buFont typeface="Arial"/>
              <a:buAutoNum type="alphaLcPeriod"/>
            </a:pPr>
            <a:r>
              <a:rPr lang="en-GB">
                <a:latin typeface="Arial"/>
                <a:ea typeface="Arial"/>
                <a:cs typeface="Arial"/>
                <a:sym typeface="Arial"/>
              </a:rPr>
              <a:t>Goblet cell depletion</a:t>
            </a:r>
            <a:endParaRPr>
              <a:latin typeface="Arial"/>
              <a:ea typeface="Arial"/>
              <a:cs typeface="Arial"/>
              <a:sym typeface="Arial"/>
            </a:endParaRPr>
          </a:p>
        </p:txBody>
      </p:sp>
      <p:sp>
        <p:nvSpPr>
          <p:cNvPr id="134" name="Google Shape;134;g123205f515f_0_127"/>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135" name="Google Shape;135;g123205f515f_0_127"/>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36" name="Google Shape;136;g123205f515f_0_127"/>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137" name="Google Shape;137;g123205f515f_0_127"/>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 SBA</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g123d29d8e8e_0_11"/>
          <p:cNvSpPr txBox="1">
            <a:spLocks noGrp="1"/>
          </p:cNvSpPr>
          <p:nvPr>
            <p:ph type="body" idx="1"/>
          </p:nvPr>
        </p:nvSpPr>
        <p:spPr>
          <a:xfrm>
            <a:off x="457200" y="1600125"/>
            <a:ext cx="82296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Font typeface="Arial"/>
              <a:buNone/>
            </a:pPr>
            <a:r>
              <a:rPr lang="en-GB" sz="2400" b="1">
                <a:latin typeface="Arial"/>
                <a:ea typeface="Arial"/>
                <a:cs typeface="Arial"/>
                <a:sym typeface="Arial"/>
              </a:rPr>
              <a:t>CT Abdomen</a:t>
            </a:r>
            <a:endParaRPr sz="2400">
              <a:latin typeface="Arial"/>
              <a:ea typeface="Arial"/>
              <a:cs typeface="Arial"/>
              <a:sym typeface="Arial"/>
            </a:endParaRPr>
          </a:p>
        </p:txBody>
      </p:sp>
      <p:sp>
        <p:nvSpPr>
          <p:cNvPr id="650" name="Google Shape;650;g123d29d8e8e_0_11"/>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651" name="Google Shape;651;g123d29d8e8e_0_11"/>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52" name="Google Shape;652;g123d29d8e8e_0_11"/>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653" name="Google Shape;653;g123d29d8e8e_0_11"/>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11: Explanation</a:t>
            </a:r>
            <a:endParaRPr sz="3600" b="0" i="0" u="none" strike="noStrike" cap="none">
              <a:solidFill>
                <a:schemeClr val="lt1"/>
              </a:solidFill>
              <a:latin typeface="Arial"/>
              <a:ea typeface="Arial"/>
              <a:cs typeface="Arial"/>
              <a:sym typeface="Arial"/>
            </a:endParaRPr>
          </a:p>
        </p:txBody>
      </p:sp>
      <p:pic>
        <p:nvPicPr>
          <p:cNvPr id="654" name="Google Shape;654;g123d29d8e8e_0_11"/>
          <p:cNvPicPr preferRelativeResize="0"/>
          <p:nvPr/>
        </p:nvPicPr>
        <p:blipFill>
          <a:blip r:embed="rId4">
            <a:alphaModFix/>
          </a:blip>
          <a:stretch>
            <a:fillRect/>
          </a:stretch>
        </p:blipFill>
        <p:spPr>
          <a:xfrm>
            <a:off x="1897475" y="2173425"/>
            <a:ext cx="5349049" cy="35482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g123cdc4470c_0_259"/>
          <p:cNvSpPr txBox="1">
            <a:spLocks noGrp="1"/>
          </p:cNvSpPr>
          <p:nvPr>
            <p:ph type="body" idx="1"/>
          </p:nvPr>
        </p:nvSpPr>
        <p:spPr>
          <a:xfrm>
            <a:off x="457200" y="1600125"/>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400" b="1">
                <a:latin typeface="Arial"/>
                <a:ea typeface="Arial"/>
                <a:cs typeface="Arial"/>
                <a:sym typeface="Arial"/>
              </a:rPr>
              <a:t>Management:</a:t>
            </a:r>
            <a:endParaRPr sz="2400">
              <a:latin typeface="Arial"/>
              <a:ea typeface="Arial"/>
              <a:cs typeface="Arial"/>
              <a:sym typeface="Arial"/>
            </a:endParaRPr>
          </a:p>
          <a:p>
            <a:pPr marL="457200" marR="0" lvl="0" indent="0" algn="l" rtl="0">
              <a:lnSpc>
                <a:spcPct val="100000"/>
              </a:lnSpc>
              <a:spcBef>
                <a:spcPts val="0"/>
              </a:spcBef>
              <a:spcAft>
                <a:spcPts val="0"/>
              </a:spcAft>
              <a:buClr>
                <a:schemeClr val="dk1"/>
              </a:buClr>
              <a:buSzPts val="2800"/>
              <a:buFont typeface="Arial"/>
              <a:buNone/>
            </a:pPr>
            <a:r>
              <a:rPr lang="en-GB" sz="2400" i="1">
                <a:latin typeface="Arial"/>
                <a:ea typeface="Arial"/>
                <a:cs typeface="Arial"/>
                <a:sym typeface="Arial"/>
              </a:rPr>
              <a:t>If uncomplicated / mild infection: </a:t>
            </a:r>
            <a:r>
              <a:rPr lang="en-GB" sz="2400" b="1" i="1">
                <a:latin typeface="Arial"/>
                <a:ea typeface="Arial"/>
                <a:cs typeface="Arial"/>
                <a:sym typeface="Arial"/>
              </a:rPr>
              <a:t>PO antibiotics &amp; liquid diet</a:t>
            </a:r>
            <a:endParaRPr sz="2400" i="1">
              <a:latin typeface="Arial"/>
              <a:ea typeface="Arial"/>
              <a:cs typeface="Arial"/>
              <a:sym typeface="Arial"/>
            </a:endParaRPr>
          </a:p>
          <a:p>
            <a:pPr marL="457200" marR="0" lvl="0" indent="0" algn="l" rtl="0">
              <a:lnSpc>
                <a:spcPct val="100000"/>
              </a:lnSpc>
              <a:spcBef>
                <a:spcPts val="0"/>
              </a:spcBef>
              <a:spcAft>
                <a:spcPts val="0"/>
              </a:spcAft>
              <a:buClr>
                <a:schemeClr val="dk1"/>
              </a:buClr>
              <a:buSzPts val="2800"/>
              <a:buFont typeface="Arial"/>
              <a:buNone/>
            </a:pPr>
            <a:endParaRPr sz="2400" i="1">
              <a:latin typeface="Arial"/>
              <a:ea typeface="Arial"/>
              <a:cs typeface="Arial"/>
              <a:sym typeface="Arial"/>
            </a:endParaRPr>
          </a:p>
          <a:p>
            <a:pPr marL="457200" marR="0" lvl="0" indent="0" algn="l" rtl="0">
              <a:lnSpc>
                <a:spcPct val="100000"/>
              </a:lnSpc>
              <a:spcBef>
                <a:spcPts val="0"/>
              </a:spcBef>
              <a:spcAft>
                <a:spcPts val="0"/>
              </a:spcAft>
              <a:buClr>
                <a:schemeClr val="dk1"/>
              </a:buClr>
              <a:buSzPts val="2800"/>
              <a:buFont typeface="Arial"/>
              <a:buNone/>
            </a:pPr>
            <a:r>
              <a:rPr lang="en-GB" sz="2400" i="1">
                <a:latin typeface="Arial"/>
                <a:ea typeface="Arial"/>
                <a:cs typeface="Arial"/>
                <a:sym typeface="Arial"/>
              </a:rPr>
              <a:t>If complicated: </a:t>
            </a:r>
            <a:r>
              <a:rPr lang="en-GB" sz="2400" b="1" i="1">
                <a:latin typeface="Arial"/>
                <a:ea typeface="Arial"/>
                <a:cs typeface="Arial"/>
                <a:sym typeface="Arial"/>
              </a:rPr>
              <a:t>IV antibiotics, drain any abscesses</a:t>
            </a:r>
            <a:endParaRPr sz="2400" i="1">
              <a:latin typeface="Arial"/>
              <a:ea typeface="Arial"/>
              <a:cs typeface="Arial"/>
              <a:sym typeface="Arial"/>
            </a:endParaRPr>
          </a:p>
          <a:p>
            <a:pPr marL="457200" marR="0" lvl="0" indent="0" algn="l" rtl="0">
              <a:lnSpc>
                <a:spcPct val="100000"/>
              </a:lnSpc>
              <a:spcBef>
                <a:spcPts val="0"/>
              </a:spcBef>
              <a:spcAft>
                <a:spcPts val="0"/>
              </a:spcAft>
              <a:buClr>
                <a:schemeClr val="dk1"/>
              </a:buClr>
              <a:buSzPts val="2800"/>
              <a:buFont typeface="Arial"/>
              <a:buNone/>
            </a:pPr>
            <a:endParaRPr sz="2400" i="1">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GB" sz="2400" b="1">
                <a:latin typeface="Arial"/>
                <a:ea typeface="Arial"/>
                <a:cs typeface="Arial"/>
                <a:sym typeface="Arial"/>
              </a:rPr>
              <a:t>Surgery may be indicated if:</a:t>
            </a:r>
            <a:r>
              <a:rPr lang="en-GB" sz="2400">
                <a:latin typeface="Arial"/>
                <a:ea typeface="Arial"/>
                <a:cs typeface="Arial"/>
                <a:sym typeface="Arial"/>
              </a:rPr>
              <a:t> </a:t>
            </a:r>
            <a:endParaRPr sz="2400">
              <a:latin typeface="Arial"/>
              <a:ea typeface="Arial"/>
              <a:cs typeface="Arial"/>
              <a:sym typeface="Arial"/>
            </a:endParaRPr>
          </a:p>
          <a:p>
            <a:pPr marL="0" marR="0" lvl="0" indent="457200" algn="l" rtl="0">
              <a:lnSpc>
                <a:spcPct val="100000"/>
              </a:lnSpc>
              <a:spcBef>
                <a:spcPts val="0"/>
              </a:spcBef>
              <a:spcAft>
                <a:spcPts val="0"/>
              </a:spcAft>
              <a:buClr>
                <a:schemeClr val="dk1"/>
              </a:buClr>
              <a:buSzPts val="2800"/>
              <a:buFont typeface="Arial"/>
              <a:buNone/>
            </a:pPr>
            <a:r>
              <a:rPr lang="en-GB" sz="2400" i="1">
                <a:latin typeface="Arial"/>
                <a:ea typeface="Arial"/>
                <a:cs typeface="Arial"/>
                <a:sym typeface="Arial"/>
              </a:rPr>
              <a:t>Complicated, recurrent, immunocompromised</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Char char="-"/>
            </a:pPr>
            <a:r>
              <a:rPr lang="en-GB" sz="2400">
                <a:latin typeface="Arial"/>
                <a:ea typeface="Arial"/>
                <a:cs typeface="Arial"/>
                <a:sym typeface="Arial"/>
              </a:rPr>
              <a:t>Primary bowel resection with anastomosis</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Char char="-"/>
            </a:pPr>
            <a:r>
              <a:rPr lang="en-GB" sz="2400">
                <a:latin typeface="Arial"/>
                <a:ea typeface="Arial"/>
                <a:cs typeface="Arial"/>
                <a:sym typeface="Arial"/>
              </a:rPr>
              <a:t>Bowel resection with colostomy</a:t>
            </a:r>
            <a:endParaRPr sz="24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1200">
              <a:latin typeface="Arial"/>
              <a:ea typeface="Arial"/>
              <a:cs typeface="Arial"/>
              <a:sym typeface="Arial"/>
            </a:endParaRPr>
          </a:p>
          <a:p>
            <a:pPr marL="0" lvl="0" indent="0" algn="l" rtl="0">
              <a:spcBef>
                <a:spcPts val="0"/>
              </a:spcBef>
              <a:spcAft>
                <a:spcPts val="0"/>
              </a:spcAft>
              <a:buNone/>
            </a:pPr>
            <a:endParaRPr sz="1200">
              <a:latin typeface="Arial"/>
              <a:ea typeface="Arial"/>
              <a:cs typeface="Arial"/>
              <a:sym typeface="Arial"/>
            </a:endParaRPr>
          </a:p>
          <a:p>
            <a:pPr marL="457200" lvl="0" indent="0" algn="l" rtl="0">
              <a:spcBef>
                <a:spcPts val="0"/>
              </a:spcBef>
              <a:spcAft>
                <a:spcPts val="0"/>
              </a:spcAft>
              <a:buNone/>
            </a:pPr>
            <a:endParaRPr sz="2400">
              <a:latin typeface="Arial"/>
              <a:ea typeface="Arial"/>
              <a:cs typeface="Arial"/>
              <a:sym typeface="Arial"/>
            </a:endParaRPr>
          </a:p>
        </p:txBody>
      </p:sp>
      <p:sp>
        <p:nvSpPr>
          <p:cNvPr id="660" name="Google Shape;660;g123cdc4470c_0_259"/>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661" name="Google Shape;661;g123cdc4470c_0_259"/>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62" name="Google Shape;662;g123cdc4470c_0_259"/>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663" name="Google Shape;663;g123cdc4470c_0_259"/>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11: Explanation</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g12366762d7d_0_12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a:p>
            <a:pPr marL="342900" marR="0" lvl="0" indent="-342900" algn="ctr"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a:p>
            <a:pPr marL="342900" marR="0" lvl="0" indent="-342900" algn="ctr"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Take 5 mins to refresh your brain &amp; grab a cuppa</a:t>
            </a:r>
            <a:endParaRPr>
              <a:latin typeface="Arial"/>
              <a:ea typeface="Arial"/>
              <a:cs typeface="Arial"/>
              <a:sym typeface="Arial"/>
            </a:endParaRPr>
          </a:p>
          <a:p>
            <a:pPr marL="342900" marR="0" lvl="0" indent="-342900" algn="ctr"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a:p>
            <a:pPr marL="342900" marR="0" lvl="0" indent="-342900" algn="ctr"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Happy to answer any questions!</a:t>
            </a:r>
            <a:endParaRPr>
              <a:latin typeface="Arial"/>
              <a:ea typeface="Arial"/>
              <a:cs typeface="Arial"/>
              <a:sym typeface="Arial"/>
            </a:endParaRPr>
          </a:p>
        </p:txBody>
      </p:sp>
      <p:sp>
        <p:nvSpPr>
          <p:cNvPr id="669" name="Google Shape;669;g12366762d7d_0_121"/>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670" name="Google Shape;670;g12366762d7d_0_121"/>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71" name="Google Shape;671;g12366762d7d_0_121"/>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672" name="Google Shape;672;g12366762d7d_0_121"/>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600"/>
              <a:buFont typeface="Arial"/>
              <a:buNone/>
            </a:pPr>
            <a:r>
              <a:rPr lang="en-GB" sz="3600">
                <a:solidFill>
                  <a:schemeClr val="lt1"/>
                </a:solidFill>
              </a:rPr>
              <a:t>BREAK</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g12443b54eab_0_270"/>
          <p:cNvSpPr txBox="1">
            <a:spLocks noGrp="1"/>
          </p:cNvSpPr>
          <p:nvPr>
            <p:ph type="body" idx="1"/>
          </p:nvPr>
        </p:nvSpPr>
        <p:spPr>
          <a:xfrm>
            <a:off x="457200" y="13827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You are on F1 on the geriatric ward. You have been asked by a nurse to review a patient who has become acutely unwell. The patient was in the ward for treatment of cellulitis. They have watery diarrhea that contains blood and intense abdominal pain and a temperature of 39.2 degrees. The nurse reports that a few other patients have been complaining of malaise and abdominal cramping.</a:t>
            </a:r>
            <a:endParaRPr sz="24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What is the first line treatment for this patient?</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500mg Metronidazole IV TD 10 days</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250mg Clarithromycin BD 5 days</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200mg Fidaxomicin PO BD 10 days</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125mg Vancomycin QD PO 10 days</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500mg Amoxicillin TD PO 5 days</a:t>
            </a:r>
            <a:endParaRPr sz="2400">
              <a:latin typeface="Arial"/>
              <a:ea typeface="Arial"/>
              <a:cs typeface="Arial"/>
              <a:sym typeface="Arial"/>
            </a:endParaRPr>
          </a:p>
          <a:p>
            <a:pPr marL="0" marR="0" lvl="0" indent="0" algn="l" rtl="0">
              <a:lnSpc>
                <a:spcPct val="100000"/>
              </a:lnSpc>
              <a:spcBef>
                <a:spcPts val="0"/>
              </a:spcBef>
              <a:spcAft>
                <a:spcPts val="0"/>
              </a:spcAft>
              <a:buNone/>
            </a:pPr>
            <a:endParaRPr sz="2400">
              <a:latin typeface="Arial"/>
              <a:ea typeface="Arial"/>
              <a:cs typeface="Arial"/>
              <a:sym typeface="Arial"/>
            </a:endParaRPr>
          </a:p>
        </p:txBody>
      </p:sp>
      <p:sp>
        <p:nvSpPr>
          <p:cNvPr id="678" name="Google Shape;678;g12443b54eab_0_270"/>
          <p:cNvSpPr txBox="1"/>
          <p:nvPr/>
        </p:nvSpPr>
        <p:spPr>
          <a:xfrm>
            <a:off x="1187609" y="658020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679" name="Google Shape;679;g12443b54eab_0_270"/>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80" name="Google Shape;680;g12443b54eab_0_270"/>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681" name="Google Shape;681;g12443b54eab_0_270"/>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12: SBA</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12443b54eab_0_278"/>
          <p:cNvSpPr txBox="1">
            <a:spLocks noGrp="1"/>
          </p:cNvSpPr>
          <p:nvPr>
            <p:ph type="body" idx="1"/>
          </p:nvPr>
        </p:nvSpPr>
        <p:spPr>
          <a:xfrm>
            <a:off x="457200" y="13827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You are on F1 on the geriatric ward. You have been asked by a nurse to review a patient who has become </a:t>
            </a:r>
            <a:r>
              <a:rPr lang="en-GB" sz="2400" b="1">
                <a:latin typeface="Arial"/>
                <a:ea typeface="Arial"/>
                <a:cs typeface="Arial"/>
                <a:sym typeface="Arial"/>
              </a:rPr>
              <a:t>acutely unwell</a:t>
            </a:r>
            <a:r>
              <a:rPr lang="en-GB" sz="2400">
                <a:latin typeface="Arial"/>
                <a:ea typeface="Arial"/>
                <a:cs typeface="Arial"/>
                <a:sym typeface="Arial"/>
              </a:rPr>
              <a:t>. The patient was in the ward for treatment of </a:t>
            </a:r>
            <a:r>
              <a:rPr lang="en-GB" sz="2400" b="1">
                <a:latin typeface="Arial"/>
                <a:ea typeface="Arial"/>
                <a:cs typeface="Arial"/>
                <a:sym typeface="Arial"/>
              </a:rPr>
              <a:t>cellulitis</a:t>
            </a:r>
            <a:r>
              <a:rPr lang="en-GB" sz="2400">
                <a:latin typeface="Arial"/>
                <a:ea typeface="Arial"/>
                <a:cs typeface="Arial"/>
                <a:sym typeface="Arial"/>
              </a:rPr>
              <a:t>. They have </a:t>
            </a:r>
            <a:r>
              <a:rPr lang="en-GB" sz="2400" b="1">
                <a:latin typeface="Arial"/>
                <a:ea typeface="Arial"/>
                <a:cs typeface="Arial"/>
                <a:sym typeface="Arial"/>
              </a:rPr>
              <a:t>watery diarrhea</a:t>
            </a:r>
            <a:r>
              <a:rPr lang="en-GB" sz="2400">
                <a:latin typeface="Arial"/>
                <a:ea typeface="Arial"/>
                <a:cs typeface="Arial"/>
                <a:sym typeface="Arial"/>
              </a:rPr>
              <a:t> that contains </a:t>
            </a:r>
            <a:r>
              <a:rPr lang="en-GB" sz="2400" b="1">
                <a:latin typeface="Arial"/>
                <a:ea typeface="Arial"/>
                <a:cs typeface="Arial"/>
                <a:sym typeface="Arial"/>
              </a:rPr>
              <a:t>blood</a:t>
            </a:r>
            <a:r>
              <a:rPr lang="en-GB" sz="2400">
                <a:latin typeface="Arial"/>
                <a:ea typeface="Arial"/>
                <a:cs typeface="Arial"/>
                <a:sym typeface="Arial"/>
              </a:rPr>
              <a:t> and </a:t>
            </a:r>
            <a:r>
              <a:rPr lang="en-GB" sz="2400" b="1">
                <a:latin typeface="Arial"/>
                <a:ea typeface="Arial"/>
                <a:cs typeface="Arial"/>
                <a:sym typeface="Arial"/>
              </a:rPr>
              <a:t>intense abdominal pain</a:t>
            </a:r>
            <a:r>
              <a:rPr lang="en-GB" sz="2400">
                <a:latin typeface="Arial"/>
                <a:ea typeface="Arial"/>
                <a:cs typeface="Arial"/>
                <a:sym typeface="Arial"/>
              </a:rPr>
              <a:t> and a temperature of </a:t>
            </a:r>
            <a:r>
              <a:rPr lang="en-GB" sz="2400" b="1">
                <a:latin typeface="Arial"/>
                <a:ea typeface="Arial"/>
                <a:cs typeface="Arial"/>
                <a:sym typeface="Arial"/>
              </a:rPr>
              <a:t>39.2</a:t>
            </a:r>
            <a:r>
              <a:rPr lang="en-GB" sz="2400">
                <a:latin typeface="Arial"/>
                <a:ea typeface="Arial"/>
                <a:cs typeface="Arial"/>
                <a:sym typeface="Arial"/>
              </a:rPr>
              <a:t> degrees. The nurse reports that a </a:t>
            </a:r>
            <a:r>
              <a:rPr lang="en-GB" sz="2400" b="1">
                <a:latin typeface="Arial"/>
                <a:ea typeface="Arial"/>
                <a:cs typeface="Arial"/>
                <a:sym typeface="Arial"/>
              </a:rPr>
              <a:t>few other patients have been complaining of malaise and abdominal cramping.</a:t>
            </a:r>
            <a:endParaRPr sz="2400" b="1">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What is the first line treatment for this patient?</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500mg Metronidazole IV TD 10 days</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250mg Clarithromycin BD 5 days</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200mg Fidaxomicin PO BD 10 days</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125mg Vancomycin QD PO 10 days</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500mg Amoxicillin TD PO 5 days</a:t>
            </a:r>
            <a:endParaRPr sz="2400">
              <a:latin typeface="Arial"/>
              <a:ea typeface="Arial"/>
              <a:cs typeface="Arial"/>
              <a:sym typeface="Arial"/>
            </a:endParaRPr>
          </a:p>
          <a:p>
            <a:pPr marL="0" marR="0" lvl="0" indent="0" algn="l" rtl="0">
              <a:lnSpc>
                <a:spcPct val="100000"/>
              </a:lnSpc>
              <a:spcBef>
                <a:spcPts val="0"/>
              </a:spcBef>
              <a:spcAft>
                <a:spcPts val="0"/>
              </a:spcAft>
              <a:buNone/>
            </a:pPr>
            <a:endParaRPr sz="2400">
              <a:latin typeface="Arial"/>
              <a:ea typeface="Arial"/>
              <a:cs typeface="Arial"/>
              <a:sym typeface="Arial"/>
            </a:endParaRPr>
          </a:p>
        </p:txBody>
      </p:sp>
      <p:sp>
        <p:nvSpPr>
          <p:cNvPr id="687" name="Google Shape;687;g12443b54eab_0_278"/>
          <p:cNvSpPr txBox="1"/>
          <p:nvPr/>
        </p:nvSpPr>
        <p:spPr>
          <a:xfrm>
            <a:off x="1187609" y="658020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688" name="Google Shape;688;g12443b54eab_0_278"/>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89" name="Google Shape;689;g12443b54eab_0_278"/>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690" name="Google Shape;690;g12443b54eab_0_278"/>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12</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12443b54eab_0_286"/>
          <p:cNvSpPr txBox="1">
            <a:spLocks noGrp="1"/>
          </p:cNvSpPr>
          <p:nvPr>
            <p:ph type="body" idx="1"/>
          </p:nvPr>
        </p:nvSpPr>
        <p:spPr>
          <a:xfrm>
            <a:off x="457200" y="13827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100">
                <a:latin typeface="Arial"/>
                <a:ea typeface="Arial"/>
                <a:cs typeface="Arial"/>
                <a:sym typeface="Arial"/>
              </a:rPr>
              <a:t>You are on F1 on the geriatric ward. You have been asked by a nurse to review a patient who has become </a:t>
            </a:r>
            <a:r>
              <a:rPr lang="en-GB" sz="2100" b="1">
                <a:latin typeface="Arial"/>
                <a:ea typeface="Arial"/>
                <a:cs typeface="Arial"/>
                <a:sym typeface="Arial"/>
              </a:rPr>
              <a:t>acutely unwell</a:t>
            </a:r>
            <a:r>
              <a:rPr lang="en-GB" sz="2100">
                <a:latin typeface="Arial"/>
                <a:ea typeface="Arial"/>
                <a:cs typeface="Arial"/>
                <a:sym typeface="Arial"/>
              </a:rPr>
              <a:t>. The patient was in the ward for treatment of </a:t>
            </a:r>
            <a:r>
              <a:rPr lang="en-GB" sz="2100" b="1">
                <a:latin typeface="Arial"/>
                <a:ea typeface="Arial"/>
                <a:cs typeface="Arial"/>
                <a:sym typeface="Arial"/>
              </a:rPr>
              <a:t>cellulitis</a:t>
            </a:r>
            <a:r>
              <a:rPr lang="en-GB" sz="2100">
                <a:latin typeface="Arial"/>
                <a:ea typeface="Arial"/>
                <a:cs typeface="Arial"/>
                <a:sym typeface="Arial"/>
              </a:rPr>
              <a:t>. They have </a:t>
            </a:r>
            <a:r>
              <a:rPr lang="en-GB" sz="2100" b="1">
                <a:latin typeface="Arial"/>
                <a:ea typeface="Arial"/>
                <a:cs typeface="Arial"/>
                <a:sym typeface="Arial"/>
              </a:rPr>
              <a:t>watery diarrhea</a:t>
            </a:r>
            <a:r>
              <a:rPr lang="en-GB" sz="2100">
                <a:latin typeface="Arial"/>
                <a:ea typeface="Arial"/>
                <a:cs typeface="Arial"/>
                <a:sym typeface="Arial"/>
              </a:rPr>
              <a:t> that contains </a:t>
            </a:r>
            <a:r>
              <a:rPr lang="en-GB" sz="2100" b="1">
                <a:latin typeface="Arial"/>
                <a:ea typeface="Arial"/>
                <a:cs typeface="Arial"/>
                <a:sym typeface="Arial"/>
              </a:rPr>
              <a:t>blood</a:t>
            </a:r>
            <a:r>
              <a:rPr lang="en-GB" sz="2100">
                <a:latin typeface="Arial"/>
                <a:ea typeface="Arial"/>
                <a:cs typeface="Arial"/>
                <a:sym typeface="Arial"/>
              </a:rPr>
              <a:t> and </a:t>
            </a:r>
            <a:r>
              <a:rPr lang="en-GB" sz="2100" b="1">
                <a:latin typeface="Arial"/>
                <a:ea typeface="Arial"/>
                <a:cs typeface="Arial"/>
                <a:sym typeface="Arial"/>
              </a:rPr>
              <a:t>intense abdominal pain</a:t>
            </a:r>
            <a:r>
              <a:rPr lang="en-GB" sz="2100">
                <a:latin typeface="Arial"/>
                <a:ea typeface="Arial"/>
                <a:cs typeface="Arial"/>
                <a:sym typeface="Arial"/>
              </a:rPr>
              <a:t> and a temperature of </a:t>
            </a:r>
            <a:r>
              <a:rPr lang="en-GB" sz="2100" b="1">
                <a:latin typeface="Arial"/>
                <a:ea typeface="Arial"/>
                <a:cs typeface="Arial"/>
                <a:sym typeface="Arial"/>
              </a:rPr>
              <a:t>39.2</a:t>
            </a:r>
            <a:r>
              <a:rPr lang="en-GB" sz="2100">
                <a:latin typeface="Arial"/>
                <a:ea typeface="Arial"/>
                <a:cs typeface="Arial"/>
                <a:sym typeface="Arial"/>
              </a:rPr>
              <a:t> degrees. The nurse reports that a </a:t>
            </a:r>
            <a:r>
              <a:rPr lang="en-GB" sz="2100" b="1">
                <a:latin typeface="Arial"/>
                <a:ea typeface="Arial"/>
                <a:cs typeface="Arial"/>
                <a:sym typeface="Arial"/>
              </a:rPr>
              <a:t>few other patients have been complaining of malaise and abdominal cramping.</a:t>
            </a:r>
            <a:endParaRPr sz="2100" b="1">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What is the first line treatment for this patient?</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500mg Metronidazole IV TD 10 days</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250mg Clarithromycin BD 5 days</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200mg Fidaxomicin PO BD 10 days</a:t>
            </a:r>
            <a:endParaRPr sz="2400">
              <a:latin typeface="Arial"/>
              <a:ea typeface="Arial"/>
              <a:cs typeface="Arial"/>
              <a:sym typeface="Arial"/>
            </a:endParaRPr>
          </a:p>
          <a:p>
            <a:pPr marL="1371600" marR="0" lvl="0" indent="-381000" algn="l" rtl="0">
              <a:lnSpc>
                <a:spcPct val="100000"/>
              </a:lnSpc>
              <a:spcBef>
                <a:spcPts val="0"/>
              </a:spcBef>
              <a:spcAft>
                <a:spcPts val="0"/>
              </a:spcAft>
              <a:buSzPts val="2400"/>
              <a:buAutoNum type="alphaLcPeriod"/>
            </a:pPr>
            <a:r>
              <a:rPr lang="en-GB" sz="2400" b="1">
                <a:latin typeface="Arial"/>
                <a:ea typeface="Arial"/>
                <a:cs typeface="Arial"/>
                <a:sym typeface="Arial"/>
              </a:rPr>
              <a:t>125mg Vancomycin QD PO 10 days</a:t>
            </a:r>
            <a:endParaRPr sz="2400" b="1">
              <a:latin typeface="Arial"/>
              <a:ea typeface="Arial"/>
              <a:cs typeface="Arial"/>
              <a:sym typeface="Arial"/>
            </a:endParaRPr>
          </a:p>
          <a:p>
            <a:pPr marL="13716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500mg Amoxicillin TD PO 5 days</a:t>
            </a:r>
            <a:endParaRPr sz="2400">
              <a:latin typeface="Arial"/>
              <a:ea typeface="Arial"/>
              <a:cs typeface="Arial"/>
              <a:sym typeface="Arial"/>
            </a:endParaRPr>
          </a:p>
          <a:p>
            <a:pPr marL="0" marR="0" lvl="0" indent="0" algn="l" rtl="0">
              <a:lnSpc>
                <a:spcPct val="100000"/>
              </a:lnSpc>
              <a:spcBef>
                <a:spcPts val="0"/>
              </a:spcBef>
              <a:spcAft>
                <a:spcPts val="0"/>
              </a:spcAft>
              <a:buNone/>
            </a:pPr>
            <a:endParaRPr sz="2400">
              <a:latin typeface="Arial"/>
              <a:ea typeface="Arial"/>
              <a:cs typeface="Arial"/>
              <a:sym typeface="Arial"/>
            </a:endParaRPr>
          </a:p>
        </p:txBody>
      </p:sp>
      <p:sp>
        <p:nvSpPr>
          <p:cNvPr id="696" name="Google Shape;696;g12443b54eab_0_286"/>
          <p:cNvSpPr txBox="1"/>
          <p:nvPr/>
        </p:nvSpPr>
        <p:spPr>
          <a:xfrm>
            <a:off x="1187609" y="658020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697" name="Google Shape;697;g12443b54eab_0_286"/>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98" name="Google Shape;698;g12443b54eab_0_286"/>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699" name="Google Shape;699;g12443b54eab_0_286"/>
          <p:cNvSpPr txBox="1"/>
          <p:nvPr/>
        </p:nvSpPr>
        <p:spPr>
          <a:xfrm>
            <a:off x="1187599" y="449700"/>
            <a:ext cx="4813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12: Answer</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g12443b54eab_0_29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Clostridium Difficile Infection </a:t>
            </a: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C. Diff is common within</a:t>
            </a: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patients who are having</a:t>
            </a: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antibiotic treatment for other infections due to disturbance of the gut biome.</a:t>
            </a: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It also spreads like wildfire throughout hospital wards.</a:t>
            </a:r>
            <a:endParaRPr>
              <a:latin typeface="Arial"/>
              <a:ea typeface="Arial"/>
              <a:cs typeface="Arial"/>
              <a:sym typeface="Arial"/>
            </a:endParaRPr>
          </a:p>
        </p:txBody>
      </p:sp>
      <p:sp>
        <p:nvSpPr>
          <p:cNvPr id="705" name="Google Shape;705;g12443b54eab_0_294"/>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706" name="Google Shape;706;g12443b54eab_0_294"/>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07" name="Google Shape;707;g12443b54eab_0_294"/>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708" name="Google Shape;708;g12443b54eab_0_294"/>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12: Explanation</a:t>
            </a:r>
            <a:endParaRPr sz="3600" b="0" i="0" u="none" strike="noStrike" cap="none">
              <a:solidFill>
                <a:schemeClr val="lt1"/>
              </a:solidFill>
              <a:latin typeface="Arial"/>
              <a:ea typeface="Arial"/>
              <a:cs typeface="Arial"/>
              <a:sym typeface="Arial"/>
            </a:endParaRPr>
          </a:p>
        </p:txBody>
      </p:sp>
      <p:pic>
        <p:nvPicPr>
          <p:cNvPr id="709" name="Google Shape;709;g12443b54eab_0_294"/>
          <p:cNvPicPr preferRelativeResize="0"/>
          <p:nvPr/>
        </p:nvPicPr>
        <p:blipFill>
          <a:blip r:embed="rId4">
            <a:alphaModFix/>
          </a:blip>
          <a:stretch>
            <a:fillRect/>
          </a:stretch>
        </p:blipFill>
        <p:spPr>
          <a:xfrm>
            <a:off x="5286202" y="1492750"/>
            <a:ext cx="3593700" cy="1824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g12443b54eab_0_303"/>
          <p:cNvSpPr txBox="1">
            <a:spLocks noGrp="1"/>
          </p:cNvSpPr>
          <p:nvPr>
            <p:ph type="body" idx="1"/>
          </p:nvPr>
        </p:nvSpPr>
        <p:spPr>
          <a:xfrm rot="-5400000">
            <a:off x="-1428675" y="3157050"/>
            <a:ext cx="4209300" cy="5439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NICE Guidelines for treatment of C. Diff</a:t>
            </a:r>
            <a:endParaRPr>
              <a:latin typeface="Arial"/>
              <a:ea typeface="Arial"/>
              <a:cs typeface="Arial"/>
              <a:sym typeface="Arial"/>
            </a:endParaRPr>
          </a:p>
        </p:txBody>
      </p:sp>
      <p:sp>
        <p:nvSpPr>
          <p:cNvPr id="715" name="Google Shape;715;g12443b54eab_0_303"/>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716" name="Google Shape;716;g12443b54eab_0_303"/>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17" name="Google Shape;717;g12443b54eab_0_303"/>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718" name="Google Shape;718;g12443b54eab_0_303"/>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12: Explanation</a:t>
            </a:r>
            <a:endParaRPr sz="3600" b="0" i="0" u="none" strike="noStrike" cap="none">
              <a:solidFill>
                <a:schemeClr val="lt1"/>
              </a:solidFill>
              <a:latin typeface="Arial"/>
              <a:ea typeface="Arial"/>
              <a:cs typeface="Arial"/>
              <a:sym typeface="Arial"/>
            </a:endParaRPr>
          </a:p>
        </p:txBody>
      </p:sp>
      <p:pic>
        <p:nvPicPr>
          <p:cNvPr id="719" name="Google Shape;719;g12443b54eab_0_303"/>
          <p:cNvPicPr preferRelativeResize="0"/>
          <p:nvPr/>
        </p:nvPicPr>
        <p:blipFill>
          <a:blip r:embed="rId4">
            <a:alphaModFix/>
          </a:blip>
          <a:stretch>
            <a:fillRect/>
          </a:stretch>
        </p:blipFill>
        <p:spPr>
          <a:xfrm>
            <a:off x="1719762" y="1526900"/>
            <a:ext cx="6869413" cy="48950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123cdc4470c_0_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600">
                <a:latin typeface="Arial"/>
                <a:ea typeface="Arial"/>
                <a:cs typeface="Arial"/>
                <a:sym typeface="Arial"/>
              </a:rPr>
              <a:t>17. Which of the following is the </a:t>
            </a:r>
            <a:r>
              <a:rPr lang="en-GB" sz="2600" i="1">
                <a:latin typeface="Arial"/>
                <a:ea typeface="Arial"/>
                <a:cs typeface="Arial"/>
                <a:sym typeface="Arial"/>
              </a:rPr>
              <a:t>least</a:t>
            </a:r>
            <a:r>
              <a:rPr lang="en-GB" sz="2600">
                <a:latin typeface="Arial"/>
                <a:ea typeface="Arial"/>
                <a:cs typeface="Arial"/>
                <a:sym typeface="Arial"/>
              </a:rPr>
              <a:t> appropriate with regards to irritable bowel syndrome?</a:t>
            </a:r>
            <a:endParaRPr sz="26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1200">
              <a:latin typeface="Arial"/>
              <a:ea typeface="Arial"/>
              <a:cs typeface="Arial"/>
              <a:sym typeface="Arial"/>
            </a:endParaRPr>
          </a:p>
          <a:p>
            <a:pPr marL="914400" marR="0" lvl="0" indent="-393700" algn="l" rtl="0">
              <a:lnSpc>
                <a:spcPct val="100000"/>
              </a:lnSpc>
              <a:spcBef>
                <a:spcPts val="0"/>
              </a:spcBef>
              <a:spcAft>
                <a:spcPts val="0"/>
              </a:spcAft>
              <a:buSzPts val="2600"/>
              <a:buFont typeface="Arial"/>
              <a:buAutoNum type="alphaLcPeriod"/>
            </a:pPr>
            <a:r>
              <a:rPr lang="en-GB" sz="2600">
                <a:latin typeface="Arial"/>
                <a:ea typeface="Arial"/>
                <a:cs typeface="Arial"/>
                <a:sym typeface="Arial"/>
              </a:rPr>
              <a:t>Group of abdominal symptoms with no apparent organic cause</a:t>
            </a:r>
            <a:endParaRPr sz="2600">
              <a:latin typeface="Arial"/>
              <a:ea typeface="Arial"/>
              <a:cs typeface="Arial"/>
              <a:sym typeface="Arial"/>
            </a:endParaRPr>
          </a:p>
          <a:p>
            <a:pPr marL="914400" marR="0" lvl="0" indent="-393700" algn="l" rtl="0">
              <a:lnSpc>
                <a:spcPct val="100000"/>
              </a:lnSpc>
              <a:spcBef>
                <a:spcPts val="0"/>
              </a:spcBef>
              <a:spcAft>
                <a:spcPts val="0"/>
              </a:spcAft>
              <a:buSzPts val="2600"/>
              <a:buFont typeface="Arial"/>
              <a:buAutoNum type="alphaLcPeriod"/>
            </a:pPr>
            <a:r>
              <a:rPr lang="en-GB" sz="2600">
                <a:latin typeface="Arial"/>
                <a:ea typeface="Arial"/>
                <a:cs typeface="Arial"/>
                <a:sym typeface="Arial"/>
              </a:rPr>
              <a:t>Abdominal pain relieved by defecation</a:t>
            </a:r>
            <a:endParaRPr sz="2600">
              <a:latin typeface="Arial"/>
              <a:ea typeface="Arial"/>
              <a:cs typeface="Arial"/>
              <a:sym typeface="Arial"/>
            </a:endParaRPr>
          </a:p>
          <a:p>
            <a:pPr marL="914400" marR="0" lvl="0" indent="-393700" algn="l" rtl="0">
              <a:lnSpc>
                <a:spcPct val="100000"/>
              </a:lnSpc>
              <a:spcBef>
                <a:spcPts val="0"/>
              </a:spcBef>
              <a:spcAft>
                <a:spcPts val="0"/>
              </a:spcAft>
              <a:buSzPts val="2600"/>
              <a:buFont typeface="Arial"/>
              <a:buAutoNum type="alphaLcPeriod"/>
            </a:pPr>
            <a:r>
              <a:rPr lang="en-GB" sz="2600">
                <a:latin typeface="Arial"/>
                <a:ea typeface="Arial"/>
                <a:cs typeface="Arial"/>
                <a:sym typeface="Arial"/>
              </a:rPr>
              <a:t>Loperamide is an appropriate treatment for IBS-related constipation</a:t>
            </a:r>
            <a:endParaRPr sz="2600">
              <a:latin typeface="Arial"/>
              <a:ea typeface="Arial"/>
              <a:cs typeface="Arial"/>
              <a:sym typeface="Arial"/>
            </a:endParaRPr>
          </a:p>
          <a:p>
            <a:pPr marL="914400" marR="0" lvl="0" indent="-393700" algn="l" rtl="0">
              <a:lnSpc>
                <a:spcPct val="100000"/>
              </a:lnSpc>
              <a:spcBef>
                <a:spcPts val="0"/>
              </a:spcBef>
              <a:spcAft>
                <a:spcPts val="0"/>
              </a:spcAft>
              <a:buSzPts val="2600"/>
              <a:buFont typeface="Arial"/>
              <a:buAutoNum type="alphaLcPeriod"/>
            </a:pPr>
            <a:r>
              <a:rPr lang="en-GB" sz="2600">
                <a:latin typeface="Arial"/>
                <a:ea typeface="Arial"/>
                <a:cs typeface="Arial"/>
                <a:sym typeface="Arial"/>
              </a:rPr>
              <a:t>Low-FODMAP diet is advisable</a:t>
            </a:r>
            <a:endParaRPr sz="2600">
              <a:latin typeface="Arial"/>
              <a:ea typeface="Arial"/>
              <a:cs typeface="Arial"/>
              <a:sym typeface="Arial"/>
            </a:endParaRPr>
          </a:p>
          <a:p>
            <a:pPr marL="914400" marR="0" lvl="0" indent="-393700" algn="l" rtl="0">
              <a:lnSpc>
                <a:spcPct val="100000"/>
              </a:lnSpc>
              <a:spcBef>
                <a:spcPts val="0"/>
              </a:spcBef>
              <a:spcAft>
                <a:spcPts val="0"/>
              </a:spcAft>
              <a:buSzPts val="2600"/>
              <a:buFont typeface="Arial"/>
              <a:buAutoNum type="alphaLcPeriod"/>
            </a:pPr>
            <a:r>
              <a:rPr lang="en-GB" sz="2600">
                <a:latin typeface="Arial"/>
                <a:ea typeface="Arial"/>
                <a:cs typeface="Arial"/>
                <a:sym typeface="Arial"/>
              </a:rPr>
              <a:t>Patient may have mucus in stools</a:t>
            </a:r>
            <a:endParaRPr sz="2600">
              <a:latin typeface="Arial"/>
              <a:ea typeface="Arial"/>
              <a:cs typeface="Arial"/>
              <a:sym typeface="Arial"/>
            </a:endParaRPr>
          </a:p>
        </p:txBody>
      </p:sp>
      <p:sp>
        <p:nvSpPr>
          <p:cNvPr id="725" name="Google Shape;725;g123cdc4470c_0_8"/>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726" name="Google Shape;726;g123cdc4470c_0_8"/>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27" name="Google Shape;727;g123cdc4470c_0_8"/>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728" name="Google Shape;728;g123cdc4470c_0_8"/>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13 SBA</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g123cdc4470c_0_1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None/>
            </a:pPr>
            <a:r>
              <a:rPr lang="en-GB" sz="2600">
                <a:latin typeface="Arial"/>
                <a:ea typeface="Arial"/>
                <a:cs typeface="Arial"/>
                <a:sym typeface="Arial"/>
              </a:rPr>
              <a:t>17. Which of the following is the </a:t>
            </a:r>
            <a:r>
              <a:rPr lang="en-GB" sz="2600" i="1">
                <a:latin typeface="Arial"/>
                <a:ea typeface="Arial"/>
                <a:cs typeface="Arial"/>
                <a:sym typeface="Arial"/>
              </a:rPr>
              <a:t>least</a:t>
            </a:r>
            <a:r>
              <a:rPr lang="en-GB" sz="2600">
                <a:latin typeface="Arial"/>
                <a:ea typeface="Arial"/>
                <a:cs typeface="Arial"/>
                <a:sym typeface="Arial"/>
              </a:rPr>
              <a:t> appropriate with regards to irritable bowel syndrome?</a:t>
            </a:r>
            <a:endParaRPr sz="2600">
              <a:latin typeface="Arial"/>
              <a:ea typeface="Arial"/>
              <a:cs typeface="Arial"/>
              <a:sym typeface="Arial"/>
            </a:endParaRPr>
          </a:p>
          <a:p>
            <a:pPr marL="342900" lvl="0" indent="-342900" algn="l" rtl="0">
              <a:spcBef>
                <a:spcPts val="0"/>
              </a:spcBef>
              <a:spcAft>
                <a:spcPts val="0"/>
              </a:spcAft>
              <a:buClr>
                <a:schemeClr val="dk1"/>
              </a:buClr>
              <a:buSzPts val="2800"/>
              <a:buFont typeface="Arial"/>
              <a:buNone/>
            </a:pPr>
            <a:endParaRPr sz="1200">
              <a:latin typeface="Arial"/>
              <a:ea typeface="Arial"/>
              <a:cs typeface="Arial"/>
              <a:sym typeface="Arial"/>
            </a:endParaRPr>
          </a:p>
          <a:p>
            <a:pPr marL="914400" lvl="0" indent="-393700" algn="l" rtl="0">
              <a:spcBef>
                <a:spcPts val="0"/>
              </a:spcBef>
              <a:spcAft>
                <a:spcPts val="0"/>
              </a:spcAft>
              <a:buSzPts val="2600"/>
              <a:buAutoNum type="alphaLcPeriod"/>
            </a:pPr>
            <a:r>
              <a:rPr lang="en-GB" sz="2600">
                <a:latin typeface="Arial"/>
                <a:ea typeface="Arial"/>
                <a:cs typeface="Arial"/>
                <a:sym typeface="Arial"/>
              </a:rPr>
              <a:t>Group of abdominal symptoms with no apparent organic cause</a:t>
            </a:r>
            <a:endParaRPr sz="2600">
              <a:latin typeface="Arial"/>
              <a:ea typeface="Arial"/>
              <a:cs typeface="Arial"/>
              <a:sym typeface="Arial"/>
            </a:endParaRPr>
          </a:p>
          <a:p>
            <a:pPr marL="914400" lvl="0" indent="-393700" algn="l" rtl="0">
              <a:spcBef>
                <a:spcPts val="0"/>
              </a:spcBef>
              <a:spcAft>
                <a:spcPts val="0"/>
              </a:spcAft>
              <a:buSzPts val="2600"/>
              <a:buAutoNum type="alphaLcPeriod"/>
            </a:pPr>
            <a:r>
              <a:rPr lang="en-GB" sz="2600">
                <a:latin typeface="Arial"/>
                <a:ea typeface="Arial"/>
                <a:cs typeface="Arial"/>
                <a:sym typeface="Arial"/>
              </a:rPr>
              <a:t>Abdominal pain relieved by defecation</a:t>
            </a:r>
            <a:endParaRPr sz="2600">
              <a:latin typeface="Arial"/>
              <a:ea typeface="Arial"/>
              <a:cs typeface="Arial"/>
              <a:sym typeface="Arial"/>
            </a:endParaRPr>
          </a:p>
          <a:p>
            <a:pPr marL="914400" lvl="0" indent="-393700" algn="l" rtl="0">
              <a:spcBef>
                <a:spcPts val="0"/>
              </a:spcBef>
              <a:spcAft>
                <a:spcPts val="0"/>
              </a:spcAft>
              <a:buSzPts val="2600"/>
              <a:buAutoNum type="alphaLcPeriod"/>
            </a:pPr>
            <a:r>
              <a:rPr lang="en-GB" sz="2600" b="1">
                <a:latin typeface="Arial"/>
                <a:ea typeface="Arial"/>
                <a:cs typeface="Arial"/>
                <a:sym typeface="Arial"/>
              </a:rPr>
              <a:t>Loperamide is an appropriate treatment for IBS-related constipation</a:t>
            </a:r>
            <a:endParaRPr sz="2600" b="1">
              <a:latin typeface="Arial"/>
              <a:ea typeface="Arial"/>
              <a:cs typeface="Arial"/>
              <a:sym typeface="Arial"/>
            </a:endParaRPr>
          </a:p>
          <a:p>
            <a:pPr marL="914400" lvl="0" indent="-393700" algn="l" rtl="0">
              <a:spcBef>
                <a:spcPts val="0"/>
              </a:spcBef>
              <a:spcAft>
                <a:spcPts val="0"/>
              </a:spcAft>
              <a:buSzPts val="2600"/>
              <a:buAutoNum type="alphaLcPeriod"/>
            </a:pPr>
            <a:r>
              <a:rPr lang="en-GB" sz="2600">
                <a:latin typeface="Arial"/>
                <a:ea typeface="Arial"/>
                <a:cs typeface="Arial"/>
                <a:sym typeface="Arial"/>
              </a:rPr>
              <a:t>Low-FODMAP diet is advisable</a:t>
            </a:r>
            <a:endParaRPr sz="2600">
              <a:latin typeface="Arial"/>
              <a:ea typeface="Arial"/>
              <a:cs typeface="Arial"/>
              <a:sym typeface="Arial"/>
            </a:endParaRPr>
          </a:p>
          <a:p>
            <a:pPr marL="914400" lvl="0" indent="-393700" algn="l" rtl="0">
              <a:spcBef>
                <a:spcPts val="0"/>
              </a:spcBef>
              <a:spcAft>
                <a:spcPts val="0"/>
              </a:spcAft>
              <a:buSzPts val="2600"/>
              <a:buAutoNum type="alphaLcPeriod"/>
            </a:pPr>
            <a:r>
              <a:rPr lang="en-GB" sz="2600">
                <a:latin typeface="Arial"/>
                <a:ea typeface="Arial"/>
                <a:cs typeface="Arial"/>
                <a:sym typeface="Arial"/>
              </a:rPr>
              <a:t>Patient may have mucus in stools</a:t>
            </a:r>
            <a:endParaRPr>
              <a:latin typeface="Arial"/>
              <a:ea typeface="Arial"/>
              <a:cs typeface="Arial"/>
              <a:sym typeface="Arial"/>
            </a:endParaRPr>
          </a:p>
        </p:txBody>
      </p:sp>
      <p:sp>
        <p:nvSpPr>
          <p:cNvPr id="734" name="Google Shape;734;g123cdc4470c_0_16"/>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735" name="Google Shape;735;g123cdc4470c_0_16"/>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36" name="Google Shape;736;g123cdc4470c_0_16"/>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737" name="Google Shape;737;g123cdc4470c_0_16"/>
          <p:cNvSpPr txBox="1"/>
          <p:nvPr/>
        </p:nvSpPr>
        <p:spPr>
          <a:xfrm>
            <a:off x="1187597" y="449700"/>
            <a:ext cx="5506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13: Answer</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20b0d7fe3b_0_0"/>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143" name="Google Shape;143;g120b0d7fe3b_0_0"/>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44" name="Google Shape;144;g120b0d7fe3b_0_0"/>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145" name="Google Shape;145;g120b0d7fe3b_0_0"/>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 Answer</a:t>
            </a:r>
            <a:endParaRPr sz="3600" b="0" i="0" u="none" strike="noStrike" cap="none">
              <a:solidFill>
                <a:schemeClr val="lt1"/>
              </a:solidFill>
              <a:latin typeface="Arial"/>
              <a:ea typeface="Arial"/>
              <a:cs typeface="Arial"/>
              <a:sym typeface="Arial"/>
            </a:endParaRPr>
          </a:p>
        </p:txBody>
      </p:sp>
      <p:sp>
        <p:nvSpPr>
          <p:cNvPr id="146" name="Google Shape;146;g120b0d7fe3b_0_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457200" marR="0" lvl="0" indent="-393700" algn="l" rtl="0">
              <a:lnSpc>
                <a:spcPct val="100000"/>
              </a:lnSpc>
              <a:spcBef>
                <a:spcPts val="0"/>
              </a:spcBef>
              <a:spcAft>
                <a:spcPts val="0"/>
              </a:spcAft>
              <a:buClr>
                <a:schemeClr val="dk1"/>
              </a:buClr>
              <a:buSzPts val="2600"/>
              <a:buFont typeface="Arial"/>
              <a:buAutoNum type="arabicPeriod"/>
            </a:pPr>
            <a:r>
              <a:rPr lang="en-GB" sz="2600">
                <a:latin typeface="Arial"/>
                <a:ea typeface="Arial"/>
                <a:cs typeface="Arial"/>
                <a:sym typeface="Arial"/>
              </a:rPr>
              <a:t>A 22-year-old man presents to your GP surgery with recurrent episodes of abdominal pain and non-bloody diarrhoea around 6-times a day. You investigate and his faecal calprotectin is raised at 312. Which of the following other would indicate a diagnosis of Crohn’s disease?</a:t>
            </a:r>
            <a:endParaRPr sz="2600">
              <a:latin typeface="Arial"/>
              <a:ea typeface="Arial"/>
              <a:cs typeface="Arial"/>
              <a:sym typeface="Arial"/>
            </a:endParaRPr>
          </a:p>
          <a:p>
            <a:pPr marL="0" marR="0" lvl="0" indent="0" algn="l" rtl="0">
              <a:lnSpc>
                <a:spcPct val="100000"/>
              </a:lnSpc>
              <a:spcBef>
                <a:spcPts val="0"/>
              </a:spcBef>
              <a:spcAft>
                <a:spcPts val="0"/>
              </a:spcAft>
              <a:buNone/>
            </a:pPr>
            <a:endParaRPr sz="1400">
              <a:latin typeface="Arial"/>
              <a:ea typeface="Arial"/>
              <a:cs typeface="Arial"/>
              <a:sym typeface="Arial"/>
            </a:endParaRPr>
          </a:p>
          <a:p>
            <a:pPr marL="1371600" marR="0" lvl="1" indent="-381000" algn="l" rtl="0">
              <a:lnSpc>
                <a:spcPct val="100000"/>
              </a:lnSpc>
              <a:spcBef>
                <a:spcPts val="0"/>
              </a:spcBef>
              <a:spcAft>
                <a:spcPts val="0"/>
              </a:spcAft>
              <a:buSzPts val="2400"/>
              <a:buFont typeface="Arial"/>
              <a:buAutoNum type="alphaLcPeriod"/>
            </a:pPr>
            <a:r>
              <a:rPr lang="en-GB">
                <a:latin typeface="Arial"/>
                <a:ea typeface="Arial"/>
                <a:cs typeface="Arial"/>
                <a:sym typeface="Arial"/>
              </a:rPr>
              <a:t>Non-granulomatous inflammation</a:t>
            </a:r>
            <a:endParaRPr>
              <a:latin typeface="Arial"/>
              <a:ea typeface="Arial"/>
              <a:cs typeface="Arial"/>
              <a:sym typeface="Arial"/>
            </a:endParaRPr>
          </a:p>
          <a:p>
            <a:pPr marL="1371600" marR="0" lvl="1" indent="-381000" algn="l" rtl="0">
              <a:lnSpc>
                <a:spcPct val="100000"/>
              </a:lnSpc>
              <a:spcBef>
                <a:spcPts val="0"/>
              </a:spcBef>
              <a:spcAft>
                <a:spcPts val="0"/>
              </a:spcAft>
              <a:buSzPts val="2400"/>
              <a:buFont typeface="Arial"/>
              <a:buAutoNum type="alphaLcPeriod"/>
            </a:pPr>
            <a:r>
              <a:rPr lang="en-GB">
                <a:latin typeface="Arial"/>
                <a:ea typeface="Arial"/>
                <a:cs typeface="Arial"/>
                <a:sym typeface="Arial"/>
              </a:rPr>
              <a:t>Continuous inflammation with no skip lesions</a:t>
            </a:r>
            <a:endParaRPr>
              <a:latin typeface="Arial"/>
              <a:ea typeface="Arial"/>
              <a:cs typeface="Arial"/>
              <a:sym typeface="Arial"/>
            </a:endParaRPr>
          </a:p>
          <a:p>
            <a:pPr marL="1371600" marR="0" lvl="1" indent="-381000" algn="l" rtl="0">
              <a:lnSpc>
                <a:spcPct val="100000"/>
              </a:lnSpc>
              <a:spcBef>
                <a:spcPts val="0"/>
              </a:spcBef>
              <a:spcAft>
                <a:spcPts val="0"/>
              </a:spcAft>
              <a:buSzPts val="2400"/>
              <a:buFont typeface="Arial"/>
              <a:buAutoNum type="alphaLcPeriod"/>
            </a:pPr>
            <a:r>
              <a:rPr lang="en-GB">
                <a:latin typeface="Arial"/>
                <a:ea typeface="Arial"/>
                <a:cs typeface="Arial"/>
                <a:sym typeface="Arial"/>
              </a:rPr>
              <a:t>Inflammation affects mucosa only</a:t>
            </a:r>
            <a:endParaRPr>
              <a:latin typeface="Arial"/>
              <a:ea typeface="Arial"/>
              <a:cs typeface="Arial"/>
              <a:sym typeface="Arial"/>
            </a:endParaRPr>
          </a:p>
          <a:p>
            <a:pPr marL="1371600" marR="0" lvl="1" indent="-381000" algn="l" rtl="0">
              <a:lnSpc>
                <a:spcPct val="100000"/>
              </a:lnSpc>
              <a:spcBef>
                <a:spcPts val="0"/>
              </a:spcBef>
              <a:spcAft>
                <a:spcPts val="0"/>
              </a:spcAft>
              <a:buSzPts val="2400"/>
              <a:buAutoNum type="alphaLcPeriod"/>
            </a:pPr>
            <a:r>
              <a:rPr lang="en-GB" b="1">
                <a:latin typeface="Arial"/>
                <a:ea typeface="Arial"/>
                <a:cs typeface="Arial"/>
                <a:sym typeface="Arial"/>
              </a:rPr>
              <a:t>Inflammation beyond the ileocecal valve</a:t>
            </a:r>
            <a:endParaRPr b="1">
              <a:latin typeface="Arial"/>
              <a:ea typeface="Arial"/>
              <a:cs typeface="Arial"/>
              <a:sym typeface="Arial"/>
            </a:endParaRPr>
          </a:p>
          <a:p>
            <a:pPr marL="1371600" marR="0" lvl="1" indent="-381000" algn="l" rtl="0">
              <a:lnSpc>
                <a:spcPct val="100000"/>
              </a:lnSpc>
              <a:spcBef>
                <a:spcPts val="0"/>
              </a:spcBef>
              <a:spcAft>
                <a:spcPts val="0"/>
              </a:spcAft>
              <a:buSzPts val="2400"/>
              <a:buFont typeface="Arial"/>
              <a:buAutoNum type="alphaLcPeriod"/>
            </a:pPr>
            <a:r>
              <a:rPr lang="en-GB">
                <a:latin typeface="Arial"/>
                <a:ea typeface="Arial"/>
                <a:cs typeface="Arial"/>
                <a:sym typeface="Arial"/>
              </a:rPr>
              <a:t>Goblet cell depletion</a:t>
            </a:r>
            <a:endParaRPr>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g123cdc4470c_0_2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700">
                <a:latin typeface="Arial"/>
                <a:ea typeface="Arial"/>
                <a:cs typeface="Arial"/>
                <a:sym typeface="Arial"/>
              </a:rPr>
              <a:t>Answers A, B, D and E are all correct.</a:t>
            </a:r>
            <a:endParaRPr sz="27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12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r>
              <a:rPr lang="en-GB" sz="2700">
                <a:latin typeface="Arial"/>
                <a:ea typeface="Arial"/>
                <a:cs typeface="Arial"/>
                <a:sym typeface="Arial"/>
              </a:rPr>
              <a:t>Loperamide, whilst used in the management of</a:t>
            </a:r>
            <a:endParaRPr sz="27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r>
              <a:rPr lang="en-GB" sz="2700">
                <a:latin typeface="Arial"/>
                <a:ea typeface="Arial"/>
                <a:cs typeface="Arial"/>
                <a:sym typeface="Arial"/>
              </a:rPr>
              <a:t>IBS, is an anti-motility drug - you don’t want to</a:t>
            </a:r>
            <a:endParaRPr sz="27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r>
              <a:rPr lang="en-GB" sz="2700">
                <a:latin typeface="Arial"/>
                <a:ea typeface="Arial"/>
                <a:cs typeface="Arial"/>
                <a:sym typeface="Arial"/>
              </a:rPr>
              <a:t>give this to a constipated patient!</a:t>
            </a:r>
            <a:endParaRPr sz="27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12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r>
              <a:rPr lang="en-GB" sz="2700">
                <a:latin typeface="Arial"/>
                <a:ea typeface="Arial"/>
                <a:cs typeface="Arial"/>
                <a:sym typeface="Arial"/>
              </a:rPr>
              <a:t>It is used to treat diarrhoea.</a:t>
            </a:r>
            <a:endParaRPr sz="27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12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GB" sz="2700">
                <a:latin typeface="Arial"/>
                <a:ea typeface="Arial"/>
                <a:cs typeface="Arial"/>
                <a:sym typeface="Arial"/>
              </a:rPr>
              <a:t>Senna and Movicol are appropriate for IBS-related constipation.</a:t>
            </a:r>
            <a:endParaRPr sz="27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12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GB" sz="2700">
                <a:latin typeface="Arial"/>
                <a:ea typeface="Arial"/>
                <a:cs typeface="Arial"/>
                <a:sym typeface="Arial"/>
              </a:rPr>
              <a:t>Buscopan is an antispasmodic used to treat pain.</a:t>
            </a:r>
            <a:endParaRPr sz="2700">
              <a:latin typeface="Arial"/>
              <a:ea typeface="Arial"/>
              <a:cs typeface="Arial"/>
              <a:sym typeface="Arial"/>
            </a:endParaRPr>
          </a:p>
        </p:txBody>
      </p:sp>
      <p:sp>
        <p:nvSpPr>
          <p:cNvPr id="743" name="Google Shape;743;g123cdc4470c_0_24"/>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744" name="Google Shape;744;g123cdc4470c_0_24"/>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45" name="Google Shape;745;g123cdc4470c_0_24"/>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746" name="Google Shape;746;g123cdc4470c_0_24"/>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13: Explanation</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g123cdc4470c_0_5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500">
                <a:latin typeface="Arial"/>
                <a:ea typeface="Arial"/>
                <a:cs typeface="Arial"/>
                <a:sym typeface="Arial"/>
              </a:rPr>
              <a:t>19. Perianal disorders are those that affect the area around the anus. Which of the following best describes a pilonidal sinus?</a:t>
            </a:r>
            <a:endParaRPr sz="25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914400" marR="0" lvl="0" indent="-368300" algn="l" rtl="0">
              <a:lnSpc>
                <a:spcPct val="100000"/>
              </a:lnSpc>
              <a:spcBef>
                <a:spcPts val="0"/>
              </a:spcBef>
              <a:spcAft>
                <a:spcPts val="0"/>
              </a:spcAft>
              <a:buSzPts val="2200"/>
              <a:buFont typeface="Arial"/>
              <a:buAutoNum type="alphaLcPeriod"/>
            </a:pPr>
            <a:r>
              <a:rPr lang="en-GB" sz="2200">
                <a:latin typeface="Arial"/>
                <a:ea typeface="Arial"/>
                <a:cs typeface="Arial"/>
                <a:sym typeface="Arial"/>
              </a:rPr>
              <a:t>Rectal mucosa protrusion through the anus causing a dragging sensation</a:t>
            </a:r>
            <a:endParaRPr sz="2200">
              <a:latin typeface="Arial"/>
              <a:ea typeface="Arial"/>
              <a:cs typeface="Arial"/>
              <a:sym typeface="Arial"/>
            </a:endParaRPr>
          </a:p>
          <a:p>
            <a:pPr marL="914400" marR="0" lvl="0" indent="-368300" algn="l" rtl="0">
              <a:lnSpc>
                <a:spcPct val="100000"/>
              </a:lnSpc>
              <a:spcBef>
                <a:spcPts val="0"/>
              </a:spcBef>
              <a:spcAft>
                <a:spcPts val="0"/>
              </a:spcAft>
              <a:buSzPts val="2200"/>
              <a:buFont typeface="Arial"/>
              <a:buAutoNum type="alphaLcPeriod"/>
            </a:pPr>
            <a:r>
              <a:rPr lang="en-GB" sz="2200">
                <a:latin typeface="Arial"/>
                <a:ea typeface="Arial"/>
                <a:cs typeface="Arial"/>
                <a:sym typeface="Arial"/>
              </a:rPr>
              <a:t>Tear in the squamous lining of the anal canal causing pain</a:t>
            </a:r>
            <a:endParaRPr sz="2200">
              <a:latin typeface="Arial"/>
              <a:ea typeface="Arial"/>
              <a:cs typeface="Arial"/>
              <a:sym typeface="Arial"/>
            </a:endParaRPr>
          </a:p>
          <a:p>
            <a:pPr marL="914400" marR="0" lvl="0" indent="-368300" algn="l" rtl="0">
              <a:lnSpc>
                <a:spcPct val="100000"/>
              </a:lnSpc>
              <a:spcBef>
                <a:spcPts val="0"/>
              </a:spcBef>
              <a:spcAft>
                <a:spcPts val="0"/>
              </a:spcAft>
              <a:buSzPts val="2200"/>
              <a:buFont typeface="Arial"/>
              <a:buAutoNum type="alphaLcPeriod"/>
            </a:pPr>
            <a:r>
              <a:rPr lang="en-GB" sz="2200">
                <a:latin typeface="Arial"/>
                <a:ea typeface="Arial"/>
                <a:cs typeface="Arial"/>
                <a:sym typeface="Arial"/>
              </a:rPr>
              <a:t>A track communicating between skin and rectum or anal canal causing discharge</a:t>
            </a:r>
            <a:endParaRPr sz="2200">
              <a:latin typeface="Arial"/>
              <a:ea typeface="Arial"/>
              <a:cs typeface="Arial"/>
              <a:sym typeface="Arial"/>
            </a:endParaRPr>
          </a:p>
          <a:p>
            <a:pPr marL="914400" marR="0" lvl="0" indent="-368300" algn="l" rtl="0">
              <a:lnSpc>
                <a:spcPct val="100000"/>
              </a:lnSpc>
              <a:spcBef>
                <a:spcPts val="0"/>
              </a:spcBef>
              <a:spcAft>
                <a:spcPts val="0"/>
              </a:spcAft>
              <a:buSzPts val="2200"/>
              <a:buFont typeface="Arial"/>
              <a:buAutoNum type="alphaLcPeriod"/>
            </a:pPr>
            <a:r>
              <a:rPr lang="en-GB" sz="2200">
                <a:latin typeface="Arial"/>
                <a:ea typeface="Arial"/>
                <a:cs typeface="Arial"/>
                <a:sym typeface="Arial"/>
              </a:rPr>
              <a:t>Abnormal pocket in the skin near the tailbone containing hair and skin debris </a:t>
            </a:r>
            <a:endParaRPr sz="2200">
              <a:latin typeface="Arial"/>
              <a:ea typeface="Arial"/>
              <a:cs typeface="Arial"/>
              <a:sym typeface="Arial"/>
            </a:endParaRPr>
          </a:p>
          <a:p>
            <a:pPr marL="914400" marR="0" lvl="0" indent="-368300" algn="l" rtl="0">
              <a:lnSpc>
                <a:spcPct val="100000"/>
              </a:lnSpc>
              <a:spcBef>
                <a:spcPts val="0"/>
              </a:spcBef>
              <a:spcAft>
                <a:spcPts val="0"/>
              </a:spcAft>
              <a:buSzPts val="2200"/>
              <a:buFont typeface="Arial"/>
              <a:buAutoNum type="alphaLcPeriod"/>
            </a:pPr>
            <a:r>
              <a:rPr lang="en-GB" sz="2200">
                <a:latin typeface="Arial"/>
                <a:ea typeface="Arial"/>
                <a:cs typeface="Arial"/>
                <a:sym typeface="Arial"/>
              </a:rPr>
              <a:t>Swollen veins that protrude inside the rectum</a:t>
            </a:r>
            <a:endParaRPr sz="2200">
              <a:latin typeface="Arial"/>
              <a:ea typeface="Arial"/>
              <a:cs typeface="Arial"/>
              <a:sym typeface="Arial"/>
            </a:endParaRPr>
          </a:p>
        </p:txBody>
      </p:sp>
      <p:sp>
        <p:nvSpPr>
          <p:cNvPr id="752" name="Google Shape;752;g123cdc4470c_0_56"/>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753" name="Google Shape;753;g123cdc4470c_0_56"/>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54" name="Google Shape;754;g123cdc4470c_0_56"/>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755" name="Google Shape;755;g123cdc4470c_0_56"/>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14: SBA</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g123cdc4470c_0_6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None/>
            </a:pPr>
            <a:r>
              <a:rPr lang="en-GB" sz="2500">
                <a:solidFill>
                  <a:srgbClr val="000000"/>
                </a:solidFill>
                <a:latin typeface="Arial"/>
                <a:ea typeface="Arial"/>
                <a:cs typeface="Arial"/>
                <a:sym typeface="Arial"/>
              </a:rPr>
              <a:t>19. Perianal disorders are those that affect the area around the anus. Which of the following best describes a pilonidal sinus?</a:t>
            </a:r>
            <a:endParaRPr sz="2500">
              <a:solidFill>
                <a:srgbClr val="000000"/>
              </a:solidFill>
              <a:latin typeface="Arial"/>
              <a:ea typeface="Arial"/>
              <a:cs typeface="Arial"/>
              <a:sym typeface="Arial"/>
            </a:endParaRPr>
          </a:p>
          <a:p>
            <a:pPr marL="0" lvl="0" indent="0" algn="l" rtl="0">
              <a:spcBef>
                <a:spcPts val="0"/>
              </a:spcBef>
              <a:spcAft>
                <a:spcPts val="0"/>
              </a:spcAft>
              <a:buNone/>
            </a:pPr>
            <a:endParaRPr sz="1100">
              <a:solidFill>
                <a:srgbClr val="000000"/>
              </a:solidFill>
              <a:latin typeface="Arial"/>
              <a:ea typeface="Arial"/>
              <a:cs typeface="Arial"/>
              <a:sym typeface="Arial"/>
            </a:endParaRPr>
          </a:p>
          <a:p>
            <a:pPr marL="914400" lvl="0" indent="-368300" algn="l" rtl="0">
              <a:spcBef>
                <a:spcPts val="0"/>
              </a:spcBef>
              <a:spcAft>
                <a:spcPts val="0"/>
              </a:spcAft>
              <a:buClr>
                <a:srgbClr val="000000"/>
              </a:buClr>
              <a:buSzPts val="2200"/>
              <a:buAutoNum type="alphaLcPeriod"/>
            </a:pPr>
            <a:r>
              <a:rPr lang="en-GB" sz="2200">
                <a:solidFill>
                  <a:srgbClr val="000000"/>
                </a:solidFill>
                <a:latin typeface="Arial"/>
                <a:ea typeface="Arial"/>
                <a:cs typeface="Arial"/>
                <a:sym typeface="Arial"/>
              </a:rPr>
              <a:t>Rectal mucosa protrusion through the anus causing a dragging sensation</a:t>
            </a:r>
            <a:endParaRPr sz="2200">
              <a:solidFill>
                <a:srgbClr val="000000"/>
              </a:solidFill>
              <a:latin typeface="Arial"/>
              <a:ea typeface="Arial"/>
              <a:cs typeface="Arial"/>
              <a:sym typeface="Arial"/>
            </a:endParaRPr>
          </a:p>
          <a:p>
            <a:pPr marL="914400" lvl="0" indent="-368300" algn="l" rtl="0">
              <a:spcBef>
                <a:spcPts val="0"/>
              </a:spcBef>
              <a:spcAft>
                <a:spcPts val="0"/>
              </a:spcAft>
              <a:buClr>
                <a:srgbClr val="000000"/>
              </a:buClr>
              <a:buSzPts val="2200"/>
              <a:buAutoNum type="alphaLcPeriod"/>
            </a:pPr>
            <a:r>
              <a:rPr lang="en-GB" sz="2200">
                <a:solidFill>
                  <a:srgbClr val="000000"/>
                </a:solidFill>
                <a:latin typeface="Arial"/>
                <a:ea typeface="Arial"/>
                <a:cs typeface="Arial"/>
                <a:sym typeface="Arial"/>
              </a:rPr>
              <a:t>Tear in the squamous lining of the anal canal causing pain</a:t>
            </a:r>
            <a:endParaRPr sz="2200">
              <a:solidFill>
                <a:srgbClr val="000000"/>
              </a:solidFill>
              <a:latin typeface="Arial"/>
              <a:ea typeface="Arial"/>
              <a:cs typeface="Arial"/>
              <a:sym typeface="Arial"/>
            </a:endParaRPr>
          </a:p>
          <a:p>
            <a:pPr marL="914400" lvl="0" indent="-368300" algn="l" rtl="0">
              <a:spcBef>
                <a:spcPts val="0"/>
              </a:spcBef>
              <a:spcAft>
                <a:spcPts val="0"/>
              </a:spcAft>
              <a:buClr>
                <a:srgbClr val="000000"/>
              </a:buClr>
              <a:buSzPts val="2200"/>
              <a:buAutoNum type="alphaLcPeriod"/>
            </a:pPr>
            <a:r>
              <a:rPr lang="en-GB" sz="2200">
                <a:solidFill>
                  <a:srgbClr val="000000"/>
                </a:solidFill>
                <a:latin typeface="Arial"/>
                <a:ea typeface="Arial"/>
                <a:cs typeface="Arial"/>
                <a:sym typeface="Arial"/>
              </a:rPr>
              <a:t>A track communicating between skin and rectum or anal canal causing discharge</a:t>
            </a:r>
            <a:endParaRPr sz="2200">
              <a:solidFill>
                <a:srgbClr val="000000"/>
              </a:solidFill>
              <a:latin typeface="Arial"/>
              <a:ea typeface="Arial"/>
              <a:cs typeface="Arial"/>
              <a:sym typeface="Arial"/>
            </a:endParaRPr>
          </a:p>
          <a:p>
            <a:pPr marL="914400" lvl="0" indent="-368300" algn="l" rtl="0">
              <a:spcBef>
                <a:spcPts val="0"/>
              </a:spcBef>
              <a:spcAft>
                <a:spcPts val="0"/>
              </a:spcAft>
              <a:buClr>
                <a:srgbClr val="000000"/>
              </a:buClr>
              <a:buSzPts val="2200"/>
              <a:buAutoNum type="alphaLcPeriod"/>
            </a:pPr>
            <a:r>
              <a:rPr lang="en-GB" sz="2200" b="1">
                <a:solidFill>
                  <a:srgbClr val="000000"/>
                </a:solidFill>
                <a:latin typeface="Arial"/>
                <a:ea typeface="Arial"/>
                <a:cs typeface="Arial"/>
                <a:sym typeface="Arial"/>
              </a:rPr>
              <a:t>Abnormal pocket in the skin near the tailbone containing hair and skin debris </a:t>
            </a:r>
            <a:endParaRPr sz="2200" b="1">
              <a:solidFill>
                <a:srgbClr val="000000"/>
              </a:solidFill>
              <a:latin typeface="Arial"/>
              <a:ea typeface="Arial"/>
              <a:cs typeface="Arial"/>
              <a:sym typeface="Arial"/>
            </a:endParaRPr>
          </a:p>
          <a:p>
            <a:pPr marL="914400" lvl="0" indent="-368300" algn="l" rtl="0">
              <a:spcBef>
                <a:spcPts val="0"/>
              </a:spcBef>
              <a:spcAft>
                <a:spcPts val="0"/>
              </a:spcAft>
              <a:buClr>
                <a:srgbClr val="000000"/>
              </a:buClr>
              <a:buSzPts val="2200"/>
              <a:buAutoNum type="alphaLcPeriod"/>
            </a:pPr>
            <a:r>
              <a:rPr lang="en-GB" sz="2200">
                <a:solidFill>
                  <a:srgbClr val="000000"/>
                </a:solidFill>
                <a:latin typeface="Arial"/>
                <a:ea typeface="Arial"/>
                <a:cs typeface="Arial"/>
                <a:sym typeface="Arial"/>
              </a:rPr>
              <a:t>Swollen veins that protrude inside the rectum</a:t>
            </a:r>
            <a:endParaRPr sz="220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p:txBody>
      </p:sp>
      <p:sp>
        <p:nvSpPr>
          <p:cNvPr id="761" name="Google Shape;761;g123cdc4470c_0_64"/>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762" name="Google Shape;762;g123cdc4470c_0_64"/>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63" name="Google Shape;763;g123cdc4470c_0_64"/>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764" name="Google Shape;764;g123cdc4470c_0_64"/>
          <p:cNvSpPr txBox="1"/>
          <p:nvPr/>
        </p:nvSpPr>
        <p:spPr>
          <a:xfrm>
            <a:off x="1187597" y="449700"/>
            <a:ext cx="5506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14: Answer</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g123cdc4470c_0_7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914400" lvl="0" indent="-355600" algn="l" rtl="0">
              <a:spcBef>
                <a:spcPts val="0"/>
              </a:spcBef>
              <a:spcAft>
                <a:spcPts val="0"/>
              </a:spcAft>
              <a:buSzPts val="2000"/>
              <a:buAutoNum type="alphaLcPeriod"/>
            </a:pPr>
            <a:r>
              <a:rPr lang="en-GB" sz="2000">
                <a:latin typeface="Arial"/>
                <a:ea typeface="Arial"/>
                <a:cs typeface="Arial"/>
                <a:sym typeface="Arial"/>
              </a:rPr>
              <a:t>Rectal mucosa protrusion through the anus causing a dragging sensation</a:t>
            </a:r>
            <a:endParaRPr sz="2000">
              <a:latin typeface="Arial"/>
              <a:ea typeface="Arial"/>
              <a:cs typeface="Arial"/>
              <a:sym typeface="Arial"/>
            </a:endParaRPr>
          </a:p>
          <a:p>
            <a:pPr marL="914400" lvl="0" indent="457200" algn="l" rtl="0">
              <a:spcBef>
                <a:spcPts val="0"/>
              </a:spcBef>
              <a:spcAft>
                <a:spcPts val="0"/>
              </a:spcAft>
              <a:buNone/>
            </a:pPr>
            <a:r>
              <a:rPr lang="en-GB" sz="2200">
                <a:latin typeface="Arial"/>
                <a:ea typeface="Arial"/>
                <a:cs typeface="Arial"/>
                <a:sym typeface="Arial"/>
              </a:rPr>
              <a:t>→ Rectal prolapse</a:t>
            </a:r>
            <a:endParaRPr sz="2200">
              <a:latin typeface="Arial"/>
              <a:ea typeface="Arial"/>
              <a:cs typeface="Arial"/>
              <a:sym typeface="Arial"/>
            </a:endParaRPr>
          </a:p>
          <a:p>
            <a:pPr marL="914400" lvl="0" indent="457200" algn="l" rtl="0">
              <a:spcBef>
                <a:spcPts val="0"/>
              </a:spcBef>
              <a:spcAft>
                <a:spcPts val="0"/>
              </a:spcAft>
              <a:buNone/>
            </a:pPr>
            <a:endParaRPr sz="500">
              <a:latin typeface="Arial"/>
              <a:ea typeface="Arial"/>
              <a:cs typeface="Arial"/>
              <a:sym typeface="Arial"/>
            </a:endParaRPr>
          </a:p>
          <a:p>
            <a:pPr marL="914400" lvl="0" indent="-355600" algn="l" rtl="0">
              <a:spcBef>
                <a:spcPts val="0"/>
              </a:spcBef>
              <a:spcAft>
                <a:spcPts val="0"/>
              </a:spcAft>
              <a:buSzPts val="2000"/>
              <a:buAutoNum type="alphaLcPeriod"/>
            </a:pPr>
            <a:r>
              <a:rPr lang="en-GB" sz="2000">
                <a:latin typeface="Arial"/>
                <a:ea typeface="Arial"/>
                <a:cs typeface="Arial"/>
                <a:sym typeface="Arial"/>
              </a:rPr>
              <a:t>Tear in the squamous lining of the anal canal causing pain</a:t>
            </a:r>
            <a:endParaRPr sz="2000">
              <a:latin typeface="Arial"/>
              <a:ea typeface="Arial"/>
              <a:cs typeface="Arial"/>
              <a:sym typeface="Arial"/>
            </a:endParaRPr>
          </a:p>
          <a:p>
            <a:pPr marL="914400" lvl="0" indent="0" algn="l" rtl="0">
              <a:spcBef>
                <a:spcPts val="0"/>
              </a:spcBef>
              <a:spcAft>
                <a:spcPts val="0"/>
              </a:spcAft>
              <a:buNone/>
            </a:pPr>
            <a:r>
              <a:rPr lang="en-GB" sz="2200">
                <a:latin typeface="Arial"/>
                <a:ea typeface="Arial"/>
                <a:cs typeface="Arial"/>
                <a:sym typeface="Arial"/>
              </a:rPr>
              <a:t>	→ Anal fissure</a:t>
            </a:r>
            <a:endParaRPr sz="2200">
              <a:latin typeface="Arial"/>
              <a:ea typeface="Arial"/>
              <a:cs typeface="Arial"/>
              <a:sym typeface="Arial"/>
            </a:endParaRPr>
          </a:p>
          <a:p>
            <a:pPr marL="914400" lvl="0" indent="0" algn="l" rtl="0">
              <a:spcBef>
                <a:spcPts val="0"/>
              </a:spcBef>
              <a:spcAft>
                <a:spcPts val="0"/>
              </a:spcAft>
              <a:buNone/>
            </a:pPr>
            <a:endParaRPr sz="500">
              <a:latin typeface="Arial"/>
              <a:ea typeface="Arial"/>
              <a:cs typeface="Arial"/>
              <a:sym typeface="Arial"/>
            </a:endParaRPr>
          </a:p>
          <a:p>
            <a:pPr marL="914400" lvl="0" indent="-355600" algn="l" rtl="0">
              <a:spcBef>
                <a:spcPts val="0"/>
              </a:spcBef>
              <a:spcAft>
                <a:spcPts val="0"/>
              </a:spcAft>
              <a:buSzPts val="2000"/>
              <a:buAutoNum type="alphaLcPeriod"/>
            </a:pPr>
            <a:r>
              <a:rPr lang="en-GB" sz="2000">
                <a:latin typeface="Arial"/>
                <a:ea typeface="Arial"/>
                <a:cs typeface="Arial"/>
                <a:sym typeface="Arial"/>
              </a:rPr>
              <a:t>A track communicating between skin and rectum or anal canal causing discharge</a:t>
            </a:r>
            <a:endParaRPr sz="2000">
              <a:latin typeface="Arial"/>
              <a:ea typeface="Arial"/>
              <a:cs typeface="Arial"/>
              <a:sym typeface="Arial"/>
            </a:endParaRPr>
          </a:p>
          <a:p>
            <a:pPr marL="914400" lvl="0" indent="0" algn="l" rtl="0">
              <a:spcBef>
                <a:spcPts val="0"/>
              </a:spcBef>
              <a:spcAft>
                <a:spcPts val="0"/>
              </a:spcAft>
              <a:buNone/>
            </a:pPr>
            <a:r>
              <a:rPr lang="en-GB" sz="2200">
                <a:latin typeface="Arial"/>
                <a:ea typeface="Arial"/>
                <a:cs typeface="Arial"/>
                <a:sym typeface="Arial"/>
              </a:rPr>
              <a:t>	→ Fistula</a:t>
            </a:r>
            <a:endParaRPr sz="2200">
              <a:latin typeface="Arial"/>
              <a:ea typeface="Arial"/>
              <a:cs typeface="Arial"/>
              <a:sym typeface="Arial"/>
            </a:endParaRPr>
          </a:p>
          <a:p>
            <a:pPr marL="914400" lvl="0" indent="0" algn="l" rtl="0">
              <a:spcBef>
                <a:spcPts val="0"/>
              </a:spcBef>
              <a:spcAft>
                <a:spcPts val="0"/>
              </a:spcAft>
              <a:buNone/>
            </a:pPr>
            <a:endParaRPr sz="500">
              <a:latin typeface="Arial"/>
              <a:ea typeface="Arial"/>
              <a:cs typeface="Arial"/>
              <a:sym typeface="Arial"/>
            </a:endParaRPr>
          </a:p>
          <a:p>
            <a:pPr marL="914400" lvl="0" indent="-355600" algn="l" rtl="0">
              <a:spcBef>
                <a:spcPts val="0"/>
              </a:spcBef>
              <a:spcAft>
                <a:spcPts val="0"/>
              </a:spcAft>
              <a:buSzPts val="2000"/>
              <a:buAutoNum type="alphaLcPeriod"/>
            </a:pPr>
            <a:r>
              <a:rPr lang="en-GB" sz="2000" b="1">
                <a:latin typeface="Arial"/>
                <a:ea typeface="Arial"/>
                <a:cs typeface="Arial"/>
                <a:sym typeface="Arial"/>
              </a:rPr>
              <a:t>Abnormal pocket in the skin near the tailbone containing hair and skin debris</a:t>
            </a:r>
            <a:endParaRPr sz="2000">
              <a:latin typeface="Arial"/>
              <a:ea typeface="Arial"/>
              <a:cs typeface="Arial"/>
              <a:sym typeface="Arial"/>
            </a:endParaRPr>
          </a:p>
          <a:p>
            <a:pPr marL="914400" lvl="0" indent="457200" algn="l" rtl="0">
              <a:spcBef>
                <a:spcPts val="0"/>
              </a:spcBef>
              <a:spcAft>
                <a:spcPts val="0"/>
              </a:spcAft>
              <a:buNone/>
            </a:pPr>
            <a:r>
              <a:rPr lang="en-GB" sz="2200">
                <a:latin typeface="Arial"/>
                <a:ea typeface="Arial"/>
                <a:cs typeface="Arial"/>
                <a:sym typeface="Arial"/>
              </a:rPr>
              <a:t>→ Pilonidal sinus</a:t>
            </a:r>
            <a:endParaRPr sz="2200">
              <a:latin typeface="Arial"/>
              <a:ea typeface="Arial"/>
              <a:cs typeface="Arial"/>
              <a:sym typeface="Arial"/>
            </a:endParaRPr>
          </a:p>
          <a:p>
            <a:pPr marL="914400" lvl="0" indent="457200" algn="l" rtl="0">
              <a:spcBef>
                <a:spcPts val="0"/>
              </a:spcBef>
              <a:spcAft>
                <a:spcPts val="0"/>
              </a:spcAft>
              <a:buNone/>
            </a:pPr>
            <a:endParaRPr sz="500">
              <a:latin typeface="Arial"/>
              <a:ea typeface="Arial"/>
              <a:cs typeface="Arial"/>
              <a:sym typeface="Arial"/>
            </a:endParaRPr>
          </a:p>
          <a:p>
            <a:pPr marL="914400" lvl="0" indent="-355600" algn="l" rtl="0">
              <a:spcBef>
                <a:spcPts val="0"/>
              </a:spcBef>
              <a:spcAft>
                <a:spcPts val="0"/>
              </a:spcAft>
              <a:buSzPts val="2000"/>
              <a:buAutoNum type="alphaLcPeriod"/>
            </a:pPr>
            <a:r>
              <a:rPr lang="en-GB" sz="2000">
                <a:latin typeface="Arial"/>
                <a:ea typeface="Arial"/>
                <a:cs typeface="Arial"/>
                <a:sym typeface="Arial"/>
              </a:rPr>
              <a:t>Swollen veins that protrude inside the rectum</a:t>
            </a:r>
            <a:endParaRPr sz="2000">
              <a:latin typeface="Arial"/>
              <a:ea typeface="Arial"/>
              <a:cs typeface="Arial"/>
              <a:sym typeface="Arial"/>
            </a:endParaRPr>
          </a:p>
          <a:p>
            <a:pPr marL="914400" lvl="0" indent="0" algn="l" rtl="0">
              <a:spcBef>
                <a:spcPts val="0"/>
              </a:spcBef>
              <a:spcAft>
                <a:spcPts val="0"/>
              </a:spcAft>
              <a:buNone/>
            </a:pPr>
            <a:r>
              <a:rPr lang="en-GB" sz="2200">
                <a:latin typeface="Arial"/>
                <a:ea typeface="Arial"/>
                <a:cs typeface="Arial"/>
                <a:sym typeface="Arial"/>
              </a:rPr>
              <a:t>	→ Internal haemorrhoids </a:t>
            </a:r>
            <a:endParaRPr sz="2200">
              <a:latin typeface="Arial"/>
              <a:ea typeface="Arial"/>
              <a:cs typeface="Arial"/>
              <a:sym typeface="Arial"/>
            </a:endParaRPr>
          </a:p>
        </p:txBody>
      </p:sp>
      <p:sp>
        <p:nvSpPr>
          <p:cNvPr id="770" name="Google Shape;770;g123cdc4470c_0_72"/>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771" name="Google Shape;771;g123cdc4470c_0_72"/>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72" name="Google Shape;772;g123cdc4470c_0_72"/>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773" name="Google Shape;773;g123cdc4470c_0_72"/>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14: Explanation</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g123d29d8e8e_0_0"/>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779" name="Google Shape;779;g123d29d8e8e_0_0"/>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80" name="Google Shape;780;g123d29d8e8e_0_0"/>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781" name="Google Shape;781;g123d29d8e8e_0_0"/>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15: Explanation</a:t>
            </a:r>
            <a:endParaRPr sz="3600" b="0" i="0" u="none" strike="noStrike" cap="none">
              <a:solidFill>
                <a:schemeClr val="lt1"/>
              </a:solidFill>
              <a:latin typeface="Arial"/>
              <a:ea typeface="Arial"/>
              <a:cs typeface="Arial"/>
              <a:sym typeface="Arial"/>
            </a:endParaRPr>
          </a:p>
        </p:txBody>
      </p:sp>
      <p:pic>
        <p:nvPicPr>
          <p:cNvPr id="782" name="Google Shape;782;g123d29d8e8e_0_0"/>
          <p:cNvPicPr preferRelativeResize="0"/>
          <p:nvPr/>
        </p:nvPicPr>
        <p:blipFill>
          <a:blip r:embed="rId4">
            <a:alphaModFix/>
          </a:blip>
          <a:stretch>
            <a:fillRect/>
          </a:stretch>
        </p:blipFill>
        <p:spPr>
          <a:xfrm>
            <a:off x="457200" y="1496186"/>
            <a:ext cx="4228250" cy="4111975"/>
          </a:xfrm>
          <a:prstGeom prst="rect">
            <a:avLst/>
          </a:prstGeom>
          <a:noFill/>
          <a:ln>
            <a:noFill/>
          </a:ln>
        </p:spPr>
      </p:pic>
      <p:sp>
        <p:nvSpPr>
          <p:cNvPr id="783" name="Google Shape;783;g123d29d8e8e_0_0"/>
          <p:cNvSpPr txBox="1">
            <a:spLocks noGrp="1"/>
          </p:cNvSpPr>
          <p:nvPr>
            <p:ph type="body" idx="1"/>
          </p:nvPr>
        </p:nvSpPr>
        <p:spPr>
          <a:xfrm>
            <a:off x="4970650" y="1600200"/>
            <a:ext cx="37161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Abnormal pocket in the skin containing hair and skin debris - at the top of the cleft of the buttocks.</a:t>
            </a:r>
            <a:endParaRPr sz="24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24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Occur when hair punctures the skin and becomes embedded in the skin. Can become infected → requires surgical drainage. </a:t>
            </a:r>
            <a:endParaRPr sz="2400">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g123cdc4470c_0_12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22. Gastritis is inflammation of the lining of the stomach. Which of the following would be the least appropriate management option?</a:t>
            </a: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1400">
              <a:latin typeface="Arial"/>
              <a:ea typeface="Arial"/>
              <a:cs typeface="Arial"/>
              <a:sym typeface="Arial"/>
            </a:endParaRPr>
          </a:p>
          <a:p>
            <a:pPr marL="457200" marR="0" lvl="0" indent="-406400" algn="l" rtl="0">
              <a:lnSpc>
                <a:spcPct val="100000"/>
              </a:lnSpc>
              <a:spcBef>
                <a:spcPts val="0"/>
              </a:spcBef>
              <a:spcAft>
                <a:spcPts val="0"/>
              </a:spcAft>
              <a:buSzPts val="2800"/>
              <a:buFont typeface="Arial"/>
              <a:buAutoNum type="alphaLcPeriod"/>
            </a:pPr>
            <a:r>
              <a:rPr lang="en-GB">
                <a:latin typeface="Arial"/>
                <a:ea typeface="Arial"/>
                <a:cs typeface="Arial"/>
                <a:sym typeface="Arial"/>
              </a:rPr>
              <a:t>Clarithromycin, Amoxicillin, and Metronidazole</a:t>
            </a:r>
            <a:endParaRPr>
              <a:latin typeface="Arial"/>
              <a:ea typeface="Arial"/>
              <a:cs typeface="Arial"/>
              <a:sym typeface="Arial"/>
            </a:endParaRPr>
          </a:p>
          <a:p>
            <a:pPr marL="457200" marR="0" lvl="0" indent="-406400" algn="l" rtl="0">
              <a:lnSpc>
                <a:spcPct val="100000"/>
              </a:lnSpc>
              <a:spcBef>
                <a:spcPts val="0"/>
              </a:spcBef>
              <a:spcAft>
                <a:spcPts val="0"/>
              </a:spcAft>
              <a:buSzPts val="2800"/>
              <a:buFont typeface="Arial"/>
              <a:buAutoNum type="alphaLcPeriod"/>
            </a:pPr>
            <a:r>
              <a:rPr lang="en-GB">
                <a:latin typeface="Arial"/>
                <a:ea typeface="Arial"/>
                <a:cs typeface="Arial"/>
                <a:sym typeface="Arial"/>
              </a:rPr>
              <a:t>Omeprazole</a:t>
            </a:r>
            <a:endParaRPr>
              <a:latin typeface="Arial"/>
              <a:ea typeface="Arial"/>
              <a:cs typeface="Arial"/>
              <a:sym typeface="Arial"/>
            </a:endParaRPr>
          </a:p>
          <a:p>
            <a:pPr marL="457200" marR="0" lvl="0" indent="-406400" algn="l" rtl="0">
              <a:lnSpc>
                <a:spcPct val="100000"/>
              </a:lnSpc>
              <a:spcBef>
                <a:spcPts val="0"/>
              </a:spcBef>
              <a:spcAft>
                <a:spcPts val="0"/>
              </a:spcAft>
              <a:buSzPts val="2800"/>
              <a:buFont typeface="Arial"/>
              <a:buAutoNum type="alphaLcPeriod"/>
            </a:pPr>
            <a:r>
              <a:rPr lang="en-GB">
                <a:latin typeface="Arial"/>
                <a:ea typeface="Arial"/>
                <a:cs typeface="Arial"/>
                <a:sym typeface="Arial"/>
              </a:rPr>
              <a:t>Ranitidine</a:t>
            </a:r>
            <a:endParaRPr>
              <a:latin typeface="Arial"/>
              <a:ea typeface="Arial"/>
              <a:cs typeface="Arial"/>
              <a:sym typeface="Arial"/>
            </a:endParaRPr>
          </a:p>
          <a:p>
            <a:pPr marL="457200" marR="0" lvl="0" indent="-406400" algn="l" rtl="0">
              <a:lnSpc>
                <a:spcPct val="100000"/>
              </a:lnSpc>
              <a:spcBef>
                <a:spcPts val="0"/>
              </a:spcBef>
              <a:spcAft>
                <a:spcPts val="0"/>
              </a:spcAft>
              <a:buSzPts val="2800"/>
              <a:buFont typeface="Arial"/>
              <a:buAutoNum type="alphaLcPeriod"/>
            </a:pPr>
            <a:r>
              <a:rPr lang="en-GB">
                <a:latin typeface="Arial"/>
                <a:ea typeface="Arial"/>
                <a:cs typeface="Arial"/>
                <a:sym typeface="Arial"/>
              </a:rPr>
              <a:t>Ibuprofen</a:t>
            </a:r>
            <a:endParaRPr>
              <a:latin typeface="Arial"/>
              <a:ea typeface="Arial"/>
              <a:cs typeface="Arial"/>
              <a:sym typeface="Arial"/>
            </a:endParaRPr>
          </a:p>
          <a:p>
            <a:pPr marL="457200" marR="0" lvl="0" indent="-406400" algn="l" rtl="0">
              <a:lnSpc>
                <a:spcPct val="100000"/>
              </a:lnSpc>
              <a:spcBef>
                <a:spcPts val="0"/>
              </a:spcBef>
              <a:spcAft>
                <a:spcPts val="0"/>
              </a:spcAft>
              <a:buSzPts val="2800"/>
              <a:buFont typeface="Arial"/>
              <a:buAutoNum type="alphaLcPeriod"/>
            </a:pPr>
            <a:r>
              <a:rPr lang="en-GB">
                <a:latin typeface="Arial"/>
                <a:ea typeface="Arial"/>
                <a:cs typeface="Arial"/>
                <a:sym typeface="Arial"/>
              </a:rPr>
              <a:t>Gaviscon</a:t>
            </a:r>
            <a:endParaRPr>
              <a:latin typeface="Arial"/>
              <a:ea typeface="Arial"/>
              <a:cs typeface="Arial"/>
              <a:sym typeface="Arial"/>
            </a:endParaRPr>
          </a:p>
        </p:txBody>
      </p:sp>
      <p:sp>
        <p:nvSpPr>
          <p:cNvPr id="789" name="Google Shape;789;g123cdc4470c_0_128"/>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790" name="Google Shape;790;g123cdc4470c_0_128"/>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91" name="Google Shape;791;g123cdc4470c_0_128"/>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792" name="Google Shape;792;g123cdc4470c_0_128"/>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16</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g123cdc4470c_0_136"/>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798" name="Google Shape;798;g123cdc4470c_0_136"/>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99" name="Google Shape;799;g123cdc4470c_0_136"/>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800" name="Google Shape;800;g123cdc4470c_0_136"/>
          <p:cNvSpPr txBox="1"/>
          <p:nvPr/>
        </p:nvSpPr>
        <p:spPr>
          <a:xfrm>
            <a:off x="1187597" y="449700"/>
            <a:ext cx="5506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16: Answer</a:t>
            </a:r>
            <a:endParaRPr sz="3600" b="0" i="0" u="none" strike="noStrike" cap="none">
              <a:solidFill>
                <a:schemeClr val="lt1"/>
              </a:solidFill>
              <a:latin typeface="Arial"/>
              <a:ea typeface="Arial"/>
              <a:cs typeface="Arial"/>
              <a:sym typeface="Arial"/>
            </a:endParaRPr>
          </a:p>
        </p:txBody>
      </p:sp>
      <p:sp>
        <p:nvSpPr>
          <p:cNvPr id="801" name="Google Shape;801;g123cdc4470c_0_13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22. Gastritis is inflammation of the lining of the stomach. Which of the following would be the least appropriate management option?</a:t>
            </a: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1400">
              <a:latin typeface="Arial"/>
              <a:ea typeface="Arial"/>
              <a:cs typeface="Arial"/>
              <a:sym typeface="Arial"/>
            </a:endParaRPr>
          </a:p>
          <a:p>
            <a:pPr marL="457200" marR="0" lvl="0" indent="-406400" algn="l" rtl="0">
              <a:lnSpc>
                <a:spcPct val="100000"/>
              </a:lnSpc>
              <a:spcBef>
                <a:spcPts val="0"/>
              </a:spcBef>
              <a:spcAft>
                <a:spcPts val="0"/>
              </a:spcAft>
              <a:buSzPts val="2800"/>
              <a:buFont typeface="Arial"/>
              <a:buAutoNum type="alphaLcPeriod"/>
            </a:pPr>
            <a:r>
              <a:rPr lang="en-GB">
                <a:latin typeface="Arial"/>
                <a:ea typeface="Arial"/>
                <a:cs typeface="Arial"/>
                <a:sym typeface="Arial"/>
              </a:rPr>
              <a:t>Clarithromycin, Amoxicillin, and Metronidazole</a:t>
            </a:r>
            <a:endParaRPr>
              <a:latin typeface="Arial"/>
              <a:ea typeface="Arial"/>
              <a:cs typeface="Arial"/>
              <a:sym typeface="Arial"/>
            </a:endParaRPr>
          </a:p>
          <a:p>
            <a:pPr marL="457200" marR="0" lvl="0" indent="-406400" algn="l" rtl="0">
              <a:lnSpc>
                <a:spcPct val="100000"/>
              </a:lnSpc>
              <a:spcBef>
                <a:spcPts val="0"/>
              </a:spcBef>
              <a:spcAft>
                <a:spcPts val="0"/>
              </a:spcAft>
              <a:buSzPts val="2800"/>
              <a:buFont typeface="Arial"/>
              <a:buAutoNum type="alphaLcPeriod"/>
            </a:pPr>
            <a:r>
              <a:rPr lang="en-GB">
                <a:latin typeface="Arial"/>
                <a:ea typeface="Arial"/>
                <a:cs typeface="Arial"/>
                <a:sym typeface="Arial"/>
              </a:rPr>
              <a:t>Omeprazole</a:t>
            </a:r>
            <a:endParaRPr>
              <a:latin typeface="Arial"/>
              <a:ea typeface="Arial"/>
              <a:cs typeface="Arial"/>
              <a:sym typeface="Arial"/>
            </a:endParaRPr>
          </a:p>
          <a:p>
            <a:pPr marL="457200" marR="0" lvl="0" indent="-406400" algn="l" rtl="0">
              <a:lnSpc>
                <a:spcPct val="100000"/>
              </a:lnSpc>
              <a:spcBef>
                <a:spcPts val="0"/>
              </a:spcBef>
              <a:spcAft>
                <a:spcPts val="0"/>
              </a:spcAft>
              <a:buSzPts val="2800"/>
              <a:buFont typeface="Arial"/>
              <a:buAutoNum type="alphaLcPeriod"/>
            </a:pPr>
            <a:r>
              <a:rPr lang="en-GB">
                <a:latin typeface="Arial"/>
                <a:ea typeface="Arial"/>
                <a:cs typeface="Arial"/>
                <a:sym typeface="Arial"/>
              </a:rPr>
              <a:t>Ranitidine</a:t>
            </a:r>
            <a:endParaRPr>
              <a:latin typeface="Arial"/>
              <a:ea typeface="Arial"/>
              <a:cs typeface="Arial"/>
              <a:sym typeface="Arial"/>
            </a:endParaRPr>
          </a:p>
          <a:p>
            <a:pPr marL="457200" marR="0" lvl="0" indent="-406400" algn="l" rtl="0">
              <a:lnSpc>
                <a:spcPct val="100000"/>
              </a:lnSpc>
              <a:spcBef>
                <a:spcPts val="0"/>
              </a:spcBef>
              <a:spcAft>
                <a:spcPts val="0"/>
              </a:spcAft>
              <a:buSzPts val="2800"/>
              <a:buAutoNum type="alphaLcPeriod"/>
            </a:pPr>
            <a:r>
              <a:rPr lang="en-GB" b="1">
                <a:latin typeface="Arial"/>
                <a:ea typeface="Arial"/>
                <a:cs typeface="Arial"/>
                <a:sym typeface="Arial"/>
              </a:rPr>
              <a:t>Ibuprofen</a:t>
            </a:r>
            <a:endParaRPr b="1">
              <a:latin typeface="Arial"/>
              <a:ea typeface="Arial"/>
              <a:cs typeface="Arial"/>
              <a:sym typeface="Arial"/>
            </a:endParaRPr>
          </a:p>
          <a:p>
            <a:pPr marL="457200" marR="0" lvl="0" indent="-406400" algn="l" rtl="0">
              <a:lnSpc>
                <a:spcPct val="100000"/>
              </a:lnSpc>
              <a:spcBef>
                <a:spcPts val="0"/>
              </a:spcBef>
              <a:spcAft>
                <a:spcPts val="0"/>
              </a:spcAft>
              <a:buSzPts val="2800"/>
              <a:buFont typeface="Arial"/>
              <a:buAutoNum type="alphaLcPeriod"/>
            </a:pPr>
            <a:r>
              <a:rPr lang="en-GB">
                <a:latin typeface="Arial"/>
                <a:ea typeface="Arial"/>
                <a:cs typeface="Arial"/>
                <a:sym typeface="Arial"/>
              </a:rPr>
              <a:t>Gaviscon</a:t>
            </a:r>
            <a:endParaRPr>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g123cdc4470c_0_14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457200" lvl="0" indent="-355600" algn="l" rtl="0">
              <a:spcBef>
                <a:spcPts val="0"/>
              </a:spcBef>
              <a:spcAft>
                <a:spcPts val="0"/>
              </a:spcAft>
              <a:buSzPts val="2000"/>
              <a:buAutoNum type="alphaLcPeriod"/>
            </a:pPr>
            <a:r>
              <a:rPr lang="en-GB" sz="2000">
                <a:latin typeface="Arial"/>
                <a:ea typeface="Arial"/>
                <a:cs typeface="Arial"/>
                <a:sym typeface="Arial"/>
              </a:rPr>
              <a:t>Clarithromycin, Amoxicillin, and Metronidazole</a:t>
            </a:r>
            <a:endParaRPr sz="2000">
              <a:latin typeface="Arial"/>
              <a:ea typeface="Arial"/>
              <a:cs typeface="Arial"/>
              <a:sym typeface="Arial"/>
            </a:endParaRPr>
          </a:p>
          <a:p>
            <a:pPr marL="457200" lvl="0" indent="0" algn="l" rtl="0">
              <a:spcBef>
                <a:spcPts val="0"/>
              </a:spcBef>
              <a:spcAft>
                <a:spcPts val="0"/>
              </a:spcAft>
              <a:buNone/>
            </a:pPr>
            <a:r>
              <a:rPr lang="en-GB" sz="2000">
                <a:latin typeface="Arial"/>
                <a:ea typeface="Arial"/>
                <a:cs typeface="Arial"/>
                <a:sym typeface="Arial"/>
              </a:rPr>
              <a:t>→ Appropriate treatment for H.Pylori infection, which is a cause of gastritis.</a:t>
            </a:r>
            <a:endParaRPr sz="2000">
              <a:latin typeface="Arial"/>
              <a:ea typeface="Arial"/>
              <a:cs typeface="Arial"/>
              <a:sym typeface="Arial"/>
            </a:endParaRPr>
          </a:p>
          <a:p>
            <a:pPr marL="457200" lvl="0" indent="0" algn="l" rtl="0">
              <a:spcBef>
                <a:spcPts val="0"/>
              </a:spcBef>
              <a:spcAft>
                <a:spcPts val="0"/>
              </a:spcAft>
              <a:buNone/>
            </a:pPr>
            <a:endParaRPr sz="600">
              <a:latin typeface="Arial"/>
              <a:ea typeface="Arial"/>
              <a:cs typeface="Arial"/>
              <a:sym typeface="Arial"/>
            </a:endParaRPr>
          </a:p>
          <a:p>
            <a:pPr marL="457200" lvl="0" indent="-355600" algn="l" rtl="0">
              <a:spcBef>
                <a:spcPts val="0"/>
              </a:spcBef>
              <a:spcAft>
                <a:spcPts val="0"/>
              </a:spcAft>
              <a:buSzPts val="2000"/>
              <a:buAutoNum type="alphaLcPeriod"/>
            </a:pPr>
            <a:r>
              <a:rPr lang="en-GB" sz="2000">
                <a:latin typeface="Arial"/>
                <a:ea typeface="Arial"/>
                <a:cs typeface="Arial"/>
                <a:sym typeface="Arial"/>
              </a:rPr>
              <a:t>Omeprazole</a:t>
            </a:r>
            <a:endParaRPr sz="2000">
              <a:latin typeface="Arial"/>
              <a:ea typeface="Arial"/>
              <a:cs typeface="Arial"/>
              <a:sym typeface="Arial"/>
            </a:endParaRPr>
          </a:p>
          <a:p>
            <a:pPr marL="457200" lvl="0" indent="0" algn="l" rtl="0">
              <a:spcBef>
                <a:spcPts val="0"/>
              </a:spcBef>
              <a:spcAft>
                <a:spcPts val="0"/>
              </a:spcAft>
              <a:buNone/>
            </a:pPr>
            <a:r>
              <a:rPr lang="en-GB" sz="2000">
                <a:latin typeface="Arial"/>
                <a:ea typeface="Arial"/>
                <a:cs typeface="Arial"/>
                <a:sym typeface="Arial"/>
              </a:rPr>
              <a:t>→ PPI - blocks acid production and promotes healing </a:t>
            </a:r>
            <a:endParaRPr sz="2000">
              <a:latin typeface="Arial"/>
              <a:ea typeface="Arial"/>
              <a:cs typeface="Arial"/>
              <a:sym typeface="Arial"/>
            </a:endParaRPr>
          </a:p>
          <a:p>
            <a:pPr marL="457200" lvl="0" indent="0" algn="l" rtl="0">
              <a:spcBef>
                <a:spcPts val="0"/>
              </a:spcBef>
              <a:spcAft>
                <a:spcPts val="0"/>
              </a:spcAft>
              <a:buNone/>
            </a:pPr>
            <a:endParaRPr sz="600">
              <a:latin typeface="Arial"/>
              <a:ea typeface="Arial"/>
              <a:cs typeface="Arial"/>
              <a:sym typeface="Arial"/>
            </a:endParaRPr>
          </a:p>
          <a:p>
            <a:pPr marL="457200" lvl="0" indent="-355600" algn="l" rtl="0">
              <a:spcBef>
                <a:spcPts val="0"/>
              </a:spcBef>
              <a:spcAft>
                <a:spcPts val="0"/>
              </a:spcAft>
              <a:buSzPts val="2000"/>
              <a:buAutoNum type="alphaLcPeriod"/>
            </a:pPr>
            <a:r>
              <a:rPr lang="en-GB" sz="2000">
                <a:latin typeface="Arial"/>
                <a:ea typeface="Arial"/>
                <a:cs typeface="Arial"/>
                <a:sym typeface="Arial"/>
              </a:rPr>
              <a:t>Ranitidine</a:t>
            </a:r>
            <a:endParaRPr sz="2000">
              <a:latin typeface="Arial"/>
              <a:ea typeface="Arial"/>
              <a:cs typeface="Arial"/>
              <a:sym typeface="Arial"/>
            </a:endParaRPr>
          </a:p>
          <a:p>
            <a:pPr marL="457200" lvl="0" indent="0" algn="l" rtl="0">
              <a:spcBef>
                <a:spcPts val="0"/>
              </a:spcBef>
              <a:spcAft>
                <a:spcPts val="0"/>
              </a:spcAft>
              <a:buNone/>
            </a:pPr>
            <a:r>
              <a:rPr lang="en-GB" sz="2000">
                <a:latin typeface="Arial"/>
                <a:ea typeface="Arial"/>
                <a:cs typeface="Arial"/>
                <a:sym typeface="Arial"/>
              </a:rPr>
              <a:t>→ H2 Receptor Antagonist - reduces acid production</a:t>
            </a:r>
            <a:endParaRPr sz="2000">
              <a:latin typeface="Arial"/>
              <a:ea typeface="Arial"/>
              <a:cs typeface="Arial"/>
              <a:sym typeface="Arial"/>
            </a:endParaRPr>
          </a:p>
          <a:p>
            <a:pPr marL="457200" lvl="0" indent="0" algn="l" rtl="0">
              <a:spcBef>
                <a:spcPts val="0"/>
              </a:spcBef>
              <a:spcAft>
                <a:spcPts val="0"/>
              </a:spcAft>
              <a:buNone/>
            </a:pPr>
            <a:endParaRPr sz="600">
              <a:latin typeface="Arial"/>
              <a:ea typeface="Arial"/>
              <a:cs typeface="Arial"/>
              <a:sym typeface="Arial"/>
            </a:endParaRPr>
          </a:p>
          <a:p>
            <a:pPr marL="457200" lvl="0" indent="-355600" algn="l" rtl="0">
              <a:spcBef>
                <a:spcPts val="0"/>
              </a:spcBef>
              <a:spcAft>
                <a:spcPts val="0"/>
              </a:spcAft>
              <a:buSzPts val="2000"/>
              <a:buAutoNum type="alphaLcPeriod"/>
            </a:pPr>
            <a:r>
              <a:rPr lang="en-GB" sz="2000" b="1">
                <a:latin typeface="Arial"/>
                <a:ea typeface="Arial"/>
                <a:cs typeface="Arial"/>
                <a:sym typeface="Arial"/>
              </a:rPr>
              <a:t>Ibuprofen</a:t>
            </a:r>
            <a:endParaRPr sz="2000" b="1">
              <a:latin typeface="Arial"/>
              <a:ea typeface="Arial"/>
              <a:cs typeface="Arial"/>
              <a:sym typeface="Arial"/>
            </a:endParaRPr>
          </a:p>
          <a:p>
            <a:pPr marL="457200" lvl="0" indent="0" algn="l" rtl="0">
              <a:spcBef>
                <a:spcPts val="0"/>
              </a:spcBef>
              <a:spcAft>
                <a:spcPts val="0"/>
              </a:spcAft>
              <a:buNone/>
            </a:pPr>
            <a:r>
              <a:rPr lang="en-GB" sz="2000" b="1">
                <a:latin typeface="Arial"/>
                <a:ea typeface="Arial"/>
                <a:cs typeface="Arial"/>
                <a:sym typeface="Arial"/>
              </a:rPr>
              <a:t>→ NSAIDs - can damage the gastric mucosa by suppressing prostaglandin synthesis, impair barrier properties of mucosa and reduce mucosal blood flow</a:t>
            </a:r>
            <a:endParaRPr sz="2000" b="1">
              <a:latin typeface="Arial"/>
              <a:ea typeface="Arial"/>
              <a:cs typeface="Arial"/>
              <a:sym typeface="Arial"/>
            </a:endParaRPr>
          </a:p>
          <a:p>
            <a:pPr marL="457200" lvl="0" indent="0" algn="l" rtl="0">
              <a:spcBef>
                <a:spcPts val="0"/>
              </a:spcBef>
              <a:spcAft>
                <a:spcPts val="0"/>
              </a:spcAft>
              <a:buNone/>
            </a:pPr>
            <a:endParaRPr sz="600" b="1">
              <a:latin typeface="Arial"/>
              <a:ea typeface="Arial"/>
              <a:cs typeface="Arial"/>
              <a:sym typeface="Arial"/>
            </a:endParaRPr>
          </a:p>
          <a:p>
            <a:pPr marL="457200" lvl="0" indent="-355600" algn="l" rtl="0">
              <a:spcBef>
                <a:spcPts val="0"/>
              </a:spcBef>
              <a:spcAft>
                <a:spcPts val="0"/>
              </a:spcAft>
              <a:buSzPts val="2000"/>
              <a:buAutoNum type="alphaLcPeriod"/>
            </a:pPr>
            <a:r>
              <a:rPr lang="en-GB" sz="2000">
                <a:latin typeface="Arial"/>
                <a:ea typeface="Arial"/>
                <a:cs typeface="Arial"/>
                <a:sym typeface="Arial"/>
              </a:rPr>
              <a:t>Gaviscon</a:t>
            </a:r>
            <a:endParaRPr sz="2000">
              <a:latin typeface="Arial"/>
              <a:ea typeface="Arial"/>
              <a:cs typeface="Arial"/>
              <a:sym typeface="Arial"/>
            </a:endParaRPr>
          </a:p>
          <a:p>
            <a:pPr marL="457200" lvl="0" indent="-355600" algn="l" rtl="0">
              <a:spcBef>
                <a:spcPts val="0"/>
              </a:spcBef>
              <a:spcAft>
                <a:spcPts val="0"/>
              </a:spcAft>
              <a:buSzPts val="2000"/>
              <a:buFont typeface="Arial"/>
              <a:buAutoNum type="alphaLcPeriod"/>
            </a:pPr>
            <a:r>
              <a:rPr lang="en-GB" sz="2000">
                <a:latin typeface="Arial"/>
                <a:ea typeface="Arial"/>
                <a:cs typeface="Arial"/>
                <a:sym typeface="Arial"/>
              </a:rPr>
              <a:t>→ Antacid - neutralise acid, appropriate symptom relief.</a:t>
            </a:r>
            <a:endParaRPr sz="2000">
              <a:latin typeface="Arial"/>
              <a:ea typeface="Arial"/>
              <a:cs typeface="Arial"/>
              <a:sym typeface="Arial"/>
            </a:endParaRPr>
          </a:p>
        </p:txBody>
      </p:sp>
      <p:sp>
        <p:nvSpPr>
          <p:cNvPr id="807" name="Google Shape;807;g123cdc4470c_0_144"/>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808" name="Google Shape;808;g123cdc4470c_0_144"/>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09" name="Google Shape;809;g123cdc4470c_0_144"/>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810" name="Google Shape;810;g123cdc4470c_0_144"/>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16: Explanation</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g123cdc4470c_0_17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600">
                <a:latin typeface="Arial"/>
                <a:ea typeface="Arial"/>
                <a:cs typeface="Arial"/>
                <a:sym typeface="Arial"/>
              </a:rPr>
              <a:t>24. Barry is a 57 year old man with a 15 year history of Gastro-oesophageal Reflux Disease. On endoscopy you notice his oesophageus is red, so you decide to biopsy. What cells are likely to be present?</a:t>
            </a:r>
            <a:endParaRPr sz="26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2600">
              <a:latin typeface="Arial"/>
              <a:ea typeface="Arial"/>
              <a:cs typeface="Arial"/>
              <a:sym typeface="Arial"/>
            </a:endParaRPr>
          </a:p>
          <a:p>
            <a:pPr marL="457200" marR="0" lvl="0" indent="-393700" algn="l" rtl="0">
              <a:lnSpc>
                <a:spcPct val="100000"/>
              </a:lnSpc>
              <a:spcBef>
                <a:spcPts val="0"/>
              </a:spcBef>
              <a:spcAft>
                <a:spcPts val="0"/>
              </a:spcAft>
              <a:buSzPts val="2600"/>
              <a:buFont typeface="Arial"/>
              <a:buAutoNum type="alphaLcPeriod"/>
            </a:pPr>
            <a:r>
              <a:rPr lang="en-GB" sz="2600">
                <a:latin typeface="Arial"/>
                <a:ea typeface="Arial"/>
                <a:cs typeface="Arial"/>
                <a:sym typeface="Arial"/>
              </a:rPr>
              <a:t>Stratified squamous non-keratinising epithelium</a:t>
            </a:r>
            <a:endParaRPr sz="2600">
              <a:latin typeface="Arial"/>
              <a:ea typeface="Arial"/>
              <a:cs typeface="Arial"/>
              <a:sym typeface="Arial"/>
            </a:endParaRPr>
          </a:p>
          <a:p>
            <a:pPr marL="457200" marR="0" lvl="0" indent="-393700" algn="l" rtl="0">
              <a:lnSpc>
                <a:spcPct val="100000"/>
              </a:lnSpc>
              <a:spcBef>
                <a:spcPts val="0"/>
              </a:spcBef>
              <a:spcAft>
                <a:spcPts val="0"/>
              </a:spcAft>
              <a:buSzPts val="2600"/>
              <a:buFont typeface="Arial"/>
              <a:buAutoNum type="alphaLcPeriod"/>
            </a:pPr>
            <a:r>
              <a:rPr lang="en-GB" sz="2600">
                <a:latin typeface="Arial"/>
                <a:ea typeface="Arial"/>
                <a:cs typeface="Arial"/>
                <a:sym typeface="Arial"/>
              </a:rPr>
              <a:t>Simple columnar epithelium with goblet cells</a:t>
            </a:r>
            <a:endParaRPr sz="2600">
              <a:latin typeface="Arial"/>
              <a:ea typeface="Arial"/>
              <a:cs typeface="Arial"/>
              <a:sym typeface="Arial"/>
            </a:endParaRPr>
          </a:p>
          <a:p>
            <a:pPr marL="457200" marR="0" lvl="0" indent="-393700" algn="l" rtl="0">
              <a:lnSpc>
                <a:spcPct val="100000"/>
              </a:lnSpc>
              <a:spcBef>
                <a:spcPts val="0"/>
              </a:spcBef>
              <a:spcAft>
                <a:spcPts val="0"/>
              </a:spcAft>
              <a:buSzPts val="2600"/>
              <a:buFont typeface="Arial"/>
              <a:buAutoNum type="alphaLcPeriod"/>
            </a:pPr>
            <a:r>
              <a:rPr lang="en-GB" sz="2600">
                <a:latin typeface="Arial"/>
                <a:ea typeface="Arial"/>
                <a:cs typeface="Arial"/>
                <a:sym typeface="Arial"/>
              </a:rPr>
              <a:t>Simple squamous epithelium</a:t>
            </a:r>
            <a:endParaRPr sz="2600">
              <a:latin typeface="Arial"/>
              <a:ea typeface="Arial"/>
              <a:cs typeface="Arial"/>
              <a:sym typeface="Arial"/>
            </a:endParaRPr>
          </a:p>
          <a:p>
            <a:pPr marL="457200" marR="0" lvl="0" indent="-393700" algn="l" rtl="0">
              <a:lnSpc>
                <a:spcPct val="100000"/>
              </a:lnSpc>
              <a:spcBef>
                <a:spcPts val="0"/>
              </a:spcBef>
              <a:spcAft>
                <a:spcPts val="0"/>
              </a:spcAft>
              <a:buSzPts val="2600"/>
              <a:buFont typeface="Arial"/>
              <a:buAutoNum type="alphaLcPeriod"/>
            </a:pPr>
            <a:r>
              <a:rPr lang="en-GB" sz="2600">
                <a:latin typeface="Arial"/>
                <a:ea typeface="Arial"/>
                <a:cs typeface="Arial"/>
                <a:sym typeface="Arial"/>
              </a:rPr>
              <a:t>Stratified squamous keratinising epithelium </a:t>
            </a:r>
            <a:endParaRPr sz="2600">
              <a:latin typeface="Arial"/>
              <a:ea typeface="Arial"/>
              <a:cs typeface="Arial"/>
              <a:sym typeface="Arial"/>
            </a:endParaRPr>
          </a:p>
          <a:p>
            <a:pPr marL="457200" marR="0" lvl="0" indent="-393700" algn="l" rtl="0">
              <a:lnSpc>
                <a:spcPct val="100000"/>
              </a:lnSpc>
              <a:spcBef>
                <a:spcPts val="0"/>
              </a:spcBef>
              <a:spcAft>
                <a:spcPts val="0"/>
              </a:spcAft>
              <a:buSzPts val="2600"/>
              <a:buFont typeface="Arial"/>
              <a:buAutoNum type="alphaLcPeriod"/>
            </a:pPr>
            <a:r>
              <a:rPr lang="en-GB" sz="2600">
                <a:latin typeface="Arial"/>
                <a:ea typeface="Arial"/>
                <a:cs typeface="Arial"/>
                <a:sym typeface="Arial"/>
              </a:rPr>
              <a:t>Pseudostratified ciliated columnar epithelium </a:t>
            </a:r>
            <a:endParaRPr sz="2600">
              <a:latin typeface="Arial"/>
              <a:ea typeface="Arial"/>
              <a:cs typeface="Arial"/>
              <a:sym typeface="Arial"/>
            </a:endParaRPr>
          </a:p>
        </p:txBody>
      </p:sp>
      <p:sp>
        <p:nvSpPr>
          <p:cNvPr id="816" name="Google Shape;816;g123cdc4470c_0_176"/>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817" name="Google Shape;817;g123cdc4470c_0_176"/>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18" name="Google Shape;818;g123cdc4470c_0_176"/>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819" name="Google Shape;819;g123cdc4470c_0_176"/>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17</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g121cdccb0ca_0_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600">
                <a:latin typeface="Arial"/>
                <a:ea typeface="Arial"/>
                <a:cs typeface="Arial"/>
                <a:sym typeface="Arial"/>
              </a:rPr>
              <a:t>24. Barry is a </a:t>
            </a:r>
            <a:r>
              <a:rPr lang="en-GB" sz="2600" b="1">
                <a:latin typeface="Arial"/>
                <a:ea typeface="Arial"/>
                <a:cs typeface="Arial"/>
                <a:sym typeface="Arial"/>
              </a:rPr>
              <a:t>57 year old man</a:t>
            </a:r>
            <a:r>
              <a:rPr lang="en-GB" sz="2600">
                <a:latin typeface="Arial"/>
                <a:ea typeface="Arial"/>
                <a:cs typeface="Arial"/>
                <a:sym typeface="Arial"/>
              </a:rPr>
              <a:t> with a </a:t>
            </a:r>
            <a:r>
              <a:rPr lang="en-GB" sz="2600" b="1">
                <a:latin typeface="Arial"/>
                <a:ea typeface="Arial"/>
                <a:cs typeface="Arial"/>
                <a:sym typeface="Arial"/>
              </a:rPr>
              <a:t>15 year history of Gastro-oesophageal Reflux Disease</a:t>
            </a:r>
            <a:r>
              <a:rPr lang="en-GB" sz="2600">
                <a:latin typeface="Arial"/>
                <a:ea typeface="Arial"/>
                <a:cs typeface="Arial"/>
                <a:sym typeface="Arial"/>
              </a:rPr>
              <a:t>. On endoscopy you notice his oesophagus is red, so you decide to biopsy. </a:t>
            </a:r>
            <a:r>
              <a:rPr lang="en-GB" sz="2600">
                <a:solidFill>
                  <a:srgbClr val="A61C00"/>
                </a:solidFill>
                <a:latin typeface="Arial"/>
                <a:ea typeface="Arial"/>
                <a:cs typeface="Arial"/>
                <a:sym typeface="Arial"/>
              </a:rPr>
              <a:t>What cells are likely to be present?</a:t>
            </a:r>
            <a:endParaRPr sz="2600">
              <a:solidFill>
                <a:srgbClr val="A61C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2600">
              <a:latin typeface="Arial"/>
              <a:ea typeface="Arial"/>
              <a:cs typeface="Arial"/>
              <a:sym typeface="Arial"/>
            </a:endParaRPr>
          </a:p>
          <a:p>
            <a:pPr marL="457200" marR="0" lvl="0" indent="-393700" algn="l" rtl="0">
              <a:lnSpc>
                <a:spcPct val="100000"/>
              </a:lnSpc>
              <a:spcBef>
                <a:spcPts val="0"/>
              </a:spcBef>
              <a:spcAft>
                <a:spcPts val="0"/>
              </a:spcAft>
              <a:buSzPts val="2600"/>
              <a:buFont typeface="Arial"/>
              <a:buAutoNum type="alphaLcPeriod"/>
            </a:pPr>
            <a:r>
              <a:rPr lang="en-GB" sz="2600">
                <a:latin typeface="Arial"/>
                <a:ea typeface="Arial"/>
                <a:cs typeface="Arial"/>
                <a:sym typeface="Arial"/>
              </a:rPr>
              <a:t>Stratified squamous non-keratinising epithelium</a:t>
            </a:r>
            <a:endParaRPr sz="2600">
              <a:latin typeface="Arial"/>
              <a:ea typeface="Arial"/>
              <a:cs typeface="Arial"/>
              <a:sym typeface="Arial"/>
            </a:endParaRPr>
          </a:p>
          <a:p>
            <a:pPr marL="457200" marR="0" lvl="0" indent="-393700" algn="l" rtl="0">
              <a:lnSpc>
                <a:spcPct val="100000"/>
              </a:lnSpc>
              <a:spcBef>
                <a:spcPts val="0"/>
              </a:spcBef>
              <a:spcAft>
                <a:spcPts val="0"/>
              </a:spcAft>
              <a:buSzPts val="2600"/>
              <a:buFont typeface="Arial"/>
              <a:buAutoNum type="alphaLcPeriod"/>
            </a:pPr>
            <a:r>
              <a:rPr lang="en-GB" sz="2600">
                <a:latin typeface="Arial"/>
                <a:ea typeface="Arial"/>
                <a:cs typeface="Arial"/>
                <a:sym typeface="Arial"/>
              </a:rPr>
              <a:t>Simple columnar epithelium with goblet cells</a:t>
            </a:r>
            <a:endParaRPr sz="2600">
              <a:latin typeface="Arial"/>
              <a:ea typeface="Arial"/>
              <a:cs typeface="Arial"/>
              <a:sym typeface="Arial"/>
            </a:endParaRPr>
          </a:p>
          <a:p>
            <a:pPr marL="457200" marR="0" lvl="0" indent="-393700" algn="l" rtl="0">
              <a:lnSpc>
                <a:spcPct val="100000"/>
              </a:lnSpc>
              <a:spcBef>
                <a:spcPts val="0"/>
              </a:spcBef>
              <a:spcAft>
                <a:spcPts val="0"/>
              </a:spcAft>
              <a:buSzPts val="2600"/>
              <a:buFont typeface="Arial"/>
              <a:buAutoNum type="alphaLcPeriod"/>
            </a:pPr>
            <a:r>
              <a:rPr lang="en-GB" sz="2600">
                <a:latin typeface="Arial"/>
                <a:ea typeface="Arial"/>
                <a:cs typeface="Arial"/>
                <a:sym typeface="Arial"/>
              </a:rPr>
              <a:t>Simple squamous epithelium</a:t>
            </a:r>
            <a:endParaRPr sz="2600">
              <a:latin typeface="Arial"/>
              <a:ea typeface="Arial"/>
              <a:cs typeface="Arial"/>
              <a:sym typeface="Arial"/>
            </a:endParaRPr>
          </a:p>
          <a:p>
            <a:pPr marL="457200" marR="0" lvl="0" indent="-393700" algn="l" rtl="0">
              <a:lnSpc>
                <a:spcPct val="100000"/>
              </a:lnSpc>
              <a:spcBef>
                <a:spcPts val="0"/>
              </a:spcBef>
              <a:spcAft>
                <a:spcPts val="0"/>
              </a:spcAft>
              <a:buSzPts val="2600"/>
              <a:buFont typeface="Arial"/>
              <a:buAutoNum type="alphaLcPeriod"/>
            </a:pPr>
            <a:r>
              <a:rPr lang="en-GB" sz="2600">
                <a:latin typeface="Arial"/>
                <a:ea typeface="Arial"/>
                <a:cs typeface="Arial"/>
                <a:sym typeface="Arial"/>
              </a:rPr>
              <a:t>Stratified squamous keratinising epithelium </a:t>
            </a:r>
            <a:endParaRPr sz="2600">
              <a:latin typeface="Arial"/>
              <a:ea typeface="Arial"/>
              <a:cs typeface="Arial"/>
              <a:sym typeface="Arial"/>
            </a:endParaRPr>
          </a:p>
          <a:p>
            <a:pPr marL="457200" marR="0" lvl="0" indent="-393700" algn="l" rtl="0">
              <a:lnSpc>
                <a:spcPct val="100000"/>
              </a:lnSpc>
              <a:spcBef>
                <a:spcPts val="0"/>
              </a:spcBef>
              <a:spcAft>
                <a:spcPts val="0"/>
              </a:spcAft>
              <a:buSzPts val="2600"/>
              <a:buFont typeface="Arial"/>
              <a:buAutoNum type="alphaLcPeriod"/>
            </a:pPr>
            <a:r>
              <a:rPr lang="en-GB" sz="2600">
                <a:latin typeface="Arial"/>
                <a:ea typeface="Arial"/>
                <a:cs typeface="Arial"/>
                <a:sym typeface="Arial"/>
              </a:rPr>
              <a:t>Pseudostratified ciliated columnar epithelium </a:t>
            </a:r>
            <a:endParaRPr sz="2600">
              <a:latin typeface="Arial"/>
              <a:ea typeface="Arial"/>
              <a:cs typeface="Arial"/>
              <a:sym typeface="Arial"/>
            </a:endParaRPr>
          </a:p>
        </p:txBody>
      </p:sp>
      <p:sp>
        <p:nvSpPr>
          <p:cNvPr id="825" name="Google Shape;825;g121cdccb0ca_0_1"/>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826" name="Google Shape;826;g121cdccb0ca_0_1"/>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27" name="Google Shape;827;g121cdccb0ca_0_1"/>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828" name="Google Shape;828;g121cdccb0ca_0_1"/>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17</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120b0d7fe3b_0_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457200" lvl="0" indent="-361950" algn="l" rtl="0">
              <a:spcBef>
                <a:spcPts val="0"/>
              </a:spcBef>
              <a:spcAft>
                <a:spcPts val="0"/>
              </a:spcAft>
              <a:buSzPts val="2100"/>
              <a:buFont typeface="Arial"/>
              <a:buAutoNum type="alphaLcPeriod"/>
            </a:pPr>
            <a:r>
              <a:rPr lang="en-GB" sz="2100">
                <a:latin typeface="Arial"/>
                <a:ea typeface="Arial"/>
                <a:cs typeface="Arial"/>
                <a:sym typeface="Arial"/>
              </a:rPr>
              <a:t>Non-granulomatous inflammation</a:t>
            </a:r>
            <a:endParaRPr sz="2100">
              <a:latin typeface="Arial"/>
              <a:ea typeface="Arial"/>
              <a:cs typeface="Arial"/>
              <a:sym typeface="Arial"/>
            </a:endParaRPr>
          </a:p>
          <a:p>
            <a:pPr marL="457200" lvl="0" indent="-361950" algn="l" rtl="0">
              <a:spcBef>
                <a:spcPts val="0"/>
              </a:spcBef>
              <a:spcAft>
                <a:spcPts val="0"/>
              </a:spcAft>
              <a:buSzPts val="2100"/>
              <a:buFont typeface="Arial"/>
              <a:buAutoNum type="alphaLcPeriod"/>
            </a:pPr>
            <a:r>
              <a:rPr lang="en-GB" sz="2100">
                <a:latin typeface="Arial"/>
                <a:ea typeface="Arial"/>
                <a:cs typeface="Arial"/>
                <a:sym typeface="Arial"/>
              </a:rPr>
              <a:t>Continuous inflammation with no skip lesions</a:t>
            </a:r>
            <a:endParaRPr sz="2100">
              <a:latin typeface="Arial"/>
              <a:ea typeface="Arial"/>
              <a:cs typeface="Arial"/>
              <a:sym typeface="Arial"/>
            </a:endParaRPr>
          </a:p>
          <a:p>
            <a:pPr marL="457200" lvl="0" indent="-361950" algn="l" rtl="0">
              <a:spcBef>
                <a:spcPts val="0"/>
              </a:spcBef>
              <a:spcAft>
                <a:spcPts val="0"/>
              </a:spcAft>
              <a:buSzPts val="2100"/>
              <a:buFont typeface="Arial"/>
              <a:buAutoNum type="alphaLcPeriod"/>
            </a:pPr>
            <a:r>
              <a:rPr lang="en-GB" sz="2100">
                <a:latin typeface="Arial"/>
                <a:ea typeface="Arial"/>
                <a:cs typeface="Arial"/>
                <a:sym typeface="Arial"/>
              </a:rPr>
              <a:t>Inflammation affects mucosa only</a:t>
            </a:r>
            <a:endParaRPr sz="2100">
              <a:latin typeface="Arial"/>
              <a:ea typeface="Arial"/>
              <a:cs typeface="Arial"/>
              <a:sym typeface="Arial"/>
            </a:endParaRPr>
          </a:p>
          <a:p>
            <a:pPr marL="457200" lvl="0" indent="-361950" algn="l" rtl="0">
              <a:spcBef>
                <a:spcPts val="0"/>
              </a:spcBef>
              <a:spcAft>
                <a:spcPts val="0"/>
              </a:spcAft>
              <a:buSzPts val="2100"/>
              <a:buFont typeface="Arial"/>
              <a:buAutoNum type="alphaLcPeriod"/>
            </a:pPr>
            <a:r>
              <a:rPr lang="en-GB" sz="2100" b="1">
                <a:latin typeface="Arial"/>
                <a:ea typeface="Arial"/>
                <a:cs typeface="Arial"/>
                <a:sym typeface="Arial"/>
              </a:rPr>
              <a:t>Inflammation beyond the ileocecal valve</a:t>
            </a:r>
            <a:endParaRPr sz="2100" b="1">
              <a:latin typeface="Arial"/>
              <a:ea typeface="Arial"/>
              <a:cs typeface="Arial"/>
              <a:sym typeface="Arial"/>
            </a:endParaRPr>
          </a:p>
          <a:p>
            <a:pPr marL="457200" lvl="0" indent="-361950" algn="l" rtl="0">
              <a:spcBef>
                <a:spcPts val="0"/>
              </a:spcBef>
              <a:spcAft>
                <a:spcPts val="0"/>
              </a:spcAft>
              <a:buSzPts val="2100"/>
              <a:buFont typeface="Arial"/>
              <a:buAutoNum type="alphaLcPeriod"/>
            </a:pPr>
            <a:r>
              <a:rPr lang="en-GB" sz="2100">
                <a:latin typeface="Arial"/>
                <a:ea typeface="Arial"/>
                <a:cs typeface="Arial"/>
                <a:sym typeface="Arial"/>
              </a:rPr>
              <a:t>Goblet cell depletion</a:t>
            </a:r>
            <a:endParaRPr sz="2100">
              <a:latin typeface="Arial"/>
              <a:ea typeface="Arial"/>
              <a:cs typeface="Arial"/>
              <a:sym typeface="Arial"/>
            </a:endParaRPr>
          </a:p>
          <a:p>
            <a:pPr marL="0" lvl="0" indent="0" algn="l" rtl="0">
              <a:spcBef>
                <a:spcPts val="0"/>
              </a:spcBef>
              <a:spcAft>
                <a:spcPts val="0"/>
              </a:spcAft>
              <a:buNone/>
            </a:pPr>
            <a:endParaRPr sz="2100">
              <a:latin typeface="Arial"/>
              <a:ea typeface="Arial"/>
              <a:cs typeface="Arial"/>
              <a:sym typeface="Arial"/>
            </a:endParaRPr>
          </a:p>
          <a:p>
            <a:pPr marL="0" lvl="0" indent="0" algn="l" rtl="0">
              <a:spcBef>
                <a:spcPts val="0"/>
              </a:spcBef>
              <a:spcAft>
                <a:spcPts val="0"/>
              </a:spcAft>
              <a:buNone/>
            </a:pPr>
            <a:r>
              <a:rPr lang="en-GB" sz="2100">
                <a:latin typeface="Arial"/>
                <a:ea typeface="Arial"/>
                <a:cs typeface="Arial"/>
                <a:sym typeface="Arial"/>
              </a:rPr>
              <a:t>Crohn’s disease is characterised by transmural (full-thickness) inflammation of anywhere within the GI tract, there are skip lesions and no goblet cell depletion.</a:t>
            </a:r>
            <a:endParaRPr sz="2100">
              <a:latin typeface="Arial"/>
              <a:ea typeface="Arial"/>
              <a:cs typeface="Arial"/>
              <a:sym typeface="Arial"/>
            </a:endParaRPr>
          </a:p>
          <a:p>
            <a:pPr marL="0" lvl="0" indent="0" algn="l" rtl="0">
              <a:spcBef>
                <a:spcPts val="0"/>
              </a:spcBef>
              <a:spcAft>
                <a:spcPts val="0"/>
              </a:spcAft>
              <a:buNone/>
            </a:pPr>
            <a:endParaRPr sz="2100">
              <a:latin typeface="Arial"/>
              <a:ea typeface="Arial"/>
              <a:cs typeface="Arial"/>
              <a:sym typeface="Arial"/>
            </a:endParaRPr>
          </a:p>
          <a:p>
            <a:pPr marL="0" lvl="0" indent="0" algn="l" rtl="0">
              <a:spcBef>
                <a:spcPts val="0"/>
              </a:spcBef>
              <a:spcAft>
                <a:spcPts val="0"/>
              </a:spcAft>
              <a:buNone/>
            </a:pPr>
            <a:r>
              <a:rPr lang="en-GB" sz="2100">
                <a:latin typeface="Arial"/>
                <a:ea typeface="Arial"/>
                <a:cs typeface="Arial"/>
                <a:sym typeface="Arial"/>
              </a:rPr>
              <a:t>Answers A, B, C and E are characteristic of Ulcerative Colitis. </a:t>
            </a:r>
            <a:endParaRPr sz="2100">
              <a:latin typeface="Arial"/>
              <a:ea typeface="Arial"/>
              <a:cs typeface="Arial"/>
              <a:sym typeface="Arial"/>
            </a:endParaRPr>
          </a:p>
        </p:txBody>
      </p:sp>
      <p:sp>
        <p:nvSpPr>
          <p:cNvPr id="152" name="Google Shape;152;g120b0d7fe3b_0_8"/>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153" name="Google Shape;153;g120b0d7fe3b_0_8"/>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54" name="Google Shape;154;g120b0d7fe3b_0_8"/>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155" name="Google Shape;155;g120b0d7fe3b_0_8"/>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 Explanation</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g123cdc4470c_0_184"/>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834" name="Google Shape;834;g123cdc4470c_0_184"/>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35" name="Google Shape;835;g123cdc4470c_0_184"/>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836" name="Google Shape;836;g123cdc4470c_0_184"/>
          <p:cNvSpPr txBox="1"/>
          <p:nvPr/>
        </p:nvSpPr>
        <p:spPr>
          <a:xfrm>
            <a:off x="1187597" y="449700"/>
            <a:ext cx="5506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17: Answer</a:t>
            </a:r>
            <a:endParaRPr sz="3600" b="0" i="0" u="none" strike="noStrike" cap="none">
              <a:solidFill>
                <a:schemeClr val="lt1"/>
              </a:solidFill>
              <a:latin typeface="Arial"/>
              <a:ea typeface="Arial"/>
              <a:cs typeface="Arial"/>
              <a:sym typeface="Arial"/>
            </a:endParaRPr>
          </a:p>
        </p:txBody>
      </p:sp>
      <p:sp>
        <p:nvSpPr>
          <p:cNvPr id="837" name="Google Shape;837;g123cdc4470c_0_18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600">
                <a:latin typeface="Arial"/>
                <a:ea typeface="Arial"/>
                <a:cs typeface="Arial"/>
                <a:sym typeface="Arial"/>
              </a:rPr>
              <a:t>24. Barry is a </a:t>
            </a:r>
            <a:r>
              <a:rPr lang="en-GB" sz="2600" b="1">
                <a:latin typeface="Arial"/>
                <a:ea typeface="Arial"/>
                <a:cs typeface="Arial"/>
                <a:sym typeface="Arial"/>
              </a:rPr>
              <a:t>57 year old man</a:t>
            </a:r>
            <a:r>
              <a:rPr lang="en-GB" sz="2600">
                <a:latin typeface="Arial"/>
                <a:ea typeface="Arial"/>
                <a:cs typeface="Arial"/>
                <a:sym typeface="Arial"/>
              </a:rPr>
              <a:t> with a </a:t>
            </a:r>
            <a:r>
              <a:rPr lang="en-GB" sz="2600" b="1">
                <a:latin typeface="Arial"/>
                <a:ea typeface="Arial"/>
                <a:cs typeface="Arial"/>
                <a:sym typeface="Arial"/>
              </a:rPr>
              <a:t>15 year history of Gastro-oesophageal Reflux Disease</a:t>
            </a:r>
            <a:r>
              <a:rPr lang="en-GB" sz="2600">
                <a:latin typeface="Arial"/>
                <a:ea typeface="Arial"/>
                <a:cs typeface="Arial"/>
                <a:sym typeface="Arial"/>
              </a:rPr>
              <a:t>. On endoscopy you notice his oesophagus is red, so you decide to biopsy. </a:t>
            </a:r>
            <a:r>
              <a:rPr lang="en-GB" sz="2600">
                <a:solidFill>
                  <a:srgbClr val="A61C00"/>
                </a:solidFill>
                <a:latin typeface="Arial"/>
                <a:ea typeface="Arial"/>
                <a:cs typeface="Arial"/>
                <a:sym typeface="Arial"/>
              </a:rPr>
              <a:t>What cells are likely to be present?</a:t>
            </a:r>
            <a:endParaRPr sz="2600">
              <a:solidFill>
                <a:srgbClr val="A61C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2600">
              <a:latin typeface="Arial"/>
              <a:ea typeface="Arial"/>
              <a:cs typeface="Arial"/>
              <a:sym typeface="Arial"/>
            </a:endParaRPr>
          </a:p>
          <a:p>
            <a:pPr marL="457200" marR="0" lvl="0" indent="-393700" algn="l" rtl="0">
              <a:lnSpc>
                <a:spcPct val="100000"/>
              </a:lnSpc>
              <a:spcBef>
                <a:spcPts val="0"/>
              </a:spcBef>
              <a:spcAft>
                <a:spcPts val="0"/>
              </a:spcAft>
              <a:buSzPts val="2600"/>
              <a:buFont typeface="Arial"/>
              <a:buAutoNum type="alphaLcPeriod"/>
            </a:pPr>
            <a:r>
              <a:rPr lang="en-GB" sz="2600">
                <a:latin typeface="Arial"/>
                <a:ea typeface="Arial"/>
                <a:cs typeface="Arial"/>
                <a:sym typeface="Arial"/>
              </a:rPr>
              <a:t>Stratified squamous non-keratinising epithelium</a:t>
            </a:r>
            <a:endParaRPr sz="2600">
              <a:latin typeface="Arial"/>
              <a:ea typeface="Arial"/>
              <a:cs typeface="Arial"/>
              <a:sym typeface="Arial"/>
            </a:endParaRPr>
          </a:p>
          <a:p>
            <a:pPr marL="457200" marR="0" lvl="0" indent="-393700" algn="l" rtl="0">
              <a:lnSpc>
                <a:spcPct val="100000"/>
              </a:lnSpc>
              <a:spcBef>
                <a:spcPts val="0"/>
              </a:spcBef>
              <a:spcAft>
                <a:spcPts val="0"/>
              </a:spcAft>
              <a:buSzPts val="2600"/>
              <a:buAutoNum type="alphaLcPeriod"/>
            </a:pPr>
            <a:r>
              <a:rPr lang="en-GB" sz="2600" b="1">
                <a:latin typeface="Arial"/>
                <a:ea typeface="Arial"/>
                <a:cs typeface="Arial"/>
                <a:sym typeface="Arial"/>
              </a:rPr>
              <a:t>Simple columnar epithelium with goblet cells</a:t>
            </a:r>
            <a:endParaRPr sz="2600" b="1">
              <a:latin typeface="Arial"/>
              <a:ea typeface="Arial"/>
              <a:cs typeface="Arial"/>
              <a:sym typeface="Arial"/>
            </a:endParaRPr>
          </a:p>
          <a:p>
            <a:pPr marL="457200" marR="0" lvl="0" indent="-393700" algn="l" rtl="0">
              <a:lnSpc>
                <a:spcPct val="100000"/>
              </a:lnSpc>
              <a:spcBef>
                <a:spcPts val="0"/>
              </a:spcBef>
              <a:spcAft>
                <a:spcPts val="0"/>
              </a:spcAft>
              <a:buSzPts val="2600"/>
              <a:buFont typeface="Arial"/>
              <a:buAutoNum type="alphaLcPeriod"/>
            </a:pPr>
            <a:r>
              <a:rPr lang="en-GB" sz="2600">
                <a:latin typeface="Arial"/>
                <a:ea typeface="Arial"/>
                <a:cs typeface="Arial"/>
                <a:sym typeface="Arial"/>
              </a:rPr>
              <a:t>Simple squamous epithelium</a:t>
            </a:r>
            <a:endParaRPr sz="2600">
              <a:latin typeface="Arial"/>
              <a:ea typeface="Arial"/>
              <a:cs typeface="Arial"/>
              <a:sym typeface="Arial"/>
            </a:endParaRPr>
          </a:p>
          <a:p>
            <a:pPr marL="457200" marR="0" lvl="0" indent="-393700" algn="l" rtl="0">
              <a:lnSpc>
                <a:spcPct val="100000"/>
              </a:lnSpc>
              <a:spcBef>
                <a:spcPts val="0"/>
              </a:spcBef>
              <a:spcAft>
                <a:spcPts val="0"/>
              </a:spcAft>
              <a:buSzPts val="2600"/>
              <a:buFont typeface="Arial"/>
              <a:buAutoNum type="alphaLcPeriod"/>
            </a:pPr>
            <a:r>
              <a:rPr lang="en-GB" sz="2600">
                <a:latin typeface="Arial"/>
                <a:ea typeface="Arial"/>
                <a:cs typeface="Arial"/>
                <a:sym typeface="Arial"/>
              </a:rPr>
              <a:t>Stratified squamous keratinising epithelium </a:t>
            </a:r>
            <a:endParaRPr sz="2600">
              <a:latin typeface="Arial"/>
              <a:ea typeface="Arial"/>
              <a:cs typeface="Arial"/>
              <a:sym typeface="Arial"/>
            </a:endParaRPr>
          </a:p>
          <a:p>
            <a:pPr marL="457200" marR="0" lvl="0" indent="-393700" algn="l" rtl="0">
              <a:lnSpc>
                <a:spcPct val="100000"/>
              </a:lnSpc>
              <a:spcBef>
                <a:spcPts val="0"/>
              </a:spcBef>
              <a:spcAft>
                <a:spcPts val="0"/>
              </a:spcAft>
              <a:buSzPts val="2600"/>
              <a:buFont typeface="Arial"/>
              <a:buAutoNum type="alphaLcPeriod"/>
            </a:pPr>
            <a:r>
              <a:rPr lang="en-GB" sz="2600">
                <a:latin typeface="Arial"/>
                <a:ea typeface="Arial"/>
                <a:cs typeface="Arial"/>
                <a:sym typeface="Arial"/>
              </a:rPr>
              <a:t>Pseudostratified ciliated columnar epithelium </a:t>
            </a:r>
            <a:endParaRPr sz="2600">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g123cdc4470c_0_19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Barrett’s Oesophagus</a:t>
            </a: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Metaplasia of stratified squamous to simple columnar epithelium </a:t>
            </a:r>
            <a:endParaRPr>
              <a:latin typeface="Arial"/>
              <a:ea typeface="Arial"/>
              <a:cs typeface="Arial"/>
              <a:sym typeface="Arial"/>
            </a:endParaRPr>
          </a:p>
        </p:txBody>
      </p:sp>
      <p:sp>
        <p:nvSpPr>
          <p:cNvPr id="843" name="Google Shape;843;g123cdc4470c_0_192"/>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844" name="Google Shape;844;g123cdc4470c_0_192"/>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45" name="Google Shape;845;g123cdc4470c_0_192"/>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846" name="Google Shape;846;g123cdc4470c_0_192"/>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17: Explanation</a:t>
            </a:r>
            <a:endParaRPr sz="3600" b="0" i="0" u="none" strike="noStrike" cap="none">
              <a:solidFill>
                <a:schemeClr val="lt1"/>
              </a:solidFill>
              <a:latin typeface="Arial"/>
              <a:ea typeface="Arial"/>
              <a:cs typeface="Arial"/>
              <a:sym typeface="Arial"/>
            </a:endParaRPr>
          </a:p>
        </p:txBody>
      </p:sp>
      <p:pic>
        <p:nvPicPr>
          <p:cNvPr id="847" name="Google Shape;847;g123cdc4470c_0_192"/>
          <p:cNvPicPr preferRelativeResize="0"/>
          <p:nvPr/>
        </p:nvPicPr>
        <p:blipFill>
          <a:blip r:embed="rId4">
            <a:alphaModFix/>
          </a:blip>
          <a:stretch>
            <a:fillRect/>
          </a:stretch>
        </p:blipFill>
        <p:spPr>
          <a:xfrm>
            <a:off x="5132601" y="3008026"/>
            <a:ext cx="3711650" cy="31785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g12443b54eab_0_22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3. A 22 month old child is brought into A+E by their parents. The parents report that the child suddenly started screaming, pulling their knees to their stomach. They appear to be in great abdominal pain. On examination of the abdomen you hear high-pitched tinkling sounds and their stool contains blood and mucus. The x-ray shows large dilated loops of bowels. </a:t>
            </a:r>
            <a:endParaRPr sz="2800" b="0" i="0" u="none" strike="noStrike" cap="none">
              <a:solidFill>
                <a:schemeClr val="dk1"/>
              </a:solidFill>
              <a:latin typeface="Arial"/>
              <a:ea typeface="Arial"/>
              <a:cs typeface="Arial"/>
              <a:sym typeface="Arial"/>
            </a:endParaRPr>
          </a:p>
        </p:txBody>
      </p:sp>
      <p:sp>
        <p:nvSpPr>
          <p:cNvPr id="853" name="Google Shape;853;g12443b54eab_0_223"/>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854" name="Google Shape;854;g12443b54eab_0_223"/>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55" name="Google Shape;855;g12443b54eab_0_223"/>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856" name="Google Shape;856;g12443b54eab_0_223"/>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18: SAQ</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g12443b54eab_0_231"/>
          <p:cNvSpPr/>
          <p:nvPr/>
        </p:nvSpPr>
        <p:spPr>
          <a:xfrm>
            <a:off x="1723050" y="3512425"/>
            <a:ext cx="6459900" cy="157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g12443b54eab_0_231"/>
          <p:cNvSpPr txBox="1">
            <a:spLocks noGrp="1"/>
          </p:cNvSpPr>
          <p:nvPr>
            <p:ph type="body" idx="1"/>
          </p:nvPr>
        </p:nvSpPr>
        <p:spPr>
          <a:xfrm>
            <a:off x="457200" y="1456863"/>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100">
                <a:latin typeface="Arial"/>
                <a:ea typeface="Arial"/>
                <a:cs typeface="Arial"/>
                <a:sym typeface="Arial"/>
              </a:rPr>
              <a:t>3. A </a:t>
            </a:r>
            <a:r>
              <a:rPr lang="en-GB" sz="2100" b="1">
                <a:latin typeface="Arial"/>
                <a:ea typeface="Arial"/>
                <a:cs typeface="Arial"/>
                <a:sym typeface="Arial"/>
              </a:rPr>
              <a:t>22 month old child</a:t>
            </a:r>
            <a:r>
              <a:rPr lang="en-GB" sz="2100">
                <a:latin typeface="Arial"/>
                <a:ea typeface="Arial"/>
                <a:cs typeface="Arial"/>
                <a:sym typeface="Arial"/>
              </a:rPr>
              <a:t> is brought into A+E by their parents. The parents report that the child </a:t>
            </a:r>
            <a:r>
              <a:rPr lang="en-GB" sz="2100" b="1">
                <a:latin typeface="Arial"/>
                <a:ea typeface="Arial"/>
                <a:cs typeface="Arial"/>
                <a:sym typeface="Arial"/>
              </a:rPr>
              <a:t>suddenly</a:t>
            </a:r>
            <a:r>
              <a:rPr lang="en-GB" sz="2100">
                <a:latin typeface="Arial"/>
                <a:ea typeface="Arial"/>
                <a:cs typeface="Arial"/>
                <a:sym typeface="Arial"/>
              </a:rPr>
              <a:t> started </a:t>
            </a:r>
            <a:r>
              <a:rPr lang="en-GB" sz="2100" b="1">
                <a:latin typeface="Arial"/>
                <a:ea typeface="Arial"/>
                <a:cs typeface="Arial"/>
                <a:sym typeface="Arial"/>
              </a:rPr>
              <a:t>screaming, pulling their knees to their stomach</a:t>
            </a:r>
            <a:r>
              <a:rPr lang="en-GB" sz="2100">
                <a:latin typeface="Arial"/>
                <a:ea typeface="Arial"/>
                <a:cs typeface="Arial"/>
                <a:sym typeface="Arial"/>
              </a:rPr>
              <a:t>. They appear to be in great </a:t>
            </a:r>
            <a:r>
              <a:rPr lang="en-GB" sz="2100" b="1">
                <a:latin typeface="Arial"/>
                <a:ea typeface="Arial"/>
                <a:cs typeface="Arial"/>
                <a:sym typeface="Arial"/>
              </a:rPr>
              <a:t>abdominal pain</a:t>
            </a:r>
            <a:r>
              <a:rPr lang="en-GB" sz="2100">
                <a:latin typeface="Arial"/>
                <a:ea typeface="Arial"/>
                <a:cs typeface="Arial"/>
                <a:sym typeface="Arial"/>
              </a:rPr>
              <a:t>. On examination their stool contains </a:t>
            </a:r>
            <a:r>
              <a:rPr lang="en-GB" sz="2100" b="1">
                <a:latin typeface="Arial"/>
                <a:ea typeface="Arial"/>
                <a:cs typeface="Arial"/>
                <a:sym typeface="Arial"/>
              </a:rPr>
              <a:t>blood and mucus</a:t>
            </a:r>
            <a:r>
              <a:rPr lang="en-GB" sz="2100">
                <a:latin typeface="Arial"/>
                <a:ea typeface="Arial"/>
                <a:cs typeface="Arial"/>
                <a:sym typeface="Arial"/>
              </a:rPr>
              <a:t>. The x-ray shows </a:t>
            </a:r>
            <a:r>
              <a:rPr lang="en-GB" sz="2100" b="1">
                <a:latin typeface="Arial"/>
                <a:ea typeface="Arial"/>
                <a:cs typeface="Arial"/>
                <a:sym typeface="Arial"/>
              </a:rPr>
              <a:t>large dilated loops of bowels</a:t>
            </a:r>
            <a:r>
              <a:rPr lang="en-GB" sz="2100">
                <a:latin typeface="Arial"/>
                <a:ea typeface="Arial"/>
                <a:cs typeface="Arial"/>
                <a:sym typeface="Arial"/>
              </a:rPr>
              <a:t>.</a:t>
            </a:r>
            <a:endParaRPr sz="21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r>
              <a:rPr lang="en-GB" sz="2100">
                <a:latin typeface="Arial"/>
                <a:ea typeface="Arial"/>
                <a:cs typeface="Arial"/>
                <a:sym typeface="Arial"/>
              </a:rPr>
              <a:t> </a:t>
            </a:r>
            <a:endParaRPr sz="2100">
              <a:latin typeface="Arial"/>
              <a:ea typeface="Arial"/>
              <a:cs typeface="Arial"/>
              <a:sym typeface="Arial"/>
            </a:endParaRPr>
          </a:p>
          <a:p>
            <a:pPr marL="1828800" marR="0" lvl="0" indent="-361950" algn="l" rtl="0">
              <a:lnSpc>
                <a:spcPct val="100000"/>
              </a:lnSpc>
              <a:spcBef>
                <a:spcPts val="0"/>
              </a:spcBef>
              <a:spcAft>
                <a:spcPts val="0"/>
              </a:spcAft>
              <a:buSzPts val="2100"/>
              <a:buFont typeface="Arial"/>
              <a:buAutoNum type="alphaLcPeriod"/>
            </a:pPr>
            <a:r>
              <a:rPr lang="en-GB" sz="2100">
                <a:latin typeface="Arial"/>
                <a:ea typeface="Arial"/>
                <a:cs typeface="Arial"/>
                <a:sym typeface="Arial"/>
              </a:rPr>
              <a:t>What is the diagnosis of this child?</a:t>
            </a:r>
            <a:endParaRPr sz="2100">
              <a:latin typeface="Arial"/>
              <a:ea typeface="Arial"/>
              <a:cs typeface="Arial"/>
              <a:sym typeface="Arial"/>
            </a:endParaRPr>
          </a:p>
          <a:p>
            <a:pPr marL="1828800" marR="0" lvl="0" indent="-361950" algn="l" rtl="0">
              <a:lnSpc>
                <a:spcPct val="100000"/>
              </a:lnSpc>
              <a:spcBef>
                <a:spcPts val="0"/>
              </a:spcBef>
              <a:spcAft>
                <a:spcPts val="0"/>
              </a:spcAft>
              <a:buSzPts val="2100"/>
              <a:buFont typeface="Arial"/>
              <a:buAutoNum type="alphaLcPeriod"/>
            </a:pPr>
            <a:r>
              <a:rPr lang="en-GB" sz="2100">
                <a:latin typeface="Arial"/>
                <a:ea typeface="Arial"/>
                <a:cs typeface="Arial"/>
                <a:sym typeface="Arial"/>
              </a:rPr>
              <a:t>What is the most likely cause of this diagnosis?</a:t>
            </a:r>
            <a:endParaRPr sz="2100">
              <a:latin typeface="Arial"/>
              <a:ea typeface="Arial"/>
              <a:cs typeface="Arial"/>
              <a:sym typeface="Arial"/>
            </a:endParaRPr>
          </a:p>
          <a:p>
            <a:pPr marL="1828800" marR="0" lvl="0" indent="-361950" algn="l" rtl="0">
              <a:lnSpc>
                <a:spcPct val="100000"/>
              </a:lnSpc>
              <a:spcBef>
                <a:spcPts val="0"/>
              </a:spcBef>
              <a:spcAft>
                <a:spcPts val="0"/>
              </a:spcAft>
              <a:buSzPts val="2100"/>
              <a:buFont typeface="Arial"/>
              <a:buAutoNum type="alphaLcPeriod"/>
            </a:pPr>
            <a:r>
              <a:rPr lang="en-GB" sz="2100">
                <a:latin typeface="Arial"/>
                <a:ea typeface="Arial"/>
                <a:cs typeface="Arial"/>
                <a:sym typeface="Arial"/>
              </a:rPr>
              <a:t>How would you manage this?</a:t>
            </a:r>
            <a:endParaRPr sz="2100">
              <a:latin typeface="Arial"/>
              <a:ea typeface="Arial"/>
              <a:cs typeface="Arial"/>
              <a:sym typeface="Arial"/>
            </a:endParaRPr>
          </a:p>
        </p:txBody>
      </p:sp>
      <p:sp>
        <p:nvSpPr>
          <p:cNvPr id="863" name="Google Shape;863;g12443b54eab_0_231"/>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864" name="Google Shape;864;g12443b54eab_0_231"/>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65" name="Google Shape;865;g12443b54eab_0_231"/>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866" name="Google Shape;866;g12443b54eab_0_231"/>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18: SAQ</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g12443b54eab_0_24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457200" lvl="0" indent="-361950" algn="l" rtl="0">
              <a:spcBef>
                <a:spcPts val="0"/>
              </a:spcBef>
              <a:spcAft>
                <a:spcPts val="0"/>
              </a:spcAft>
              <a:buSzPts val="2100"/>
              <a:buAutoNum type="alphaLcPeriod"/>
            </a:pPr>
            <a:r>
              <a:rPr lang="en-GB" sz="2100">
                <a:latin typeface="Arial"/>
                <a:ea typeface="Arial"/>
                <a:cs typeface="Arial"/>
                <a:sym typeface="Arial"/>
              </a:rPr>
              <a:t>What is the diagnosis of this child?	</a:t>
            </a:r>
            <a:endParaRPr sz="2100">
              <a:latin typeface="Arial"/>
              <a:ea typeface="Arial"/>
              <a:cs typeface="Arial"/>
              <a:sym typeface="Arial"/>
            </a:endParaRPr>
          </a:p>
          <a:p>
            <a:pPr marL="457200" lvl="0" indent="0" algn="l" rtl="0">
              <a:spcBef>
                <a:spcPts val="0"/>
              </a:spcBef>
              <a:spcAft>
                <a:spcPts val="0"/>
              </a:spcAft>
              <a:buNone/>
            </a:pPr>
            <a:r>
              <a:rPr lang="en-GB" sz="2100">
                <a:latin typeface="Arial"/>
                <a:ea typeface="Arial"/>
                <a:cs typeface="Arial"/>
                <a:sym typeface="Arial"/>
              </a:rPr>
              <a:t>Bowel Obstruction</a:t>
            </a:r>
            <a:endParaRPr sz="2100">
              <a:latin typeface="Arial"/>
              <a:ea typeface="Arial"/>
              <a:cs typeface="Arial"/>
              <a:sym typeface="Arial"/>
            </a:endParaRPr>
          </a:p>
          <a:p>
            <a:pPr marL="457200" lvl="0" indent="0" algn="l" rtl="0">
              <a:spcBef>
                <a:spcPts val="0"/>
              </a:spcBef>
              <a:spcAft>
                <a:spcPts val="0"/>
              </a:spcAft>
              <a:buNone/>
            </a:pPr>
            <a:endParaRPr sz="2100">
              <a:latin typeface="Arial"/>
              <a:ea typeface="Arial"/>
              <a:cs typeface="Arial"/>
              <a:sym typeface="Arial"/>
            </a:endParaRPr>
          </a:p>
          <a:p>
            <a:pPr marL="457200" lvl="0" indent="-361950" algn="l" rtl="0">
              <a:spcBef>
                <a:spcPts val="0"/>
              </a:spcBef>
              <a:spcAft>
                <a:spcPts val="0"/>
              </a:spcAft>
              <a:buSzPts val="2100"/>
              <a:buAutoNum type="alphaLcPeriod"/>
            </a:pPr>
            <a:r>
              <a:rPr lang="en-GB" sz="2100">
                <a:latin typeface="Arial"/>
                <a:ea typeface="Arial"/>
                <a:cs typeface="Arial"/>
                <a:sym typeface="Arial"/>
              </a:rPr>
              <a:t>What is the most likely cause of this diagnosis?</a:t>
            </a:r>
            <a:endParaRPr sz="2100">
              <a:latin typeface="Arial"/>
              <a:ea typeface="Arial"/>
              <a:cs typeface="Arial"/>
              <a:sym typeface="Arial"/>
            </a:endParaRPr>
          </a:p>
          <a:p>
            <a:pPr marL="0" lvl="0" indent="0" algn="l" rtl="0">
              <a:spcBef>
                <a:spcPts val="0"/>
              </a:spcBef>
              <a:spcAft>
                <a:spcPts val="0"/>
              </a:spcAft>
              <a:buNone/>
            </a:pPr>
            <a:r>
              <a:rPr lang="en-GB" sz="2100">
                <a:latin typeface="Arial"/>
                <a:ea typeface="Arial"/>
                <a:cs typeface="Arial"/>
                <a:sym typeface="Arial"/>
              </a:rPr>
              <a:t> 	Intersusseption </a:t>
            </a:r>
            <a:endParaRPr sz="2100">
              <a:latin typeface="Arial"/>
              <a:ea typeface="Arial"/>
              <a:cs typeface="Arial"/>
              <a:sym typeface="Arial"/>
            </a:endParaRPr>
          </a:p>
          <a:p>
            <a:pPr marL="0" lvl="0" indent="0" algn="l" rtl="0">
              <a:spcBef>
                <a:spcPts val="0"/>
              </a:spcBef>
              <a:spcAft>
                <a:spcPts val="0"/>
              </a:spcAft>
              <a:buNone/>
            </a:pPr>
            <a:endParaRPr sz="2100">
              <a:latin typeface="Arial"/>
              <a:ea typeface="Arial"/>
              <a:cs typeface="Arial"/>
              <a:sym typeface="Arial"/>
            </a:endParaRPr>
          </a:p>
          <a:p>
            <a:pPr marL="457200" lvl="0" indent="-361950" algn="l" rtl="0">
              <a:spcBef>
                <a:spcPts val="0"/>
              </a:spcBef>
              <a:spcAft>
                <a:spcPts val="0"/>
              </a:spcAft>
              <a:buSzPts val="2100"/>
              <a:buAutoNum type="alphaLcPeriod"/>
            </a:pPr>
            <a:r>
              <a:rPr lang="en-GB" sz="2100">
                <a:latin typeface="Arial"/>
                <a:ea typeface="Arial"/>
                <a:cs typeface="Arial"/>
                <a:sym typeface="Arial"/>
              </a:rPr>
              <a:t>How would you manage this?</a:t>
            </a:r>
            <a:endParaRPr sz="2100">
              <a:latin typeface="Arial"/>
              <a:ea typeface="Arial"/>
              <a:cs typeface="Arial"/>
              <a:sym typeface="Arial"/>
            </a:endParaRPr>
          </a:p>
          <a:p>
            <a:pPr marL="457200" lvl="0" indent="-361950" algn="l" rtl="0">
              <a:spcBef>
                <a:spcPts val="0"/>
              </a:spcBef>
              <a:spcAft>
                <a:spcPts val="0"/>
              </a:spcAft>
              <a:buSzPts val="2100"/>
              <a:buFont typeface="Arial"/>
              <a:buChar char="-"/>
            </a:pPr>
            <a:r>
              <a:rPr lang="en-GB" sz="2100">
                <a:latin typeface="Arial"/>
                <a:ea typeface="Arial"/>
                <a:cs typeface="Arial"/>
                <a:sym typeface="Arial"/>
              </a:rPr>
              <a:t>Conservative management - treat the symptoms</a:t>
            </a:r>
            <a:endParaRPr sz="2100">
              <a:latin typeface="Arial"/>
              <a:ea typeface="Arial"/>
              <a:cs typeface="Arial"/>
              <a:sym typeface="Arial"/>
            </a:endParaRPr>
          </a:p>
          <a:p>
            <a:pPr marL="457200" lvl="0" indent="-361950" algn="l" rtl="0">
              <a:spcBef>
                <a:spcPts val="0"/>
              </a:spcBef>
              <a:spcAft>
                <a:spcPts val="0"/>
              </a:spcAft>
              <a:buSzPts val="2100"/>
              <a:buFont typeface="Arial"/>
              <a:buChar char="-"/>
            </a:pPr>
            <a:r>
              <a:rPr lang="en-GB" sz="2100">
                <a:latin typeface="Arial"/>
                <a:ea typeface="Arial"/>
                <a:cs typeface="Arial"/>
                <a:sym typeface="Arial"/>
              </a:rPr>
              <a:t>IV fluids, nasogastric suction </a:t>
            </a:r>
            <a:endParaRPr sz="2100">
              <a:latin typeface="Arial"/>
              <a:ea typeface="Arial"/>
              <a:cs typeface="Arial"/>
              <a:sym typeface="Arial"/>
            </a:endParaRPr>
          </a:p>
          <a:p>
            <a:pPr marL="457200" lvl="0" indent="-361950" algn="l" rtl="0">
              <a:spcBef>
                <a:spcPts val="0"/>
              </a:spcBef>
              <a:spcAft>
                <a:spcPts val="0"/>
              </a:spcAft>
              <a:buSzPts val="2100"/>
              <a:buFont typeface="Arial"/>
              <a:buChar char="-"/>
            </a:pPr>
            <a:r>
              <a:rPr lang="en-GB" sz="2100">
                <a:latin typeface="Arial"/>
                <a:ea typeface="Arial"/>
                <a:cs typeface="Arial"/>
                <a:sym typeface="Arial"/>
              </a:rPr>
              <a:t>Surgery if persists</a:t>
            </a:r>
            <a:endParaRPr sz="2100">
              <a:latin typeface="Arial"/>
              <a:ea typeface="Arial"/>
              <a:cs typeface="Arial"/>
              <a:sym typeface="Arial"/>
            </a:endParaRPr>
          </a:p>
        </p:txBody>
      </p:sp>
      <p:sp>
        <p:nvSpPr>
          <p:cNvPr id="872" name="Google Shape;872;g12443b54eab_0_240"/>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873" name="Google Shape;873;g12443b54eab_0_240"/>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74" name="Google Shape;874;g12443b54eab_0_240"/>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875" name="Google Shape;875;g12443b54eab_0_240"/>
          <p:cNvSpPr txBox="1"/>
          <p:nvPr/>
        </p:nvSpPr>
        <p:spPr>
          <a:xfrm>
            <a:off x="1187599" y="449700"/>
            <a:ext cx="4766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18: Answer</a:t>
            </a:r>
            <a:endParaRPr sz="3600" b="0" i="0" u="none" strike="noStrike" cap="none">
              <a:solidFill>
                <a:schemeClr val="lt1"/>
              </a:solidFill>
              <a:latin typeface="Arial"/>
              <a:ea typeface="Arial"/>
              <a:cs typeface="Arial"/>
              <a:sym typeface="Arial"/>
            </a:endParaRPr>
          </a:p>
        </p:txBody>
      </p:sp>
      <p:sp>
        <p:nvSpPr>
          <p:cNvPr id="876" name="Google Shape;876;g12443b54eab_0_240"/>
          <p:cNvSpPr/>
          <p:nvPr/>
        </p:nvSpPr>
        <p:spPr>
          <a:xfrm>
            <a:off x="655475" y="2944525"/>
            <a:ext cx="2965500" cy="532500"/>
          </a:xfrm>
          <a:prstGeom prst="rect">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g12443b54eab_0_240"/>
          <p:cNvSpPr/>
          <p:nvPr/>
        </p:nvSpPr>
        <p:spPr>
          <a:xfrm>
            <a:off x="655475" y="3948900"/>
            <a:ext cx="6261300" cy="915900"/>
          </a:xfrm>
          <a:prstGeom prst="rect">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g12443b54eab_0_240"/>
          <p:cNvSpPr/>
          <p:nvPr/>
        </p:nvSpPr>
        <p:spPr>
          <a:xfrm>
            <a:off x="655475" y="1974163"/>
            <a:ext cx="2803200" cy="646500"/>
          </a:xfrm>
          <a:prstGeom prst="rect">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878"/>
                                        </p:tgtEl>
                                      </p:cBhvr>
                                    </p:animEffect>
                                    <p:set>
                                      <p:cBhvr>
                                        <p:cTn id="7" dur="1" fill="hold">
                                          <p:stCondLst>
                                            <p:cond delay="1000"/>
                                          </p:stCondLst>
                                        </p:cTn>
                                        <p:tgtEl>
                                          <p:spTgt spid="8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876"/>
                                        </p:tgtEl>
                                      </p:cBhvr>
                                    </p:animEffect>
                                    <p:set>
                                      <p:cBhvr>
                                        <p:cTn id="12" dur="1" fill="hold">
                                          <p:stCondLst>
                                            <p:cond delay="1000"/>
                                          </p:stCondLst>
                                        </p:cTn>
                                        <p:tgtEl>
                                          <p:spTgt spid="87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877"/>
                                        </p:tgtEl>
                                      </p:cBhvr>
                                    </p:animEffect>
                                    <p:set>
                                      <p:cBhvr>
                                        <p:cTn id="17" dur="1" fill="hold">
                                          <p:stCondLst>
                                            <p:cond delay="1000"/>
                                          </p:stCondLst>
                                        </p:cTn>
                                        <p:tgtEl>
                                          <p:spTgt spid="8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g12443b54eab_0_25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INTESTINAL OBSTRUCTION </a:t>
            </a:r>
            <a:endParaRPr>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p:txBody>
      </p:sp>
      <p:sp>
        <p:nvSpPr>
          <p:cNvPr id="884" name="Google Shape;884;g12443b54eab_0_251"/>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885" name="Google Shape;885;g12443b54eab_0_251"/>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86" name="Google Shape;886;g12443b54eab_0_251"/>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887" name="Google Shape;887;g12443b54eab_0_251"/>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18: Explanation</a:t>
            </a:r>
            <a:endParaRPr sz="3600" b="0" i="0" u="none" strike="noStrike" cap="none">
              <a:solidFill>
                <a:schemeClr val="lt1"/>
              </a:solidFill>
              <a:latin typeface="Arial"/>
              <a:ea typeface="Arial"/>
              <a:cs typeface="Arial"/>
              <a:sym typeface="Arial"/>
            </a:endParaRPr>
          </a:p>
        </p:txBody>
      </p:sp>
      <p:graphicFrame>
        <p:nvGraphicFramePr>
          <p:cNvPr id="888" name="Google Shape;888;g12443b54eab_0_251"/>
          <p:cNvGraphicFramePr/>
          <p:nvPr/>
        </p:nvGraphicFramePr>
        <p:xfrm>
          <a:off x="952500" y="2313025"/>
          <a:ext cx="3000000" cy="3000000"/>
        </p:xfrm>
        <a:graphic>
          <a:graphicData uri="http://schemas.openxmlformats.org/drawingml/2006/table">
            <a:tbl>
              <a:tblPr>
                <a:noFill/>
                <a:tableStyleId>{02186EC4-00A2-4C22-92FA-5F5B9C31C3A6}</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GB"/>
                        <a:t>Mechanical Obstruction</a:t>
                      </a:r>
                      <a:endParaRPr/>
                    </a:p>
                  </a:txBody>
                  <a:tcPr marL="91425" marR="91425" marT="91425" marB="91425"/>
                </a:tc>
                <a:tc>
                  <a:txBody>
                    <a:bodyPr/>
                    <a:lstStyle/>
                    <a:p>
                      <a:pPr marL="0" lvl="0" indent="0" algn="l" rtl="0">
                        <a:spcBef>
                          <a:spcPts val="0"/>
                        </a:spcBef>
                        <a:spcAft>
                          <a:spcPts val="0"/>
                        </a:spcAft>
                        <a:buNone/>
                      </a:pPr>
                      <a:r>
                        <a:rPr lang="en-GB"/>
                        <a:t>Functional Obstruction</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GB"/>
                        <a:t>A blockage</a:t>
                      </a:r>
                      <a:endParaRPr/>
                    </a:p>
                  </a:txBody>
                  <a:tcPr marL="91425" marR="91425" marT="91425" marB="91425"/>
                </a:tc>
                <a:tc>
                  <a:txBody>
                    <a:bodyPr/>
                    <a:lstStyle/>
                    <a:p>
                      <a:pPr marL="0" lvl="0" indent="0" algn="l" rtl="0">
                        <a:spcBef>
                          <a:spcPts val="0"/>
                        </a:spcBef>
                        <a:spcAft>
                          <a:spcPts val="0"/>
                        </a:spcAft>
                        <a:buNone/>
                      </a:pPr>
                      <a:r>
                        <a:rPr lang="en-GB"/>
                        <a:t>Paralysis of the muscles</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GB"/>
                        <a:t>Causes</a:t>
                      </a:r>
                      <a:endParaRPr/>
                    </a:p>
                  </a:txBody>
                  <a:tcPr marL="91425" marR="91425" marT="91425" marB="91425"/>
                </a:tc>
                <a:tc>
                  <a:txBody>
                    <a:bodyPr/>
                    <a:lstStyle/>
                    <a:p>
                      <a:pPr marL="0" lvl="0" indent="0" algn="l" rtl="0">
                        <a:spcBef>
                          <a:spcPts val="0"/>
                        </a:spcBef>
                        <a:spcAft>
                          <a:spcPts val="0"/>
                        </a:spcAft>
                        <a:buNone/>
                      </a:pPr>
                      <a:r>
                        <a:rPr lang="en-GB"/>
                        <a:t>Post-op adhesions</a:t>
                      </a:r>
                      <a:endParaRPr/>
                    </a:p>
                    <a:p>
                      <a:pPr marL="0" lvl="0" indent="0" algn="l" rtl="0">
                        <a:spcBef>
                          <a:spcPts val="0"/>
                        </a:spcBef>
                        <a:spcAft>
                          <a:spcPts val="0"/>
                        </a:spcAft>
                        <a:buNone/>
                      </a:pPr>
                      <a:r>
                        <a:rPr lang="en-GB"/>
                        <a:t>Hernia</a:t>
                      </a:r>
                      <a:endParaRPr/>
                    </a:p>
                    <a:p>
                      <a:pPr marL="0" lvl="0" indent="0" algn="l" rtl="0">
                        <a:spcBef>
                          <a:spcPts val="0"/>
                        </a:spcBef>
                        <a:spcAft>
                          <a:spcPts val="0"/>
                        </a:spcAft>
                        <a:buNone/>
                      </a:pPr>
                      <a:r>
                        <a:rPr lang="en-GB"/>
                        <a:t>Volvulus </a:t>
                      </a:r>
                      <a:endParaRPr/>
                    </a:p>
                    <a:p>
                      <a:pPr marL="0" lvl="0" indent="0" algn="l" rtl="0">
                        <a:spcBef>
                          <a:spcPts val="0"/>
                        </a:spcBef>
                        <a:spcAft>
                          <a:spcPts val="0"/>
                        </a:spcAft>
                        <a:buNone/>
                      </a:pPr>
                      <a:r>
                        <a:rPr lang="en-GB"/>
                        <a:t>Intussusception</a:t>
                      </a:r>
                      <a:endParaRPr/>
                    </a:p>
                  </a:txBody>
                  <a:tcPr marL="91425" marR="91425" marT="91425" marB="91425"/>
                </a:tc>
                <a:tc>
                  <a:txBody>
                    <a:bodyPr/>
                    <a:lstStyle/>
                    <a:p>
                      <a:pPr marL="0" lvl="0" indent="0" algn="l" rtl="0">
                        <a:spcBef>
                          <a:spcPts val="0"/>
                        </a:spcBef>
                        <a:spcAft>
                          <a:spcPts val="0"/>
                        </a:spcAft>
                        <a:buNone/>
                      </a:pPr>
                      <a:r>
                        <a:rPr lang="en-GB"/>
                        <a:t>Post-op ileus </a:t>
                      </a:r>
                      <a:endParaRPr/>
                    </a:p>
                    <a:p>
                      <a:pPr marL="0" lvl="0" indent="0" algn="l" rtl="0">
                        <a:spcBef>
                          <a:spcPts val="0"/>
                        </a:spcBef>
                        <a:spcAft>
                          <a:spcPts val="0"/>
                        </a:spcAft>
                        <a:buNone/>
                      </a:pPr>
                      <a:r>
                        <a:rPr lang="en-GB"/>
                        <a:t>Appendicitis</a:t>
                      </a:r>
                      <a:endParaRPr/>
                    </a:p>
                    <a:p>
                      <a:pPr marL="0" lvl="0" indent="0" algn="l" rtl="0">
                        <a:spcBef>
                          <a:spcPts val="0"/>
                        </a:spcBef>
                        <a:spcAft>
                          <a:spcPts val="0"/>
                        </a:spcAft>
                        <a:buNone/>
                      </a:pPr>
                      <a:r>
                        <a:rPr lang="en-GB"/>
                        <a:t>Peritonitis</a:t>
                      </a:r>
                      <a:endParaRPr/>
                    </a:p>
                    <a:p>
                      <a:pPr marL="0" lvl="0" indent="0" algn="l" rtl="0">
                        <a:spcBef>
                          <a:spcPts val="0"/>
                        </a:spcBef>
                        <a:spcAft>
                          <a:spcPts val="0"/>
                        </a:spcAft>
                        <a:buNone/>
                      </a:pPr>
                      <a:r>
                        <a:rPr lang="en-GB"/>
                        <a:t>Hypothyroidism </a:t>
                      </a:r>
                      <a:endParaRPr/>
                    </a:p>
                    <a:p>
                      <a:pPr marL="0" lvl="0" indent="0" algn="l" rtl="0">
                        <a:spcBef>
                          <a:spcPts val="0"/>
                        </a:spcBef>
                        <a:spcAft>
                          <a:spcPts val="0"/>
                        </a:spcAft>
                        <a:buNone/>
                      </a:pPr>
                      <a:r>
                        <a:rPr lang="en-GB"/>
                        <a:t>Hypokalemia </a:t>
                      </a:r>
                      <a:endParaRPr/>
                    </a:p>
                    <a:p>
                      <a:pPr marL="0" lvl="0" indent="0" algn="l" rtl="0">
                        <a:spcBef>
                          <a:spcPts val="0"/>
                        </a:spcBef>
                        <a:spcAft>
                          <a:spcPts val="0"/>
                        </a:spcAft>
                        <a:buNone/>
                      </a:pPr>
                      <a:r>
                        <a:rPr lang="en-GB"/>
                        <a:t>Hypercalcemia</a:t>
                      </a:r>
                      <a:endParaRPr/>
                    </a:p>
                  </a:txBody>
                  <a:tcPr marL="91425" marR="91425" marT="91425" marB="91425"/>
                </a:tc>
                <a:extLst>
                  <a:ext uri="{0D108BD9-81ED-4DB2-BD59-A6C34878D82A}">
                    <a16:rowId xmlns:a16="http://schemas.microsoft.com/office/drawing/2014/main" val="10002"/>
                  </a:ext>
                </a:extLst>
              </a:tr>
            </a:tbl>
          </a:graphicData>
        </a:graphic>
      </p:graphicFrame>
      <p:pic>
        <p:nvPicPr>
          <p:cNvPr id="889" name="Google Shape;889;g12443b54eab_0_251"/>
          <p:cNvPicPr preferRelativeResize="0"/>
          <p:nvPr/>
        </p:nvPicPr>
        <p:blipFill>
          <a:blip r:embed="rId4">
            <a:alphaModFix/>
          </a:blip>
          <a:stretch>
            <a:fillRect/>
          </a:stretch>
        </p:blipFill>
        <p:spPr>
          <a:xfrm>
            <a:off x="2757188" y="4821900"/>
            <a:ext cx="2276475" cy="1143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9"/>
                                        </p:tgtEl>
                                        <p:attrNameLst>
                                          <p:attrName>style.visibility</p:attrName>
                                        </p:attrNameLst>
                                      </p:cBhvr>
                                      <p:to>
                                        <p:strVal val="visible"/>
                                      </p:to>
                                    </p:set>
                                    <p:animEffect transition="in" filter="fade">
                                      <p:cBhvr>
                                        <p:cTn id="7" dur="1000"/>
                                        <p:tgtEl>
                                          <p:spTgt spid="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g12443b54eab_0_26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a:latin typeface="Arial"/>
                <a:ea typeface="Arial"/>
                <a:cs typeface="Arial"/>
                <a:sym typeface="Arial"/>
              </a:rPr>
              <a:t>Symptoms </a:t>
            </a:r>
            <a:endParaRPr>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p:txBody>
      </p:sp>
      <p:sp>
        <p:nvSpPr>
          <p:cNvPr id="895" name="Google Shape;895;g12443b54eab_0_261"/>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896" name="Google Shape;896;g12443b54eab_0_261"/>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97" name="Google Shape;897;g12443b54eab_0_261"/>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898" name="Google Shape;898;g12443b54eab_0_261"/>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18: Explanation</a:t>
            </a:r>
            <a:endParaRPr sz="3600" b="0" i="0" u="none" strike="noStrike" cap="none">
              <a:solidFill>
                <a:schemeClr val="lt1"/>
              </a:solidFill>
              <a:latin typeface="Arial"/>
              <a:ea typeface="Arial"/>
              <a:cs typeface="Arial"/>
              <a:sym typeface="Arial"/>
            </a:endParaRPr>
          </a:p>
        </p:txBody>
      </p:sp>
      <p:graphicFrame>
        <p:nvGraphicFramePr>
          <p:cNvPr id="899" name="Google Shape;899;g12443b54eab_0_261"/>
          <p:cNvGraphicFramePr/>
          <p:nvPr/>
        </p:nvGraphicFramePr>
        <p:xfrm>
          <a:off x="952500" y="2313025"/>
          <a:ext cx="3000000" cy="3000000"/>
        </p:xfrm>
        <a:graphic>
          <a:graphicData uri="http://schemas.openxmlformats.org/drawingml/2006/table">
            <a:tbl>
              <a:tblPr>
                <a:noFill/>
                <a:tableStyleId>{02186EC4-00A2-4C22-92FA-5F5B9C31C3A6}</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GB"/>
                        <a:t>Small Bowel</a:t>
                      </a:r>
                      <a:endParaRPr/>
                    </a:p>
                  </a:txBody>
                  <a:tcPr marL="91425" marR="91425" marT="91425" marB="91425"/>
                </a:tc>
                <a:tc>
                  <a:txBody>
                    <a:bodyPr/>
                    <a:lstStyle/>
                    <a:p>
                      <a:pPr marL="0" lvl="0" indent="0" algn="l" rtl="0">
                        <a:spcBef>
                          <a:spcPts val="0"/>
                        </a:spcBef>
                        <a:spcAft>
                          <a:spcPts val="0"/>
                        </a:spcAft>
                        <a:buNone/>
                      </a:pPr>
                      <a:r>
                        <a:rPr lang="en-GB"/>
                        <a:t>Large bowel</a:t>
                      </a:r>
                      <a:endParaRPr/>
                    </a:p>
                  </a:txBody>
                  <a:tcPr marL="91425" marR="91425" marT="91425" marB="91425"/>
                </a:tc>
                <a:extLst>
                  <a:ext uri="{0D108BD9-81ED-4DB2-BD59-A6C34878D82A}">
                    <a16:rowId xmlns:a16="http://schemas.microsoft.com/office/drawing/2014/main" val="10000"/>
                  </a:ext>
                </a:extLst>
              </a:tr>
              <a:tr h="1405075">
                <a:tc>
                  <a:txBody>
                    <a:bodyPr/>
                    <a:lstStyle/>
                    <a:p>
                      <a:pPr marL="0" lvl="0" indent="0" algn="l" rtl="0">
                        <a:spcBef>
                          <a:spcPts val="0"/>
                        </a:spcBef>
                        <a:spcAft>
                          <a:spcPts val="0"/>
                        </a:spcAft>
                        <a:buNone/>
                      </a:pPr>
                      <a:r>
                        <a:rPr lang="en-GB"/>
                        <a:t>Vomiting more common</a:t>
                      </a:r>
                      <a:endParaRPr/>
                    </a:p>
                    <a:p>
                      <a:pPr marL="0" lvl="0" indent="0" algn="l" rtl="0">
                        <a:spcBef>
                          <a:spcPts val="0"/>
                        </a:spcBef>
                        <a:spcAft>
                          <a:spcPts val="0"/>
                        </a:spcAft>
                        <a:buNone/>
                      </a:pPr>
                      <a:r>
                        <a:rPr lang="en-GB"/>
                        <a:t>Periumbilical </a:t>
                      </a:r>
                      <a:endParaRPr/>
                    </a:p>
                    <a:p>
                      <a:pPr marL="0" lvl="0" indent="0" algn="l" rtl="0">
                        <a:spcBef>
                          <a:spcPts val="0"/>
                        </a:spcBef>
                        <a:spcAft>
                          <a:spcPts val="0"/>
                        </a:spcAft>
                        <a:buNone/>
                      </a:pPr>
                      <a:r>
                        <a:rPr lang="en-GB"/>
                        <a:t>Cramping and intermittent pain</a:t>
                      </a:r>
                      <a:endParaRPr/>
                    </a:p>
                    <a:p>
                      <a:pPr marL="0" lvl="0" indent="0" algn="l" rtl="0">
                        <a:spcBef>
                          <a:spcPts val="0"/>
                        </a:spcBef>
                        <a:spcAft>
                          <a:spcPts val="0"/>
                        </a:spcAft>
                        <a:buNone/>
                      </a:pPr>
                      <a:r>
                        <a:rPr lang="en-GB"/>
                        <a:t>Lasts for a few minutes at a time</a:t>
                      </a:r>
                      <a:endParaRPr/>
                    </a:p>
                  </a:txBody>
                  <a:tcPr marL="91425" marR="91425" marT="91425" marB="91425"/>
                </a:tc>
                <a:tc>
                  <a:txBody>
                    <a:bodyPr/>
                    <a:lstStyle/>
                    <a:p>
                      <a:pPr marL="0" lvl="0" indent="0" algn="l" rtl="0">
                        <a:spcBef>
                          <a:spcPts val="0"/>
                        </a:spcBef>
                        <a:spcAft>
                          <a:spcPts val="0"/>
                        </a:spcAft>
                        <a:buNone/>
                      </a:pPr>
                      <a:r>
                        <a:rPr lang="en-GB"/>
                        <a:t>Lower abdominal pain</a:t>
                      </a:r>
                      <a:endParaRPr/>
                    </a:p>
                    <a:p>
                      <a:pPr marL="0" lvl="0" indent="0" algn="l" rtl="0">
                        <a:spcBef>
                          <a:spcPts val="0"/>
                        </a:spcBef>
                        <a:spcAft>
                          <a:spcPts val="0"/>
                        </a:spcAft>
                        <a:buNone/>
                      </a:pPr>
                      <a:r>
                        <a:rPr lang="en-GB"/>
                        <a:t>Less frequent pain </a:t>
                      </a:r>
                      <a:endParaRPr/>
                    </a:p>
                    <a:p>
                      <a:pPr marL="0" lvl="0" indent="0" algn="l" rtl="0">
                        <a:spcBef>
                          <a:spcPts val="0"/>
                        </a:spcBef>
                        <a:spcAft>
                          <a:spcPts val="0"/>
                        </a:spcAft>
                        <a:buNone/>
                      </a:pPr>
                      <a:r>
                        <a:rPr lang="en-GB"/>
                        <a:t>Episodes last longer</a:t>
                      </a:r>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g123d29d8e8e_0_56"/>
          <p:cNvSpPr/>
          <p:nvPr/>
        </p:nvSpPr>
        <p:spPr>
          <a:xfrm>
            <a:off x="759925" y="3027225"/>
            <a:ext cx="7926900" cy="2778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g123d29d8e8e_0_56"/>
          <p:cNvSpPr txBox="1">
            <a:spLocks noGrp="1"/>
          </p:cNvSpPr>
          <p:nvPr>
            <p:ph type="body" idx="1"/>
          </p:nvPr>
        </p:nvSpPr>
        <p:spPr>
          <a:xfrm>
            <a:off x="457200" y="1600200"/>
            <a:ext cx="8229600" cy="4266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26. Mesenteric ischaemia and ischaemic colitis are two conditions affecting blood flow within the gastrointestinal tract. </a:t>
            </a:r>
            <a:endParaRPr sz="24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2000">
              <a:latin typeface="Arial"/>
              <a:ea typeface="Arial"/>
              <a:cs typeface="Arial"/>
              <a:sym typeface="Arial"/>
            </a:endParaRPr>
          </a:p>
          <a:p>
            <a:pPr marL="914400" marR="0" lvl="0" indent="-368300" algn="l" rtl="0">
              <a:lnSpc>
                <a:spcPct val="100000"/>
              </a:lnSpc>
              <a:spcBef>
                <a:spcPts val="0"/>
              </a:spcBef>
              <a:spcAft>
                <a:spcPts val="0"/>
              </a:spcAft>
              <a:buSzPts val="2200"/>
              <a:buFont typeface="Arial"/>
              <a:buAutoNum type="alphaLcPeriod"/>
            </a:pPr>
            <a:r>
              <a:rPr lang="en-GB" sz="2200">
                <a:latin typeface="Arial"/>
                <a:ea typeface="Arial"/>
                <a:cs typeface="Arial"/>
                <a:sym typeface="Arial"/>
              </a:rPr>
              <a:t>What is the main difference between these conditions?</a:t>
            </a:r>
            <a:endParaRPr sz="2200">
              <a:latin typeface="Arial"/>
              <a:ea typeface="Arial"/>
              <a:cs typeface="Arial"/>
              <a:sym typeface="Arial"/>
            </a:endParaRPr>
          </a:p>
          <a:p>
            <a:pPr marL="914400" marR="0" lvl="0" indent="-368300" algn="l" rtl="0">
              <a:lnSpc>
                <a:spcPct val="100000"/>
              </a:lnSpc>
              <a:spcBef>
                <a:spcPts val="0"/>
              </a:spcBef>
              <a:spcAft>
                <a:spcPts val="0"/>
              </a:spcAft>
              <a:buSzPts val="2200"/>
              <a:buFont typeface="Arial"/>
              <a:buAutoNum type="alphaLcPeriod"/>
            </a:pPr>
            <a:r>
              <a:rPr lang="en-GB" sz="2200">
                <a:latin typeface="Arial"/>
                <a:ea typeface="Arial"/>
                <a:cs typeface="Arial"/>
                <a:sym typeface="Arial"/>
              </a:rPr>
              <a:t>List some risk factors for ischaemic colitis</a:t>
            </a:r>
            <a:endParaRPr sz="2200">
              <a:latin typeface="Arial"/>
              <a:ea typeface="Arial"/>
              <a:cs typeface="Arial"/>
              <a:sym typeface="Arial"/>
            </a:endParaRPr>
          </a:p>
          <a:p>
            <a:pPr marL="914400" marR="0" lvl="0" indent="-368300" algn="l" rtl="0">
              <a:lnSpc>
                <a:spcPct val="100000"/>
              </a:lnSpc>
              <a:spcBef>
                <a:spcPts val="0"/>
              </a:spcBef>
              <a:spcAft>
                <a:spcPts val="0"/>
              </a:spcAft>
              <a:buSzPts val="2200"/>
              <a:buFont typeface="Arial"/>
              <a:buAutoNum type="alphaLcPeriod"/>
            </a:pPr>
            <a:r>
              <a:rPr lang="en-GB" sz="2200">
                <a:latin typeface="Arial"/>
                <a:ea typeface="Arial"/>
                <a:cs typeface="Arial"/>
                <a:sym typeface="Arial"/>
              </a:rPr>
              <a:t>What are some potential complications of mesenteric ischaemia?</a:t>
            </a:r>
            <a:endParaRPr sz="2200">
              <a:latin typeface="Arial"/>
              <a:ea typeface="Arial"/>
              <a:cs typeface="Arial"/>
              <a:sym typeface="Arial"/>
            </a:endParaRPr>
          </a:p>
          <a:p>
            <a:pPr marL="914400" marR="0" lvl="0" indent="-368300" algn="l" rtl="0">
              <a:lnSpc>
                <a:spcPct val="100000"/>
              </a:lnSpc>
              <a:spcBef>
                <a:spcPts val="0"/>
              </a:spcBef>
              <a:spcAft>
                <a:spcPts val="0"/>
              </a:spcAft>
              <a:buSzPts val="2200"/>
              <a:buFont typeface="Arial"/>
              <a:buAutoNum type="alphaLcPeriod"/>
            </a:pPr>
            <a:r>
              <a:rPr lang="en-GB" sz="2200">
                <a:latin typeface="Arial"/>
                <a:ea typeface="Arial"/>
                <a:cs typeface="Arial"/>
                <a:sym typeface="Arial"/>
              </a:rPr>
              <a:t>How might you investigate if you suspected ischaemic colitis? How does this differ from mesenteric ischaemia?</a:t>
            </a:r>
            <a:endParaRPr sz="2200">
              <a:latin typeface="Arial"/>
              <a:ea typeface="Arial"/>
              <a:cs typeface="Arial"/>
              <a:sym typeface="Arial"/>
            </a:endParaRPr>
          </a:p>
          <a:p>
            <a:pPr marL="914400" marR="0" lvl="0" indent="-368300" algn="l" rtl="0">
              <a:lnSpc>
                <a:spcPct val="100000"/>
              </a:lnSpc>
              <a:spcBef>
                <a:spcPts val="0"/>
              </a:spcBef>
              <a:spcAft>
                <a:spcPts val="0"/>
              </a:spcAft>
              <a:buSzPts val="2200"/>
              <a:buFont typeface="Arial"/>
              <a:buAutoNum type="alphaLcPeriod"/>
            </a:pPr>
            <a:r>
              <a:rPr lang="en-GB" sz="2200">
                <a:latin typeface="Arial"/>
                <a:ea typeface="Arial"/>
                <a:cs typeface="Arial"/>
                <a:sym typeface="Arial"/>
              </a:rPr>
              <a:t>For which of these conditions may you treat surgically with a stent?</a:t>
            </a:r>
            <a:endParaRPr sz="2200">
              <a:latin typeface="Arial"/>
              <a:ea typeface="Arial"/>
              <a:cs typeface="Arial"/>
              <a:sym typeface="Arial"/>
            </a:endParaRPr>
          </a:p>
        </p:txBody>
      </p:sp>
      <p:sp>
        <p:nvSpPr>
          <p:cNvPr id="906" name="Google Shape;906;g123d29d8e8e_0_56"/>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907" name="Google Shape;907;g123d29d8e8e_0_56"/>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908" name="Google Shape;908;g123d29d8e8e_0_56"/>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909" name="Google Shape;909;g123d29d8e8e_0_56"/>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19: SAQ</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g123d29d8e8e_0_6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None/>
            </a:pPr>
            <a:r>
              <a:rPr lang="en-GB" sz="2100">
                <a:latin typeface="Arial"/>
                <a:ea typeface="Arial"/>
                <a:cs typeface="Arial"/>
                <a:sym typeface="Arial"/>
              </a:rPr>
              <a:t>26. Mesenteric ischaemia and ischaemic colitis are two conditions affecting blood flow within the gastrointestinal tract. </a:t>
            </a:r>
            <a:endParaRPr sz="1900">
              <a:latin typeface="Arial"/>
              <a:ea typeface="Arial"/>
              <a:cs typeface="Arial"/>
              <a:sym typeface="Arial"/>
            </a:endParaRPr>
          </a:p>
          <a:p>
            <a:pPr marL="342900" lvl="0" indent="-342900" algn="l" rtl="0">
              <a:spcBef>
                <a:spcPts val="0"/>
              </a:spcBef>
              <a:spcAft>
                <a:spcPts val="0"/>
              </a:spcAft>
              <a:buClr>
                <a:schemeClr val="dk1"/>
              </a:buClr>
              <a:buSzPts val="2800"/>
              <a:buFont typeface="Arial"/>
              <a:buNone/>
            </a:pPr>
            <a:endParaRPr sz="1800">
              <a:latin typeface="Arial"/>
              <a:ea typeface="Arial"/>
              <a:cs typeface="Arial"/>
              <a:sym typeface="Arial"/>
            </a:endParaRPr>
          </a:p>
          <a:p>
            <a:pPr marL="0" lvl="0" indent="0" algn="l" rtl="0">
              <a:spcBef>
                <a:spcPts val="0"/>
              </a:spcBef>
              <a:spcAft>
                <a:spcPts val="0"/>
              </a:spcAft>
              <a:buNone/>
            </a:pPr>
            <a:r>
              <a:rPr lang="en-GB" sz="2200">
                <a:latin typeface="Arial"/>
                <a:ea typeface="Arial"/>
                <a:cs typeface="Arial"/>
                <a:sym typeface="Arial"/>
              </a:rPr>
              <a:t>What is the main difference between these conditions?</a:t>
            </a:r>
            <a:endParaRPr sz="2200">
              <a:latin typeface="Arial"/>
              <a:ea typeface="Arial"/>
              <a:cs typeface="Arial"/>
              <a:sym typeface="Arial"/>
            </a:endParaRPr>
          </a:p>
          <a:p>
            <a:pPr marL="0" lvl="0" indent="0" algn="l" rtl="0">
              <a:spcBef>
                <a:spcPts val="0"/>
              </a:spcBef>
              <a:spcAft>
                <a:spcPts val="0"/>
              </a:spcAft>
              <a:buNone/>
            </a:pPr>
            <a:endParaRPr sz="2200">
              <a:latin typeface="Arial"/>
              <a:ea typeface="Arial"/>
              <a:cs typeface="Arial"/>
              <a:sym typeface="Arial"/>
            </a:endParaRPr>
          </a:p>
          <a:p>
            <a:pPr marL="914400" lvl="0" indent="-368300" algn="l" rtl="0">
              <a:spcBef>
                <a:spcPts val="0"/>
              </a:spcBef>
              <a:spcAft>
                <a:spcPts val="0"/>
              </a:spcAft>
              <a:buSzPts val="2200"/>
              <a:buFont typeface="Arial"/>
              <a:buChar char="-"/>
            </a:pPr>
            <a:r>
              <a:rPr lang="en-GB" sz="2200" b="1">
                <a:latin typeface="Arial"/>
                <a:ea typeface="Arial"/>
                <a:cs typeface="Arial"/>
                <a:sym typeface="Arial"/>
              </a:rPr>
              <a:t>Mesenteric ischaemia → narrowed / blocked arteries restrict blood flow to </a:t>
            </a:r>
            <a:r>
              <a:rPr lang="en-GB" sz="2200" b="1" u="sng">
                <a:latin typeface="Arial"/>
                <a:ea typeface="Arial"/>
                <a:cs typeface="Arial"/>
                <a:sym typeface="Arial"/>
              </a:rPr>
              <a:t>small intestine</a:t>
            </a:r>
            <a:endParaRPr sz="2200" b="1" u="sng">
              <a:latin typeface="Arial"/>
              <a:ea typeface="Arial"/>
              <a:cs typeface="Arial"/>
              <a:sym typeface="Arial"/>
            </a:endParaRPr>
          </a:p>
          <a:p>
            <a:pPr marL="914400" lvl="0" indent="-368300" algn="l" rtl="0">
              <a:spcBef>
                <a:spcPts val="0"/>
              </a:spcBef>
              <a:spcAft>
                <a:spcPts val="0"/>
              </a:spcAft>
              <a:buSzPts val="2200"/>
              <a:buFont typeface="Arial"/>
              <a:buChar char="-"/>
            </a:pPr>
            <a:r>
              <a:rPr lang="en-GB" sz="2200" b="1">
                <a:latin typeface="Arial"/>
                <a:ea typeface="Arial"/>
                <a:cs typeface="Arial"/>
                <a:sym typeface="Arial"/>
              </a:rPr>
              <a:t>Ischaemic colitis → temporary restriction of blood supply to the </a:t>
            </a:r>
            <a:r>
              <a:rPr lang="en-GB" sz="2200" b="1" u="sng">
                <a:latin typeface="Arial"/>
                <a:ea typeface="Arial"/>
                <a:cs typeface="Arial"/>
                <a:sym typeface="Arial"/>
              </a:rPr>
              <a:t>large intestine</a:t>
            </a:r>
            <a:r>
              <a:rPr lang="en-GB" sz="2200" b="1">
                <a:latin typeface="Arial"/>
                <a:ea typeface="Arial"/>
                <a:cs typeface="Arial"/>
                <a:sym typeface="Arial"/>
              </a:rPr>
              <a:t> due to vasoconstriction or low pressure flow.</a:t>
            </a:r>
            <a:endParaRPr sz="2200" b="1">
              <a:latin typeface="Arial"/>
              <a:ea typeface="Arial"/>
              <a:cs typeface="Arial"/>
              <a:sym typeface="Arial"/>
            </a:endParaRPr>
          </a:p>
          <a:p>
            <a:pPr marL="0" lvl="0" indent="0" algn="l" rtl="0">
              <a:spcBef>
                <a:spcPts val="0"/>
              </a:spcBef>
              <a:spcAft>
                <a:spcPts val="0"/>
              </a:spcAft>
              <a:buNone/>
            </a:pPr>
            <a:endParaRPr sz="2000" b="1">
              <a:latin typeface="Arial"/>
              <a:ea typeface="Arial"/>
              <a:cs typeface="Arial"/>
              <a:sym typeface="Arial"/>
            </a:endParaRPr>
          </a:p>
          <a:p>
            <a:pPr marL="0" lvl="0" indent="0" algn="l" rtl="0">
              <a:spcBef>
                <a:spcPts val="0"/>
              </a:spcBef>
              <a:spcAft>
                <a:spcPts val="0"/>
              </a:spcAft>
              <a:buNone/>
            </a:pPr>
            <a:endParaRPr sz="2000" b="1">
              <a:latin typeface="Arial"/>
              <a:ea typeface="Arial"/>
              <a:cs typeface="Arial"/>
              <a:sym typeface="Arial"/>
            </a:endParaRPr>
          </a:p>
        </p:txBody>
      </p:sp>
      <p:sp>
        <p:nvSpPr>
          <p:cNvPr id="915" name="Google Shape;915;g123d29d8e8e_0_64"/>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916" name="Google Shape;916;g123d29d8e8e_0_64"/>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917" name="Google Shape;917;g123d29d8e8e_0_64"/>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918" name="Google Shape;918;g123d29d8e8e_0_64"/>
          <p:cNvSpPr txBox="1"/>
          <p:nvPr/>
        </p:nvSpPr>
        <p:spPr>
          <a:xfrm>
            <a:off x="1187597" y="449700"/>
            <a:ext cx="5506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19: Answer</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g123d29d8e8e_0_8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None/>
            </a:pPr>
            <a:r>
              <a:rPr lang="en-GB" sz="2100">
                <a:latin typeface="Arial"/>
                <a:ea typeface="Arial"/>
                <a:cs typeface="Arial"/>
                <a:sym typeface="Arial"/>
              </a:rPr>
              <a:t>26. Mesenteric ischaemia and ischaemic colitis are two conditions affecting blood flow within the gastrointestinal tract. </a:t>
            </a:r>
            <a:endParaRPr sz="2000" b="1">
              <a:latin typeface="Arial"/>
              <a:ea typeface="Arial"/>
              <a:cs typeface="Arial"/>
              <a:sym typeface="Arial"/>
            </a:endParaRPr>
          </a:p>
          <a:p>
            <a:pPr marL="0" lvl="0" indent="0" algn="l" rtl="0">
              <a:spcBef>
                <a:spcPts val="0"/>
              </a:spcBef>
              <a:spcAft>
                <a:spcPts val="0"/>
              </a:spcAft>
              <a:buNone/>
            </a:pPr>
            <a:endParaRPr sz="2000" b="1">
              <a:latin typeface="Arial"/>
              <a:ea typeface="Arial"/>
              <a:cs typeface="Arial"/>
              <a:sym typeface="Arial"/>
            </a:endParaRPr>
          </a:p>
          <a:p>
            <a:pPr marL="0" lvl="0" indent="0" algn="l" rtl="0">
              <a:spcBef>
                <a:spcPts val="0"/>
              </a:spcBef>
              <a:spcAft>
                <a:spcPts val="0"/>
              </a:spcAft>
              <a:buNone/>
            </a:pPr>
            <a:r>
              <a:rPr lang="en-GB" sz="2200">
                <a:latin typeface="Arial"/>
                <a:ea typeface="Arial"/>
                <a:cs typeface="Arial"/>
                <a:sym typeface="Arial"/>
              </a:rPr>
              <a:t>List some risk factors for ischaemic colitis</a:t>
            </a:r>
            <a:endParaRPr sz="2200">
              <a:latin typeface="Arial"/>
              <a:ea typeface="Arial"/>
              <a:cs typeface="Arial"/>
              <a:sym typeface="Arial"/>
            </a:endParaRPr>
          </a:p>
          <a:p>
            <a:pPr marL="0" lvl="0" indent="0" algn="l" rtl="0">
              <a:spcBef>
                <a:spcPts val="0"/>
              </a:spcBef>
              <a:spcAft>
                <a:spcPts val="0"/>
              </a:spcAft>
              <a:buNone/>
            </a:pPr>
            <a:endParaRPr sz="2200">
              <a:latin typeface="Arial"/>
              <a:ea typeface="Arial"/>
              <a:cs typeface="Arial"/>
              <a:sym typeface="Arial"/>
            </a:endParaRPr>
          </a:p>
          <a:p>
            <a:pPr marL="457200" lvl="0" indent="-368300" algn="l" rtl="0">
              <a:spcBef>
                <a:spcPts val="0"/>
              </a:spcBef>
              <a:spcAft>
                <a:spcPts val="0"/>
              </a:spcAft>
              <a:buSzPts val="2200"/>
              <a:buFont typeface="Arial"/>
              <a:buChar char="-"/>
            </a:pPr>
            <a:r>
              <a:rPr lang="en-GB" sz="2200" b="1">
                <a:latin typeface="Arial"/>
                <a:ea typeface="Arial"/>
                <a:cs typeface="Arial"/>
                <a:sym typeface="Arial"/>
              </a:rPr>
              <a:t>Demographic: </a:t>
            </a:r>
            <a:r>
              <a:rPr lang="en-GB" sz="2200">
                <a:latin typeface="Arial"/>
                <a:ea typeface="Arial"/>
                <a:cs typeface="Arial"/>
                <a:sym typeface="Arial"/>
              </a:rPr>
              <a:t>Age (&gt;60), Sex (F&gt;M)</a:t>
            </a:r>
            <a:endParaRPr sz="2200">
              <a:latin typeface="Arial"/>
              <a:ea typeface="Arial"/>
              <a:cs typeface="Arial"/>
              <a:sym typeface="Arial"/>
            </a:endParaRPr>
          </a:p>
          <a:p>
            <a:pPr marL="457200" lvl="0" indent="-368300" algn="l" rtl="0">
              <a:spcBef>
                <a:spcPts val="0"/>
              </a:spcBef>
              <a:spcAft>
                <a:spcPts val="0"/>
              </a:spcAft>
              <a:buSzPts val="2200"/>
              <a:buFont typeface="Arial"/>
              <a:buChar char="-"/>
            </a:pPr>
            <a:r>
              <a:rPr lang="en-GB" sz="2200" b="1">
                <a:latin typeface="Arial"/>
                <a:ea typeface="Arial"/>
                <a:cs typeface="Arial"/>
                <a:sym typeface="Arial"/>
              </a:rPr>
              <a:t>Clotting Abnormalities: </a:t>
            </a:r>
            <a:r>
              <a:rPr lang="en-GB" sz="2200">
                <a:latin typeface="Arial"/>
                <a:ea typeface="Arial"/>
                <a:cs typeface="Arial"/>
                <a:sym typeface="Arial"/>
              </a:rPr>
              <a:t>i.e., Factor V Leiden</a:t>
            </a:r>
            <a:endParaRPr sz="2200">
              <a:latin typeface="Arial"/>
              <a:ea typeface="Arial"/>
              <a:cs typeface="Arial"/>
              <a:sym typeface="Arial"/>
            </a:endParaRPr>
          </a:p>
          <a:p>
            <a:pPr marL="457200" lvl="0" indent="-368300" algn="l" rtl="0">
              <a:spcBef>
                <a:spcPts val="0"/>
              </a:spcBef>
              <a:spcAft>
                <a:spcPts val="0"/>
              </a:spcAft>
              <a:buSzPts val="2200"/>
              <a:buChar char="-"/>
            </a:pPr>
            <a:r>
              <a:rPr lang="en-GB" sz="2200" b="1">
                <a:latin typeface="Arial"/>
                <a:ea typeface="Arial"/>
                <a:cs typeface="Arial"/>
                <a:sym typeface="Arial"/>
              </a:rPr>
              <a:t>High Cholesterol</a:t>
            </a:r>
            <a:r>
              <a:rPr lang="en-GB" sz="2200">
                <a:latin typeface="Arial"/>
                <a:ea typeface="Arial"/>
                <a:cs typeface="Arial"/>
                <a:sym typeface="Arial"/>
              </a:rPr>
              <a:t> → Atherosclerosis → Vessel narrowing</a:t>
            </a:r>
            <a:endParaRPr sz="2200">
              <a:latin typeface="Arial"/>
              <a:ea typeface="Arial"/>
              <a:cs typeface="Arial"/>
              <a:sym typeface="Arial"/>
            </a:endParaRPr>
          </a:p>
          <a:p>
            <a:pPr marL="457200" lvl="0" indent="-368300" algn="l" rtl="0">
              <a:spcBef>
                <a:spcPts val="0"/>
              </a:spcBef>
              <a:spcAft>
                <a:spcPts val="0"/>
              </a:spcAft>
              <a:buSzPts val="2200"/>
              <a:buChar char="-"/>
            </a:pPr>
            <a:r>
              <a:rPr lang="en-GB" sz="2200" b="1">
                <a:latin typeface="Arial"/>
                <a:ea typeface="Arial"/>
                <a:cs typeface="Arial"/>
                <a:sym typeface="Arial"/>
              </a:rPr>
              <a:t>Reduction of blood flow </a:t>
            </a:r>
            <a:r>
              <a:rPr lang="en-GB" sz="2200">
                <a:latin typeface="Arial"/>
                <a:ea typeface="Arial"/>
                <a:cs typeface="Arial"/>
                <a:sym typeface="Arial"/>
              </a:rPr>
              <a:t>→ HF, Low BP, Shock, DM, RA</a:t>
            </a:r>
            <a:endParaRPr sz="2200">
              <a:latin typeface="Arial"/>
              <a:ea typeface="Arial"/>
              <a:cs typeface="Arial"/>
              <a:sym typeface="Arial"/>
            </a:endParaRPr>
          </a:p>
          <a:p>
            <a:pPr marL="457200" lvl="0" indent="-368300" algn="l" rtl="0">
              <a:spcBef>
                <a:spcPts val="0"/>
              </a:spcBef>
              <a:spcAft>
                <a:spcPts val="0"/>
              </a:spcAft>
              <a:buSzPts val="2200"/>
              <a:buChar char="-"/>
            </a:pPr>
            <a:r>
              <a:rPr lang="en-GB" sz="2200" b="1">
                <a:latin typeface="Arial"/>
                <a:ea typeface="Arial"/>
                <a:cs typeface="Arial"/>
                <a:sym typeface="Arial"/>
              </a:rPr>
              <a:t>Prev abdo surgery</a:t>
            </a:r>
            <a:r>
              <a:rPr lang="en-GB" sz="2200">
                <a:latin typeface="Arial"/>
                <a:ea typeface="Arial"/>
                <a:cs typeface="Arial"/>
                <a:sym typeface="Arial"/>
              </a:rPr>
              <a:t> → scar tissue</a:t>
            </a:r>
            <a:endParaRPr sz="2200">
              <a:latin typeface="Arial"/>
              <a:ea typeface="Arial"/>
              <a:cs typeface="Arial"/>
              <a:sym typeface="Arial"/>
            </a:endParaRPr>
          </a:p>
          <a:p>
            <a:pPr marL="457200" lvl="0" indent="-368300" algn="l" rtl="0">
              <a:spcBef>
                <a:spcPts val="0"/>
              </a:spcBef>
              <a:spcAft>
                <a:spcPts val="0"/>
              </a:spcAft>
              <a:buSzPts val="2200"/>
              <a:buChar char="-"/>
            </a:pPr>
            <a:r>
              <a:rPr lang="en-GB" sz="2200" b="1">
                <a:latin typeface="Arial"/>
                <a:ea typeface="Arial"/>
                <a:cs typeface="Arial"/>
                <a:sym typeface="Arial"/>
              </a:rPr>
              <a:t>Heavy exercise</a:t>
            </a:r>
            <a:r>
              <a:rPr lang="en-GB" sz="2200">
                <a:latin typeface="Arial"/>
                <a:ea typeface="Arial"/>
                <a:cs typeface="Arial"/>
                <a:sym typeface="Arial"/>
              </a:rPr>
              <a:t> → may lead to reduced colonic blood flow</a:t>
            </a:r>
            <a:endParaRPr sz="2200">
              <a:latin typeface="Arial"/>
              <a:ea typeface="Arial"/>
              <a:cs typeface="Arial"/>
              <a:sym typeface="Arial"/>
            </a:endParaRPr>
          </a:p>
          <a:p>
            <a:pPr marL="457200" lvl="0" indent="-368300" algn="l" rtl="0">
              <a:spcBef>
                <a:spcPts val="0"/>
              </a:spcBef>
              <a:spcAft>
                <a:spcPts val="0"/>
              </a:spcAft>
              <a:buSzPts val="2200"/>
              <a:buChar char="-"/>
            </a:pPr>
            <a:r>
              <a:rPr lang="en-GB" sz="2200" b="1">
                <a:latin typeface="Arial"/>
                <a:ea typeface="Arial"/>
                <a:cs typeface="Arial"/>
                <a:sym typeface="Arial"/>
              </a:rPr>
              <a:t>Surgery</a:t>
            </a:r>
            <a:r>
              <a:rPr lang="en-GB" sz="2200">
                <a:latin typeface="Arial"/>
                <a:ea typeface="Arial"/>
                <a:cs typeface="Arial"/>
                <a:sym typeface="Arial"/>
              </a:rPr>
              <a:t> </a:t>
            </a:r>
            <a:r>
              <a:rPr lang="en-GB" sz="2200" b="1">
                <a:latin typeface="Arial"/>
                <a:ea typeface="Arial"/>
                <a:cs typeface="Arial"/>
                <a:sym typeface="Arial"/>
              </a:rPr>
              <a:t>involving the aorta</a:t>
            </a:r>
            <a:endParaRPr sz="2200" b="1">
              <a:latin typeface="Arial"/>
              <a:ea typeface="Arial"/>
              <a:cs typeface="Arial"/>
              <a:sym typeface="Arial"/>
            </a:endParaRPr>
          </a:p>
        </p:txBody>
      </p:sp>
      <p:sp>
        <p:nvSpPr>
          <p:cNvPr id="924" name="Google Shape;924;g123d29d8e8e_0_89"/>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925" name="Google Shape;925;g123d29d8e8e_0_89"/>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926" name="Google Shape;926;g123d29d8e8e_0_89"/>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927" name="Google Shape;927;g123d29d8e8e_0_89"/>
          <p:cNvSpPr txBox="1"/>
          <p:nvPr/>
        </p:nvSpPr>
        <p:spPr>
          <a:xfrm>
            <a:off x="1187597" y="449700"/>
            <a:ext cx="5506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19: Answer</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1231ec35bd6_0_122"/>
          <p:cNvSpPr/>
          <p:nvPr/>
        </p:nvSpPr>
        <p:spPr>
          <a:xfrm>
            <a:off x="1062000" y="2191675"/>
            <a:ext cx="6980700" cy="3521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g1231ec35bd6_0_122"/>
          <p:cNvSpPr/>
          <p:nvPr/>
        </p:nvSpPr>
        <p:spPr>
          <a:xfrm>
            <a:off x="1062000" y="1726425"/>
            <a:ext cx="6980700" cy="4698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g1231ec35bd6_0_122"/>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163" name="Google Shape;163;g1231ec35bd6_0_122"/>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64" name="Google Shape;164;g1231ec35bd6_0_122"/>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165" name="Google Shape;165;g1231ec35bd6_0_122"/>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 Explanation</a:t>
            </a:r>
            <a:endParaRPr sz="3600" b="0" i="0" u="none" strike="noStrike" cap="none">
              <a:solidFill>
                <a:schemeClr val="lt1"/>
              </a:solidFill>
              <a:latin typeface="Arial"/>
              <a:ea typeface="Arial"/>
              <a:cs typeface="Arial"/>
              <a:sym typeface="Arial"/>
            </a:endParaRPr>
          </a:p>
        </p:txBody>
      </p:sp>
      <p:graphicFrame>
        <p:nvGraphicFramePr>
          <p:cNvPr id="166" name="Google Shape;166;g1231ec35bd6_0_122"/>
          <p:cNvGraphicFramePr/>
          <p:nvPr/>
        </p:nvGraphicFramePr>
        <p:xfrm>
          <a:off x="1062025" y="1726425"/>
          <a:ext cx="3000000" cy="3000000"/>
        </p:xfrm>
        <a:graphic>
          <a:graphicData uri="http://schemas.openxmlformats.org/drawingml/2006/table">
            <a:tbl>
              <a:tblPr>
                <a:noFill/>
                <a:tableStyleId>{3D6A6ADA-77B6-4A42-A22F-F73EFF9E0A88}</a:tableStyleId>
              </a:tblPr>
              <a:tblGrid>
                <a:gridCol w="2586300">
                  <a:extLst>
                    <a:ext uri="{9D8B030D-6E8A-4147-A177-3AD203B41FA5}">
                      <a16:colId xmlns:a16="http://schemas.microsoft.com/office/drawing/2014/main" val="20000"/>
                    </a:ext>
                  </a:extLst>
                </a:gridCol>
                <a:gridCol w="2100100">
                  <a:extLst>
                    <a:ext uri="{9D8B030D-6E8A-4147-A177-3AD203B41FA5}">
                      <a16:colId xmlns:a16="http://schemas.microsoft.com/office/drawing/2014/main" val="20001"/>
                    </a:ext>
                  </a:extLst>
                </a:gridCol>
                <a:gridCol w="2294200">
                  <a:extLst>
                    <a:ext uri="{9D8B030D-6E8A-4147-A177-3AD203B41FA5}">
                      <a16:colId xmlns:a16="http://schemas.microsoft.com/office/drawing/2014/main" val="20002"/>
                    </a:ext>
                  </a:extLst>
                </a:gridCol>
              </a:tblGrid>
              <a:tr h="465250">
                <a:tc>
                  <a:txBody>
                    <a:bodyPr/>
                    <a:lstStyle/>
                    <a:p>
                      <a:pPr marL="0" lvl="0" indent="0" algn="ctr" rtl="0">
                        <a:lnSpc>
                          <a:spcPct val="115000"/>
                        </a:lnSpc>
                        <a:spcBef>
                          <a:spcPts val="0"/>
                        </a:spcBef>
                        <a:spcAft>
                          <a:spcPts val="0"/>
                        </a:spcAft>
                        <a:buNone/>
                      </a:pPr>
                      <a:r>
                        <a:rPr lang="en-GB" sz="1800" b="1">
                          <a:latin typeface="Calibri"/>
                          <a:ea typeface="Calibri"/>
                          <a:cs typeface="Calibri"/>
                          <a:sym typeface="Calibri"/>
                        </a:rPr>
                        <a:t>Feature</a:t>
                      </a:r>
                      <a:endParaRPr sz="1800" b="1">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800" b="1">
                          <a:latin typeface="Calibri"/>
                          <a:ea typeface="Calibri"/>
                          <a:cs typeface="Calibri"/>
                          <a:sym typeface="Calibri"/>
                        </a:rPr>
                        <a:t>Crohn's Disease</a:t>
                      </a:r>
                      <a:endParaRPr sz="1800" b="1">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800" b="1">
                          <a:latin typeface="Calibri"/>
                          <a:ea typeface="Calibri"/>
                          <a:cs typeface="Calibri"/>
                          <a:sym typeface="Calibri"/>
                        </a:rPr>
                        <a:t>Ulcerative Colitis</a:t>
                      </a:r>
                      <a:endParaRPr sz="1800" b="1">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extLst>
                  <a:ext uri="{0D108BD9-81ED-4DB2-BD59-A6C34878D82A}">
                    <a16:rowId xmlns:a16="http://schemas.microsoft.com/office/drawing/2014/main" val="10000"/>
                  </a:ext>
                </a:extLst>
              </a:tr>
              <a:tr h="465250">
                <a:tc>
                  <a:txBody>
                    <a:bodyPr/>
                    <a:lstStyle/>
                    <a:p>
                      <a:pPr marL="0" lvl="0" indent="0" algn="ctr" rtl="0">
                        <a:lnSpc>
                          <a:spcPct val="115000"/>
                        </a:lnSpc>
                        <a:spcBef>
                          <a:spcPts val="0"/>
                        </a:spcBef>
                        <a:spcAft>
                          <a:spcPts val="0"/>
                        </a:spcAft>
                        <a:buNone/>
                      </a:pPr>
                      <a:r>
                        <a:rPr lang="en-GB" sz="1800" b="1">
                          <a:latin typeface="Calibri"/>
                          <a:ea typeface="Calibri"/>
                          <a:cs typeface="Calibri"/>
                          <a:sym typeface="Calibri"/>
                        </a:rPr>
                        <a:t>Location</a:t>
                      </a:r>
                      <a:endParaRPr sz="1800" b="1">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800">
                          <a:latin typeface="Calibri"/>
                          <a:ea typeface="Calibri"/>
                          <a:cs typeface="Calibri"/>
                          <a:sym typeface="Calibri"/>
                        </a:rPr>
                        <a:t>Any part of GI tract</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800">
                          <a:latin typeface="Calibri"/>
                          <a:ea typeface="Calibri"/>
                          <a:cs typeface="Calibri"/>
                          <a:sym typeface="Calibri"/>
                        </a:rPr>
                        <a:t>Colon only</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extLst>
                  <a:ext uri="{0D108BD9-81ED-4DB2-BD59-A6C34878D82A}">
                    <a16:rowId xmlns:a16="http://schemas.microsoft.com/office/drawing/2014/main" val="10001"/>
                  </a:ext>
                </a:extLst>
              </a:tr>
              <a:tr h="465250">
                <a:tc>
                  <a:txBody>
                    <a:bodyPr/>
                    <a:lstStyle/>
                    <a:p>
                      <a:pPr marL="0" lvl="0" indent="0" algn="ctr" rtl="0">
                        <a:lnSpc>
                          <a:spcPct val="115000"/>
                        </a:lnSpc>
                        <a:spcBef>
                          <a:spcPts val="0"/>
                        </a:spcBef>
                        <a:spcAft>
                          <a:spcPts val="0"/>
                        </a:spcAft>
                        <a:buNone/>
                      </a:pPr>
                      <a:r>
                        <a:rPr lang="en-GB" sz="1800" b="1">
                          <a:latin typeface="Calibri"/>
                          <a:ea typeface="Calibri"/>
                          <a:cs typeface="Calibri"/>
                          <a:sym typeface="Calibri"/>
                        </a:rPr>
                        <a:t>Inflammation Pattern</a:t>
                      </a:r>
                      <a:endParaRPr sz="1800" b="1">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800">
                          <a:latin typeface="Calibri"/>
                          <a:ea typeface="Calibri"/>
                          <a:cs typeface="Calibri"/>
                          <a:sym typeface="Calibri"/>
                        </a:rPr>
                        <a:t>Skip Lesions</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800">
                          <a:latin typeface="Calibri"/>
                          <a:ea typeface="Calibri"/>
                          <a:cs typeface="Calibri"/>
                          <a:sym typeface="Calibri"/>
                        </a:rPr>
                        <a:t>Continuous Inflammation</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extLst>
                  <a:ext uri="{0D108BD9-81ED-4DB2-BD59-A6C34878D82A}">
                    <a16:rowId xmlns:a16="http://schemas.microsoft.com/office/drawing/2014/main" val="10002"/>
                  </a:ext>
                </a:extLst>
              </a:tr>
              <a:tr h="465250">
                <a:tc>
                  <a:txBody>
                    <a:bodyPr/>
                    <a:lstStyle/>
                    <a:p>
                      <a:pPr marL="0" lvl="0" indent="0" algn="ctr" rtl="0">
                        <a:lnSpc>
                          <a:spcPct val="115000"/>
                        </a:lnSpc>
                        <a:spcBef>
                          <a:spcPts val="0"/>
                        </a:spcBef>
                        <a:spcAft>
                          <a:spcPts val="0"/>
                        </a:spcAft>
                        <a:buNone/>
                      </a:pPr>
                      <a:r>
                        <a:rPr lang="en-GB" sz="1800" b="1">
                          <a:latin typeface="Calibri"/>
                          <a:ea typeface="Calibri"/>
                          <a:cs typeface="Calibri"/>
                          <a:sym typeface="Calibri"/>
                        </a:rPr>
                        <a:t>Layers affected</a:t>
                      </a:r>
                      <a:endParaRPr sz="1800" b="1">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800">
                          <a:latin typeface="Calibri"/>
                          <a:ea typeface="Calibri"/>
                          <a:cs typeface="Calibri"/>
                          <a:sym typeface="Calibri"/>
                        </a:rPr>
                        <a:t>Transmural</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800">
                          <a:latin typeface="Calibri"/>
                          <a:ea typeface="Calibri"/>
                          <a:cs typeface="Calibri"/>
                          <a:sym typeface="Calibri"/>
                        </a:rPr>
                        <a:t>Mucosal</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extLst>
                  <a:ext uri="{0D108BD9-81ED-4DB2-BD59-A6C34878D82A}">
                    <a16:rowId xmlns:a16="http://schemas.microsoft.com/office/drawing/2014/main" val="10003"/>
                  </a:ext>
                </a:extLst>
              </a:tr>
              <a:tr h="465250">
                <a:tc>
                  <a:txBody>
                    <a:bodyPr/>
                    <a:lstStyle/>
                    <a:p>
                      <a:pPr marL="0" lvl="0" indent="0" algn="ctr" rtl="0">
                        <a:lnSpc>
                          <a:spcPct val="115000"/>
                        </a:lnSpc>
                        <a:spcBef>
                          <a:spcPts val="0"/>
                        </a:spcBef>
                        <a:spcAft>
                          <a:spcPts val="0"/>
                        </a:spcAft>
                        <a:buNone/>
                      </a:pPr>
                      <a:r>
                        <a:rPr lang="en-GB" sz="1800" b="1">
                          <a:latin typeface="Calibri"/>
                          <a:ea typeface="Calibri"/>
                          <a:cs typeface="Calibri"/>
                          <a:sym typeface="Calibri"/>
                        </a:rPr>
                        <a:t>Granulomas</a:t>
                      </a:r>
                      <a:endParaRPr sz="1800" b="1">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800">
                          <a:latin typeface="Calibri"/>
                          <a:ea typeface="Calibri"/>
                          <a:cs typeface="Calibri"/>
                          <a:sym typeface="Calibri"/>
                        </a:rPr>
                        <a:t>Granulomas</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800">
                          <a:latin typeface="Calibri"/>
                          <a:ea typeface="Calibri"/>
                          <a:cs typeface="Calibri"/>
                          <a:sym typeface="Calibri"/>
                        </a:rPr>
                        <a:t>No granulomas</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extLst>
                  <a:ext uri="{0D108BD9-81ED-4DB2-BD59-A6C34878D82A}">
                    <a16:rowId xmlns:a16="http://schemas.microsoft.com/office/drawing/2014/main" val="10004"/>
                  </a:ext>
                </a:extLst>
              </a:tr>
              <a:tr h="465250">
                <a:tc>
                  <a:txBody>
                    <a:bodyPr/>
                    <a:lstStyle/>
                    <a:p>
                      <a:pPr marL="0" lvl="0" indent="0" algn="ctr" rtl="0">
                        <a:lnSpc>
                          <a:spcPct val="115000"/>
                        </a:lnSpc>
                        <a:spcBef>
                          <a:spcPts val="0"/>
                        </a:spcBef>
                        <a:spcAft>
                          <a:spcPts val="0"/>
                        </a:spcAft>
                        <a:buNone/>
                      </a:pPr>
                      <a:r>
                        <a:rPr lang="en-GB" sz="1800" b="1">
                          <a:latin typeface="Calibri"/>
                          <a:ea typeface="Calibri"/>
                          <a:cs typeface="Calibri"/>
                          <a:sym typeface="Calibri"/>
                        </a:rPr>
                        <a:t>Crypt Abscesses?</a:t>
                      </a:r>
                      <a:endParaRPr sz="1800" b="1">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800">
                          <a:latin typeface="Calibri"/>
                          <a:ea typeface="Calibri"/>
                          <a:cs typeface="Calibri"/>
                          <a:sym typeface="Calibri"/>
                        </a:rPr>
                        <a:t>Crypt Abscesses</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800">
                          <a:latin typeface="Calibri"/>
                          <a:ea typeface="Calibri"/>
                          <a:cs typeface="Calibri"/>
                          <a:sym typeface="Calibri"/>
                        </a:rPr>
                        <a:t>Crypt Abscesses</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extLst>
                  <a:ext uri="{0D108BD9-81ED-4DB2-BD59-A6C34878D82A}">
                    <a16:rowId xmlns:a16="http://schemas.microsoft.com/office/drawing/2014/main" val="10005"/>
                  </a:ext>
                </a:extLst>
              </a:tr>
              <a:tr h="465250">
                <a:tc>
                  <a:txBody>
                    <a:bodyPr/>
                    <a:lstStyle/>
                    <a:p>
                      <a:pPr marL="0" lvl="0" indent="0" algn="ctr" rtl="0">
                        <a:lnSpc>
                          <a:spcPct val="115000"/>
                        </a:lnSpc>
                        <a:spcBef>
                          <a:spcPts val="0"/>
                        </a:spcBef>
                        <a:spcAft>
                          <a:spcPts val="0"/>
                        </a:spcAft>
                        <a:buNone/>
                      </a:pPr>
                      <a:r>
                        <a:rPr lang="en-GB" sz="1800" b="1">
                          <a:latin typeface="Calibri"/>
                          <a:ea typeface="Calibri"/>
                          <a:cs typeface="Calibri"/>
                          <a:sym typeface="Calibri"/>
                        </a:rPr>
                        <a:t>Goblet cell depletion</a:t>
                      </a:r>
                      <a:endParaRPr sz="1800" b="1">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800">
                          <a:latin typeface="Calibri"/>
                          <a:ea typeface="Calibri"/>
                          <a:cs typeface="Calibri"/>
                          <a:sym typeface="Calibri"/>
                        </a:rPr>
                        <a:t>No</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800">
                          <a:latin typeface="Calibri"/>
                          <a:ea typeface="Calibri"/>
                          <a:cs typeface="Calibri"/>
                          <a:sym typeface="Calibri"/>
                        </a:rPr>
                        <a:t>Yes</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extLst>
                  <a:ext uri="{0D108BD9-81ED-4DB2-BD59-A6C34878D82A}">
                    <a16:rowId xmlns:a16="http://schemas.microsoft.com/office/drawing/2014/main" val="10006"/>
                  </a:ext>
                </a:extLst>
              </a:tr>
              <a:tr h="465250">
                <a:tc>
                  <a:txBody>
                    <a:bodyPr/>
                    <a:lstStyle/>
                    <a:p>
                      <a:pPr marL="0" lvl="0" indent="0" algn="ctr" rtl="0">
                        <a:lnSpc>
                          <a:spcPct val="115000"/>
                        </a:lnSpc>
                        <a:spcBef>
                          <a:spcPts val="0"/>
                        </a:spcBef>
                        <a:spcAft>
                          <a:spcPts val="0"/>
                        </a:spcAft>
                        <a:buNone/>
                      </a:pPr>
                      <a:r>
                        <a:rPr lang="en-GB" sz="1800" b="1">
                          <a:latin typeface="Calibri"/>
                          <a:ea typeface="Calibri"/>
                          <a:cs typeface="Calibri"/>
                          <a:sym typeface="Calibri"/>
                        </a:rPr>
                        <a:t>Cobblestone appearance?</a:t>
                      </a:r>
                      <a:endParaRPr sz="1800" b="1">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800">
                          <a:latin typeface="Calibri"/>
                          <a:ea typeface="Calibri"/>
                          <a:cs typeface="Calibri"/>
                          <a:sym typeface="Calibri"/>
                        </a:rPr>
                        <a:t>Yes</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800">
                          <a:latin typeface="Calibri"/>
                          <a:ea typeface="Calibri"/>
                          <a:cs typeface="Calibri"/>
                          <a:sym typeface="Calibri"/>
                        </a:rPr>
                        <a:t>No</a:t>
                      </a:r>
                      <a:endParaRPr sz="1800">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10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g123d29d8e8e_0_8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None/>
            </a:pPr>
            <a:r>
              <a:rPr lang="en-GB" sz="2100">
                <a:latin typeface="Arial"/>
                <a:ea typeface="Arial"/>
                <a:cs typeface="Arial"/>
                <a:sym typeface="Arial"/>
              </a:rPr>
              <a:t>26. Mesenteric ischaemia and ischaemic colitis are two conditions affecting blood flow within the gastrointestinal tract. </a:t>
            </a:r>
            <a:endParaRPr sz="1900">
              <a:latin typeface="Arial"/>
              <a:ea typeface="Arial"/>
              <a:cs typeface="Arial"/>
              <a:sym typeface="Arial"/>
            </a:endParaRPr>
          </a:p>
          <a:p>
            <a:pPr marL="0" lvl="0" indent="0" algn="l" rtl="0">
              <a:spcBef>
                <a:spcPts val="0"/>
              </a:spcBef>
              <a:spcAft>
                <a:spcPts val="0"/>
              </a:spcAft>
              <a:buNone/>
            </a:pPr>
            <a:endParaRPr sz="2000">
              <a:latin typeface="Arial"/>
              <a:ea typeface="Arial"/>
              <a:cs typeface="Arial"/>
              <a:sym typeface="Arial"/>
            </a:endParaRPr>
          </a:p>
          <a:p>
            <a:pPr marL="0" lvl="0" indent="0" algn="l" rtl="0">
              <a:spcBef>
                <a:spcPts val="0"/>
              </a:spcBef>
              <a:spcAft>
                <a:spcPts val="0"/>
              </a:spcAft>
              <a:buNone/>
            </a:pPr>
            <a:r>
              <a:rPr lang="en-GB" sz="2200">
                <a:latin typeface="Arial"/>
                <a:ea typeface="Arial"/>
                <a:cs typeface="Arial"/>
                <a:sym typeface="Arial"/>
              </a:rPr>
              <a:t>What are some potential complications of mesenteric ischaemia?</a:t>
            </a:r>
            <a:endParaRPr sz="2200">
              <a:latin typeface="Arial"/>
              <a:ea typeface="Arial"/>
              <a:cs typeface="Arial"/>
              <a:sym typeface="Arial"/>
            </a:endParaRPr>
          </a:p>
          <a:p>
            <a:pPr marL="0" lvl="0" indent="0" algn="l" rtl="0">
              <a:spcBef>
                <a:spcPts val="0"/>
              </a:spcBef>
              <a:spcAft>
                <a:spcPts val="0"/>
              </a:spcAft>
              <a:buNone/>
            </a:pPr>
            <a:r>
              <a:rPr lang="en-GB" sz="2200" b="1">
                <a:latin typeface="Arial"/>
                <a:ea typeface="Arial"/>
                <a:cs typeface="Arial"/>
                <a:sym typeface="Arial"/>
              </a:rPr>
              <a:t>	Sepsis, bowel necrosis </a:t>
            </a:r>
            <a:r>
              <a:rPr lang="en-GB" sz="2200">
                <a:latin typeface="Arial"/>
                <a:ea typeface="Arial"/>
                <a:cs typeface="Arial"/>
                <a:sym typeface="Arial"/>
              </a:rPr>
              <a:t>(→ short bowel syndrome)</a:t>
            </a:r>
            <a:r>
              <a:rPr lang="en-GB" sz="2200" b="1">
                <a:latin typeface="Arial"/>
                <a:ea typeface="Arial"/>
                <a:cs typeface="Arial"/>
                <a:sym typeface="Arial"/>
              </a:rPr>
              <a:t>, death,</a:t>
            </a:r>
            <a:endParaRPr sz="2200" b="1">
              <a:latin typeface="Arial"/>
              <a:ea typeface="Arial"/>
              <a:cs typeface="Arial"/>
              <a:sym typeface="Arial"/>
            </a:endParaRPr>
          </a:p>
          <a:p>
            <a:pPr marL="0" lvl="0" indent="457200" algn="l" rtl="0">
              <a:spcBef>
                <a:spcPts val="0"/>
              </a:spcBef>
              <a:spcAft>
                <a:spcPts val="0"/>
              </a:spcAft>
              <a:buNone/>
            </a:pPr>
            <a:r>
              <a:rPr lang="en-GB" sz="2200" b="1">
                <a:latin typeface="Arial"/>
                <a:ea typeface="Arial"/>
                <a:cs typeface="Arial"/>
                <a:sym typeface="Arial"/>
              </a:rPr>
              <a:t>fear of eating, unintentional weight loss </a:t>
            </a:r>
            <a:endParaRPr sz="2200" b="1">
              <a:latin typeface="Arial"/>
              <a:ea typeface="Arial"/>
              <a:cs typeface="Arial"/>
              <a:sym typeface="Arial"/>
            </a:endParaRPr>
          </a:p>
          <a:p>
            <a:pPr marL="0" lvl="0" indent="0" algn="l" rtl="0">
              <a:spcBef>
                <a:spcPts val="0"/>
              </a:spcBef>
              <a:spcAft>
                <a:spcPts val="0"/>
              </a:spcAft>
              <a:buNone/>
            </a:pPr>
            <a:endParaRPr sz="1200">
              <a:latin typeface="Arial"/>
              <a:ea typeface="Arial"/>
              <a:cs typeface="Arial"/>
              <a:sym typeface="Arial"/>
            </a:endParaRPr>
          </a:p>
          <a:p>
            <a:pPr marL="0" lvl="0" indent="0" algn="l" rtl="0">
              <a:spcBef>
                <a:spcPts val="0"/>
              </a:spcBef>
              <a:spcAft>
                <a:spcPts val="0"/>
              </a:spcAft>
              <a:buNone/>
            </a:pPr>
            <a:r>
              <a:rPr lang="en-GB" sz="2200">
                <a:latin typeface="Arial"/>
                <a:ea typeface="Arial"/>
                <a:cs typeface="Arial"/>
                <a:sym typeface="Arial"/>
              </a:rPr>
              <a:t>How might you investigate if you suspected ischaemic colitis? </a:t>
            </a:r>
            <a:endParaRPr sz="2200">
              <a:latin typeface="Arial"/>
              <a:ea typeface="Arial"/>
              <a:cs typeface="Arial"/>
              <a:sym typeface="Arial"/>
            </a:endParaRPr>
          </a:p>
          <a:p>
            <a:pPr marL="457200" lvl="0" indent="0" algn="l" rtl="0">
              <a:spcBef>
                <a:spcPts val="0"/>
              </a:spcBef>
              <a:spcAft>
                <a:spcPts val="0"/>
              </a:spcAft>
              <a:buNone/>
            </a:pPr>
            <a:r>
              <a:rPr lang="en-GB" sz="2200" b="1">
                <a:latin typeface="Arial"/>
                <a:ea typeface="Arial"/>
                <a:cs typeface="Arial"/>
                <a:sym typeface="Arial"/>
              </a:rPr>
              <a:t>CT Abdomen </a:t>
            </a:r>
            <a:r>
              <a:rPr lang="en-GB" sz="2200">
                <a:latin typeface="Arial"/>
                <a:ea typeface="Arial"/>
                <a:cs typeface="Arial"/>
                <a:sym typeface="Arial"/>
              </a:rPr>
              <a:t>(rule out other things such as IBD), </a:t>
            </a:r>
            <a:r>
              <a:rPr lang="en-GB" sz="2200" b="1">
                <a:latin typeface="Arial"/>
                <a:ea typeface="Arial"/>
                <a:cs typeface="Arial"/>
                <a:sym typeface="Arial"/>
              </a:rPr>
              <a:t>Colonoscopy, Stool culture </a:t>
            </a:r>
            <a:r>
              <a:rPr lang="en-GB" sz="2200">
                <a:latin typeface="Arial"/>
                <a:ea typeface="Arial"/>
                <a:cs typeface="Arial"/>
                <a:sym typeface="Arial"/>
              </a:rPr>
              <a:t>(rule out infection)</a:t>
            </a:r>
            <a:endParaRPr sz="2200">
              <a:latin typeface="Arial"/>
              <a:ea typeface="Arial"/>
              <a:cs typeface="Arial"/>
              <a:sym typeface="Arial"/>
            </a:endParaRPr>
          </a:p>
          <a:p>
            <a:pPr marL="0" lvl="0" indent="0" algn="l" rtl="0">
              <a:spcBef>
                <a:spcPts val="0"/>
              </a:spcBef>
              <a:spcAft>
                <a:spcPts val="0"/>
              </a:spcAft>
              <a:buNone/>
            </a:pPr>
            <a:endParaRPr sz="1200">
              <a:latin typeface="Arial"/>
              <a:ea typeface="Arial"/>
              <a:cs typeface="Arial"/>
              <a:sym typeface="Arial"/>
            </a:endParaRPr>
          </a:p>
          <a:p>
            <a:pPr marL="0" lvl="0" indent="0" algn="l" rtl="0">
              <a:spcBef>
                <a:spcPts val="0"/>
              </a:spcBef>
              <a:spcAft>
                <a:spcPts val="0"/>
              </a:spcAft>
              <a:buNone/>
            </a:pPr>
            <a:r>
              <a:rPr lang="en-GB" sz="2200">
                <a:latin typeface="Arial"/>
                <a:ea typeface="Arial"/>
                <a:cs typeface="Arial"/>
                <a:sym typeface="Arial"/>
              </a:rPr>
              <a:t>How does this differ from mesenteric ischaemia?</a:t>
            </a:r>
            <a:endParaRPr sz="2200">
              <a:latin typeface="Arial"/>
              <a:ea typeface="Arial"/>
              <a:cs typeface="Arial"/>
              <a:sym typeface="Arial"/>
            </a:endParaRPr>
          </a:p>
          <a:p>
            <a:pPr marL="0" lvl="0" indent="0" algn="l" rtl="0">
              <a:spcBef>
                <a:spcPts val="0"/>
              </a:spcBef>
              <a:spcAft>
                <a:spcPts val="0"/>
              </a:spcAft>
              <a:buNone/>
            </a:pPr>
            <a:r>
              <a:rPr lang="en-GB" sz="2200">
                <a:latin typeface="Arial"/>
                <a:ea typeface="Arial"/>
                <a:cs typeface="Arial"/>
                <a:sym typeface="Arial"/>
              </a:rPr>
              <a:t>	</a:t>
            </a:r>
            <a:r>
              <a:rPr lang="en-GB" sz="2200" b="1">
                <a:latin typeface="Arial"/>
                <a:ea typeface="Arial"/>
                <a:cs typeface="Arial"/>
                <a:sym typeface="Arial"/>
              </a:rPr>
              <a:t>Investigate with angiography, doppler ultrasound</a:t>
            </a:r>
            <a:endParaRPr sz="2200" b="1">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2200">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GB" sz="2200">
                <a:latin typeface="Arial"/>
                <a:ea typeface="Arial"/>
                <a:cs typeface="Arial"/>
                <a:sym typeface="Arial"/>
              </a:rPr>
              <a:t> </a:t>
            </a:r>
            <a:endParaRPr sz="2200" b="0" i="0" u="none" strike="noStrike" cap="none">
              <a:solidFill>
                <a:schemeClr val="dk1"/>
              </a:solidFill>
              <a:latin typeface="Arial"/>
              <a:ea typeface="Arial"/>
              <a:cs typeface="Arial"/>
              <a:sym typeface="Arial"/>
            </a:endParaRPr>
          </a:p>
        </p:txBody>
      </p:sp>
      <p:sp>
        <p:nvSpPr>
          <p:cNvPr id="933" name="Google Shape;933;g123d29d8e8e_0_81"/>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934" name="Google Shape;934;g123d29d8e8e_0_81"/>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935" name="Google Shape;935;g123d29d8e8e_0_81"/>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936" name="Google Shape;936;g123d29d8e8e_0_81"/>
          <p:cNvSpPr txBox="1"/>
          <p:nvPr/>
        </p:nvSpPr>
        <p:spPr>
          <a:xfrm>
            <a:off x="1187597" y="449700"/>
            <a:ext cx="5506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19: Answer</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g123d29d8e8e_0_9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None/>
            </a:pPr>
            <a:r>
              <a:rPr lang="en-GB" sz="2100">
                <a:latin typeface="Arial"/>
                <a:ea typeface="Arial"/>
                <a:cs typeface="Arial"/>
                <a:sym typeface="Arial"/>
              </a:rPr>
              <a:t>26. Mesenteric ischaemia and ischaemic colitis are two conditions affecting blood flow within the gastrointestinal tract. </a:t>
            </a:r>
            <a:endParaRPr sz="1900">
              <a:latin typeface="Arial"/>
              <a:ea typeface="Arial"/>
              <a:cs typeface="Arial"/>
              <a:sym typeface="Arial"/>
            </a:endParaRPr>
          </a:p>
          <a:p>
            <a:pPr marL="0" lvl="0" indent="0" algn="l" rtl="0">
              <a:spcBef>
                <a:spcPts val="0"/>
              </a:spcBef>
              <a:spcAft>
                <a:spcPts val="0"/>
              </a:spcAft>
              <a:buNone/>
            </a:pPr>
            <a:endParaRPr sz="2000">
              <a:latin typeface="Arial"/>
              <a:ea typeface="Arial"/>
              <a:cs typeface="Arial"/>
              <a:sym typeface="Arial"/>
            </a:endParaRPr>
          </a:p>
          <a:p>
            <a:pPr marL="0" lvl="0" indent="0" algn="l" rtl="0">
              <a:spcBef>
                <a:spcPts val="0"/>
              </a:spcBef>
              <a:spcAft>
                <a:spcPts val="0"/>
              </a:spcAft>
              <a:buNone/>
            </a:pPr>
            <a:r>
              <a:rPr lang="en-GB" sz="2200">
                <a:latin typeface="Arial"/>
                <a:ea typeface="Arial"/>
                <a:cs typeface="Arial"/>
                <a:sym typeface="Arial"/>
              </a:rPr>
              <a:t>For which of these conditions may you treat surgically with a stent?</a:t>
            </a:r>
            <a:endParaRPr sz="2200">
              <a:latin typeface="Arial"/>
              <a:ea typeface="Arial"/>
              <a:cs typeface="Arial"/>
              <a:sym typeface="Arial"/>
            </a:endParaRPr>
          </a:p>
          <a:p>
            <a:pPr marL="0" lvl="0" indent="0" algn="l" rtl="0">
              <a:spcBef>
                <a:spcPts val="0"/>
              </a:spcBef>
              <a:spcAft>
                <a:spcPts val="0"/>
              </a:spcAft>
              <a:buNone/>
            </a:pPr>
            <a:r>
              <a:rPr lang="en-GB" sz="2200">
                <a:latin typeface="Arial"/>
                <a:ea typeface="Arial"/>
                <a:cs typeface="Arial"/>
                <a:sym typeface="Arial"/>
              </a:rPr>
              <a:t>	 </a:t>
            </a:r>
            <a:r>
              <a:rPr lang="en-GB" sz="2200" b="1">
                <a:latin typeface="Arial"/>
                <a:ea typeface="Arial"/>
                <a:cs typeface="Arial"/>
                <a:sym typeface="Arial"/>
              </a:rPr>
              <a:t>Mesenteric ischaemia</a:t>
            </a:r>
            <a:endParaRPr sz="2200" b="1">
              <a:latin typeface="Arial"/>
              <a:ea typeface="Arial"/>
              <a:cs typeface="Arial"/>
              <a:sym typeface="Arial"/>
            </a:endParaRPr>
          </a:p>
          <a:p>
            <a:pPr marL="0" lvl="0" indent="0" algn="l" rtl="0">
              <a:spcBef>
                <a:spcPts val="0"/>
              </a:spcBef>
              <a:spcAft>
                <a:spcPts val="0"/>
              </a:spcAft>
              <a:buNone/>
            </a:pPr>
            <a:endParaRPr sz="2200" b="1">
              <a:latin typeface="Arial"/>
              <a:ea typeface="Arial"/>
              <a:cs typeface="Arial"/>
              <a:sym typeface="Arial"/>
            </a:endParaRPr>
          </a:p>
          <a:p>
            <a:pPr marL="457200" lvl="0" indent="0" algn="l" rtl="0">
              <a:spcBef>
                <a:spcPts val="0"/>
              </a:spcBef>
              <a:spcAft>
                <a:spcPts val="0"/>
              </a:spcAft>
              <a:buClr>
                <a:schemeClr val="dk1"/>
              </a:buClr>
              <a:buSzPts val="1100"/>
              <a:buFont typeface="Arial"/>
              <a:buNone/>
            </a:pPr>
            <a:r>
              <a:rPr lang="en-GB" sz="2200">
                <a:latin typeface="Arial"/>
                <a:ea typeface="Arial"/>
                <a:cs typeface="Arial"/>
                <a:sym typeface="Arial"/>
              </a:rPr>
              <a:t>(Surgical management of ischaemic colitis may involve bowel resection due to necrosis or blockage, or repairing a hole in the colon).</a:t>
            </a:r>
            <a:endParaRPr sz="2200" b="1">
              <a:latin typeface="Arial"/>
              <a:ea typeface="Arial"/>
              <a:cs typeface="Arial"/>
              <a:sym typeface="Arial"/>
            </a:endParaRPr>
          </a:p>
          <a:p>
            <a:pPr marL="0" lvl="0" indent="0" algn="l" rtl="0">
              <a:spcBef>
                <a:spcPts val="0"/>
              </a:spcBef>
              <a:spcAft>
                <a:spcPts val="0"/>
              </a:spcAft>
              <a:buNone/>
            </a:pPr>
            <a:endParaRPr sz="2200" b="1">
              <a:latin typeface="Arial"/>
              <a:ea typeface="Arial"/>
              <a:cs typeface="Arial"/>
              <a:sym typeface="Arial"/>
            </a:endParaRPr>
          </a:p>
          <a:p>
            <a:pPr marL="457200" lvl="0" indent="0" algn="l" rtl="0">
              <a:spcBef>
                <a:spcPts val="0"/>
              </a:spcBef>
              <a:spcAft>
                <a:spcPts val="0"/>
              </a:spcAft>
              <a:buNone/>
            </a:pPr>
            <a:endParaRPr sz="2200">
              <a:latin typeface="Arial"/>
              <a:ea typeface="Arial"/>
              <a:cs typeface="Arial"/>
              <a:sym typeface="Arial"/>
            </a:endParaRPr>
          </a:p>
        </p:txBody>
      </p:sp>
      <p:sp>
        <p:nvSpPr>
          <p:cNvPr id="942" name="Google Shape;942;g123d29d8e8e_0_97"/>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943" name="Google Shape;943;g123d29d8e8e_0_97"/>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944" name="Google Shape;944;g123d29d8e8e_0_97"/>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945" name="Google Shape;945;g123d29d8e8e_0_97"/>
          <p:cNvSpPr txBox="1"/>
          <p:nvPr/>
        </p:nvSpPr>
        <p:spPr>
          <a:xfrm>
            <a:off x="1187597" y="449700"/>
            <a:ext cx="5506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19: Answer</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pic>
        <p:nvPicPr>
          <p:cNvPr id="950" name="Google Shape;950;g123d29d8e8e_0_72"/>
          <p:cNvPicPr preferRelativeResize="0"/>
          <p:nvPr/>
        </p:nvPicPr>
        <p:blipFill>
          <a:blip r:embed="rId3">
            <a:alphaModFix/>
          </a:blip>
          <a:stretch>
            <a:fillRect/>
          </a:stretch>
        </p:blipFill>
        <p:spPr>
          <a:xfrm>
            <a:off x="924775" y="1567573"/>
            <a:ext cx="3753707" cy="4591201"/>
          </a:xfrm>
          <a:prstGeom prst="rect">
            <a:avLst/>
          </a:prstGeom>
          <a:noFill/>
          <a:ln>
            <a:noFill/>
          </a:ln>
        </p:spPr>
      </p:pic>
      <p:sp>
        <p:nvSpPr>
          <p:cNvPr id="951" name="Google Shape;951;g123d29d8e8e_0_72"/>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952" name="Google Shape;952;g123d29d8e8e_0_72"/>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953" name="Google Shape;953;g123d29d8e8e_0_72"/>
          <p:cNvPicPr preferRelativeResize="0"/>
          <p:nvPr/>
        </p:nvPicPr>
        <p:blipFill rotWithShape="1">
          <a:blip r:embed="rId4">
            <a:alphaModFix/>
          </a:blip>
          <a:srcRect/>
          <a:stretch/>
        </p:blipFill>
        <p:spPr>
          <a:xfrm>
            <a:off x="164386" y="5721614"/>
            <a:ext cx="1023223" cy="1026582"/>
          </a:xfrm>
          <a:prstGeom prst="rect">
            <a:avLst/>
          </a:prstGeom>
          <a:noFill/>
          <a:ln>
            <a:noFill/>
          </a:ln>
        </p:spPr>
      </p:pic>
      <p:sp>
        <p:nvSpPr>
          <p:cNvPr id="954" name="Google Shape;954;g123d29d8e8e_0_72"/>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19: Explanation</a:t>
            </a:r>
            <a:endParaRPr sz="3600" b="0" i="0" u="none" strike="noStrike" cap="none">
              <a:solidFill>
                <a:schemeClr val="lt1"/>
              </a:solidFill>
              <a:latin typeface="Arial"/>
              <a:ea typeface="Arial"/>
              <a:cs typeface="Arial"/>
              <a:sym typeface="Arial"/>
            </a:endParaRPr>
          </a:p>
        </p:txBody>
      </p:sp>
      <p:pic>
        <p:nvPicPr>
          <p:cNvPr id="955" name="Google Shape;955;g123d29d8e8e_0_72"/>
          <p:cNvPicPr preferRelativeResize="0"/>
          <p:nvPr/>
        </p:nvPicPr>
        <p:blipFill>
          <a:blip r:embed="rId5">
            <a:alphaModFix/>
          </a:blip>
          <a:stretch>
            <a:fillRect/>
          </a:stretch>
        </p:blipFill>
        <p:spPr>
          <a:xfrm>
            <a:off x="4777880" y="1600126"/>
            <a:ext cx="4045946" cy="452610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g123d29d8e8e_0_141"/>
          <p:cNvSpPr/>
          <p:nvPr/>
        </p:nvSpPr>
        <p:spPr>
          <a:xfrm>
            <a:off x="884500" y="4347750"/>
            <a:ext cx="6951300" cy="1619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g123d29d8e8e_0_14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28. Jerry is a 54-year-old man who is blue-lighted into A&amp;E with haematemesis. His son tells you that his stools have been darker in colour, and he lost consciousness before the ambulance arrived. His skin has a yellow tinge. His son confides in you that Jerry has had a drinking problem for some years now. You suspect a rupture of oesophageal varices. </a:t>
            </a:r>
            <a:endParaRPr sz="24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12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What are oesophageal varices?</a:t>
            </a:r>
            <a:endParaRPr sz="2400">
              <a:latin typeface="Arial"/>
              <a:ea typeface="Arial"/>
              <a:cs typeface="Arial"/>
              <a:sym typeface="Arial"/>
            </a:endParaRPr>
          </a:p>
          <a:p>
            <a:pPr marL="914400" lvl="0" indent="-381000" algn="l" rtl="0">
              <a:spcBef>
                <a:spcPts val="0"/>
              </a:spcBef>
              <a:spcAft>
                <a:spcPts val="0"/>
              </a:spcAft>
              <a:buSzPts val="2400"/>
              <a:buAutoNum type="alphaLcPeriod"/>
            </a:pPr>
            <a:r>
              <a:rPr lang="en-GB" sz="2400">
                <a:latin typeface="Arial"/>
                <a:ea typeface="Arial"/>
                <a:cs typeface="Arial"/>
                <a:sym typeface="Arial"/>
              </a:rPr>
              <a:t>What is causing Jerry’s stools to be dark?</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What is the likely cause in Jerry’s case?</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What else could cause oesophageal varices?</a:t>
            </a:r>
            <a:endParaRPr sz="2400">
              <a:latin typeface="Arial"/>
              <a:ea typeface="Arial"/>
              <a:cs typeface="Arial"/>
              <a:sym typeface="Arial"/>
            </a:endParaRPr>
          </a:p>
        </p:txBody>
      </p:sp>
      <p:sp>
        <p:nvSpPr>
          <p:cNvPr id="962" name="Google Shape;962;g123d29d8e8e_0_141"/>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963" name="Google Shape;963;g123d29d8e8e_0_141"/>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964" name="Google Shape;964;g123d29d8e8e_0_141"/>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965" name="Google Shape;965;g123d29d8e8e_0_141"/>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20: SAQ</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g123d29d8e8e_0_149"/>
          <p:cNvSpPr txBox="1">
            <a:spLocks noGrp="1"/>
          </p:cNvSpPr>
          <p:nvPr>
            <p:ph type="body" idx="1"/>
          </p:nvPr>
        </p:nvSpPr>
        <p:spPr>
          <a:xfrm>
            <a:off x="531950" y="1525450"/>
            <a:ext cx="48747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2300">
                <a:latin typeface="Arial"/>
                <a:ea typeface="Arial"/>
                <a:cs typeface="Arial"/>
                <a:sym typeface="Arial"/>
              </a:rPr>
              <a:t>What are oesophageal varices?</a:t>
            </a:r>
            <a:endParaRPr sz="2300">
              <a:latin typeface="Arial"/>
              <a:ea typeface="Arial"/>
              <a:cs typeface="Arial"/>
              <a:sym typeface="Arial"/>
            </a:endParaRPr>
          </a:p>
          <a:p>
            <a:pPr marL="457200" lvl="0" indent="0" algn="l" rtl="0">
              <a:spcBef>
                <a:spcPts val="0"/>
              </a:spcBef>
              <a:spcAft>
                <a:spcPts val="0"/>
              </a:spcAft>
              <a:buNone/>
            </a:pPr>
            <a:r>
              <a:rPr lang="en-GB" sz="2300" b="1">
                <a:latin typeface="Arial"/>
                <a:ea typeface="Arial"/>
                <a:cs typeface="Arial"/>
                <a:sym typeface="Arial"/>
              </a:rPr>
              <a:t>Abnormal, enlarged veins in the oesophagus, that develop when normal blood flow to the liver is blocked by a clot / scar tissue</a:t>
            </a:r>
            <a:endParaRPr sz="2300" b="1">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r>
              <a:rPr lang="en-GB" sz="2300">
                <a:latin typeface="Arial"/>
                <a:ea typeface="Arial"/>
                <a:cs typeface="Arial"/>
                <a:sym typeface="Arial"/>
              </a:rPr>
              <a:t>What is causing Jerry’s stools to be dark?</a:t>
            </a:r>
            <a:endParaRPr sz="2300">
              <a:latin typeface="Arial"/>
              <a:ea typeface="Arial"/>
              <a:cs typeface="Arial"/>
              <a:sym typeface="Arial"/>
            </a:endParaRPr>
          </a:p>
          <a:p>
            <a:pPr marL="457200" lvl="0" indent="0" algn="l" rtl="0">
              <a:spcBef>
                <a:spcPts val="0"/>
              </a:spcBef>
              <a:spcAft>
                <a:spcPts val="0"/>
              </a:spcAft>
              <a:buNone/>
            </a:pPr>
            <a:r>
              <a:rPr lang="en-GB" sz="2300" b="1">
                <a:latin typeface="Arial"/>
                <a:ea typeface="Arial"/>
                <a:cs typeface="Arial"/>
                <a:sym typeface="Arial"/>
              </a:rPr>
              <a:t>The bleeding varices can result in swallowing large amounts of blood, which causes black, tarry stools</a:t>
            </a:r>
            <a:endParaRPr sz="2300" b="1">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2700">
              <a:latin typeface="Arial"/>
              <a:ea typeface="Arial"/>
              <a:cs typeface="Arial"/>
              <a:sym typeface="Arial"/>
            </a:endParaRPr>
          </a:p>
        </p:txBody>
      </p:sp>
      <p:sp>
        <p:nvSpPr>
          <p:cNvPr id="971" name="Google Shape;971;g123d29d8e8e_0_149"/>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972" name="Google Shape;972;g123d29d8e8e_0_149"/>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3" name="Google Shape;973;g123d29d8e8e_0_149"/>
          <p:cNvSpPr txBox="1"/>
          <p:nvPr/>
        </p:nvSpPr>
        <p:spPr>
          <a:xfrm>
            <a:off x="1187600" y="449700"/>
            <a:ext cx="7445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20: Answer &amp; Explanation</a:t>
            </a:r>
            <a:endParaRPr sz="3600" b="0" i="0" u="none" strike="noStrike" cap="none">
              <a:solidFill>
                <a:schemeClr val="lt1"/>
              </a:solidFill>
              <a:latin typeface="Arial"/>
              <a:ea typeface="Arial"/>
              <a:cs typeface="Arial"/>
              <a:sym typeface="Arial"/>
            </a:endParaRPr>
          </a:p>
        </p:txBody>
      </p:sp>
      <p:pic>
        <p:nvPicPr>
          <p:cNvPr id="974" name="Google Shape;974;g123d29d8e8e_0_149"/>
          <p:cNvPicPr preferRelativeResize="0"/>
          <p:nvPr/>
        </p:nvPicPr>
        <p:blipFill rotWithShape="1">
          <a:blip r:embed="rId3">
            <a:alphaModFix/>
          </a:blip>
          <a:srcRect l="6086" r="6086"/>
          <a:stretch/>
        </p:blipFill>
        <p:spPr>
          <a:xfrm>
            <a:off x="5460875" y="2033350"/>
            <a:ext cx="3296950" cy="3510301"/>
          </a:xfrm>
          <a:prstGeom prst="rect">
            <a:avLst/>
          </a:prstGeom>
          <a:noFill/>
          <a:ln>
            <a:noFill/>
          </a:ln>
        </p:spPr>
      </p:pic>
      <p:sp>
        <p:nvSpPr>
          <p:cNvPr id="975" name="Google Shape;975;g123d29d8e8e_0_149"/>
          <p:cNvSpPr/>
          <p:nvPr/>
        </p:nvSpPr>
        <p:spPr>
          <a:xfrm>
            <a:off x="996625" y="1918500"/>
            <a:ext cx="4410000" cy="1806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g123d29d8e8e_0_149"/>
          <p:cNvSpPr/>
          <p:nvPr/>
        </p:nvSpPr>
        <p:spPr>
          <a:xfrm>
            <a:off x="996625" y="4547100"/>
            <a:ext cx="3774600" cy="1420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7" name="Google Shape;977;g123d29d8e8e_0_149"/>
          <p:cNvPicPr preferRelativeResize="0"/>
          <p:nvPr/>
        </p:nvPicPr>
        <p:blipFill rotWithShape="1">
          <a:blip r:embed="rId4">
            <a:alphaModFix/>
          </a:blip>
          <a:srcRect/>
          <a:stretch/>
        </p:blipFill>
        <p:spPr>
          <a:xfrm>
            <a:off x="164386" y="5721614"/>
            <a:ext cx="1023223" cy="102658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975"/>
                                        </p:tgtEl>
                                      </p:cBhvr>
                                    </p:animEffect>
                                    <p:set>
                                      <p:cBhvr>
                                        <p:cTn id="7" dur="1" fill="hold">
                                          <p:stCondLst>
                                            <p:cond delay="1000"/>
                                          </p:stCondLst>
                                        </p:cTn>
                                        <p:tgtEl>
                                          <p:spTgt spid="97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976"/>
                                        </p:tgtEl>
                                      </p:cBhvr>
                                    </p:animEffect>
                                    <p:set>
                                      <p:cBhvr>
                                        <p:cTn id="12" dur="1" fill="hold">
                                          <p:stCondLst>
                                            <p:cond delay="1000"/>
                                          </p:stCondLst>
                                        </p:cTn>
                                        <p:tgtEl>
                                          <p:spTgt spid="9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g123d29d8e8e_0_33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2200">
                <a:latin typeface="Arial"/>
                <a:ea typeface="Arial"/>
                <a:cs typeface="Arial"/>
                <a:sym typeface="Arial"/>
              </a:rPr>
              <a:t>What is the likely cause in Jerry’s case?</a:t>
            </a:r>
            <a:endParaRPr sz="2200">
              <a:latin typeface="Arial"/>
              <a:ea typeface="Arial"/>
              <a:cs typeface="Arial"/>
              <a:sym typeface="Arial"/>
            </a:endParaRPr>
          </a:p>
          <a:p>
            <a:pPr marL="457200" lvl="0" indent="0" algn="l" rtl="0">
              <a:spcBef>
                <a:spcPts val="0"/>
              </a:spcBef>
              <a:spcAft>
                <a:spcPts val="0"/>
              </a:spcAft>
              <a:buClr>
                <a:schemeClr val="dk1"/>
              </a:buClr>
              <a:buSzPts val="1100"/>
              <a:buFont typeface="Arial"/>
              <a:buNone/>
            </a:pPr>
            <a:r>
              <a:rPr lang="en-GB" sz="2200" b="1">
                <a:latin typeface="Arial"/>
                <a:ea typeface="Arial"/>
                <a:cs typeface="Arial"/>
                <a:sym typeface="Arial"/>
              </a:rPr>
              <a:t>Jerry has a history of alcohol abuse for some years now, which has likely caused cirrhosis of his liver. This results in increased pressure on the IVC → pulmonary hypertension → blood seeks other pathways → oesophageal vein swelling → rupture and bleed</a:t>
            </a:r>
            <a:endParaRPr sz="2200" b="1">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200">
              <a:latin typeface="Arial"/>
              <a:ea typeface="Arial"/>
              <a:cs typeface="Arial"/>
              <a:sym typeface="Arial"/>
            </a:endParaRPr>
          </a:p>
          <a:p>
            <a:pPr marL="0" lvl="0" indent="0" algn="l" rtl="0">
              <a:spcBef>
                <a:spcPts val="0"/>
              </a:spcBef>
              <a:spcAft>
                <a:spcPts val="0"/>
              </a:spcAft>
              <a:buNone/>
            </a:pPr>
            <a:r>
              <a:rPr lang="en-GB" sz="2200">
                <a:latin typeface="Arial"/>
                <a:ea typeface="Arial"/>
                <a:cs typeface="Arial"/>
                <a:sym typeface="Arial"/>
              </a:rPr>
              <a:t>What else could cause oesophageal varices?</a:t>
            </a:r>
            <a:endParaRPr sz="2200">
              <a:latin typeface="Arial"/>
              <a:ea typeface="Arial"/>
              <a:cs typeface="Arial"/>
              <a:sym typeface="Arial"/>
            </a:endParaRPr>
          </a:p>
          <a:p>
            <a:pPr marL="914400" lvl="0" indent="-368300" algn="l" rtl="0">
              <a:spcBef>
                <a:spcPts val="0"/>
              </a:spcBef>
              <a:spcAft>
                <a:spcPts val="0"/>
              </a:spcAft>
              <a:buSzPts val="2200"/>
              <a:buFont typeface="Arial"/>
              <a:buChar char="-"/>
            </a:pPr>
            <a:r>
              <a:rPr lang="en-GB" sz="2200" b="1">
                <a:latin typeface="Arial"/>
                <a:ea typeface="Arial"/>
                <a:cs typeface="Arial"/>
                <a:sym typeface="Arial"/>
              </a:rPr>
              <a:t>Hepatitis</a:t>
            </a:r>
            <a:endParaRPr sz="2200" b="1">
              <a:latin typeface="Arial"/>
              <a:ea typeface="Arial"/>
              <a:cs typeface="Arial"/>
              <a:sym typeface="Arial"/>
            </a:endParaRPr>
          </a:p>
          <a:p>
            <a:pPr marL="914400" lvl="0" indent="-368300" algn="l" rtl="0">
              <a:spcBef>
                <a:spcPts val="0"/>
              </a:spcBef>
              <a:spcAft>
                <a:spcPts val="0"/>
              </a:spcAft>
              <a:buSzPts val="2200"/>
              <a:buFont typeface="Arial"/>
              <a:buChar char="-"/>
            </a:pPr>
            <a:r>
              <a:rPr lang="en-GB" sz="2200" b="1">
                <a:latin typeface="Arial"/>
                <a:ea typeface="Arial"/>
                <a:cs typeface="Arial"/>
                <a:sym typeface="Arial"/>
              </a:rPr>
              <a:t>Primary biliary cholangitis</a:t>
            </a:r>
            <a:endParaRPr sz="2200" b="1">
              <a:latin typeface="Arial"/>
              <a:ea typeface="Arial"/>
              <a:cs typeface="Arial"/>
              <a:sym typeface="Arial"/>
            </a:endParaRPr>
          </a:p>
          <a:p>
            <a:pPr marL="914400" lvl="0" indent="-368300" algn="l" rtl="0">
              <a:spcBef>
                <a:spcPts val="0"/>
              </a:spcBef>
              <a:spcAft>
                <a:spcPts val="0"/>
              </a:spcAft>
              <a:buSzPts val="2200"/>
              <a:buFont typeface="Arial"/>
              <a:buChar char="-"/>
            </a:pPr>
            <a:r>
              <a:rPr lang="en-GB" sz="2200" b="1">
                <a:latin typeface="Arial"/>
                <a:ea typeface="Arial"/>
                <a:cs typeface="Arial"/>
                <a:sym typeface="Arial"/>
              </a:rPr>
              <a:t>Parasitic infections i.e., schistosomiasis</a:t>
            </a:r>
            <a:endParaRPr sz="2200" b="1">
              <a:latin typeface="Arial"/>
              <a:ea typeface="Arial"/>
              <a:cs typeface="Arial"/>
              <a:sym typeface="Arial"/>
            </a:endParaRPr>
          </a:p>
          <a:p>
            <a:pPr marL="914400" lvl="0" indent="-368300" algn="l" rtl="0">
              <a:spcBef>
                <a:spcPts val="0"/>
              </a:spcBef>
              <a:spcAft>
                <a:spcPts val="0"/>
              </a:spcAft>
              <a:buSzPts val="2200"/>
              <a:buFont typeface="Arial"/>
              <a:buChar char="-"/>
            </a:pPr>
            <a:r>
              <a:rPr lang="en-GB" sz="2200" b="1">
                <a:latin typeface="Arial"/>
                <a:ea typeface="Arial"/>
                <a:cs typeface="Arial"/>
                <a:sym typeface="Arial"/>
              </a:rPr>
              <a:t>Blood clot (thrombosis) of portal vein / splenic veins</a:t>
            </a:r>
            <a:endParaRPr sz="2200" b="1">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a:latin typeface="Arial"/>
              <a:ea typeface="Arial"/>
              <a:cs typeface="Arial"/>
              <a:sym typeface="Arial"/>
            </a:endParaRPr>
          </a:p>
        </p:txBody>
      </p:sp>
      <p:sp>
        <p:nvSpPr>
          <p:cNvPr id="983" name="Google Shape;983;g123d29d8e8e_0_331"/>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984" name="Google Shape;984;g123d29d8e8e_0_331"/>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985" name="Google Shape;985;g123d29d8e8e_0_331"/>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986" name="Google Shape;986;g123d29d8e8e_0_331"/>
          <p:cNvSpPr txBox="1"/>
          <p:nvPr/>
        </p:nvSpPr>
        <p:spPr>
          <a:xfrm>
            <a:off x="1187600" y="449700"/>
            <a:ext cx="7445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20: Answer &amp; Explanation</a:t>
            </a:r>
            <a:endParaRPr sz="3600" b="0" i="0" u="none" strike="noStrike" cap="none">
              <a:solidFill>
                <a:schemeClr val="lt1"/>
              </a:solidFill>
              <a:latin typeface="Arial"/>
              <a:ea typeface="Arial"/>
              <a:cs typeface="Arial"/>
              <a:sym typeface="Arial"/>
            </a:endParaRPr>
          </a:p>
        </p:txBody>
      </p:sp>
      <p:sp>
        <p:nvSpPr>
          <p:cNvPr id="987" name="Google Shape;987;g123d29d8e8e_0_331"/>
          <p:cNvSpPr/>
          <p:nvPr/>
        </p:nvSpPr>
        <p:spPr>
          <a:xfrm>
            <a:off x="967050" y="2015200"/>
            <a:ext cx="7719600" cy="1659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g123d29d8e8e_0_331"/>
          <p:cNvSpPr/>
          <p:nvPr/>
        </p:nvSpPr>
        <p:spPr>
          <a:xfrm>
            <a:off x="967075" y="4179425"/>
            <a:ext cx="7719600" cy="146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987"/>
                                        </p:tgtEl>
                                      </p:cBhvr>
                                    </p:animEffect>
                                    <p:set>
                                      <p:cBhvr>
                                        <p:cTn id="7" dur="1" fill="hold">
                                          <p:stCondLst>
                                            <p:cond delay="1000"/>
                                          </p:stCondLst>
                                        </p:cTn>
                                        <p:tgtEl>
                                          <p:spTgt spid="98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988"/>
                                        </p:tgtEl>
                                      </p:cBhvr>
                                    </p:animEffect>
                                    <p:set>
                                      <p:cBhvr>
                                        <p:cTn id="12" dur="1" fill="hold">
                                          <p:stCondLst>
                                            <p:cond delay="1000"/>
                                          </p:stCondLst>
                                        </p:cTn>
                                        <p:tgtEl>
                                          <p:spTgt spid="9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g123d29d8e8e_0_18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30. Millie is a 19-year-old girl with a past medical history of Bulimia Nervosa. She presents to A&amp;E with upper abdominal pain and significant haemoptysis. What is the likely cause of the haemoptysis in Millie’s case, and what other symptom might she have?</a:t>
            </a:r>
            <a:endParaRPr sz="2400">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12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Lung cancer, ipsilateral anhidrosis </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Mallory-Weiss tear, bloody stools</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Gastric ulcer, left upper quadrant pain</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Oesophageal varices, chest pain</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Hiatus hernia, reflux</a:t>
            </a:r>
            <a:endParaRPr sz="2400">
              <a:latin typeface="Arial"/>
              <a:ea typeface="Arial"/>
              <a:cs typeface="Arial"/>
              <a:sym typeface="Arial"/>
            </a:endParaRPr>
          </a:p>
        </p:txBody>
      </p:sp>
      <p:sp>
        <p:nvSpPr>
          <p:cNvPr id="994" name="Google Shape;994;g123d29d8e8e_0_189"/>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995" name="Google Shape;995;g123d29d8e8e_0_189"/>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996" name="Google Shape;996;g123d29d8e8e_0_189"/>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997" name="Google Shape;997;g123d29d8e8e_0_189"/>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21: SBA</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g123d29d8e8e_0_34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30. Millie is a </a:t>
            </a:r>
            <a:r>
              <a:rPr lang="en-GB" sz="2400" b="1">
                <a:latin typeface="Arial"/>
                <a:ea typeface="Arial"/>
                <a:cs typeface="Arial"/>
                <a:sym typeface="Arial"/>
              </a:rPr>
              <a:t>19-year-old girl</a:t>
            </a:r>
            <a:r>
              <a:rPr lang="en-GB" sz="2400">
                <a:latin typeface="Arial"/>
                <a:ea typeface="Arial"/>
                <a:cs typeface="Arial"/>
                <a:sym typeface="Arial"/>
              </a:rPr>
              <a:t> with a past medical history of </a:t>
            </a:r>
            <a:r>
              <a:rPr lang="en-GB" sz="2400" b="1">
                <a:latin typeface="Arial"/>
                <a:ea typeface="Arial"/>
                <a:cs typeface="Arial"/>
                <a:sym typeface="Arial"/>
              </a:rPr>
              <a:t>Bulimia Nervosa</a:t>
            </a:r>
            <a:r>
              <a:rPr lang="en-GB" sz="2400">
                <a:latin typeface="Arial"/>
                <a:ea typeface="Arial"/>
                <a:cs typeface="Arial"/>
                <a:sym typeface="Arial"/>
              </a:rPr>
              <a:t>. She presents to A&amp;E with u</a:t>
            </a:r>
            <a:r>
              <a:rPr lang="en-GB" sz="2400" b="1">
                <a:latin typeface="Arial"/>
                <a:ea typeface="Arial"/>
                <a:cs typeface="Arial"/>
                <a:sym typeface="Arial"/>
              </a:rPr>
              <a:t>pper abdominal pain</a:t>
            </a:r>
            <a:r>
              <a:rPr lang="en-GB" sz="2400">
                <a:latin typeface="Arial"/>
                <a:ea typeface="Arial"/>
                <a:cs typeface="Arial"/>
                <a:sym typeface="Arial"/>
              </a:rPr>
              <a:t> and </a:t>
            </a:r>
            <a:r>
              <a:rPr lang="en-GB" sz="2400" b="1">
                <a:latin typeface="Arial"/>
                <a:ea typeface="Arial"/>
                <a:cs typeface="Arial"/>
                <a:sym typeface="Arial"/>
              </a:rPr>
              <a:t>significant haemoptysis</a:t>
            </a:r>
            <a:r>
              <a:rPr lang="en-GB" sz="2400">
                <a:latin typeface="Arial"/>
                <a:ea typeface="Arial"/>
                <a:cs typeface="Arial"/>
                <a:sym typeface="Arial"/>
              </a:rPr>
              <a:t>. </a:t>
            </a:r>
            <a:r>
              <a:rPr lang="en-GB" sz="2400">
                <a:solidFill>
                  <a:srgbClr val="A61C00"/>
                </a:solidFill>
                <a:latin typeface="Arial"/>
                <a:ea typeface="Arial"/>
                <a:cs typeface="Arial"/>
                <a:sym typeface="Arial"/>
              </a:rPr>
              <a:t>What is the likely cause of the haemoptysis in Millie’s case, and what other symptom might she have?</a:t>
            </a:r>
            <a:endParaRPr sz="2400">
              <a:solidFill>
                <a:srgbClr val="A61C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12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Lung cancer, ipsilateral anhidrosis </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Mallory-Weiss tear, bloody stools</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Gastric ulcer, left upper quadrant pain</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Oesophageal varices, chest pain</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Hiatus hernia, reflux</a:t>
            </a:r>
            <a:endParaRPr sz="2400">
              <a:latin typeface="Arial"/>
              <a:ea typeface="Arial"/>
              <a:cs typeface="Arial"/>
              <a:sym typeface="Arial"/>
            </a:endParaRPr>
          </a:p>
        </p:txBody>
      </p:sp>
      <p:sp>
        <p:nvSpPr>
          <p:cNvPr id="1003" name="Google Shape;1003;g123d29d8e8e_0_346"/>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1004" name="Google Shape;1004;g123d29d8e8e_0_346"/>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005" name="Google Shape;1005;g123d29d8e8e_0_346"/>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1006" name="Google Shape;1006;g123d29d8e8e_0_346"/>
          <p:cNvSpPr txBox="1"/>
          <p:nvPr/>
        </p:nvSpPr>
        <p:spPr>
          <a:xfrm>
            <a:off x="1187609" y="449705"/>
            <a:ext cx="420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21: SBA</a:t>
            </a: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g123d29d8e8e_0_197"/>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1012" name="Google Shape;1012;g123d29d8e8e_0_197"/>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013" name="Google Shape;1013;g123d29d8e8e_0_197"/>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1014" name="Google Shape;1014;g123d29d8e8e_0_197"/>
          <p:cNvSpPr txBox="1"/>
          <p:nvPr/>
        </p:nvSpPr>
        <p:spPr>
          <a:xfrm>
            <a:off x="1187597" y="449700"/>
            <a:ext cx="5506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21: Answer</a:t>
            </a:r>
            <a:endParaRPr sz="3600" b="0" i="0" u="none" strike="noStrike" cap="none">
              <a:solidFill>
                <a:schemeClr val="lt1"/>
              </a:solidFill>
              <a:latin typeface="Arial"/>
              <a:ea typeface="Arial"/>
              <a:cs typeface="Arial"/>
              <a:sym typeface="Arial"/>
            </a:endParaRPr>
          </a:p>
        </p:txBody>
      </p:sp>
      <p:sp>
        <p:nvSpPr>
          <p:cNvPr id="1015" name="Google Shape;1015;g123d29d8e8e_0_19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None/>
            </a:pPr>
            <a:r>
              <a:rPr lang="en-GB" sz="2400">
                <a:latin typeface="Arial"/>
                <a:ea typeface="Arial"/>
                <a:cs typeface="Arial"/>
                <a:sym typeface="Arial"/>
              </a:rPr>
              <a:t>30. Millie is a </a:t>
            </a:r>
            <a:r>
              <a:rPr lang="en-GB" sz="2400" b="1">
                <a:latin typeface="Arial"/>
                <a:ea typeface="Arial"/>
                <a:cs typeface="Arial"/>
                <a:sym typeface="Arial"/>
              </a:rPr>
              <a:t>19-year-old girl</a:t>
            </a:r>
            <a:r>
              <a:rPr lang="en-GB" sz="2400">
                <a:latin typeface="Arial"/>
                <a:ea typeface="Arial"/>
                <a:cs typeface="Arial"/>
                <a:sym typeface="Arial"/>
              </a:rPr>
              <a:t> with a past medical history of </a:t>
            </a:r>
            <a:r>
              <a:rPr lang="en-GB" sz="2400" b="1">
                <a:latin typeface="Arial"/>
                <a:ea typeface="Arial"/>
                <a:cs typeface="Arial"/>
                <a:sym typeface="Arial"/>
              </a:rPr>
              <a:t>Bulimia Nervosa</a:t>
            </a:r>
            <a:r>
              <a:rPr lang="en-GB" sz="2400">
                <a:latin typeface="Arial"/>
                <a:ea typeface="Arial"/>
                <a:cs typeface="Arial"/>
                <a:sym typeface="Arial"/>
              </a:rPr>
              <a:t>. She presents to A&amp;E with u</a:t>
            </a:r>
            <a:r>
              <a:rPr lang="en-GB" sz="2400" b="1">
                <a:latin typeface="Arial"/>
                <a:ea typeface="Arial"/>
                <a:cs typeface="Arial"/>
                <a:sym typeface="Arial"/>
              </a:rPr>
              <a:t>pper abdominal pain</a:t>
            </a:r>
            <a:r>
              <a:rPr lang="en-GB" sz="2400">
                <a:latin typeface="Arial"/>
                <a:ea typeface="Arial"/>
                <a:cs typeface="Arial"/>
                <a:sym typeface="Arial"/>
              </a:rPr>
              <a:t> and </a:t>
            </a:r>
            <a:r>
              <a:rPr lang="en-GB" sz="2400" b="1">
                <a:latin typeface="Arial"/>
                <a:ea typeface="Arial"/>
                <a:cs typeface="Arial"/>
                <a:sym typeface="Arial"/>
              </a:rPr>
              <a:t>significant haemoptysis</a:t>
            </a:r>
            <a:r>
              <a:rPr lang="en-GB" sz="2400">
                <a:latin typeface="Arial"/>
                <a:ea typeface="Arial"/>
                <a:cs typeface="Arial"/>
                <a:sym typeface="Arial"/>
              </a:rPr>
              <a:t>. </a:t>
            </a:r>
            <a:r>
              <a:rPr lang="en-GB" sz="2400">
                <a:solidFill>
                  <a:srgbClr val="A61C00"/>
                </a:solidFill>
                <a:latin typeface="Arial"/>
                <a:ea typeface="Arial"/>
                <a:cs typeface="Arial"/>
                <a:sym typeface="Arial"/>
              </a:rPr>
              <a:t>What is the likely cause of the haemoptysis in Millie’s case, and what other symptom might she have?</a:t>
            </a:r>
            <a:endParaRPr sz="2400">
              <a:solidFill>
                <a:srgbClr val="A61C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None/>
            </a:pPr>
            <a:endParaRPr sz="12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Lung cancer, ipsilateral anhidrosis </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AutoNum type="alphaLcPeriod"/>
            </a:pPr>
            <a:r>
              <a:rPr lang="en-GB" sz="2400" b="1">
                <a:latin typeface="Arial"/>
                <a:ea typeface="Arial"/>
                <a:cs typeface="Arial"/>
                <a:sym typeface="Arial"/>
              </a:rPr>
              <a:t>Mallory-Weiss tear, bloody stools</a:t>
            </a:r>
            <a:endParaRPr sz="2400" b="1">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Gastric ulcer, left upper quadrant pain</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Oesophageal varices, chest pain</a:t>
            </a:r>
            <a:endParaRPr sz="2400">
              <a:latin typeface="Arial"/>
              <a:ea typeface="Arial"/>
              <a:cs typeface="Arial"/>
              <a:sym typeface="Arial"/>
            </a:endParaRPr>
          </a:p>
          <a:p>
            <a:pPr marL="914400" marR="0" lvl="0" indent="-381000" algn="l" rtl="0">
              <a:lnSpc>
                <a:spcPct val="100000"/>
              </a:lnSpc>
              <a:spcBef>
                <a:spcPts val="0"/>
              </a:spcBef>
              <a:spcAft>
                <a:spcPts val="0"/>
              </a:spcAft>
              <a:buSzPts val="2400"/>
              <a:buFont typeface="Arial"/>
              <a:buAutoNum type="alphaLcPeriod"/>
            </a:pPr>
            <a:r>
              <a:rPr lang="en-GB" sz="2400">
                <a:latin typeface="Arial"/>
                <a:ea typeface="Arial"/>
                <a:cs typeface="Arial"/>
                <a:sym typeface="Arial"/>
              </a:rPr>
              <a:t>Hiatus hernia, reflux</a:t>
            </a:r>
            <a:endParaRPr sz="2400">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g123d29d8e8e_0_35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2300">
                <a:latin typeface="Arial"/>
                <a:ea typeface="Arial"/>
                <a:cs typeface="Arial"/>
                <a:sym typeface="Arial"/>
              </a:rPr>
              <a:t>Lung cancer, ipsilateral anhidrosis </a:t>
            </a:r>
            <a:endParaRPr sz="2300">
              <a:latin typeface="Arial"/>
              <a:ea typeface="Arial"/>
              <a:cs typeface="Arial"/>
              <a:sym typeface="Arial"/>
            </a:endParaRPr>
          </a:p>
          <a:p>
            <a:pPr marL="0" lvl="0" indent="0" algn="l" rtl="0">
              <a:spcBef>
                <a:spcPts val="0"/>
              </a:spcBef>
              <a:spcAft>
                <a:spcPts val="0"/>
              </a:spcAft>
              <a:buNone/>
            </a:pPr>
            <a:r>
              <a:rPr lang="en-GB" sz="2300" b="1">
                <a:latin typeface="Arial"/>
                <a:ea typeface="Arial"/>
                <a:cs typeface="Arial"/>
                <a:sym typeface="Arial"/>
              </a:rPr>
              <a:t>→ No symptoms of cancer or Horner’s syndrome</a:t>
            </a:r>
            <a:endParaRPr sz="2300" b="1">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r>
              <a:rPr lang="en-GB" sz="2300">
                <a:latin typeface="Arial"/>
                <a:ea typeface="Arial"/>
                <a:cs typeface="Arial"/>
                <a:sym typeface="Arial"/>
              </a:rPr>
              <a:t>Mallory-Weiss tear, bloody stools</a:t>
            </a:r>
            <a:endParaRPr sz="2300">
              <a:latin typeface="Arial"/>
              <a:ea typeface="Arial"/>
              <a:cs typeface="Arial"/>
              <a:sym typeface="Arial"/>
            </a:endParaRPr>
          </a:p>
          <a:p>
            <a:pPr marL="0" lvl="0" indent="0" algn="l" rtl="0">
              <a:spcBef>
                <a:spcPts val="0"/>
              </a:spcBef>
              <a:spcAft>
                <a:spcPts val="0"/>
              </a:spcAft>
              <a:buNone/>
            </a:pPr>
            <a:r>
              <a:rPr lang="en-GB" sz="2300" b="1">
                <a:latin typeface="Arial"/>
                <a:ea typeface="Arial"/>
                <a:cs typeface="Arial"/>
                <a:sym typeface="Arial"/>
              </a:rPr>
              <a:t>→ Correct answer - fits clinical picture and history</a:t>
            </a:r>
            <a:endParaRPr sz="2300" b="1">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r>
              <a:rPr lang="en-GB" sz="2300">
                <a:latin typeface="Arial"/>
                <a:ea typeface="Arial"/>
                <a:cs typeface="Arial"/>
                <a:sym typeface="Arial"/>
              </a:rPr>
              <a:t>Gastric ulcer, left upper quadrant pain</a:t>
            </a:r>
            <a:endParaRPr sz="2300">
              <a:latin typeface="Arial"/>
              <a:ea typeface="Arial"/>
              <a:cs typeface="Arial"/>
              <a:sym typeface="Arial"/>
            </a:endParaRPr>
          </a:p>
          <a:p>
            <a:pPr marL="0" lvl="0" indent="0" algn="l" rtl="0">
              <a:spcBef>
                <a:spcPts val="0"/>
              </a:spcBef>
              <a:spcAft>
                <a:spcPts val="0"/>
              </a:spcAft>
              <a:buNone/>
            </a:pPr>
            <a:r>
              <a:rPr lang="en-GB" sz="2300" b="1">
                <a:latin typeface="Arial"/>
                <a:ea typeface="Arial"/>
                <a:cs typeface="Arial"/>
                <a:sym typeface="Arial"/>
              </a:rPr>
              <a:t>→ May occur as complication but no history of reflux</a:t>
            </a:r>
            <a:endParaRPr sz="2300" b="1">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r>
              <a:rPr lang="en-GB" sz="2300">
                <a:latin typeface="Arial"/>
                <a:ea typeface="Arial"/>
                <a:cs typeface="Arial"/>
                <a:sym typeface="Arial"/>
              </a:rPr>
              <a:t>Oesophageal varices, chest pain</a:t>
            </a:r>
            <a:endParaRPr sz="2300">
              <a:latin typeface="Arial"/>
              <a:ea typeface="Arial"/>
              <a:cs typeface="Arial"/>
              <a:sym typeface="Arial"/>
            </a:endParaRPr>
          </a:p>
          <a:p>
            <a:pPr marL="0" lvl="0" indent="0" algn="l" rtl="0">
              <a:spcBef>
                <a:spcPts val="0"/>
              </a:spcBef>
              <a:spcAft>
                <a:spcPts val="0"/>
              </a:spcAft>
              <a:buNone/>
            </a:pPr>
            <a:r>
              <a:rPr lang="en-GB" sz="2300">
                <a:latin typeface="Arial"/>
                <a:ea typeface="Arial"/>
                <a:cs typeface="Arial"/>
                <a:sym typeface="Arial"/>
              </a:rPr>
              <a:t>→ </a:t>
            </a:r>
            <a:r>
              <a:rPr lang="en-GB" sz="2300" b="1">
                <a:latin typeface="Arial"/>
                <a:ea typeface="Arial"/>
                <a:cs typeface="Arial"/>
                <a:sym typeface="Arial"/>
              </a:rPr>
              <a:t>Would be a more acute picture </a:t>
            </a:r>
            <a:endParaRPr sz="2300" b="1">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r>
              <a:rPr lang="en-GB" sz="2300">
                <a:latin typeface="Arial"/>
                <a:ea typeface="Arial"/>
                <a:cs typeface="Arial"/>
                <a:sym typeface="Arial"/>
              </a:rPr>
              <a:t>Hiatus hernia, reflux</a:t>
            </a:r>
            <a:endParaRPr sz="2300">
              <a:latin typeface="Arial"/>
              <a:ea typeface="Arial"/>
              <a:cs typeface="Arial"/>
              <a:sym typeface="Arial"/>
            </a:endParaRPr>
          </a:p>
          <a:p>
            <a:pPr marL="0" lvl="0" indent="0" algn="l" rtl="0">
              <a:spcBef>
                <a:spcPts val="0"/>
              </a:spcBef>
              <a:spcAft>
                <a:spcPts val="0"/>
              </a:spcAft>
              <a:buNone/>
            </a:pPr>
            <a:r>
              <a:rPr lang="en-GB" sz="2300" b="1">
                <a:latin typeface="Arial"/>
                <a:ea typeface="Arial"/>
                <a:cs typeface="Arial"/>
                <a:sym typeface="Arial"/>
              </a:rPr>
              <a:t>→ No symptoms of heartburn, reflux or feeling of fullness</a:t>
            </a:r>
            <a:endParaRPr sz="2300" b="1">
              <a:latin typeface="Arial"/>
              <a:ea typeface="Arial"/>
              <a:cs typeface="Arial"/>
              <a:sym typeface="Arial"/>
            </a:endParaRPr>
          </a:p>
        </p:txBody>
      </p:sp>
      <p:sp>
        <p:nvSpPr>
          <p:cNvPr id="1021" name="Google Shape;1021;g123d29d8e8e_0_357"/>
          <p:cNvSpPr txBox="1"/>
          <p:nvPr/>
        </p:nvSpPr>
        <p:spPr>
          <a:xfrm>
            <a:off x="1187609" y="6343650"/>
            <a:ext cx="5065800" cy="27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GB" sz="1200" b="0" i="0" u="none" strike="noStrike" cap="none">
                <a:solidFill>
                  <a:schemeClr val="dk1"/>
                </a:solidFill>
                <a:latin typeface="Calibri"/>
                <a:ea typeface="Calibri"/>
                <a:cs typeface="Calibri"/>
                <a:sym typeface="Calibri"/>
              </a:rPr>
              <a:t>The Peer Teaching Society is not liable for false or misleading information…</a:t>
            </a:r>
            <a:endParaRPr/>
          </a:p>
        </p:txBody>
      </p:sp>
      <p:sp>
        <p:nvSpPr>
          <p:cNvPr id="1022" name="Google Shape;1022;g123d29d8e8e_0_357"/>
          <p:cNvSpPr txBox="1"/>
          <p:nvPr/>
        </p:nvSpPr>
        <p:spPr>
          <a:xfrm>
            <a:off x="457200" y="239712"/>
            <a:ext cx="8229600"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023" name="Google Shape;1023;g123d29d8e8e_0_357"/>
          <p:cNvPicPr preferRelativeResize="0"/>
          <p:nvPr/>
        </p:nvPicPr>
        <p:blipFill rotWithShape="1">
          <a:blip r:embed="rId3">
            <a:alphaModFix/>
          </a:blip>
          <a:srcRect/>
          <a:stretch/>
        </p:blipFill>
        <p:spPr>
          <a:xfrm>
            <a:off x="164386" y="5721614"/>
            <a:ext cx="1023223" cy="1026582"/>
          </a:xfrm>
          <a:prstGeom prst="rect">
            <a:avLst/>
          </a:prstGeom>
          <a:noFill/>
          <a:ln>
            <a:noFill/>
          </a:ln>
        </p:spPr>
      </p:pic>
      <p:sp>
        <p:nvSpPr>
          <p:cNvPr id="1024" name="Google Shape;1024;g123d29d8e8e_0_357"/>
          <p:cNvSpPr txBox="1"/>
          <p:nvPr/>
        </p:nvSpPr>
        <p:spPr>
          <a:xfrm>
            <a:off x="1187596" y="449700"/>
            <a:ext cx="63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GB" sz="3600">
                <a:solidFill>
                  <a:schemeClr val="lt1"/>
                </a:solidFill>
              </a:rPr>
              <a:t>Question 21: Explanation</a:t>
            </a:r>
            <a:endParaRPr sz="3600" b="0" i="0" u="none" strike="noStrike" cap="non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Peer Teaching Society Master Slides 2010">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8088</Words>
  <Application>Microsoft Macintosh PowerPoint</Application>
  <PresentationFormat>On-screen Show (4:3)</PresentationFormat>
  <Paragraphs>947</Paragraphs>
  <Slides>104</Slides>
  <Notes>104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104</vt:i4>
      </vt:variant>
    </vt:vector>
  </HeadingPairs>
  <TitlesOfParts>
    <vt:vector size="108" baseType="lpstr">
      <vt:lpstr>Arial</vt:lpstr>
      <vt:lpstr>Radley</vt:lpstr>
      <vt:lpstr>Calibri</vt:lpstr>
      <vt:lpstr>Peer Teaching Society Master Slides 2010</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Emily Greenaway</cp:lastModifiedBy>
  <cp:revision>1</cp:revision>
  <dcterms:modified xsi:type="dcterms:W3CDTF">2022-04-17T14:09:20Z</dcterms:modified>
</cp:coreProperties>
</file>