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Lst>
  <p:sldSz cy="6858000" cx="12192000"/>
  <p:notesSz cx="6858000" cy="9144000"/>
  <p:embeddedFontLst>
    <p:embeddedFont>
      <p:font typeface="Roboto"/>
      <p:regular r:id="rId69"/>
      <p:bold r:id="rId70"/>
      <p:italic r:id="rId71"/>
      <p:boldItalic r:id="rId72"/>
    </p:embeddedFont>
    <p:embeddedFont>
      <p:font typeface="Inter"/>
      <p:regular r:id="rId73"/>
      <p:bold r:id="rId74"/>
    </p:embeddedFont>
    <p:embeddedFont>
      <p:font typeface="Merriweather"/>
      <p:regular r:id="rId75"/>
      <p:bold r:id="rId76"/>
      <p:italic r:id="rId77"/>
      <p:boldItalic r:id="rId78"/>
    </p:embeddedFont>
    <p:embeddedFont>
      <p:font typeface="Open Sans"/>
      <p:regular r:id="rId79"/>
      <p:bold r:id="rId80"/>
      <p:italic r:id="rId81"/>
      <p:boldItalic r:id="rId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3" roundtripDataSignature="AMtx7mjqnqsHE0o96WLZCedggjOs4Q4O4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azizareesha@gmail.com"/>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7D94C3F-75B1-4F15-80CC-DB4133E8751E}">
  <a:tblStyle styleId="{67D94C3F-75B1-4F15-80CC-DB4133E8751E}"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4E6"/>
          </a:solidFill>
        </a:fill>
      </a:tcStyle>
    </a:wholeTbl>
    <a:band1H>
      <a:tcTxStyle/>
      <a:tcStyle>
        <a:fill>
          <a:solidFill>
            <a:srgbClr val="FFE8CA"/>
          </a:solidFill>
        </a:fill>
      </a:tcStyle>
    </a:band1H>
    <a:band2H>
      <a:tcTxStyle/>
    </a:band2H>
    <a:band1V>
      <a:tcTxStyle/>
      <a:tcStyle>
        <a:fill>
          <a:solidFill>
            <a:srgbClr val="FFE8CA"/>
          </a:solidFill>
        </a:fill>
      </a:tcStyle>
    </a:band1V>
    <a:band2V>
      <a:tcTxStyle/>
    </a:band2V>
    <a:lastCol>
      <a:tcTxStyle b="on" i="off">
        <a:font>
          <a:latin typeface="Calibri"/>
          <a:ea typeface="Calibri"/>
          <a:cs typeface="Calibri"/>
        </a:font>
        <a:schemeClr val="lt1"/>
      </a:tcTxStyle>
      <a:tcStyle>
        <a:fill>
          <a:solidFill>
            <a:schemeClr val="accent4"/>
          </a:solidFill>
        </a:fill>
      </a:tcStyle>
    </a:lastCol>
    <a:firstCol>
      <a:tcTxStyle b="on" i="off">
        <a:font>
          <a:latin typeface="Calibri"/>
          <a:ea typeface="Calibri"/>
          <a:cs typeface="Calibri"/>
        </a:font>
        <a:schemeClr val="lt1"/>
      </a:tcTxStyle>
      <a:tcStyle>
        <a:fill>
          <a:solidFill>
            <a:schemeClr val="accent4"/>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4"/>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4"/>
          </a:solidFill>
        </a:fill>
      </a:tcStyle>
    </a:firstRow>
    <a:neCell>
      <a:tcTxStyle/>
    </a:neCell>
    <a:nwCell>
      <a:tcTxStyle/>
    </a:nwCell>
  </a:tblStyle>
  <a:tblStyle styleId="{98951C28-73DE-4EF6-8D56-707D317C45E7}"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BEFAC892-630F-4790-B115-66750CC76D6E}"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3" Type="http://customschemas.google.com/relationships/presentationmetadata" Target="metadata"/><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OpenSans-bold.fntdata"/><Relationship Id="rId82" Type="http://schemas.openxmlformats.org/officeDocument/2006/relationships/font" Target="fonts/OpenSans-boldItalic.fntdata"/><Relationship Id="rId81" Type="http://schemas.openxmlformats.org/officeDocument/2006/relationships/font" Target="fonts/OpenSans-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Inter-regular.fntdata"/><Relationship Id="rId72" Type="http://schemas.openxmlformats.org/officeDocument/2006/relationships/font" Target="fonts/Roboto-boldItalic.fntdata"/><Relationship Id="rId31" Type="http://schemas.openxmlformats.org/officeDocument/2006/relationships/slide" Target="slides/slide25.xml"/><Relationship Id="rId75" Type="http://schemas.openxmlformats.org/officeDocument/2006/relationships/font" Target="fonts/Merriweather-regular.fntdata"/><Relationship Id="rId30" Type="http://schemas.openxmlformats.org/officeDocument/2006/relationships/slide" Target="slides/slide24.xml"/><Relationship Id="rId74" Type="http://schemas.openxmlformats.org/officeDocument/2006/relationships/font" Target="fonts/Inter-bold.fntdata"/><Relationship Id="rId33" Type="http://schemas.openxmlformats.org/officeDocument/2006/relationships/slide" Target="slides/slide27.xml"/><Relationship Id="rId77" Type="http://schemas.openxmlformats.org/officeDocument/2006/relationships/font" Target="fonts/Merriweather-italic.fntdata"/><Relationship Id="rId32" Type="http://schemas.openxmlformats.org/officeDocument/2006/relationships/slide" Target="slides/slide26.xml"/><Relationship Id="rId76" Type="http://schemas.openxmlformats.org/officeDocument/2006/relationships/font" Target="fonts/Merriweather-bold.fntdata"/><Relationship Id="rId35" Type="http://schemas.openxmlformats.org/officeDocument/2006/relationships/slide" Target="slides/slide29.xml"/><Relationship Id="rId79" Type="http://schemas.openxmlformats.org/officeDocument/2006/relationships/font" Target="fonts/OpenSans-regular.fntdata"/><Relationship Id="rId34" Type="http://schemas.openxmlformats.org/officeDocument/2006/relationships/slide" Target="slides/slide28.xml"/><Relationship Id="rId78" Type="http://schemas.openxmlformats.org/officeDocument/2006/relationships/font" Target="fonts/Merriweather-boldItalic.fntdata"/><Relationship Id="rId71" Type="http://schemas.openxmlformats.org/officeDocument/2006/relationships/font" Target="fonts/Roboto-italic.fntdata"/><Relationship Id="rId70" Type="http://schemas.openxmlformats.org/officeDocument/2006/relationships/font" Target="fonts/Roboto-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oboto-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1-31T16:56:53.402">
    <p:pos x="10" y="10"/>
    <p:text>Dysphagia</p:text>
    <p:extLst>
      <p:ext uri="{C676402C-5697-4E1C-873F-D02D1690AC5C}">
        <p15:threadingInfo timeZoneBias="0"/>
      </p:ext>
      <p:ext uri="http://customooxmlschemas.google.com/">
        <go:slidesCustomData xmlns:go="http://customooxmlschemas.google.com/" commentPostId="AAABFsmvOAs"/>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smosis.org/learn/Carbohydrates_and_sugar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p1: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93" name="Google Shape;93;p1: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76200" lvl="0" marL="0" rtl="0" algn="l">
              <a:spcBef>
                <a:spcPts val="0"/>
              </a:spcBef>
              <a:spcAft>
                <a:spcPts val="0"/>
              </a:spcAft>
              <a:buClr>
                <a:schemeClr val="dk1"/>
              </a:buClr>
              <a:buSzPts val="1200"/>
              <a:buFont typeface="Arial"/>
              <a:buChar char="•"/>
            </a:pPr>
            <a:r>
              <a:rPr lang="en-US"/>
              <a:t>Options for escalating treatment of UC flare -= </a:t>
            </a:r>
            <a:endParaRPr/>
          </a:p>
          <a:p>
            <a:pPr indent="-76200" lvl="0" marL="0" rtl="0" algn="l">
              <a:spcBef>
                <a:spcPts val="0"/>
              </a:spcBef>
              <a:spcAft>
                <a:spcPts val="0"/>
              </a:spcAft>
              <a:buClr>
                <a:schemeClr val="dk1"/>
              </a:buClr>
              <a:buSzPts val="1200"/>
              <a:buFont typeface="Arial"/>
              <a:buChar char="•"/>
            </a:pPr>
            <a:r>
              <a:rPr lang="en-US"/>
              <a:t>1) BIOLOGICS - usually Infliximab [ TNF-alpha inhibitor, most reliable and used for long time, given by IV infusion for inpatients or SC injection for outpatients. Vendelizumb is less immunogenic but takes longer to work. Small molecule inhibitors e.g. </a:t>
            </a:r>
            <a:r>
              <a:rPr b="1" lang="en-US"/>
              <a:t>JAK inhibitors – Upadicitinib </a:t>
            </a:r>
            <a:r>
              <a:rPr b="0" lang="en-US"/>
              <a:t>are also now being used for IBD.</a:t>
            </a:r>
            <a:endParaRPr/>
          </a:p>
          <a:p>
            <a:pPr indent="-76200" lvl="0" marL="0" rtl="0" algn="l">
              <a:spcBef>
                <a:spcPts val="0"/>
              </a:spcBef>
              <a:spcAft>
                <a:spcPts val="0"/>
              </a:spcAft>
              <a:buClr>
                <a:schemeClr val="dk1"/>
              </a:buClr>
              <a:buSzPts val="1200"/>
              <a:buFont typeface="Arial"/>
              <a:buChar char="•"/>
            </a:pPr>
            <a:r>
              <a:rPr lang="en-US"/>
              <a:t>2)COLECTOMY - curative.</a:t>
            </a:r>
            <a:endParaRPr/>
          </a:p>
          <a:p>
            <a:pPr indent="-76200" lvl="0" marL="0" rtl="0" algn="l">
              <a:spcBef>
                <a:spcPts val="0"/>
              </a:spcBef>
              <a:spcAft>
                <a:spcPts val="0"/>
              </a:spcAft>
              <a:buClr>
                <a:schemeClr val="dk1"/>
              </a:buClr>
              <a:buSzPts val="1200"/>
              <a:buFont typeface="Arial"/>
              <a:buChar char="•"/>
            </a:pPr>
            <a:r>
              <a:rPr lang="en-US"/>
              <a:t>Ask patient about their wishes - would they mind a stoma? Some stomas allow unscrewing distally so you can empty the poo rather than untying each time.</a:t>
            </a:r>
            <a:endParaRPr/>
          </a:p>
          <a:p>
            <a:pPr indent="0" lvl="0" marL="0" rtl="0" algn="l">
              <a:spcBef>
                <a:spcPts val="0"/>
              </a:spcBef>
              <a:spcAft>
                <a:spcPts val="0"/>
              </a:spcAft>
              <a:buClr>
                <a:schemeClr val="dk1"/>
              </a:buClr>
              <a:buSzPts val="1200"/>
              <a:buFont typeface="Arial"/>
              <a:buNone/>
            </a:pPr>
            <a:r>
              <a:t/>
            </a:r>
            <a:endParaRPr/>
          </a:p>
          <a:p>
            <a:pPr indent="-76200" lvl="0" marL="0" rtl="0" algn="l">
              <a:spcBef>
                <a:spcPts val="0"/>
              </a:spcBef>
              <a:spcAft>
                <a:spcPts val="0"/>
              </a:spcAft>
              <a:buClr>
                <a:schemeClr val="dk1"/>
              </a:buClr>
              <a:buSzPts val="1200"/>
              <a:buFont typeface="Arial"/>
              <a:buChar char="•"/>
            </a:pPr>
            <a:r>
              <a:rPr lang="en-US"/>
              <a:t>NB</a:t>
            </a:r>
            <a:r>
              <a:rPr b="1" lang="en-US"/>
              <a:t>: Don’t need to learn Travis criteria for 2a exams. Be aware of Truelove &amp; Witt’s index &amp; try to learn its parameters if you have time. </a:t>
            </a:r>
            <a:endParaRPr/>
          </a:p>
          <a:p>
            <a:pPr indent="0" lvl="0" marL="0" rtl="0" algn="l">
              <a:spcBef>
                <a:spcPts val="0"/>
              </a:spcBef>
              <a:spcAft>
                <a:spcPts val="0"/>
              </a:spcAft>
              <a:buNone/>
            </a:pPr>
            <a:r>
              <a:t/>
            </a:r>
            <a:endParaRPr/>
          </a:p>
        </p:txBody>
      </p:sp>
      <p:sp>
        <p:nvSpPr>
          <p:cNvPr id="182" name="Google Shape;18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Common features of seronegative spondyloarthropathies can be remembered with SPINEACHE.</a:t>
            </a:r>
            <a:endParaRPr/>
          </a:p>
          <a:p>
            <a:pPr indent="0" lvl="0" marL="0" rtl="0" algn="l">
              <a:spcBef>
                <a:spcPts val="0"/>
              </a:spcBef>
              <a:spcAft>
                <a:spcPts val="0"/>
              </a:spcAft>
              <a:buNone/>
            </a:pPr>
            <a:r>
              <a:rPr lang="en-US"/>
              <a:t>Erythema nodosum. = tender red nodules on anterior shins due to inflammation of subcutaneous tissue</a:t>
            </a:r>
            <a:br>
              <a:rPr lang="en-US"/>
            </a:br>
            <a:r>
              <a:rPr lang="en-US"/>
              <a:t>Symptoms of uveitis include: </a:t>
            </a:r>
            <a:r>
              <a:rPr b="0" i="0" lang="en-US" u="none" strike="noStrike">
                <a:solidFill>
                  <a:srgbClr val="444444"/>
                </a:solidFill>
                <a:latin typeface="Merriweather"/>
                <a:ea typeface="Merriweather"/>
                <a:cs typeface="Merriweather"/>
                <a:sym typeface="Merriweather"/>
              </a:rPr>
              <a:t>Pain, Blurred/cloudy vision, Loss of peripheral vision, Sensitivity to light, Redness of the eye, Headaches, Floating spots in field of vision</a:t>
            </a:r>
            <a:endParaRPr/>
          </a:p>
          <a:p>
            <a:pPr indent="0" lvl="0" marL="0" rtl="0" algn="l">
              <a:spcBef>
                <a:spcPts val="0"/>
              </a:spcBef>
              <a:spcAft>
                <a:spcPts val="0"/>
              </a:spcAft>
              <a:buNone/>
            </a:pPr>
            <a:r>
              <a:t/>
            </a:r>
            <a:endParaRPr/>
          </a:p>
        </p:txBody>
      </p:sp>
      <p:sp>
        <p:nvSpPr>
          <p:cNvPr id="193" name="Google Shape;19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acute severe colitis (UC flare)</a:t>
            </a:r>
            <a:r>
              <a:rPr b="1" lang="en-US"/>
              <a:t>, abdominal X-rays are used to check for toxic megacolon</a:t>
            </a:r>
            <a:r>
              <a:rPr lang="en-US"/>
              <a:t>.</a:t>
            </a:r>
            <a:endParaRPr/>
          </a:p>
        </p:txBody>
      </p:sp>
      <p:sp>
        <p:nvSpPr>
          <p:cNvPr id="206" name="Google Shape;20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Functional bowel disorder means there is no structural or biochemical abnormality detected on imaging. Other functional bowel disorders are dyspepsia.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IBS symptoms present in a 50+ female esp frequent bloating first step is to rule out ovarian cancer.</a:t>
            </a:r>
            <a:endParaRPr/>
          </a:p>
        </p:txBody>
      </p:sp>
      <p:sp>
        <p:nvSpPr>
          <p:cNvPr id="226" name="Google Shape;22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sz="1200">
                <a:highlight>
                  <a:srgbClr val="FFFFFF"/>
                </a:highlight>
              </a:rPr>
              <a:t>F</a:t>
            </a:r>
            <a:r>
              <a:rPr lang="en-US" sz="1200">
                <a:highlight>
                  <a:srgbClr val="FFFFFF"/>
                </a:highlight>
              </a:rPr>
              <a:t>ermentable </a:t>
            </a:r>
            <a:r>
              <a:rPr b="1" lang="en-US" sz="1200">
                <a:highlight>
                  <a:srgbClr val="FFFFFF"/>
                </a:highlight>
              </a:rPr>
              <a:t>O</a:t>
            </a:r>
            <a:r>
              <a:rPr lang="en-US" sz="1200">
                <a:highlight>
                  <a:srgbClr val="FFFFFF"/>
                </a:highlight>
              </a:rPr>
              <a:t>ligosaccharides, </a:t>
            </a:r>
            <a:r>
              <a:rPr b="1" lang="en-US" sz="1200">
                <a:highlight>
                  <a:srgbClr val="FFFFFF"/>
                </a:highlight>
              </a:rPr>
              <a:t>D</a:t>
            </a:r>
            <a:r>
              <a:rPr lang="en-US" sz="1200">
                <a:highlight>
                  <a:srgbClr val="FFFFFF"/>
                </a:highlight>
              </a:rPr>
              <a:t>isaccharides, </a:t>
            </a:r>
            <a:r>
              <a:rPr b="1" lang="en-US" sz="1200">
                <a:highlight>
                  <a:srgbClr val="FFFFFF"/>
                </a:highlight>
              </a:rPr>
              <a:t>M</a:t>
            </a:r>
            <a:r>
              <a:rPr lang="en-US" sz="1200">
                <a:highlight>
                  <a:srgbClr val="FFFFFF"/>
                </a:highlight>
              </a:rPr>
              <a:t>onosaccharides, </a:t>
            </a:r>
            <a:r>
              <a:rPr b="1" lang="en-US" sz="1200">
                <a:highlight>
                  <a:srgbClr val="FFFFFF"/>
                </a:highlight>
              </a:rPr>
              <a:t>a</a:t>
            </a:r>
            <a:r>
              <a:rPr lang="en-US" sz="1200">
                <a:highlight>
                  <a:srgbClr val="FFFFFF"/>
                </a:highlight>
              </a:rPr>
              <a:t>nd </a:t>
            </a:r>
            <a:r>
              <a:rPr b="1" lang="en-US" sz="1200">
                <a:highlight>
                  <a:srgbClr val="FFFFFF"/>
                </a:highlight>
              </a:rPr>
              <a:t>P</a:t>
            </a:r>
            <a:r>
              <a:rPr lang="en-US" sz="1200">
                <a:highlight>
                  <a:srgbClr val="FFFFFF"/>
                </a:highlight>
              </a:rPr>
              <a:t>olyols (FODMAPS) are short-chain </a:t>
            </a:r>
            <a:r>
              <a:rPr lang="en-US" sz="1200">
                <a:solidFill>
                  <a:schemeClr val="hlink"/>
                </a:solidFill>
                <a:highlight>
                  <a:srgbClr val="FFFFFF"/>
                </a:highlight>
                <a:uFill>
                  <a:noFill/>
                </a:uFill>
                <a:hlinkClick r:id="rId2"/>
              </a:rPr>
              <a:t>carbohydrates</a:t>
            </a:r>
            <a:r>
              <a:rPr lang="en-US" sz="1200">
                <a:highlight>
                  <a:srgbClr val="FFFFFF"/>
                </a:highlight>
              </a:rPr>
              <a:t> that are poorly absorbed in the GIT</a:t>
            </a:r>
            <a:endParaRPr/>
          </a:p>
          <a:p>
            <a:pPr indent="0" lvl="0" marL="0" marR="0" rtl="0" algn="l">
              <a:lnSpc>
                <a:spcPct val="100000"/>
              </a:lnSpc>
              <a:spcBef>
                <a:spcPts val="0"/>
              </a:spcBef>
              <a:spcAft>
                <a:spcPts val="0"/>
              </a:spcAft>
              <a:buClr>
                <a:schemeClr val="dk1"/>
              </a:buClr>
              <a:buSzPts val="1200"/>
              <a:buFont typeface="Calibri"/>
              <a:buNone/>
            </a:pPr>
            <a:r>
              <a:rPr lang="en-US" sz="1200">
                <a:highlight>
                  <a:srgbClr val="FFFFFF"/>
                </a:highlight>
              </a:rPr>
              <a:t>CBT – cognitive behavioural therapy</a:t>
            </a:r>
            <a:endParaRPr/>
          </a:p>
          <a:p>
            <a:pPr indent="0" lvl="0" marL="0" marR="0" rtl="0" algn="l">
              <a:lnSpc>
                <a:spcPct val="100000"/>
              </a:lnSpc>
              <a:spcBef>
                <a:spcPts val="0"/>
              </a:spcBef>
              <a:spcAft>
                <a:spcPts val="0"/>
              </a:spcAft>
              <a:buClr>
                <a:schemeClr val="dk1"/>
              </a:buClr>
              <a:buSzPts val="1200"/>
              <a:buFont typeface="Calibri"/>
              <a:buNone/>
            </a:pPr>
            <a:r>
              <a:t/>
            </a:r>
            <a:endParaRPr sz="1200">
              <a:highlight>
                <a:srgbClr val="FFFFFF"/>
              </a:highlight>
            </a:endParaRPr>
          </a:p>
          <a:p>
            <a:pPr indent="0" lvl="0" marL="0" marR="0" rtl="0" algn="l">
              <a:lnSpc>
                <a:spcPct val="100000"/>
              </a:lnSpc>
              <a:spcBef>
                <a:spcPts val="0"/>
              </a:spcBef>
              <a:spcAft>
                <a:spcPts val="0"/>
              </a:spcAft>
              <a:buClr>
                <a:schemeClr val="dk1"/>
              </a:buClr>
              <a:buSzPts val="1200"/>
              <a:buFont typeface="Calibri"/>
              <a:buNone/>
            </a:pPr>
            <a:r>
              <a:rPr lang="en-US" sz="1200">
                <a:highlight>
                  <a:srgbClr val="FFFFFF"/>
                </a:highlight>
              </a:rPr>
              <a:t>Lactulose (osmotic laxative) is another treatment for constipation but not recommended for IBS-C.</a:t>
            </a:r>
            <a:endParaRPr sz="1200"/>
          </a:p>
          <a:p>
            <a:pPr indent="0" lvl="0" marL="0" rtl="0" algn="l">
              <a:spcBef>
                <a:spcPts val="0"/>
              </a:spcBef>
              <a:spcAft>
                <a:spcPts val="0"/>
              </a:spcAft>
              <a:buNone/>
            </a:pPr>
            <a:r>
              <a:t/>
            </a:r>
            <a:endParaRPr/>
          </a:p>
        </p:txBody>
      </p:sp>
      <p:sp>
        <p:nvSpPr>
          <p:cNvPr id="244" name="Google Shape;24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Gluten is present on wheat, barley &amp; rye</a:t>
            </a:r>
            <a:endParaRPr/>
          </a:p>
          <a:p>
            <a:pPr indent="0" lvl="0" marL="0" rtl="0" algn="l">
              <a:spcBef>
                <a:spcPts val="0"/>
              </a:spcBef>
              <a:spcAft>
                <a:spcPts val="0"/>
              </a:spcAft>
              <a:buNone/>
            </a:pPr>
            <a:r>
              <a:rPr lang="en-US"/>
              <a:t>HLA (human leukocyte antigen) are a tissue type of MHC class II. </a:t>
            </a:r>
            <a:endParaRPr/>
          </a:p>
          <a:p>
            <a:pPr indent="0" lvl="0" marL="0" rtl="0" algn="l">
              <a:spcBef>
                <a:spcPts val="0"/>
              </a:spcBef>
              <a:spcAft>
                <a:spcPts val="0"/>
              </a:spcAft>
              <a:buNone/>
            </a:pPr>
            <a:r>
              <a:rPr lang="en-US"/>
              <a:t>Gliadin is the most immunogenic component of gluten.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Show histology slide of crypts of Lieberkuhn 🡪 normally have enterocytes &amp; goblet cells &amp; stem cells in crypts to replenish gut lining</a:t>
            </a:r>
            <a:endParaRPr/>
          </a:p>
        </p:txBody>
      </p:sp>
      <p:sp>
        <p:nvSpPr>
          <p:cNvPr id="256" name="Google Shape;25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Hallmark of coeliac disease is malabsorption.</a:t>
            </a:r>
            <a:endParaRPr/>
          </a:p>
          <a:p>
            <a:pPr indent="0" lvl="0" marL="0" rtl="0" algn="l">
              <a:spcBef>
                <a:spcPts val="0"/>
              </a:spcBef>
              <a:spcAft>
                <a:spcPts val="0"/>
              </a:spcAft>
              <a:buNone/>
            </a:pPr>
            <a:r>
              <a:rPr lang="en-US"/>
              <a:t>Differential for coeliac disease is tropical sprue.</a:t>
            </a:r>
            <a:endParaRPr/>
          </a:p>
        </p:txBody>
      </p:sp>
      <p:sp>
        <p:nvSpPr>
          <p:cNvPr id="283" name="Google Shape;28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295" name="Google Shape;295;p18: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323" name="Google Shape;323;p20: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1"/>
          </a:p>
          <a:p>
            <a:pPr indent="0" lvl="0" marL="0" rtl="0" algn="l">
              <a:spcBef>
                <a:spcPts val="0"/>
              </a:spcBef>
              <a:spcAft>
                <a:spcPts val="0"/>
              </a:spcAft>
              <a:buNone/>
            </a:pPr>
            <a:r>
              <a:t/>
            </a:r>
            <a:endParaRPr/>
          </a:p>
        </p:txBody>
      </p:sp>
      <p:sp>
        <p:nvSpPr>
          <p:cNvPr id="341" name="Google Shape;34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It is sometimes triggered by a previous gastroenteritis.</a:t>
            </a:r>
            <a:endParaRPr/>
          </a:p>
          <a:p>
            <a:pPr indent="0" lvl="0" marL="0" rtl="0" algn="l">
              <a:spcBef>
                <a:spcPts val="0"/>
              </a:spcBef>
              <a:spcAft>
                <a:spcPts val="0"/>
              </a:spcAft>
              <a:buNone/>
            </a:pPr>
            <a:r>
              <a:t/>
            </a:r>
            <a:endParaRPr/>
          </a:p>
        </p:txBody>
      </p:sp>
      <p:sp>
        <p:nvSpPr>
          <p:cNvPr id="347" name="Google Shape;34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Ligament of Treitz anatomically distinguishes b/w UGIB &amp; LGIB. Any bleed before = UGIB, any bleed  after = LGIB.</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Stools turn black &amp; tarry (melaena) due to oxidisation.</a:t>
            </a:r>
            <a:endParaRPr/>
          </a:p>
        </p:txBody>
      </p:sp>
      <p:sp>
        <p:nvSpPr>
          <p:cNvPr id="353" name="Google Shape;35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0" i="0" lang="en-US">
                <a:solidFill>
                  <a:srgbClr val="040C28"/>
                </a:solidFill>
                <a:latin typeface="Arial"/>
                <a:ea typeface="Arial"/>
                <a:cs typeface="Arial"/>
                <a:sym typeface="Arial"/>
              </a:rPr>
              <a:t>Ask whats the difference between Vit b-12 deficiency and pernicious anemia</a:t>
            </a:r>
            <a:endParaRPr b="0" i="0">
              <a:solidFill>
                <a:srgbClr val="040C28"/>
              </a:solidFill>
              <a:latin typeface="Arial"/>
              <a:ea typeface="Arial"/>
              <a:cs typeface="Arial"/>
              <a:sym typeface="Arial"/>
            </a:endParaRPr>
          </a:p>
          <a:p>
            <a:pPr indent="0" lvl="0" marL="0" rtl="0" algn="l">
              <a:spcBef>
                <a:spcPts val="0"/>
              </a:spcBef>
              <a:spcAft>
                <a:spcPts val="0"/>
              </a:spcAft>
              <a:buNone/>
            </a:pPr>
            <a:r>
              <a:rPr b="0" i="0" lang="en-US">
                <a:solidFill>
                  <a:srgbClr val="040C28"/>
                </a:solidFill>
                <a:latin typeface="Arial"/>
                <a:ea typeface="Arial"/>
                <a:cs typeface="Arial"/>
                <a:sym typeface="Arial"/>
              </a:rPr>
              <a:t>While vitamin B12 deficiency anemia may be caused by a lack of vitamin B12 in the diet, pernicious anemia is caused by an inability to absorb vitamin B12</a:t>
            </a:r>
            <a:r>
              <a:rPr b="0" i="0" lang="en-US">
                <a:solidFill>
                  <a:srgbClr val="4D5156"/>
                </a:solidFill>
                <a:latin typeface="Arial"/>
                <a:ea typeface="Arial"/>
                <a:cs typeface="Arial"/>
                <a:sym typeface="Arial"/>
              </a:rPr>
              <a:t>.</a:t>
            </a:r>
            <a:endParaRPr b="0" i="0">
              <a:solidFill>
                <a:srgbClr val="202124"/>
              </a:solidFill>
              <a:latin typeface="arial"/>
              <a:ea typeface="arial"/>
              <a:cs typeface="arial"/>
              <a:sym typeface="arial"/>
            </a:endParaRPr>
          </a:p>
          <a:p>
            <a:pPr indent="0" lvl="0" marL="0" rtl="0" algn="l">
              <a:spcBef>
                <a:spcPts val="0"/>
              </a:spcBef>
              <a:spcAft>
                <a:spcPts val="0"/>
              </a:spcAft>
              <a:buNone/>
            </a:pPr>
            <a:br>
              <a:rPr b="0" i="0" lang="en-US">
                <a:solidFill>
                  <a:srgbClr val="202124"/>
                </a:solidFill>
                <a:latin typeface="arial"/>
                <a:ea typeface="arial"/>
                <a:cs typeface="arial"/>
                <a:sym typeface="arial"/>
              </a:rPr>
            </a:br>
            <a:endParaRPr/>
          </a:p>
        </p:txBody>
      </p:sp>
      <p:sp>
        <p:nvSpPr>
          <p:cNvPr id="363" name="Google Shape;363;p25: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b="1" lang="en-US">
                <a:highlight>
                  <a:schemeClr val="lt1"/>
                </a:highlight>
              </a:rPr>
              <a:t>Gastritis endoscopy - rugae more prominent</a:t>
            </a:r>
            <a:endParaRPr/>
          </a:p>
          <a:p>
            <a:pPr indent="0" lvl="0" marL="0" rtl="0" algn="l">
              <a:spcBef>
                <a:spcPts val="0"/>
              </a:spcBef>
              <a:spcAft>
                <a:spcPts val="0"/>
              </a:spcAft>
              <a:buClr>
                <a:schemeClr val="dk1"/>
              </a:buClr>
              <a:buSzPts val="1200"/>
              <a:buFont typeface="Calibri"/>
              <a:buNone/>
            </a:pPr>
            <a:r>
              <a:t/>
            </a:r>
            <a:endParaRPr b="1">
              <a:highlight>
                <a:schemeClr val="lt1"/>
              </a:highlight>
            </a:endParaRPr>
          </a:p>
          <a:p>
            <a:pPr indent="0" lvl="0" marL="0" rtl="0" algn="l">
              <a:spcBef>
                <a:spcPts val="0"/>
              </a:spcBef>
              <a:spcAft>
                <a:spcPts val="0"/>
              </a:spcAft>
              <a:buClr>
                <a:schemeClr val="dk1"/>
              </a:buClr>
              <a:buSzPts val="1100"/>
              <a:buFont typeface="Arial"/>
              <a:buNone/>
            </a:pPr>
            <a:r>
              <a:rPr b="1" lang="en-US">
                <a:highlight>
                  <a:schemeClr val="lt1"/>
                </a:highlight>
              </a:rPr>
              <a:t>biopsy for histological assessment and testing for </a:t>
            </a:r>
            <a:r>
              <a:rPr b="1" i="1" lang="en-US">
                <a:highlight>
                  <a:schemeClr val="lt1"/>
                </a:highlight>
              </a:rPr>
              <a:t>H pylori</a:t>
            </a:r>
            <a:r>
              <a:rPr b="1" lang="en-US">
                <a:highlight>
                  <a:schemeClr val="lt1"/>
                </a:highlight>
              </a:rPr>
              <a:t> infection</a:t>
            </a:r>
            <a:endParaRPr/>
          </a:p>
          <a:p>
            <a:pPr indent="0" lvl="0" marL="0" rtl="0" algn="l">
              <a:spcBef>
                <a:spcPts val="0"/>
              </a:spcBef>
              <a:spcAft>
                <a:spcPts val="0"/>
              </a:spcAft>
              <a:buClr>
                <a:schemeClr val="dk1"/>
              </a:buClr>
              <a:buSzPts val="1100"/>
              <a:buFont typeface="Arial"/>
              <a:buNone/>
            </a:pPr>
            <a:r>
              <a:t/>
            </a:r>
            <a:endParaRPr b="1">
              <a:highlight>
                <a:schemeClr val="lt1"/>
              </a:highlight>
            </a:endParaRPr>
          </a:p>
          <a:p>
            <a:pPr indent="0" lvl="0" marL="0" rtl="0" algn="l">
              <a:spcBef>
                <a:spcPts val="0"/>
              </a:spcBef>
              <a:spcAft>
                <a:spcPts val="0"/>
              </a:spcAft>
              <a:buClr>
                <a:schemeClr val="dk1"/>
              </a:buClr>
              <a:buSzPts val="1100"/>
              <a:buFont typeface="Arial"/>
              <a:buNone/>
            </a:pPr>
            <a:r>
              <a:rPr lang="en-US">
                <a:highlight>
                  <a:schemeClr val="lt1"/>
                </a:highlight>
              </a:rPr>
              <a:t>Triple therapy: Omeprazole, amoxicillin and clarithromycin. If penicillin allergy: Omeprazole, clarithromycin and metronidazole</a:t>
            </a:r>
            <a:endParaRPr>
              <a:highlight>
                <a:schemeClr val="lt1"/>
              </a:highlight>
            </a:endParaRPr>
          </a:p>
          <a:p>
            <a:pPr indent="0" lvl="0" marL="0" rtl="0" algn="l">
              <a:spcBef>
                <a:spcPts val="0"/>
              </a:spcBef>
              <a:spcAft>
                <a:spcPts val="0"/>
              </a:spcAft>
              <a:buClr>
                <a:schemeClr val="dk1"/>
              </a:buClr>
              <a:buSzPts val="1200"/>
              <a:buFont typeface="Calibri"/>
              <a:buNone/>
            </a:pPr>
            <a:r>
              <a:t/>
            </a:r>
            <a:endParaRPr/>
          </a:p>
        </p:txBody>
      </p:sp>
      <p:sp>
        <p:nvSpPr>
          <p:cNvPr id="376" name="Google Shape;376;p26: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Pyloric sphincter closed</a:t>
            </a:r>
            <a:endParaRPr/>
          </a:p>
        </p:txBody>
      </p:sp>
      <p:sp>
        <p:nvSpPr>
          <p:cNvPr id="392" name="Google Shape;392;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Duodenal ulcers are less painful after eating bc the pyloric sphincter closes during digestion, preventing acid from going into duodenum</a:t>
            </a:r>
            <a:endParaRPr/>
          </a:p>
        </p:txBody>
      </p:sp>
      <p:sp>
        <p:nvSpPr>
          <p:cNvPr id="410" name="Google Shape;410;p28: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Melaena is less common in MW tear, more common in rupture oeosphageal varices.</a:t>
            </a:r>
            <a:endParaRPr/>
          </a:p>
        </p:txBody>
      </p:sp>
      <p:sp>
        <p:nvSpPr>
          <p:cNvPr id="418" name="Google Shape;418;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Terlipressin is an ADH (vasopressin) analogue.</a:t>
            </a:r>
            <a:endParaRPr/>
          </a:p>
          <a:p>
            <a:pPr indent="-171450" lvl="0" marL="171450" rtl="0" algn="l">
              <a:spcBef>
                <a:spcPts val="0"/>
              </a:spcBef>
              <a:spcAft>
                <a:spcPts val="0"/>
              </a:spcAft>
              <a:buClr>
                <a:schemeClr val="dk1"/>
              </a:buClr>
              <a:buSzPts val="1200"/>
              <a:buFont typeface="Arial"/>
              <a:buChar char="•"/>
            </a:pPr>
            <a:r>
              <a:rPr lang="en-US"/>
              <a:t>Splanchnic vessels = the entire blood vessels of the gut. The splenic vein &amp; superior mesenteric vein anastomose to form the hepatic portal vein.</a:t>
            </a:r>
            <a:endParaRPr/>
          </a:p>
          <a:p>
            <a:pPr indent="0" lvl="0" marL="0" rtl="0" algn="l">
              <a:spcBef>
                <a:spcPts val="0"/>
              </a:spcBef>
              <a:spcAft>
                <a:spcPts val="0"/>
              </a:spcAft>
              <a:buNone/>
            </a:pPr>
            <a:r>
              <a:rPr lang="en-US"/>
              <a:t>Contraindications of Terlipressin = </a:t>
            </a:r>
            <a:r>
              <a:rPr b="1" lang="en-US"/>
              <a:t>ischaemic heart disease &amp; peripheral vascular disease &amp; heart failure because it is a potent vasoconstrictor </a:t>
            </a:r>
            <a:r>
              <a:rPr b="0" lang="en-US"/>
              <a:t>and</a:t>
            </a:r>
            <a:r>
              <a:rPr b="1" lang="en-US"/>
              <a:t> </a:t>
            </a:r>
            <a:r>
              <a:rPr lang="en-US"/>
              <a:t>increases systemic vascular resistance→ decreases perfusion to organs.</a:t>
            </a:r>
            <a:endParaRPr/>
          </a:p>
          <a:p>
            <a:pPr indent="-95250" lvl="0" marL="171450" rtl="0" algn="l">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t/>
            </a:r>
            <a:endParaRPr/>
          </a:p>
        </p:txBody>
      </p:sp>
      <p:sp>
        <p:nvSpPr>
          <p:cNvPr id="441" name="Google Shape;441;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OGD = oesophagogastroduodenoscopy</a:t>
            </a:r>
            <a:endParaRPr/>
          </a:p>
        </p:txBody>
      </p:sp>
      <p:sp>
        <p:nvSpPr>
          <p:cNvPr id="465" name="Google Shape;465;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Oeosophageal manometry – measures pressure across &amp; functionality of LOS</a:t>
            </a:r>
            <a:endParaRPr/>
          </a:p>
          <a:p>
            <a:pPr indent="0" lvl="0" marL="0" rtl="0" algn="l">
              <a:spcBef>
                <a:spcPts val="0"/>
              </a:spcBef>
              <a:spcAft>
                <a:spcPts val="0"/>
              </a:spcAft>
              <a:buNone/>
            </a:pPr>
            <a:r>
              <a:rPr lang="en-US"/>
              <a:t>24hr pH monitoring – catheters monitor pH at gastro-esophageal junction </a:t>
            </a:r>
            <a:endParaRPr/>
          </a:p>
        </p:txBody>
      </p:sp>
      <p:sp>
        <p:nvSpPr>
          <p:cNvPr id="482" name="Google Shape;482;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PPI inhibit H+/K+ ATPase pumps in apical membrane of parietal cells🡪 less H+ pumped into gastric lumen so less HCl produced. </a:t>
            </a:r>
            <a:endParaRPr/>
          </a:p>
          <a:p>
            <a:pPr indent="0" lvl="0" marL="0" rtl="0" algn="l">
              <a:spcBef>
                <a:spcPts val="0"/>
              </a:spcBef>
              <a:spcAft>
                <a:spcPts val="0"/>
              </a:spcAft>
              <a:buNone/>
            </a:pPr>
            <a:r>
              <a:rPr lang="en-US"/>
              <a:t>Alginates form a floating raft on top of gastric contents to prevent reflux</a:t>
            </a:r>
            <a:endParaRPr/>
          </a:p>
        </p:txBody>
      </p:sp>
      <p:sp>
        <p:nvSpPr>
          <p:cNvPr id="499" name="Google Shape;499;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Dysplasia = change from one cell type into less well differentiated cell type</a:t>
            </a:r>
            <a:endParaRPr/>
          </a:p>
        </p:txBody>
      </p:sp>
      <p:sp>
        <p:nvSpPr>
          <p:cNvPr id="510" name="Google Shape;510;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From NICE: https://cks.nice.org.uk/topics/irritable-bowel-syndrome/diagnosis/diagnosis/</a:t>
            </a:r>
            <a:endParaRPr/>
          </a:p>
        </p:txBody>
      </p:sp>
      <p:sp>
        <p:nvSpPr>
          <p:cNvPr id="116" name="Google Shape;11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500"/>
              <a:t>Ask how to differentiate achalasia from oes cancer ie. First cant eat mashed potatoes, then can’t swallow water)</a:t>
            </a:r>
            <a:endParaRPr/>
          </a:p>
          <a:p>
            <a:pPr indent="0" lvl="0" marL="0" rtl="0" algn="l">
              <a:spcBef>
                <a:spcPts val="0"/>
              </a:spcBef>
              <a:spcAft>
                <a:spcPts val="0"/>
              </a:spcAft>
              <a:buClr>
                <a:schemeClr val="dk1"/>
              </a:buClr>
              <a:buSzPts val="1100"/>
              <a:buFont typeface="Arial"/>
              <a:buNone/>
            </a:pPr>
            <a:r>
              <a:rPr lang="en-US" sz="1500"/>
              <a:t>Metaplasia can progress to neoplasia</a:t>
            </a:r>
            <a:endParaRPr/>
          </a:p>
          <a:p>
            <a:pPr indent="0" lvl="0" marL="0" rtl="0" algn="l">
              <a:spcBef>
                <a:spcPts val="0"/>
              </a:spcBef>
              <a:spcAft>
                <a:spcPts val="0"/>
              </a:spcAft>
              <a:buClr>
                <a:schemeClr val="dk1"/>
              </a:buClr>
              <a:buSzPts val="1100"/>
              <a:buFont typeface="Arial"/>
              <a:buNone/>
            </a:pPr>
            <a:r>
              <a:t/>
            </a:r>
            <a:endParaRPr sz="1500"/>
          </a:p>
          <a:p>
            <a:pPr indent="0" lvl="0" marL="0" rtl="0" algn="l">
              <a:spcBef>
                <a:spcPts val="0"/>
              </a:spcBef>
              <a:spcAft>
                <a:spcPts val="0"/>
              </a:spcAft>
              <a:buClr>
                <a:schemeClr val="dk1"/>
              </a:buClr>
              <a:buSzPts val="1100"/>
              <a:buFont typeface="Arial"/>
              <a:buNone/>
            </a:pPr>
            <a:r>
              <a:rPr lang="en-US" sz="1500"/>
              <a:t>Plummer-Vinson syndrome causes oesophageal webs. presents as a classic triad of dysphagia, iron-deficiency anaemia and oesophageal webs </a:t>
            </a:r>
            <a:endParaRPr sz="1500"/>
          </a:p>
        </p:txBody>
      </p:sp>
      <p:sp>
        <p:nvSpPr>
          <p:cNvPr id="538" name="Google Shape;538;p40: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71450" lvl="0" marL="171450" rtl="0" algn="l">
              <a:spcBef>
                <a:spcPts val="0"/>
              </a:spcBef>
              <a:spcAft>
                <a:spcPts val="0"/>
              </a:spcAft>
              <a:buNone/>
            </a:pPr>
            <a:r>
              <a:rPr lang="en-US"/>
              <a:t>strictures- scarring mcc gord</a:t>
            </a:r>
            <a:endParaRPr/>
          </a:p>
          <a:p>
            <a:pPr indent="-171450" lvl="0" marL="171450" rtl="0" algn="l">
              <a:spcBef>
                <a:spcPts val="0"/>
              </a:spcBef>
              <a:spcAft>
                <a:spcPts val="0"/>
              </a:spcAft>
              <a:buNone/>
            </a:pPr>
            <a:r>
              <a:rPr lang="en-US"/>
              <a:t>Medically fit= </a:t>
            </a:r>
            <a:r>
              <a:rPr b="1" lang="en-US"/>
              <a:t>CHEMO/RADIO </a:t>
            </a:r>
            <a:r>
              <a:rPr lang="en-US"/>
              <a:t>therapy + </a:t>
            </a:r>
            <a:r>
              <a:rPr b="1" lang="en-US"/>
              <a:t>SURGERY</a:t>
            </a:r>
            <a:endParaRPr/>
          </a:p>
          <a:p>
            <a:pPr indent="-171450" lvl="0" marL="171450" rtl="0" algn="l">
              <a:spcBef>
                <a:spcPts val="0"/>
              </a:spcBef>
              <a:spcAft>
                <a:spcPts val="0"/>
              </a:spcAft>
              <a:buNone/>
            </a:pPr>
            <a:r>
              <a:rPr b="0" lang="en-US"/>
              <a:t>Unfit= PALLIATIVE</a:t>
            </a:r>
            <a:endParaRPr/>
          </a:p>
        </p:txBody>
      </p:sp>
      <p:sp>
        <p:nvSpPr>
          <p:cNvPr id="550" name="Google Shape;550;p41: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228600" rtl="0" algn="l">
              <a:spcBef>
                <a:spcPts val="0"/>
              </a:spcBef>
              <a:spcAft>
                <a:spcPts val="0"/>
              </a:spcAft>
              <a:buNone/>
            </a:pPr>
            <a:r>
              <a:rPr lang="en-US"/>
              <a:t>Causes</a:t>
            </a:r>
            <a:endParaRPr/>
          </a:p>
          <a:p>
            <a:pPr indent="-228600" lvl="1" marL="685800" rtl="0" algn="l">
              <a:spcBef>
                <a:spcPts val="0"/>
              </a:spcBef>
              <a:spcAft>
                <a:spcPts val="0"/>
              </a:spcAft>
              <a:buNone/>
            </a:pPr>
            <a:r>
              <a:rPr lang="en-US"/>
              <a:t>H.pylori</a:t>
            </a:r>
            <a:endParaRPr/>
          </a:p>
          <a:p>
            <a:pPr indent="-228600" lvl="1" marL="685800" rtl="0" algn="l">
              <a:spcBef>
                <a:spcPts val="0"/>
              </a:spcBef>
              <a:spcAft>
                <a:spcPts val="0"/>
              </a:spcAft>
              <a:buNone/>
            </a:pPr>
            <a:r>
              <a:rPr lang="en-US"/>
              <a:t>Smoking</a:t>
            </a:r>
            <a:endParaRPr/>
          </a:p>
          <a:p>
            <a:pPr indent="-228600" lvl="1" marL="685800" rtl="0" algn="l">
              <a:spcBef>
                <a:spcPts val="0"/>
              </a:spcBef>
              <a:spcAft>
                <a:spcPts val="0"/>
              </a:spcAft>
              <a:buNone/>
            </a:pPr>
            <a:r>
              <a:rPr lang="en-US"/>
              <a:t>CDH-1 mutation (mutated E-cadherin gene, helps cells stick together, controls cell cycle)=80% risk</a:t>
            </a:r>
            <a:endParaRPr/>
          </a:p>
          <a:p>
            <a:pPr indent="-228600" lvl="1" marL="685800" rtl="0" algn="l">
              <a:spcBef>
                <a:spcPts val="0"/>
              </a:spcBef>
              <a:spcAft>
                <a:spcPts val="0"/>
              </a:spcAft>
              <a:buNone/>
            </a:pPr>
            <a:r>
              <a:rPr lang="en-US"/>
              <a:t>FHx (autoimmune chronic gastritis)</a:t>
            </a:r>
            <a:endParaRPr/>
          </a:p>
          <a:p>
            <a:pPr indent="0" lvl="1" marL="457200" rtl="0" algn="l">
              <a:spcBef>
                <a:spcPts val="0"/>
              </a:spcBef>
              <a:spcAft>
                <a:spcPts val="0"/>
              </a:spcAft>
              <a:buClr>
                <a:schemeClr val="dk1"/>
              </a:buClr>
              <a:buSzPts val="1200"/>
              <a:buFont typeface="Calibri"/>
              <a:buNone/>
            </a:pPr>
            <a:r>
              <a:t/>
            </a:r>
            <a:endParaRPr/>
          </a:p>
          <a:p>
            <a:pPr indent="-228600" lvl="0" marL="228600" rtl="0" algn="l">
              <a:spcBef>
                <a:spcPts val="0"/>
              </a:spcBef>
              <a:spcAft>
                <a:spcPts val="0"/>
              </a:spcAft>
              <a:buNone/>
            </a:pPr>
            <a:r>
              <a:rPr lang="en-US"/>
              <a:t>Type 1 (intestinal) has better prognosis 1</a:t>
            </a:r>
            <a:r>
              <a:rPr baseline="30000" lang="en-US"/>
              <a:t>st</a:t>
            </a:r>
            <a:r>
              <a:rPr lang="en-US"/>
              <a:t> is the best </a:t>
            </a:r>
            <a:endParaRPr/>
          </a:p>
          <a:p>
            <a:pPr indent="-228600" lvl="0" marL="228600" rtl="0" algn="l">
              <a:spcBef>
                <a:spcPts val="0"/>
              </a:spcBef>
              <a:spcAft>
                <a:spcPts val="0"/>
              </a:spcAft>
              <a:buNone/>
            </a:pPr>
            <a:r>
              <a:rPr lang="en-US"/>
              <a:t>Type 2 is highly metastatic, has rapid progression and therefore worse prognosis (3-10%). Linitis plastica (leather bottle stomach) is the thickening and rigidity of the stomach wall</a:t>
            </a:r>
            <a:endParaRPr/>
          </a:p>
        </p:txBody>
      </p:sp>
      <p:sp>
        <p:nvSpPr>
          <p:cNvPr id="563" name="Google Shape;563;p42: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endoscopic USS  assess depth of tumor invasion and detecting nodal involvement prior to surgery.</a:t>
            </a:r>
            <a:endParaRPr/>
          </a:p>
          <a:p>
            <a:pPr indent="-171450" lvl="0" marL="171450" rtl="0" algn="l">
              <a:spcBef>
                <a:spcPts val="0"/>
              </a:spcBef>
              <a:spcAft>
                <a:spcPts val="0"/>
              </a:spcAft>
              <a:buNone/>
            </a:pPr>
            <a:r>
              <a:rPr b="1" lang="en-US"/>
              <a:t>Lymph node spread</a:t>
            </a:r>
            <a:endParaRPr/>
          </a:p>
          <a:p>
            <a:pPr indent="-171450" lvl="1" marL="628650" rtl="0" algn="l">
              <a:spcBef>
                <a:spcPts val="0"/>
              </a:spcBef>
              <a:spcAft>
                <a:spcPts val="0"/>
              </a:spcAft>
              <a:buNone/>
            </a:pPr>
            <a:r>
              <a:rPr b="1" lang="en-US"/>
              <a:t>Virchow’s node= SUPRACLAVICULAR</a:t>
            </a:r>
            <a:endParaRPr/>
          </a:p>
          <a:p>
            <a:pPr indent="-171450" lvl="1" marL="628650" rtl="0" algn="l">
              <a:spcBef>
                <a:spcPts val="0"/>
              </a:spcBef>
              <a:spcAft>
                <a:spcPts val="0"/>
              </a:spcAft>
              <a:buNone/>
            </a:pPr>
            <a:r>
              <a:rPr b="1" lang="en-US"/>
              <a:t>Sister Mary Joseph sign =mass around BELLY BUTTON, enlarged bb lymph nodes</a:t>
            </a:r>
            <a:endParaRPr/>
          </a:p>
          <a:p>
            <a:pPr indent="0" lvl="0" marL="0" rtl="0" algn="l">
              <a:spcBef>
                <a:spcPts val="0"/>
              </a:spcBef>
              <a:spcAft>
                <a:spcPts val="0"/>
              </a:spcAft>
              <a:buClr>
                <a:schemeClr val="dk1"/>
              </a:buClr>
              <a:buSzPts val="1200"/>
              <a:buFont typeface="Calibri"/>
              <a:buNone/>
            </a:pPr>
            <a:r>
              <a:t/>
            </a:r>
            <a:endParaRPr b="1"/>
          </a:p>
          <a:p>
            <a:pPr indent="-171450" lvl="0" marL="171450" rtl="0" algn="l">
              <a:spcBef>
                <a:spcPts val="0"/>
              </a:spcBef>
              <a:spcAft>
                <a:spcPts val="0"/>
              </a:spcAft>
              <a:buNone/>
            </a:pPr>
            <a:r>
              <a:rPr b="1" lang="en-US"/>
              <a:t>Metastatic signs</a:t>
            </a:r>
            <a:endParaRPr/>
          </a:p>
          <a:p>
            <a:pPr indent="-171450" lvl="1" marL="628650" rtl="0" algn="l">
              <a:spcBef>
                <a:spcPts val="0"/>
              </a:spcBef>
              <a:spcAft>
                <a:spcPts val="0"/>
              </a:spcAft>
              <a:buNone/>
            </a:pPr>
            <a:r>
              <a:rPr b="1" lang="en-US"/>
              <a:t>Ovaries🡪 KRUKENBERG TUMOR</a:t>
            </a:r>
            <a:endParaRPr/>
          </a:p>
          <a:p>
            <a:pPr indent="-171450" lvl="1" marL="628650" rtl="0" algn="l">
              <a:spcBef>
                <a:spcPts val="0"/>
              </a:spcBef>
              <a:spcAft>
                <a:spcPts val="0"/>
              </a:spcAft>
              <a:buNone/>
            </a:pPr>
            <a:r>
              <a:rPr b="1" lang="en-US"/>
              <a:t>Jaundice🡪 LIVER METASTASES</a:t>
            </a:r>
            <a:endParaRPr b="1"/>
          </a:p>
          <a:p>
            <a:pPr indent="0" lvl="1" marL="457200" rtl="0" algn="l">
              <a:spcBef>
                <a:spcPts val="0"/>
              </a:spcBef>
              <a:spcAft>
                <a:spcPts val="0"/>
              </a:spcAft>
              <a:buClr>
                <a:schemeClr val="dk1"/>
              </a:buClr>
              <a:buSzPts val="1200"/>
              <a:buFont typeface="Calibri"/>
              <a:buNone/>
            </a:pPr>
            <a:r>
              <a:t/>
            </a:r>
            <a:endParaRPr b="1"/>
          </a:p>
        </p:txBody>
      </p:sp>
      <p:sp>
        <p:nvSpPr>
          <p:cNvPr id="576" name="Google Shape;576;p43: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71450" lvl="0" marL="171450" rtl="0" algn="l">
              <a:spcBef>
                <a:spcPts val="0"/>
              </a:spcBef>
              <a:spcAft>
                <a:spcPts val="0"/>
              </a:spcAft>
              <a:buNone/>
            </a:pPr>
            <a:r>
              <a:rPr b="1" lang="en-US"/>
              <a:t>Common mets to LIVER + LUNGS</a:t>
            </a:r>
            <a:endParaRPr/>
          </a:p>
          <a:p>
            <a:pPr indent="-171450" lvl="1" marL="628650" rtl="0" algn="l">
              <a:spcBef>
                <a:spcPts val="0"/>
              </a:spcBef>
              <a:spcAft>
                <a:spcPts val="0"/>
              </a:spcAft>
              <a:buNone/>
            </a:pPr>
            <a:r>
              <a:t/>
            </a:r>
            <a:endParaRPr b="0"/>
          </a:p>
          <a:p>
            <a:pPr indent="-171450" lvl="0" marL="171450" rtl="0" algn="l">
              <a:spcBef>
                <a:spcPts val="0"/>
              </a:spcBef>
              <a:spcAft>
                <a:spcPts val="0"/>
              </a:spcAft>
              <a:buNone/>
            </a:pPr>
            <a:r>
              <a:rPr b="1" lang="en-US"/>
              <a:t>FAP and HNPCC </a:t>
            </a:r>
            <a:r>
              <a:rPr b="0" lang="en-US"/>
              <a:t>are</a:t>
            </a:r>
            <a:r>
              <a:rPr b="1" lang="en-US"/>
              <a:t> TYPES OF COLON/BOWEL CANCERS</a:t>
            </a:r>
            <a:endParaRPr/>
          </a:p>
          <a:p>
            <a:pPr indent="-171450" lvl="1" marL="628650" rtl="0" algn="l">
              <a:spcBef>
                <a:spcPts val="0"/>
              </a:spcBef>
              <a:spcAft>
                <a:spcPts val="0"/>
              </a:spcAft>
              <a:buNone/>
            </a:pPr>
            <a:r>
              <a:rPr b="1" lang="en-US"/>
              <a:t>FAP= AD </a:t>
            </a:r>
            <a:r>
              <a:rPr b="0" lang="en-US"/>
              <a:t>mutation in </a:t>
            </a:r>
            <a:r>
              <a:rPr b="1" lang="en-US"/>
              <a:t>APC</a:t>
            </a:r>
            <a:r>
              <a:rPr b="0" lang="en-US"/>
              <a:t> </a:t>
            </a:r>
            <a:r>
              <a:rPr b="1" lang="en-US"/>
              <a:t>gene</a:t>
            </a:r>
            <a:r>
              <a:rPr b="0" lang="en-US"/>
              <a:t> which is a tumour suppressor gene= 1000s of </a:t>
            </a:r>
            <a:r>
              <a:rPr b="1" lang="en-US"/>
              <a:t>duodenal polyps</a:t>
            </a:r>
            <a:endParaRPr/>
          </a:p>
          <a:p>
            <a:pPr indent="-171450" lvl="2" marL="1085850" rtl="0" algn="l">
              <a:spcBef>
                <a:spcPts val="0"/>
              </a:spcBef>
              <a:spcAft>
                <a:spcPts val="0"/>
              </a:spcAft>
              <a:buNone/>
            </a:pPr>
            <a:r>
              <a:rPr b="0" lang="en-US"/>
              <a:t>Will inevitably get Colorectal cancer (93% risk by age 50)</a:t>
            </a:r>
            <a:endParaRPr/>
          </a:p>
          <a:p>
            <a:pPr indent="-171450" lvl="1" marL="628650" rtl="0" algn="l">
              <a:spcBef>
                <a:spcPts val="0"/>
              </a:spcBef>
              <a:spcAft>
                <a:spcPts val="0"/>
              </a:spcAft>
              <a:buNone/>
            </a:pPr>
            <a:r>
              <a:rPr b="1" lang="en-US"/>
              <a:t>HNPCC</a:t>
            </a:r>
            <a:r>
              <a:rPr b="0" lang="en-US"/>
              <a:t>= is an AD </a:t>
            </a:r>
            <a:r>
              <a:rPr b="1" lang="en-US"/>
              <a:t>MSH-1/ MSH-2 </a:t>
            </a:r>
            <a:r>
              <a:rPr b="0" lang="en-US"/>
              <a:t>gene mutation= DNA mismatch repair</a:t>
            </a:r>
            <a:endParaRPr/>
          </a:p>
          <a:p>
            <a:pPr indent="-171450" lvl="2" marL="1085850" rtl="0" algn="l">
              <a:spcBef>
                <a:spcPts val="0"/>
              </a:spcBef>
              <a:spcAft>
                <a:spcPts val="0"/>
              </a:spcAft>
              <a:buNone/>
            </a:pPr>
            <a:r>
              <a:rPr b="0" lang="en-US"/>
              <a:t>rapidly ↑ ↑  increases progression adenoma🡪 adenocarcinoma</a:t>
            </a:r>
            <a:endParaRPr b="0"/>
          </a:p>
          <a:p>
            <a:pPr indent="0" lvl="1" marL="457200" rtl="0" algn="l">
              <a:spcBef>
                <a:spcPts val="0"/>
              </a:spcBef>
              <a:spcAft>
                <a:spcPts val="0"/>
              </a:spcAft>
              <a:buClr>
                <a:schemeClr val="dk1"/>
              </a:buClr>
              <a:buSzPts val="1200"/>
              <a:buFont typeface="Calibri"/>
              <a:buNone/>
            </a:pPr>
            <a:r>
              <a:t/>
            </a:r>
            <a:endParaRPr b="0"/>
          </a:p>
          <a:p>
            <a:pPr indent="0" lvl="1" marL="457200" rtl="0" algn="l">
              <a:spcBef>
                <a:spcPts val="0"/>
              </a:spcBef>
              <a:spcAft>
                <a:spcPts val="0"/>
              </a:spcAft>
              <a:buClr>
                <a:schemeClr val="dk1"/>
              </a:buClr>
              <a:buSzPts val="1200"/>
              <a:buFont typeface="Calibri"/>
              <a:buNone/>
            </a:pPr>
            <a:r>
              <a:t/>
            </a:r>
            <a:endParaRPr b="0"/>
          </a:p>
          <a:p>
            <a:pPr indent="0" lvl="1" marL="457200" rtl="0" algn="l">
              <a:spcBef>
                <a:spcPts val="0"/>
              </a:spcBef>
              <a:spcAft>
                <a:spcPts val="0"/>
              </a:spcAft>
              <a:buClr>
                <a:schemeClr val="dk1"/>
              </a:buClr>
              <a:buSzPts val="1200"/>
              <a:buFont typeface="Calibri"/>
              <a:buNone/>
            </a:pPr>
            <a:r>
              <a:t/>
            </a:r>
            <a:endParaRPr b="0"/>
          </a:p>
          <a:p>
            <a:pPr indent="0" lvl="1" marL="457200" rtl="0" algn="l">
              <a:spcBef>
                <a:spcPts val="0"/>
              </a:spcBef>
              <a:spcAft>
                <a:spcPts val="0"/>
              </a:spcAft>
              <a:buClr>
                <a:schemeClr val="dk1"/>
              </a:buClr>
              <a:buSzPts val="1200"/>
              <a:buFont typeface="Calibri"/>
              <a:buNone/>
            </a:pPr>
            <a:r>
              <a:t/>
            </a:r>
            <a:endParaRPr b="0"/>
          </a:p>
        </p:txBody>
      </p:sp>
      <p:sp>
        <p:nvSpPr>
          <p:cNvPr id="593" name="Google Shape;593;p44: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71450" lvl="0" marL="171450" rtl="0" algn="l">
              <a:spcBef>
                <a:spcPts val="0"/>
              </a:spcBef>
              <a:spcAft>
                <a:spcPts val="0"/>
              </a:spcAft>
              <a:buNone/>
            </a:pPr>
            <a:r>
              <a:rPr b="1" lang="en-US"/>
              <a:t>FIT Test </a:t>
            </a:r>
            <a:r>
              <a:rPr lang="en-US"/>
              <a:t>(fecal occult)</a:t>
            </a:r>
            <a:endParaRPr/>
          </a:p>
          <a:p>
            <a:pPr indent="-171450" lvl="1" marL="628650" rtl="0" algn="l">
              <a:spcBef>
                <a:spcPts val="0"/>
              </a:spcBef>
              <a:spcAft>
                <a:spcPts val="0"/>
              </a:spcAft>
              <a:buNone/>
            </a:pPr>
            <a:r>
              <a:rPr lang="en-US"/>
              <a:t>Screening test for </a:t>
            </a:r>
            <a:r>
              <a:rPr b="1" lang="en-US"/>
              <a:t>micro blood </a:t>
            </a:r>
            <a:r>
              <a:rPr lang="en-US"/>
              <a:t>particles in poop. Done in </a:t>
            </a:r>
            <a:r>
              <a:rPr b="1" lang="en-US"/>
              <a:t>all 60+ w. Fe def anaemia + bowel habit Δ </a:t>
            </a:r>
            <a:endParaRPr/>
          </a:p>
          <a:p>
            <a:pPr indent="-171450" lvl="0" marL="171450" rtl="0" algn="l">
              <a:spcBef>
                <a:spcPts val="0"/>
              </a:spcBef>
              <a:spcAft>
                <a:spcPts val="0"/>
              </a:spcAft>
              <a:buNone/>
            </a:pPr>
            <a:r>
              <a:rPr lang="en-US"/>
              <a:t>Suspected cancer pathway referral= </a:t>
            </a:r>
            <a:r>
              <a:rPr b="1" lang="en-US" u="sng"/>
              <a:t>2 week wait</a:t>
            </a:r>
            <a:endParaRPr/>
          </a:p>
          <a:p>
            <a:pPr indent="-171450" lvl="1" marL="628650" rtl="0" algn="l">
              <a:spcBef>
                <a:spcPts val="0"/>
              </a:spcBef>
              <a:spcAft>
                <a:spcPts val="0"/>
              </a:spcAft>
              <a:buNone/>
            </a:pPr>
            <a:r>
              <a:rPr b="1" lang="en-US"/>
              <a:t>+ve FIT test</a:t>
            </a:r>
            <a:r>
              <a:rPr lang="en-US"/>
              <a:t>+ suspected </a:t>
            </a:r>
            <a:r>
              <a:rPr b="1" lang="en-US"/>
              <a:t>colorectal cance</a:t>
            </a:r>
            <a:r>
              <a:rPr lang="en-US"/>
              <a:t>r referred for </a:t>
            </a:r>
            <a:r>
              <a:rPr b="1" lang="en-US" u="sng"/>
              <a:t>colonoscopy/biopsy within 2 weeks</a:t>
            </a:r>
            <a:endParaRPr/>
          </a:p>
          <a:p>
            <a:pPr indent="-171450" lvl="1" marL="628650" rtl="0" algn="l">
              <a:spcBef>
                <a:spcPts val="0"/>
              </a:spcBef>
              <a:spcAft>
                <a:spcPts val="0"/>
              </a:spcAft>
              <a:buNone/>
            </a:pPr>
            <a:r>
              <a:t/>
            </a:r>
            <a:endParaRPr b="1" u="sng"/>
          </a:p>
          <a:p>
            <a:pPr indent="-171450" lvl="1" marL="628650" rtl="0" algn="l">
              <a:spcBef>
                <a:spcPts val="0"/>
              </a:spcBef>
              <a:spcAft>
                <a:spcPts val="0"/>
              </a:spcAft>
              <a:buNone/>
            </a:pPr>
            <a:r>
              <a:rPr b="1" lang="en-US" u="sng"/>
              <a:t>Other screening programmes- breast + cervical cancer not PSA- not reliable</a:t>
            </a:r>
            <a:endParaRPr/>
          </a:p>
        </p:txBody>
      </p:sp>
      <p:sp>
        <p:nvSpPr>
          <p:cNvPr id="604" name="Google Shape;604;p45: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DIFFERENT DUKE’S CRITERIA TO CARDIAC AND INFECTIVE ENDOCARDITIS </a:t>
            </a:r>
            <a:endParaRPr/>
          </a:p>
        </p:txBody>
      </p:sp>
      <p:sp>
        <p:nvSpPr>
          <p:cNvPr id="620" name="Google Shape;620;p46: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7" name="Google Shape;627;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3" name="Google Shape;633;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 UC or Crohn’s as these have a chronic course.</a:t>
            </a:r>
            <a:endParaRPr/>
          </a:p>
          <a:p>
            <a:pPr indent="0" lvl="0" marL="0" rtl="0" algn="l">
              <a:spcBef>
                <a:spcPts val="0"/>
              </a:spcBef>
              <a:spcAft>
                <a:spcPts val="0"/>
              </a:spcAft>
              <a:buNone/>
            </a:pPr>
            <a:r>
              <a:rPr lang="en-US"/>
              <a:t>Not acute mesenteric ischemia as wouldn’t have bloody diarrhoea. </a:t>
            </a:r>
            <a:endParaRPr/>
          </a:p>
        </p:txBody>
      </p:sp>
      <p:sp>
        <p:nvSpPr>
          <p:cNvPr id="634" name="Google Shape;634;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Atherothrombosis = thrombus formation when atherosclerotic plaque ruptures</a:t>
            </a:r>
            <a:endParaRPr/>
          </a:p>
          <a:p>
            <a:pPr indent="0" lvl="0" marL="0" rtl="0" algn="l">
              <a:spcBef>
                <a:spcPts val="0"/>
              </a:spcBef>
              <a:spcAft>
                <a:spcPts val="0"/>
              </a:spcAft>
              <a:buNone/>
            </a:pPr>
            <a:r>
              <a:rPr lang="en-US"/>
              <a:t>Lactose is a marker of anaerobic respiration</a:t>
            </a:r>
            <a:endParaRPr/>
          </a:p>
          <a:p>
            <a:pPr indent="0" lvl="0" marL="0" rtl="0" algn="l">
              <a:spcBef>
                <a:spcPts val="0"/>
              </a:spcBef>
              <a:spcAft>
                <a:spcPts val="0"/>
              </a:spcAft>
              <a:buNone/>
            </a:pPr>
            <a:r>
              <a:rPr lang="en-US"/>
              <a:t>Ceftraixone = effective against gut coliforms. Metronidazole = effective against anaerobes</a:t>
            </a:r>
            <a:endParaRPr/>
          </a:p>
        </p:txBody>
      </p:sp>
      <p:sp>
        <p:nvSpPr>
          <p:cNvPr id="642" name="Google Shape;642;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https://www.bmj.com/content/355/bmj.i6600.full.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Watershed areas </a:t>
            </a:r>
            <a:r>
              <a:rPr b="0" i="0" lang="en-US">
                <a:solidFill>
                  <a:srgbClr val="333333"/>
                </a:solidFill>
                <a:latin typeface="Inter"/>
                <a:ea typeface="Inter"/>
                <a:cs typeface="Inter"/>
                <a:sym typeface="Inter"/>
              </a:rPr>
              <a:t>are most vulnerable to ischemia when blood flow decreases, as they lie between the territory of SMA &amp; IMA. Rectum is resistant to ischemia because it has dual blood supply from internal iliac artery &amp; inferior mesenteric artery. Ischemic colitis is most common at splenic flexure.</a:t>
            </a:r>
            <a:endParaRPr/>
          </a:p>
          <a:p>
            <a:pPr indent="0" lvl="0" marL="0" rtl="0" algn="l">
              <a:spcBef>
                <a:spcPts val="0"/>
              </a:spcBef>
              <a:spcAft>
                <a:spcPts val="0"/>
              </a:spcAft>
              <a:buNone/>
            </a:pPr>
            <a:r>
              <a:rPr lang="en-US"/>
              <a:t>Symptoms are triad of rectal bleeding, diarrhoea + colicky LLQ abdominal pain.</a:t>
            </a:r>
            <a:endParaRPr/>
          </a:p>
        </p:txBody>
      </p:sp>
      <p:sp>
        <p:nvSpPr>
          <p:cNvPr id="659" name="Google Shape;659;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9" name="Google Shape;679;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b="1" lang="en-US"/>
              <a:t>SURGICAL EMERGENCY IF BOWEL ISCHEMIA/ PERFORATION</a:t>
            </a:r>
            <a:endParaRPr/>
          </a:p>
          <a:p>
            <a:pPr indent="0" lvl="0" marL="0" rtl="0" algn="l">
              <a:spcBef>
                <a:spcPts val="0"/>
              </a:spcBef>
              <a:spcAft>
                <a:spcPts val="0"/>
              </a:spcAft>
              <a:buClr>
                <a:schemeClr val="dk1"/>
              </a:buClr>
              <a:buSzPts val="1200"/>
              <a:buFont typeface="Calibri"/>
              <a:buNone/>
            </a:pPr>
            <a:r>
              <a:t/>
            </a:r>
            <a:endParaRPr b="1"/>
          </a:p>
          <a:p>
            <a:pPr indent="0" lvl="0" marL="0" rtl="0" algn="l">
              <a:spcBef>
                <a:spcPts val="0"/>
              </a:spcBef>
              <a:spcAft>
                <a:spcPts val="0"/>
              </a:spcAft>
              <a:buClr>
                <a:srgbClr val="202124"/>
              </a:buClr>
              <a:buSzPts val="1200"/>
              <a:buFont typeface="arial"/>
              <a:buNone/>
            </a:pPr>
            <a:r>
              <a:rPr b="0" i="0" lang="en-US">
                <a:solidFill>
                  <a:srgbClr val="202124"/>
                </a:solidFill>
                <a:latin typeface="arial"/>
                <a:ea typeface="arial"/>
                <a:cs typeface="arial"/>
                <a:sym typeface="arial"/>
              </a:rPr>
              <a:t>Radiographic transition zones (RTZs) on </a:t>
            </a:r>
            <a:r>
              <a:rPr b="1" i="0" lang="en-US" u="sng">
                <a:solidFill>
                  <a:srgbClr val="202124"/>
                </a:solidFill>
                <a:latin typeface="arial"/>
                <a:ea typeface="arial"/>
                <a:cs typeface="arial"/>
                <a:sym typeface="arial"/>
              </a:rPr>
              <a:t>CT</a:t>
            </a:r>
            <a:r>
              <a:rPr b="0" i="0" lang="en-US">
                <a:solidFill>
                  <a:srgbClr val="202124"/>
                </a:solidFill>
                <a:latin typeface="arial"/>
                <a:ea typeface="arial"/>
                <a:cs typeface="arial"/>
                <a:sym typeface="arial"/>
              </a:rPr>
              <a:t>, which are </a:t>
            </a:r>
            <a:r>
              <a:rPr b="1" i="0" lang="en-US" u="sng">
                <a:solidFill>
                  <a:srgbClr val="202124"/>
                </a:solidFill>
                <a:latin typeface="arial"/>
                <a:ea typeface="arial"/>
                <a:cs typeface="arial"/>
                <a:sym typeface="arial"/>
              </a:rPr>
              <a:t>areas of abrupt change from dilated to collapsed bowel</a:t>
            </a:r>
            <a:r>
              <a:rPr b="0" i="0" lang="en-US">
                <a:solidFill>
                  <a:srgbClr val="202124"/>
                </a:solidFill>
                <a:latin typeface="arial"/>
                <a:ea typeface="arial"/>
                <a:cs typeface="arial"/>
                <a:sym typeface="arial"/>
              </a:rPr>
              <a:t>, as </a:t>
            </a:r>
            <a:r>
              <a:rPr b="1" i="0" lang="en-US" u="sng">
                <a:solidFill>
                  <a:srgbClr val="202124"/>
                </a:solidFill>
                <a:latin typeface="arial"/>
                <a:ea typeface="arial"/>
                <a:cs typeface="arial"/>
                <a:sym typeface="arial"/>
              </a:rPr>
              <a:t>pathognomonic</a:t>
            </a:r>
            <a:r>
              <a:rPr b="0" i="0" lang="en-US">
                <a:solidFill>
                  <a:srgbClr val="202124"/>
                </a:solidFill>
                <a:latin typeface="arial"/>
                <a:ea typeface="arial"/>
                <a:cs typeface="arial"/>
                <a:sym typeface="arial"/>
              </a:rPr>
              <a:t> for </a:t>
            </a:r>
            <a:r>
              <a:rPr b="1" i="0" lang="en-US" u="none">
                <a:solidFill>
                  <a:srgbClr val="202124"/>
                </a:solidFill>
                <a:latin typeface="arial"/>
                <a:ea typeface="arial"/>
                <a:cs typeface="arial"/>
                <a:sym typeface="arial"/>
              </a:rPr>
              <a:t>SBO </a:t>
            </a:r>
            <a:r>
              <a:rPr b="0" i="0" lang="en-US" u="none">
                <a:solidFill>
                  <a:srgbClr val="202124"/>
                </a:solidFill>
                <a:latin typeface="arial"/>
                <a:ea typeface="arial"/>
                <a:cs typeface="arial"/>
                <a:sym typeface="arial"/>
              </a:rPr>
              <a:t>d</a:t>
            </a:r>
            <a:r>
              <a:rPr b="0" i="0" lang="en-US">
                <a:solidFill>
                  <a:srgbClr val="202124"/>
                </a:solidFill>
                <a:latin typeface="arial"/>
                <a:ea typeface="arial"/>
                <a:cs typeface="arial"/>
                <a:sym typeface="arial"/>
              </a:rPr>
              <a:t>iagnosis and location</a:t>
            </a:r>
            <a:endParaRPr/>
          </a:p>
          <a:p>
            <a:pPr indent="0" lvl="0" marL="0" rtl="0" algn="l">
              <a:spcBef>
                <a:spcPts val="0"/>
              </a:spcBef>
              <a:spcAft>
                <a:spcPts val="0"/>
              </a:spcAft>
              <a:buClr>
                <a:schemeClr val="dk1"/>
              </a:buClr>
              <a:buSzPts val="1200"/>
              <a:buFont typeface="Calibri"/>
              <a:buNone/>
            </a:pPr>
            <a:r>
              <a:t/>
            </a:r>
            <a:endParaRPr b="1"/>
          </a:p>
        </p:txBody>
      </p:sp>
      <p:sp>
        <p:nvSpPr>
          <p:cNvPr id="697" name="Google Shape;697;p52: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Calibri"/>
              <a:buNone/>
            </a:pPr>
            <a:r>
              <a:rPr lang="en-US">
                <a:highlight>
                  <a:schemeClr val="lt1"/>
                </a:highlight>
              </a:rPr>
              <a:t>Explain adhesions, intussception, bowel telescopes in on itself</a:t>
            </a:r>
            <a:endParaRPr/>
          </a:p>
          <a:p>
            <a:pPr indent="0" lvl="0" marL="0" rtl="0" algn="l">
              <a:spcBef>
                <a:spcPts val="0"/>
              </a:spcBef>
              <a:spcAft>
                <a:spcPts val="0"/>
              </a:spcAft>
              <a:buClr>
                <a:schemeClr val="dk1"/>
              </a:buClr>
              <a:buSzPts val="1100"/>
              <a:buFont typeface="Calibri"/>
              <a:buNone/>
            </a:pPr>
            <a:r>
              <a:rPr lang="en-US">
                <a:highlight>
                  <a:schemeClr val="lt1"/>
                </a:highlight>
              </a:rPr>
              <a:t>Why stack of coins? Valvula coniventes/ mucosal folds accentuates</a:t>
            </a:r>
            <a:endParaRPr/>
          </a:p>
          <a:p>
            <a:pPr indent="0" lvl="0" marL="0" rtl="0" algn="l">
              <a:spcBef>
                <a:spcPts val="0"/>
              </a:spcBef>
              <a:spcAft>
                <a:spcPts val="0"/>
              </a:spcAft>
              <a:buClr>
                <a:schemeClr val="dk1"/>
              </a:buClr>
              <a:buSzPts val="1100"/>
              <a:buFont typeface="Calibri"/>
              <a:buNone/>
            </a:pPr>
            <a:r>
              <a:t/>
            </a:r>
            <a:endParaRPr>
              <a:highlight>
                <a:schemeClr val="lt1"/>
              </a:highlight>
            </a:endParaRPr>
          </a:p>
          <a:p>
            <a:pPr indent="-171450" lvl="0" marL="171450" rtl="0" algn="l">
              <a:spcBef>
                <a:spcPts val="0"/>
              </a:spcBef>
              <a:spcAft>
                <a:spcPts val="0"/>
              </a:spcAft>
              <a:buNone/>
            </a:pPr>
            <a:r>
              <a:t/>
            </a:r>
            <a:endParaRPr b="1">
              <a:highlight>
                <a:schemeClr val="lt1"/>
              </a:highlight>
            </a:endParaRPr>
          </a:p>
          <a:p>
            <a:pPr indent="-171450" lvl="0" marL="171450" rtl="0" algn="l">
              <a:spcBef>
                <a:spcPts val="0"/>
              </a:spcBef>
              <a:spcAft>
                <a:spcPts val="0"/>
              </a:spcAft>
              <a:buNone/>
            </a:pPr>
            <a:r>
              <a:t/>
            </a:r>
            <a:endParaRPr/>
          </a:p>
          <a:p>
            <a:pPr indent="0" lvl="0" marL="0" rtl="0" algn="l">
              <a:spcBef>
                <a:spcPts val="0"/>
              </a:spcBef>
              <a:spcAft>
                <a:spcPts val="0"/>
              </a:spcAft>
              <a:buClr>
                <a:schemeClr val="dk1"/>
              </a:buClr>
              <a:buSzPts val="1200"/>
              <a:buFont typeface="Calibri"/>
              <a:buNone/>
            </a:pPr>
            <a:r>
              <a:t/>
            </a:r>
            <a:endParaRPr/>
          </a:p>
        </p:txBody>
      </p:sp>
      <p:sp>
        <p:nvSpPr>
          <p:cNvPr id="711" name="Google Shape;711;p53: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0" name="Google Shape;730;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228600" rtl="0" algn="l">
              <a:spcBef>
                <a:spcPts val="0"/>
              </a:spcBef>
              <a:spcAft>
                <a:spcPts val="0"/>
              </a:spcAft>
              <a:buClr>
                <a:schemeClr val="dk1"/>
              </a:buClr>
              <a:buSzPts val="1200"/>
              <a:buFont typeface="Calibri"/>
              <a:buAutoNum type="arabicPeriod"/>
            </a:pPr>
            <a:r>
              <a:rPr lang="en-US"/>
              <a:t>IV Fluid Resus= </a:t>
            </a:r>
            <a:r>
              <a:rPr b="1" lang="en-US"/>
              <a:t>DRIP</a:t>
            </a:r>
            <a:r>
              <a:rPr lang="en-US"/>
              <a:t> </a:t>
            </a:r>
            <a:endParaRPr/>
          </a:p>
          <a:p>
            <a:pPr indent="-228600" lvl="0" marL="228600" rtl="0" algn="l">
              <a:spcBef>
                <a:spcPts val="0"/>
              </a:spcBef>
              <a:spcAft>
                <a:spcPts val="0"/>
              </a:spcAft>
              <a:buClr>
                <a:schemeClr val="dk1"/>
              </a:buClr>
              <a:buSzPts val="1200"/>
              <a:buFont typeface="Calibri"/>
              <a:buAutoNum type="arabicPeriod"/>
            </a:pPr>
            <a:r>
              <a:rPr lang="en-US"/>
              <a:t>NG Tube= </a:t>
            </a:r>
            <a:r>
              <a:rPr b="1" lang="en-US"/>
              <a:t>SUCK</a:t>
            </a:r>
            <a:r>
              <a:rPr lang="en-US"/>
              <a:t> OUT CONTENTS OF STOMACH</a:t>
            </a:r>
            <a:endParaRPr/>
          </a:p>
          <a:p>
            <a:pPr indent="-228600" lvl="0" marL="228600" rtl="0" algn="l">
              <a:spcBef>
                <a:spcPts val="0"/>
              </a:spcBef>
              <a:spcAft>
                <a:spcPts val="0"/>
              </a:spcAft>
              <a:buClr>
                <a:schemeClr val="dk1"/>
              </a:buClr>
              <a:buSzPts val="1200"/>
              <a:buFont typeface="Calibri"/>
              <a:buAutoNum type="arabicPeriod"/>
            </a:pPr>
            <a:r>
              <a:rPr lang="en-US"/>
              <a:t>Anti-emetics// Analgesia// Abx (Stasis is the basis) ↑ ↑  INFECTION RISK🦠</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rgbClr val="4D5156"/>
              </a:buClr>
              <a:buSzPts val="1200"/>
              <a:buFont typeface="Calibri"/>
              <a:buNone/>
            </a:pPr>
            <a:r>
              <a:rPr b="0" i="0" lang="en-US">
                <a:solidFill>
                  <a:srgbClr val="4D5156"/>
                </a:solidFill>
                <a:latin typeface="arial"/>
                <a:ea typeface="arial"/>
                <a:cs typeface="arial"/>
                <a:sym typeface="arial"/>
              </a:rPr>
              <a:t>Drip fluid resuscitation is </a:t>
            </a:r>
            <a:r>
              <a:rPr b="1" i="0" lang="en-US">
                <a:solidFill>
                  <a:srgbClr val="5F6368"/>
                </a:solidFill>
                <a:latin typeface="arial"/>
                <a:ea typeface="arial"/>
                <a:cs typeface="arial"/>
                <a:sym typeface="arial"/>
              </a:rPr>
              <a:t>to maintain organ perfusion (hemodynamics) and substrate (oxygen, electrolytes)</a:t>
            </a:r>
            <a:endParaRPr/>
          </a:p>
        </p:txBody>
      </p:sp>
      <p:sp>
        <p:nvSpPr>
          <p:cNvPr id="731" name="Google Shape;731;p54: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1" name="Google Shape;741;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40C28"/>
              </a:buClr>
              <a:buSzPts val="1050"/>
              <a:buFont typeface="Arial"/>
              <a:buNone/>
            </a:pPr>
            <a:r>
              <a:rPr b="0" i="0" lang="en-US" sz="1050">
                <a:solidFill>
                  <a:srgbClr val="040C28"/>
                </a:solidFill>
                <a:latin typeface="Arial"/>
                <a:ea typeface="Arial"/>
                <a:cs typeface="Arial"/>
                <a:sym typeface="Arial"/>
              </a:rPr>
              <a:t>Can resolve spontaneously, keep under obs 2-3 days post-surgery, around the time that kicks in, can last up to 6 wks if not more, fluids only, want to vomit whatever else. </a:t>
            </a:r>
            <a:endParaRPr/>
          </a:p>
          <a:p>
            <a:pPr indent="0" lvl="0" marL="0" rtl="0" algn="l">
              <a:spcBef>
                <a:spcPts val="0"/>
              </a:spcBef>
              <a:spcAft>
                <a:spcPts val="0"/>
              </a:spcAft>
              <a:buClr>
                <a:srgbClr val="212529"/>
              </a:buClr>
              <a:buSzPts val="1400"/>
              <a:buFont typeface="Arial"/>
              <a:buNone/>
            </a:pPr>
            <a:r>
              <a:rPr b="0" i="0" lang="en-US" sz="1400">
                <a:solidFill>
                  <a:srgbClr val="212529"/>
                </a:solidFill>
                <a:latin typeface="Arial"/>
                <a:ea typeface="Arial"/>
                <a:cs typeface="Arial"/>
                <a:sym typeface="Arial"/>
              </a:rPr>
              <a:t>🡪Often a distinct transition point can be seen where bowel calibre changes from normal to abnormal</a:t>
            </a:r>
            <a:endParaRPr/>
          </a:p>
          <a:p>
            <a:pPr indent="0" lvl="0" marL="0" rtl="0" algn="l">
              <a:spcBef>
                <a:spcPts val="0"/>
              </a:spcBef>
              <a:spcAft>
                <a:spcPts val="0"/>
              </a:spcAft>
              <a:buClr>
                <a:srgbClr val="212529"/>
              </a:buClr>
              <a:buSzPts val="1400"/>
              <a:buFont typeface="Arial"/>
              <a:buNone/>
            </a:pPr>
            <a:r>
              <a:rPr b="0" i="0" lang="en-US" sz="1400">
                <a:solidFill>
                  <a:srgbClr val="212529"/>
                </a:solidFill>
                <a:latin typeface="Arial"/>
                <a:ea typeface="Arial"/>
                <a:cs typeface="Arial"/>
                <a:sym typeface="Arial"/>
              </a:rPr>
              <a:t>🡪Dilated bowel loops proximal to the transition point (small bowel &gt;3.0 cm, large bowel &gt;5 cm)</a:t>
            </a:r>
            <a:endParaRPr/>
          </a:p>
          <a:p>
            <a:pPr indent="0" lvl="0" marL="0" rtl="0" algn="l">
              <a:spcBef>
                <a:spcPts val="0"/>
              </a:spcBef>
              <a:spcAft>
                <a:spcPts val="0"/>
              </a:spcAft>
              <a:buClr>
                <a:schemeClr val="dk1"/>
              </a:buClr>
              <a:buSzPts val="1050"/>
              <a:buFont typeface="Calibri"/>
              <a:buNone/>
            </a:pPr>
            <a:r>
              <a:t/>
            </a:r>
            <a:endParaRPr b="1" sz="1050" u="sng">
              <a:solidFill>
                <a:srgbClr val="9900FF"/>
              </a:solidFill>
            </a:endParaRPr>
          </a:p>
          <a:p>
            <a:pPr indent="0" lvl="0" marL="0" rtl="0" algn="l">
              <a:spcBef>
                <a:spcPts val="0"/>
              </a:spcBef>
              <a:spcAft>
                <a:spcPts val="0"/>
              </a:spcAft>
              <a:buClr>
                <a:srgbClr val="9900FF"/>
              </a:buClr>
              <a:buSzPts val="1050"/>
              <a:buFont typeface="Calibri"/>
              <a:buNone/>
            </a:pPr>
            <a:r>
              <a:rPr b="1" lang="en-US" sz="1050" u="sng">
                <a:solidFill>
                  <a:srgbClr val="9900FF"/>
                </a:solidFill>
              </a:rPr>
              <a:t>🡪Hirschsprung disease </a:t>
            </a:r>
            <a:r>
              <a:rPr lang="en-US" sz="1050"/>
              <a:t>is a </a:t>
            </a:r>
            <a:r>
              <a:rPr b="1" lang="en-US" sz="1050"/>
              <a:t>congenital condition </a:t>
            </a:r>
            <a:r>
              <a:rPr lang="en-US" sz="1050"/>
              <a:t>in</a:t>
            </a:r>
            <a:r>
              <a:rPr b="1" lang="en-US" sz="1050"/>
              <a:t> </a:t>
            </a:r>
            <a:r>
              <a:rPr lang="en-US" sz="1050"/>
              <a:t>which </a:t>
            </a:r>
            <a:r>
              <a:rPr b="1" lang="en-US" sz="1050"/>
              <a:t>nerve cells are missing in the large intestine</a:t>
            </a:r>
            <a:r>
              <a:rPr lang="en-US" sz="1050"/>
              <a:t> </a:t>
            </a:r>
            <a:r>
              <a:rPr b="1" lang="en-US" sz="1050">
                <a:highlight>
                  <a:srgbClr val="FFFF00"/>
                </a:highlight>
              </a:rPr>
              <a:t>(myenteric plexus) </a:t>
            </a:r>
            <a:r>
              <a:rPr lang="en-US" sz="1050"/>
              <a:t>resulting in pseudobstruction</a:t>
            </a:r>
            <a:endParaRPr b="1" sz="1050"/>
          </a:p>
          <a:p>
            <a:pPr indent="0" lvl="0" marL="0" rtl="0" algn="l">
              <a:spcBef>
                <a:spcPts val="0"/>
              </a:spcBef>
              <a:spcAft>
                <a:spcPts val="0"/>
              </a:spcAft>
              <a:buClr>
                <a:schemeClr val="dk1"/>
              </a:buClr>
              <a:buSzPts val="1050"/>
              <a:buFont typeface="Calibri"/>
              <a:buNone/>
            </a:pPr>
            <a:r>
              <a:t/>
            </a:r>
            <a:endParaRPr b="1" sz="1050"/>
          </a:p>
          <a:p>
            <a:pPr indent="0" lvl="0" marL="0" rtl="0" algn="l">
              <a:spcBef>
                <a:spcPts val="0"/>
              </a:spcBef>
              <a:spcAft>
                <a:spcPts val="0"/>
              </a:spcAft>
              <a:buClr>
                <a:schemeClr val="dk1"/>
              </a:buClr>
              <a:buSzPts val="1050"/>
              <a:buFont typeface="Calibri"/>
              <a:buNone/>
            </a:pPr>
            <a:r>
              <a:rPr b="1" lang="en-US" sz="1050">
                <a:highlight>
                  <a:srgbClr val="00FFFF"/>
                </a:highlight>
              </a:rPr>
              <a:t>🡪Neostigmine</a:t>
            </a:r>
            <a:r>
              <a:rPr lang="en-US" sz="1050"/>
              <a:t> has been reported to effectively </a:t>
            </a:r>
            <a:r>
              <a:rPr b="1" lang="en-US" sz="1050"/>
              <a:t>relieve</a:t>
            </a:r>
            <a:r>
              <a:rPr lang="en-US" sz="1050"/>
              <a:t> </a:t>
            </a:r>
            <a:r>
              <a:rPr b="1" lang="en-US" sz="1050"/>
              <a:t>acute colonic pseudo-obstruction. </a:t>
            </a:r>
            <a:r>
              <a:rPr b="0" i="0" lang="en-US" sz="1400">
                <a:solidFill>
                  <a:srgbClr val="040C28"/>
                </a:solidFill>
                <a:latin typeface="Arial"/>
                <a:ea typeface="Arial"/>
                <a:cs typeface="Arial"/>
                <a:sym typeface="Arial"/>
              </a:rPr>
              <a:t>cholinesterase inhibitor used to treat myasthenia gravis</a:t>
            </a:r>
            <a:endParaRPr/>
          </a:p>
          <a:p>
            <a:pPr indent="0" lvl="0" marL="0" rtl="0" algn="l">
              <a:spcBef>
                <a:spcPts val="0"/>
              </a:spcBef>
              <a:spcAft>
                <a:spcPts val="0"/>
              </a:spcAft>
              <a:buClr>
                <a:schemeClr val="dk1"/>
              </a:buClr>
              <a:buSzPts val="1050"/>
              <a:buFont typeface="Calibri"/>
              <a:buNone/>
            </a:pPr>
            <a:r>
              <a:t/>
            </a:r>
            <a:endParaRPr b="1" sz="1050"/>
          </a:p>
          <a:p>
            <a:pPr indent="0" lvl="0" marL="0" rtl="0" algn="l">
              <a:spcBef>
                <a:spcPts val="0"/>
              </a:spcBef>
              <a:spcAft>
                <a:spcPts val="0"/>
              </a:spcAft>
              <a:buClr>
                <a:schemeClr val="dk1"/>
              </a:buClr>
              <a:buSzPts val="1050"/>
              <a:buFont typeface="Calibri"/>
              <a:buNone/>
            </a:pPr>
            <a:r>
              <a:t/>
            </a:r>
            <a:endParaRPr sz="1050">
              <a:solidFill>
                <a:srgbClr val="4D5156"/>
              </a:solidFill>
              <a:highlight>
                <a:srgbClr val="FFFFFF"/>
              </a:highlight>
              <a:latin typeface="Arial"/>
              <a:ea typeface="Arial"/>
              <a:cs typeface="Arial"/>
              <a:sym typeface="Arial"/>
            </a:endParaRPr>
          </a:p>
        </p:txBody>
      </p:sp>
      <p:sp>
        <p:nvSpPr>
          <p:cNvPr id="742" name="Google Shape;742;p55: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71450" lvl="0" marL="171450" rtl="0" algn="l">
              <a:spcBef>
                <a:spcPts val="0"/>
              </a:spcBef>
              <a:spcAft>
                <a:spcPts val="0"/>
              </a:spcAft>
              <a:buNone/>
            </a:pPr>
            <a:r>
              <a:rPr b="1" lang="en-US"/>
              <a:t>Calcified faecal deposits</a:t>
            </a:r>
            <a:r>
              <a:rPr lang="en-US"/>
              <a:t> </a:t>
            </a:r>
            <a:r>
              <a:rPr b="1" lang="en-US"/>
              <a:t>block the appendix lumen</a:t>
            </a:r>
            <a:r>
              <a:rPr lang="en-US"/>
              <a:t>= STASIS IS THE BASIS </a:t>
            </a:r>
            <a:r>
              <a:rPr b="1" lang="en-US"/>
              <a:t>for bacterial overgrowth</a:t>
            </a:r>
            <a:r>
              <a:rPr lang="en-US"/>
              <a:t>🡪 inflammation</a:t>
            </a:r>
            <a:endParaRPr/>
          </a:p>
          <a:p>
            <a:pPr indent="0" lvl="0" marL="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None/>
            </a:pPr>
            <a:r>
              <a:rPr b="1" lang="en-US"/>
              <a:t>Mucus</a:t>
            </a:r>
            <a:r>
              <a:rPr lang="en-US"/>
              <a:t> build up, </a:t>
            </a:r>
            <a:r>
              <a:rPr b="1" lang="en-US"/>
              <a:t>high pressure</a:t>
            </a:r>
            <a:r>
              <a:rPr lang="en-US"/>
              <a:t>, </a:t>
            </a:r>
            <a:r>
              <a:rPr b="1" lang="en-US"/>
              <a:t>appendix enlargement</a:t>
            </a:r>
            <a:endParaRPr/>
          </a:p>
          <a:p>
            <a:pPr indent="-171450" lvl="0" marL="171450" rtl="0" algn="l">
              <a:spcBef>
                <a:spcPts val="0"/>
              </a:spcBef>
              <a:spcAft>
                <a:spcPts val="0"/>
              </a:spcAft>
              <a:buNone/>
            </a:pPr>
            <a:r>
              <a:rPr b="1" lang="en-US"/>
              <a:t>Blind ending pouch</a:t>
            </a:r>
            <a:endParaRPr/>
          </a:p>
        </p:txBody>
      </p:sp>
      <p:sp>
        <p:nvSpPr>
          <p:cNvPr id="761" name="Google Shape;761;p56: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a:highlight>
                  <a:schemeClr val="lt1"/>
                </a:highlight>
              </a:rPr>
              <a:t>Guarding</a:t>
            </a:r>
            <a:r>
              <a:rPr lang="en-US">
                <a:highlight>
                  <a:schemeClr val="lt1"/>
                </a:highlight>
              </a:rPr>
              <a:t> - when abdominal muscles tense up </a:t>
            </a:r>
            <a:endParaRPr>
              <a:highlight>
                <a:schemeClr val="lt1"/>
              </a:highlight>
            </a:endParaRPr>
          </a:p>
          <a:p>
            <a:pPr indent="0" lvl="0" marL="0" rtl="0" algn="l">
              <a:spcBef>
                <a:spcPts val="0"/>
              </a:spcBef>
              <a:spcAft>
                <a:spcPts val="0"/>
              </a:spcAft>
              <a:buClr>
                <a:schemeClr val="dk1"/>
              </a:buClr>
              <a:buSzPts val="1100"/>
              <a:buFont typeface="Arial"/>
              <a:buNone/>
            </a:pPr>
            <a:r>
              <a:rPr b="1" lang="en-US">
                <a:highlight>
                  <a:schemeClr val="lt1"/>
                </a:highlight>
              </a:rPr>
              <a:t>Rebound tenderness </a:t>
            </a:r>
            <a:r>
              <a:rPr lang="en-US">
                <a:highlight>
                  <a:schemeClr val="lt1"/>
                </a:highlight>
              </a:rPr>
              <a:t>- pain when releasing pressure on palpation </a:t>
            </a:r>
            <a:endParaRPr>
              <a:highlight>
                <a:schemeClr val="lt1"/>
              </a:highlight>
            </a:endParaRPr>
          </a:p>
          <a:p>
            <a:pPr indent="0" lvl="0" marL="0" rtl="0" algn="l">
              <a:spcBef>
                <a:spcPts val="0"/>
              </a:spcBef>
              <a:spcAft>
                <a:spcPts val="0"/>
              </a:spcAft>
              <a:buClr>
                <a:schemeClr val="dk1"/>
              </a:buClr>
              <a:buSzPts val="1100"/>
              <a:buFont typeface="Arial"/>
              <a:buNone/>
            </a:pPr>
            <a:r>
              <a:rPr lang="en-US">
                <a:highlight>
                  <a:schemeClr val="lt1"/>
                </a:highlight>
              </a:rPr>
              <a:t>Chronic appendicitis presents with milder symptoms</a:t>
            </a:r>
            <a:endParaRPr>
              <a:highlight>
                <a:schemeClr val="lt1"/>
              </a:highlight>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rgbClr val="202124"/>
              </a:buClr>
              <a:buSzPts val="1200"/>
              <a:buFont typeface="Arial"/>
              <a:buNone/>
            </a:pPr>
            <a:r>
              <a:rPr b="0" i="0" lang="en-US">
                <a:solidFill>
                  <a:srgbClr val="202124"/>
                </a:solidFill>
                <a:latin typeface="Arial"/>
                <a:ea typeface="Arial"/>
                <a:cs typeface="Arial"/>
                <a:sym typeface="Arial"/>
              </a:rPr>
              <a:t>Peritonism (not peritonitis) refers to </a:t>
            </a:r>
            <a:r>
              <a:rPr b="0" i="0" lang="en-US">
                <a:solidFill>
                  <a:srgbClr val="040C28"/>
                </a:solidFill>
                <a:latin typeface="Arial"/>
                <a:ea typeface="Arial"/>
                <a:cs typeface="Arial"/>
                <a:sym typeface="Arial"/>
              </a:rPr>
              <a:t>the localised inflammation of the peritoneum</a:t>
            </a:r>
            <a:r>
              <a:rPr b="0" i="0" lang="en-US">
                <a:solidFill>
                  <a:srgbClr val="202124"/>
                </a:solidFill>
                <a:latin typeface="Arial"/>
                <a:ea typeface="Arial"/>
                <a:cs typeface="Arial"/>
                <a:sym typeface="Arial"/>
              </a:rPr>
              <a:t>, usually due to inflammation of a viscus that then irritates the visceral (and subsequently parietal) peritoneum</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GUARDING= touch abdomen and muscles flinch because its painful, feels really hard when you touch it</a:t>
            </a:r>
            <a:endParaRPr/>
          </a:p>
          <a:p>
            <a:pPr indent="0" lvl="0" marL="0" rtl="0" algn="l">
              <a:spcBef>
                <a:spcPts val="0"/>
              </a:spcBef>
              <a:spcAft>
                <a:spcPts val="0"/>
              </a:spcAft>
              <a:buClr>
                <a:schemeClr val="dk1"/>
              </a:buClr>
              <a:buSzPts val="1200"/>
              <a:buFont typeface="Calibri"/>
              <a:buNone/>
            </a:pPr>
            <a:r>
              <a:t/>
            </a:r>
            <a:endParaRPr/>
          </a:p>
        </p:txBody>
      </p:sp>
      <p:sp>
        <p:nvSpPr>
          <p:cNvPr id="780" name="Google Shape;780;p57: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5" name="Google Shape;795;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2b58416bc88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2b58416bc88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4" name="Google Shape;804;g2b58416bc88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Calibri"/>
              <a:buChar char="-"/>
            </a:pPr>
            <a:r>
              <a:rPr lang="en-US"/>
              <a:t>2 main types of IBD to know about are Ulcerative colitis &amp; Crohn’s disease, though others include microscopic colitis</a:t>
            </a:r>
            <a:endParaRPr/>
          </a:p>
          <a:p>
            <a:pPr indent="-171450" lvl="0" marL="171450" rtl="0" algn="l">
              <a:spcBef>
                <a:spcPts val="0"/>
              </a:spcBef>
              <a:spcAft>
                <a:spcPts val="0"/>
              </a:spcAft>
              <a:buClr>
                <a:schemeClr val="dk1"/>
              </a:buClr>
              <a:buSzPts val="1200"/>
              <a:buFont typeface="Calibri"/>
              <a:buChar char="-"/>
            </a:pPr>
            <a:r>
              <a:rPr lang="en-US"/>
              <a:t>Granuloma = aggregate of epithilioid histiocytes. Caseating granulomas look like cheese &amp; are characteristic of TB </a:t>
            </a:r>
            <a:endParaRPr/>
          </a:p>
          <a:p>
            <a:pPr indent="-171450" lvl="0" marL="171450" rtl="0" algn="l">
              <a:spcBef>
                <a:spcPts val="0"/>
              </a:spcBef>
              <a:spcAft>
                <a:spcPts val="0"/>
              </a:spcAft>
              <a:buClr>
                <a:schemeClr val="dk1"/>
              </a:buClr>
              <a:buSzPts val="1200"/>
              <a:buFont typeface="Calibri"/>
              <a:buChar char="-"/>
            </a:pPr>
            <a:r>
              <a:rPr lang="en-US"/>
              <a:t>IN UC, patients often report that flares or relapses start after smoking cessation. </a:t>
            </a:r>
            <a:endParaRPr/>
          </a:p>
        </p:txBody>
      </p:sp>
      <p:sp>
        <p:nvSpPr>
          <p:cNvPr id="131" name="Google Shape;13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1" name="Google Shape;811;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7" name="Google Shape;81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3" name="Google Shape;823;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Apthous ulcers are more exclusive in Crohn’s. Cholesterol gallstones are more exclusive to UC.</a:t>
            </a:r>
            <a:endParaRPr/>
          </a:p>
        </p:txBody>
      </p:sp>
      <p:sp>
        <p:nvSpPr>
          <p:cNvPr id="144" name="Google Shape;14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Transmural = all 4 layers of GI wall from mucosa to serosa are affected</a:t>
            </a:r>
            <a:endParaRPr/>
          </a:p>
          <a:p>
            <a:pPr indent="0" lvl="0" marL="0" rtl="0" algn="l">
              <a:spcBef>
                <a:spcPts val="0"/>
              </a:spcBef>
              <a:spcAft>
                <a:spcPts val="0"/>
              </a:spcAft>
              <a:buNone/>
            </a:pPr>
            <a:r>
              <a:rPr lang="en-US"/>
              <a:t>Frameshift mutation = addition or deletion of 1 base which alters the reading frame of DNA base triplets resulting in altered protein being encoded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en-US"/>
              <a:t>95% of bile salts are recycled via the enterohepatic circulation – reabsorbed in terminal ileum, travel via hepatic portal vein in liver to be resynthesized into bile. This process is reduced in UC hence cholesterol proportion in bile increases, causing precipitation of cholesterol-supersaturated bile as gallstones 🡪 gallstones can cause RUQ pain (biliary colic) &amp; other complications e.g. choledocholithiasis.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Blood in stools is more common in UC than Crohn’s disease, though not impossible,</a:t>
            </a:r>
            <a:endParaRPr/>
          </a:p>
          <a:p>
            <a:pPr indent="0" lvl="0" marL="0" rtl="0" algn="l">
              <a:spcBef>
                <a:spcPts val="0"/>
              </a:spcBef>
              <a:spcAft>
                <a:spcPts val="0"/>
              </a:spcAft>
              <a:buNone/>
            </a:pPr>
            <a:r>
              <a:t/>
            </a:r>
            <a:endParaRPr/>
          </a:p>
        </p:txBody>
      </p:sp>
      <p:sp>
        <p:nvSpPr>
          <p:cNvPr id="152" name="Google Shape;15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pANCA = perinuclear antineutrophil cytoplasmic antibodies</a:t>
            </a:r>
            <a:endParaRPr/>
          </a:p>
          <a:p>
            <a:pPr indent="0" lvl="0" marL="0" rtl="0" algn="l">
              <a:spcBef>
                <a:spcPts val="0"/>
              </a:spcBef>
              <a:spcAft>
                <a:spcPts val="0"/>
              </a:spcAft>
              <a:buNone/>
            </a:pPr>
            <a:r>
              <a:rPr lang="en-US"/>
              <a:t>Rectal tenesmus = feeling of incomplete bowel emptying +/- rectal defecation pain</a:t>
            </a:r>
            <a:endParaRPr/>
          </a:p>
          <a:p>
            <a:pPr indent="0" lvl="0" marL="0" rtl="0" algn="l">
              <a:spcBef>
                <a:spcPts val="0"/>
              </a:spcBef>
              <a:spcAft>
                <a:spcPts val="0"/>
              </a:spcAft>
              <a:buNone/>
            </a:pPr>
            <a:r>
              <a:rPr lang="en-US"/>
              <a:t>Toxic megacolon = acute form of colonic distension, colon can perforate &amp; cause sepsis.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Management = Mesalazine is preferred over Sulfasalazine as it has fewer side effects. </a:t>
            </a:r>
            <a:r>
              <a:rPr b="1" lang="en-US"/>
              <a:t>The aminosalicylates are given as rectal suppositories if only rectum only inflamed</a:t>
            </a:r>
            <a:r>
              <a:rPr lang="en-US"/>
              <a:t>, or</a:t>
            </a:r>
            <a:r>
              <a:rPr b="1" lang="en-US"/>
              <a:t> foam enema is inflammation spreads more proximally, or orally if inflammation is more proximal still. </a:t>
            </a:r>
            <a:endParaRPr b="1"/>
          </a:p>
        </p:txBody>
      </p:sp>
      <p:sp>
        <p:nvSpPr>
          <p:cNvPr id="166" name="Google Shape;16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63"/>
          <p:cNvSpPr txBox="1"/>
          <p:nvPr>
            <p:ph idx="1" type="body"/>
          </p:nvPr>
        </p:nvSpPr>
        <p:spPr>
          <a:xfrm>
            <a:off x="611500" y="2005000"/>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7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72"/>
          <p:cNvSpPr/>
          <p:nvPr>
            <p:ph idx="2" type="pic"/>
          </p:nvPr>
        </p:nvSpPr>
        <p:spPr>
          <a:xfrm>
            <a:off x="5183188" y="987425"/>
            <a:ext cx="6172200" cy="4873625"/>
          </a:xfrm>
          <a:prstGeom prst="rect">
            <a:avLst/>
          </a:prstGeom>
          <a:noFill/>
          <a:ln>
            <a:noFill/>
          </a:ln>
        </p:spPr>
      </p:sp>
      <p:sp>
        <p:nvSpPr>
          <p:cNvPr id="74" name="Google Shape;74;p7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7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7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7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 name="Shape 23"/>
        <p:cNvGrpSpPr/>
        <p:nvPr/>
      </p:nvGrpSpPr>
      <p:grpSpPr>
        <a:xfrm>
          <a:off x="0" y="0"/>
          <a:ext cx="0" cy="0"/>
          <a:chOff x="0" y="0"/>
          <a:chExt cx="0" cy="0"/>
        </a:xfrm>
      </p:grpSpPr>
      <p:sp>
        <p:nvSpPr>
          <p:cNvPr id="24" name="Google Shape;24;p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6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6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0" name="Shape 30"/>
        <p:cNvGrpSpPr/>
        <p:nvPr/>
      </p:nvGrpSpPr>
      <p:grpSpPr>
        <a:xfrm>
          <a:off x="0" y="0"/>
          <a:ext cx="0" cy="0"/>
          <a:chOff x="0" y="0"/>
          <a:chExt cx="0" cy="0"/>
        </a:xfrm>
      </p:grpSpPr>
      <p:sp>
        <p:nvSpPr>
          <p:cNvPr id="31" name="Google Shape;31;p65"/>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65"/>
          <p:cNvSpPr txBox="1"/>
          <p:nvPr>
            <p:ph idx="1" type="body"/>
          </p:nvPr>
        </p:nvSpPr>
        <p:spPr>
          <a:xfrm>
            <a:off x="415600" y="1536633"/>
            <a:ext cx="11360700" cy="4555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vl1pPr>
            <a:lvl2pPr indent="-381000" lvl="1" marL="914400" algn="l">
              <a:lnSpc>
                <a:spcPct val="90000"/>
              </a:lnSpc>
              <a:spcBef>
                <a:spcPts val="500"/>
              </a:spcBef>
              <a:spcAft>
                <a:spcPts val="0"/>
              </a:spcAft>
              <a:buClr>
                <a:schemeClr val="dk1"/>
              </a:buClr>
              <a:buSzPts val="2400"/>
              <a:buChar char="•"/>
              <a:defRPr/>
            </a:lvl2pPr>
            <a:lvl3pPr indent="-355600" lvl="2" marL="1371600" algn="l">
              <a:lnSpc>
                <a:spcPct val="90000"/>
              </a:lnSpc>
              <a:spcBef>
                <a:spcPts val="500"/>
              </a:spcBef>
              <a:spcAft>
                <a:spcPts val="0"/>
              </a:spcAft>
              <a:buClr>
                <a:schemeClr val="dk1"/>
              </a:buClr>
              <a:buSzPts val="20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65"/>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 name="Shape 34"/>
        <p:cNvGrpSpPr/>
        <p:nvPr/>
      </p:nvGrpSpPr>
      <p:grpSpPr>
        <a:xfrm>
          <a:off x="0" y="0"/>
          <a:ext cx="0" cy="0"/>
          <a:chOff x="0" y="0"/>
          <a:chExt cx="0" cy="0"/>
        </a:xfrm>
      </p:grpSpPr>
      <p:sp>
        <p:nvSpPr>
          <p:cNvPr id="35" name="Google Shape;35;p6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6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7" name="Google Shape;37;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 name="Shape 40"/>
        <p:cNvGrpSpPr/>
        <p:nvPr/>
      </p:nvGrpSpPr>
      <p:grpSpPr>
        <a:xfrm>
          <a:off x="0" y="0"/>
          <a:ext cx="0" cy="0"/>
          <a:chOff x="0" y="0"/>
          <a:chExt cx="0" cy="0"/>
        </a:xfrm>
      </p:grpSpPr>
      <p:sp>
        <p:nvSpPr>
          <p:cNvPr id="41" name="Google Shape;41;p6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3" name="Google Shape;43;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6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6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6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6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6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sp>
        <p:nvSpPr>
          <p:cNvPr id="56" name="Google Shape;56;p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7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7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7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9" name="Shape 9"/>
        <p:cNvGrpSpPr/>
        <p:nvPr/>
      </p:nvGrpSpPr>
      <p:grpSpPr>
        <a:xfrm>
          <a:off x="0" y="0"/>
          <a:ext cx="0" cy="0"/>
          <a:chOff x="0" y="0"/>
          <a:chExt cx="0" cy="0"/>
        </a:xfrm>
      </p:grpSpPr>
      <p:sp>
        <p:nvSpPr>
          <p:cNvPr id="10" name="Google Shape;10;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2"/>
          <p:cNvSpPr txBox="1"/>
          <p:nvPr>
            <p:ph idx="1" type="body"/>
          </p:nvPr>
        </p:nvSpPr>
        <p:spPr>
          <a:xfrm>
            <a:off x="611500" y="2005000"/>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62"/>
          <p:cNvSpPr txBox="1"/>
          <p:nvPr/>
        </p:nvSpPr>
        <p:spPr>
          <a:xfrm>
            <a:off x="1161104" y="648793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16" name="Google Shape;16;p62"/>
          <p:cNvPicPr preferRelativeResize="0"/>
          <p:nvPr/>
        </p:nvPicPr>
        <p:blipFill rotWithShape="1">
          <a:blip r:embed="rId1">
            <a:alphaModFix/>
          </a:blip>
          <a:srcRect b="0" l="0" r="0" t="0"/>
          <a:stretch/>
        </p:blipFill>
        <p:spPr>
          <a:xfrm>
            <a:off x="0" y="5831423"/>
            <a:ext cx="1023223" cy="102658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16.png"/><Relationship Id="rId5"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22.png"/><Relationship Id="rId5" Type="http://schemas.openxmlformats.org/officeDocument/2006/relationships/image" Target="../media/image6.png"/><Relationship Id="rId6" Type="http://schemas.openxmlformats.org/officeDocument/2006/relationships/image" Target="../media/image11.png"/><Relationship Id="rId7"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comments" Target="../comments/comment1.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2.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1.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1.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9.jpg"/><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9.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6.png"/><Relationship Id="rId4" Type="http://schemas.openxmlformats.org/officeDocument/2006/relationships/image" Target="../media/image42.gif"/><Relationship Id="rId5" Type="http://schemas.openxmlformats.org/officeDocument/2006/relationships/image" Target="../media/image44.png"/><Relationship Id="rId6"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72.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6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6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6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8.png"/><Relationship Id="rId4" Type="http://schemas.openxmlformats.org/officeDocument/2006/relationships/image" Target="../media/image63.png"/><Relationship Id="rId9" Type="http://schemas.openxmlformats.org/officeDocument/2006/relationships/image" Target="../media/image70.png"/><Relationship Id="rId5" Type="http://schemas.openxmlformats.org/officeDocument/2006/relationships/image" Target="../media/image62.png"/><Relationship Id="rId6" Type="http://schemas.openxmlformats.org/officeDocument/2006/relationships/image" Target="../media/image66.png"/><Relationship Id="rId7" Type="http://schemas.openxmlformats.org/officeDocument/2006/relationships/image" Target="../media/image65.png"/><Relationship Id="rId8"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7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7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7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7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8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hyperlink" Target="mailto:aaziz4@sheffield.ac.uk" TargetMode="External"/><Relationship Id="rId4" Type="http://schemas.openxmlformats.org/officeDocument/2006/relationships/hyperlink" Target="mailto:brkhan1@Sheffield.ac.uk"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
          <p:cNvSpPr txBox="1"/>
          <p:nvPr>
            <p:ph type="title"/>
          </p:nvPr>
        </p:nvSpPr>
        <p:spPr>
          <a:xfrm>
            <a:off x="1981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Calibri"/>
              <a:buNone/>
            </a:pPr>
            <a:r>
              <a:rPr lang="en-US"/>
              <a:t>     </a:t>
            </a:r>
            <a:endParaRPr/>
          </a:p>
        </p:txBody>
      </p:sp>
      <p:sp>
        <p:nvSpPr>
          <p:cNvPr id="96" name="Google Shape;96;p1"/>
          <p:cNvSpPr txBox="1"/>
          <p:nvPr>
            <p:ph idx="1" type="body"/>
          </p:nvPr>
        </p:nvSpPr>
        <p:spPr>
          <a:xfrm>
            <a:off x="1981200" y="2981326"/>
            <a:ext cx="8229600" cy="3144837"/>
          </a:xfrm>
          <a:prstGeom prst="rect">
            <a:avLst/>
          </a:prstGeom>
          <a:noFill/>
          <a:ln>
            <a:noFill/>
          </a:ln>
        </p:spPr>
        <p:txBody>
          <a:bodyPr anchorCtr="0" anchor="t" bIns="45700" lIns="91425" spcFirstLastPara="1" rIns="91425" wrap="square" tIns="45700">
            <a:noAutofit/>
          </a:bodyPr>
          <a:lstStyle/>
          <a:p>
            <a:pPr indent="-342900" lvl="0" marL="342900" rtl="0" algn="r">
              <a:lnSpc>
                <a:spcPct val="90000"/>
              </a:lnSpc>
              <a:spcBef>
                <a:spcPts val="0"/>
              </a:spcBef>
              <a:spcAft>
                <a:spcPts val="0"/>
              </a:spcAft>
              <a:buClr>
                <a:schemeClr val="dk1"/>
              </a:buClr>
              <a:buSzPts val="800"/>
              <a:buNone/>
            </a:pPr>
            <a:r>
              <a:rPr lang="en-US"/>
              <a:t>Phase 2a Revision Session</a:t>
            </a:r>
            <a:endParaRPr/>
          </a:p>
          <a:p>
            <a:pPr indent="-342900" lvl="0" marL="342900" rtl="0" algn="r">
              <a:lnSpc>
                <a:spcPct val="90000"/>
              </a:lnSpc>
              <a:spcBef>
                <a:spcPts val="1000"/>
              </a:spcBef>
              <a:spcAft>
                <a:spcPts val="0"/>
              </a:spcAft>
              <a:buClr>
                <a:schemeClr val="dk1"/>
              </a:buClr>
              <a:buSzPts val="800"/>
              <a:buNone/>
            </a:pPr>
            <a:r>
              <a:t/>
            </a:r>
            <a:endParaRPr/>
          </a:p>
          <a:p>
            <a:pPr indent="-342900" lvl="0" marL="342900" rtl="0" algn="r">
              <a:lnSpc>
                <a:spcPct val="90000"/>
              </a:lnSpc>
              <a:spcBef>
                <a:spcPts val="1000"/>
              </a:spcBef>
              <a:spcAft>
                <a:spcPts val="0"/>
              </a:spcAft>
              <a:buClr>
                <a:schemeClr val="dk1"/>
              </a:buClr>
              <a:buSzPts val="800"/>
              <a:buNone/>
            </a:pPr>
            <a:r>
              <a:rPr lang="en-US"/>
              <a:t>1st February 2024</a:t>
            </a:r>
            <a:endParaRPr/>
          </a:p>
          <a:p>
            <a:pPr indent="-342900" lvl="0" marL="342900" rtl="0" algn="r">
              <a:lnSpc>
                <a:spcPct val="90000"/>
              </a:lnSpc>
              <a:spcBef>
                <a:spcPts val="1000"/>
              </a:spcBef>
              <a:spcAft>
                <a:spcPts val="0"/>
              </a:spcAft>
              <a:buClr>
                <a:schemeClr val="dk1"/>
              </a:buClr>
              <a:buSzPts val="800"/>
              <a:buNone/>
            </a:pPr>
            <a:r>
              <a:rPr b="1" lang="en-US"/>
              <a:t>Areesha Aziz &amp; Basma Khan</a:t>
            </a:r>
            <a:endParaRPr b="1"/>
          </a:p>
        </p:txBody>
      </p:sp>
      <p:sp>
        <p:nvSpPr>
          <p:cNvPr id="97" name="Google Shape;97;p1"/>
          <p:cNvSpPr txBox="1"/>
          <p:nvPr/>
        </p:nvSpPr>
        <p:spPr>
          <a:xfrm>
            <a:off x="424069" y="475985"/>
            <a:ext cx="11383617" cy="1505214"/>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8" name="Google Shape;98;p1"/>
          <p:cNvSpPr txBox="1"/>
          <p:nvPr/>
        </p:nvSpPr>
        <p:spPr>
          <a:xfrm>
            <a:off x="2402947" y="605271"/>
            <a:ext cx="7386107" cy="224676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000"/>
              <a:buFont typeface="Arial"/>
              <a:buNone/>
            </a:pPr>
            <a:r>
              <a:rPr b="0" i="0" lang="en-US" sz="7000" u="none" cap="none" strike="noStrike">
                <a:solidFill>
                  <a:schemeClr val="lt1"/>
                </a:solidFill>
                <a:latin typeface="Calibri"/>
                <a:ea typeface="Calibri"/>
                <a:cs typeface="Calibri"/>
                <a:sym typeface="Calibri"/>
              </a:rPr>
              <a:t>GASTROINTESTINAL</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0"/>
          <p:cNvSpPr txBox="1"/>
          <p:nvPr>
            <p:ph type="title"/>
          </p:nvPr>
        </p:nvSpPr>
        <p:spPr>
          <a:xfrm>
            <a:off x="121836" y="223519"/>
            <a:ext cx="6750132" cy="9150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UC flare (acute severe colitis)</a:t>
            </a:r>
            <a:endParaRPr/>
          </a:p>
        </p:txBody>
      </p:sp>
      <p:sp>
        <p:nvSpPr>
          <p:cNvPr id="185" name="Google Shape;185;p10"/>
          <p:cNvSpPr txBox="1"/>
          <p:nvPr>
            <p:ph idx="1" type="body"/>
          </p:nvPr>
        </p:nvSpPr>
        <p:spPr>
          <a:xfrm>
            <a:off x="460968" y="1253331"/>
            <a:ext cx="6071868" cy="5217196"/>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b="1" lang="en-US">
                <a:highlight>
                  <a:srgbClr val="00FF00"/>
                </a:highlight>
              </a:rPr>
              <a:t>TrueLove &amp; Witts’ scoring </a:t>
            </a:r>
            <a:r>
              <a:rPr lang="en-US"/>
              <a:t>determines severity of UC flare (mild/moderate/severe). Px with severe UC require hospital admission.</a:t>
            </a:r>
            <a:endParaRPr/>
          </a:p>
          <a:p>
            <a:pPr indent="-228600" lvl="0" marL="228600" rtl="0" algn="l">
              <a:lnSpc>
                <a:spcPct val="90000"/>
              </a:lnSpc>
              <a:spcBef>
                <a:spcPts val="1000"/>
              </a:spcBef>
              <a:spcAft>
                <a:spcPts val="0"/>
              </a:spcAft>
              <a:buClr>
                <a:schemeClr val="dk1"/>
              </a:buClr>
              <a:buSzPct val="100000"/>
              <a:buFont typeface="Arial"/>
              <a:buChar char="•"/>
            </a:pPr>
            <a:r>
              <a:rPr lang="en-US"/>
              <a:t>Parameters = HR &gt;90, anaemia (due to blood loss), frequency of bowel movements, blood in stools, ESR &amp; pyrexia.</a:t>
            </a:r>
            <a:endParaRPr/>
          </a:p>
          <a:p>
            <a:pPr indent="-228600" lvl="0" marL="228600" rtl="0" algn="l">
              <a:lnSpc>
                <a:spcPct val="90000"/>
              </a:lnSpc>
              <a:spcBef>
                <a:spcPts val="1000"/>
              </a:spcBef>
              <a:spcAft>
                <a:spcPts val="0"/>
              </a:spcAft>
              <a:buClr>
                <a:schemeClr val="dk1"/>
              </a:buClr>
              <a:buSzPct val="100000"/>
              <a:buFont typeface="Arial"/>
              <a:buChar char="•"/>
            </a:pPr>
            <a:r>
              <a:rPr lang="en-US"/>
              <a:t>Acute Tx for flare = </a:t>
            </a:r>
            <a:r>
              <a:rPr b="1" lang="en-US">
                <a:highlight>
                  <a:srgbClr val="FFFF00"/>
                </a:highlight>
              </a:rPr>
              <a:t>5-ASA ( PR Mesalazine) &amp; corticosteroids</a:t>
            </a:r>
            <a:r>
              <a:rPr lang="en-US"/>
              <a:t>. </a:t>
            </a:r>
            <a:r>
              <a:rPr b="1" lang="en-US"/>
              <a:t>72hrs after hospital admission reassess patient </a:t>
            </a:r>
            <a:r>
              <a:rPr lang="en-US"/>
              <a:t>to determine whether treatment escalation is needed using </a:t>
            </a:r>
            <a:r>
              <a:rPr b="1" lang="en-US">
                <a:highlight>
                  <a:srgbClr val="00FF00"/>
                </a:highlight>
              </a:rPr>
              <a:t>Travis criteria</a:t>
            </a:r>
            <a:r>
              <a:rPr lang="en-US"/>
              <a:t>.</a:t>
            </a:r>
            <a:endParaRPr/>
          </a:p>
          <a:p>
            <a:pPr indent="-228600" lvl="0" marL="228600" rtl="0" algn="l">
              <a:lnSpc>
                <a:spcPct val="90000"/>
              </a:lnSpc>
              <a:spcBef>
                <a:spcPts val="1000"/>
              </a:spcBef>
              <a:spcAft>
                <a:spcPts val="0"/>
              </a:spcAft>
              <a:buClr>
                <a:schemeClr val="dk1"/>
              </a:buClr>
              <a:buSzPct val="100000"/>
              <a:buFont typeface="Arial"/>
              <a:buChar char="•"/>
            </a:pPr>
            <a:r>
              <a:rPr lang="en-US"/>
              <a:t>Tx for escalation = </a:t>
            </a:r>
            <a:r>
              <a:rPr b="1" lang="en-US">
                <a:highlight>
                  <a:srgbClr val="FFFF00"/>
                </a:highlight>
              </a:rPr>
              <a:t>BIOLOGICS or COLECTOMY (curative)</a:t>
            </a:r>
            <a:r>
              <a:rPr lang="en-US">
                <a:highlight>
                  <a:srgbClr val="FFFF00"/>
                </a:highlight>
              </a:rPr>
              <a:t>. </a:t>
            </a:r>
            <a:r>
              <a:rPr lang="en-US"/>
              <a:t>Consider patient choice e.g. impact of stoma etc.</a:t>
            </a:r>
            <a:endParaRPr/>
          </a:p>
        </p:txBody>
      </p:sp>
      <p:pic>
        <p:nvPicPr>
          <p:cNvPr descr="A table with a number of medical information&#10;&#10;Description automatically generated with medium confidence" id="186" name="Google Shape;186;p10"/>
          <p:cNvPicPr preferRelativeResize="0"/>
          <p:nvPr/>
        </p:nvPicPr>
        <p:blipFill rotWithShape="1">
          <a:blip r:embed="rId3">
            <a:alphaModFix/>
          </a:blip>
          <a:srcRect b="0" l="0" r="0" t="0"/>
          <a:stretch/>
        </p:blipFill>
        <p:spPr>
          <a:xfrm>
            <a:off x="7249200" y="223519"/>
            <a:ext cx="4762500" cy="4339963"/>
          </a:xfrm>
          <a:prstGeom prst="rect">
            <a:avLst/>
          </a:prstGeom>
          <a:noFill/>
          <a:ln>
            <a:noFill/>
          </a:ln>
        </p:spPr>
      </p:pic>
      <p:pic>
        <p:nvPicPr>
          <p:cNvPr descr="A close-up of a medical information&#10;&#10;Description automatically generated" id="187" name="Google Shape;187;p10"/>
          <p:cNvPicPr preferRelativeResize="0"/>
          <p:nvPr/>
        </p:nvPicPr>
        <p:blipFill rotWithShape="1">
          <a:blip r:embed="rId4">
            <a:alphaModFix/>
          </a:blip>
          <a:srcRect b="0" l="0" r="0" t="0"/>
          <a:stretch/>
        </p:blipFill>
        <p:spPr>
          <a:xfrm>
            <a:off x="7249200" y="4738811"/>
            <a:ext cx="4084236" cy="1731716"/>
          </a:xfrm>
          <a:prstGeom prst="rect">
            <a:avLst/>
          </a:prstGeom>
          <a:noFill/>
          <a:ln>
            <a:noFill/>
          </a:ln>
        </p:spPr>
      </p:pic>
      <p:cxnSp>
        <p:nvCxnSpPr>
          <p:cNvPr id="188" name="Google Shape;188;p10"/>
          <p:cNvCxnSpPr/>
          <p:nvPr/>
        </p:nvCxnSpPr>
        <p:spPr>
          <a:xfrm flipH="1" rot="10800000">
            <a:off x="6011545" y="1023776"/>
            <a:ext cx="1029335" cy="462124"/>
          </a:xfrm>
          <a:prstGeom prst="straightConnector1">
            <a:avLst/>
          </a:prstGeom>
          <a:noFill/>
          <a:ln cap="flat" cmpd="sng" w="19050">
            <a:solidFill>
              <a:schemeClr val="accent1"/>
            </a:solidFill>
            <a:prstDash val="solid"/>
            <a:miter lim="800000"/>
            <a:headEnd len="sm" w="sm" type="none"/>
            <a:tailEnd len="med" w="med" type="triangle"/>
          </a:ln>
        </p:spPr>
      </p:cxnSp>
      <p:cxnSp>
        <p:nvCxnSpPr>
          <p:cNvPr id="189" name="Google Shape;189;p10"/>
          <p:cNvCxnSpPr/>
          <p:nvPr/>
        </p:nvCxnSpPr>
        <p:spPr>
          <a:xfrm>
            <a:off x="6286500" y="5166360"/>
            <a:ext cx="754380" cy="160020"/>
          </a:xfrm>
          <a:prstGeom prst="straightConnector1">
            <a:avLst/>
          </a:prstGeom>
          <a:noFill/>
          <a:ln cap="flat" cmpd="sng" w="19050">
            <a:solidFill>
              <a:schemeClr val="accent1"/>
            </a:solidFill>
            <a:prstDash val="solid"/>
            <a:miter lim="800000"/>
            <a:headEnd len="sm" w="sm" type="non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Extraintestinal manifestations of IBD</a:t>
            </a:r>
            <a:endParaRPr/>
          </a:p>
        </p:txBody>
      </p:sp>
      <p:sp>
        <p:nvSpPr>
          <p:cNvPr id="196" name="Google Shape;196;p11"/>
          <p:cNvSpPr txBox="1"/>
          <p:nvPr>
            <p:ph idx="1" type="body"/>
          </p:nvPr>
        </p:nvSpPr>
        <p:spPr>
          <a:xfrm>
            <a:off x="838200" y="1825625"/>
            <a:ext cx="10515600" cy="2509647"/>
          </a:xfrm>
          <a:prstGeom prst="rect">
            <a:avLst/>
          </a:prstGeom>
          <a:noFill/>
          <a:ln>
            <a:noFill/>
          </a:ln>
        </p:spPr>
        <p:txBody>
          <a:bodyPr anchorCtr="0" anchor="t" bIns="45700" lIns="91425" spcFirstLastPara="1" rIns="91425" wrap="square" tIns="45700">
            <a:normAutofit fontScale="92500" lnSpcReduction="10000"/>
          </a:bodyPr>
          <a:lstStyle/>
          <a:p>
            <a:pPr indent="-215265" lvl="0" marL="228600" rtl="0" algn="l">
              <a:lnSpc>
                <a:spcPct val="90000"/>
              </a:lnSpc>
              <a:spcBef>
                <a:spcPts val="0"/>
              </a:spcBef>
              <a:spcAft>
                <a:spcPts val="0"/>
              </a:spcAft>
              <a:buClr>
                <a:schemeClr val="dk1"/>
              </a:buClr>
              <a:buSzPct val="100000"/>
              <a:buChar char="•"/>
            </a:pPr>
            <a:r>
              <a:rPr lang="en-US"/>
              <a:t>Skin 🡪 </a:t>
            </a:r>
            <a:r>
              <a:rPr b="1" lang="en-US"/>
              <a:t>erythema nodosum </a:t>
            </a:r>
            <a:r>
              <a:rPr lang="en-US"/>
              <a:t>(tender nodules on anterior shins) + </a:t>
            </a:r>
            <a:r>
              <a:rPr b="1" lang="en-US"/>
              <a:t>pyoderma gangrenosum</a:t>
            </a:r>
            <a:endParaRPr/>
          </a:p>
          <a:p>
            <a:pPr indent="-215265" lvl="0" marL="228600" rtl="0" algn="l">
              <a:lnSpc>
                <a:spcPct val="90000"/>
              </a:lnSpc>
              <a:spcBef>
                <a:spcPts val="1000"/>
              </a:spcBef>
              <a:spcAft>
                <a:spcPts val="0"/>
              </a:spcAft>
              <a:buClr>
                <a:schemeClr val="dk1"/>
              </a:buClr>
              <a:buSzPct val="100000"/>
              <a:buChar char="•"/>
            </a:pPr>
            <a:r>
              <a:rPr lang="en-US"/>
              <a:t>Eyes 🡪 uveitis + episcleritis</a:t>
            </a:r>
            <a:endParaRPr/>
          </a:p>
          <a:p>
            <a:pPr indent="-215265" lvl="0" marL="228600" rtl="0" algn="l">
              <a:lnSpc>
                <a:spcPct val="90000"/>
              </a:lnSpc>
              <a:spcBef>
                <a:spcPts val="1000"/>
              </a:spcBef>
              <a:spcAft>
                <a:spcPts val="0"/>
              </a:spcAft>
              <a:buClr>
                <a:schemeClr val="dk1"/>
              </a:buClr>
              <a:buSzPct val="100000"/>
              <a:buChar char="•"/>
            </a:pPr>
            <a:r>
              <a:rPr lang="en-US"/>
              <a:t>Joints 🡪 seronegative spondyloarthropathies (WILL LEARN THIS IN MSK &amp; RHEUM!)  - seronegative refers to absence of rheumatoid factor.</a:t>
            </a:r>
            <a:endParaRPr/>
          </a:p>
          <a:p>
            <a:pPr indent="-50800" lvl="0" marL="228600" rtl="0" algn="l">
              <a:lnSpc>
                <a:spcPct val="90000"/>
              </a:lnSpc>
              <a:spcBef>
                <a:spcPts val="1000"/>
              </a:spcBef>
              <a:spcAft>
                <a:spcPts val="0"/>
              </a:spcAft>
              <a:buClr>
                <a:schemeClr val="dk1"/>
              </a:buClr>
              <a:buSzPct val="100000"/>
              <a:buNone/>
            </a:pPr>
            <a:r>
              <a:t/>
            </a:r>
            <a:endParaRPr/>
          </a:p>
        </p:txBody>
      </p:sp>
      <p:pic>
        <p:nvPicPr>
          <p:cNvPr descr="A close-up of a wound&#10;&#10;Description automatically generated" id="197" name="Google Shape;197;p11"/>
          <p:cNvPicPr preferRelativeResize="0"/>
          <p:nvPr/>
        </p:nvPicPr>
        <p:blipFill rotWithShape="1">
          <a:blip r:embed="rId3">
            <a:alphaModFix/>
          </a:blip>
          <a:srcRect b="0" l="0" r="0" t="0"/>
          <a:stretch/>
        </p:blipFill>
        <p:spPr>
          <a:xfrm>
            <a:off x="338833" y="4279974"/>
            <a:ext cx="2621072" cy="1964458"/>
          </a:xfrm>
          <a:prstGeom prst="rect">
            <a:avLst/>
          </a:prstGeom>
          <a:noFill/>
          <a:ln>
            <a:noFill/>
          </a:ln>
        </p:spPr>
      </p:pic>
      <p:pic>
        <p:nvPicPr>
          <p:cNvPr descr="Close-up of a person's legs with red rashes&#10;&#10;Description automatically generated" id="198" name="Google Shape;198;p11"/>
          <p:cNvPicPr preferRelativeResize="0"/>
          <p:nvPr/>
        </p:nvPicPr>
        <p:blipFill rotWithShape="1">
          <a:blip r:embed="rId4">
            <a:alphaModFix/>
          </a:blip>
          <a:srcRect b="0" l="0" r="0" t="0"/>
          <a:stretch/>
        </p:blipFill>
        <p:spPr>
          <a:xfrm>
            <a:off x="3459272" y="4093105"/>
            <a:ext cx="1920748" cy="2218795"/>
          </a:xfrm>
          <a:prstGeom prst="rect">
            <a:avLst/>
          </a:prstGeom>
          <a:noFill/>
          <a:ln>
            <a:noFill/>
          </a:ln>
        </p:spPr>
      </p:pic>
      <p:sp>
        <p:nvSpPr>
          <p:cNvPr id="199" name="Google Shape;199;p11"/>
          <p:cNvSpPr/>
          <p:nvPr/>
        </p:nvSpPr>
        <p:spPr>
          <a:xfrm>
            <a:off x="9437254" y="4335272"/>
            <a:ext cx="2353888" cy="1706017"/>
          </a:xfrm>
          <a:prstGeom prst="roundRect">
            <a:avLst>
              <a:gd fmla="val 16667" name="adj"/>
            </a:avLst>
          </a:prstGeom>
          <a:solidFill>
            <a:srgbClr val="FFC000">
              <a:alpha val="72941"/>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70% of </a:t>
            </a:r>
            <a:r>
              <a:rPr b="1" lang="en-US" sz="1800">
                <a:solidFill>
                  <a:schemeClr val="dk1"/>
                </a:solidFill>
                <a:latin typeface="Calibri"/>
                <a:ea typeface="Calibri"/>
                <a:cs typeface="Calibri"/>
                <a:sym typeface="Calibri"/>
              </a:rPr>
              <a:t>primary sclerosing cholangitis </a:t>
            </a:r>
            <a:r>
              <a:rPr lang="en-US" sz="1800">
                <a:solidFill>
                  <a:schemeClr val="dk1"/>
                </a:solidFill>
                <a:latin typeface="Calibri"/>
                <a:ea typeface="Calibri"/>
                <a:cs typeface="Calibri"/>
                <a:sym typeface="Calibri"/>
              </a:rPr>
              <a:t>patient develop UC!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 name="Google Shape;200;p11"/>
          <p:cNvSpPr txBox="1"/>
          <p:nvPr/>
        </p:nvSpPr>
        <p:spPr>
          <a:xfrm>
            <a:off x="3459272" y="6437868"/>
            <a:ext cx="24506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Erythema nodosum</a:t>
            </a:r>
            <a:endParaRPr/>
          </a:p>
        </p:txBody>
      </p:sp>
      <p:pic>
        <p:nvPicPr>
          <p:cNvPr descr="Close-up of a person's eye&#10;&#10;Description automatically generated" id="201" name="Google Shape;201;p11"/>
          <p:cNvPicPr preferRelativeResize="0"/>
          <p:nvPr/>
        </p:nvPicPr>
        <p:blipFill rotWithShape="1">
          <a:blip r:embed="rId5">
            <a:alphaModFix/>
          </a:blip>
          <a:srcRect b="0" l="0" r="0" t="0"/>
          <a:stretch/>
        </p:blipFill>
        <p:spPr>
          <a:xfrm>
            <a:off x="5985245" y="4284663"/>
            <a:ext cx="3014667" cy="1892300"/>
          </a:xfrm>
          <a:prstGeom prst="rect">
            <a:avLst/>
          </a:prstGeom>
          <a:noFill/>
          <a:ln>
            <a:noFill/>
          </a:ln>
        </p:spPr>
      </p:pic>
      <p:sp>
        <p:nvSpPr>
          <p:cNvPr id="202" name="Google Shape;202;p11"/>
          <p:cNvSpPr txBox="1"/>
          <p:nvPr/>
        </p:nvSpPr>
        <p:spPr>
          <a:xfrm>
            <a:off x="338833" y="6399314"/>
            <a:ext cx="24506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Pyoderma gangrenosum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2"/>
          <p:cNvSpPr txBox="1"/>
          <p:nvPr>
            <p:ph type="title"/>
          </p:nvPr>
        </p:nvSpPr>
        <p:spPr>
          <a:xfrm>
            <a:off x="209550" y="230148"/>
            <a:ext cx="4122036" cy="56218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IBD investigations</a:t>
            </a:r>
            <a:endParaRPr/>
          </a:p>
        </p:txBody>
      </p:sp>
      <p:sp>
        <p:nvSpPr>
          <p:cNvPr id="209" name="Google Shape;209;p12"/>
          <p:cNvSpPr txBox="1"/>
          <p:nvPr>
            <p:ph idx="1" type="body"/>
          </p:nvPr>
        </p:nvSpPr>
        <p:spPr>
          <a:xfrm>
            <a:off x="209551" y="876330"/>
            <a:ext cx="2080498" cy="1845682"/>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dk1"/>
              </a:buClr>
              <a:buSzPts val="1800"/>
              <a:buNone/>
            </a:pPr>
            <a:r>
              <a:rPr lang="en-US" sz="1800"/>
              <a:t>DIFFERENTIAL DX:</a:t>
            </a:r>
            <a:endParaRPr/>
          </a:p>
          <a:p>
            <a:pPr indent="-228600" lvl="0" marL="228600" rtl="0" algn="l">
              <a:lnSpc>
                <a:spcPct val="90000"/>
              </a:lnSpc>
              <a:spcBef>
                <a:spcPts val="1000"/>
              </a:spcBef>
              <a:spcAft>
                <a:spcPts val="0"/>
              </a:spcAft>
              <a:buClr>
                <a:schemeClr val="dk1"/>
              </a:buClr>
              <a:buSzPts val="1800"/>
              <a:buChar char="•"/>
            </a:pPr>
            <a:r>
              <a:rPr lang="en-US" sz="1800"/>
              <a:t>IBD</a:t>
            </a:r>
            <a:endParaRPr/>
          </a:p>
          <a:p>
            <a:pPr indent="-228600" lvl="0" marL="228600" rtl="0" algn="l">
              <a:lnSpc>
                <a:spcPct val="90000"/>
              </a:lnSpc>
              <a:spcBef>
                <a:spcPts val="1000"/>
              </a:spcBef>
              <a:spcAft>
                <a:spcPts val="0"/>
              </a:spcAft>
              <a:buClr>
                <a:schemeClr val="dk1"/>
              </a:buClr>
              <a:buSzPts val="1800"/>
              <a:buChar char="•"/>
            </a:pPr>
            <a:r>
              <a:rPr lang="en-US" sz="1800"/>
              <a:t>IBS</a:t>
            </a:r>
            <a:endParaRPr/>
          </a:p>
          <a:p>
            <a:pPr indent="-228600" lvl="0" marL="228600" rtl="0" algn="l">
              <a:lnSpc>
                <a:spcPct val="90000"/>
              </a:lnSpc>
              <a:spcBef>
                <a:spcPts val="1000"/>
              </a:spcBef>
              <a:spcAft>
                <a:spcPts val="0"/>
              </a:spcAft>
              <a:buClr>
                <a:schemeClr val="dk1"/>
              </a:buClr>
              <a:buSzPts val="1800"/>
              <a:buChar char="•"/>
            </a:pPr>
            <a:r>
              <a:rPr lang="en-US" sz="1800"/>
              <a:t>Coeliac disease</a:t>
            </a:r>
            <a:endParaRPr/>
          </a:p>
          <a:p>
            <a:pPr indent="-228600" lvl="0" marL="228600" rtl="0" algn="l">
              <a:lnSpc>
                <a:spcPct val="90000"/>
              </a:lnSpc>
              <a:spcBef>
                <a:spcPts val="1000"/>
              </a:spcBef>
              <a:spcAft>
                <a:spcPts val="0"/>
              </a:spcAft>
              <a:buClr>
                <a:schemeClr val="dk1"/>
              </a:buClr>
              <a:buSzPts val="1800"/>
              <a:buChar char="•"/>
            </a:pPr>
            <a:r>
              <a:rPr lang="en-US" sz="1800"/>
              <a:t>Gastroenteritis</a:t>
            </a:r>
            <a:endParaRPr/>
          </a:p>
        </p:txBody>
      </p:sp>
      <p:sp>
        <p:nvSpPr>
          <p:cNvPr id="210" name="Google Shape;210;p12"/>
          <p:cNvSpPr txBox="1"/>
          <p:nvPr/>
        </p:nvSpPr>
        <p:spPr>
          <a:xfrm>
            <a:off x="209550" y="2842318"/>
            <a:ext cx="4122035"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Ix</a:t>
            </a:r>
            <a:endParaRPr sz="1800">
              <a:solidFill>
                <a:schemeClr val="lt1"/>
              </a:solidFill>
              <a:latin typeface="Calibri"/>
              <a:ea typeface="Calibri"/>
              <a:cs typeface="Calibri"/>
              <a:sym typeface="Calibri"/>
            </a:endParaRPr>
          </a:p>
        </p:txBody>
      </p:sp>
      <p:sp>
        <p:nvSpPr>
          <p:cNvPr id="211" name="Google Shape;211;p12"/>
          <p:cNvSpPr txBox="1"/>
          <p:nvPr/>
        </p:nvSpPr>
        <p:spPr>
          <a:xfrm>
            <a:off x="209550" y="3275823"/>
            <a:ext cx="4177304" cy="2308324"/>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833C0B"/>
              </a:buClr>
              <a:buSzPts val="1800"/>
              <a:buFont typeface="Arial"/>
              <a:buChar char="•"/>
            </a:pPr>
            <a:r>
              <a:rPr lang="en-US" sz="1800">
                <a:solidFill>
                  <a:srgbClr val="833C0B"/>
                </a:solidFill>
                <a:latin typeface="Calibri"/>
                <a:ea typeface="Calibri"/>
                <a:cs typeface="Calibri"/>
                <a:sym typeface="Calibri"/>
              </a:rPr>
              <a:t>Faecal calprotectin </a:t>
            </a:r>
            <a:r>
              <a:rPr lang="en-US" sz="1800">
                <a:solidFill>
                  <a:schemeClr val="dk1"/>
                </a:solidFill>
                <a:latin typeface="Calibri"/>
                <a:ea typeface="Calibri"/>
                <a:cs typeface="Calibri"/>
                <a:sym typeface="Calibri"/>
              </a:rPr>
              <a:t>🡪 </a:t>
            </a:r>
            <a:r>
              <a:rPr b="0" i="0" lang="en-US" sz="1800">
                <a:solidFill>
                  <a:srgbClr val="000000"/>
                </a:solidFill>
                <a:latin typeface="Lucida Sans"/>
                <a:ea typeface="Lucida Sans"/>
                <a:cs typeface="Lucida Sans"/>
                <a:sym typeface="Lucida Sans"/>
              </a:rPr>
              <a:t>↑</a:t>
            </a:r>
            <a:r>
              <a:rPr lang="en-US" sz="1800">
                <a:solidFill>
                  <a:schemeClr val="dk1"/>
                </a:solidFill>
                <a:latin typeface="Calibri"/>
                <a:ea typeface="Calibri"/>
                <a:cs typeface="Calibri"/>
                <a:sym typeface="Calibri"/>
              </a:rPr>
              <a:t> in IBD not IBS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CRP &amp; ESR – </a:t>
            </a:r>
            <a:r>
              <a:rPr b="0" i="0" lang="en-US" sz="1800">
                <a:solidFill>
                  <a:srgbClr val="000000"/>
                </a:solidFill>
                <a:latin typeface="Lucida Sans"/>
                <a:ea typeface="Lucida Sans"/>
                <a:cs typeface="Lucida Sans"/>
                <a:sym typeface="Lucida Sans"/>
              </a:rPr>
              <a:t>↑</a:t>
            </a:r>
            <a:endParaRPr b="0" i="0" sz="1800">
              <a:solidFill>
                <a:srgbClr val="000000"/>
              </a:solidFill>
              <a:latin typeface="Lucida Sans"/>
              <a:ea typeface="Lucida Sans"/>
              <a:cs typeface="Lucida Sans"/>
              <a:sym typeface="Lucida Sans"/>
            </a:endParaRPr>
          </a:p>
          <a:p>
            <a:pPr indent="-285750" lvl="0" marL="285750" marR="0" rtl="0" algn="l">
              <a:spcBef>
                <a:spcPts val="0"/>
              </a:spcBef>
              <a:spcAft>
                <a:spcPts val="0"/>
              </a:spcAft>
              <a:buClr>
                <a:srgbClr val="833C0B"/>
              </a:buClr>
              <a:buSzPts val="1800"/>
              <a:buFont typeface="Arial"/>
              <a:buChar char="•"/>
            </a:pPr>
            <a:r>
              <a:rPr lang="en-US" sz="1800">
                <a:solidFill>
                  <a:srgbClr val="833C0B"/>
                </a:solidFill>
                <a:latin typeface="Calibri"/>
                <a:ea typeface="Calibri"/>
                <a:cs typeface="Calibri"/>
                <a:sym typeface="Calibri"/>
              </a:rPr>
              <a:t>Stool MC &amp; S </a:t>
            </a:r>
            <a:r>
              <a:rPr lang="en-US" sz="1800">
                <a:solidFill>
                  <a:schemeClr val="dk1"/>
                </a:solidFill>
                <a:latin typeface="Calibri"/>
                <a:ea typeface="Calibri"/>
                <a:cs typeface="Calibri"/>
                <a:sym typeface="Calibri"/>
              </a:rPr>
              <a:t>– rule out C. difficile infection</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Coeliac serology- IgA tissue transglutaminase with total IgA</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ASCA &amp; pANCA antibodies 🡪 ASCA often +ve in Crohn’s, pANCA +ve in UC</a:t>
            </a:r>
            <a:endParaRPr/>
          </a:p>
        </p:txBody>
      </p:sp>
      <p:pic>
        <p:nvPicPr>
          <p:cNvPr descr="Inside a close-up of a human body&#10;&#10;Description automatically generated" id="212" name="Google Shape;212;p12"/>
          <p:cNvPicPr preferRelativeResize="0"/>
          <p:nvPr/>
        </p:nvPicPr>
        <p:blipFill rotWithShape="1">
          <a:blip r:embed="rId3">
            <a:alphaModFix/>
          </a:blip>
          <a:srcRect b="0" l="0" r="0" t="0"/>
          <a:stretch/>
        </p:blipFill>
        <p:spPr>
          <a:xfrm>
            <a:off x="2251087" y="886915"/>
            <a:ext cx="2080498" cy="1860818"/>
          </a:xfrm>
          <a:prstGeom prst="rect">
            <a:avLst/>
          </a:prstGeom>
          <a:noFill/>
          <a:ln>
            <a:noFill/>
          </a:ln>
        </p:spPr>
      </p:pic>
      <p:sp>
        <p:nvSpPr>
          <p:cNvPr id="213" name="Google Shape;213;p12"/>
          <p:cNvSpPr/>
          <p:nvPr/>
        </p:nvSpPr>
        <p:spPr>
          <a:xfrm>
            <a:off x="190069" y="6078641"/>
            <a:ext cx="4122036" cy="408213"/>
          </a:xfrm>
          <a:prstGeom prst="roundRect">
            <a:avLst>
              <a:gd fmla="val 16667" name="adj"/>
            </a:avLst>
          </a:prstGeom>
          <a:solidFill>
            <a:srgbClr val="FFC000">
              <a:alpha val="72941"/>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GS = colonoscopy with mucosal biospy</a:t>
            </a:r>
            <a:endParaRPr sz="1800">
              <a:solidFill>
                <a:schemeClr val="dk1"/>
              </a:solidFill>
              <a:latin typeface="Calibri"/>
              <a:ea typeface="Calibri"/>
              <a:cs typeface="Calibri"/>
              <a:sym typeface="Calibri"/>
            </a:endParaRPr>
          </a:p>
        </p:txBody>
      </p:sp>
      <p:sp>
        <p:nvSpPr>
          <p:cNvPr id="214" name="Google Shape;214;p12"/>
          <p:cNvSpPr txBox="1"/>
          <p:nvPr/>
        </p:nvSpPr>
        <p:spPr>
          <a:xfrm>
            <a:off x="5033960" y="161723"/>
            <a:ext cx="25098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Crohn’s disease</a:t>
            </a:r>
            <a:endParaRPr/>
          </a:p>
        </p:txBody>
      </p:sp>
      <p:sp>
        <p:nvSpPr>
          <p:cNvPr id="215" name="Google Shape;215;p12"/>
          <p:cNvSpPr txBox="1"/>
          <p:nvPr/>
        </p:nvSpPr>
        <p:spPr>
          <a:xfrm>
            <a:off x="5033960" y="3429000"/>
            <a:ext cx="198364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Ulcerative colitis</a:t>
            </a:r>
            <a:endParaRPr/>
          </a:p>
        </p:txBody>
      </p:sp>
      <p:pic>
        <p:nvPicPr>
          <p:cNvPr descr="A screenshot of a white background&#10;&#10;Description automatically generated" id="216" name="Google Shape;216;p12"/>
          <p:cNvPicPr preferRelativeResize="0"/>
          <p:nvPr/>
        </p:nvPicPr>
        <p:blipFill rotWithShape="1">
          <a:blip r:embed="rId4">
            <a:alphaModFix/>
          </a:blip>
          <a:srcRect b="0" l="0" r="0" t="0"/>
          <a:stretch/>
        </p:blipFill>
        <p:spPr>
          <a:xfrm>
            <a:off x="5033960" y="599479"/>
            <a:ext cx="3409792" cy="2814158"/>
          </a:xfrm>
          <a:prstGeom prst="rect">
            <a:avLst/>
          </a:prstGeom>
          <a:noFill/>
          <a:ln>
            <a:noFill/>
          </a:ln>
        </p:spPr>
      </p:pic>
      <p:pic>
        <p:nvPicPr>
          <p:cNvPr descr="A screenshot of a medical exam&#10;&#10;Description automatically generated" id="217" name="Google Shape;217;p12"/>
          <p:cNvPicPr preferRelativeResize="0"/>
          <p:nvPr/>
        </p:nvPicPr>
        <p:blipFill rotWithShape="1">
          <a:blip r:embed="rId5">
            <a:alphaModFix/>
          </a:blip>
          <a:srcRect b="0" l="0" r="0" t="0"/>
          <a:stretch/>
        </p:blipFill>
        <p:spPr>
          <a:xfrm>
            <a:off x="5060625" y="3813695"/>
            <a:ext cx="3709465" cy="2965689"/>
          </a:xfrm>
          <a:prstGeom prst="rect">
            <a:avLst/>
          </a:prstGeom>
          <a:noFill/>
          <a:ln>
            <a:noFill/>
          </a:ln>
        </p:spPr>
      </p:pic>
      <p:pic>
        <p:nvPicPr>
          <p:cNvPr descr="An x-ray of a person's large intestine&#10;&#10;Description automatically generated" id="218" name="Google Shape;218;p12"/>
          <p:cNvPicPr preferRelativeResize="0"/>
          <p:nvPr/>
        </p:nvPicPr>
        <p:blipFill rotWithShape="1">
          <a:blip r:embed="rId6">
            <a:alphaModFix/>
          </a:blip>
          <a:srcRect b="0" l="0" r="3195" t="2964"/>
          <a:stretch/>
        </p:blipFill>
        <p:spPr>
          <a:xfrm>
            <a:off x="9417197" y="3745691"/>
            <a:ext cx="2205029" cy="2814156"/>
          </a:xfrm>
          <a:prstGeom prst="rect">
            <a:avLst/>
          </a:prstGeom>
          <a:noFill/>
          <a:ln>
            <a:noFill/>
          </a:ln>
        </p:spPr>
      </p:pic>
      <p:cxnSp>
        <p:nvCxnSpPr>
          <p:cNvPr id="219" name="Google Shape;219;p12"/>
          <p:cNvCxnSpPr/>
          <p:nvPr/>
        </p:nvCxnSpPr>
        <p:spPr>
          <a:xfrm flipH="1">
            <a:off x="4448432" y="1581665"/>
            <a:ext cx="624472" cy="123567"/>
          </a:xfrm>
          <a:prstGeom prst="straightConnector1">
            <a:avLst/>
          </a:prstGeom>
          <a:noFill/>
          <a:ln cap="flat" cmpd="sng" w="12700">
            <a:solidFill>
              <a:schemeClr val="accent1"/>
            </a:solidFill>
            <a:prstDash val="solid"/>
            <a:miter lim="800000"/>
            <a:headEnd len="sm" w="sm" type="none"/>
            <a:tailEnd len="med" w="med" type="triangle"/>
          </a:ln>
        </p:spPr>
      </p:cxnSp>
      <p:pic>
        <p:nvPicPr>
          <p:cNvPr descr="An x-ray of a person's stomach&#10;&#10;Description automatically generated" id="220" name="Google Shape;220;p12"/>
          <p:cNvPicPr preferRelativeResize="0"/>
          <p:nvPr/>
        </p:nvPicPr>
        <p:blipFill rotWithShape="1">
          <a:blip r:embed="rId7">
            <a:alphaModFix/>
          </a:blip>
          <a:srcRect b="0" l="0" r="0" t="0"/>
          <a:stretch/>
        </p:blipFill>
        <p:spPr>
          <a:xfrm>
            <a:off x="9417197" y="298153"/>
            <a:ext cx="2123503" cy="2814157"/>
          </a:xfrm>
          <a:prstGeom prst="rect">
            <a:avLst/>
          </a:prstGeom>
          <a:noFill/>
          <a:ln>
            <a:noFill/>
          </a:ln>
        </p:spPr>
      </p:pic>
      <p:cxnSp>
        <p:nvCxnSpPr>
          <p:cNvPr id="221" name="Google Shape;221;p12"/>
          <p:cNvCxnSpPr/>
          <p:nvPr/>
        </p:nvCxnSpPr>
        <p:spPr>
          <a:xfrm flipH="1" rot="10800000">
            <a:off x="8340811" y="2557850"/>
            <a:ext cx="988540" cy="407839"/>
          </a:xfrm>
          <a:prstGeom prst="straightConnector1">
            <a:avLst/>
          </a:prstGeom>
          <a:noFill/>
          <a:ln cap="flat" cmpd="sng" w="12700">
            <a:solidFill>
              <a:schemeClr val="accent1"/>
            </a:solidFill>
            <a:prstDash val="solid"/>
            <a:miter lim="800000"/>
            <a:headEnd len="sm" w="sm" type="none"/>
            <a:tailEnd len="med" w="med" type="triangle"/>
          </a:ln>
        </p:spPr>
      </p:cxnSp>
      <p:cxnSp>
        <p:nvCxnSpPr>
          <p:cNvPr id="222" name="Google Shape;222;p12"/>
          <p:cNvCxnSpPr/>
          <p:nvPr/>
        </p:nvCxnSpPr>
        <p:spPr>
          <a:xfrm flipH="1" rot="10800000">
            <a:off x="8575589" y="6030097"/>
            <a:ext cx="753762" cy="185352"/>
          </a:xfrm>
          <a:prstGeom prst="straightConnector1">
            <a:avLst/>
          </a:prstGeom>
          <a:noFill/>
          <a:ln cap="flat" cmpd="sng" w="9525">
            <a:solidFill>
              <a:schemeClr val="accent1"/>
            </a:solidFill>
            <a:prstDash val="solid"/>
            <a:miter lim="800000"/>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3"/>
          <p:cNvSpPr txBox="1"/>
          <p:nvPr>
            <p:ph type="title"/>
          </p:nvPr>
        </p:nvSpPr>
        <p:spPr>
          <a:xfrm>
            <a:off x="344023" y="203710"/>
            <a:ext cx="1105636" cy="55282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IBS</a:t>
            </a:r>
            <a:endParaRPr/>
          </a:p>
        </p:txBody>
      </p:sp>
      <p:sp>
        <p:nvSpPr>
          <p:cNvPr id="229" name="Google Shape;229;p13"/>
          <p:cNvSpPr txBox="1"/>
          <p:nvPr/>
        </p:nvSpPr>
        <p:spPr>
          <a:xfrm>
            <a:off x="329101" y="833973"/>
            <a:ext cx="5380349"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Definition</a:t>
            </a:r>
            <a:endParaRPr/>
          </a:p>
        </p:txBody>
      </p:sp>
      <p:sp>
        <p:nvSpPr>
          <p:cNvPr id="230" name="Google Shape;230;p13"/>
          <p:cNvSpPr txBox="1"/>
          <p:nvPr/>
        </p:nvSpPr>
        <p:spPr>
          <a:xfrm>
            <a:off x="329102" y="1203305"/>
            <a:ext cx="538034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Functional bowel disorder characterized by </a:t>
            </a:r>
            <a:r>
              <a:rPr b="1" lang="en-US" sz="1800">
                <a:solidFill>
                  <a:schemeClr val="dk1"/>
                </a:solidFill>
                <a:latin typeface="Calibri"/>
                <a:ea typeface="Calibri"/>
                <a:cs typeface="Calibri"/>
                <a:sym typeface="Calibri"/>
              </a:rPr>
              <a:t>a</a:t>
            </a:r>
            <a:r>
              <a:rPr lang="en-US" sz="1800">
                <a:solidFill>
                  <a:schemeClr val="dk1"/>
                </a:solidFill>
                <a:latin typeface="Calibri"/>
                <a:ea typeface="Calibri"/>
                <a:cs typeface="Calibri"/>
                <a:sym typeface="Calibri"/>
              </a:rPr>
              <a:t>bdominal pain (relieved by defecation), </a:t>
            </a:r>
            <a:r>
              <a:rPr b="1" lang="en-US" sz="1800">
                <a:solidFill>
                  <a:schemeClr val="dk1"/>
                </a:solidFill>
                <a:latin typeface="Calibri"/>
                <a:ea typeface="Calibri"/>
                <a:cs typeface="Calibri"/>
                <a:sym typeface="Calibri"/>
              </a:rPr>
              <a:t>b</a:t>
            </a:r>
            <a:r>
              <a:rPr lang="en-US" sz="1800">
                <a:solidFill>
                  <a:schemeClr val="dk1"/>
                </a:solidFill>
                <a:latin typeface="Calibri"/>
                <a:ea typeface="Calibri"/>
                <a:cs typeface="Calibri"/>
                <a:sym typeface="Calibri"/>
              </a:rPr>
              <a:t>loating &amp; </a:t>
            </a:r>
            <a:r>
              <a:rPr b="1" lang="en-US" sz="1800">
                <a:solidFill>
                  <a:schemeClr val="dk1"/>
                </a:solidFill>
                <a:latin typeface="Calibri"/>
                <a:ea typeface="Calibri"/>
                <a:cs typeface="Calibri"/>
                <a:sym typeface="Calibri"/>
              </a:rPr>
              <a:t>c</a:t>
            </a:r>
            <a:r>
              <a:rPr lang="en-US" sz="1800">
                <a:solidFill>
                  <a:schemeClr val="dk1"/>
                </a:solidFill>
                <a:latin typeface="Calibri"/>
                <a:ea typeface="Calibri"/>
                <a:cs typeface="Calibri"/>
                <a:sym typeface="Calibri"/>
              </a:rPr>
              <a:t>hange in bowel habits.</a:t>
            </a:r>
            <a:endParaRPr/>
          </a:p>
        </p:txBody>
      </p:sp>
      <p:sp>
        <p:nvSpPr>
          <p:cNvPr id="231" name="Google Shape;231;p13"/>
          <p:cNvSpPr txBox="1"/>
          <p:nvPr/>
        </p:nvSpPr>
        <p:spPr>
          <a:xfrm>
            <a:off x="375124" y="2181737"/>
            <a:ext cx="542345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Diagnosis &amp; symptoms</a:t>
            </a:r>
            <a:endParaRPr/>
          </a:p>
        </p:txBody>
      </p:sp>
      <p:sp>
        <p:nvSpPr>
          <p:cNvPr id="232" name="Google Shape;232;p13"/>
          <p:cNvSpPr/>
          <p:nvPr/>
        </p:nvSpPr>
        <p:spPr>
          <a:xfrm>
            <a:off x="3062619" y="4996127"/>
            <a:ext cx="2353888" cy="1706017"/>
          </a:xfrm>
          <a:prstGeom prst="roundRect">
            <a:avLst>
              <a:gd fmla="val 16667" name="adj"/>
            </a:avLst>
          </a:prstGeom>
          <a:solidFill>
            <a:srgbClr val="FFC000">
              <a:alpha val="72941"/>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In the absence of ALARM symptoms, suspect IBS!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13"/>
          <p:cNvSpPr/>
          <p:nvPr/>
        </p:nvSpPr>
        <p:spPr>
          <a:xfrm>
            <a:off x="6058774" y="4572130"/>
            <a:ext cx="4763623" cy="1844254"/>
          </a:xfrm>
          <a:prstGeom prst="roundRect">
            <a:avLst>
              <a:gd fmla="val 16667" name="adj"/>
            </a:avLst>
          </a:prstGeom>
          <a:solidFill>
            <a:srgbClr val="FFC000">
              <a:alpha val="72941"/>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If ALARMS Sx present think of differentials: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Ovarian cancer – frequent bloating in 50+ female</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Bowel cancer – 60+ w/ change in bowel habit , +ve FIT test, anaemia</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IBD – raised fecal calprotectin</a:t>
            </a:r>
            <a:endParaRPr/>
          </a:p>
        </p:txBody>
      </p:sp>
      <p:pic>
        <p:nvPicPr>
          <p:cNvPr descr="A screenshot of a medical report&#10;&#10;Description automatically generated" id="234" name="Google Shape;234;p13"/>
          <p:cNvPicPr preferRelativeResize="0"/>
          <p:nvPr/>
        </p:nvPicPr>
        <p:blipFill rotWithShape="1">
          <a:blip r:embed="rId3">
            <a:alphaModFix/>
          </a:blip>
          <a:srcRect b="0" l="0" r="0" t="0"/>
          <a:stretch/>
        </p:blipFill>
        <p:spPr>
          <a:xfrm>
            <a:off x="375125" y="2998134"/>
            <a:ext cx="5489142" cy="1869763"/>
          </a:xfrm>
          <a:prstGeom prst="rect">
            <a:avLst/>
          </a:prstGeom>
          <a:noFill/>
          <a:ln>
            <a:noFill/>
          </a:ln>
        </p:spPr>
      </p:pic>
      <p:sp>
        <p:nvSpPr>
          <p:cNvPr id="235" name="Google Shape;235;p13"/>
          <p:cNvSpPr txBox="1"/>
          <p:nvPr/>
        </p:nvSpPr>
        <p:spPr>
          <a:xfrm>
            <a:off x="5798582" y="695349"/>
            <a:ext cx="5842339" cy="1754326"/>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Unknown, several hypotheses: </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Altered gut microbiome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Gut-brain axis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Visceral hypersensitivity (sensory neurons in Aucherbach’s &amp; Meissner’s plexi are overstretched by gas-producing foods</a:t>
            </a:r>
            <a:endParaRPr/>
          </a:p>
        </p:txBody>
      </p:sp>
      <p:sp>
        <p:nvSpPr>
          <p:cNvPr id="236" name="Google Shape;236;p13"/>
          <p:cNvSpPr txBox="1"/>
          <p:nvPr/>
        </p:nvSpPr>
        <p:spPr>
          <a:xfrm>
            <a:off x="6096000" y="203710"/>
            <a:ext cx="2734740" cy="37724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Aetiology</a:t>
            </a:r>
            <a:endParaRPr sz="1800">
              <a:solidFill>
                <a:schemeClr val="lt1"/>
              </a:solidFill>
              <a:latin typeface="Calibri"/>
              <a:ea typeface="Calibri"/>
              <a:cs typeface="Calibri"/>
              <a:sym typeface="Calibri"/>
            </a:endParaRPr>
          </a:p>
        </p:txBody>
      </p:sp>
      <p:sp>
        <p:nvSpPr>
          <p:cNvPr id="237" name="Google Shape;237;p13"/>
          <p:cNvSpPr txBox="1"/>
          <p:nvPr/>
        </p:nvSpPr>
        <p:spPr>
          <a:xfrm>
            <a:off x="329102" y="2589937"/>
            <a:ext cx="546948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Diagnosed based on Rome IV criteria</a:t>
            </a:r>
            <a:endParaRPr/>
          </a:p>
        </p:txBody>
      </p:sp>
      <p:sp>
        <p:nvSpPr>
          <p:cNvPr id="238" name="Google Shape;238;p13"/>
          <p:cNvSpPr/>
          <p:nvPr/>
        </p:nvSpPr>
        <p:spPr>
          <a:xfrm>
            <a:off x="176023" y="4996127"/>
            <a:ext cx="2547271" cy="1706017"/>
          </a:xfrm>
          <a:prstGeom prst="roundRect">
            <a:avLst>
              <a:gd fmla="val 16667" name="adj"/>
            </a:avLst>
          </a:prstGeom>
          <a:solidFill>
            <a:srgbClr val="FFC000">
              <a:alpha val="72941"/>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WHO 🡪 20-30 y/o females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RF = </a:t>
            </a:r>
            <a:r>
              <a:rPr b="1" lang="en-US" sz="1800">
                <a:solidFill>
                  <a:schemeClr val="dk1"/>
                </a:solidFill>
                <a:latin typeface="Calibri"/>
                <a:ea typeface="Calibri"/>
                <a:cs typeface="Calibri"/>
                <a:sym typeface="Calibri"/>
              </a:rPr>
              <a:t>stress, anxiety, depression, previous gastroenteritis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 name="Google Shape;239;p13"/>
          <p:cNvSpPr txBox="1"/>
          <p:nvPr/>
        </p:nvSpPr>
        <p:spPr>
          <a:xfrm>
            <a:off x="6096000" y="3227569"/>
            <a:ext cx="97691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IBS-D</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IBS-C</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IBS-M</a:t>
            </a:r>
            <a:endParaRPr/>
          </a:p>
        </p:txBody>
      </p:sp>
      <p:sp>
        <p:nvSpPr>
          <p:cNvPr id="240" name="Google Shape;240;p13"/>
          <p:cNvSpPr txBox="1"/>
          <p:nvPr/>
        </p:nvSpPr>
        <p:spPr>
          <a:xfrm>
            <a:off x="6096000" y="2620892"/>
            <a:ext cx="2734740" cy="37724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Types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000"/>
                                        <p:tgtEl>
                                          <p:spTgt spid="2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4"/>
          <p:cNvSpPr txBox="1"/>
          <p:nvPr>
            <p:ph type="title"/>
          </p:nvPr>
        </p:nvSpPr>
        <p:spPr>
          <a:xfrm>
            <a:off x="236741" y="59315"/>
            <a:ext cx="1156855" cy="61162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IBS</a:t>
            </a:r>
            <a:endParaRPr/>
          </a:p>
        </p:txBody>
      </p:sp>
      <p:sp>
        <p:nvSpPr>
          <p:cNvPr id="247" name="Google Shape;247;p14"/>
          <p:cNvSpPr txBox="1"/>
          <p:nvPr/>
        </p:nvSpPr>
        <p:spPr>
          <a:xfrm>
            <a:off x="236740" y="670935"/>
            <a:ext cx="6853605"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Treatment</a:t>
            </a:r>
            <a:endParaRPr/>
          </a:p>
        </p:txBody>
      </p:sp>
      <p:graphicFrame>
        <p:nvGraphicFramePr>
          <p:cNvPr id="248" name="Google Shape;248;p14"/>
          <p:cNvGraphicFramePr/>
          <p:nvPr/>
        </p:nvGraphicFramePr>
        <p:xfrm>
          <a:off x="236743" y="1089724"/>
          <a:ext cx="3000000" cy="3000000"/>
        </p:xfrm>
        <a:graphic>
          <a:graphicData uri="http://schemas.openxmlformats.org/drawingml/2006/table">
            <a:tbl>
              <a:tblPr bandRow="1" firstRow="1">
                <a:noFill/>
                <a:tableStyleId>{67D94C3F-75B1-4F15-80CC-DB4133E8751E}</a:tableStyleId>
              </a:tblPr>
              <a:tblGrid>
                <a:gridCol w="1417350"/>
                <a:gridCol w="2993250"/>
                <a:gridCol w="2443000"/>
              </a:tblGrid>
              <a:tr h="44240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rPr lang="en-US" sz="1800"/>
                        <a:t>IBS-D</a:t>
                      </a:r>
                      <a:endParaRPr/>
                    </a:p>
                  </a:txBody>
                  <a:tcPr marT="45725" marB="45725" marR="91450" marL="91450"/>
                </a:tc>
                <a:tc>
                  <a:txBody>
                    <a:bodyPr/>
                    <a:lstStyle/>
                    <a:p>
                      <a:pPr indent="0" lvl="0" marL="0" marR="0" rtl="0" algn="l">
                        <a:spcBef>
                          <a:spcPts val="0"/>
                        </a:spcBef>
                        <a:spcAft>
                          <a:spcPts val="0"/>
                        </a:spcAft>
                        <a:buNone/>
                      </a:pPr>
                      <a:r>
                        <a:rPr lang="en-US" sz="1800"/>
                        <a:t>IBS-C</a:t>
                      </a:r>
                      <a:endParaRPr/>
                    </a:p>
                  </a:txBody>
                  <a:tcPr marT="45725" marB="45725" marR="91450" marL="91450"/>
                </a:tc>
              </a:tr>
              <a:tr h="1090850">
                <a:tc>
                  <a:txBody>
                    <a:bodyPr/>
                    <a:lstStyle/>
                    <a:p>
                      <a:pPr indent="0" lvl="0" marL="0" marR="0" rtl="0" algn="l">
                        <a:spcBef>
                          <a:spcPts val="0"/>
                        </a:spcBef>
                        <a:spcAft>
                          <a:spcPts val="0"/>
                        </a:spcAft>
                        <a:buNone/>
                      </a:pPr>
                      <a:r>
                        <a:rPr lang="en-US" sz="1800"/>
                        <a:t>Conservative – 1</a:t>
                      </a:r>
                      <a:r>
                        <a:rPr baseline="30000" lang="en-US" sz="1800"/>
                        <a:t>st</a:t>
                      </a:r>
                      <a:r>
                        <a:rPr lang="en-US" sz="1800"/>
                        <a:t> line</a:t>
                      </a:r>
                      <a:endParaRPr/>
                    </a:p>
                  </a:txBody>
                  <a:tcPr marT="45725" marB="45725" marR="91450" marL="91450"/>
                </a:tc>
                <a:tc>
                  <a:txBody>
                    <a:bodyPr/>
                    <a:lstStyle/>
                    <a:p>
                      <a:pPr indent="0" lvl="0" marL="0" marR="0" rtl="0" algn="l">
                        <a:spcBef>
                          <a:spcPts val="0"/>
                        </a:spcBef>
                        <a:spcAft>
                          <a:spcPts val="0"/>
                        </a:spcAft>
                        <a:buNone/>
                      </a:pPr>
                      <a:r>
                        <a:rPr b="1" lang="en-US" sz="1800"/>
                        <a:t>Low FODMAP diet </a:t>
                      </a:r>
                      <a:r>
                        <a:rPr lang="en-US" sz="1800"/>
                        <a:t>&amp; avoid trigger foods (fatty, oily, spicy foods), reduce fibre</a:t>
                      </a:r>
                      <a:endParaRPr sz="1800"/>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Lucida Sans"/>
                        <a:buNone/>
                      </a:pPr>
                      <a:r>
                        <a:rPr b="0" i="0" lang="en-US" sz="1800">
                          <a:solidFill>
                            <a:srgbClr val="000000"/>
                          </a:solidFill>
                          <a:latin typeface="Lucida Sans"/>
                          <a:ea typeface="Lucida Sans"/>
                          <a:cs typeface="Lucida Sans"/>
                          <a:sym typeface="Lucida Sans"/>
                        </a:rPr>
                        <a:t>↑</a:t>
                      </a:r>
                      <a:r>
                        <a:rPr lang="en-US" sz="1800"/>
                        <a:t> fibre intake (&gt;= 30g/day)</a:t>
                      </a:r>
                      <a:endParaRPr/>
                    </a:p>
                  </a:txBody>
                  <a:tcPr marT="45725" marB="45725" marR="91450" marL="91450"/>
                </a:tc>
              </a:tr>
              <a:tr h="972275">
                <a:tc>
                  <a:txBody>
                    <a:bodyPr/>
                    <a:lstStyle/>
                    <a:p>
                      <a:pPr indent="0" lvl="0" marL="0" marR="0" rtl="0" algn="l">
                        <a:spcBef>
                          <a:spcPts val="0"/>
                        </a:spcBef>
                        <a:spcAft>
                          <a:spcPts val="0"/>
                        </a:spcAft>
                        <a:buNone/>
                      </a:pPr>
                      <a:r>
                        <a:rPr lang="en-US" sz="1800"/>
                        <a:t>Pharmacological – 2</a:t>
                      </a:r>
                      <a:r>
                        <a:rPr baseline="30000" lang="en-US" sz="1800"/>
                        <a:t>nd</a:t>
                      </a:r>
                      <a:r>
                        <a:rPr lang="en-US" sz="1800"/>
                        <a:t> line</a:t>
                      </a:r>
                      <a:endParaRPr/>
                    </a:p>
                  </a:txBody>
                  <a:tcPr marT="45725" marB="45725" marR="91450" marL="91450"/>
                </a:tc>
                <a:tc>
                  <a:txBody>
                    <a:bodyPr/>
                    <a:lstStyle/>
                    <a:p>
                      <a:pPr indent="0" lvl="0" marL="0" marR="0" rtl="0" algn="l">
                        <a:spcBef>
                          <a:spcPts val="0"/>
                        </a:spcBef>
                        <a:spcAft>
                          <a:spcPts val="0"/>
                        </a:spcAft>
                        <a:buNone/>
                      </a:pPr>
                      <a:r>
                        <a:rPr b="1" lang="en-US" sz="1800"/>
                        <a:t>Antimotility agent = Loperamide</a:t>
                      </a:r>
                      <a:r>
                        <a:rPr lang="en-US" sz="1800"/>
                        <a:t>/Imodium</a:t>
                      </a:r>
                      <a:endParaRPr/>
                    </a:p>
                  </a:txBody>
                  <a:tcPr marT="45725" marB="45725" marR="91450" marL="91450"/>
                </a:tc>
                <a:tc>
                  <a:txBody>
                    <a:bodyPr/>
                    <a:lstStyle/>
                    <a:p>
                      <a:pPr indent="0" lvl="0" marL="0" marR="0" rtl="0" algn="l">
                        <a:spcBef>
                          <a:spcPts val="0"/>
                        </a:spcBef>
                        <a:spcAft>
                          <a:spcPts val="0"/>
                        </a:spcAft>
                        <a:buNone/>
                      </a:pPr>
                      <a:r>
                        <a:rPr lang="en-US" sz="1800"/>
                        <a:t>1</a:t>
                      </a:r>
                      <a:r>
                        <a:rPr baseline="30000" lang="en-US" sz="1800"/>
                        <a:t>st</a:t>
                      </a:r>
                      <a:r>
                        <a:rPr lang="en-US" sz="1800"/>
                        <a:t> line = bulk-forming laxative - </a:t>
                      </a:r>
                      <a:r>
                        <a:rPr b="1" lang="en-US" sz="1800"/>
                        <a:t>Isphagula husk</a:t>
                      </a:r>
                      <a:endParaRPr/>
                    </a:p>
                    <a:p>
                      <a:pPr indent="0" lvl="0" marL="0" marR="0" rtl="0" algn="l">
                        <a:lnSpc>
                          <a:spcPct val="100000"/>
                        </a:lnSpc>
                        <a:spcBef>
                          <a:spcPts val="0"/>
                        </a:spcBef>
                        <a:spcAft>
                          <a:spcPts val="0"/>
                        </a:spcAft>
                        <a:buClr>
                          <a:schemeClr val="dk1"/>
                        </a:buClr>
                        <a:buSzPts val="1800"/>
                        <a:buFont typeface="Calibri"/>
                        <a:buNone/>
                      </a:pPr>
                      <a:r>
                        <a:rPr lang="en-US" sz="1800"/>
                        <a:t>2</a:t>
                      </a:r>
                      <a:r>
                        <a:rPr baseline="30000" lang="en-US" sz="1800"/>
                        <a:t>nd</a:t>
                      </a:r>
                      <a:r>
                        <a:rPr lang="en-US" sz="1800"/>
                        <a:t> line = stimulant laxative - </a:t>
                      </a:r>
                      <a:r>
                        <a:rPr b="1" lang="en-US" sz="1800"/>
                        <a:t>Senna</a:t>
                      </a:r>
                      <a:endParaRPr/>
                    </a:p>
                    <a:p>
                      <a:pPr indent="0" lvl="0" marL="0" marR="0" rtl="0" algn="l">
                        <a:spcBef>
                          <a:spcPts val="0"/>
                        </a:spcBef>
                        <a:spcAft>
                          <a:spcPts val="0"/>
                        </a:spcAft>
                        <a:buNone/>
                      </a:pPr>
                      <a:r>
                        <a:t/>
                      </a:r>
                      <a:endParaRPr sz="1800"/>
                    </a:p>
                  </a:txBody>
                  <a:tcPr marT="45725" marB="45725" marR="91450" marL="91450"/>
                </a:tc>
              </a:tr>
            </a:tbl>
          </a:graphicData>
        </a:graphic>
      </p:graphicFrame>
      <p:sp>
        <p:nvSpPr>
          <p:cNvPr id="249" name="Google Shape;249;p14"/>
          <p:cNvSpPr/>
          <p:nvPr/>
        </p:nvSpPr>
        <p:spPr>
          <a:xfrm>
            <a:off x="216652" y="4969914"/>
            <a:ext cx="2353888" cy="1638704"/>
          </a:xfrm>
          <a:prstGeom prst="roundRect">
            <a:avLst>
              <a:gd fmla="val 16667" name="adj"/>
            </a:avLst>
          </a:prstGeom>
          <a:solidFill>
            <a:srgbClr val="FFC000">
              <a:alpha val="72941"/>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For abdo pain give ANTISPASMODICs e.g. </a:t>
            </a:r>
            <a:r>
              <a:rPr b="1" lang="en-US" sz="1800">
                <a:solidFill>
                  <a:schemeClr val="dk1"/>
                </a:solidFill>
                <a:latin typeface="Calibri"/>
                <a:ea typeface="Calibri"/>
                <a:cs typeface="Calibri"/>
                <a:sym typeface="Calibri"/>
              </a:rPr>
              <a:t>Mebevarine, Buscopan </a:t>
            </a:r>
            <a:r>
              <a:rPr lang="en-US" sz="1800">
                <a:solidFill>
                  <a:schemeClr val="dk1"/>
                </a:solidFill>
                <a:latin typeface="Calibri"/>
                <a:ea typeface="Calibri"/>
                <a:cs typeface="Calibri"/>
                <a:sym typeface="Calibri"/>
              </a:rPr>
              <a:t>(anticholinergics)</a:t>
            </a:r>
            <a:endParaRPr/>
          </a:p>
        </p:txBody>
      </p:sp>
      <p:sp>
        <p:nvSpPr>
          <p:cNvPr id="250" name="Google Shape;250;p14"/>
          <p:cNvSpPr/>
          <p:nvPr/>
        </p:nvSpPr>
        <p:spPr>
          <a:xfrm>
            <a:off x="2676670" y="4969914"/>
            <a:ext cx="2353888" cy="1638704"/>
          </a:xfrm>
          <a:prstGeom prst="roundRect">
            <a:avLst>
              <a:gd fmla="val 16667" name="adj"/>
            </a:avLst>
          </a:prstGeom>
          <a:solidFill>
            <a:srgbClr val="FFC000">
              <a:alpha val="72941"/>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3</a:t>
            </a:r>
            <a:r>
              <a:rPr baseline="30000" lang="en-US" sz="1800">
                <a:solidFill>
                  <a:schemeClr val="dk1"/>
                </a:solidFill>
                <a:latin typeface="Calibri"/>
                <a:ea typeface="Calibri"/>
                <a:cs typeface="Calibri"/>
                <a:sym typeface="Calibri"/>
              </a:rPr>
              <a:t>rd</a:t>
            </a:r>
            <a:r>
              <a:rPr lang="en-US" sz="1800">
                <a:solidFill>
                  <a:schemeClr val="dk1"/>
                </a:solidFill>
                <a:latin typeface="Calibri"/>
                <a:ea typeface="Calibri"/>
                <a:cs typeface="Calibri"/>
                <a:sym typeface="Calibri"/>
              </a:rPr>
              <a:t> line  🡪 consider </a:t>
            </a:r>
            <a:r>
              <a:rPr b="1" lang="en-US" sz="1800">
                <a:solidFill>
                  <a:schemeClr val="dk1"/>
                </a:solidFill>
                <a:latin typeface="Calibri"/>
                <a:ea typeface="Calibri"/>
                <a:cs typeface="Calibri"/>
                <a:sym typeface="Calibri"/>
              </a:rPr>
              <a:t>CBT &amp; tricyclic antidepressants </a:t>
            </a:r>
            <a:r>
              <a:rPr lang="en-US" sz="1800">
                <a:solidFill>
                  <a:schemeClr val="dk1"/>
                </a:solidFill>
                <a:latin typeface="Calibri"/>
                <a:ea typeface="Calibri"/>
                <a:cs typeface="Calibri"/>
                <a:sym typeface="Calibri"/>
              </a:rPr>
              <a:t>- Amitryptiline</a:t>
            </a:r>
            <a:endParaRPr sz="1800">
              <a:solidFill>
                <a:schemeClr val="dk1"/>
              </a:solidFill>
              <a:latin typeface="Calibri"/>
              <a:ea typeface="Calibri"/>
              <a:cs typeface="Calibri"/>
              <a:sym typeface="Calibri"/>
            </a:endParaRPr>
          </a:p>
        </p:txBody>
      </p:sp>
      <p:pic>
        <p:nvPicPr>
          <p:cNvPr id="251" name="Google Shape;251;p14"/>
          <p:cNvPicPr preferRelativeResize="0"/>
          <p:nvPr/>
        </p:nvPicPr>
        <p:blipFill rotWithShape="1">
          <a:blip r:embed="rId3">
            <a:alphaModFix/>
          </a:blip>
          <a:srcRect b="0" l="0" r="0" t="0"/>
          <a:stretch/>
        </p:blipFill>
        <p:spPr>
          <a:xfrm>
            <a:off x="7842049" y="924637"/>
            <a:ext cx="2917334" cy="5683981"/>
          </a:xfrm>
          <a:prstGeom prst="rect">
            <a:avLst/>
          </a:prstGeom>
          <a:noFill/>
          <a:ln>
            <a:noFill/>
          </a:ln>
        </p:spPr>
      </p:pic>
      <p:sp>
        <p:nvSpPr>
          <p:cNvPr id="252" name="Google Shape;252;p14"/>
          <p:cNvSpPr/>
          <p:nvPr/>
        </p:nvSpPr>
        <p:spPr>
          <a:xfrm>
            <a:off x="7842049" y="249382"/>
            <a:ext cx="2696783" cy="584205"/>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3800"/>
              <a:buFont typeface="Calibri"/>
              <a:buNone/>
            </a:pPr>
            <a:r>
              <a:rPr lang="en-US" sz="3800">
                <a:solidFill>
                  <a:schemeClr val="dk1"/>
                </a:solidFill>
                <a:latin typeface="Calibri"/>
                <a:ea typeface="Calibri"/>
                <a:cs typeface="Calibri"/>
                <a:sym typeface="Calibri"/>
              </a:rPr>
              <a:t>AVOID</a:t>
            </a:r>
            <a:endParaRPr sz="3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5"/>
          <p:cNvSpPr txBox="1"/>
          <p:nvPr>
            <p:ph type="title"/>
          </p:nvPr>
        </p:nvSpPr>
        <p:spPr>
          <a:xfrm>
            <a:off x="0" y="132932"/>
            <a:ext cx="3707674" cy="60152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Coeliac disease</a:t>
            </a:r>
            <a:endParaRPr/>
          </a:p>
        </p:txBody>
      </p:sp>
      <p:sp>
        <p:nvSpPr>
          <p:cNvPr id="259" name="Google Shape;259;p15"/>
          <p:cNvSpPr txBox="1"/>
          <p:nvPr/>
        </p:nvSpPr>
        <p:spPr>
          <a:xfrm>
            <a:off x="52251" y="734458"/>
            <a:ext cx="507740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Definition</a:t>
            </a:r>
            <a:endParaRPr/>
          </a:p>
        </p:txBody>
      </p:sp>
      <p:sp>
        <p:nvSpPr>
          <p:cNvPr id="260" name="Google Shape;260;p15"/>
          <p:cNvSpPr txBox="1"/>
          <p:nvPr/>
        </p:nvSpPr>
        <p:spPr>
          <a:xfrm>
            <a:off x="8510" y="1150724"/>
            <a:ext cx="507740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Autoimmune disease where ingestion of gluten </a:t>
            </a:r>
            <a:r>
              <a:rPr lang="en-US" sz="1800">
                <a:solidFill>
                  <a:schemeClr val="dk1"/>
                </a:solidFill>
                <a:latin typeface="Calibri"/>
                <a:ea typeface="Calibri"/>
                <a:cs typeface="Calibri"/>
                <a:sym typeface="Calibri"/>
              </a:rPr>
              <a:t>in genetically susceptible individuals (</a:t>
            </a:r>
            <a:r>
              <a:rPr b="1" lang="en-US" sz="1800">
                <a:solidFill>
                  <a:schemeClr val="dk1"/>
                </a:solidFill>
                <a:latin typeface="Calibri"/>
                <a:ea typeface="Calibri"/>
                <a:cs typeface="Calibri"/>
                <a:sym typeface="Calibri"/>
              </a:rPr>
              <a:t>HLA DQ2 or HLA DQ8</a:t>
            </a:r>
            <a:r>
              <a:rPr lang="en-US" sz="1800">
                <a:solidFill>
                  <a:schemeClr val="dk1"/>
                </a:solidFill>
                <a:latin typeface="Calibri"/>
                <a:ea typeface="Calibri"/>
                <a:cs typeface="Calibri"/>
                <a:sym typeface="Calibri"/>
              </a:rPr>
              <a:t>) causes mucosal inflammation of upper small bowel &amp; </a:t>
            </a:r>
            <a:r>
              <a:rPr b="1" lang="en-US" sz="1800">
                <a:solidFill>
                  <a:schemeClr val="dk1"/>
                </a:solidFill>
                <a:latin typeface="Calibri"/>
                <a:ea typeface="Calibri"/>
                <a:cs typeface="Calibri"/>
                <a:sym typeface="Calibri"/>
              </a:rPr>
              <a:t>malabsorption</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261" name="Google Shape;261;p15"/>
          <p:cNvSpPr txBox="1"/>
          <p:nvPr/>
        </p:nvSpPr>
        <p:spPr>
          <a:xfrm>
            <a:off x="52251" y="2397987"/>
            <a:ext cx="507740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Risk factors</a:t>
            </a:r>
            <a:endParaRPr/>
          </a:p>
        </p:txBody>
      </p:sp>
      <p:sp>
        <p:nvSpPr>
          <p:cNvPr id="262" name="Google Shape;262;p15"/>
          <p:cNvSpPr txBox="1"/>
          <p:nvPr/>
        </p:nvSpPr>
        <p:spPr>
          <a:xfrm>
            <a:off x="0" y="2814253"/>
            <a:ext cx="5077408" cy="1477328"/>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b="1" lang="en-US" sz="1800">
                <a:solidFill>
                  <a:schemeClr val="dk1"/>
                </a:solidFill>
                <a:highlight>
                  <a:srgbClr val="FFFF00"/>
                </a:highlight>
                <a:latin typeface="Calibri"/>
                <a:ea typeface="Calibri"/>
                <a:cs typeface="Calibri"/>
                <a:sym typeface="Calibri"/>
              </a:rPr>
              <a:t>HLA DQ2 or HLA DQ8</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IgA deficiency</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FHx</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Other autoimmune diseases – T1DM, autoimmune thyroid disease</a:t>
            </a:r>
            <a:endParaRPr/>
          </a:p>
        </p:txBody>
      </p:sp>
      <p:sp>
        <p:nvSpPr>
          <p:cNvPr id="263" name="Google Shape;263;p15"/>
          <p:cNvSpPr txBox="1"/>
          <p:nvPr/>
        </p:nvSpPr>
        <p:spPr>
          <a:xfrm>
            <a:off x="5649375" y="249029"/>
            <a:ext cx="6331442" cy="369331"/>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Pathophysiology</a:t>
            </a:r>
            <a:endParaRPr/>
          </a:p>
        </p:txBody>
      </p:sp>
      <p:sp>
        <p:nvSpPr>
          <p:cNvPr id="264" name="Google Shape;264;p15"/>
          <p:cNvSpPr txBox="1"/>
          <p:nvPr/>
        </p:nvSpPr>
        <p:spPr>
          <a:xfrm>
            <a:off x="5649374" y="734458"/>
            <a:ext cx="6331443" cy="53553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Type 4 hypersensitivity </a:t>
            </a:r>
            <a:r>
              <a:rPr lang="en-US" sz="1800">
                <a:solidFill>
                  <a:schemeClr val="dk1"/>
                </a:solidFill>
                <a:latin typeface="Calibri"/>
                <a:ea typeface="Calibri"/>
                <a:cs typeface="Calibri"/>
                <a:sym typeface="Calibri"/>
              </a:rPr>
              <a:t>reaction mediated by T cells: </a:t>
            </a:r>
            <a:endParaRPr/>
          </a:p>
          <a:p>
            <a:pPr indent="-114300" lvl="0" marL="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Gluten breaks down to </a:t>
            </a:r>
            <a:r>
              <a:rPr b="1" lang="en-US" sz="1800">
                <a:solidFill>
                  <a:schemeClr val="dk1"/>
                </a:solidFill>
                <a:latin typeface="Calibri"/>
                <a:ea typeface="Calibri"/>
                <a:cs typeface="Calibri"/>
                <a:sym typeface="Calibri"/>
              </a:rPr>
              <a:t>gliadin</a:t>
            </a:r>
            <a:r>
              <a:rPr lang="en-US" sz="1800">
                <a:solidFill>
                  <a:schemeClr val="dk1"/>
                </a:solidFill>
                <a:latin typeface="Calibri"/>
                <a:ea typeface="Calibri"/>
                <a:cs typeface="Calibri"/>
                <a:sym typeface="Calibri"/>
              </a:rPr>
              <a:t> → gliadin binds to IgA in gut lumen forming IgA-gliadin complex that crosses enterocytes into lamina propria</a:t>
            </a:r>
            <a:endParaRPr/>
          </a:p>
          <a:p>
            <a:pPr indent="-114300" lvl="0" marL="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Gliadin is </a:t>
            </a:r>
            <a:r>
              <a:rPr b="1" lang="en-US" sz="1800">
                <a:solidFill>
                  <a:schemeClr val="dk1"/>
                </a:solidFill>
                <a:latin typeface="Calibri"/>
                <a:ea typeface="Calibri"/>
                <a:cs typeface="Calibri"/>
                <a:sym typeface="Calibri"/>
              </a:rPr>
              <a:t>deamidated</a:t>
            </a:r>
            <a:r>
              <a:rPr lang="en-US" sz="1800">
                <a:solidFill>
                  <a:schemeClr val="dk1"/>
                </a:solidFill>
                <a:latin typeface="Calibri"/>
                <a:ea typeface="Calibri"/>
                <a:cs typeface="Calibri"/>
                <a:sym typeface="Calibri"/>
              </a:rPr>
              <a:t> by </a:t>
            </a:r>
            <a:r>
              <a:rPr b="1" lang="en-US" sz="1800">
                <a:solidFill>
                  <a:schemeClr val="dk1"/>
                </a:solidFill>
                <a:latin typeface="Calibri"/>
                <a:ea typeface="Calibri"/>
                <a:cs typeface="Calibri"/>
                <a:sym typeface="Calibri"/>
              </a:rPr>
              <a:t>tissue transglutaminase </a:t>
            </a:r>
            <a:r>
              <a:rPr lang="en-US" sz="1800">
                <a:solidFill>
                  <a:schemeClr val="dk1"/>
                </a:solidFill>
                <a:latin typeface="Calibri"/>
                <a:ea typeface="Calibri"/>
                <a:cs typeface="Calibri"/>
                <a:sym typeface="Calibri"/>
              </a:rPr>
              <a:t>(enzyme). Deamidated gliadin is taken up by macrophages &amp; presented via </a:t>
            </a:r>
            <a:r>
              <a:rPr b="1" lang="en-US" sz="1800">
                <a:solidFill>
                  <a:schemeClr val="dk1"/>
                </a:solidFill>
                <a:latin typeface="Calibri"/>
                <a:ea typeface="Calibri"/>
                <a:cs typeface="Calibri"/>
                <a:sym typeface="Calibri"/>
              </a:rPr>
              <a:t>HLA DQ2 or DQ8</a:t>
            </a:r>
            <a:r>
              <a:rPr lang="en-US" sz="1800">
                <a:solidFill>
                  <a:schemeClr val="dk1"/>
                </a:solidFill>
                <a:latin typeface="Calibri"/>
                <a:ea typeface="Calibri"/>
                <a:cs typeface="Calibri"/>
                <a:sym typeface="Calibri"/>
              </a:rPr>
              <a:t> (MHC II molecules) to CD4+ T helper cells.</a:t>
            </a:r>
            <a:endParaRPr/>
          </a:p>
          <a:p>
            <a:pPr indent="-114300" lvl="0" marL="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CD4+ T helper cells are activated &amp; release pro-inflammatory cytokines (IFN- gamma &amp; TNF-alpha).</a:t>
            </a:r>
            <a:endParaRPr/>
          </a:p>
          <a:p>
            <a:pPr indent="-114300" lvl="0" marL="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 helper cells launch an immune response &amp; activate B cells: resulting in production of </a:t>
            </a:r>
            <a:r>
              <a:rPr b="1" lang="en-US" sz="1800">
                <a:solidFill>
                  <a:schemeClr val="dk1"/>
                </a:solidFill>
                <a:latin typeface="Calibri"/>
                <a:ea typeface="Calibri"/>
                <a:cs typeface="Calibri"/>
                <a:sym typeface="Calibri"/>
              </a:rPr>
              <a:t>IgA anti-tTG</a:t>
            </a:r>
            <a:r>
              <a:rPr lang="en-US" sz="1800">
                <a:solidFill>
                  <a:schemeClr val="dk1"/>
                </a:solidFill>
                <a:latin typeface="Calibri"/>
                <a:ea typeface="Calibri"/>
                <a:cs typeface="Calibri"/>
                <a:sym typeface="Calibri"/>
              </a:rPr>
              <a:t> (tissue transglutaminase) </a:t>
            </a:r>
            <a:r>
              <a:rPr b="1" lang="en-US" sz="1800">
                <a:solidFill>
                  <a:schemeClr val="dk1"/>
                </a:solidFill>
                <a:latin typeface="Calibri"/>
                <a:ea typeface="Calibri"/>
                <a:cs typeface="Calibri"/>
                <a:sym typeface="Calibri"/>
              </a:rPr>
              <a:t>autoantibodies</a:t>
            </a:r>
            <a:r>
              <a:rPr lang="en-US" sz="1800">
                <a:solidFill>
                  <a:schemeClr val="dk1"/>
                </a:solidFill>
                <a:latin typeface="Calibri"/>
                <a:ea typeface="Calibri"/>
                <a:cs typeface="Calibri"/>
                <a:sym typeface="Calibri"/>
              </a:rPr>
              <a:t> &amp; </a:t>
            </a:r>
            <a:r>
              <a:rPr b="1" lang="en-US" sz="1800">
                <a:solidFill>
                  <a:schemeClr val="dk1"/>
                </a:solidFill>
                <a:latin typeface="Calibri"/>
                <a:ea typeface="Calibri"/>
                <a:cs typeface="Calibri"/>
                <a:sym typeface="Calibri"/>
              </a:rPr>
              <a:t>endomysial (EMA) antibodies</a:t>
            </a:r>
            <a:endParaRPr sz="1800">
              <a:solidFill>
                <a:schemeClr val="dk1"/>
              </a:solidFill>
              <a:latin typeface="Calibri"/>
              <a:ea typeface="Calibri"/>
              <a:cs typeface="Calibri"/>
              <a:sym typeface="Calibri"/>
            </a:endParaRPr>
          </a:p>
          <a:p>
            <a:pPr indent="-114300" lvl="0" marL="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CD8+ cytotoxic T cells are activated &amp; destroy epithelial cells of villi (enterocytes).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This results in:</a:t>
            </a:r>
            <a:endParaRPr/>
          </a:p>
          <a:p>
            <a:pPr indent="-114300" lvl="0" marL="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villous atrophy</a:t>
            </a:r>
            <a:r>
              <a:rPr lang="en-US" sz="1800">
                <a:solidFill>
                  <a:schemeClr val="dk1"/>
                </a:solidFill>
                <a:latin typeface="Calibri"/>
                <a:ea typeface="Calibri"/>
                <a:cs typeface="Calibri"/>
                <a:sym typeface="Calibri"/>
              </a:rPr>
              <a:t> → causes malabsoprtion</a:t>
            </a:r>
            <a:endParaRPr sz="1800">
              <a:solidFill>
                <a:schemeClr val="dk1"/>
              </a:solidFill>
              <a:latin typeface="Calibri"/>
              <a:ea typeface="Calibri"/>
              <a:cs typeface="Calibri"/>
              <a:sym typeface="Calibri"/>
            </a:endParaRPr>
          </a:p>
          <a:p>
            <a:pPr indent="-114300" lvl="0" marL="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crypt hyperplasia</a:t>
            </a:r>
            <a:endParaRPr sz="1800">
              <a:solidFill>
                <a:schemeClr val="dk1"/>
              </a:solidFill>
              <a:latin typeface="Calibri"/>
              <a:ea typeface="Calibri"/>
              <a:cs typeface="Calibri"/>
              <a:sym typeface="Calibri"/>
            </a:endParaRPr>
          </a:p>
          <a:p>
            <a:pPr indent="-114300" lvl="0" marL="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intraepithelial lymphocyte infiltration</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close up of a person's leg&#10;&#10;Description automatically generated" id="265" name="Google Shape;265;p15"/>
          <p:cNvPicPr preferRelativeResize="0"/>
          <p:nvPr/>
        </p:nvPicPr>
        <p:blipFill rotWithShape="1">
          <a:blip r:embed="rId3">
            <a:alphaModFix/>
          </a:blip>
          <a:srcRect b="0" l="0" r="0" t="0"/>
          <a:stretch/>
        </p:blipFill>
        <p:spPr>
          <a:xfrm>
            <a:off x="211184" y="4386082"/>
            <a:ext cx="2437476" cy="1985294"/>
          </a:xfrm>
          <a:prstGeom prst="rect">
            <a:avLst/>
          </a:prstGeom>
          <a:noFill/>
          <a:ln>
            <a:noFill/>
          </a:ln>
        </p:spPr>
      </p:pic>
      <p:sp>
        <p:nvSpPr>
          <p:cNvPr id="266" name="Google Shape;266;p15"/>
          <p:cNvSpPr txBox="1"/>
          <p:nvPr/>
        </p:nvSpPr>
        <p:spPr>
          <a:xfrm>
            <a:off x="211184" y="6385717"/>
            <a:ext cx="265134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Dermatitis herpetiformis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6"/>
          <p:cNvSpPr txBox="1"/>
          <p:nvPr>
            <p:ph type="title"/>
          </p:nvPr>
        </p:nvSpPr>
        <p:spPr>
          <a:xfrm>
            <a:off x="196876" y="198824"/>
            <a:ext cx="3794760" cy="54927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Coeliac disease</a:t>
            </a:r>
            <a:endParaRPr/>
          </a:p>
        </p:txBody>
      </p:sp>
      <p:sp>
        <p:nvSpPr>
          <p:cNvPr id="273" name="Google Shape;273;p16"/>
          <p:cNvSpPr txBox="1"/>
          <p:nvPr/>
        </p:nvSpPr>
        <p:spPr>
          <a:xfrm>
            <a:off x="196876" y="748099"/>
            <a:ext cx="507740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Symptoms</a:t>
            </a:r>
            <a:endParaRPr/>
          </a:p>
        </p:txBody>
      </p:sp>
      <p:sp>
        <p:nvSpPr>
          <p:cNvPr id="274" name="Google Shape;274;p16"/>
          <p:cNvSpPr txBox="1"/>
          <p:nvPr/>
        </p:nvSpPr>
        <p:spPr>
          <a:xfrm>
            <a:off x="211801" y="1129702"/>
            <a:ext cx="5077408" cy="53553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ABDO Sx: </a:t>
            </a:r>
            <a:endParaRPr/>
          </a:p>
          <a:p>
            <a:pPr indent="-285750" lvl="1" marL="742950" marR="0" rtl="0" algn="l">
              <a:spcBef>
                <a:spcPts val="0"/>
              </a:spcBef>
              <a:spcAft>
                <a:spcPts val="0"/>
              </a:spcAft>
              <a:buClr>
                <a:schemeClr val="dk1"/>
              </a:buClr>
              <a:buSzPts val="1800"/>
              <a:buFont typeface="Arial"/>
              <a:buChar char="•"/>
            </a:pPr>
            <a:r>
              <a:rPr b="1" i="0" lang="en-US" sz="1800" u="none" cap="none" strike="noStrike">
                <a:solidFill>
                  <a:schemeClr val="dk1"/>
                </a:solidFill>
                <a:latin typeface="Calibri"/>
                <a:ea typeface="Calibri"/>
                <a:cs typeface="Calibri"/>
                <a:sym typeface="Calibri"/>
              </a:rPr>
              <a:t>diarrhoea</a:t>
            </a:r>
            <a:r>
              <a:rPr b="0" i="0" lang="en-US" sz="1800" u="none" cap="none" strike="noStrike">
                <a:solidFill>
                  <a:schemeClr val="dk1"/>
                </a:solidFill>
                <a:latin typeface="Calibri"/>
                <a:ea typeface="Calibri"/>
                <a:cs typeface="Calibri"/>
                <a:sym typeface="Calibri"/>
              </a:rPr>
              <a:t> (more common) or constipation</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bloating &amp; abdo pain</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N &amp; V</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Indigestion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DERMATOLOGICAL: </a:t>
            </a:r>
            <a:r>
              <a:rPr b="1" lang="en-US" sz="1800">
                <a:solidFill>
                  <a:schemeClr val="dk1"/>
                </a:solidFill>
                <a:latin typeface="Calibri"/>
                <a:ea typeface="Calibri"/>
                <a:cs typeface="Calibri"/>
                <a:sym typeface="Calibri"/>
              </a:rPr>
              <a:t>dermatitis herpetiformis</a:t>
            </a:r>
            <a:r>
              <a:rPr lang="en-US" sz="1800">
                <a:solidFill>
                  <a:schemeClr val="dk1"/>
                </a:solidFill>
                <a:latin typeface="Calibri"/>
                <a:ea typeface="Calibri"/>
                <a:cs typeface="Calibri"/>
                <a:sym typeface="Calibri"/>
              </a:rPr>
              <a:t> (</a:t>
            </a:r>
            <a:r>
              <a:rPr b="1" lang="en-US" sz="1800">
                <a:solidFill>
                  <a:schemeClr val="dk1"/>
                </a:solidFill>
                <a:latin typeface="Calibri"/>
                <a:ea typeface="Calibri"/>
                <a:cs typeface="Calibri"/>
                <a:sym typeface="Calibri"/>
              </a:rPr>
              <a:t>itchy</a:t>
            </a:r>
            <a:r>
              <a:rPr lang="en-US" sz="1800">
                <a:solidFill>
                  <a:schemeClr val="dk1"/>
                </a:solidFill>
                <a:latin typeface="Calibri"/>
                <a:ea typeface="Calibri"/>
                <a:cs typeface="Calibri"/>
                <a:sym typeface="Calibri"/>
              </a:rPr>
              <a:t> </a:t>
            </a:r>
            <a:r>
              <a:rPr b="1" lang="en-US" sz="1800">
                <a:solidFill>
                  <a:schemeClr val="dk1"/>
                </a:solidFill>
                <a:latin typeface="Calibri"/>
                <a:ea typeface="Calibri"/>
                <a:cs typeface="Calibri"/>
                <a:sym typeface="Calibri"/>
              </a:rPr>
              <a:t>vesicular</a:t>
            </a:r>
            <a:r>
              <a:rPr lang="en-US" sz="1800">
                <a:solidFill>
                  <a:schemeClr val="dk1"/>
                </a:solidFill>
                <a:latin typeface="Calibri"/>
                <a:ea typeface="Calibri"/>
                <a:cs typeface="Calibri"/>
                <a:sym typeface="Calibri"/>
              </a:rPr>
              <a:t> blistering rash)- MC on buttocks, scalp &amp; extensor surfaces of elbows, knees) </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due to anti-tTG Abs cross-reacting with epidermal transglutaminase in skin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MALABSORPTION due to villous atrophy resulting in: </a:t>
            </a:r>
            <a:endParaRPr/>
          </a:p>
          <a:p>
            <a:pPr indent="-285750" lvl="1" marL="742950" marR="0" rtl="0" algn="l">
              <a:spcBef>
                <a:spcPts val="0"/>
              </a:spcBef>
              <a:spcAft>
                <a:spcPts val="0"/>
              </a:spcAft>
              <a:buClr>
                <a:schemeClr val="dk1"/>
              </a:buClr>
              <a:buSzPts val="1800"/>
              <a:buFont typeface="Arial"/>
              <a:buChar char="•"/>
            </a:pPr>
            <a:r>
              <a:rPr b="1" i="0" lang="en-US" sz="1800" u="none" cap="none" strike="noStrike">
                <a:solidFill>
                  <a:schemeClr val="dk1"/>
                </a:solidFill>
                <a:latin typeface="Calibri"/>
                <a:ea typeface="Calibri"/>
                <a:cs typeface="Calibri"/>
                <a:sym typeface="Calibri"/>
              </a:rPr>
              <a:t>weight loss or failure to thrive (children)</a:t>
            </a:r>
            <a:endParaRPr b="0" i="0" sz="1800" u="none" cap="none" strike="noStrike">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1800"/>
              <a:buFont typeface="Arial"/>
              <a:buChar char="•"/>
            </a:pPr>
            <a:r>
              <a:rPr b="1" i="0" lang="en-US" sz="1800" u="none" cap="none" strike="noStrike">
                <a:solidFill>
                  <a:schemeClr val="dk1"/>
                </a:solidFill>
                <a:latin typeface="Calibri"/>
                <a:ea typeface="Calibri"/>
                <a:cs typeface="Calibri"/>
                <a:sym typeface="Calibri"/>
              </a:rPr>
              <a:t>steatorrhoea</a:t>
            </a:r>
            <a:r>
              <a:rPr b="0" i="0" lang="en-US" sz="1800" u="none" cap="none" strike="noStrike">
                <a:solidFill>
                  <a:schemeClr val="dk1"/>
                </a:solidFill>
                <a:latin typeface="Calibri"/>
                <a:ea typeface="Calibri"/>
                <a:cs typeface="Calibri"/>
                <a:sym typeface="Calibri"/>
              </a:rPr>
              <a:t> (fatty stools which float on water)</a:t>
            </a:r>
            <a:endParaRPr/>
          </a:p>
          <a:p>
            <a:pPr indent="-285750" lvl="1" marL="742950" marR="0" rtl="0" algn="l">
              <a:spcBef>
                <a:spcPts val="0"/>
              </a:spcBef>
              <a:spcAft>
                <a:spcPts val="0"/>
              </a:spcAft>
              <a:buClr>
                <a:schemeClr val="dk1"/>
              </a:buClr>
              <a:buSzPts val="1800"/>
              <a:buFont typeface="Arial"/>
              <a:buChar char="•"/>
            </a:pPr>
            <a:r>
              <a:rPr b="0" i="1" lang="en-US" sz="1800" u="none" cap="none" strike="noStrike">
                <a:solidFill>
                  <a:schemeClr val="dk1"/>
                </a:solidFill>
                <a:latin typeface="Calibri"/>
                <a:ea typeface="Calibri"/>
                <a:cs typeface="Calibri"/>
                <a:sym typeface="Calibri"/>
              </a:rPr>
              <a:t>haematinic deficiency (Fe/B12/folate)- anaemia Sx</a:t>
            </a:r>
            <a:r>
              <a:rPr b="0" i="0" lang="en-US" sz="1800" u="none" cap="none" strike="noStrike">
                <a:solidFill>
                  <a:schemeClr val="dk1"/>
                </a:solidFill>
                <a:latin typeface="Calibri"/>
                <a:ea typeface="Calibri"/>
                <a:cs typeface="Calibri"/>
                <a:sym typeface="Calibri"/>
              </a:rPr>
              <a:t> e.g. fatigue, pallor, dyspnoea + angular stomatitis (ulcers at corner of mouth) + glossitis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5" name="Google Shape;275;p16"/>
          <p:cNvSpPr txBox="1"/>
          <p:nvPr/>
        </p:nvSpPr>
        <p:spPr>
          <a:xfrm>
            <a:off x="6096000" y="123066"/>
            <a:ext cx="5899124"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Complications</a:t>
            </a:r>
            <a:endParaRPr/>
          </a:p>
        </p:txBody>
      </p:sp>
      <p:sp>
        <p:nvSpPr>
          <p:cNvPr id="276" name="Google Shape;276;p16"/>
          <p:cNvSpPr txBox="1"/>
          <p:nvPr/>
        </p:nvSpPr>
        <p:spPr>
          <a:xfrm>
            <a:off x="6096000" y="492398"/>
            <a:ext cx="5943600"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OSTEOMALACIA (soft bones with </a:t>
            </a:r>
            <a:r>
              <a:rPr b="0" i="0" lang="en-US" sz="1800">
                <a:solidFill>
                  <a:srgbClr val="000000"/>
                </a:solidFill>
                <a:latin typeface="Lucida Sans"/>
                <a:ea typeface="Lucida Sans"/>
                <a:cs typeface="Lucida Sans"/>
                <a:sym typeface="Lucida Sans"/>
              </a:rPr>
              <a:t>↑</a:t>
            </a:r>
            <a:r>
              <a:rPr lang="en-US" sz="1800">
                <a:solidFill>
                  <a:schemeClr val="dk1"/>
                </a:solidFill>
                <a:latin typeface="Calibri"/>
                <a:ea typeface="Calibri"/>
                <a:cs typeface="Calibri"/>
                <a:sym typeface="Calibri"/>
              </a:rPr>
              <a:t> fracture risk due to </a:t>
            </a:r>
            <a:r>
              <a:rPr b="1" lang="en-US" sz="1800">
                <a:solidFill>
                  <a:schemeClr val="dk1"/>
                </a:solidFill>
                <a:latin typeface="Calibri"/>
                <a:ea typeface="Calibri"/>
                <a:cs typeface="Calibri"/>
                <a:sym typeface="Calibri"/>
              </a:rPr>
              <a:t>impaired bone mineralisation </a:t>
            </a:r>
            <a:r>
              <a:rPr lang="en-US" sz="1800">
                <a:solidFill>
                  <a:schemeClr val="dk1"/>
                </a:solidFill>
                <a:latin typeface="Calibri"/>
                <a:ea typeface="Calibri"/>
                <a:cs typeface="Calibri"/>
                <a:sym typeface="Calibri"/>
              </a:rPr>
              <a:t>due to </a:t>
            </a:r>
            <a:r>
              <a:rPr b="1" lang="en-US" sz="1800">
                <a:solidFill>
                  <a:schemeClr val="dk1"/>
                </a:solidFill>
                <a:latin typeface="Calibri"/>
                <a:ea typeface="Calibri"/>
                <a:cs typeface="Calibri"/>
                <a:sym typeface="Calibri"/>
              </a:rPr>
              <a:t>decreased intestinal Ca2+ absorption</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277" name="Google Shape;277;p16"/>
          <p:cNvSpPr txBox="1"/>
          <p:nvPr/>
        </p:nvSpPr>
        <p:spPr>
          <a:xfrm>
            <a:off x="6096000" y="1415728"/>
            <a:ext cx="5899124"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Diagnosis</a:t>
            </a:r>
            <a:endParaRPr/>
          </a:p>
        </p:txBody>
      </p:sp>
      <p:sp>
        <p:nvSpPr>
          <p:cNvPr id="278" name="Google Shape;278;p16"/>
          <p:cNvSpPr txBox="1"/>
          <p:nvPr/>
        </p:nvSpPr>
        <p:spPr>
          <a:xfrm>
            <a:off x="5992123" y="1785060"/>
            <a:ext cx="5988076" cy="31393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rPr>
              <a:t>Serology </a:t>
            </a:r>
            <a:endParaRPr/>
          </a:p>
          <a:p>
            <a:pPr indent="-114300" lvl="0" marL="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 1</a:t>
            </a:r>
            <a:r>
              <a:rPr b="1" baseline="30000" lang="en-US" sz="1800">
                <a:solidFill>
                  <a:schemeClr val="dk1"/>
                </a:solidFill>
                <a:latin typeface="Calibri"/>
                <a:ea typeface="Calibri"/>
                <a:cs typeface="Calibri"/>
                <a:sym typeface="Calibri"/>
              </a:rPr>
              <a:t>st</a:t>
            </a:r>
            <a:r>
              <a:rPr b="1" lang="en-US" sz="1800">
                <a:solidFill>
                  <a:schemeClr val="dk1"/>
                </a:solidFill>
                <a:latin typeface="Calibri"/>
                <a:ea typeface="Calibri"/>
                <a:cs typeface="Calibri"/>
                <a:sym typeface="Calibri"/>
              </a:rPr>
              <a:t> line = </a:t>
            </a:r>
            <a:r>
              <a:rPr b="1" lang="en-US" sz="1800">
                <a:solidFill>
                  <a:schemeClr val="dk1"/>
                </a:solidFill>
                <a:highlight>
                  <a:srgbClr val="FFFF00"/>
                </a:highlight>
                <a:latin typeface="Calibri"/>
                <a:ea typeface="Calibri"/>
                <a:cs typeface="Calibri"/>
                <a:sym typeface="Calibri"/>
              </a:rPr>
              <a:t>IgA</a:t>
            </a:r>
            <a:r>
              <a:rPr lang="en-US" sz="1800">
                <a:solidFill>
                  <a:schemeClr val="dk1"/>
                </a:solidFill>
                <a:highlight>
                  <a:srgbClr val="FFFF00"/>
                </a:highlight>
                <a:latin typeface="Calibri"/>
                <a:ea typeface="Calibri"/>
                <a:cs typeface="Calibri"/>
                <a:sym typeface="Calibri"/>
              </a:rPr>
              <a:t> </a:t>
            </a:r>
            <a:r>
              <a:rPr b="1" lang="en-US" sz="1800">
                <a:solidFill>
                  <a:schemeClr val="dk1"/>
                </a:solidFill>
                <a:highlight>
                  <a:srgbClr val="FFFF00"/>
                </a:highlight>
                <a:latin typeface="Calibri"/>
                <a:ea typeface="Calibri"/>
                <a:cs typeface="Calibri"/>
                <a:sym typeface="Calibri"/>
              </a:rPr>
              <a:t>anti-tTG raised</a:t>
            </a:r>
            <a:endParaRPr sz="1800">
              <a:solidFill>
                <a:schemeClr val="dk1"/>
              </a:solidFill>
              <a:highlight>
                <a:srgbClr val="FFFF00"/>
              </a:highlight>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highlight>
                  <a:srgbClr val="FFFF00"/>
                </a:highlight>
                <a:latin typeface="Calibri"/>
                <a:ea typeface="Calibri"/>
                <a:cs typeface="Calibri"/>
                <a:sym typeface="Calibri"/>
              </a:rPr>
              <a:t> + total serum IgA</a:t>
            </a:r>
            <a:r>
              <a:rPr lang="en-US" sz="1800">
                <a:solidFill>
                  <a:schemeClr val="dk1"/>
                </a:solidFill>
                <a:highlight>
                  <a:srgbClr val="FFFF00"/>
                </a:highlight>
                <a:latin typeface="Calibri"/>
                <a:ea typeface="Calibri"/>
                <a:cs typeface="Calibri"/>
                <a:sym typeface="Calibri"/>
              </a:rPr>
              <a:t>- </a:t>
            </a:r>
            <a:r>
              <a:rPr lang="en-US" sz="1800">
                <a:solidFill>
                  <a:schemeClr val="dk1"/>
                </a:solidFill>
                <a:latin typeface="Calibri"/>
                <a:ea typeface="Calibri"/>
                <a:cs typeface="Calibri"/>
                <a:sym typeface="Calibri"/>
              </a:rPr>
              <a:t>some Px are IgA deficient which produces false -ve anti-tTTG result</a:t>
            </a:r>
            <a:endParaRPr/>
          </a:p>
          <a:p>
            <a:pPr indent="-114300" lvl="0" marL="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 2nd line (if anti-tTG is not v. high, less sensitive) = </a:t>
            </a:r>
            <a:r>
              <a:rPr b="1" lang="en-US" sz="1800">
                <a:solidFill>
                  <a:schemeClr val="dk1"/>
                </a:solidFill>
                <a:highlight>
                  <a:srgbClr val="FFFF00"/>
                </a:highlight>
                <a:latin typeface="Calibri"/>
                <a:ea typeface="Calibri"/>
                <a:cs typeface="Calibri"/>
                <a:sym typeface="Calibri"/>
              </a:rPr>
              <a:t>IgA endomysial antibodies (EMA)</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GS = </a:t>
            </a:r>
            <a:r>
              <a:rPr b="1" lang="en-US" sz="1800">
                <a:solidFill>
                  <a:schemeClr val="dk1"/>
                </a:solidFill>
                <a:latin typeface="Calibri"/>
                <a:ea typeface="Calibri"/>
                <a:cs typeface="Calibri"/>
                <a:sym typeface="Calibri"/>
              </a:rPr>
              <a:t>endoscopy with duodenal biopsy</a:t>
            </a:r>
            <a:endParaRPr sz="1800">
              <a:solidFill>
                <a:schemeClr val="dk1"/>
              </a:solidFill>
              <a:latin typeface="Calibri"/>
              <a:ea typeface="Calibri"/>
              <a:cs typeface="Calibri"/>
              <a:sym typeface="Calibri"/>
            </a:endParaRPr>
          </a:p>
          <a:p>
            <a:pPr indent="-114300" lvl="0" marL="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shows </a:t>
            </a:r>
            <a:r>
              <a:rPr b="1" lang="en-US" sz="1800">
                <a:solidFill>
                  <a:schemeClr val="dk1"/>
                </a:solidFill>
                <a:latin typeface="Calibri"/>
                <a:ea typeface="Calibri"/>
                <a:cs typeface="Calibri"/>
                <a:sym typeface="Calibri"/>
              </a:rPr>
              <a:t>villous atrophy, crypt hyperplasia &amp; intraepithelial lymphocytes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diagram of a tissue&#10;&#10;Description automatically generated" id="279" name="Google Shape;279;p16"/>
          <p:cNvPicPr preferRelativeResize="0"/>
          <p:nvPr/>
        </p:nvPicPr>
        <p:blipFill rotWithShape="1">
          <a:blip r:embed="rId3">
            <a:alphaModFix/>
          </a:blip>
          <a:srcRect b="0" l="0" r="0" t="0"/>
          <a:stretch/>
        </p:blipFill>
        <p:spPr>
          <a:xfrm>
            <a:off x="7376488" y="4310220"/>
            <a:ext cx="4603711" cy="254778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7"/>
          <p:cNvSpPr txBox="1"/>
          <p:nvPr>
            <p:ph type="title"/>
          </p:nvPr>
        </p:nvSpPr>
        <p:spPr>
          <a:xfrm>
            <a:off x="-1" y="127177"/>
            <a:ext cx="3934047" cy="76595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Coeliac disease</a:t>
            </a:r>
            <a:endParaRPr/>
          </a:p>
        </p:txBody>
      </p:sp>
      <p:sp>
        <p:nvSpPr>
          <p:cNvPr id="286" name="Google Shape;286;p17"/>
          <p:cNvSpPr txBox="1"/>
          <p:nvPr/>
        </p:nvSpPr>
        <p:spPr>
          <a:xfrm>
            <a:off x="152400" y="853558"/>
            <a:ext cx="5899124"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Treatment</a:t>
            </a:r>
            <a:endParaRPr/>
          </a:p>
        </p:txBody>
      </p:sp>
      <p:sp>
        <p:nvSpPr>
          <p:cNvPr id="287" name="Google Shape;287;p17"/>
          <p:cNvSpPr txBox="1"/>
          <p:nvPr/>
        </p:nvSpPr>
        <p:spPr>
          <a:xfrm>
            <a:off x="130162" y="1268787"/>
            <a:ext cx="59436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Life-long gluten free diet {avoid wheat, barley, rye}</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DEXA scans to monitor bone density (at risk of osteoporosis)</a:t>
            </a:r>
            <a:endParaRPr sz="1800">
              <a:solidFill>
                <a:schemeClr val="dk1"/>
              </a:solidFill>
              <a:latin typeface="Calibri"/>
              <a:ea typeface="Calibri"/>
              <a:cs typeface="Calibri"/>
              <a:sym typeface="Calibri"/>
            </a:endParaRPr>
          </a:p>
        </p:txBody>
      </p:sp>
      <p:sp>
        <p:nvSpPr>
          <p:cNvPr id="288" name="Google Shape;288;p17"/>
          <p:cNvSpPr txBox="1"/>
          <p:nvPr/>
        </p:nvSpPr>
        <p:spPr>
          <a:xfrm>
            <a:off x="196876" y="2204999"/>
            <a:ext cx="5899124"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Complications</a:t>
            </a:r>
            <a:endParaRPr/>
          </a:p>
        </p:txBody>
      </p:sp>
      <p:sp>
        <p:nvSpPr>
          <p:cNvPr id="289" name="Google Shape;289;p17"/>
          <p:cNvSpPr txBox="1"/>
          <p:nvPr/>
        </p:nvSpPr>
        <p:spPr>
          <a:xfrm>
            <a:off x="152400" y="2587213"/>
            <a:ext cx="59436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MALIGNANCY-  </a:t>
            </a:r>
            <a:r>
              <a:rPr b="0" i="0" lang="en-US" sz="1800">
                <a:solidFill>
                  <a:srgbClr val="000000"/>
                </a:solidFill>
                <a:latin typeface="Lucida Sans"/>
                <a:ea typeface="Lucida Sans"/>
                <a:cs typeface="Lucida Sans"/>
                <a:sym typeface="Lucida Sans"/>
              </a:rPr>
              <a:t>↑</a:t>
            </a:r>
            <a:r>
              <a:rPr b="1" lang="en-US" sz="1800">
                <a:solidFill>
                  <a:schemeClr val="dk1"/>
                </a:solidFill>
                <a:latin typeface="Calibri"/>
                <a:ea typeface="Calibri"/>
                <a:cs typeface="Calibri"/>
                <a:sym typeface="Calibri"/>
              </a:rPr>
              <a:t> risk of small bowel adenocarcinoma and T-cell lymphoma </a:t>
            </a:r>
            <a:r>
              <a:rPr lang="en-US" sz="1800">
                <a:solidFill>
                  <a:schemeClr val="dk1"/>
                </a:solidFill>
                <a:latin typeface="Calibri"/>
                <a:ea typeface="Calibri"/>
                <a:cs typeface="Calibri"/>
                <a:sym typeface="Calibri"/>
              </a:rPr>
              <a:t>(as increased T cells in GI wall). Risk appears to normalise after a few years of gluten restriction.</a:t>
            </a:r>
            <a:endParaRPr/>
          </a:p>
        </p:txBody>
      </p:sp>
      <p:sp>
        <p:nvSpPr>
          <p:cNvPr id="290" name="Google Shape;290;p17"/>
          <p:cNvSpPr txBox="1"/>
          <p:nvPr/>
        </p:nvSpPr>
        <p:spPr>
          <a:xfrm>
            <a:off x="6547886" y="79651"/>
            <a:ext cx="3420140" cy="86101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Tropical sprue</a:t>
            </a:r>
            <a:endParaRPr/>
          </a:p>
        </p:txBody>
      </p:sp>
      <p:pic>
        <p:nvPicPr>
          <p:cNvPr descr="A white text with pink and black text&#10;&#10;Description automatically generated" id="291" name="Google Shape;291;p17"/>
          <p:cNvPicPr preferRelativeResize="0"/>
          <p:nvPr/>
        </p:nvPicPr>
        <p:blipFill rotWithShape="1">
          <a:blip r:embed="rId3">
            <a:alphaModFix/>
          </a:blip>
          <a:srcRect b="0" l="0" r="0" t="0"/>
          <a:stretch/>
        </p:blipFill>
        <p:spPr>
          <a:xfrm>
            <a:off x="6547885" y="853558"/>
            <a:ext cx="5304829" cy="3378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18"/>
          <p:cNvSpPr txBox="1"/>
          <p:nvPr>
            <p:ph type="title"/>
          </p:nvPr>
        </p:nvSpPr>
        <p:spPr>
          <a:xfrm>
            <a:off x="4081563" y="-22921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Diarrhoea</a:t>
            </a:r>
            <a:endParaRPr/>
          </a:p>
        </p:txBody>
      </p:sp>
      <p:sp>
        <p:nvSpPr>
          <p:cNvPr id="298" name="Google Shape;298;p18"/>
          <p:cNvSpPr txBox="1"/>
          <p:nvPr/>
        </p:nvSpPr>
        <p:spPr>
          <a:xfrm>
            <a:off x="358274" y="1096490"/>
            <a:ext cx="3114558" cy="1615797"/>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300"/>
              <a:buFont typeface="Calibri"/>
              <a:buNone/>
            </a:pPr>
            <a:r>
              <a:t/>
            </a:r>
            <a:endParaRPr sz="3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300"/>
              <a:buFont typeface="Calibri"/>
              <a:buNone/>
            </a:pPr>
            <a:r>
              <a:t/>
            </a:r>
            <a:endParaRPr sz="3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300"/>
              <a:buFont typeface="Calibri"/>
              <a:buNone/>
            </a:pPr>
            <a:r>
              <a:t/>
            </a:r>
            <a:endParaRPr sz="3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300"/>
              <a:buFont typeface="Calibri"/>
              <a:buNone/>
            </a:pPr>
            <a:r>
              <a:t/>
            </a:r>
            <a:endParaRPr sz="3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300"/>
              <a:buFont typeface="Calibri"/>
              <a:buNone/>
            </a:pPr>
            <a:r>
              <a:t/>
            </a:r>
            <a:endParaRPr sz="3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The abnormal passage of 3 or more loose or liquid stools per day (between levels 5-7 on the Bristol stool chart) </a:t>
            </a:r>
            <a:endParaRPr/>
          </a:p>
          <a:p>
            <a:pPr indent="0" lvl="0" marL="0" marR="0" rtl="0" algn="l">
              <a:spcBef>
                <a:spcPts val="0"/>
              </a:spcBef>
              <a:spcAft>
                <a:spcPts val="0"/>
              </a:spcAft>
              <a:buClr>
                <a:schemeClr val="dk1"/>
              </a:buClr>
              <a:buSzPts val="300"/>
              <a:buFont typeface="Calibri"/>
              <a:buNone/>
            </a:pPr>
            <a:r>
              <a:t/>
            </a:r>
            <a:endParaRPr sz="3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300"/>
              <a:buFont typeface="Calibri"/>
              <a:buNone/>
            </a:pPr>
            <a:r>
              <a:t/>
            </a:r>
            <a:endParaRPr sz="300">
              <a:solidFill>
                <a:schemeClr val="dk1"/>
              </a:solidFill>
              <a:latin typeface="Calibri"/>
              <a:ea typeface="Calibri"/>
              <a:cs typeface="Calibri"/>
              <a:sym typeface="Calibri"/>
            </a:endParaRPr>
          </a:p>
        </p:txBody>
      </p:sp>
      <p:sp>
        <p:nvSpPr>
          <p:cNvPr id="299" name="Google Shape;299;p18"/>
          <p:cNvSpPr txBox="1"/>
          <p:nvPr/>
        </p:nvSpPr>
        <p:spPr>
          <a:xfrm>
            <a:off x="426522" y="989522"/>
            <a:ext cx="2014437"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Definition</a:t>
            </a:r>
            <a:endParaRPr/>
          </a:p>
        </p:txBody>
      </p:sp>
      <p:sp>
        <p:nvSpPr>
          <p:cNvPr id="300" name="Google Shape;300;p18"/>
          <p:cNvSpPr txBox="1"/>
          <p:nvPr/>
        </p:nvSpPr>
        <p:spPr>
          <a:xfrm>
            <a:off x="426522" y="2929488"/>
            <a:ext cx="2014437"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Causes</a:t>
            </a:r>
            <a:endParaRPr/>
          </a:p>
        </p:txBody>
      </p:sp>
      <p:sp>
        <p:nvSpPr>
          <p:cNvPr id="301" name="Google Shape;301;p18"/>
          <p:cNvSpPr txBox="1"/>
          <p:nvPr/>
        </p:nvSpPr>
        <p:spPr>
          <a:xfrm>
            <a:off x="4132832" y="1334597"/>
            <a:ext cx="5156616" cy="923330"/>
          </a:xfrm>
          <a:prstGeom prst="rect">
            <a:avLst/>
          </a:prstGeom>
          <a:noFill/>
          <a:ln>
            <a:noFill/>
          </a:ln>
        </p:spPr>
        <p:txBody>
          <a:bodyPr anchorCtr="0" anchor="t" bIns="45700" lIns="91425" spcFirstLastPara="1" rIns="91425" wrap="square" tIns="45700">
            <a:spAutoFit/>
          </a:bodyPr>
          <a:lstStyle/>
          <a:p>
            <a:pPr indent="-209550" lvl="0" marL="228600" marR="0" rtl="0" algn="l">
              <a:spcBef>
                <a:spcPts val="0"/>
              </a:spcBef>
              <a:spcAft>
                <a:spcPts val="0"/>
              </a:spcAft>
              <a:buClr>
                <a:schemeClr val="dk1"/>
              </a:buClr>
              <a:buSzPts val="300"/>
              <a:buFont typeface="Calibri"/>
              <a:buNone/>
            </a:pPr>
            <a:r>
              <a:t/>
            </a:r>
            <a:endParaRPr sz="300">
              <a:solidFill>
                <a:schemeClr val="dk1"/>
              </a:solidFill>
              <a:latin typeface="Calibri"/>
              <a:ea typeface="Calibri"/>
              <a:cs typeface="Calibri"/>
              <a:sym typeface="Calibri"/>
            </a:endParaRPr>
          </a:p>
          <a:p>
            <a:pPr indent="-209550" lvl="0" marL="228600" marR="0" rtl="0" algn="l">
              <a:spcBef>
                <a:spcPts val="0"/>
              </a:spcBef>
              <a:spcAft>
                <a:spcPts val="0"/>
              </a:spcAft>
              <a:buClr>
                <a:schemeClr val="dk1"/>
              </a:buClr>
              <a:buSzPts val="300"/>
              <a:buFont typeface="Calibri"/>
              <a:buNone/>
            </a:pPr>
            <a:r>
              <a:t/>
            </a:r>
            <a:endParaRPr sz="300">
              <a:solidFill>
                <a:schemeClr val="dk1"/>
              </a:solidFill>
              <a:latin typeface="Calibri"/>
              <a:ea typeface="Calibri"/>
              <a:cs typeface="Calibri"/>
              <a:sym typeface="Calibri"/>
            </a:endParaRPr>
          </a:p>
          <a:p>
            <a:pPr indent="-342900" lvl="0" marL="393700" marR="0" rtl="0" algn="l">
              <a:spcBef>
                <a:spcPts val="0"/>
              </a:spcBef>
              <a:spcAft>
                <a:spcPts val="0"/>
              </a:spcAft>
              <a:buClr>
                <a:srgbClr val="FF0000"/>
              </a:buClr>
              <a:buSzPts val="1600"/>
              <a:buFont typeface="Arial"/>
              <a:buChar char="•"/>
            </a:pPr>
            <a:r>
              <a:rPr b="1" lang="en-US" sz="1600">
                <a:solidFill>
                  <a:srgbClr val="FF0000"/>
                </a:solidFill>
                <a:latin typeface="Calibri"/>
                <a:ea typeface="Calibri"/>
                <a:cs typeface="Calibri"/>
                <a:sym typeface="Calibri"/>
              </a:rPr>
              <a:t>Rotavirus</a:t>
            </a:r>
            <a:r>
              <a:rPr b="1" lang="en-US" sz="1600">
                <a:solidFill>
                  <a:schemeClr val="dk1"/>
                </a:solidFill>
                <a:latin typeface="Calibri"/>
                <a:ea typeface="Calibri"/>
                <a:cs typeface="Calibri"/>
                <a:sym typeface="Calibri"/>
              </a:rPr>
              <a:t> </a:t>
            </a:r>
            <a:r>
              <a:rPr lang="en-US" sz="1600">
                <a:solidFill>
                  <a:schemeClr val="dk1"/>
                </a:solidFill>
                <a:latin typeface="Calibri"/>
                <a:ea typeface="Calibri"/>
                <a:cs typeface="Calibri"/>
                <a:sym typeface="Calibri"/>
              </a:rPr>
              <a:t>– leading cause in </a:t>
            </a:r>
            <a:r>
              <a:rPr lang="en-US" sz="1600">
                <a:solidFill>
                  <a:schemeClr val="dk1"/>
                </a:solidFill>
                <a:highlight>
                  <a:srgbClr val="FFFF00"/>
                </a:highlight>
                <a:latin typeface="Calibri"/>
                <a:ea typeface="Calibri"/>
                <a:cs typeface="Calibri"/>
                <a:sym typeface="Calibri"/>
              </a:rPr>
              <a:t>children &lt;3y</a:t>
            </a:r>
            <a:endParaRPr/>
          </a:p>
          <a:p>
            <a:pPr indent="-342900" lvl="0" marL="393700" marR="0" rtl="0" algn="l">
              <a:spcBef>
                <a:spcPts val="0"/>
              </a:spcBef>
              <a:spcAft>
                <a:spcPts val="0"/>
              </a:spcAft>
              <a:buClr>
                <a:srgbClr val="FF0000"/>
              </a:buClr>
              <a:buSzPts val="1600"/>
              <a:buFont typeface="Arial"/>
              <a:buChar char="•"/>
            </a:pPr>
            <a:r>
              <a:rPr b="1" lang="en-US" sz="1600">
                <a:solidFill>
                  <a:srgbClr val="FF0000"/>
                </a:solidFill>
                <a:latin typeface="Calibri"/>
                <a:ea typeface="Calibri"/>
                <a:cs typeface="Calibri"/>
                <a:sym typeface="Calibri"/>
              </a:rPr>
              <a:t>Norovirus</a:t>
            </a:r>
            <a:r>
              <a:rPr b="1" lang="en-US" sz="1600">
                <a:solidFill>
                  <a:schemeClr val="dk1"/>
                </a:solidFill>
                <a:latin typeface="Calibri"/>
                <a:ea typeface="Calibri"/>
                <a:cs typeface="Calibri"/>
                <a:sym typeface="Calibri"/>
              </a:rPr>
              <a:t> </a:t>
            </a:r>
            <a:r>
              <a:rPr lang="en-US" sz="1600">
                <a:solidFill>
                  <a:schemeClr val="dk1"/>
                </a:solidFill>
                <a:latin typeface="Calibri"/>
                <a:ea typeface="Calibri"/>
                <a:cs typeface="Calibri"/>
                <a:sym typeface="Calibri"/>
              </a:rPr>
              <a:t>– most common in </a:t>
            </a:r>
            <a:r>
              <a:rPr lang="en-US" sz="1600">
                <a:solidFill>
                  <a:schemeClr val="dk1"/>
                </a:solidFill>
                <a:highlight>
                  <a:srgbClr val="FFFF00"/>
                </a:highlight>
                <a:latin typeface="Calibri"/>
                <a:ea typeface="Calibri"/>
                <a:cs typeface="Calibri"/>
                <a:sym typeface="Calibri"/>
              </a:rPr>
              <a:t>adults</a:t>
            </a:r>
            <a:r>
              <a:rPr lang="en-US" sz="1600">
                <a:solidFill>
                  <a:schemeClr val="dk1"/>
                </a:solidFill>
                <a:latin typeface="Calibri"/>
                <a:ea typeface="Calibri"/>
                <a:cs typeface="Calibri"/>
                <a:sym typeface="Calibri"/>
              </a:rPr>
              <a:t> </a:t>
            </a:r>
            <a:endParaRPr/>
          </a:p>
          <a:p>
            <a:pPr indent="0" lvl="1" marL="508000" marR="0" rtl="0" algn="l">
              <a:spcBef>
                <a:spcPts val="0"/>
              </a:spcBef>
              <a:spcAft>
                <a:spcPts val="0"/>
              </a:spcAft>
              <a:buNone/>
            </a:pPr>
            <a:r>
              <a:rPr b="0" i="0" lang="en-US" sz="1600" u="none" cap="none" strike="noStrike">
                <a:solidFill>
                  <a:schemeClr val="dk1"/>
                </a:solidFill>
                <a:highlight>
                  <a:srgbClr val="FFFF00"/>
                </a:highlight>
                <a:latin typeface="Calibri"/>
                <a:ea typeface="Calibri"/>
                <a:cs typeface="Calibri"/>
                <a:sym typeface="Calibri"/>
              </a:rPr>
              <a:t>cruise ships, hospital, restaurants</a:t>
            </a:r>
            <a:endParaRPr/>
          </a:p>
        </p:txBody>
      </p:sp>
      <p:sp>
        <p:nvSpPr>
          <p:cNvPr id="302" name="Google Shape;302;p18"/>
          <p:cNvSpPr txBox="1"/>
          <p:nvPr/>
        </p:nvSpPr>
        <p:spPr>
          <a:xfrm>
            <a:off x="426522" y="3448733"/>
            <a:ext cx="2978063" cy="258532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Infective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highlight>
                  <a:srgbClr val="FFFF00"/>
                </a:highlight>
                <a:latin typeface="Calibri"/>
                <a:ea typeface="Calibri"/>
                <a:cs typeface="Calibri"/>
                <a:sym typeface="Calibri"/>
              </a:rPr>
              <a:t>Viral</a:t>
            </a:r>
            <a:r>
              <a:rPr b="0" i="0" lang="en-US" sz="1800" u="none" cap="none" strike="noStrike">
                <a:solidFill>
                  <a:schemeClr val="dk1"/>
                </a:solidFill>
                <a:latin typeface="Calibri"/>
                <a:ea typeface="Calibri"/>
                <a:cs typeface="Calibri"/>
                <a:sym typeface="Calibri"/>
              </a:rPr>
              <a:t> –most common</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Bacterial</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Parasitic</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IBD (Crohn’s/ UC)</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Coeliac disease</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Hyperthyroidism</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Inflammation/Malignancy</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18"/>
          <p:cNvSpPr txBox="1"/>
          <p:nvPr/>
        </p:nvSpPr>
        <p:spPr>
          <a:xfrm>
            <a:off x="4244296" y="965265"/>
            <a:ext cx="2014437"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Viral</a:t>
            </a:r>
            <a:endParaRPr/>
          </a:p>
        </p:txBody>
      </p:sp>
      <p:sp>
        <p:nvSpPr>
          <p:cNvPr id="304" name="Google Shape;304;p18"/>
          <p:cNvSpPr txBox="1"/>
          <p:nvPr/>
        </p:nvSpPr>
        <p:spPr>
          <a:xfrm>
            <a:off x="4204151" y="2568788"/>
            <a:ext cx="2014437"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Bacterial</a:t>
            </a:r>
            <a:endParaRPr/>
          </a:p>
        </p:txBody>
      </p:sp>
      <p:sp>
        <p:nvSpPr>
          <p:cNvPr id="305" name="Google Shape;305;p18"/>
          <p:cNvSpPr txBox="1"/>
          <p:nvPr/>
        </p:nvSpPr>
        <p:spPr>
          <a:xfrm>
            <a:off x="3522453" y="4076134"/>
            <a:ext cx="5156616" cy="2340897"/>
          </a:xfrm>
          <a:prstGeom prst="rect">
            <a:avLst/>
          </a:prstGeom>
          <a:noFill/>
          <a:ln>
            <a:noFill/>
          </a:ln>
        </p:spPr>
        <p:txBody>
          <a:bodyPr anchorCtr="0" anchor="t" bIns="45700" lIns="91425" spcFirstLastPara="1" rIns="91425" wrap="square" tIns="45700">
            <a:spAutoFit/>
          </a:bodyPr>
          <a:lstStyle/>
          <a:p>
            <a:pPr indent="-374650" lvl="0" marL="914400" marR="0" rtl="0" algn="l">
              <a:lnSpc>
                <a:spcPct val="115000"/>
              </a:lnSpc>
              <a:spcBef>
                <a:spcPts val="0"/>
              </a:spcBef>
              <a:spcAft>
                <a:spcPts val="0"/>
              </a:spcAft>
              <a:buClr>
                <a:srgbClr val="FF0000"/>
              </a:buClr>
              <a:buSzPts val="2300"/>
              <a:buFont typeface="Arial"/>
              <a:buChar char="•"/>
            </a:pPr>
            <a:r>
              <a:rPr b="1" i="1" lang="en-US" sz="1600">
                <a:solidFill>
                  <a:srgbClr val="FF0000"/>
                </a:solidFill>
                <a:highlight>
                  <a:srgbClr val="FFFF00"/>
                </a:highlight>
                <a:latin typeface="Calibri"/>
                <a:ea typeface="Calibri"/>
                <a:cs typeface="Calibri"/>
                <a:sym typeface="Calibri"/>
              </a:rPr>
              <a:t>Campylobacter jejuni </a:t>
            </a:r>
            <a:r>
              <a:rPr lang="en-US" sz="1600">
                <a:solidFill>
                  <a:schemeClr val="dk1"/>
                </a:solidFill>
                <a:latin typeface="Calibri"/>
                <a:ea typeface="Calibri"/>
                <a:cs typeface="Calibri"/>
                <a:sym typeface="Calibri"/>
              </a:rPr>
              <a:t>–MC Bacterial </a:t>
            </a:r>
            <a:endParaRPr/>
          </a:p>
          <a:p>
            <a:pPr indent="-374650" lvl="1" marL="1371600" marR="0" rtl="0" algn="l">
              <a:lnSpc>
                <a:spcPct val="115000"/>
              </a:lnSpc>
              <a:spcBef>
                <a:spcPts val="0"/>
              </a:spcBef>
              <a:spcAft>
                <a:spcPts val="0"/>
              </a:spcAft>
              <a:buClr>
                <a:schemeClr val="dk1"/>
              </a:buClr>
              <a:buSzPts val="2300"/>
              <a:buFont typeface="Arial"/>
              <a:buChar char="•"/>
            </a:pPr>
            <a:r>
              <a:rPr b="0" i="0" lang="en-US" sz="1600" u="none" cap="none" strike="noStrike">
                <a:solidFill>
                  <a:schemeClr val="dk1"/>
                </a:solidFill>
                <a:latin typeface="Calibri"/>
                <a:ea typeface="Calibri"/>
                <a:cs typeface="Calibri"/>
                <a:sym typeface="Calibri"/>
              </a:rPr>
              <a:t>CCDA agar or PCR</a:t>
            </a:r>
            <a:endParaRPr/>
          </a:p>
          <a:p>
            <a:pPr indent="-374650" lvl="1" marL="1371600" marR="0" rtl="0" algn="l">
              <a:lnSpc>
                <a:spcPct val="115000"/>
              </a:lnSpc>
              <a:spcBef>
                <a:spcPts val="0"/>
              </a:spcBef>
              <a:spcAft>
                <a:spcPts val="0"/>
              </a:spcAft>
              <a:buClr>
                <a:schemeClr val="dk1"/>
              </a:buClr>
              <a:buSzPts val="2300"/>
              <a:buFont typeface="Arial"/>
              <a:buChar char="•"/>
            </a:pPr>
            <a:r>
              <a:rPr b="0" i="0" lang="en-US" sz="1600" u="none" cap="none" strike="noStrike">
                <a:solidFill>
                  <a:schemeClr val="dk1"/>
                </a:solidFill>
                <a:latin typeface="Calibri"/>
                <a:ea typeface="Calibri"/>
                <a:cs typeface="Calibri"/>
                <a:sym typeface="Calibri"/>
              </a:rPr>
              <a:t>Undercooked chicken (after BBQs!)</a:t>
            </a:r>
            <a:endParaRPr/>
          </a:p>
          <a:p>
            <a:pPr indent="-374650" lvl="1" marL="1371600" marR="0" rtl="0" algn="l">
              <a:lnSpc>
                <a:spcPct val="115000"/>
              </a:lnSpc>
              <a:spcBef>
                <a:spcPts val="0"/>
              </a:spcBef>
              <a:spcAft>
                <a:spcPts val="0"/>
              </a:spcAft>
              <a:buClr>
                <a:schemeClr val="dk1"/>
              </a:buClr>
              <a:buSzPts val="2300"/>
              <a:buFont typeface="Arial"/>
              <a:buChar char="•"/>
            </a:pPr>
            <a:r>
              <a:rPr b="0" i="0" lang="en-US" sz="1600" u="none" cap="none" strike="noStrike">
                <a:solidFill>
                  <a:schemeClr val="dk1"/>
                </a:solidFill>
                <a:latin typeface="Calibri"/>
                <a:ea typeface="Calibri"/>
                <a:cs typeface="Calibri"/>
                <a:sym typeface="Calibri"/>
              </a:rPr>
              <a:t>Usually self limiting = no treatment </a:t>
            </a:r>
            <a:endParaRPr/>
          </a:p>
          <a:p>
            <a:pPr indent="-374650" lvl="0" marL="914400" marR="0" rtl="0" algn="l">
              <a:lnSpc>
                <a:spcPct val="115000"/>
              </a:lnSpc>
              <a:spcBef>
                <a:spcPts val="0"/>
              </a:spcBef>
              <a:spcAft>
                <a:spcPts val="0"/>
              </a:spcAft>
              <a:buClr>
                <a:srgbClr val="FF0000"/>
              </a:buClr>
              <a:buSzPts val="2300"/>
              <a:buFont typeface="Arial"/>
              <a:buChar char="•"/>
            </a:pPr>
            <a:r>
              <a:rPr b="1" lang="en-US" sz="1600">
                <a:solidFill>
                  <a:srgbClr val="FF0000"/>
                </a:solidFill>
                <a:latin typeface="Calibri"/>
                <a:ea typeface="Calibri"/>
                <a:cs typeface="Calibri"/>
                <a:sym typeface="Calibri"/>
              </a:rPr>
              <a:t>E. coli </a:t>
            </a:r>
            <a:r>
              <a:rPr b="1" lang="en-US" sz="1600">
                <a:solidFill>
                  <a:schemeClr val="dk1"/>
                </a:solidFill>
                <a:latin typeface="Calibri"/>
                <a:ea typeface="Calibri"/>
                <a:cs typeface="Calibri"/>
                <a:sym typeface="Calibri"/>
              </a:rPr>
              <a:t>(</a:t>
            </a:r>
            <a:r>
              <a:rPr b="1" i="1" lang="en-US" sz="1600">
                <a:solidFill>
                  <a:schemeClr val="dk1"/>
                </a:solidFill>
                <a:latin typeface="Calibri"/>
                <a:ea typeface="Calibri"/>
                <a:cs typeface="Calibri"/>
                <a:sym typeface="Calibri"/>
              </a:rPr>
              <a:t>Escherichia coli</a:t>
            </a:r>
            <a:r>
              <a:rPr b="1" lang="en-US" sz="1600">
                <a:solidFill>
                  <a:schemeClr val="dk1"/>
                </a:solidFill>
                <a:latin typeface="Calibri"/>
                <a:ea typeface="Calibri"/>
                <a:cs typeface="Calibri"/>
                <a:sym typeface="Calibri"/>
              </a:rPr>
              <a:t>)</a:t>
            </a:r>
            <a:endParaRPr/>
          </a:p>
          <a:p>
            <a:pPr indent="-374650" lvl="0" marL="914400" marR="0" rtl="0" algn="l">
              <a:lnSpc>
                <a:spcPct val="115000"/>
              </a:lnSpc>
              <a:spcBef>
                <a:spcPts val="0"/>
              </a:spcBef>
              <a:spcAft>
                <a:spcPts val="0"/>
              </a:spcAft>
              <a:buClr>
                <a:srgbClr val="FF0000"/>
              </a:buClr>
              <a:buSzPts val="2300"/>
              <a:buFont typeface="Arial"/>
              <a:buChar char="•"/>
            </a:pPr>
            <a:r>
              <a:rPr b="1" i="1" lang="en-US" sz="1600">
                <a:solidFill>
                  <a:srgbClr val="FF0000"/>
                </a:solidFill>
                <a:latin typeface="Calibri"/>
                <a:ea typeface="Calibri"/>
                <a:cs typeface="Calibri"/>
                <a:sym typeface="Calibri"/>
              </a:rPr>
              <a:t>Salmonella enterica</a:t>
            </a:r>
            <a:r>
              <a:rPr b="1" lang="en-US" sz="1600">
                <a:solidFill>
                  <a:srgbClr val="FF0000"/>
                </a:solidFill>
                <a:latin typeface="Calibri"/>
                <a:ea typeface="Calibri"/>
                <a:cs typeface="Calibri"/>
                <a:sym typeface="Calibri"/>
              </a:rPr>
              <a:t> </a:t>
            </a:r>
            <a:r>
              <a:rPr lang="en-US" sz="1600">
                <a:solidFill>
                  <a:schemeClr val="dk1"/>
                </a:solidFill>
                <a:latin typeface="Calibri"/>
                <a:ea typeface="Calibri"/>
                <a:cs typeface="Calibri"/>
                <a:sym typeface="Calibri"/>
              </a:rPr>
              <a:t>(pink w/ black centre on XLD)</a:t>
            </a:r>
            <a:endParaRPr/>
          </a:p>
          <a:p>
            <a:pPr indent="-374650" lvl="0" marL="914400" marR="0" rtl="0" algn="l">
              <a:lnSpc>
                <a:spcPct val="115000"/>
              </a:lnSpc>
              <a:spcBef>
                <a:spcPts val="0"/>
              </a:spcBef>
              <a:spcAft>
                <a:spcPts val="0"/>
              </a:spcAft>
              <a:buClr>
                <a:srgbClr val="FF0000"/>
              </a:buClr>
              <a:buSzPts val="2300"/>
              <a:buFont typeface="Arial"/>
              <a:buChar char="•"/>
            </a:pPr>
            <a:r>
              <a:rPr b="1" lang="en-US" sz="1600">
                <a:solidFill>
                  <a:srgbClr val="FF0000"/>
                </a:solidFill>
                <a:latin typeface="Calibri"/>
                <a:ea typeface="Calibri"/>
                <a:cs typeface="Calibri"/>
                <a:sym typeface="Calibri"/>
              </a:rPr>
              <a:t>Shigella</a:t>
            </a:r>
            <a:r>
              <a:rPr lang="en-US" sz="1600">
                <a:solidFill>
                  <a:schemeClr val="dk1"/>
                </a:solidFill>
                <a:latin typeface="Calibri"/>
                <a:ea typeface="Calibri"/>
                <a:cs typeface="Calibri"/>
                <a:sym typeface="Calibri"/>
              </a:rPr>
              <a:t> (pink on XLD)- causes bloody diarrhoea</a:t>
            </a:r>
            <a:endParaRPr/>
          </a:p>
        </p:txBody>
      </p:sp>
      <p:sp>
        <p:nvSpPr>
          <p:cNvPr id="306" name="Google Shape;306;p18"/>
          <p:cNvSpPr txBox="1"/>
          <p:nvPr/>
        </p:nvSpPr>
        <p:spPr>
          <a:xfrm>
            <a:off x="4004327" y="3032449"/>
            <a:ext cx="4508811" cy="1077218"/>
          </a:xfrm>
          <a:prstGeom prst="rect">
            <a:avLst/>
          </a:prstGeom>
          <a:noFill/>
          <a:ln>
            <a:noFill/>
          </a:ln>
        </p:spPr>
        <p:txBody>
          <a:bodyPr anchorCtr="0" anchor="t" bIns="45700" lIns="91425" spcFirstLastPara="1" rIns="91425" wrap="square" tIns="45700">
            <a:spAutoFit/>
          </a:bodyPr>
          <a:lstStyle/>
          <a:p>
            <a:pPr indent="-342900" lvl="0" marL="393700" marR="0" rtl="0" algn="l">
              <a:spcBef>
                <a:spcPts val="0"/>
              </a:spcBef>
              <a:spcAft>
                <a:spcPts val="0"/>
              </a:spcAft>
              <a:buClr>
                <a:srgbClr val="FF0000"/>
              </a:buClr>
              <a:buSzPts val="1600"/>
              <a:buFont typeface="Arial"/>
              <a:buChar char="•"/>
            </a:pPr>
            <a:r>
              <a:rPr b="1" lang="en-US" sz="1600">
                <a:solidFill>
                  <a:srgbClr val="FF0000"/>
                </a:solidFill>
                <a:latin typeface="Calibri"/>
                <a:ea typeface="Calibri"/>
                <a:cs typeface="Calibri"/>
                <a:sym typeface="Calibri"/>
              </a:rPr>
              <a:t>Traveller's diarrhoea (TD) </a:t>
            </a:r>
            <a:r>
              <a:rPr b="1" lang="en-US" sz="1600">
                <a:solidFill>
                  <a:schemeClr val="dk1"/>
                </a:solidFill>
                <a:latin typeface="Calibri"/>
                <a:ea typeface="Calibri"/>
                <a:cs typeface="Calibri"/>
                <a:sym typeface="Calibri"/>
              </a:rPr>
              <a:t>– E.coli usually</a:t>
            </a:r>
            <a:endParaRPr/>
          </a:p>
          <a:p>
            <a:pPr indent="0" lvl="1" marL="508000" marR="0" rtl="0" algn="l">
              <a:spcBef>
                <a:spcPts val="0"/>
              </a:spcBef>
              <a:spcAft>
                <a:spcPts val="0"/>
              </a:spcAft>
              <a:buNone/>
            </a:pPr>
            <a:r>
              <a:rPr b="0" i="0" lang="en-US" sz="1600" u="none" cap="none" strike="noStrike">
                <a:solidFill>
                  <a:schemeClr val="dk1"/>
                </a:solidFill>
                <a:latin typeface="Calibri"/>
                <a:ea typeface="Calibri"/>
                <a:cs typeface="Calibri"/>
                <a:sym typeface="Calibri"/>
              </a:rPr>
              <a:t>🡪 fever, n+v, cramps, tenesmus, or bloody stools during a trip abroad</a:t>
            </a:r>
            <a:endParaRPr/>
          </a:p>
          <a:p>
            <a:pPr indent="0" lvl="1" marL="508000" marR="0" rtl="0" algn="l">
              <a:spcBef>
                <a:spcPts val="0"/>
              </a:spcBef>
              <a:spcAft>
                <a:spcPts val="0"/>
              </a:spcAft>
              <a:buNone/>
            </a:pPr>
            <a:r>
              <a:rPr b="0" i="0" lang="en-US" sz="1600" u="none" cap="none" strike="noStrike">
                <a:solidFill>
                  <a:schemeClr val="dk1"/>
                </a:solidFill>
                <a:latin typeface="Calibri"/>
                <a:ea typeface="Calibri"/>
                <a:cs typeface="Calibri"/>
                <a:sym typeface="Calibri"/>
              </a:rPr>
              <a:t>🡪 Self-limiting illness lasting 3 to 5 days</a:t>
            </a:r>
            <a:endParaRPr/>
          </a:p>
        </p:txBody>
      </p:sp>
      <p:sp>
        <p:nvSpPr>
          <p:cNvPr id="307" name="Google Shape;307;p18"/>
          <p:cNvSpPr txBox="1"/>
          <p:nvPr/>
        </p:nvSpPr>
        <p:spPr>
          <a:xfrm>
            <a:off x="9056928" y="974747"/>
            <a:ext cx="2014437"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Parasitic</a:t>
            </a:r>
            <a:endParaRPr/>
          </a:p>
        </p:txBody>
      </p:sp>
      <p:sp>
        <p:nvSpPr>
          <p:cNvPr id="308" name="Google Shape;308;p18"/>
          <p:cNvSpPr txBox="1"/>
          <p:nvPr/>
        </p:nvSpPr>
        <p:spPr>
          <a:xfrm>
            <a:off x="8304345" y="1385374"/>
            <a:ext cx="3290206" cy="1491434"/>
          </a:xfrm>
          <a:prstGeom prst="rect">
            <a:avLst/>
          </a:prstGeom>
          <a:noFill/>
          <a:ln>
            <a:noFill/>
          </a:ln>
        </p:spPr>
        <p:txBody>
          <a:bodyPr anchorCtr="0" anchor="t" bIns="45700" lIns="91425" spcFirstLastPara="1" rIns="91425" wrap="square" tIns="45700">
            <a:spAutoFit/>
          </a:bodyPr>
          <a:lstStyle/>
          <a:p>
            <a:pPr indent="-374650" lvl="0" marL="914400" marR="0" rtl="0" algn="l">
              <a:lnSpc>
                <a:spcPct val="115000"/>
              </a:lnSpc>
              <a:spcBef>
                <a:spcPts val="0"/>
              </a:spcBef>
              <a:spcAft>
                <a:spcPts val="0"/>
              </a:spcAft>
              <a:buClr>
                <a:schemeClr val="dk1"/>
              </a:buClr>
              <a:buSzPts val="2300"/>
              <a:buFont typeface="Arial"/>
              <a:buChar char="•"/>
            </a:pPr>
            <a:r>
              <a:rPr lang="en-US" sz="1600">
                <a:solidFill>
                  <a:schemeClr val="dk1"/>
                </a:solidFill>
                <a:highlight>
                  <a:srgbClr val="FFFF00"/>
                </a:highlight>
                <a:latin typeface="Calibri"/>
                <a:ea typeface="Calibri"/>
                <a:cs typeface="Calibri"/>
                <a:sym typeface="Calibri"/>
              </a:rPr>
              <a:t>Giardia lamblia</a:t>
            </a:r>
            <a:r>
              <a:rPr lang="en-US" sz="1600">
                <a:solidFill>
                  <a:schemeClr val="dk1"/>
                </a:solidFill>
                <a:latin typeface="Calibri"/>
                <a:ea typeface="Calibri"/>
                <a:cs typeface="Calibri"/>
                <a:sym typeface="Calibri"/>
              </a:rPr>
              <a:t> – most common</a:t>
            </a:r>
            <a:endParaRPr/>
          </a:p>
          <a:p>
            <a:pPr indent="-374650" lvl="1" marL="1371600" marR="0" rtl="0" algn="l">
              <a:lnSpc>
                <a:spcPct val="115000"/>
              </a:lnSpc>
              <a:spcBef>
                <a:spcPts val="0"/>
              </a:spcBef>
              <a:spcAft>
                <a:spcPts val="0"/>
              </a:spcAft>
              <a:buClr>
                <a:schemeClr val="dk1"/>
              </a:buClr>
              <a:buSzPts val="2300"/>
              <a:buFont typeface="Arial"/>
              <a:buChar char="•"/>
            </a:pPr>
            <a:r>
              <a:rPr b="0" i="0" lang="en-US" sz="1600" u="none" cap="none" strike="noStrike">
                <a:solidFill>
                  <a:schemeClr val="dk1"/>
                </a:solidFill>
                <a:latin typeface="Calibri"/>
                <a:ea typeface="Calibri"/>
                <a:cs typeface="Calibri"/>
                <a:sym typeface="Calibri"/>
              </a:rPr>
              <a:t>Treat: metronidazole</a:t>
            </a:r>
            <a:endParaRPr/>
          </a:p>
          <a:p>
            <a:pPr indent="-374650" lvl="0" marL="914400" marR="0" rtl="0" algn="l">
              <a:lnSpc>
                <a:spcPct val="115000"/>
              </a:lnSpc>
              <a:spcBef>
                <a:spcPts val="0"/>
              </a:spcBef>
              <a:spcAft>
                <a:spcPts val="0"/>
              </a:spcAft>
              <a:buClr>
                <a:schemeClr val="dk1"/>
              </a:buClr>
              <a:buSzPts val="2300"/>
              <a:buFont typeface="Arial"/>
              <a:buChar char="•"/>
            </a:pPr>
            <a:r>
              <a:rPr lang="en-US" sz="1600">
                <a:solidFill>
                  <a:schemeClr val="dk1"/>
                </a:solidFill>
                <a:latin typeface="Calibri"/>
                <a:ea typeface="Calibri"/>
                <a:cs typeface="Calibri"/>
                <a:sym typeface="Calibri"/>
              </a:rPr>
              <a:t>Cryptosporidium (helminth parasite)</a:t>
            </a:r>
            <a:endParaRPr/>
          </a:p>
        </p:txBody>
      </p:sp>
      <p:pic>
        <p:nvPicPr>
          <p:cNvPr id="309" name="Google Shape;309;p18"/>
          <p:cNvPicPr preferRelativeResize="0"/>
          <p:nvPr/>
        </p:nvPicPr>
        <p:blipFill rotWithShape="1">
          <a:blip r:embed="rId3">
            <a:alphaModFix/>
          </a:blip>
          <a:srcRect b="2641" l="1825" r="3107" t="2982"/>
          <a:stretch/>
        </p:blipFill>
        <p:spPr>
          <a:xfrm rot="10800000">
            <a:off x="8995012" y="3877784"/>
            <a:ext cx="1684708" cy="1077217"/>
          </a:xfrm>
          <a:prstGeom prst="rect">
            <a:avLst/>
          </a:prstGeom>
          <a:noFill/>
          <a:ln>
            <a:noFill/>
          </a:ln>
        </p:spPr>
      </p:pic>
      <p:sp>
        <p:nvSpPr>
          <p:cNvPr id="310" name="Google Shape;310;p18"/>
          <p:cNvSpPr/>
          <p:nvPr/>
        </p:nvSpPr>
        <p:spPr>
          <a:xfrm>
            <a:off x="10306065" y="4290291"/>
            <a:ext cx="1530600" cy="592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3000"/>
              <a:buFont typeface="Calibri"/>
              <a:buNone/>
            </a:pPr>
            <a:r>
              <a:rPr lang="en-US" sz="3000">
                <a:solidFill>
                  <a:schemeClr val="dk1"/>
                </a:solidFill>
                <a:latin typeface="Calibri"/>
                <a:ea typeface="Calibri"/>
                <a:cs typeface="Calibri"/>
                <a:sym typeface="Calibri"/>
              </a:rPr>
              <a:t>CCDA</a:t>
            </a:r>
            <a:endParaRPr sz="3000">
              <a:solidFill>
                <a:schemeClr val="dk1"/>
              </a:solidFill>
              <a:latin typeface="Calibri"/>
              <a:ea typeface="Calibri"/>
              <a:cs typeface="Calibri"/>
              <a:sym typeface="Calibri"/>
            </a:endParaRPr>
          </a:p>
        </p:txBody>
      </p:sp>
      <p:pic>
        <p:nvPicPr>
          <p:cNvPr id="311" name="Google Shape;311;p18"/>
          <p:cNvPicPr preferRelativeResize="0"/>
          <p:nvPr/>
        </p:nvPicPr>
        <p:blipFill rotWithShape="1">
          <a:blip r:embed="rId4">
            <a:alphaModFix/>
          </a:blip>
          <a:srcRect b="0" l="0" r="0" t="0"/>
          <a:stretch/>
        </p:blipFill>
        <p:spPr>
          <a:xfrm>
            <a:off x="8862638" y="5080848"/>
            <a:ext cx="2744480" cy="149143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19"/>
          <p:cNvSpPr txBox="1"/>
          <p:nvPr>
            <p:ph type="title"/>
          </p:nvPr>
        </p:nvSpPr>
        <p:spPr>
          <a:xfrm>
            <a:off x="4108458" y="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Diarrhoea</a:t>
            </a:r>
            <a:endParaRPr/>
          </a:p>
        </p:txBody>
      </p:sp>
      <p:sp>
        <p:nvSpPr>
          <p:cNvPr id="317" name="Google Shape;317;p19"/>
          <p:cNvSpPr txBox="1"/>
          <p:nvPr/>
        </p:nvSpPr>
        <p:spPr>
          <a:xfrm>
            <a:off x="1162711" y="1218887"/>
            <a:ext cx="5891493" cy="2303451"/>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i="0" lang="en-US" sz="1800">
                <a:solidFill>
                  <a:srgbClr val="FF0000"/>
                </a:solidFill>
                <a:latin typeface="Calibri"/>
                <a:ea typeface="Calibri"/>
                <a:cs typeface="Calibri"/>
                <a:sym typeface="Calibri"/>
              </a:rPr>
              <a:t>Antibiotics</a:t>
            </a:r>
            <a:r>
              <a:rPr b="1" i="0" lang="en-US" sz="1800">
                <a:solidFill>
                  <a:srgbClr val="000000"/>
                </a:solidFill>
                <a:latin typeface="Calibri"/>
                <a:ea typeface="Calibri"/>
                <a:cs typeface="Calibri"/>
                <a:sym typeface="Calibri"/>
              </a:rPr>
              <a:t> as a cause of </a:t>
            </a:r>
            <a:r>
              <a:rPr b="0" i="1" lang="en-US" sz="1800">
                <a:solidFill>
                  <a:srgbClr val="000000"/>
                </a:solidFill>
                <a:highlight>
                  <a:srgbClr val="FFFF00"/>
                </a:highlight>
                <a:latin typeface="Calibri"/>
                <a:ea typeface="Calibri"/>
                <a:cs typeface="Calibri"/>
                <a:sym typeface="Calibri"/>
              </a:rPr>
              <a:t>Clostridium difficile</a:t>
            </a:r>
            <a:r>
              <a:rPr b="0" i="0" lang="en-US" sz="1800">
                <a:solidFill>
                  <a:srgbClr val="000000"/>
                </a:solidFill>
                <a:highlight>
                  <a:srgbClr val="FFFF00"/>
                </a:highlight>
                <a:latin typeface="Calibri"/>
                <a:ea typeface="Calibri"/>
                <a:cs typeface="Calibri"/>
                <a:sym typeface="Calibri"/>
              </a:rPr>
              <a:t> infection </a:t>
            </a:r>
            <a:endParaRPr/>
          </a:p>
          <a:p>
            <a:pPr indent="-285750" lvl="0" marL="285750" marR="0" rtl="0" algn="l">
              <a:lnSpc>
                <a:spcPct val="115000"/>
              </a:lnSpc>
              <a:spcBef>
                <a:spcPts val="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Some antibiotics can interfere with the balance of bacteria in the bowel, which can cause the C. diff bacteria to multiply and produce toxins → Watery diarrhoea</a:t>
            </a:r>
            <a:endParaRPr b="0" i="0" sz="1800">
              <a:solidFill>
                <a:srgbClr val="000000"/>
              </a:solidFill>
              <a:latin typeface="Calibri"/>
              <a:ea typeface="Calibri"/>
              <a:cs typeface="Calibri"/>
              <a:sym typeface="Calibri"/>
            </a:endParaRPr>
          </a:p>
          <a:p>
            <a:pPr indent="-285750" lvl="0" marL="285750" marR="0" rtl="0" algn="l">
              <a:lnSpc>
                <a:spcPct val="115000"/>
              </a:lnSpc>
              <a:spcBef>
                <a:spcPts val="0"/>
              </a:spcBef>
              <a:spcAft>
                <a:spcPts val="0"/>
              </a:spcAft>
              <a:buClr>
                <a:srgbClr val="000000"/>
              </a:buClr>
              <a:buSzPts val="1800"/>
              <a:buFont typeface="Arial"/>
              <a:buChar char="•"/>
            </a:pPr>
            <a:r>
              <a:rPr b="1" i="0" lang="en-US" sz="1800">
                <a:solidFill>
                  <a:srgbClr val="000000"/>
                </a:solidFill>
                <a:latin typeface="Calibri"/>
                <a:ea typeface="Calibri"/>
                <a:cs typeface="Calibri"/>
                <a:sym typeface="Calibri"/>
              </a:rPr>
              <a:t>Investigate:</a:t>
            </a:r>
            <a:r>
              <a:rPr b="0" i="0" lang="en-US" sz="1800">
                <a:solidFill>
                  <a:srgbClr val="000000"/>
                </a:solidFill>
                <a:latin typeface="Calibri"/>
                <a:ea typeface="Calibri"/>
                <a:cs typeface="Calibri"/>
                <a:sym typeface="Calibri"/>
              </a:rPr>
              <a:t> </a:t>
            </a:r>
            <a:r>
              <a:rPr b="0" i="0" lang="en-US" sz="1800">
                <a:solidFill>
                  <a:srgbClr val="000000"/>
                </a:solidFill>
                <a:highlight>
                  <a:srgbClr val="FFFF00"/>
                </a:highlight>
                <a:latin typeface="Calibri"/>
                <a:ea typeface="Calibri"/>
                <a:cs typeface="Calibri"/>
                <a:sym typeface="Calibri"/>
              </a:rPr>
              <a:t>Stool antigen test or PCR, if positive, isolate for 48 hours diarrhoea free </a:t>
            </a:r>
            <a:r>
              <a:rPr b="0" i="0" lang="en-US" sz="1800">
                <a:solidFill>
                  <a:srgbClr val="000000"/>
                </a:solidFill>
                <a:latin typeface="Calibri"/>
                <a:ea typeface="Calibri"/>
                <a:cs typeface="Calibri"/>
                <a:sym typeface="Calibri"/>
              </a:rPr>
              <a:t>(C.diff is </a:t>
            </a:r>
            <a:r>
              <a:rPr b="0" i="0" lang="en-US" sz="1800" u="sng">
                <a:solidFill>
                  <a:srgbClr val="000000"/>
                </a:solidFill>
                <a:latin typeface="Calibri"/>
                <a:ea typeface="Calibri"/>
                <a:cs typeface="Calibri"/>
                <a:sym typeface="Calibri"/>
              </a:rPr>
              <a:t>highly</a:t>
            </a:r>
            <a:r>
              <a:rPr lang="en-US" sz="1800">
                <a:solidFill>
                  <a:srgbClr val="000000"/>
                </a:solidFill>
                <a:latin typeface="Calibri"/>
                <a:ea typeface="Calibri"/>
                <a:cs typeface="Calibri"/>
                <a:sym typeface="Calibri"/>
              </a:rPr>
              <a:t> infective)</a:t>
            </a:r>
            <a:endParaRPr/>
          </a:p>
          <a:p>
            <a:pPr indent="-285750" lvl="0" marL="285750" marR="0" rtl="0" algn="l">
              <a:lnSpc>
                <a:spcPct val="115000"/>
              </a:lnSpc>
              <a:spcBef>
                <a:spcPts val="0"/>
              </a:spcBef>
              <a:spcAft>
                <a:spcPts val="0"/>
              </a:spcAft>
              <a:buClr>
                <a:srgbClr val="000000"/>
              </a:buClr>
              <a:buSzPts val="1800"/>
              <a:buFont typeface="Arial"/>
              <a:buChar char="•"/>
            </a:pPr>
            <a:r>
              <a:rPr b="1" i="0" lang="en-US" sz="1800">
                <a:solidFill>
                  <a:srgbClr val="000000"/>
                </a:solidFill>
                <a:latin typeface="Calibri"/>
                <a:ea typeface="Calibri"/>
                <a:cs typeface="Calibri"/>
                <a:sym typeface="Calibri"/>
              </a:rPr>
              <a:t>Treat:</a:t>
            </a:r>
            <a:r>
              <a:rPr b="0" i="0" lang="en-US" sz="1800">
                <a:solidFill>
                  <a:srgbClr val="000000"/>
                </a:solidFill>
                <a:latin typeface="Calibri"/>
                <a:ea typeface="Calibri"/>
                <a:cs typeface="Calibri"/>
                <a:sym typeface="Calibri"/>
              </a:rPr>
              <a:t> Metronidazole, vancomycin, stop ‘C’ antibiotics</a:t>
            </a:r>
            <a:endParaRPr/>
          </a:p>
        </p:txBody>
      </p:sp>
      <p:sp>
        <p:nvSpPr>
          <p:cNvPr id="318" name="Google Shape;318;p19"/>
          <p:cNvSpPr txBox="1"/>
          <p:nvPr/>
        </p:nvSpPr>
        <p:spPr>
          <a:xfrm>
            <a:off x="733555" y="3751733"/>
            <a:ext cx="3626363" cy="2622000"/>
          </a:xfrm>
          <a:prstGeom prst="rect">
            <a:avLst/>
          </a:prstGeom>
          <a:noFill/>
          <a:ln>
            <a:noFill/>
          </a:ln>
        </p:spPr>
        <p:txBody>
          <a:bodyPr anchorCtr="0" anchor="t" bIns="45700" lIns="91425" spcFirstLastPara="1" rIns="91425" wrap="square" tIns="45700">
            <a:spAutoFit/>
          </a:bodyPr>
          <a:lstStyle/>
          <a:p>
            <a:pPr indent="-374904" lvl="0" marL="914400" marR="0" rtl="0" algn="l">
              <a:lnSpc>
                <a:spcPct val="115000"/>
              </a:lnSpc>
              <a:spcBef>
                <a:spcPts val="0"/>
              </a:spcBef>
              <a:spcAft>
                <a:spcPts val="0"/>
              </a:spcAft>
              <a:buNone/>
            </a:pPr>
            <a:r>
              <a:rPr b="1" i="0" lang="en-US" sz="1800">
                <a:solidFill>
                  <a:srgbClr val="000000"/>
                </a:solidFill>
                <a:latin typeface="Calibri"/>
                <a:ea typeface="Calibri"/>
                <a:cs typeface="Calibri"/>
                <a:sym typeface="Calibri"/>
              </a:rPr>
              <a:t>5 C’s Antibiotics</a:t>
            </a:r>
            <a:endParaRPr/>
          </a:p>
          <a:p>
            <a:pPr indent="-374904" lvl="0" marL="914400" marR="0" rtl="0" algn="l">
              <a:lnSpc>
                <a:spcPct val="115000"/>
              </a:lnSpc>
              <a:spcBef>
                <a:spcPts val="0"/>
              </a:spcBef>
              <a:spcAft>
                <a:spcPts val="0"/>
              </a:spcAft>
              <a:buNone/>
            </a:pPr>
            <a:r>
              <a:t/>
            </a:r>
            <a:endParaRPr sz="1800">
              <a:solidFill>
                <a:srgbClr val="000000"/>
              </a:solidFill>
              <a:latin typeface="Calibri"/>
              <a:ea typeface="Calibri"/>
              <a:cs typeface="Calibri"/>
              <a:sym typeface="Calibri"/>
            </a:endParaRPr>
          </a:p>
          <a:p>
            <a:pPr indent="-374904" lvl="0" marL="914400" marR="0" rtl="0" algn="l">
              <a:lnSpc>
                <a:spcPct val="115000"/>
              </a:lnSpc>
              <a:spcBef>
                <a:spcPts val="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Cefalexin</a:t>
            </a:r>
            <a:endParaRPr/>
          </a:p>
          <a:p>
            <a:pPr indent="-374904" lvl="0" marL="914400" marR="0" rtl="0" algn="l">
              <a:lnSpc>
                <a:spcPct val="115000"/>
              </a:lnSpc>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Clarythromycin</a:t>
            </a:r>
            <a:endParaRPr sz="1800">
              <a:solidFill>
                <a:srgbClr val="000000"/>
              </a:solidFill>
              <a:latin typeface="Calibri"/>
              <a:ea typeface="Calibri"/>
              <a:cs typeface="Calibri"/>
              <a:sym typeface="Calibri"/>
            </a:endParaRPr>
          </a:p>
          <a:p>
            <a:pPr indent="-374904" lvl="0" marL="914400" marR="0" rtl="0" algn="l">
              <a:lnSpc>
                <a:spcPct val="115000"/>
              </a:lnSpc>
              <a:spcBef>
                <a:spcPts val="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Co-Amoxiclav</a:t>
            </a:r>
            <a:endParaRPr/>
          </a:p>
          <a:p>
            <a:pPr indent="-374904" lvl="0" marL="914400" marR="0" rtl="0" algn="l">
              <a:lnSpc>
                <a:spcPct val="115000"/>
              </a:lnSpc>
              <a:spcBef>
                <a:spcPts val="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Clindamycin</a:t>
            </a:r>
            <a:endParaRPr/>
          </a:p>
          <a:p>
            <a:pPr indent="-374904" lvl="0" marL="914400" marR="0" rtl="0" algn="l">
              <a:lnSpc>
                <a:spcPct val="115000"/>
              </a:lnSpc>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Ciprofloxacin</a:t>
            </a:r>
            <a:endParaRPr b="0" i="0" sz="1800">
              <a:solidFill>
                <a:srgbClr val="000000"/>
              </a:solidFill>
              <a:latin typeface="Calibri"/>
              <a:ea typeface="Calibri"/>
              <a:cs typeface="Calibri"/>
              <a:sym typeface="Calibri"/>
            </a:endParaRPr>
          </a:p>
          <a:p>
            <a:pPr indent="-374904" lvl="0" marL="914400" marR="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319" name="Google Shape;319;p19"/>
          <p:cNvSpPr txBox="1"/>
          <p:nvPr/>
        </p:nvSpPr>
        <p:spPr>
          <a:xfrm>
            <a:off x="6961483" y="1123353"/>
            <a:ext cx="4809550" cy="5734647"/>
          </a:xfrm>
          <a:prstGeom prst="rect">
            <a:avLst/>
          </a:prstGeom>
          <a:noFill/>
          <a:ln>
            <a:noFill/>
          </a:ln>
        </p:spPr>
        <p:txBody>
          <a:bodyPr anchorCtr="0" anchor="t" bIns="45700" lIns="91425" spcFirstLastPara="1" rIns="91425" wrap="square" tIns="45700">
            <a:spAutoFit/>
          </a:bodyPr>
          <a:lstStyle/>
          <a:p>
            <a:pPr indent="0" lvl="0" marL="82550" marR="0" rtl="0" algn="l">
              <a:lnSpc>
                <a:spcPct val="115000"/>
              </a:lnSpc>
              <a:spcBef>
                <a:spcPts val="0"/>
              </a:spcBef>
              <a:spcAft>
                <a:spcPts val="0"/>
              </a:spcAft>
              <a:buNone/>
            </a:pPr>
            <a:r>
              <a:rPr b="1" lang="en-US" sz="2000">
                <a:solidFill>
                  <a:schemeClr val="dk1"/>
                </a:solidFill>
                <a:latin typeface="Calibri"/>
                <a:ea typeface="Calibri"/>
                <a:cs typeface="Calibri"/>
                <a:sym typeface="Calibri"/>
              </a:rPr>
              <a:t>Quick Identification: </a:t>
            </a:r>
            <a:endParaRPr/>
          </a:p>
          <a:p>
            <a:pPr indent="-342900" lvl="0" marL="425450" marR="0" rtl="0" algn="l">
              <a:lnSpc>
                <a:spcPct val="115000"/>
              </a:lnSpc>
              <a:spcBef>
                <a:spcPts val="0"/>
              </a:spcBef>
              <a:spcAft>
                <a:spcPts val="0"/>
              </a:spcAft>
              <a:buClr>
                <a:schemeClr val="dk1"/>
              </a:buClr>
              <a:buSzPts val="2300"/>
              <a:buFont typeface="Arial"/>
              <a:buChar char="•"/>
            </a:pPr>
            <a:r>
              <a:rPr lang="en-US" sz="2000">
                <a:solidFill>
                  <a:schemeClr val="dk1"/>
                </a:solidFill>
                <a:latin typeface="Calibri"/>
                <a:ea typeface="Calibri"/>
                <a:cs typeface="Calibri"/>
                <a:sym typeface="Calibri"/>
              </a:rPr>
              <a:t>Under 3y= Rotavirus</a:t>
            </a:r>
            <a:endParaRPr/>
          </a:p>
          <a:p>
            <a:pPr indent="-342900" lvl="0" marL="425450" marR="0" rtl="0" algn="l">
              <a:lnSpc>
                <a:spcPct val="115000"/>
              </a:lnSpc>
              <a:spcBef>
                <a:spcPts val="0"/>
              </a:spcBef>
              <a:spcAft>
                <a:spcPts val="0"/>
              </a:spcAft>
              <a:buClr>
                <a:schemeClr val="dk1"/>
              </a:buClr>
              <a:buSzPts val="2300"/>
              <a:buFont typeface="Arial"/>
              <a:buChar char="•"/>
            </a:pPr>
            <a:r>
              <a:rPr lang="en-US" sz="2000">
                <a:solidFill>
                  <a:schemeClr val="dk1"/>
                </a:solidFill>
                <a:latin typeface="Calibri"/>
                <a:ea typeface="Calibri"/>
                <a:cs typeface="Calibri"/>
                <a:sym typeface="Calibri"/>
              </a:rPr>
              <a:t>Adult, recently in hospital/restaurant/cruise ship  = Norovirus</a:t>
            </a:r>
            <a:endParaRPr/>
          </a:p>
          <a:p>
            <a:pPr indent="-342900" lvl="0" marL="425450" marR="0" rtl="0" algn="l">
              <a:lnSpc>
                <a:spcPct val="115000"/>
              </a:lnSpc>
              <a:spcBef>
                <a:spcPts val="0"/>
              </a:spcBef>
              <a:spcAft>
                <a:spcPts val="0"/>
              </a:spcAft>
              <a:buClr>
                <a:schemeClr val="dk1"/>
              </a:buClr>
              <a:buSzPts val="2300"/>
              <a:buFont typeface="Arial"/>
              <a:buChar char="•"/>
            </a:pPr>
            <a:r>
              <a:rPr lang="en-US" sz="2000">
                <a:solidFill>
                  <a:schemeClr val="dk1"/>
                </a:solidFill>
                <a:latin typeface="Calibri"/>
                <a:ea typeface="Calibri"/>
                <a:cs typeface="Calibri"/>
                <a:sym typeface="Calibri"/>
              </a:rPr>
              <a:t>Travel History= Traveller’s Diarrhoea</a:t>
            </a:r>
            <a:endParaRPr/>
          </a:p>
          <a:p>
            <a:pPr indent="-342900" lvl="0" marL="425450" marR="0" rtl="0" algn="l">
              <a:lnSpc>
                <a:spcPct val="115000"/>
              </a:lnSpc>
              <a:spcBef>
                <a:spcPts val="0"/>
              </a:spcBef>
              <a:spcAft>
                <a:spcPts val="0"/>
              </a:spcAft>
              <a:buClr>
                <a:schemeClr val="dk1"/>
              </a:buClr>
              <a:buSzPts val="2300"/>
              <a:buFont typeface="Arial"/>
              <a:buChar char="•"/>
            </a:pPr>
            <a:r>
              <a:rPr lang="en-US" sz="2000">
                <a:solidFill>
                  <a:schemeClr val="dk1"/>
                </a:solidFill>
                <a:latin typeface="Calibri"/>
                <a:ea typeface="Calibri"/>
                <a:cs typeface="Calibri"/>
                <a:sym typeface="Calibri"/>
              </a:rPr>
              <a:t>Watery Diarrhoea, on ‘C’ Antibiotics = C. diff</a:t>
            </a:r>
            <a:endParaRPr/>
          </a:p>
          <a:p>
            <a:pPr indent="-342900" lvl="0" marL="425450" marR="0" rtl="0" algn="l">
              <a:lnSpc>
                <a:spcPct val="115000"/>
              </a:lnSpc>
              <a:spcBef>
                <a:spcPts val="0"/>
              </a:spcBef>
              <a:spcAft>
                <a:spcPts val="0"/>
              </a:spcAft>
              <a:buClr>
                <a:schemeClr val="dk1"/>
              </a:buClr>
              <a:buSzPts val="2300"/>
              <a:buFont typeface="Arial"/>
              <a:buChar char="•"/>
            </a:pPr>
            <a:r>
              <a:rPr lang="en-US" sz="2000">
                <a:solidFill>
                  <a:schemeClr val="dk1"/>
                </a:solidFill>
                <a:latin typeface="Calibri"/>
                <a:ea typeface="Calibri"/>
                <a:cs typeface="Calibri"/>
                <a:sym typeface="Calibri"/>
              </a:rPr>
              <a:t>Bloody Diarrhoea= bacterial, Shigella</a:t>
            </a:r>
            <a:endParaRPr/>
          </a:p>
          <a:p>
            <a:pPr indent="-342900" lvl="0" marL="425450" marR="0" rtl="0" algn="l">
              <a:lnSpc>
                <a:spcPct val="115000"/>
              </a:lnSpc>
              <a:spcBef>
                <a:spcPts val="0"/>
              </a:spcBef>
              <a:spcAft>
                <a:spcPts val="0"/>
              </a:spcAft>
              <a:buClr>
                <a:schemeClr val="dk1"/>
              </a:buClr>
              <a:buSzPts val="2300"/>
              <a:buFont typeface="Arial"/>
              <a:buChar char="•"/>
            </a:pPr>
            <a:r>
              <a:rPr lang="en-US" sz="2000">
                <a:solidFill>
                  <a:schemeClr val="dk1"/>
                </a:solidFill>
                <a:latin typeface="Calibri"/>
                <a:ea typeface="Calibri"/>
                <a:cs typeface="Calibri"/>
                <a:sym typeface="Calibri"/>
              </a:rPr>
              <a:t>Recently at a BBQ= Campylobacter</a:t>
            </a:r>
            <a:endParaRPr/>
          </a:p>
          <a:p>
            <a:pPr indent="-342900" lvl="0" marL="425450" marR="0" rtl="0" algn="l">
              <a:lnSpc>
                <a:spcPct val="115000"/>
              </a:lnSpc>
              <a:spcBef>
                <a:spcPts val="0"/>
              </a:spcBef>
              <a:spcAft>
                <a:spcPts val="0"/>
              </a:spcAft>
              <a:buClr>
                <a:schemeClr val="dk1"/>
              </a:buClr>
              <a:buSzPts val="2300"/>
              <a:buFont typeface="Arial"/>
              <a:buChar char="•"/>
            </a:pPr>
            <a:r>
              <a:rPr lang="en-US" sz="2000">
                <a:solidFill>
                  <a:schemeClr val="dk1"/>
                </a:solidFill>
                <a:latin typeface="Calibri"/>
                <a:ea typeface="Calibri"/>
                <a:cs typeface="Calibri"/>
                <a:sym typeface="Calibri"/>
              </a:rPr>
              <a:t>Signs of neurological problems= Campylobacter (Guillain Barre)</a:t>
            </a:r>
            <a:endParaRPr/>
          </a:p>
          <a:p>
            <a:pPr indent="-342900" lvl="0" marL="425450" marR="0" rtl="0" algn="l">
              <a:lnSpc>
                <a:spcPct val="115000"/>
              </a:lnSpc>
              <a:spcBef>
                <a:spcPts val="0"/>
              </a:spcBef>
              <a:spcAft>
                <a:spcPts val="0"/>
              </a:spcAft>
              <a:buClr>
                <a:schemeClr val="dk1"/>
              </a:buClr>
              <a:buSzPts val="2300"/>
              <a:buFont typeface="Arial"/>
              <a:buChar char="•"/>
            </a:pPr>
            <a:r>
              <a:rPr lang="en-US" sz="2000">
                <a:solidFill>
                  <a:schemeClr val="dk1"/>
                </a:solidFill>
                <a:latin typeface="Calibri"/>
                <a:ea typeface="Calibri"/>
                <a:cs typeface="Calibri"/>
                <a:sym typeface="Calibri"/>
              </a:rPr>
              <a:t>Oily diarrhoea, floats= Coeliacs (steatorrhoea)</a:t>
            </a:r>
            <a:endParaRPr/>
          </a:p>
          <a:p>
            <a:pPr indent="-196850" lvl="0" marL="425450" marR="0" rtl="0" algn="l">
              <a:lnSpc>
                <a:spcPct val="115000"/>
              </a:lnSpc>
              <a:spcBef>
                <a:spcPts val="0"/>
              </a:spcBef>
              <a:spcAft>
                <a:spcPts val="0"/>
              </a:spcAft>
              <a:buClr>
                <a:schemeClr val="dk1"/>
              </a:buClr>
              <a:buSzPts val="2300"/>
              <a:buFont typeface="Arial"/>
              <a:buNone/>
            </a:pPr>
            <a:r>
              <a:t/>
            </a:r>
            <a:endParaRPr sz="2000">
              <a:solidFill>
                <a:schemeClr val="dk1"/>
              </a:solidFill>
              <a:latin typeface="Calibri"/>
              <a:ea typeface="Calibri"/>
              <a:cs typeface="Calibri"/>
              <a:sym typeface="Calibri"/>
            </a:endParaRPr>
          </a:p>
          <a:p>
            <a:pPr indent="-196850" lvl="0" marL="425450" marR="0" rtl="0" algn="l">
              <a:lnSpc>
                <a:spcPct val="115000"/>
              </a:lnSpc>
              <a:spcBef>
                <a:spcPts val="0"/>
              </a:spcBef>
              <a:spcAft>
                <a:spcPts val="0"/>
              </a:spcAft>
              <a:buClr>
                <a:schemeClr val="dk1"/>
              </a:buClr>
              <a:buSzPts val="2300"/>
              <a:buFont typeface="Arial"/>
              <a:buNone/>
            </a:pPr>
            <a:r>
              <a:t/>
            </a:r>
            <a:endParaRPr sz="20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
          <p:cNvSpPr txBox="1"/>
          <p:nvPr>
            <p:ph type="title"/>
          </p:nvPr>
        </p:nvSpPr>
        <p:spPr>
          <a:xfrm>
            <a:off x="405063" y="103555"/>
            <a:ext cx="2049379" cy="83803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Contents</a:t>
            </a:r>
            <a:endParaRPr/>
          </a:p>
        </p:txBody>
      </p:sp>
      <p:pic>
        <p:nvPicPr>
          <p:cNvPr descr="A screenshot of a medical checklist&#10;&#10;Description automatically generated" id="105" name="Google Shape;105;p2"/>
          <p:cNvPicPr preferRelativeResize="0"/>
          <p:nvPr>
            <p:ph idx="1" type="body"/>
          </p:nvPr>
        </p:nvPicPr>
        <p:blipFill rotWithShape="1">
          <a:blip r:embed="rId3">
            <a:alphaModFix/>
          </a:blip>
          <a:srcRect b="0" l="0" r="0" t="0"/>
          <a:stretch/>
        </p:blipFill>
        <p:spPr>
          <a:xfrm>
            <a:off x="1375727" y="941588"/>
            <a:ext cx="5232000" cy="5556000"/>
          </a:xfrm>
          <a:prstGeom prst="rect">
            <a:avLst/>
          </a:prstGeom>
          <a:noFill/>
          <a:ln>
            <a:noFill/>
          </a:ln>
        </p:spPr>
      </p:pic>
      <p:sp>
        <p:nvSpPr>
          <p:cNvPr id="106" name="Google Shape;106;p2"/>
          <p:cNvSpPr txBox="1"/>
          <p:nvPr/>
        </p:nvSpPr>
        <p:spPr>
          <a:xfrm>
            <a:off x="7623668" y="941588"/>
            <a:ext cx="39144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highlight>
                  <a:srgbClr val="FF0000"/>
                </a:highlight>
                <a:latin typeface="Calibri"/>
                <a:ea typeface="Calibri"/>
                <a:cs typeface="Calibri"/>
                <a:sym typeface="Calibri"/>
              </a:rPr>
              <a:t>NOT COVERED: Perianal disorders &amp; Pseudomembranous colitis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20"/>
          <p:cNvSpPr txBox="1"/>
          <p:nvPr>
            <p:ph type="title"/>
          </p:nvPr>
        </p:nvSpPr>
        <p:spPr>
          <a:xfrm>
            <a:off x="4495800" y="183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Diarrhoea</a:t>
            </a:r>
            <a:endParaRPr/>
          </a:p>
        </p:txBody>
      </p:sp>
      <p:sp>
        <p:nvSpPr>
          <p:cNvPr id="326" name="Google Shape;326;p20"/>
          <p:cNvSpPr txBox="1"/>
          <p:nvPr>
            <p:ph idx="1" type="body"/>
          </p:nvPr>
        </p:nvSpPr>
        <p:spPr>
          <a:xfrm>
            <a:off x="7172408" y="1528691"/>
            <a:ext cx="4568801" cy="4545796"/>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1000"/>
              </a:spcBef>
              <a:spcAft>
                <a:spcPts val="0"/>
              </a:spcAft>
              <a:buClr>
                <a:schemeClr val="dk1"/>
              </a:buClr>
              <a:buSzPts val="1800"/>
              <a:buChar char="-"/>
            </a:pPr>
            <a:r>
              <a:rPr lang="en-US" sz="2000"/>
              <a:t>Treat Underlying cause</a:t>
            </a:r>
            <a:endParaRPr/>
          </a:p>
          <a:p>
            <a:pPr indent="-342900" lvl="0" marL="457200" rtl="0" algn="l">
              <a:lnSpc>
                <a:spcPct val="100000"/>
              </a:lnSpc>
              <a:spcBef>
                <a:spcPts val="1000"/>
              </a:spcBef>
              <a:spcAft>
                <a:spcPts val="0"/>
              </a:spcAft>
              <a:buClr>
                <a:schemeClr val="dk1"/>
              </a:buClr>
              <a:buSzPts val="1800"/>
              <a:buChar char="-"/>
            </a:pPr>
            <a:r>
              <a:rPr lang="en-US" sz="2000"/>
              <a:t>Viral infections + Travellers Diarrhoea self limiting</a:t>
            </a:r>
            <a:endParaRPr sz="2000"/>
          </a:p>
          <a:p>
            <a:pPr indent="-342900" lvl="0" marL="457200" rtl="0" algn="l">
              <a:lnSpc>
                <a:spcPct val="100000"/>
              </a:lnSpc>
              <a:spcBef>
                <a:spcPts val="0"/>
              </a:spcBef>
              <a:spcAft>
                <a:spcPts val="0"/>
              </a:spcAft>
              <a:buClr>
                <a:schemeClr val="dk1"/>
              </a:buClr>
              <a:buSzPts val="1800"/>
              <a:buChar char="-"/>
            </a:pPr>
            <a:r>
              <a:rPr lang="en-US" sz="2000"/>
              <a:t>Oral rehydration and avoid high-sugar drinks</a:t>
            </a:r>
            <a:endParaRPr sz="2000"/>
          </a:p>
          <a:p>
            <a:pPr indent="-342900" lvl="0" marL="457200" rtl="0" algn="l">
              <a:lnSpc>
                <a:spcPct val="100000"/>
              </a:lnSpc>
              <a:spcBef>
                <a:spcPts val="0"/>
              </a:spcBef>
              <a:spcAft>
                <a:spcPts val="0"/>
              </a:spcAft>
              <a:buClr>
                <a:schemeClr val="dk1"/>
              </a:buClr>
              <a:buSzPts val="1800"/>
              <a:buChar char="-"/>
            </a:pPr>
            <a:r>
              <a:rPr lang="en-US" sz="2000"/>
              <a:t>For symptoms</a:t>
            </a:r>
            <a:endParaRPr sz="2000"/>
          </a:p>
          <a:p>
            <a:pPr indent="-342900" lvl="1" marL="914400" rtl="0" algn="l">
              <a:lnSpc>
                <a:spcPct val="100000"/>
              </a:lnSpc>
              <a:spcBef>
                <a:spcPts val="0"/>
              </a:spcBef>
              <a:spcAft>
                <a:spcPts val="0"/>
              </a:spcAft>
              <a:buClr>
                <a:schemeClr val="dk1"/>
              </a:buClr>
              <a:buSzPts val="1800"/>
              <a:buChar char="-"/>
            </a:pPr>
            <a:r>
              <a:rPr b="1" lang="en-US" sz="2000"/>
              <a:t>Antiemetics</a:t>
            </a:r>
            <a:r>
              <a:rPr lang="en-US" sz="2000"/>
              <a:t> – metoclopramide</a:t>
            </a:r>
            <a:endParaRPr sz="2000"/>
          </a:p>
          <a:p>
            <a:pPr indent="-342900" lvl="1" marL="914400" rtl="0" algn="l">
              <a:lnSpc>
                <a:spcPct val="100000"/>
              </a:lnSpc>
              <a:spcBef>
                <a:spcPts val="0"/>
              </a:spcBef>
              <a:spcAft>
                <a:spcPts val="0"/>
              </a:spcAft>
              <a:buClr>
                <a:schemeClr val="dk1"/>
              </a:buClr>
              <a:buSzPts val="1800"/>
              <a:buChar char="-"/>
            </a:pPr>
            <a:r>
              <a:rPr b="1" lang="en-US" sz="2000"/>
              <a:t>Antimotility</a:t>
            </a:r>
            <a:r>
              <a:rPr lang="en-US" sz="2000"/>
              <a:t> – loperamide</a:t>
            </a:r>
            <a:endParaRPr sz="2000"/>
          </a:p>
          <a:p>
            <a:pPr indent="-342900" lvl="1" marL="914400" rtl="0" algn="l">
              <a:lnSpc>
                <a:spcPct val="100000"/>
              </a:lnSpc>
              <a:spcBef>
                <a:spcPts val="0"/>
              </a:spcBef>
              <a:spcAft>
                <a:spcPts val="0"/>
              </a:spcAft>
              <a:buClr>
                <a:schemeClr val="dk1"/>
              </a:buClr>
              <a:buSzPts val="1800"/>
              <a:buChar char="-"/>
            </a:pPr>
            <a:r>
              <a:rPr b="1" lang="en-US" sz="2000"/>
              <a:t>Broad spectrum antibiotics </a:t>
            </a:r>
            <a:r>
              <a:rPr lang="en-US" sz="2000"/>
              <a:t>– ciprofloxacin, ceftriaxone</a:t>
            </a:r>
            <a:endParaRPr sz="2000"/>
          </a:p>
          <a:p>
            <a:pPr indent="-342900" lvl="0" marL="457200" rtl="0" algn="l">
              <a:lnSpc>
                <a:spcPct val="100000"/>
              </a:lnSpc>
              <a:spcBef>
                <a:spcPts val="0"/>
              </a:spcBef>
              <a:spcAft>
                <a:spcPts val="0"/>
              </a:spcAft>
              <a:buClr>
                <a:schemeClr val="dk1"/>
              </a:buClr>
              <a:buSzPts val="1800"/>
              <a:buChar char="-"/>
            </a:pPr>
            <a:r>
              <a:rPr lang="en-US" sz="2000"/>
              <a:t>Giardia lamblia – </a:t>
            </a:r>
            <a:r>
              <a:rPr b="1" lang="en-US" sz="2000"/>
              <a:t>metronidazole</a:t>
            </a:r>
            <a:endParaRPr/>
          </a:p>
          <a:p>
            <a:pPr indent="-228600" lvl="0" marL="457200" rtl="0" algn="l">
              <a:lnSpc>
                <a:spcPct val="100000"/>
              </a:lnSpc>
              <a:spcBef>
                <a:spcPts val="0"/>
              </a:spcBef>
              <a:spcAft>
                <a:spcPts val="0"/>
              </a:spcAft>
              <a:buClr>
                <a:schemeClr val="dk1"/>
              </a:buClr>
              <a:buSzPts val="1800"/>
              <a:buNone/>
            </a:pPr>
            <a:r>
              <a:t/>
            </a:r>
            <a:endParaRPr b="1" sz="2000"/>
          </a:p>
        </p:txBody>
      </p:sp>
      <p:sp>
        <p:nvSpPr>
          <p:cNvPr id="327" name="Google Shape;327;p20"/>
          <p:cNvSpPr txBox="1"/>
          <p:nvPr/>
        </p:nvSpPr>
        <p:spPr>
          <a:xfrm>
            <a:off x="450791" y="1921758"/>
            <a:ext cx="7352194" cy="2195216"/>
          </a:xfrm>
          <a:prstGeom prst="rect">
            <a:avLst/>
          </a:prstGeom>
          <a:noFill/>
          <a:ln>
            <a:noFill/>
          </a:ln>
        </p:spPr>
        <p:txBody>
          <a:bodyPr anchorCtr="0" anchor="t" bIns="45700" lIns="91425" spcFirstLastPara="1" rIns="91425" wrap="square" tIns="45700">
            <a:spAutoFit/>
          </a:bodyPr>
          <a:lstStyle/>
          <a:p>
            <a:pPr indent="-342900" lvl="0" marL="425450" marR="0" rtl="0" algn="l">
              <a:lnSpc>
                <a:spcPct val="115000"/>
              </a:lnSpc>
              <a:spcBef>
                <a:spcPts val="0"/>
              </a:spcBef>
              <a:spcAft>
                <a:spcPts val="0"/>
              </a:spcAft>
              <a:buClr>
                <a:schemeClr val="dk1"/>
              </a:buClr>
              <a:buSzPts val="2300"/>
              <a:buFont typeface="Arial"/>
              <a:buChar char="•"/>
            </a:pPr>
            <a:r>
              <a:rPr lang="en-US" sz="2000">
                <a:solidFill>
                  <a:schemeClr val="dk1"/>
                </a:solidFill>
                <a:latin typeface="Calibri"/>
                <a:ea typeface="Calibri"/>
                <a:cs typeface="Calibri"/>
                <a:sym typeface="Calibri"/>
              </a:rPr>
              <a:t>Bloods</a:t>
            </a:r>
            <a:endParaRPr/>
          </a:p>
          <a:p>
            <a:pPr indent="-342900" lvl="1" marL="882650" marR="0" rtl="0" algn="l">
              <a:lnSpc>
                <a:spcPct val="115000"/>
              </a:lnSpc>
              <a:spcBef>
                <a:spcPts val="0"/>
              </a:spcBef>
              <a:spcAft>
                <a:spcPts val="0"/>
              </a:spcAft>
              <a:buClr>
                <a:schemeClr val="dk1"/>
              </a:buClr>
              <a:buSzPts val="2300"/>
              <a:buFont typeface="Arial"/>
              <a:buChar char="•"/>
            </a:pPr>
            <a:r>
              <a:rPr b="0" i="0" lang="en-US" sz="2000" u="none" cap="none" strike="noStrike">
                <a:solidFill>
                  <a:schemeClr val="dk1"/>
                </a:solidFill>
                <a:latin typeface="Calibri"/>
                <a:ea typeface="Calibri"/>
                <a:cs typeface="Calibri"/>
                <a:sym typeface="Calibri"/>
              </a:rPr>
              <a:t>Increased ESR/CRP = infection</a:t>
            </a:r>
            <a:endParaRPr/>
          </a:p>
          <a:p>
            <a:pPr indent="-342900" lvl="1" marL="882650" marR="0" rtl="0" algn="l">
              <a:lnSpc>
                <a:spcPct val="115000"/>
              </a:lnSpc>
              <a:spcBef>
                <a:spcPts val="0"/>
              </a:spcBef>
              <a:spcAft>
                <a:spcPts val="0"/>
              </a:spcAft>
              <a:buClr>
                <a:schemeClr val="dk1"/>
              </a:buClr>
              <a:buSzPts val="2300"/>
              <a:buFont typeface="Arial"/>
              <a:buChar char="•"/>
            </a:pPr>
            <a:r>
              <a:rPr b="0" i="0" lang="en-US" sz="2000" u="none" cap="none" strike="noStrike">
                <a:solidFill>
                  <a:schemeClr val="dk1"/>
                </a:solidFill>
                <a:latin typeface="Calibri"/>
                <a:ea typeface="Calibri"/>
                <a:cs typeface="Calibri"/>
                <a:sym typeface="Calibri"/>
              </a:rPr>
              <a:t>Increased eosinophils = parasite</a:t>
            </a:r>
            <a:endParaRPr/>
          </a:p>
          <a:p>
            <a:pPr indent="-342900" lvl="1" marL="882650" marR="0" rtl="0" algn="l">
              <a:lnSpc>
                <a:spcPct val="115000"/>
              </a:lnSpc>
              <a:spcBef>
                <a:spcPts val="0"/>
              </a:spcBef>
              <a:spcAft>
                <a:spcPts val="0"/>
              </a:spcAft>
              <a:buClr>
                <a:schemeClr val="dk1"/>
              </a:buClr>
              <a:buSzPts val="2300"/>
              <a:buFont typeface="Arial"/>
              <a:buChar char="•"/>
            </a:pPr>
            <a:r>
              <a:rPr b="0" i="0" lang="en-US" sz="2000" u="none" cap="none" strike="noStrike">
                <a:solidFill>
                  <a:schemeClr val="dk1"/>
                </a:solidFill>
                <a:latin typeface="Calibri"/>
                <a:ea typeface="Calibri"/>
                <a:cs typeface="Calibri"/>
                <a:sym typeface="Calibri"/>
              </a:rPr>
              <a:t>Increased ESR/CRP + anaemia = Crohn’s, UC, cancer </a:t>
            </a:r>
            <a:endParaRPr/>
          </a:p>
          <a:p>
            <a:pPr indent="-342900" lvl="0" marL="425450" marR="0" rtl="0" algn="l">
              <a:lnSpc>
                <a:spcPct val="115000"/>
              </a:lnSpc>
              <a:spcBef>
                <a:spcPts val="0"/>
              </a:spcBef>
              <a:spcAft>
                <a:spcPts val="0"/>
              </a:spcAft>
              <a:buClr>
                <a:schemeClr val="dk1"/>
              </a:buClr>
              <a:buSzPts val="2300"/>
              <a:buFont typeface="Arial"/>
              <a:buChar char="•"/>
            </a:pPr>
            <a:r>
              <a:rPr lang="en-US" sz="2000">
                <a:solidFill>
                  <a:schemeClr val="dk1"/>
                </a:solidFill>
                <a:latin typeface="Calibri"/>
                <a:ea typeface="Calibri"/>
                <a:cs typeface="Calibri"/>
                <a:sym typeface="Calibri"/>
              </a:rPr>
              <a:t>Stool culture: bacteria, parasites</a:t>
            </a:r>
            <a:endParaRPr/>
          </a:p>
          <a:p>
            <a:pPr indent="-342900" lvl="0" marL="425450" marR="0" rtl="0" algn="l">
              <a:lnSpc>
                <a:spcPct val="115000"/>
              </a:lnSpc>
              <a:spcBef>
                <a:spcPts val="0"/>
              </a:spcBef>
              <a:spcAft>
                <a:spcPts val="0"/>
              </a:spcAft>
              <a:buClr>
                <a:schemeClr val="dk1"/>
              </a:buClr>
              <a:buSzPts val="2300"/>
              <a:buFont typeface="Arial"/>
              <a:buChar char="•"/>
            </a:pPr>
            <a:r>
              <a:rPr lang="en-US" sz="2000">
                <a:solidFill>
                  <a:schemeClr val="dk1"/>
                </a:solidFill>
                <a:latin typeface="Calibri"/>
                <a:ea typeface="Calibri"/>
                <a:cs typeface="Calibri"/>
                <a:sym typeface="Calibri"/>
              </a:rPr>
              <a:t>PCR: viruses, C. diff or campylobacter</a:t>
            </a:r>
            <a:endParaRPr/>
          </a:p>
        </p:txBody>
      </p:sp>
      <p:sp>
        <p:nvSpPr>
          <p:cNvPr id="328" name="Google Shape;328;p20"/>
          <p:cNvSpPr txBox="1"/>
          <p:nvPr/>
        </p:nvSpPr>
        <p:spPr>
          <a:xfrm>
            <a:off x="7442371" y="1147492"/>
            <a:ext cx="2014437"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Treatment</a:t>
            </a:r>
            <a:endParaRPr/>
          </a:p>
        </p:txBody>
      </p:sp>
      <p:sp>
        <p:nvSpPr>
          <p:cNvPr id="329" name="Google Shape;329;p20"/>
          <p:cNvSpPr txBox="1"/>
          <p:nvPr/>
        </p:nvSpPr>
        <p:spPr>
          <a:xfrm>
            <a:off x="619831" y="1159359"/>
            <a:ext cx="2014437"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Investigations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GI Red Flags – ALARMS Sx</a:t>
            </a:r>
            <a:endParaRPr/>
          </a:p>
        </p:txBody>
      </p:sp>
      <p:sp>
        <p:nvSpPr>
          <p:cNvPr id="336" name="Google Shape;336;p21"/>
          <p:cNvSpPr txBox="1"/>
          <p:nvPr>
            <p:ph idx="1" type="body"/>
          </p:nvPr>
        </p:nvSpPr>
        <p:spPr>
          <a:xfrm>
            <a:off x="611500" y="2005000"/>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Important to know when managing peptic ulcer disease, IBS -like symptoms and swallowing difficulties as differentials can be benign or cancerous!</a:t>
            </a:r>
            <a:endParaRPr/>
          </a:p>
        </p:txBody>
      </p:sp>
      <p:sp>
        <p:nvSpPr>
          <p:cNvPr id="337" name="Google Shape;337;p21"/>
          <p:cNvSpPr txBox="1"/>
          <p:nvPr/>
        </p:nvSpPr>
        <p:spPr>
          <a:xfrm>
            <a:off x="838200" y="3187408"/>
            <a:ext cx="8475921" cy="31085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A</a:t>
            </a:r>
            <a:r>
              <a:rPr lang="en-US" sz="2800">
                <a:solidFill>
                  <a:schemeClr val="dk1"/>
                </a:solidFill>
                <a:latin typeface="Calibri"/>
                <a:ea typeface="Calibri"/>
                <a:cs typeface="Calibri"/>
                <a:sym typeface="Calibri"/>
              </a:rPr>
              <a:t>naemia (Fe deficiency)</a:t>
            </a:r>
            <a:endParaRPr/>
          </a:p>
          <a:p>
            <a:pPr indent="0" lvl="0" marL="0" marR="0" rtl="0" algn="l">
              <a:spcBef>
                <a:spcPts val="0"/>
              </a:spcBef>
              <a:spcAft>
                <a:spcPts val="0"/>
              </a:spcAft>
              <a:buNone/>
            </a:pPr>
            <a:r>
              <a:rPr b="1" lang="en-US" sz="2800">
                <a:solidFill>
                  <a:schemeClr val="dk1"/>
                </a:solidFill>
                <a:latin typeface="Calibri"/>
                <a:ea typeface="Calibri"/>
                <a:cs typeface="Calibri"/>
                <a:sym typeface="Calibri"/>
              </a:rPr>
              <a:t>L</a:t>
            </a:r>
            <a:r>
              <a:rPr lang="en-US" sz="2800">
                <a:solidFill>
                  <a:schemeClr val="dk1"/>
                </a:solidFill>
                <a:latin typeface="Calibri"/>
                <a:ea typeface="Calibri"/>
                <a:cs typeface="Calibri"/>
                <a:sym typeface="Calibri"/>
              </a:rPr>
              <a:t>oss of Weight (unintentional) </a:t>
            </a:r>
            <a:endParaRPr/>
          </a:p>
          <a:p>
            <a:pPr indent="0" lvl="0" marL="0" marR="0" rtl="0" algn="l">
              <a:spcBef>
                <a:spcPts val="0"/>
              </a:spcBef>
              <a:spcAft>
                <a:spcPts val="0"/>
              </a:spcAft>
              <a:buNone/>
            </a:pPr>
            <a:r>
              <a:rPr b="1" lang="en-US" sz="2800">
                <a:solidFill>
                  <a:schemeClr val="dk1"/>
                </a:solidFill>
                <a:latin typeface="Calibri"/>
                <a:ea typeface="Calibri"/>
                <a:cs typeface="Calibri"/>
                <a:sym typeface="Calibri"/>
              </a:rPr>
              <a:t>A</a:t>
            </a:r>
            <a:r>
              <a:rPr lang="en-US" sz="2800">
                <a:solidFill>
                  <a:schemeClr val="dk1"/>
                </a:solidFill>
                <a:latin typeface="Calibri"/>
                <a:ea typeface="Calibri"/>
                <a:cs typeface="Calibri"/>
                <a:sym typeface="Calibri"/>
              </a:rPr>
              <a:t>norexia (loss of appetite)</a:t>
            </a:r>
            <a:endParaRPr/>
          </a:p>
          <a:p>
            <a:pPr indent="0" lvl="0" marL="0" marR="0" rtl="0" algn="l">
              <a:spcBef>
                <a:spcPts val="0"/>
              </a:spcBef>
              <a:spcAft>
                <a:spcPts val="0"/>
              </a:spcAft>
              <a:buNone/>
            </a:pPr>
            <a:r>
              <a:rPr b="1" lang="en-US" sz="2800">
                <a:solidFill>
                  <a:schemeClr val="dk1"/>
                </a:solidFill>
                <a:latin typeface="Calibri"/>
                <a:ea typeface="Calibri"/>
                <a:cs typeface="Calibri"/>
                <a:sym typeface="Calibri"/>
              </a:rPr>
              <a:t>R</a:t>
            </a:r>
            <a:r>
              <a:rPr lang="en-US" sz="2800">
                <a:solidFill>
                  <a:schemeClr val="dk1"/>
                </a:solidFill>
                <a:latin typeface="Calibri"/>
                <a:ea typeface="Calibri"/>
                <a:cs typeface="Calibri"/>
                <a:sym typeface="Calibri"/>
              </a:rPr>
              <a:t>ecent onset of worsening Sx</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800">
                <a:solidFill>
                  <a:schemeClr val="dk1"/>
                </a:solidFill>
                <a:latin typeface="Calibri"/>
                <a:ea typeface="Calibri"/>
                <a:cs typeface="Calibri"/>
                <a:sym typeface="Calibri"/>
              </a:rPr>
              <a:t>M</a:t>
            </a:r>
            <a:r>
              <a:rPr lang="en-US" sz="2800">
                <a:solidFill>
                  <a:schemeClr val="dk1"/>
                </a:solidFill>
                <a:latin typeface="Calibri"/>
                <a:ea typeface="Calibri"/>
                <a:cs typeface="Calibri"/>
                <a:sym typeface="Calibri"/>
              </a:rPr>
              <a:t>elaena/haematemesis 🡪 UGIB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800">
                <a:solidFill>
                  <a:schemeClr val="dk1"/>
                </a:solidFill>
                <a:latin typeface="Calibri"/>
                <a:ea typeface="Calibri"/>
                <a:cs typeface="Calibri"/>
                <a:sym typeface="Calibri"/>
              </a:rPr>
              <a:t>S</a:t>
            </a:r>
            <a:r>
              <a:rPr lang="en-US" sz="2800">
                <a:solidFill>
                  <a:schemeClr val="dk1"/>
                </a:solidFill>
                <a:latin typeface="Calibri"/>
                <a:ea typeface="Calibri"/>
                <a:cs typeface="Calibri"/>
                <a:sym typeface="Calibri"/>
              </a:rPr>
              <a:t>wallowing issues (dysphagia) 🡪 exclude oesophageal cancer&gt; achalasia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22"/>
          <p:cNvSpPr txBox="1"/>
          <p:nvPr>
            <p:ph idx="1" type="body"/>
          </p:nvPr>
        </p:nvSpPr>
        <p:spPr>
          <a:xfrm>
            <a:off x="838200" y="579863"/>
            <a:ext cx="10536044" cy="55971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What is false regarding Irritable Bowel syndrome?</a:t>
            </a:r>
            <a:endParaRPr/>
          </a:p>
          <a:p>
            <a:pPr indent="-50800" lvl="0" marL="228600" rtl="0" algn="l">
              <a:lnSpc>
                <a:spcPct val="90000"/>
              </a:lnSpc>
              <a:spcBef>
                <a:spcPts val="1000"/>
              </a:spcBef>
              <a:spcAft>
                <a:spcPts val="0"/>
              </a:spcAft>
              <a:buClr>
                <a:schemeClr val="dk1"/>
              </a:buClr>
              <a:buSzPts val="2800"/>
              <a:buNone/>
            </a:pPr>
            <a:r>
              <a:t/>
            </a:r>
            <a:endParaRPr/>
          </a:p>
          <a:p>
            <a:pPr indent="-514350" lvl="0" marL="514350" rtl="0" algn="l">
              <a:lnSpc>
                <a:spcPct val="90000"/>
              </a:lnSpc>
              <a:spcBef>
                <a:spcPts val="1000"/>
              </a:spcBef>
              <a:spcAft>
                <a:spcPts val="0"/>
              </a:spcAft>
              <a:buClr>
                <a:schemeClr val="dk1"/>
              </a:buClr>
              <a:buSzPts val="2800"/>
              <a:buAutoNum type="alphaLcParenR"/>
            </a:pPr>
            <a:r>
              <a:rPr lang="en-US"/>
              <a:t>It is associated with passage of mucus per rectum</a:t>
            </a:r>
            <a:endParaRPr/>
          </a:p>
          <a:p>
            <a:pPr indent="-514350" lvl="0" marL="514350" rtl="0" algn="l">
              <a:lnSpc>
                <a:spcPct val="90000"/>
              </a:lnSpc>
              <a:spcBef>
                <a:spcPts val="1000"/>
              </a:spcBef>
              <a:spcAft>
                <a:spcPts val="0"/>
              </a:spcAft>
              <a:buClr>
                <a:schemeClr val="dk1"/>
              </a:buClr>
              <a:buSzPts val="2800"/>
              <a:buAutoNum type="alphaLcParenR"/>
            </a:pPr>
            <a:r>
              <a:rPr lang="en-US"/>
              <a:t>Abdominal pain is typically relieved by defecation</a:t>
            </a:r>
            <a:endParaRPr/>
          </a:p>
          <a:p>
            <a:pPr indent="-514350" lvl="0" marL="514350" rtl="0" algn="l">
              <a:lnSpc>
                <a:spcPct val="90000"/>
              </a:lnSpc>
              <a:spcBef>
                <a:spcPts val="1000"/>
              </a:spcBef>
              <a:spcAft>
                <a:spcPts val="0"/>
              </a:spcAft>
              <a:buClr>
                <a:schemeClr val="dk1"/>
              </a:buClr>
              <a:buSzPts val="2800"/>
              <a:buAutoNum type="alphaLcParenR"/>
            </a:pPr>
            <a:r>
              <a:rPr lang="en-US"/>
              <a:t>Abdominal pain is usually triggered by eating high FODMAP foods.</a:t>
            </a:r>
            <a:endParaRPr/>
          </a:p>
          <a:p>
            <a:pPr indent="-514350" lvl="0" marL="514350" rtl="0" algn="l">
              <a:lnSpc>
                <a:spcPct val="90000"/>
              </a:lnSpc>
              <a:spcBef>
                <a:spcPts val="1000"/>
              </a:spcBef>
              <a:spcAft>
                <a:spcPts val="0"/>
              </a:spcAft>
              <a:buClr>
                <a:schemeClr val="dk1"/>
              </a:buClr>
              <a:buSzPts val="2800"/>
              <a:buAutoNum type="alphaLcParenR"/>
            </a:pPr>
            <a:r>
              <a:rPr lang="en-US"/>
              <a:t>It is diagnosed by the Rome IV criteria in secondary care.</a:t>
            </a:r>
            <a:endParaRPr/>
          </a:p>
          <a:p>
            <a:pPr indent="-514350" lvl="0" marL="514350" rtl="0" algn="l">
              <a:lnSpc>
                <a:spcPct val="90000"/>
              </a:lnSpc>
              <a:spcBef>
                <a:spcPts val="1000"/>
              </a:spcBef>
              <a:spcAft>
                <a:spcPts val="0"/>
              </a:spcAft>
              <a:buClr>
                <a:schemeClr val="dk1"/>
              </a:buClr>
              <a:buSzPts val="2800"/>
              <a:buAutoNum type="alphaLcParenR"/>
            </a:pPr>
            <a:r>
              <a:rPr lang="en-US"/>
              <a:t>It is sometimes triggered by a previous STI.</a:t>
            </a:r>
            <a:endParaRPr/>
          </a:p>
          <a:p>
            <a:pPr indent="-336550" lvl="0" marL="514350" rtl="0" algn="l">
              <a:lnSpc>
                <a:spcPct val="90000"/>
              </a:lnSpc>
              <a:spcBef>
                <a:spcPts val="1000"/>
              </a:spcBef>
              <a:spcAft>
                <a:spcPts val="0"/>
              </a:spcAft>
              <a:buClr>
                <a:schemeClr val="dk1"/>
              </a:buClr>
              <a:buSzPts val="2800"/>
              <a:buNone/>
            </a:pPr>
            <a:r>
              <a:t/>
            </a:r>
            <a:endParaRPr/>
          </a:p>
          <a:p>
            <a:pPr indent="-336550" lvl="0" marL="514350" rtl="0" algn="l">
              <a:lnSpc>
                <a:spcPct val="90000"/>
              </a:lnSpc>
              <a:spcBef>
                <a:spcPts val="1000"/>
              </a:spcBef>
              <a:spcAft>
                <a:spcPts val="0"/>
              </a:spcAft>
              <a:buClr>
                <a:schemeClr val="dk1"/>
              </a:buClr>
              <a:buSzPts val="2800"/>
              <a:buNone/>
            </a:pPr>
            <a:r>
              <a:t/>
            </a:r>
            <a:endParaRPr/>
          </a:p>
          <a:p>
            <a:pPr indent="-336550" lvl="0" marL="51435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23"/>
          <p:cNvSpPr txBox="1"/>
          <p:nvPr>
            <p:ph idx="1" type="body"/>
          </p:nvPr>
        </p:nvSpPr>
        <p:spPr>
          <a:xfrm>
            <a:off x="838200" y="579863"/>
            <a:ext cx="10536044" cy="55971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What is false regarding Irritable Bowel syndrome?</a:t>
            </a:r>
            <a:endParaRPr/>
          </a:p>
          <a:p>
            <a:pPr indent="-50800" lvl="0" marL="228600" rtl="0" algn="l">
              <a:lnSpc>
                <a:spcPct val="90000"/>
              </a:lnSpc>
              <a:spcBef>
                <a:spcPts val="1000"/>
              </a:spcBef>
              <a:spcAft>
                <a:spcPts val="0"/>
              </a:spcAft>
              <a:buClr>
                <a:schemeClr val="dk1"/>
              </a:buClr>
              <a:buSzPts val="2800"/>
              <a:buNone/>
            </a:pPr>
            <a:r>
              <a:t/>
            </a:r>
            <a:endParaRPr/>
          </a:p>
          <a:p>
            <a:pPr indent="-514350" lvl="0" marL="514350" rtl="0" algn="l">
              <a:lnSpc>
                <a:spcPct val="90000"/>
              </a:lnSpc>
              <a:spcBef>
                <a:spcPts val="1000"/>
              </a:spcBef>
              <a:spcAft>
                <a:spcPts val="0"/>
              </a:spcAft>
              <a:buClr>
                <a:schemeClr val="dk1"/>
              </a:buClr>
              <a:buSzPts val="2800"/>
              <a:buAutoNum type="alphaLcParenR"/>
            </a:pPr>
            <a:r>
              <a:rPr lang="en-US"/>
              <a:t>It is associated with passage of mucus per rectum</a:t>
            </a:r>
            <a:endParaRPr/>
          </a:p>
          <a:p>
            <a:pPr indent="-514350" lvl="0" marL="514350" rtl="0" algn="l">
              <a:lnSpc>
                <a:spcPct val="90000"/>
              </a:lnSpc>
              <a:spcBef>
                <a:spcPts val="1000"/>
              </a:spcBef>
              <a:spcAft>
                <a:spcPts val="0"/>
              </a:spcAft>
              <a:buClr>
                <a:schemeClr val="dk1"/>
              </a:buClr>
              <a:buSzPts val="2800"/>
              <a:buAutoNum type="alphaLcParenR"/>
            </a:pPr>
            <a:r>
              <a:rPr lang="en-US"/>
              <a:t>Abdominal pain is typically relieved by defecation</a:t>
            </a:r>
            <a:endParaRPr/>
          </a:p>
          <a:p>
            <a:pPr indent="-514350" lvl="0" marL="514350" rtl="0" algn="l">
              <a:lnSpc>
                <a:spcPct val="90000"/>
              </a:lnSpc>
              <a:spcBef>
                <a:spcPts val="1000"/>
              </a:spcBef>
              <a:spcAft>
                <a:spcPts val="0"/>
              </a:spcAft>
              <a:buClr>
                <a:schemeClr val="dk1"/>
              </a:buClr>
              <a:buSzPts val="2800"/>
              <a:buAutoNum type="alphaLcParenR"/>
            </a:pPr>
            <a:r>
              <a:rPr lang="en-US"/>
              <a:t>Abdominal pain is usually triggered by eating high FODMAP foods.</a:t>
            </a:r>
            <a:endParaRPr/>
          </a:p>
          <a:p>
            <a:pPr indent="-514350" lvl="0" marL="514350" rtl="0" algn="l">
              <a:lnSpc>
                <a:spcPct val="90000"/>
              </a:lnSpc>
              <a:spcBef>
                <a:spcPts val="1000"/>
              </a:spcBef>
              <a:spcAft>
                <a:spcPts val="0"/>
              </a:spcAft>
              <a:buClr>
                <a:schemeClr val="dk1"/>
              </a:buClr>
              <a:buSzPts val="2800"/>
              <a:buAutoNum type="alphaLcParenR"/>
            </a:pPr>
            <a:r>
              <a:rPr lang="en-US"/>
              <a:t>It is diagnosed by the Rome IV criteria in secondary care.</a:t>
            </a:r>
            <a:endParaRPr/>
          </a:p>
          <a:p>
            <a:pPr indent="-514350" lvl="0" marL="514350" rtl="0" algn="l">
              <a:lnSpc>
                <a:spcPct val="90000"/>
              </a:lnSpc>
              <a:spcBef>
                <a:spcPts val="1000"/>
              </a:spcBef>
              <a:spcAft>
                <a:spcPts val="0"/>
              </a:spcAft>
              <a:buClr>
                <a:schemeClr val="dk1"/>
              </a:buClr>
              <a:buSzPts val="2800"/>
              <a:buAutoNum type="alphaLcParenR"/>
            </a:pPr>
            <a:r>
              <a:rPr b="1" lang="en-US"/>
              <a:t>It is sometimes triggered by a previous STI.</a:t>
            </a:r>
            <a:endParaRPr/>
          </a:p>
          <a:p>
            <a:pPr indent="-336550" lvl="0" marL="514350" rtl="0" algn="l">
              <a:lnSpc>
                <a:spcPct val="90000"/>
              </a:lnSpc>
              <a:spcBef>
                <a:spcPts val="1000"/>
              </a:spcBef>
              <a:spcAft>
                <a:spcPts val="0"/>
              </a:spcAft>
              <a:buClr>
                <a:schemeClr val="dk1"/>
              </a:buClr>
              <a:buSzPts val="2800"/>
              <a:buNone/>
            </a:pPr>
            <a:r>
              <a:t/>
            </a:r>
            <a:endParaRPr/>
          </a:p>
          <a:p>
            <a:pPr indent="-336550" lvl="0" marL="514350" rtl="0" algn="l">
              <a:lnSpc>
                <a:spcPct val="90000"/>
              </a:lnSpc>
              <a:spcBef>
                <a:spcPts val="1000"/>
              </a:spcBef>
              <a:spcAft>
                <a:spcPts val="0"/>
              </a:spcAft>
              <a:buClr>
                <a:schemeClr val="dk1"/>
              </a:buClr>
              <a:buSzPts val="2800"/>
              <a:buNone/>
            </a:pPr>
            <a:r>
              <a:t/>
            </a:r>
            <a:endParaRPr/>
          </a:p>
          <a:p>
            <a:pPr indent="-336550" lvl="0" marL="51435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u="sng"/>
              <a:t>UGIB vs LGIB</a:t>
            </a:r>
            <a:endParaRPr/>
          </a:p>
        </p:txBody>
      </p:sp>
      <p:pic>
        <p:nvPicPr>
          <p:cNvPr descr="A diagram of the muscles of the human body&#10;&#10;Description automatically generated" id="356" name="Google Shape;356;p24"/>
          <p:cNvPicPr preferRelativeResize="0"/>
          <p:nvPr/>
        </p:nvPicPr>
        <p:blipFill rotWithShape="1">
          <a:blip r:embed="rId3">
            <a:alphaModFix/>
          </a:blip>
          <a:srcRect b="0" l="0" r="0" t="0"/>
          <a:stretch/>
        </p:blipFill>
        <p:spPr>
          <a:xfrm>
            <a:off x="6096000" y="318719"/>
            <a:ext cx="3761678" cy="3467468"/>
          </a:xfrm>
          <a:prstGeom prst="rect">
            <a:avLst/>
          </a:prstGeom>
          <a:noFill/>
          <a:ln>
            <a:noFill/>
          </a:ln>
        </p:spPr>
      </p:pic>
      <p:graphicFrame>
        <p:nvGraphicFramePr>
          <p:cNvPr id="357" name="Google Shape;357;p24"/>
          <p:cNvGraphicFramePr/>
          <p:nvPr/>
        </p:nvGraphicFramePr>
        <p:xfrm>
          <a:off x="453390" y="1892761"/>
          <a:ext cx="3000000" cy="3000000"/>
        </p:xfrm>
        <a:graphic>
          <a:graphicData uri="http://schemas.openxmlformats.org/drawingml/2006/table">
            <a:tbl>
              <a:tblPr bandRow="1" firstRow="1">
                <a:noFill/>
                <a:tableStyleId>{67D94C3F-75B1-4F15-80CC-DB4133E8751E}</a:tableStyleId>
              </a:tblPr>
              <a:tblGrid>
                <a:gridCol w="2497450"/>
                <a:gridCol w="2497450"/>
              </a:tblGrid>
              <a:tr h="518550">
                <a:tc>
                  <a:txBody>
                    <a:bodyPr/>
                    <a:lstStyle/>
                    <a:p>
                      <a:pPr indent="0" lvl="0" marL="0" marR="0" rtl="0" algn="l">
                        <a:spcBef>
                          <a:spcPts val="0"/>
                        </a:spcBef>
                        <a:spcAft>
                          <a:spcPts val="0"/>
                        </a:spcAft>
                        <a:buNone/>
                      </a:pPr>
                      <a:r>
                        <a:rPr lang="en-US" sz="1800"/>
                        <a:t>UGIB</a:t>
                      </a:r>
                      <a:endParaRPr/>
                    </a:p>
                  </a:txBody>
                  <a:tcPr marT="45725" marB="45725" marR="91450" marL="91450"/>
                </a:tc>
                <a:tc>
                  <a:txBody>
                    <a:bodyPr/>
                    <a:lstStyle/>
                    <a:p>
                      <a:pPr indent="0" lvl="0" marL="0" marR="0" rtl="0" algn="l">
                        <a:spcBef>
                          <a:spcPts val="0"/>
                        </a:spcBef>
                        <a:spcAft>
                          <a:spcPts val="0"/>
                        </a:spcAft>
                        <a:buNone/>
                      </a:pPr>
                      <a:r>
                        <a:rPr lang="en-US" sz="1800"/>
                        <a:t>LGIB</a:t>
                      </a:r>
                      <a:endParaRPr/>
                    </a:p>
                  </a:txBody>
                  <a:tcPr marT="45725" marB="45725" marR="91450" marL="91450"/>
                </a:tc>
              </a:tr>
              <a:tr h="1710600">
                <a:tc>
                  <a:txBody>
                    <a:bodyPr/>
                    <a:lstStyle/>
                    <a:p>
                      <a:pPr indent="0" lvl="0" marL="0" marR="0" rtl="0" algn="l">
                        <a:spcBef>
                          <a:spcPts val="0"/>
                        </a:spcBef>
                        <a:spcAft>
                          <a:spcPts val="0"/>
                        </a:spcAft>
                        <a:buNone/>
                      </a:pPr>
                      <a:r>
                        <a:rPr lang="en-US" sz="1800"/>
                        <a:t>Sx = haematemesis (coffee-ground vomit),  melaena (black tarry stool)</a:t>
                      </a:r>
                      <a:endParaRPr/>
                    </a:p>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rPr lang="en-US" sz="1800"/>
                        <a:t>Hamatochezia: Fresh red blood</a:t>
                      </a:r>
                      <a:endParaRPr/>
                    </a:p>
                  </a:txBody>
                  <a:tcPr marT="45725" marB="45725" marR="91450" marL="91450"/>
                </a:tc>
              </a:tr>
              <a:tr h="1710600">
                <a:tc>
                  <a:txBody>
                    <a:bodyPr/>
                    <a:lstStyle/>
                    <a:p>
                      <a:pPr indent="0" lvl="0" marL="0" marR="0" rtl="0" algn="l">
                        <a:spcBef>
                          <a:spcPts val="0"/>
                        </a:spcBef>
                        <a:spcAft>
                          <a:spcPts val="0"/>
                        </a:spcAft>
                        <a:buNone/>
                      </a:pPr>
                      <a:r>
                        <a:rPr lang="en-US" sz="1800"/>
                        <a:t>Cause</a:t>
                      </a:r>
                      <a:endParaRPr/>
                    </a:p>
                    <a:p>
                      <a:pPr indent="0" lvl="0" marL="0" marR="0" rtl="0" algn="l">
                        <a:spcBef>
                          <a:spcPts val="0"/>
                        </a:spcBef>
                        <a:spcAft>
                          <a:spcPts val="0"/>
                        </a:spcAft>
                        <a:buNone/>
                      </a:pPr>
                      <a:r>
                        <a:rPr lang="en-US" sz="1800"/>
                        <a:t>🡪 </a:t>
                      </a:r>
                      <a:r>
                        <a:rPr b="0" lang="en-US" sz="1800"/>
                        <a:t>Mallory Weiss tear</a:t>
                      </a:r>
                      <a:endParaRPr/>
                    </a:p>
                    <a:p>
                      <a:pPr indent="-285750" lvl="0" marL="285750" marR="0" rtl="0" algn="l">
                        <a:spcBef>
                          <a:spcPts val="0"/>
                        </a:spcBef>
                        <a:spcAft>
                          <a:spcPts val="0"/>
                        </a:spcAft>
                        <a:buClr>
                          <a:schemeClr val="dk1"/>
                        </a:buClr>
                        <a:buSzPts val="1800"/>
                        <a:buFont typeface="Noto Sans Symbols"/>
                        <a:buChar char="🡪"/>
                      </a:pPr>
                      <a:r>
                        <a:rPr b="0" lang="en-US" sz="1800"/>
                        <a:t>Ruptured oesophageal varices</a:t>
                      </a:r>
                      <a:endParaRPr/>
                    </a:p>
                    <a:p>
                      <a:pPr indent="-285750" lvl="0" marL="285750" marR="0" rtl="0" algn="l">
                        <a:spcBef>
                          <a:spcPts val="0"/>
                        </a:spcBef>
                        <a:spcAft>
                          <a:spcPts val="0"/>
                        </a:spcAft>
                        <a:buClr>
                          <a:schemeClr val="dk1"/>
                        </a:buClr>
                        <a:buSzPts val="1800"/>
                        <a:buFont typeface="Noto Sans Symbols"/>
                        <a:buChar char="🡪"/>
                      </a:pPr>
                      <a:r>
                        <a:rPr lang="en-US" sz="1800"/>
                        <a:t>Bleeding peptic ulcers</a:t>
                      </a:r>
                      <a:endParaRPr sz="1800"/>
                    </a:p>
                  </a:txBody>
                  <a:tcPr marT="45725" marB="45725" marR="91450" marL="91450"/>
                </a:tc>
                <a:tc>
                  <a:txBody>
                    <a:bodyPr/>
                    <a:lstStyle/>
                    <a:p>
                      <a:pPr indent="0" lvl="0" marL="0" marR="0" rtl="0" algn="l">
                        <a:spcBef>
                          <a:spcPts val="0"/>
                        </a:spcBef>
                        <a:spcAft>
                          <a:spcPts val="0"/>
                        </a:spcAft>
                        <a:buNone/>
                      </a:pPr>
                      <a:r>
                        <a:rPr lang="en-US" sz="1800"/>
                        <a:t>Bowel cancer</a:t>
                      </a:r>
                      <a:endParaRPr/>
                    </a:p>
                    <a:p>
                      <a:pPr indent="0" lvl="0" marL="0" marR="0" rtl="0" algn="l">
                        <a:spcBef>
                          <a:spcPts val="0"/>
                        </a:spcBef>
                        <a:spcAft>
                          <a:spcPts val="0"/>
                        </a:spcAft>
                        <a:buNone/>
                      </a:pPr>
                      <a:r>
                        <a:rPr lang="en-US" sz="1800"/>
                        <a:t>Anorectal disease {haemorrhoids, anal fissure}</a:t>
                      </a:r>
                      <a:endParaRPr/>
                    </a:p>
                    <a:p>
                      <a:pPr indent="0" lvl="0" marL="0" marR="0" rtl="0" algn="l">
                        <a:spcBef>
                          <a:spcPts val="0"/>
                        </a:spcBef>
                        <a:spcAft>
                          <a:spcPts val="0"/>
                        </a:spcAft>
                        <a:buNone/>
                      </a:pPr>
                      <a:r>
                        <a:rPr lang="en-US" sz="1800"/>
                        <a:t>Diverticular disease</a:t>
                      </a:r>
                      <a:endParaRPr/>
                    </a:p>
                  </a:txBody>
                  <a:tcPr marT="45725" marB="45725" marR="91450" marL="91450"/>
                </a:tc>
              </a:tr>
            </a:tbl>
          </a:graphicData>
        </a:graphic>
      </p:graphicFrame>
      <p:pic>
        <p:nvPicPr>
          <p:cNvPr descr="A diagram of the stomach&#10;&#10;Description automatically generated" id="358" name="Google Shape;358;p24"/>
          <p:cNvPicPr preferRelativeResize="0"/>
          <p:nvPr/>
        </p:nvPicPr>
        <p:blipFill rotWithShape="1">
          <a:blip r:embed="rId4">
            <a:alphaModFix/>
          </a:blip>
          <a:srcRect b="0" l="0" r="0" t="0"/>
          <a:stretch/>
        </p:blipFill>
        <p:spPr>
          <a:xfrm>
            <a:off x="6096000" y="3841796"/>
            <a:ext cx="4330700" cy="2568029"/>
          </a:xfrm>
          <a:prstGeom prst="rect">
            <a:avLst/>
          </a:prstGeom>
          <a:noFill/>
          <a:ln>
            <a:noFill/>
          </a:ln>
        </p:spPr>
      </p:pic>
      <p:sp>
        <p:nvSpPr>
          <p:cNvPr id="359" name="Google Shape;359;p24"/>
          <p:cNvSpPr txBox="1"/>
          <p:nvPr/>
        </p:nvSpPr>
        <p:spPr>
          <a:xfrm>
            <a:off x="9857678" y="1163782"/>
            <a:ext cx="1880932"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highlight>
                  <a:srgbClr val="FFFF00"/>
                </a:highlight>
                <a:latin typeface="Calibri"/>
                <a:ea typeface="Calibri"/>
                <a:cs typeface="Calibri"/>
                <a:sym typeface="Calibri"/>
              </a:rPr>
              <a:t>Ligament of Treitz </a:t>
            </a:r>
            <a:r>
              <a:rPr lang="en-US" sz="1800">
                <a:solidFill>
                  <a:schemeClr val="dk1"/>
                </a:solidFill>
                <a:latin typeface="Calibri"/>
                <a:ea typeface="Calibri"/>
                <a:cs typeface="Calibri"/>
                <a:sym typeface="Calibri"/>
              </a:rPr>
              <a:t>anchors duodenojejunal flexure to retroperitoneum.</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Anything before = UGIB</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Anything after = LGIB</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25"/>
          <p:cNvSpPr txBox="1"/>
          <p:nvPr>
            <p:ph type="title"/>
          </p:nvPr>
        </p:nvSpPr>
        <p:spPr>
          <a:xfrm>
            <a:off x="3405933" y="51203"/>
            <a:ext cx="4142903" cy="7635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300"/>
              <a:buFont typeface="Calibri"/>
              <a:buNone/>
            </a:pPr>
            <a:r>
              <a:rPr lang="en-US" sz="3900">
                <a:latin typeface="Calibri"/>
                <a:ea typeface="Calibri"/>
                <a:cs typeface="Calibri"/>
                <a:sym typeface="Calibri"/>
              </a:rPr>
              <a:t>Gastritis- CAP</a:t>
            </a:r>
            <a:endParaRPr sz="3900">
              <a:latin typeface="Calibri"/>
              <a:ea typeface="Calibri"/>
              <a:cs typeface="Calibri"/>
              <a:sym typeface="Calibri"/>
            </a:endParaRPr>
          </a:p>
        </p:txBody>
      </p:sp>
      <p:sp>
        <p:nvSpPr>
          <p:cNvPr id="366" name="Google Shape;366;p25"/>
          <p:cNvSpPr/>
          <p:nvPr/>
        </p:nvSpPr>
        <p:spPr>
          <a:xfrm>
            <a:off x="318172" y="1428695"/>
            <a:ext cx="6175522" cy="675167"/>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Inflammation of the stomach mucosal lining </a:t>
            </a:r>
            <a:endParaRPr sz="2000">
              <a:solidFill>
                <a:schemeClr val="dk1"/>
              </a:solidFill>
              <a:latin typeface="Calibri"/>
              <a:ea typeface="Calibri"/>
              <a:cs typeface="Calibri"/>
              <a:sym typeface="Calibri"/>
            </a:endParaRPr>
          </a:p>
        </p:txBody>
      </p:sp>
      <p:sp>
        <p:nvSpPr>
          <p:cNvPr id="367" name="Google Shape;367;p25"/>
          <p:cNvSpPr txBox="1"/>
          <p:nvPr/>
        </p:nvSpPr>
        <p:spPr>
          <a:xfrm>
            <a:off x="5291993" y="1070887"/>
            <a:ext cx="3300817" cy="1015632"/>
          </a:xfrm>
          <a:prstGeom prst="rect">
            <a:avLst/>
          </a:prstGeom>
          <a:solidFill>
            <a:srgbClr val="FFA7E8"/>
          </a:solidFill>
          <a:ln cap="flat" cmpd="sng" w="38100">
            <a:solidFill>
              <a:srgbClr val="FF33CC"/>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H.pylori is gram-negative, spiral bacterium. Oral-oral or faecal-oral transmission</a:t>
            </a:r>
            <a:endParaRPr sz="1800">
              <a:solidFill>
                <a:schemeClr val="dk1"/>
              </a:solidFill>
              <a:latin typeface="Calibri"/>
              <a:ea typeface="Calibri"/>
              <a:cs typeface="Calibri"/>
              <a:sym typeface="Calibri"/>
            </a:endParaRPr>
          </a:p>
        </p:txBody>
      </p:sp>
      <p:sp>
        <p:nvSpPr>
          <p:cNvPr id="368" name="Google Shape;368;p25"/>
          <p:cNvSpPr txBox="1"/>
          <p:nvPr/>
        </p:nvSpPr>
        <p:spPr>
          <a:xfrm>
            <a:off x="321485" y="1030499"/>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Definition</a:t>
            </a:r>
            <a:endParaRPr/>
          </a:p>
        </p:txBody>
      </p:sp>
      <p:sp>
        <p:nvSpPr>
          <p:cNvPr id="369" name="Google Shape;369;p25"/>
          <p:cNvSpPr txBox="1"/>
          <p:nvPr/>
        </p:nvSpPr>
        <p:spPr>
          <a:xfrm>
            <a:off x="321485" y="2098040"/>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Causes</a:t>
            </a:r>
            <a:endParaRPr/>
          </a:p>
        </p:txBody>
      </p:sp>
      <p:graphicFrame>
        <p:nvGraphicFramePr>
          <p:cNvPr id="370" name="Google Shape;370;p25"/>
          <p:cNvGraphicFramePr/>
          <p:nvPr/>
        </p:nvGraphicFramePr>
        <p:xfrm>
          <a:off x="321485" y="2717854"/>
          <a:ext cx="3000000" cy="3000000"/>
        </p:xfrm>
        <a:graphic>
          <a:graphicData uri="http://schemas.openxmlformats.org/drawingml/2006/table">
            <a:tbl>
              <a:tblPr>
                <a:noFill/>
                <a:tableStyleId>{98951C28-73DE-4EF6-8D56-707D317C45E7}</a:tableStyleId>
              </a:tblPr>
              <a:tblGrid>
                <a:gridCol w="3967300"/>
                <a:gridCol w="4304025"/>
              </a:tblGrid>
              <a:tr h="544650">
                <a:tc>
                  <a:txBody>
                    <a:bodyPr/>
                    <a:lstStyle/>
                    <a:p>
                      <a:pPr indent="0" lvl="0" marL="0" marR="0" rtl="0" algn="ctr">
                        <a:spcBef>
                          <a:spcPts val="0"/>
                        </a:spcBef>
                        <a:spcAft>
                          <a:spcPts val="0"/>
                        </a:spcAft>
                        <a:buClr>
                          <a:schemeClr val="lt1"/>
                        </a:buClr>
                        <a:buSzPts val="1800"/>
                        <a:buFont typeface="Calibri"/>
                        <a:buNone/>
                      </a:pPr>
                      <a:r>
                        <a:rPr b="1" lang="en-US" sz="1800">
                          <a:solidFill>
                            <a:schemeClr val="lt1"/>
                          </a:solidFill>
                        </a:rPr>
                        <a:t>ACUTE</a:t>
                      </a:r>
                      <a:endParaRPr b="1" sz="1800">
                        <a:solidFill>
                          <a:schemeClr val="lt1"/>
                        </a:solidFill>
                        <a:latin typeface="Calibri"/>
                        <a:ea typeface="Calibri"/>
                        <a:cs typeface="Calibri"/>
                        <a:sym typeface="Calibri"/>
                      </a:endParaRPr>
                    </a:p>
                  </a:txBody>
                  <a:tcPr marT="121900" marB="121900" marR="121900" marL="121900">
                    <a:solidFill>
                      <a:schemeClr val="accent4"/>
                    </a:solidFill>
                  </a:tcPr>
                </a:tc>
                <a:tc>
                  <a:txBody>
                    <a:bodyPr/>
                    <a:lstStyle/>
                    <a:p>
                      <a:pPr indent="0" lvl="0" marL="0" marR="0" rtl="0" algn="ctr">
                        <a:spcBef>
                          <a:spcPts val="0"/>
                        </a:spcBef>
                        <a:spcAft>
                          <a:spcPts val="0"/>
                        </a:spcAft>
                        <a:buClr>
                          <a:schemeClr val="lt1"/>
                        </a:buClr>
                        <a:buSzPts val="1800"/>
                        <a:buFont typeface="Calibri"/>
                        <a:buNone/>
                      </a:pPr>
                      <a:r>
                        <a:rPr b="1" lang="en-US" sz="1800">
                          <a:solidFill>
                            <a:schemeClr val="lt1"/>
                          </a:solidFill>
                        </a:rPr>
                        <a:t>CHRONIC</a:t>
                      </a:r>
                      <a:endParaRPr b="1" sz="1800">
                        <a:solidFill>
                          <a:schemeClr val="lt1"/>
                        </a:solidFill>
                        <a:latin typeface="Calibri"/>
                        <a:ea typeface="Calibri"/>
                        <a:cs typeface="Calibri"/>
                        <a:sym typeface="Calibri"/>
                      </a:endParaRPr>
                    </a:p>
                  </a:txBody>
                  <a:tcPr marT="121900" marB="121900" marR="121900" marL="121900">
                    <a:solidFill>
                      <a:schemeClr val="accent4"/>
                    </a:solidFill>
                  </a:tcPr>
                </a:tc>
              </a:tr>
              <a:tr h="3086600">
                <a:tc>
                  <a:txBody>
                    <a:bodyPr/>
                    <a:lstStyle/>
                    <a:p>
                      <a:pPr indent="-457200" lvl="0" marL="635000" marR="0" rtl="0" algn="l">
                        <a:spcBef>
                          <a:spcPts val="0"/>
                        </a:spcBef>
                        <a:spcAft>
                          <a:spcPts val="0"/>
                        </a:spcAft>
                        <a:buClr>
                          <a:schemeClr val="dk1"/>
                        </a:buClr>
                        <a:buSzPts val="2000"/>
                        <a:buFont typeface="Calibri"/>
                        <a:buAutoNum type="arabicPeriod"/>
                      </a:pPr>
                      <a:r>
                        <a:rPr b="1" lang="en-US" sz="1800">
                          <a:solidFill>
                            <a:srgbClr val="FF0000"/>
                          </a:solidFill>
                          <a:latin typeface="Calibri"/>
                          <a:ea typeface="Calibri"/>
                          <a:cs typeface="Calibri"/>
                          <a:sym typeface="Calibri"/>
                        </a:rPr>
                        <a:t>Helicobacter pylori </a:t>
                      </a:r>
                      <a:r>
                        <a:rPr lang="en-US" sz="1800">
                          <a:solidFill>
                            <a:schemeClr val="dk1"/>
                          </a:solidFill>
                          <a:latin typeface="Calibri"/>
                          <a:ea typeface="Calibri"/>
                          <a:cs typeface="Calibri"/>
                          <a:sym typeface="Calibri"/>
                        </a:rPr>
                        <a:t>infection </a:t>
                      </a:r>
                      <a:endParaRPr/>
                    </a:p>
                    <a:p>
                      <a:pPr indent="-457200" lvl="0" marL="635000" marR="0" rtl="0" algn="l">
                        <a:spcBef>
                          <a:spcPts val="0"/>
                        </a:spcBef>
                        <a:spcAft>
                          <a:spcPts val="0"/>
                        </a:spcAft>
                        <a:buClr>
                          <a:schemeClr val="dk1"/>
                        </a:buClr>
                        <a:buSzPts val="2000"/>
                        <a:buFont typeface="Calibri"/>
                        <a:buAutoNum type="arabicPeriod"/>
                      </a:pPr>
                      <a:r>
                        <a:rPr b="1" lang="en-US" sz="1800">
                          <a:solidFill>
                            <a:schemeClr val="dk1"/>
                          </a:solidFill>
                          <a:latin typeface="Calibri"/>
                          <a:ea typeface="Calibri"/>
                          <a:cs typeface="Calibri"/>
                          <a:sym typeface="Calibri"/>
                        </a:rPr>
                        <a:t>Alcohol</a:t>
                      </a:r>
                      <a:r>
                        <a:rPr lang="en-US" sz="1800">
                          <a:solidFill>
                            <a:schemeClr val="dk1"/>
                          </a:solidFill>
                          <a:latin typeface="Calibri"/>
                          <a:ea typeface="Calibri"/>
                          <a:cs typeface="Calibri"/>
                          <a:sym typeface="Calibri"/>
                        </a:rPr>
                        <a:t> abuse</a:t>
                      </a:r>
                      <a:endParaRPr/>
                    </a:p>
                    <a:p>
                      <a:pPr indent="-457200" lvl="0" marL="635000" marR="0" rtl="0" algn="l">
                        <a:spcBef>
                          <a:spcPts val="0"/>
                        </a:spcBef>
                        <a:spcAft>
                          <a:spcPts val="0"/>
                        </a:spcAft>
                        <a:buClr>
                          <a:schemeClr val="dk1"/>
                        </a:buClr>
                        <a:buSzPts val="2000"/>
                        <a:buFont typeface="Calibri"/>
                        <a:buAutoNum type="arabicPeriod"/>
                      </a:pPr>
                      <a:r>
                        <a:rPr b="1" lang="en-US" sz="1800">
                          <a:solidFill>
                            <a:schemeClr val="dk1"/>
                          </a:solidFill>
                          <a:latin typeface="Calibri"/>
                          <a:ea typeface="Calibri"/>
                          <a:cs typeface="Calibri"/>
                          <a:sym typeface="Calibri"/>
                        </a:rPr>
                        <a:t>Stress</a:t>
                      </a:r>
                      <a:r>
                        <a:rPr lang="en-US" sz="1800">
                          <a:solidFill>
                            <a:schemeClr val="dk1"/>
                          </a:solidFill>
                          <a:latin typeface="Calibri"/>
                          <a:ea typeface="Calibri"/>
                          <a:cs typeface="Calibri"/>
                          <a:sym typeface="Calibri"/>
                        </a:rPr>
                        <a:t> (critically ill, major surgery)</a:t>
                      </a:r>
                      <a:endParaRPr/>
                    </a:p>
                    <a:p>
                      <a:pPr indent="-457200" lvl="0" marL="635000" marR="0" rtl="0" algn="l">
                        <a:spcBef>
                          <a:spcPts val="0"/>
                        </a:spcBef>
                        <a:spcAft>
                          <a:spcPts val="0"/>
                        </a:spcAft>
                        <a:buClr>
                          <a:schemeClr val="dk1"/>
                        </a:buClr>
                        <a:buSzPts val="2000"/>
                        <a:buFont typeface="Calibri"/>
                        <a:buAutoNum type="arabicPeriod"/>
                      </a:pPr>
                      <a:r>
                        <a:rPr b="1" lang="en-US" sz="1800">
                          <a:solidFill>
                            <a:schemeClr val="dk1"/>
                          </a:solidFill>
                          <a:latin typeface="Calibri"/>
                          <a:ea typeface="Calibri"/>
                          <a:cs typeface="Calibri"/>
                          <a:sym typeface="Calibri"/>
                        </a:rPr>
                        <a:t>NSAIDs</a:t>
                      </a:r>
                      <a:r>
                        <a:rPr lang="en-US" sz="1800">
                          <a:solidFill>
                            <a:schemeClr val="dk1"/>
                          </a:solidFill>
                          <a:latin typeface="Calibri"/>
                          <a:ea typeface="Calibri"/>
                          <a:cs typeface="Calibri"/>
                          <a:sym typeface="Calibri"/>
                        </a:rPr>
                        <a:t> (COX inhibitor → inhibits prostaglandin synthesis→ less mucus secretion)</a:t>
                      </a:r>
                      <a:endParaRPr/>
                    </a:p>
                    <a:p>
                      <a:pPr indent="-457200" lvl="0" marL="635000" marR="0" rtl="0" algn="l">
                        <a:spcBef>
                          <a:spcPts val="0"/>
                        </a:spcBef>
                        <a:spcAft>
                          <a:spcPts val="0"/>
                        </a:spcAft>
                        <a:buClr>
                          <a:schemeClr val="dk1"/>
                        </a:buClr>
                        <a:buSzPts val="2000"/>
                        <a:buFont typeface="Calibri"/>
                        <a:buAutoNum type="arabicPeriod"/>
                      </a:pPr>
                      <a:r>
                        <a:rPr lang="en-US" sz="1800">
                          <a:solidFill>
                            <a:srgbClr val="FF0000"/>
                          </a:solidFill>
                          <a:latin typeface="Calibri"/>
                          <a:ea typeface="Calibri"/>
                          <a:cs typeface="Calibri"/>
                          <a:sym typeface="Calibri"/>
                        </a:rPr>
                        <a:t>MCC 🡪CAMPYLOBACTER pylori- </a:t>
                      </a:r>
                      <a:r>
                        <a:rPr lang="en-US" sz="1800">
                          <a:solidFill>
                            <a:schemeClr val="dk1"/>
                          </a:solidFill>
                          <a:latin typeface="Calibri"/>
                          <a:ea typeface="Calibri"/>
                          <a:cs typeface="Calibri"/>
                          <a:sym typeface="Calibri"/>
                        </a:rPr>
                        <a:t>GUILLAN BARRE</a:t>
                      </a:r>
                      <a:endParaRPr/>
                    </a:p>
                    <a:p>
                      <a:pPr indent="-457200" lvl="0" marL="635000" marR="0" rtl="0" algn="l">
                        <a:spcBef>
                          <a:spcPts val="0"/>
                        </a:spcBef>
                        <a:spcAft>
                          <a:spcPts val="0"/>
                        </a:spcAft>
                        <a:buClr>
                          <a:schemeClr val="dk1"/>
                        </a:buClr>
                        <a:buSzPts val="2000"/>
                        <a:buFont typeface="Calibri"/>
                        <a:buAutoNum type="arabicPeriod"/>
                      </a:pPr>
                      <a:r>
                        <a:rPr lang="en-US" sz="1800">
                          <a:solidFill>
                            <a:schemeClr val="dk1"/>
                          </a:solidFill>
                          <a:latin typeface="Calibri"/>
                          <a:ea typeface="Calibri"/>
                          <a:cs typeface="Calibri"/>
                          <a:sym typeface="Calibri"/>
                        </a:rPr>
                        <a:t>Viral - CMV</a:t>
                      </a:r>
                      <a:endParaRPr/>
                    </a:p>
                  </a:txBody>
                  <a:tcPr marT="121900" marB="121900" marR="121900" marL="121900"/>
                </a:tc>
                <a:tc>
                  <a:txBody>
                    <a:bodyPr/>
                    <a:lstStyle/>
                    <a:p>
                      <a:pPr indent="-457200" lvl="0" marL="635000" marR="0" rtl="0" algn="l">
                        <a:spcBef>
                          <a:spcPts val="0"/>
                        </a:spcBef>
                        <a:spcAft>
                          <a:spcPts val="0"/>
                        </a:spcAft>
                        <a:buClr>
                          <a:schemeClr val="dk1"/>
                        </a:buClr>
                        <a:buSzPts val="2000"/>
                        <a:buFont typeface="Calibri"/>
                        <a:buAutoNum type="arabicPeriod"/>
                      </a:pPr>
                      <a:r>
                        <a:rPr b="1" lang="en-US" sz="1800">
                          <a:solidFill>
                            <a:srgbClr val="FF0000"/>
                          </a:solidFill>
                          <a:latin typeface="Calibri"/>
                          <a:ea typeface="Calibri"/>
                          <a:cs typeface="Calibri"/>
                          <a:sym typeface="Calibri"/>
                        </a:rPr>
                        <a:t>Helicobacter pylori </a:t>
                      </a:r>
                      <a:r>
                        <a:rPr lang="en-US" sz="1800">
                          <a:solidFill>
                            <a:schemeClr val="dk1"/>
                          </a:solidFill>
                          <a:latin typeface="Calibri"/>
                          <a:ea typeface="Calibri"/>
                          <a:cs typeface="Calibri"/>
                          <a:sym typeface="Calibri"/>
                        </a:rPr>
                        <a:t>infection</a:t>
                      </a:r>
                      <a:endParaRPr/>
                    </a:p>
                    <a:p>
                      <a:pPr indent="-457200" lvl="0" marL="635000" marR="0" rtl="0" algn="l">
                        <a:spcBef>
                          <a:spcPts val="0"/>
                        </a:spcBef>
                        <a:spcAft>
                          <a:spcPts val="0"/>
                        </a:spcAft>
                        <a:buClr>
                          <a:schemeClr val="dk1"/>
                        </a:buClr>
                        <a:buSzPts val="2000"/>
                        <a:buFont typeface="Calibri"/>
                        <a:buAutoNum type="arabicPeriod"/>
                      </a:pPr>
                      <a:r>
                        <a:rPr b="1" lang="en-US" sz="1800">
                          <a:solidFill>
                            <a:schemeClr val="dk1"/>
                          </a:solidFill>
                          <a:latin typeface="Calibri"/>
                          <a:ea typeface="Calibri"/>
                          <a:cs typeface="Calibri"/>
                          <a:sym typeface="Calibri"/>
                        </a:rPr>
                        <a:t>Autoimmune gastritis </a:t>
                      </a:r>
                      <a:r>
                        <a:rPr lang="en-US" sz="1800">
                          <a:solidFill>
                            <a:schemeClr val="dk1"/>
                          </a:solidFill>
                          <a:latin typeface="Calibri"/>
                          <a:ea typeface="Calibri"/>
                          <a:cs typeface="Calibri"/>
                          <a:sym typeface="Calibri"/>
                        </a:rPr>
                        <a:t>(affects fundic portion of stomach) Parietal cell antibodies and intrinsic factor antibodies → </a:t>
                      </a:r>
                      <a:r>
                        <a:rPr b="0" lang="en-US" sz="1800">
                          <a:solidFill>
                            <a:schemeClr val="dk1"/>
                          </a:solidFill>
                          <a:latin typeface="Calibri"/>
                          <a:ea typeface="Calibri"/>
                          <a:cs typeface="Calibri"/>
                          <a:sym typeface="Calibri"/>
                        </a:rPr>
                        <a:t>reduce vit B12 </a:t>
                      </a:r>
                      <a:r>
                        <a:rPr lang="en-US" sz="1800">
                          <a:solidFill>
                            <a:schemeClr val="dk1"/>
                          </a:solidFill>
                          <a:latin typeface="Calibri"/>
                          <a:ea typeface="Calibri"/>
                          <a:cs typeface="Calibri"/>
                          <a:sym typeface="Calibri"/>
                        </a:rPr>
                        <a:t>absorption in terminal ileum → </a:t>
                      </a:r>
                      <a:r>
                        <a:rPr lang="en-US" sz="1800">
                          <a:solidFill>
                            <a:schemeClr val="dk1"/>
                          </a:solidFill>
                          <a:highlight>
                            <a:srgbClr val="FFFF00"/>
                          </a:highlight>
                          <a:latin typeface="Calibri"/>
                          <a:ea typeface="Calibri"/>
                          <a:cs typeface="Calibri"/>
                          <a:sym typeface="Calibri"/>
                        </a:rPr>
                        <a:t>pernicious anaemia </a:t>
                      </a:r>
                      <a:endParaRPr/>
                    </a:p>
                  </a:txBody>
                  <a:tcPr marT="121900" marB="121900" marR="121900" marL="121900"/>
                </a:tc>
              </a:tr>
            </a:tbl>
          </a:graphicData>
        </a:graphic>
      </p:graphicFrame>
      <p:pic>
        <p:nvPicPr>
          <p:cNvPr id="371" name="Google Shape;371;p25"/>
          <p:cNvPicPr preferRelativeResize="0"/>
          <p:nvPr/>
        </p:nvPicPr>
        <p:blipFill rotWithShape="1">
          <a:blip r:embed="rId3">
            <a:alphaModFix/>
          </a:blip>
          <a:srcRect b="18761" l="2970" r="9913" t="9052"/>
          <a:stretch/>
        </p:blipFill>
        <p:spPr>
          <a:xfrm>
            <a:off x="8592810" y="345531"/>
            <a:ext cx="3526900" cy="2220953"/>
          </a:xfrm>
          <a:prstGeom prst="rect">
            <a:avLst/>
          </a:prstGeom>
          <a:noFill/>
          <a:ln>
            <a:noFill/>
          </a:ln>
        </p:spPr>
      </p:pic>
      <p:pic>
        <p:nvPicPr>
          <p:cNvPr id="372" name="Google Shape;372;p25"/>
          <p:cNvPicPr preferRelativeResize="0"/>
          <p:nvPr/>
        </p:nvPicPr>
        <p:blipFill rotWithShape="1">
          <a:blip r:embed="rId4">
            <a:alphaModFix/>
          </a:blip>
          <a:srcRect b="0" l="0" r="0" t="0"/>
          <a:stretch/>
        </p:blipFill>
        <p:spPr>
          <a:xfrm>
            <a:off x="8592810" y="4054541"/>
            <a:ext cx="3526900" cy="187141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26"/>
          <p:cNvSpPr txBox="1"/>
          <p:nvPr>
            <p:ph type="title"/>
          </p:nvPr>
        </p:nvSpPr>
        <p:spPr>
          <a:xfrm>
            <a:off x="3607904" y="51509"/>
            <a:ext cx="3900050" cy="54854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300"/>
              <a:buFont typeface="Calibri"/>
              <a:buNone/>
            </a:pPr>
            <a:r>
              <a:rPr lang="en-US" sz="3900">
                <a:latin typeface="Calibri"/>
                <a:ea typeface="Calibri"/>
                <a:cs typeface="Calibri"/>
                <a:sym typeface="Calibri"/>
              </a:rPr>
              <a:t>Gastritis</a:t>
            </a:r>
            <a:endParaRPr sz="3900">
              <a:latin typeface="Calibri"/>
              <a:ea typeface="Calibri"/>
              <a:cs typeface="Calibri"/>
              <a:sym typeface="Calibri"/>
            </a:endParaRPr>
          </a:p>
        </p:txBody>
      </p:sp>
      <p:sp>
        <p:nvSpPr>
          <p:cNvPr id="379" name="Google Shape;379;p26"/>
          <p:cNvSpPr/>
          <p:nvPr/>
        </p:nvSpPr>
        <p:spPr>
          <a:xfrm>
            <a:off x="3810601" y="1174883"/>
            <a:ext cx="3765829" cy="5087866"/>
          </a:xfrm>
          <a:prstGeom prst="rect">
            <a:avLst/>
          </a:prstGeom>
          <a:noFill/>
          <a:ln cap="flat" cmpd="sng" w="76200">
            <a:solidFill>
              <a:srgbClr val="FFFFFF"/>
            </a:solidFill>
            <a:prstDash val="solid"/>
            <a:round/>
            <a:headEnd len="sm" w="sm" type="none"/>
            <a:tailEnd len="sm" w="sm" type="none"/>
          </a:ln>
        </p:spPr>
        <p:txBody>
          <a:bodyPr anchorCtr="0" anchor="t" bIns="121900" lIns="121900" spcFirstLastPara="1" rIns="121900" wrap="square" tIns="121900">
            <a:noAutofit/>
          </a:bodyPr>
          <a:lstStyle/>
          <a:p>
            <a:pPr indent="-431800" lvl="0" marL="609600" marR="0" rtl="0" algn="l">
              <a:spcBef>
                <a:spcPts val="0"/>
              </a:spcBef>
              <a:spcAft>
                <a:spcPts val="0"/>
              </a:spcAft>
              <a:buClr>
                <a:schemeClr val="dk1"/>
              </a:buClr>
              <a:buSzPts val="2000"/>
              <a:buFont typeface="Calibri"/>
              <a:buChar char="●"/>
            </a:pPr>
            <a:r>
              <a:rPr b="1" lang="en-US" sz="2000">
                <a:solidFill>
                  <a:schemeClr val="dk1"/>
                </a:solidFill>
                <a:latin typeface="Calibri"/>
                <a:ea typeface="Calibri"/>
                <a:cs typeface="Calibri"/>
                <a:sym typeface="Calibri"/>
              </a:rPr>
              <a:t>Helicobacter pylori </a:t>
            </a:r>
            <a:r>
              <a:rPr lang="en-US" sz="2000">
                <a:solidFill>
                  <a:schemeClr val="dk1"/>
                </a:solidFill>
                <a:latin typeface="Calibri"/>
                <a:ea typeface="Calibri"/>
                <a:cs typeface="Calibri"/>
                <a:sym typeface="Calibri"/>
              </a:rPr>
              <a:t>infection </a:t>
            </a:r>
            <a:endParaRPr sz="2000">
              <a:solidFill>
                <a:schemeClr val="dk1"/>
              </a:solidFill>
              <a:latin typeface="Calibri"/>
              <a:ea typeface="Calibri"/>
              <a:cs typeface="Calibri"/>
              <a:sym typeface="Calibri"/>
            </a:endParaRPr>
          </a:p>
          <a:p>
            <a:pPr indent="-431800" lvl="1" marL="1219200" marR="0" rtl="0" algn="l">
              <a:spcBef>
                <a:spcPts val="0"/>
              </a:spcBef>
              <a:spcAft>
                <a:spcPts val="0"/>
              </a:spcAft>
              <a:buClr>
                <a:schemeClr val="dk1"/>
              </a:buClr>
              <a:buSzPts val="2000"/>
              <a:buFont typeface="Calibri"/>
              <a:buChar char="○"/>
            </a:pPr>
            <a:r>
              <a:rPr b="1" i="0" lang="en-US" sz="2000" u="none" cap="none" strike="noStrike">
                <a:solidFill>
                  <a:schemeClr val="dk1"/>
                </a:solidFill>
                <a:highlight>
                  <a:srgbClr val="FFFF00"/>
                </a:highlight>
                <a:latin typeface="Calibri"/>
                <a:ea typeface="Calibri"/>
                <a:cs typeface="Calibri"/>
                <a:sym typeface="Calibri"/>
              </a:rPr>
              <a:t>Urea breath test </a:t>
            </a:r>
            <a:endParaRPr b="1" i="0" sz="2000" u="none" cap="none" strike="noStrike">
              <a:solidFill>
                <a:schemeClr val="dk1"/>
              </a:solidFill>
              <a:highlight>
                <a:srgbClr val="FFFF00"/>
              </a:highlight>
              <a:latin typeface="Calibri"/>
              <a:ea typeface="Calibri"/>
              <a:cs typeface="Calibri"/>
              <a:sym typeface="Calibri"/>
            </a:endParaRPr>
          </a:p>
          <a:p>
            <a:pPr indent="-431800" lvl="1" marL="1219200" marR="0" rtl="0" algn="l">
              <a:spcBef>
                <a:spcPts val="0"/>
              </a:spcBef>
              <a:spcAft>
                <a:spcPts val="0"/>
              </a:spcAft>
              <a:buClr>
                <a:schemeClr val="dk1"/>
              </a:buClr>
              <a:buSzPts val="2000"/>
              <a:buFont typeface="Calibri"/>
              <a:buChar char="○"/>
            </a:pPr>
            <a:r>
              <a:rPr b="1" i="0" lang="en-US" sz="2000" u="none" cap="none" strike="noStrike">
                <a:solidFill>
                  <a:schemeClr val="dk1"/>
                </a:solidFill>
                <a:highlight>
                  <a:srgbClr val="FFFF00"/>
                </a:highlight>
                <a:latin typeface="Calibri"/>
                <a:ea typeface="Calibri"/>
                <a:cs typeface="Calibri"/>
                <a:sym typeface="Calibri"/>
              </a:rPr>
              <a:t>Stool antigen test </a:t>
            </a:r>
            <a:endParaRPr b="1" i="0" sz="2000" u="none" cap="none" strike="noStrike">
              <a:solidFill>
                <a:schemeClr val="dk1"/>
              </a:solidFill>
              <a:highlight>
                <a:srgbClr val="FFFF00"/>
              </a:highlight>
              <a:latin typeface="Calibri"/>
              <a:ea typeface="Calibri"/>
              <a:cs typeface="Calibri"/>
              <a:sym typeface="Calibri"/>
            </a:endParaRPr>
          </a:p>
          <a:p>
            <a:pPr indent="0" lvl="0" marL="0" marR="0" rtl="0" algn="l">
              <a:spcBef>
                <a:spcPts val="0"/>
              </a:spcBef>
              <a:spcAft>
                <a:spcPts val="0"/>
              </a:spcAft>
              <a:buClr>
                <a:schemeClr val="dk1"/>
              </a:buClr>
              <a:buSzPts val="2000"/>
              <a:buFont typeface="Calibri"/>
              <a:buNone/>
            </a:pPr>
            <a:r>
              <a:t/>
            </a:r>
            <a:endParaRPr sz="20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Before testing, </a:t>
            </a:r>
            <a:r>
              <a:rPr lang="en-US" sz="2000" u="sng">
                <a:solidFill>
                  <a:schemeClr val="dk1"/>
                </a:solidFill>
                <a:latin typeface="Calibri"/>
                <a:ea typeface="Calibri"/>
                <a:cs typeface="Calibri"/>
                <a:sym typeface="Calibri"/>
              </a:rPr>
              <a:t>stop PPI for at least 2 weeks/stop antibiotics for 4 weeks</a:t>
            </a:r>
            <a:endParaRPr/>
          </a:p>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Ensures test results are only due to H.pylori</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000"/>
              <a:buFont typeface="Calibri"/>
              <a:buNone/>
            </a:pPr>
            <a:r>
              <a:t/>
            </a:r>
            <a:endParaRPr sz="2000">
              <a:solidFill>
                <a:schemeClr val="dk1"/>
              </a:solidFill>
              <a:latin typeface="Calibri"/>
              <a:ea typeface="Calibri"/>
              <a:cs typeface="Calibri"/>
              <a:sym typeface="Calibri"/>
            </a:endParaRPr>
          </a:p>
          <a:p>
            <a:pPr indent="-431800" lvl="0" marL="609600" marR="0" rtl="0" algn="l">
              <a:spcBef>
                <a:spcPts val="0"/>
              </a:spcBef>
              <a:spcAft>
                <a:spcPts val="0"/>
              </a:spcAft>
              <a:buClr>
                <a:schemeClr val="dk1"/>
              </a:buClr>
              <a:buSzPts val="2000"/>
              <a:buFont typeface="Calibri"/>
              <a:buChar char="●"/>
            </a:pPr>
            <a:r>
              <a:rPr b="1" lang="en-US" sz="2000">
                <a:solidFill>
                  <a:schemeClr val="dk1"/>
                </a:solidFill>
                <a:latin typeface="Calibri"/>
                <a:ea typeface="Calibri"/>
                <a:cs typeface="Calibri"/>
                <a:sym typeface="Calibri"/>
              </a:rPr>
              <a:t>Endoscopy</a:t>
            </a:r>
            <a:r>
              <a:rPr lang="en-US" sz="2000">
                <a:solidFill>
                  <a:schemeClr val="dk1"/>
                </a:solidFill>
                <a:latin typeface="Calibri"/>
                <a:ea typeface="Calibri"/>
                <a:cs typeface="Calibri"/>
                <a:sym typeface="Calibri"/>
              </a:rPr>
              <a:t> (gastric mucosal inflammation/atrophy)</a:t>
            </a:r>
            <a:endParaRPr sz="2000">
              <a:solidFill>
                <a:schemeClr val="dk1"/>
              </a:solidFill>
              <a:latin typeface="Calibri"/>
              <a:ea typeface="Calibri"/>
              <a:cs typeface="Calibri"/>
              <a:sym typeface="Calibri"/>
            </a:endParaRPr>
          </a:p>
          <a:p>
            <a:pPr indent="-431800" lvl="0" marL="609600" marR="0" rtl="0" algn="l">
              <a:spcBef>
                <a:spcPts val="0"/>
              </a:spcBef>
              <a:spcAft>
                <a:spcPts val="0"/>
              </a:spcAft>
              <a:buClr>
                <a:schemeClr val="dk1"/>
              </a:buClr>
              <a:buSzPts val="2000"/>
              <a:buFont typeface="Calibri"/>
              <a:buChar char="●"/>
            </a:pPr>
            <a:r>
              <a:rPr b="1" lang="en-US" sz="2000">
                <a:solidFill>
                  <a:schemeClr val="dk1"/>
                </a:solidFill>
                <a:latin typeface="Calibri"/>
                <a:ea typeface="Calibri"/>
                <a:cs typeface="Calibri"/>
                <a:sym typeface="Calibri"/>
              </a:rPr>
              <a:t>Autoimmune gastritis</a:t>
            </a:r>
            <a:endParaRPr/>
          </a:p>
          <a:p>
            <a:pPr indent="-431800" lvl="1" marL="1066800" marR="0" rtl="0" algn="l">
              <a:spcBef>
                <a:spcPts val="0"/>
              </a:spcBef>
              <a:spcAft>
                <a:spcPts val="0"/>
              </a:spcAft>
              <a:buClr>
                <a:schemeClr val="dk1"/>
              </a:buClr>
              <a:buSzPts val="2000"/>
              <a:buFont typeface="Calibri"/>
              <a:buChar char="●"/>
            </a:pPr>
            <a:r>
              <a:rPr b="1" i="0" lang="en-US" sz="2000" u="none" cap="none" strike="noStrike">
                <a:solidFill>
                  <a:schemeClr val="dk1"/>
                </a:solidFill>
                <a:latin typeface="Calibri"/>
                <a:ea typeface="Calibri"/>
                <a:cs typeface="Calibri"/>
                <a:sym typeface="Calibri"/>
              </a:rPr>
              <a:t>B12 Testing (low)</a:t>
            </a:r>
            <a:endParaRPr/>
          </a:p>
          <a:p>
            <a:pPr indent="-431800" lvl="1" marL="1066800" marR="0" rtl="0" algn="l">
              <a:spcBef>
                <a:spcPts val="0"/>
              </a:spcBef>
              <a:spcAft>
                <a:spcPts val="0"/>
              </a:spcAft>
              <a:buClr>
                <a:schemeClr val="dk1"/>
              </a:buClr>
              <a:buSzPts val="2000"/>
              <a:buFont typeface="Calibri"/>
              <a:buChar char="●"/>
            </a:pPr>
            <a:r>
              <a:rPr b="1" i="0" lang="en-US" sz="2000" u="none" cap="none" strike="noStrike">
                <a:solidFill>
                  <a:schemeClr val="dk1"/>
                </a:solidFill>
                <a:latin typeface="Calibri"/>
                <a:ea typeface="Calibri"/>
                <a:cs typeface="Calibri"/>
                <a:sym typeface="Calibri"/>
              </a:rPr>
              <a:t>Parietal cell antibodies, intrinsic factor antibodies</a:t>
            </a:r>
            <a:r>
              <a:rPr b="0" i="0" lang="en-US" sz="2000" u="none" cap="none" strike="noStrike">
                <a:solidFill>
                  <a:schemeClr val="dk1"/>
                </a:solidFill>
                <a:latin typeface="Calibri"/>
                <a:ea typeface="Calibri"/>
                <a:cs typeface="Calibri"/>
                <a:sym typeface="Calibri"/>
              </a:rPr>
              <a:t>)</a:t>
            </a:r>
            <a:endParaRPr b="0" i="0" sz="2000" u="none" cap="none" strike="noStrike">
              <a:solidFill>
                <a:schemeClr val="dk1"/>
              </a:solidFill>
              <a:latin typeface="Calibri"/>
              <a:ea typeface="Calibri"/>
              <a:cs typeface="Calibri"/>
              <a:sym typeface="Calibri"/>
            </a:endParaRPr>
          </a:p>
        </p:txBody>
      </p:sp>
      <p:sp>
        <p:nvSpPr>
          <p:cNvPr id="380" name="Google Shape;380;p26"/>
          <p:cNvSpPr/>
          <p:nvPr/>
        </p:nvSpPr>
        <p:spPr>
          <a:xfrm>
            <a:off x="7718588" y="673203"/>
            <a:ext cx="4485604" cy="5325259"/>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Clr>
                <a:schemeClr val="dk1"/>
              </a:buClr>
              <a:buSzPts val="2000"/>
              <a:buFont typeface="Calibri"/>
              <a:buNone/>
            </a:pPr>
            <a:r>
              <a:rPr b="1" lang="en-US" sz="2000">
                <a:solidFill>
                  <a:schemeClr val="dk1"/>
                </a:solidFill>
                <a:latin typeface="Calibri"/>
                <a:ea typeface="Calibri"/>
                <a:cs typeface="Calibri"/>
                <a:sym typeface="Calibri"/>
              </a:rPr>
              <a:t> </a:t>
            </a:r>
            <a:endParaRPr b="1" sz="20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H.pylori eradication                                      </a:t>
            </a:r>
            <a:endParaRPr/>
          </a:p>
          <a:p>
            <a:pPr indent="-342900" lvl="0" marL="342900" marR="0" rtl="0" algn="l">
              <a:spcBef>
                <a:spcPts val="0"/>
              </a:spcBef>
              <a:spcAft>
                <a:spcPts val="0"/>
              </a:spcAft>
              <a:buClr>
                <a:schemeClr val="dk1"/>
              </a:buClr>
              <a:buSzPts val="2000"/>
              <a:buFont typeface="Arial"/>
              <a:buChar char="•"/>
            </a:pPr>
            <a:r>
              <a:rPr b="1" lang="en-US" sz="2000">
                <a:solidFill>
                  <a:schemeClr val="dk1"/>
                </a:solidFill>
                <a:latin typeface="Calibri"/>
                <a:ea typeface="Calibri"/>
                <a:cs typeface="Calibri"/>
                <a:sym typeface="Calibri"/>
              </a:rPr>
              <a:t>CAP</a:t>
            </a:r>
            <a:r>
              <a:rPr lang="en-US" sz="2000">
                <a:solidFill>
                  <a:schemeClr val="dk1"/>
                </a:solidFill>
                <a:latin typeface="Calibri"/>
                <a:ea typeface="Calibri"/>
                <a:cs typeface="Calibri"/>
                <a:sym typeface="Calibri"/>
              </a:rPr>
              <a:t> </a:t>
            </a:r>
            <a:r>
              <a:rPr b="1" lang="en-US" sz="2000">
                <a:solidFill>
                  <a:schemeClr val="dk1"/>
                </a:solidFill>
                <a:latin typeface="Calibri"/>
                <a:ea typeface="Calibri"/>
                <a:cs typeface="Calibri"/>
                <a:sym typeface="Calibri"/>
              </a:rPr>
              <a:t>Triple therapy (PPI + 2 antibiotics)</a:t>
            </a:r>
            <a:r>
              <a:rPr lang="en-US" sz="2000">
                <a:solidFill>
                  <a:schemeClr val="dk1"/>
                </a:solidFill>
                <a:latin typeface="Calibri"/>
                <a:ea typeface="Calibri"/>
                <a:cs typeface="Calibri"/>
                <a:sym typeface="Calibri"/>
              </a:rPr>
              <a:t>.   Twice a day for 7 days (NICE guidelines)</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000"/>
              <a:buFont typeface="Arial"/>
              <a:buChar char="•"/>
            </a:pPr>
            <a:r>
              <a:rPr b="1" lang="en-US" sz="2000">
                <a:solidFill>
                  <a:schemeClr val="dk1"/>
                </a:solidFill>
                <a:highlight>
                  <a:srgbClr val="FFFF00"/>
                </a:highlight>
                <a:latin typeface="Calibri"/>
                <a:ea typeface="Calibri"/>
                <a:cs typeface="Calibri"/>
                <a:sym typeface="Calibri"/>
              </a:rPr>
              <a:t>1st line</a:t>
            </a:r>
            <a:r>
              <a:rPr b="1" lang="en-US" sz="2000">
                <a:solidFill>
                  <a:schemeClr val="dk1"/>
                </a:solidFill>
                <a:latin typeface="Calibri"/>
                <a:ea typeface="Calibri"/>
                <a:cs typeface="Calibri"/>
                <a:sym typeface="Calibri"/>
              </a:rPr>
              <a:t>: </a:t>
            </a:r>
            <a:r>
              <a:rPr b="1" lang="en-US" sz="2000" u="sng">
                <a:solidFill>
                  <a:schemeClr val="dk1"/>
                </a:solidFill>
                <a:latin typeface="Calibri"/>
                <a:ea typeface="Calibri"/>
                <a:cs typeface="Calibri"/>
                <a:sym typeface="Calibri"/>
              </a:rPr>
              <a:t>Clarithromycin 500mg</a:t>
            </a:r>
            <a:r>
              <a:rPr b="1" lang="en-US" sz="2000">
                <a:solidFill>
                  <a:schemeClr val="dk1"/>
                </a:solidFill>
                <a:latin typeface="Calibri"/>
                <a:ea typeface="Calibri"/>
                <a:cs typeface="Calibri"/>
                <a:sym typeface="Calibri"/>
              </a:rPr>
              <a:t> + </a:t>
            </a:r>
            <a:r>
              <a:rPr b="1" lang="en-US" sz="2000" u="sng">
                <a:solidFill>
                  <a:schemeClr val="dk1"/>
                </a:solidFill>
                <a:latin typeface="Calibri"/>
                <a:ea typeface="Calibri"/>
                <a:cs typeface="Calibri"/>
                <a:sym typeface="Calibri"/>
              </a:rPr>
              <a:t>Amoxicillin 1g </a:t>
            </a:r>
            <a:r>
              <a:rPr b="1" lang="en-US" sz="2000">
                <a:solidFill>
                  <a:schemeClr val="dk1"/>
                </a:solidFill>
                <a:latin typeface="Calibri"/>
                <a:ea typeface="Calibri"/>
                <a:cs typeface="Calibri"/>
                <a:sym typeface="Calibri"/>
              </a:rPr>
              <a:t>+ </a:t>
            </a:r>
            <a:r>
              <a:rPr b="1" lang="en-US" sz="2000" u="sng">
                <a:solidFill>
                  <a:schemeClr val="dk1"/>
                </a:solidFill>
                <a:latin typeface="Calibri"/>
                <a:ea typeface="Calibri"/>
                <a:cs typeface="Calibri"/>
                <a:sym typeface="Calibri"/>
              </a:rPr>
              <a:t>PPI</a:t>
            </a:r>
            <a:r>
              <a:rPr b="1" lang="en-US" sz="2000">
                <a:solidFill>
                  <a:schemeClr val="dk1"/>
                </a:solidFill>
                <a:latin typeface="Calibri"/>
                <a:ea typeface="Calibri"/>
                <a:cs typeface="Calibri"/>
                <a:sym typeface="Calibri"/>
              </a:rPr>
              <a:t> (omeprazole)</a:t>
            </a:r>
            <a:endParaRPr b="1" sz="2000" u="sng">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If penicillin allergy: </a:t>
            </a:r>
            <a:r>
              <a:rPr b="1" lang="en-US" sz="2000" u="sng">
                <a:solidFill>
                  <a:schemeClr val="dk1"/>
                </a:solidFill>
                <a:latin typeface="Calibri"/>
                <a:ea typeface="Calibri"/>
                <a:cs typeface="Calibri"/>
                <a:sym typeface="Calibri"/>
              </a:rPr>
              <a:t>Metronidazole 400mg </a:t>
            </a:r>
            <a:r>
              <a:rPr lang="en-US" sz="2000">
                <a:solidFill>
                  <a:schemeClr val="dk1"/>
                </a:solidFill>
                <a:latin typeface="Calibri"/>
                <a:ea typeface="Calibri"/>
                <a:cs typeface="Calibri"/>
                <a:sym typeface="Calibri"/>
              </a:rPr>
              <a:t>instead of Amoxicillin</a:t>
            </a:r>
            <a:endParaRPr sz="2000">
              <a:solidFill>
                <a:schemeClr val="dk1"/>
              </a:solidFill>
              <a:latin typeface="Calibri"/>
              <a:ea typeface="Calibri"/>
              <a:cs typeface="Calibri"/>
              <a:sym typeface="Calibri"/>
            </a:endParaRPr>
          </a:p>
          <a:p>
            <a:pPr indent="-215900" lvl="0" marL="342900" marR="0" rtl="0" algn="l">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Stop NSAIDs </a:t>
            </a:r>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Stop alcohol</a:t>
            </a:r>
            <a:endParaRPr sz="20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Autoimmune Gastritis - IM vitamin B12 (hydroxocobalamin) </a:t>
            </a:r>
            <a:endParaRPr sz="2000">
              <a:solidFill>
                <a:schemeClr val="dk1"/>
              </a:solidFill>
              <a:latin typeface="Calibri"/>
              <a:ea typeface="Calibri"/>
              <a:cs typeface="Calibri"/>
              <a:sym typeface="Calibri"/>
            </a:endParaRPr>
          </a:p>
        </p:txBody>
      </p:sp>
      <p:sp>
        <p:nvSpPr>
          <p:cNvPr id="381" name="Google Shape;381;p26"/>
          <p:cNvSpPr/>
          <p:nvPr/>
        </p:nvSpPr>
        <p:spPr>
          <a:xfrm>
            <a:off x="213463" y="5131099"/>
            <a:ext cx="3980303" cy="1862068"/>
          </a:xfrm>
          <a:prstGeom prst="rect">
            <a:avLst/>
          </a:prstGeom>
          <a:noFill/>
          <a:ln>
            <a:noFill/>
          </a:ln>
        </p:spPr>
        <p:txBody>
          <a:bodyPr anchorCtr="0" anchor="t" bIns="121900" lIns="121900" spcFirstLastPara="1" rIns="121900" wrap="square" tIns="121900">
            <a:noAutofit/>
          </a:bodyPr>
          <a:lstStyle/>
          <a:p>
            <a:pPr indent="-355600" lvl="0" marL="457200" marR="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Peptic ulcers </a:t>
            </a:r>
            <a:endParaRPr sz="2000">
              <a:solidFill>
                <a:schemeClr val="dk1"/>
              </a:solidFill>
              <a:latin typeface="Calibri"/>
              <a:ea typeface="Calibri"/>
              <a:cs typeface="Calibri"/>
              <a:sym typeface="Calibri"/>
            </a:endParaRPr>
          </a:p>
          <a:p>
            <a:pPr indent="-355600" lvl="0" marL="457200" marR="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Bleeding and anaemia</a:t>
            </a:r>
            <a:endParaRPr sz="2000">
              <a:solidFill>
                <a:schemeClr val="dk1"/>
              </a:solidFill>
              <a:latin typeface="Calibri"/>
              <a:ea typeface="Calibri"/>
              <a:cs typeface="Calibri"/>
              <a:sym typeface="Calibri"/>
            </a:endParaRPr>
          </a:p>
          <a:p>
            <a:pPr indent="-355600" lvl="0" marL="457200" marR="0" rtl="0" algn="l">
              <a:spcBef>
                <a:spcPts val="0"/>
              </a:spcBef>
              <a:spcAft>
                <a:spcPts val="0"/>
              </a:spcAft>
              <a:buClr>
                <a:schemeClr val="dk1"/>
              </a:buClr>
              <a:buSzPts val="2000"/>
              <a:buFont typeface="Calibri"/>
              <a:buChar char="●"/>
            </a:pPr>
            <a:r>
              <a:rPr b="1" lang="en-US" sz="2000" u="sng">
                <a:solidFill>
                  <a:srgbClr val="FF0000"/>
                </a:solidFill>
                <a:latin typeface="Calibri"/>
                <a:ea typeface="Calibri"/>
                <a:cs typeface="Calibri"/>
                <a:sym typeface="Calibri"/>
              </a:rPr>
              <a:t>MALT lymphoma (mucosa-associated </a:t>
            </a:r>
            <a:r>
              <a:rPr b="1" lang="en-US" sz="2000">
                <a:solidFill>
                  <a:srgbClr val="FF0000"/>
                </a:solidFill>
                <a:latin typeface="Calibri"/>
                <a:ea typeface="Calibri"/>
                <a:cs typeface="Calibri"/>
                <a:sym typeface="Calibri"/>
              </a:rPr>
              <a:t>lymphoid tissue)</a:t>
            </a:r>
            <a:endParaRPr b="1" sz="2000">
              <a:solidFill>
                <a:srgbClr val="FF0000"/>
              </a:solidFill>
              <a:latin typeface="Calibri"/>
              <a:ea typeface="Calibri"/>
              <a:cs typeface="Calibri"/>
              <a:sym typeface="Calibri"/>
            </a:endParaRPr>
          </a:p>
          <a:p>
            <a:pPr indent="-355600" lvl="0" marL="457200" marR="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Gastric cancer</a:t>
            </a:r>
            <a:endParaRPr sz="2000">
              <a:solidFill>
                <a:schemeClr val="dk1"/>
              </a:solidFill>
              <a:latin typeface="Calibri"/>
              <a:ea typeface="Calibri"/>
              <a:cs typeface="Calibri"/>
              <a:sym typeface="Calibri"/>
            </a:endParaRPr>
          </a:p>
        </p:txBody>
      </p:sp>
      <p:sp>
        <p:nvSpPr>
          <p:cNvPr id="382" name="Google Shape;382;p26"/>
          <p:cNvSpPr txBox="1"/>
          <p:nvPr/>
        </p:nvSpPr>
        <p:spPr>
          <a:xfrm>
            <a:off x="4195128" y="595252"/>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Investigations</a:t>
            </a:r>
            <a:endParaRPr/>
          </a:p>
        </p:txBody>
      </p:sp>
      <p:sp>
        <p:nvSpPr>
          <p:cNvPr id="383" name="Google Shape;383;p26"/>
          <p:cNvSpPr txBox="1"/>
          <p:nvPr/>
        </p:nvSpPr>
        <p:spPr>
          <a:xfrm>
            <a:off x="8052197" y="600052"/>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Management</a:t>
            </a:r>
            <a:endParaRPr/>
          </a:p>
        </p:txBody>
      </p:sp>
      <p:sp>
        <p:nvSpPr>
          <p:cNvPr id="384" name="Google Shape;384;p26"/>
          <p:cNvSpPr txBox="1"/>
          <p:nvPr/>
        </p:nvSpPr>
        <p:spPr>
          <a:xfrm>
            <a:off x="353063" y="4653710"/>
            <a:ext cx="2615340"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Complication</a:t>
            </a:r>
            <a:endParaRPr/>
          </a:p>
        </p:txBody>
      </p:sp>
      <p:sp>
        <p:nvSpPr>
          <p:cNvPr id="385" name="Google Shape;385;p26"/>
          <p:cNvSpPr/>
          <p:nvPr/>
        </p:nvSpPr>
        <p:spPr>
          <a:xfrm>
            <a:off x="213464" y="1112073"/>
            <a:ext cx="3312824" cy="2000604"/>
          </a:xfrm>
          <a:prstGeom prst="rect">
            <a:avLst/>
          </a:prstGeom>
          <a:noFill/>
          <a:ln>
            <a:noFill/>
          </a:ln>
        </p:spPr>
        <p:txBody>
          <a:bodyPr anchorCtr="0" anchor="t" bIns="121900" lIns="121900" spcFirstLastPara="1" rIns="121900" wrap="square" tIns="121900">
            <a:noAutofit/>
          </a:bodyPr>
          <a:lstStyle/>
          <a:p>
            <a:pPr indent="-457200" lvl="0" marL="635000" marR="0" rtl="0" algn="l">
              <a:lnSpc>
                <a:spcPct val="100000"/>
              </a:lnSpc>
              <a:spcBef>
                <a:spcPts val="0"/>
              </a:spcBef>
              <a:spcAft>
                <a:spcPts val="0"/>
              </a:spcAft>
              <a:buClr>
                <a:schemeClr val="dk1"/>
              </a:buClr>
              <a:buSzPts val="2000"/>
              <a:buFont typeface="Calibri"/>
              <a:buAutoNum type="arabicPeriod"/>
            </a:pPr>
            <a:r>
              <a:rPr lang="en-US" sz="2000">
                <a:solidFill>
                  <a:schemeClr val="dk1"/>
                </a:solidFill>
                <a:latin typeface="Calibri"/>
                <a:ea typeface="Calibri"/>
                <a:cs typeface="Calibri"/>
                <a:sym typeface="Calibri"/>
              </a:rPr>
              <a:t>Dyspepsia (indigestion) </a:t>
            </a:r>
            <a:endParaRPr sz="2000">
              <a:solidFill>
                <a:schemeClr val="dk1"/>
              </a:solidFill>
              <a:latin typeface="Calibri"/>
              <a:ea typeface="Calibri"/>
              <a:cs typeface="Calibri"/>
              <a:sym typeface="Calibri"/>
            </a:endParaRPr>
          </a:p>
          <a:p>
            <a:pPr indent="-457200" lvl="0" marL="635000" marR="0" rtl="0" algn="l">
              <a:lnSpc>
                <a:spcPct val="100000"/>
              </a:lnSpc>
              <a:spcBef>
                <a:spcPts val="0"/>
              </a:spcBef>
              <a:spcAft>
                <a:spcPts val="0"/>
              </a:spcAft>
              <a:buClr>
                <a:schemeClr val="dk1"/>
              </a:buClr>
              <a:buSzPts val="2000"/>
              <a:buFont typeface="Calibri"/>
              <a:buAutoNum type="arabicPeriod"/>
            </a:pPr>
            <a:r>
              <a:rPr lang="en-US" sz="2000">
                <a:solidFill>
                  <a:schemeClr val="dk1"/>
                </a:solidFill>
                <a:latin typeface="Calibri"/>
                <a:ea typeface="Calibri"/>
                <a:cs typeface="Calibri"/>
                <a:sym typeface="Calibri"/>
              </a:rPr>
              <a:t>Epigastric pain </a:t>
            </a:r>
            <a:r>
              <a:rPr b="1" lang="en-US" sz="2000">
                <a:solidFill>
                  <a:schemeClr val="dk1"/>
                </a:solidFill>
                <a:latin typeface="Calibri"/>
                <a:ea typeface="Calibri"/>
                <a:cs typeface="Calibri"/>
                <a:sym typeface="Calibri"/>
              </a:rPr>
              <a:t>WITH DIARRHOEA  </a:t>
            </a:r>
            <a:endParaRPr b="1" sz="2000">
              <a:solidFill>
                <a:schemeClr val="dk1"/>
              </a:solidFill>
              <a:latin typeface="Calibri"/>
              <a:ea typeface="Calibri"/>
              <a:cs typeface="Calibri"/>
              <a:sym typeface="Calibri"/>
            </a:endParaRPr>
          </a:p>
          <a:p>
            <a:pPr indent="-457200" lvl="0" marL="635000" marR="0" rtl="0" algn="l">
              <a:lnSpc>
                <a:spcPct val="100000"/>
              </a:lnSpc>
              <a:spcBef>
                <a:spcPts val="0"/>
              </a:spcBef>
              <a:spcAft>
                <a:spcPts val="0"/>
              </a:spcAft>
              <a:buClr>
                <a:schemeClr val="dk1"/>
              </a:buClr>
              <a:buSzPts val="2000"/>
              <a:buFont typeface="Calibri"/>
              <a:buAutoNum type="arabicPeriod"/>
            </a:pPr>
            <a:r>
              <a:rPr lang="en-US" sz="2000">
                <a:solidFill>
                  <a:schemeClr val="dk1"/>
                </a:solidFill>
                <a:latin typeface="Calibri"/>
                <a:ea typeface="Calibri"/>
                <a:cs typeface="Calibri"/>
                <a:sym typeface="Calibri"/>
              </a:rPr>
              <a:t>Anorexia</a:t>
            </a:r>
            <a:endParaRPr b="1" sz="2000">
              <a:solidFill>
                <a:schemeClr val="dk1"/>
              </a:solidFill>
              <a:latin typeface="Calibri"/>
              <a:ea typeface="Calibri"/>
              <a:cs typeface="Calibri"/>
              <a:sym typeface="Calibri"/>
            </a:endParaRPr>
          </a:p>
          <a:p>
            <a:pPr indent="-457200" lvl="0" marL="635000" marR="0" rtl="0" algn="l">
              <a:lnSpc>
                <a:spcPct val="100000"/>
              </a:lnSpc>
              <a:spcBef>
                <a:spcPts val="0"/>
              </a:spcBef>
              <a:spcAft>
                <a:spcPts val="0"/>
              </a:spcAft>
              <a:buClr>
                <a:schemeClr val="dk1"/>
              </a:buClr>
              <a:buSzPts val="2000"/>
              <a:buFont typeface="Calibri"/>
              <a:buAutoNum type="arabicPeriod"/>
            </a:pPr>
            <a:r>
              <a:rPr lang="en-US" sz="2000">
                <a:solidFill>
                  <a:schemeClr val="dk1"/>
                </a:solidFill>
                <a:latin typeface="Calibri"/>
                <a:ea typeface="Calibri"/>
                <a:cs typeface="Calibri"/>
                <a:sym typeface="Calibri"/>
              </a:rPr>
              <a:t>Nausea &amp; vomiting</a:t>
            </a:r>
            <a:endParaRPr sz="2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Calibri"/>
              <a:buNone/>
            </a:pPr>
            <a:r>
              <a:t/>
            </a:r>
            <a:endParaRPr sz="2000">
              <a:solidFill>
                <a:schemeClr val="dk1"/>
              </a:solidFill>
              <a:latin typeface="Calibri"/>
              <a:ea typeface="Calibri"/>
              <a:cs typeface="Calibri"/>
              <a:sym typeface="Calibri"/>
            </a:endParaRPr>
          </a:p>
        </p:txBody>
      </p:sp>
      <p:sp>
        <p:nvSpPr>
          <p:cNvPr id="386" name="Google Shape;386;p26"/>
          <p:cNvSpPr txBox="1"/>
          <p:nvPr/>
        </p:nvSpPr>
        <p:spPr>
          <a:xfrm>
            <a:off x="338059" y="592240"/>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Signs+ Symptoms</a:t>
            </a:r>
            <a:endParaRPr/>
          </a:p>
        </p:txBody>
      </p:sp>
      <p:sp>
        <p:nvSpPr>
          <p:cNvPr id="387" name="Google Shape;387;p26"/>
          <p:cNvSpPr/>
          <p:nvPr/>
        </p:nvSpPr>
        <p:spPr>
          <a:xfrm>
            <a:off x="213463" y="3015224"/>
            <a:ext cx="3562019" cy="159834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Clr>
                <a:schemeClr val="dk1"/>
              </a:buClr>
              <a:buSzPts val="2000"/>
              <a:buFont typeface="Calibri"/>
              <a:buNone/>
            </a:pPr>
            <a:r>
              <a:t/>
            </a:r>
            <a:endParaRPr b="1" sz="2000">
              <a:solidFill>
                <a:schemeClr val="dk1"/>
              </a:solidFill>
              <a:latin typeface="Calibri"/>
              <a:ea typeface="Calibri"/>
              <a:cs typeface="Calibri"/>
              <a:sym typeface="Calibri"/>
            </a:endParaRPr>
          </a:p>
          <a:p>
            <a:pPr indent="-431800" lvl="0" marL="609600" marR="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Peptic ulcer disease (PUD)</a:t>
            </a:r>
            <a:endParaRPr sz="2000">
              <a:solidFill>
                <a:schemeClr val="dk1"/>
              </a:solidFill>
              <a:latin typeface="Calibri"/>
              <a:ea typeface="Calibri"/>
              <a:cs typeface="Calibri"/>
              <a:sym typeface="Calibri"/>
            </a:endParaRPr>
          </a:p>
          <a:p>
            <a:pPr indent="-431800" lvl="0" marL="609600" marR="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GORD</a:t>
            </a:r>
            <a:endParaRPr sz="2000">
              <a:solidFill>
                <a:schemeClr val="dk1"/>
              </a:solidFill>
              <a:latin typeface="Calibri"/>
              <a:ea typeface="Calibri"/>
              <a:cs typeface="Calibri"/>
              <a:sym typeface="Calibri"/>
            </a:endParaRPr>
          </a:p>
          <a:p>
            <a:pPr indent="-431800" lvl="0" marL="609600" marR="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Gastric carcinoma </a:t>
            </a:r>
            <a:endParaRPr sz="20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000"/>
              <a:buFont typeface="Calibri"/>
              <a:buNone/>
            </a:pPr>
            <a:r>
              <a:t/>
            </a:r>
            <a:endParaRPr sz="2000">
              <a:solidFill>
                <a:schemeClr val="dk1"/>
              </a:solidFill>
              <a:latin typeface="Calibri"/>
              <a:ea typeface="Calibri"/>
              <a:cs typeface="Calibri"/>
              <a:sym typeface="Calibri"/>
            </a:endParaRPr>
          </a:p>
        </p:txBody>
      </p:sp>
      <p:sp>
        <p:nvSpPr>
          <p:cNvPr id="388" name="Google Shape;388;p26"/>
          <p:cNvSpPr txBox="1"/>
          <p:nvPr/>
        </p:nvSpPr>
        <p:spPr>
          <a:xfrm>
            <a:off x="355620" y="2979994"/>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Differentials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27"/>
          <p:cNvSpPr txBox="1"/>
          <p:nvPr>
            <p:ph type="title"/>
          </p:nvPr>
        </p:nvSpPr>
        <p:spPr>
          <a:xfrm>
            <a:off x="3596084" y="-31573"/>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Peptic ulcer disease</a:t>
            </a:r>
            <a:endParaRPr/>
          </a:p>
        </p:txBody>
      </p:sp>
      <p:sp>
        <p:nvSpPr>
          <p:cNvPr id="395" name="Google Shape;395;p27"/>
          <p:cNvSpPr txBox="1"/>
          <p:nvPr/>
        </p:nvSpPr>
        <p:spPr>
          <a:xfrm>
            <a:off x="296800" y="1030053"/>
            <a:ext cx="5759991" cy="199233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1000"/>
              </a:spcBef>
              <a:spcAft>
                <a:spcPts val="0"/>
              </a:spcAft>
              <a:buClr>
                <a:schemeClr val="dk1"/>
              </a:buClr>
              <a:buSzPts val="2400"/>
              <a:buFont typeface="Arial"/>
              <a:buNone/>
            </a:pPr>
            <a:r>
              <a:rPr lang="en-US" sz="2400">
                <a:solidFill>
                  <a:schemeClr val="dk1"/>
                </a:solidFill>
                <a:latin typeface="Calibri"/>
                <a:ea typeface="Calibri"/>
                <a:cs typeface="Calibri"/>
                <a:sym typeface="Calibri"/>
              </a:rPr>
              <a:t>2 Types of Peptic Ulcers:</a:t>
            </a:r>
            <a:endParaRPr/>
          </a:p>
          <a:p>
            <a:pPr indent="-342900" lvl="0" marL="457200" marR="0" rtl="0" algn="l">
              <a:lnSpc>
                <a:spcPct val="90000"/>
              </a:lnSpc>
              <a:spcBef>
                <a:spcPts val="1000"/>
              </a:spcBef>
              <a:spcAft>
                <a:spcPts val="0"/>
              </a:spcAft>
              <a:buClr>
                <a:schemeClr val="dk1"/>
              </a:buClr>
              <a:buSzPts val="1800"/>
              <a:buFont typeface="Arial"/>
              <a:buChar char="-"/>
            </a:pPr>
            <a:r>
              <a:rPr lang="en-US" sz="2400">
                <a:solidFill>
                  <a:schemeClr val="dk1"/>
                </a:solidFill>
                <a:latin typeface="Calibri"/>
                <a:ea typeface="Calibri"/>
                <a:cs typeface="Calibri"/>
                <a:sym typeface="Calibri"/>
              </a:rPr>
              <a:t>Gastric</a:t>
            </a:r>
            <a:endParaRPr/>
          </a:p>
          <a:p>
            <a:pPr indent="-342900" lvl="0" marL="457200" marR="0" rtl="0" algn="l">
              <a:lnSpc>
                <a:spcPct val="90000"/>
              </a:lnSpc>
              <a:spcBef>
                <a:spcPts val="0"/>
              </a:spcBef>
              <a:spcAft>
                <a:spcPts val="0"/>
              </a:spcAft>
              <a:buClr>
                <a:schemeClr val="dk1"/>
              </a:buClr>
              <a:buSzPts val="1800"/>
              <a:buFont typeface="Arial"/>
              <a:buChar char="-"/>
            </a:pPr>
            <a:r>
              <a:rPr lang="en-US" sz="2400">
                <a:solidFill>
                  <a:schemeClr val="dk1"/>
                </a:solidFill>
                <a:latin typeface="Calibri"/>
                <a:ea typeface="Calibri"/>
                <a:cs typeface="Calibri"/>
                <a:sym typeface="Calibri"/>
              </a:rPr>
              <a:t>Duodenal (more common)</a:t>
            </a:r>
            <a:endParaRPr sz="12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1100"/>
              <a:buFont typeface="Arial"/>
              <a:buNone/>
            </a:pPr>
            <a:r>
              <a:t/>
            </a:r>
            <a:endParaRPr sz="2800">
              <a:solidFill>
                <a:schemeClr val="dk1"/>
              </a:solidFill>
              <a:latin typeface="Calibri"/>
              <a:ea typeface="Calibri"/>
              <a:cs typeface="Calibri"/>
              <a:sym typeface="Calibri"/>
            </a:endParaRPr>
          </a:p>
        </p:txBody>
      </p:sp>
      <p:pic>
        <p:nvPicPr>
          <p:cNvPr id="396" name="Google Shape;396;p27"/>
          <p:cNvPicPr preferRelativeResize="0"/>
          <p:nvPr/>
        </p:nvPicPr>
        <p:blipFill rotWithShape="1">
          <a:blip r:embed="rId3">
            <a:alphaModFix/>
          </a:blip>
          <a:srcRect b="0" l="0" r="0" t="4997"/>
          <a:stretch/>
        </p:blipFill>
        <p:spPr>
          <a:xfrm>
            <a:off x="8853884" y="1294127"/>
            <a:ext cx="2740466" cy="2252386"/>
          </a:xfrm>
          <a:prstGeom prst="rect">
            <a:avLst/>
          </a:prstGeom>
          <a:noFill/>
          <a:ln>
            <a:noFill/>
          </a:ln>
        </p:spPr>
      </p:pic>
      <p:sp>
        <p:nvSpPr>
          <p:cNvPr id="397" name="Google Shape;397;p27"/>
          <p:cNvSpPr txBox="1"/>
          <p:nvPr/>
        </p:nvSpPr>
        <p:spPr>
          <a:xfrm>
            <a:off x="270366" y="2497008"/>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Causes + Pathophysiology</a:t>
            </a:r>
            <a:endParaRPr/>
          </a:p>
        </p:txBody>
      </p:sp>
      <p:sp>
        <p:nvSpPr>
          <p:cNvPr id="398" name="Google Shape;398;p27"/>
          <p:cNvSpPr txBox="1"/>
          <p:nvPr/>
        </p:nvSpPr>
        <p:spPr>
          <a:xfrm>
            <a:off x="296800" y="2903756"/>
            <a:ext cx="4483651" cy="37548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0000"/>
                </a:solidFill>
                <a:latin typeface="Calibri"/>
                <a:ea typeface="Calibri"/>
                <a:cs typeface="Calibri"/>
                <a:sym typeface="Calibri"/>
              </a:rPr>
              <a:t>Anything that decreases mucosal production/increases acid</a:t>
            </a:r>
            <a:endParaRPr sz="2000">
              <a:solidFill>
                <a:schemeClr val="dk1"/>
              </a:solidFill>
              <a:latin typeface="Calibri"/>
              <a:ea typeface="Calibri"/>
              <a:cs typeface="Calibri"/>
              <a:sym typeface="Calibri"/>
            </a:endParaRPr>
          </a:p>
          <a:p>
            <a:pPr indent="-347472" lvl="0" marL="457200" marR="0" rtl="0" algn="l">
              <a:spcBef>
                <a:spcPts val="0"/>
              </a:spcBef>
              <a:spcAft>
                <a:spcPts val="0"/>
              </a:spcAft>
              <a:buClr>
                <a:srgbClr val="000000"/>
              </a:buClr>
              <a:buSzPts val="2000"/>
              <a:buFont typeface="Arial"/>
              <a:buChar char="•"/>
            </a:pPr>
            <a:r>
              <a:rPr b="1" lang="en-US" sz="2000">
                <a:solidFill>
                  <a:srgbClr val="000000"/>
                </a:solidFill>
                <a:latin typeface="Calibri"/>
                <a:ea typeface="Calibri"/>
                <a:cs typeface="Calibri"/>
                <a:sym typeface="Calibri"/>
              </a:rPr>
              <a:t>Gastritis</a:t>
            </a:r>
            <a:endParaRPr b="1" sz="2000">
              <a:solidFill>
                <a:schemeClr val="dk1"/>
              </a:solidFill>
              <a:latin typeface="Calibri"/>
              <a:ea typeface="Calibri"/>
              <a:cs typeface="Calibri"/>
              <a:sym typeface="Calibri"/>
            </a:endParaRPr>
          </a:p>
          <a:p>
            <a:pPr indent="-347472" lvl="0" marL="457200" marR="0" rtl="0" algn="l">
              <a:spcBef>
                <a:spcPts val="0"/>
              </a:spcBef>
              <a:spcAft>
                <a:spcPts val="0"/>
              </a:spcAft>
              <a:buClr>
                <a:srgbClr val="000000"/>
              </a:buClr>
              <a:buSzPts val="2000"/>
              <a:buFont typeface="Arial"/>
              <a:buChar char="•"/>
            </a:pPr>
            <a:r>
              <a:rPr b="1" lang="en-US" sz="2000">
                <a:solidFill>
                  <a:srgbClr val="000000"/>
                </a:solidFill>
                <a:latin typeface="Calibri"/>
                <a:ea typeface="Calibri"/>
                <a:cs typeface="Calibri"/>
                <a:sym typeface="Calibri"/>
              </a:rPr>
              <a:t>H. pylori infection</a:t>
            </a:r>
            <a:endParaRPr b="1" sz="2000">
              <a:solidFill>
                <a:schemeClr val="dk1"/>
              </a:solidFill>
              <a:latin typeface="Calibri"/>
              <a:ea typeface="Calibri"/>
              <a:cs typeface="Calibri"/>
              <a:sym typeface="Calibri"/>
            </a:endParaRPr>
          </a:p>
          <a:p>
            <a:pPr indent="-347472" lvl="0" marL="914400" marR="0" rtl="0" algn="l">
              <a:spcBef>
                <a:spcPts val="0"/>
              </a:spcBef>
              <a:spcAft>
                <a:spcPts val="0"/>
              </a:spcAft>
              <a:buClr>
                <a:srgbClr val="000000"/>
              </a:buClr>
              <a:buSzPts val="2000"/>
              <a:buFont typeface="Arial"/>
              <a:buChar char="•"/>
            </a:pPr>
            <a:r>
              <a:rPr lang="en-US" sz="2000">
                <a:solidFill>
                  <a:srgbClr val="000000"/>
                </a:solidFill>
                <a:latin typeface="Calibri"/>
                <a:ea typeface="Calibri"/>
                <a:cs typeface="Calibri"/>
                <a:sym typeface="Calibri"/>
              </a:rPr>
              <a:t>secretes </a:t>
            </a:r>
            <a:r>
              <a:rPr b="1" lang="en-US" sz="2000" u="sng">
                <a:solidFill>
                  <a:srgbClr val="000000"/>
                </a:solidFill>
                <a:latin typeface="Calibri"/>
                <a:ea typeface="Calibri"/>
                <a:cs typeface="Calibri"/>
                <a:sym typeface="Calibri"/>
              </a:rPr>
              <a:t>urease</a:t>
            </a:r>
            <a:r>
              <a:rPr lang="en-US" sz="2000">
                <a:solidFill>
                  <a:srgbClr val="000000"/>
                </a:solidFill>
                <a:latin typeface="Calibri"/>
                <a:ea typeface="Calibri"/>
                <a:cs typeface="Calibri"/>
                <a:sym typeface="Calibri"/>
              </a:rPr>
              <a:t> → urea converted to ammonium (is toxic to gastric mucosa) → decreased mucus + increased inflammation → increased acid production</a:t>
            </a:r>
            <a:endParaRPr sz="2000">
              <a:solidFill>
                <a:schemeClr val="dk1"/>
              </a:solidFill>
              <a:latin typeface="Calibri"/>
              <a:ea typeface="Calibri"/>
              <a:cs typeface="Calibri"/>
              <a:sym typeface="Calibri"/>
            </a:endParaRPr>
          </a:p>
          <a:p>
            <a:pPr indent="-347472" lvl="0" marL="457200" marR="0" rtl="0" algn="l">
              <a:spcBef>
                <a:spcPts val="0"/>
              </a:spcBef>
              <a:spcAft>
                <a:spcPts val="0"/>
              </a:spcAft>
              <a:buClr>
                <a:srgbClr val="000000"/>
              </a:buClr>
              <a:buSzPts val="2000"/>
              <a:buFont typeface="Arial"/>
              <a:buChar char="•"/>
            </a:pPr>
            <a:r>
              <a:rPr b="1" lang="en-US" sz="2000">
                <a:solidFill>
                  <a:srgbClr val="000000"/>
                </a:solidFill>
                <a:latin typeface="Calibri"/>
                <a:ea typeface="Calibri"/>
                <a:cs typeface="Calibri"/>
                <a:sym typeface="Calibri"/>
              </a:rPr>
              <a:t>NSAIDs</a:t>
            </a:r>
            <a:r>
              <a:rPr lang="en-US" sz="2000">
                <a:solidFill>
                  <a:srgbClr val="000000"/>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9" name="Google Shape;399;p27"/>
          <p:cNvSpPr txBox="1"/>
          <p:nvPr/>
        </p:nvSpPr>
        <p:spPr>
          <a:xfrm>
            <a:off x="4212338" y="6191660"/>
            <a:ext cx="6099048" cy="461665"/>
          </a:xfrm>
          <a:prstGeom prst="rect">
            <a:avLst/>
          </a:prstGeom>
          <a:noFill/>
          <a:ln>
            <a:noFill/>
          </a:ln>
        </p:spPr>
        <p:txBody>
          <a:bodyPr anchorCtr="0" anchor="t" bIns="45700" lIns="91425" spcFirstLastPara="1" rIns="91425" wrap="square" tIns="45700">
            <a:spAutoFit/>
          </a:bodyPr>
          <a:lstStyle/>
          <a:p>
            <a:pPr indent="0" lvl="0" marL="566928" marR="0" rtl="0" algn="l">
              <a:spcBef>
                <a:spcPts val="0"/>
              </a:spcBef>
              <a:spcAft>
                <a:spcPts val="0"/>
              </a:spcAft>
              <a:buNone/>
            </a:pPr>
            <a:r>
              <a:rPr lang="en-US" sz="2400">
                <a:solidFill>
                  <a:srgbClr val="000000"/>
                </a:solidFill>
                <a:latin typeface="Calibri"/>
                <a:ea typeface="Calibri"/>
                <a:cs typeface="Calibri"/>
                <a:sym typeface="Calibri"/>
              </a:rPr>
              <a:t>Gastritis 🡪 Peptic Ulcers 🡪 Gastric Cancer</a:t>
            </a:r>
            <a:endParaRPr sz="2400">
              <a:solidFill>
                <a:schemeClr val="dk1"/>
              </a:solidFill>
              <a:latin typeface="Calibri"/>
              <a:ea typeface="Calibri"/>
              <a:cs typeface="Calibri"/>
              <a:sym typeface="Calibri"/>
            </a:endParaRPr>
          </a:p>
        </p:txBody>
      </p:sp>
      <p:sp>
        <p:nvSpPr>
          <p:cNvPr id="400" name="Google Shape;400;p27"/>
          <p:cNvSpPr txBox="1"/>
          <p:nvPr/>
        </p:nvSpPr>
        <p:spPr>
          <a:xfrm>
            <a:off x="4752935" y="5638883"/>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Complication</a:t>
            </a:r>
            <a:endParaRPr/>
          </a:p>
        </p:txBody>
      </p:sp>
      <p:sp>
        <p:nvSpPr>
          <p:cNvPr id="401" name="Google Shape;401;p27"/>
          <p:cNvSpPr txBox="1"/>
          <p:nvPr/>
        </p:nvSpPr>
        <p:spPr>
          <a:xfrm>
            <a:off x="4620540" y="1229834"/>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Symptoms+ Signs</a:t>
            </a:r>
            <a:endParaRPr/>
          </a:p>
        </p:txBody>
      </p:sp>
      <p:sp>
        <p:nvSpPr>
          <p:cNvPr id="402" name="Google Shape;402;p27"/>
          <p:cNvSpPr txBox="1"/>
          <p:nvPr/>
        </p:nvSpPr>
        <p:spPr>
          <a:xfrm>
            <a:off x="4202531" y="1739852"/>
            <a:ext cx="4148843" cy="2031325"/>
          </a:xfrm>
          <a:prstGeom prst="rect">
            <a:avLst/>
          </a:prstGeom>
          <a:noFill/>
          <a:ln>
            <a:noFill/>
          </a:ln>
        </p:spPr>
        <p:txBody>
          <a:bodyPr anchorCtr="0" anchor="t" bIns="45700" lIns="91425" spcFirstLastPara="1" rIns="91425" wrap="square" tIns="45700">
            <a:spAutoFit/>
          </a:bodyPr>
          <a:lstStyle/>
          <a:p>
            <a:pPr indent="-342900" lvl="0" marL="457200" marR="0" rtl="0" algn="l">
              <a:lnSpc>
                <a:spcPct val="100000"/>
              </a:lnSpc>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Dyspepsia (indigestion)</a:t>
            </a:r>
            <a:endParaRPr/>
          </a:p>
          <a:p>
            <a:pPr indent="-342900" lvl="0" marL="457200" marR="0" rtl="0" algn="l">
              <a:lnSpc>
                <a:spcPct val="100000"/>
              </a:lnSpc>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Epigastric pain</a:t>
            </a:r>
            <a:endParaRPr/>
          </a:p>
          <a:p>
            <a:pPr indent="-342900" lvl="1" marL="9144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Duodenal: gets better after eating</a:t>
            </a:r>
            <a:endParaRPr/>
          </a:p>
          <a:p>
            <a:pPr indent="-342900" lvl="1" marL="9144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Gastric: gets worse after eating</a:t>
            </a:r>
            <a:endParaRPr/>
          </a:p>
          <a:p>
            <a:pPr indent="-342900" lvl="0" marL="457200" marR="0" rtl="0" algn="l">
              <a:lnSpc>
                <a:spcPct val="100000"/>
              </a:lnSpc>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Perforation of artery</a:t>
            </a:r>
            <a:r>
              <a:rPr lang="en-US" sz="1800">
                <a:solidFill>
                  <a:schemeClr val="dk1"/>
                </a:solidFill>
                <a:latin typeface="Calibri"/>
                <a:ea typeface="Calibri"/>
                <a:cs typeface="Calibri"/>
                <a:sym typeface="Calibri"/>
              </a:rPr>
              <a:t>: haematemesis / melena</a:t>
            </a:r>
            <a:endParaRPr/>
          </a:p>
        </p:txBody>
      </p:sp>
      <p:sp>
        <p:nvSpPr>
          <p:cNvPr id="403" name="Google Shape;403;p27"/>
          <p:cNvSpPr txBox="1"/>
          <p:nvPr/>
        </p:nvSpPr>
        <p:spPr>
          <a:xfrm>
            <a:off x="4437888" y="4493985"/>
            <a:ext cx="2553687" cy="923330"/>
          </a:xfrm>
          <a:prstGeom prst="rect">
            <a:avLst/>
          </a:prstGeom>
          <a:noFill/>
          <a:ln>
            <a:noFill/>
          </a:ln>
        </p:spPr>
        <p:txBody>
          <a:bodyPr anchorCtr="0" anchor="t" bIns="45700" lIns="91425" spcFirstLastPara="1" rIns="91425" wrap="square" tIns="45700">
            <a:spAutoFit/>
          </a:bodyPr>
          <a:lstStyle/>
          <a:p>
            <a:pPr indent="-285750" lvl="0" marL="395478" marR="0" rtl="0" algn="l">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H. pylori tests (Urea breath test, stool </a:t>
            </a:r>
            <a:endParaRPr/>
          </a:p>
          <a:p>
            <a:pPr indent="-285750" lvl="0" marL="395478" marR="0" rtl="0" algn="l">
              <a:spcBef>
                <a:spcPts val="0"/>
              </a:spcBef>
              <a:spcAft>
                <a:spcPts val="0"/>
              </a:spcAft>
              <a:buClr>
                <a:srgbClr val="000000"/>
              </a:buClr>
              <a:buSzPts val="1800"/>
              <a:buFont typeface="Arial"/>
              <a:buChar char="•"/>
            </a:pPr>
            <a:r>
              <a:rPr lang="en-US" sz="1800">
                <a:solidFill>
                  <a:srgbClr val="000000"/>
                </a:solidFill>
                <a:highlight>
                  <a:srgbClr val="FFFF00"/>
                </a:highlight>
                <a:latin typeface="Calibri"/>
                <a:ea typeface="Calibri"/>
                <a:cs typeface="Calibri"/>
                <a:sym typeface="Calibri"/>
              </a:rPr>
              <a:t>Endoscopy = GOLD </a:t>
            </a:r>
            <a:endParaRPr sz="1800">
              <a:solidFill>
                <a:schemeClr val="dk1"/>
              </a:solidFill>
              <a:latin typeface="Calibri"/>
              <a:ea typeface="Calibri"/>
              <a:cs typeface="Calibri"/>
              <a:sym typeface="Calibri"/>
            </a:endParaRPr>
          </a:p>
        </p:txBody>
      </p:sp>
      <p:sp>
        <p:nvSpPr>
          <p:cNvPr id="404" name="Google Shape;404;p27"/>
          <p:cNvSpPr txBox="1"/>
          <p:nvPr/>
        </p:nvSpPr>
        <p:spPr>
          <a:xfrm>
            <a:off x="4700496" y="3947915"/>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Investigations</a:t>
            </a:r>
            <a:endParaRPr/>
          </a:p>
        </p:txBody>
      </p:sp>
      <p:sp>
        <p:nvSpPr>
          <p:cNvPr id="405" name="Google Shape;405;p27"/>
          <p:cNvSpPr txBox="1"/>
          <p:nvPr/>
        </p:nvSpPr>
        <p:spPr>
          <a:xfrm>
            <a:off x="8351374" y="3966869"/>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Treatment</a:t>
            </a:r>
            <a:endParaRPr/>
          </a:p>
        </p:txBody>
      </p:sp>
      <p:sp>
        <p:nvSpPr>
          <p:cNvPr id="406" name="Google Shape;406;p27"/>
          <p:cNvSpPr txBox="1"/>
          <p:nvPr/>
        </p:nvSpPr>
        <p:spPr>
          <a:xfrm>
            <a:off x="8188317" y="4370473"/>
            <a:ext cx="3638939" cy="1815882"/>
          </a:xfrm>
          <a:prstGeom prst="rect">
            <a:avLst/>
          </a:prstGeom>
          <a:noFill/>
          <a:ln>
            <a:noFill/>
          </a:ln>
        </p:spPr>
        <p:txBody>
          <a:bodyPr anchorCtr="0" anchor="t" bIns="45700" lIns="91425" spcFirstLastPara="1" rIns="91425" wrap="square" tIns="45700">
            <a:spAutoFit/>
          </a:bodyPr>
          <a:lstStyle/>
          <a:p>
            <a:pPr indent="-342900" lvl="0" marL="444500" marR="0" rtl="0" algn="l">
              <a:spcBef>
                <a:spcPts val="0"/>
              </a:spcBef>
              <a:spcAft>
                <a:spcPts val="0"/>
              </a:spcAft>
              <a:buClr>
                <a:schemeClr val="dk1"/>
              </a:buClr>
              <a:buSzPts val="2000"/>
              <a:buFont typeface="Arial"/>
              <a:buChar char="•"/>
            </a:pPr>
            <a:r>
              <a:rPr lang="en-US" sz="2400">
                <a:solidFill>
                  <a:schemeClr val="dk1"/>
                </a:solidFill>
                <a:latin typeface="Calibri"/>
                <a:ea typeface="Calibri"/>
                <a:cs typeface="Calibri"/>
                <a:sym typeface="Calibri"/>
              </a:rPr>
              <a:t>Treat underlying cause</a:t>
            </a:r>
            <a:endParaRPr/>
          </a:p>
          <a:p>
            <a:pPr indent="-342900" lvl="1" marL="90170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stop NSAIDs</a:t>
            </a:r>
            <a:endParaRPr/>
          </a:p>
          <a:p>
            <a:pPr indent="-342900" lvl="1" marL="90170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triple therapy!</a:t>
            </a:r>
            <a:endParaRPr/>
          </a:p>
          <a:p>
            <a:pPr indent="-342900" lvl="0" marL="444500" marR="0" rtl="0" algn="l">
              <a:spcBef>
                <a:spcPts val="0"/>
              </a:spcBef>
              <a:spcAft>
                <a:spcPts val="0"/>
              </a:spcAft>
              <a:buClr>
                <a:schemeClr val="dk1"/>
              </a:buClr>
              <a:buSzPts val="2000"/>
              <a:buFont typeface="Arial"/>
              <a:buChar char="•"/>
            </a:pPr>
            <a:r>
              <a:rPr lang="en-US" sz="2400">
                <a:solidFill>
                  <a:schemeClr val="dk1"/>
                </a:solidFill>
                <a:latin typeface="Calibri"/>
                <a:ea typeface="Calibri"/>
                <a:cs typeface="Calibri"/>
                <a:sym typeface="Calibri"/>
              </a:rPr>
              <a:t>Reduce smoking, alcohol, stress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xEl>
                                              <p:pRg end="0" st="0"/>
                                            </p:txEl>
                                          </p:spTgt>
                                        </p:tgtEl>
                                        <p:attrNameLst>
                                          <p:attrName>style.visibility</p:attrName>
                                        </p:attrNameLst>
                                      </p:cBhvr>
                                      <p:to>
                                        <p:strVal val="visible"/>
                                      </p:to>
                                    </p:set>
                                    <p:animEffect filter="fade" transition="in">
                                      <p:cBhvr>
                                        <p:cTn dur="1000"/>
                                        <p:tgtEl>
                                          <p:spTgt spid="39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xEl>
                                              <p:pRg end="1" st="1"/>
                                            </p:txEl>
                                          </p:spTgt>
                                        </p:tgtEl>
                                        <p:attrNameLst>
                                          <p:attrName>style.visibility</p:attrName>
                                        </p:attrNameLst>
                                      </p:cBhvr>
                                      <p:to>
                                        <p:strVal val="visible"/>
                                      </p:to>
                                    </p:set>
                                    <p:animEffect filter="fade" transition="in">
                                      <p:cBhvr>
                                        <p:cTn dur="1000"/>
                                        <p:tgtEl>
                                          <p:spTgt spid="39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xEl>
                                              <p:pRg end="2" st="2"/>
                                            </p:txEl>
                                          </p:spTgt>
                                        </p:tgtEl>
                                        <p:attrNameLst>
                                          <p:attrName>style.visibility</p:attrName>
                                        </p:attrNameLst>
                                      </p:cBhvr>
                                      <p:to>
                                        <p:strVal val="visible"/>
                                      </p:to>
                                    </p:set>
                                    <p:animEffect filter="fade" transition="in">
                                      <p:cBhvr>
                                        <p:cTn dur="1000"/>
                                        <p:tgtEl>
                                          <p:spTgt spid="39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xEl>
                                              <p:pRg end="3" st="3"/>
                                            </p:txEl>
                                          </p:spTgt>
                                        </p:tgtEl>
                                        <p:attrNameLst>
                                          <p:attrName>style.visibility</p:attrName>
                                        </p:attrNameLst>
                                      </p:cBhvr>
                                      <p:to>
                                        <p:strVal val="visible"/>
                                      </p:to>
                                    </p:set>
                                    <p:animEffect filter="fade" transition="in">
                                      <p:cBhvr>
                                        <p:cTn dur="1000"/>
                                        <p:tgtEl>
                                          <p:spTgt spid="39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28"/>
          <p:cNvSpPr txBox="1"/>
          <p:nvPr>
            <p:ph type="title"/>
          </p:nvPr>
        </p:nvSpPr>
        <p:spPr>
          <a:xfrm>
            <a:off x="3253154" y="-8643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Gastric vs Duodenal ulcers</a:t>
            </a:r>
            <a:endParaRPr/>
          </a:p>
        </p:txBody>
      </p:sp>
      <p:graphicFrame>
        <p:nvGraphicFramePr>
          <p:cNvPr id="413" name="Google Shape;413;p28"/>
          <p:cNvGraphicFramePr/>
          <p:nvPr/>
        </p:nvGraphicFramePr>
        <p:xfrm>
          <a:off x="392325" y="968098"/>
          <a:ext cx="3000000" cy="3000000"/>
        </p:xfrm>
        <a:graphic>
          <a:graphicData uri="http://schemas.openxmlformats.org/drawingml/2006/table">
            <a:tbl>
              <a:tblPr>
                <a:noFill/>
                <a:tableStyleId>{BEFAC892-630F-4790-B115-66750CC76D6E}</a:tableStyleId>
              </a:tblPr>
              <a:tblGrid>
                <a:gridCol w="2090075"/>
                <a:gridCol w="4555900"/>
                <a:gridCol w="4761375"/>
              </a:tblGrid>
              <a:tr h="678075">
                <a:tc>
                  <a:txBody>
                    <a:bodyPr/>
                    <a:lstStyle/>
                    <a:p>
                      <a:pPr indent="0" lvl="0" marL="0" marR="0" rtl="0" algn="l">
                        <a:spcBef>
                          <a:spcPts val="0"/>
                        </a:spcBef>
                        <a:spcAft>
                          <a:spcPts val="0"/>
                        </a:spcAft>
                        <a:buClr>
                          <a:schemeClr val="dk1"/>
                        </a:buClr>
                        <a:buSzPts val="2400"/>
                        <a:buFont typeface="Calibri"/>
                        <a:buNone/>
                      </a:pPr>
                      <a:r>
                        <a:t/>
                      </a:r>
                      <a:endParaRPr b="1" sz="2400" u="sng">
                        <a:latin typeface="Calibri"/>
                        <a:ea typeface="Calibri"/>
                        <a:cs typeface="Calibri"/>
                        <a:sym typeface="Calibri"/>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b="1" lang="en-US" sz="2400" u="sng">
                          <a:latin typeface="Calibri"/>
                          <a:ea typeface="Calibri"/>
                          <a:cs typeface="Calibri"/>
                          <a:sym typeface="Calibri"/>
                        </a:rPr>
                        <a:t>Gastric Ulcer</a:t>
                      </a:r>
                      <a:endParaRPr b="1" sz="2400" u="sng">
                        <a:latin typeface="Calibri"/>
                        <a:ea typeface="Calibri"/>
                        <a:cs typeface="Calibri"/>
                        <a:sym typeface="Calibri"/>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b="1" lang="en-US" sz="2400" u="sng">
                          <a:latin typeface="Calibri"/>
                          <a:ea typeface="Calibri"/>
                          <a:cs typeface="Calibri"/>
                          <a:sym typeface="Calibri"/>
                        </a:rPr>
                        <a:t>Duodenal Ulcer (more common)</a:t>
                      </a:r>
                      <a:endParaRPr b="1" sz="2400" u="sng">
                        <a:latin typeface="Calibri"/>
                        <a:ea typeface="Calibri"/>
                        <a:cs typeface="Calibri"/>
                        <a:sym typeface="Calibri"/>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786525">
                <a:tc>
                  <a:txBody>
                    <a:bodyPr/>
                    <a:lstStyle/>
                    <a:p>
                      <a:pPr indent="0" lvl="0" marL="0" marR="0" rtl="0" algn="l">
                        <a:spcBef>
                          <a:spcPts val="0"/>
                        </a:spcBef>
                        <a:spcAft>
                          <a:spcPts val="0"/>
                        </a:spcAft>
                        <a:buClr>
                          <a:schemeClr val="dk1"/>
                        </a:buClr>
                        <a:buSzPts val="2400"/>
                        <a:buFont typeface="Calibri"/>
                        <a:buNone/>
                      </a:pPr>
                      <a:r>
                        <a:rPr lang="en-US" sz="2400">
                          <a:latin typeface="Calibri"/>
                          <a:ea typeface="Calibri"/>
                          <a:cs typeface="Calibri"/>
                          <a:sym typeface="Calibri"/>
                        </a:rPr>
                        <a:t>Timing of pain</a:t>
                      </a:r>
                      <a:endParaRPr sz="2400">
                        <a:latin typeface="Calibri"/>
                        <a:ea typeface="Calibri"/>
                        <a:cs typeface="Calibri"/>
                        <a:sym typeface="Calibri"/>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lang="en-US" sz="2400">
                          <a:highlight>
                            <a:srgbClr val="FFFF00"/>
                          </a:highlight>
                          <a:latin typeface="Calibri"/>
                          <a:ea typeface="Calibri"/>
                          <a:cs typeface="Calibri"/>
                          <a:sym typeface="Calibri"/>
                        </a:rPr>
                        <a:t>Worsen after eating </a:t>
                      </a:r>
                      <a:endParaRPr sz="2400">
                        <a:highlight>
                          <a:srgbClr val="FFFF00"/>
                        </a:highlight>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t/>
                      </a:r>
                      <a:endParaRPr sz="2400">
                        <a:highlight>
                          <a:srgbClr val="FFFF00"/>
                        </a:highlight>
                        <a:latin typeface="Calibri"/>
                        <a:ea typeface="Calibri"/>
                        <a:cs typeface="Calibri"/>
                        <a:sym typeface="Calibri"/>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lang="en-US" sz="2400">
                          <a:highlight>
                            <a:srgbClr val="FFFF00"/>
                          </a:highlight>
                          <a:latin typeface="Calibri"/>
                          <a:ea typeface="Calibri"/>
                          <a:cs typeface="Calibri"/>
                          <a:sym typeface="Calibri"/>
                        </a:rPr>
                        <a:t>Better 1-2hrs after eating</a:t>
                      </a:r>
                      <a:endParaRPr sz="2400">
                        <a:highlight>
                          <a:srgbClr val="FFFF00"/>
                        </a:highlight>
                        <a:latin typeface="Calibri"/>
                        <a:ea typeface="Calibri"/>
                        <a:cs typeface="Calibri"/>
                        <a:sym typeface="Calibri"/>
                      </a:endParaRPr>
                    </a:p>
                    <a:p>
                      <a:pPr indent="0" lvl="0" marL="0" marR="0" rtl="0" algn="l">
                        <a:spcBef>
                          <a:spcPts val="0"/>
                        </a:spcBef>
                        <a:spcAft>
                          <a:spcPts val="0"/>
                        </a:spcAft>
                        <a:buClr>
                          <a:schemeClr val="dk1"/>
                        </a:buClr>
                        <a:buSzPts val="2400"/>
                        <a:buFont typeface="Calibri"/>
                        <a:buNone/>
                      </a:pPr>
                      <a:r>
                        <a:rPr lang="en-US" sz="2400">
                          <a:latin typeface="Calibri"/>
                          <a:ea typeface="Calibri"/>
                          <a:cs typeface="Calibri"/>
                          <a:sym typeface="Calibri"/>
                        </a:rPr>
                        <a:t>Worsens 2hrs after eating</a:t>
                      </a:r>
                      <a:endParaRPr sz="2400">
                        <a:latin typeface="Calibri"/>
                        <a:ea typeface="Calibri"/>
                        <a:cs typeface="Calibri"/>
                        <a:sym typeface="Calibri"/>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241800">
                <a:tc>
                  <a:txBody>
                    <a:bodyPr/>
                    <a:lstStyle/>
                    <a:p>
                      <a:pPr indent="0" lvl="0" marL="0" marR="0" rtl="0" algn="l">
                        <a:spcBef>
                          <a:spcPts val="0"/>
                        </a:spcBef>
                        <a:spcAft>
                          <a:spcPts val="0"/>
                        </a:spcAft>
                        <a:buClr>
                          <a:schemeClr val="dk1"/>
                        </a:buClr>
                        <a:buSzPts val="2400"/>
                        <a:buFont typeface="Calibri"/>
                        <a:buNone/>
                      </a:pPr>
                      <a:r>
                        <a:rPr lang="en-US" sz="2400">
                          <a:latin typeface="Calibri"/>
                          <a:ea typeface="Calibri"/>
                          <a:cs typeface="Calibri"/>
                          <a:sym typeface="Calibri"/>
                        </a:rPr>
                        <a:t>Perforation of artery</a:t>
                      </a:r>
                      <a:endParaRPr sz="2400">
                        <a:latin typeface="Calibri"/>
                        <a:ea typeface="Calibri"/>
                        <a:cs typeface="Calibri"/>
                        <a:sym typeface="Calibri"/>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lang="en-US" sz="2400">
                          <a:highlight>
                            <a:srgbClr val="FFFF00"/>
                          </a:highlight>
                          <a:latin typeface="Calibri"/>
                          <a:ea typeface="Calibri"/>
                          <a:cs typeface="Calibri"/>
                          <a:sym typeface="Calibri"/>
                        </a:rPr>
                        <a:t>Gastroduodenal artery</a:t>
                      </a:r>
                      <a:endParaRPr sz="2400">
                        <a:highlight>
                          <a:srgbClr val="FFFF00"/>
                        </a:highlight>
                        <a:latin typeface="Calibri"/>
                        <a:ea typeface="Calibri"/>
                        <a:cs typeface="Calibri"/>
                        <a:sym typeface="Calibri"/>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lang="en-US" sz="2400">
                          <a:highlight>
                            <a:srgbClr val="FFFF00"/>
                          </a:highlight>
                          <a:latin typeface="Calibri"/>
                          <a:ea typeface="Calibri"/>
                          <a:cs typeface="Calibri"/>
                          <a:sym typeface="Calibri"/>
                        </a:rPr>
                        <a:t>Left gastric artery</a:t>
                      </a:r>
                      <a:endParaRPr sz="2400">
                        <a:highlight>
                          <a:srgbClr val="FFFF00"/>
                        </a:highlight>
                        <a:latin typeface="Calibri"/>
                        <a:ea typeface="Calibri"/>
                        <a:cs typeface="Calibri"/>
                        <a:sym typeface="Calibri"/>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972325">
                <a:tc>
                  <a:txBody>
                    <a:bodyPr/>
                    <a:lstStyle/>
                    <a:p>
                      <a:pPr indent="0" lvl="0" marL="0" marR="0" rtl="0" algn="l">
                        <a:spcBef>
                          <a:spcPts val="0"/>
                        </a:spcBef>
                        <a:spcAft>
                          <a:spcPts val="0"/>
                        </a:spcAft>
                        <a:buClr>
                          <a:schemeClr val="dk1"/>
                        </a:buClr>
                        <a:buSzPts val="2400"/>
                        <a:buFont typeface="Calibri"/>
                        <a:buNone/>
                      </a:pPr>
                      <a:r>
                        <a:rPr lang="en-US" sz="2400">
                          <a:latin typeface="Calibri"/>
                          <a:ea typeface="Calibri"/>
                          <a:cs typeface="Calibri"/>
                          <a:sym typeface="Calibri"/>
                        </a:rPr>
                        <a:t>Signs after perforation</a:t>
                      </a:r>
                      <a:endParaRPr sz="2400">
                        <a:latin typeface="Calibri"/>
                        <a:ea typeface="Calibri"/>
                        <a:cs typeface="Calibri"/>
                        <a:sym typeface="Calibri"/>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lang="en-US" sz="2400">
                          <a:latin typeface="Calibri"/>
                          <a:ea typeface="Calibri"/>
                          <a:cs typeface="Calibri"/>
                          <a:sym typeface="Calibri"/>
                        </a:rPr>
                        <a:t>haematemesis + melena</a:t>
                      </a:r>
                      <a:endParaRPr sz="2400">
                        <a:latin typeface="Calibri"/>
                        <a:ea typeface="Calibri"/>
                        <a:cs typeface="Calibri"/>
                        <a:sym typeface="Calibri"/>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2400"/>
                        <a:buFont typeface="Calibri"/>
                        <a:buNone/>
                      </a:pPr>
                      <a:r>
                        <a:rPr lang="en-US" sz="2400">
                          <a:latin typeface="Calibri"/>
                          <a:ea typeface="Calibri"/>
                          <a:cs typeface="Calibri"/>
                          <a:sym typeface="Calibri"/>
                        </a:rPr>
                        <a:t>melena + haematochezia </a:t>
                      </a:r>
                      <a:endParaRPr sz="2400">
                        <a:latin typeface="Calibri"/>
                        <a:ea typeface="Calibri"/>
                        <a:cs typeface="Calibri"/>
                        <a:sym typeface="Calibri"/>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pic>
        <p:nvPicPr>
          <p:cNvPr descr="Right gastric artery - Wikipedia" id="414" name="Google Shape;414;p28"/>
          <p:cNvPicPr preferRelativeResize="0"/>
          <p:nvPr/>
        </p:nvPicPr>
        <p:blipFill rotWithShape="1">
          <a:blip r:embed="rId3">
            <a:alphaModFix/>
          </a:blip>
          <a:srcRect b="0" l="0" r="0" t="0"/>
          <a:stretch/>
        </p:blipFill>
        <p:spPr>
          <a:xfrm>
            <a:off x="3553097" y="4848671"/>
            <a:ext cx="6015954" cy="200932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Mallory Weiss Tear</a:t>
            </a:r>
            <a:endParaRPr/>
          </a:p>
        </p:txBody>
      </p:sp>
      <p:sp>
        <p:nvSpPr>
          <p:cNvPr id="421" name="Google Shape;421;p29"/>
          <p:cNvSpPr txBox="1"/>
          <p:nvPr>
            <p:ph idx="1" type="body"/>
          </p:nvPr>
        </p:nvSpPr>
        <p:spPr>
          <a:xfrm>
            <a:off x="611500" y="2005000"/>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WHAT = Tear in lower oeosphageal mucosa due to sudden increase in intra- abdo pressure causing haematemesis. Typically preceded by retching/vomiting.</a:t>
            </a:r>
            <a:endParaRPr/>
          </a:p>
          <a:p>
            <a:pPr indent="-228600" lvl="0" marL="228600" rtl="0" algn="l">
              <a:lnSpc>
                <a:spcPct val="90000"/>
              </a:lnSpc>
              <a:spcBef>
                <a:spcPts val="1000"/>
              </a:spcBef>
              <a:spcAft>
                <a:spcPts val="0"/>
              </a:spcAft>
              <a:buClr>
                <a:schemeClr val="dk1"/>
              </a:buClr>
              <a:buSzPts val="2800"/>
              <a:buChar char="•"/>
            </a:pPr>
            <a:r>
              <a:rPr lang="en-US"/>
              <a:t>RF = </a:t>
            </a:r>
            <a:r>
              <a:rPr b="1" lang="en-US">
                <a:highlight>
                  <a:srgbClr val="FFFF00"/>
                </a:highlight>
              </a:rPr>
              <a:t>hyperemesis gravidarum, bulimia, alcoholism</a:t>
            </a:r>
            <a:endParaRPr/>
          </a:p>
          <a:p>
            <a:pPr indent="-228600" lvl="0" marL="228600" rtl="0" algn="l">
              <a:lnSpc>
                <a:spcPct val="90000"/>
              </a:lnSpc>
              <a:spcBef>
                <a:spcPts val="1000"/>
              </a:spcBef>
              <a:spcAft>
                <a:spcPts val="0"/>
              </a:spcAft>
              <a:buClr>
                <a:schemeClr val="dk1"/>
              </a:buClr>
              <a:buSzPts val="2800"/>
              <a:buChar char="•"/>
            </a:pPr>
            <a:r>
              <a:rPr lang="en-US"/>
              <a:t>WHO 🡪 young ppl vomiting after night out drinking</a:t>
            </a:r>
            <a:r>
              <a:rPr b="1" lang="en-US"/>
              <a:t>; no PMHx of liver disease or portal HTN</a:t>
            </a:r>
            <a:endParaRPr/>
          </a:p>
          <a:p>
            <a:pPr indent="-228600" lvl="0" marL="228600" rtl="0" algn="l">
              <a:lnSpc>
                <a:spcPct val="90000"/>
              </a:lnSpc>
              <a:spcBef>
                <a:spcPts val="1000"/>
              </a:spcBef>
              <a:spcAft>
                <a:spcPts val="0"/>
              </a:spcAft>
              <a:buClr>
                <a:schemeClr val="dk1"/>
              </a:buClr>
              <a:buSzPts val="2800"/>
              <a:buChar char="•"/>
            </a:pPr>
            <a:r>
              <a:rPr lang="en-US"/>
              <a:t>Sx = </a:t>
            </a:r>
            <a:r>
              <a:rPr b="1" lang="en-US"/>
              <a:t>low volume hametemesis</a:t>
            </a:r>
            <a:endParaRPr b="1"/>
          </a:p>
          <a:p>
            <a:pPr indent="0" lvl="0" marL="0" rtl="0" algn="l">
              <a:lnSpc>
                <a:spcPct val="90000"/>
              </a:lnSpc>
              <a:spcBef>
                <a:spcPts val="1000"/>
              </a:spcBef>
              <a:spcAft>
                <a:spcPts val="0"/>
              </a:spcAft>
              <a:buClr>
                <a:schemeClr val="dk1"/>
              </a:buClr>
              <a:buSzPts val="2800"/>
              <a:buNone/>
            </a:pPr>
            <a:r>
              <a:rPr lang="en-US"/>
              <a:t>Tx = none, self-resolves</a:t>
            </a:r>
            <a:endParaRPr/>
          </a:p>
          <a:p>
            <a:pPr indent="-228600" lvl="0" marL="228600" rtl="0" algn="l">
              <a:lnSpc>
                <a:spcPct val="90000"/>
              </a:lnSpc>
              <a:spcBef>
                <a:spcPts val="1000"/>
              </a:spcBef>
              <a:spcAft>
                <a:spcPts val="0"/>
              </a:spcAft>
              <a:buClr>
                <a:schemeClr val="dk1"/>
              </a:buClr>
              <a:buSzPts val="2800"/>
              <a:buChar char="•"/>
            </a:pPr>
            <a:r>
              <a:rPr lang="en-US"/>
              <a:t>Risk stratify using </a:t>
            </a:r>
            <a:r>
              <a:rPr b="1" lang="en-US"/>
              <a:t>Glasgow-Batchford score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Chronic diarrhoea differentials</a:t>
            </a:r>
            <a:endParaRPr/>
          </a:p>
        </p:txBody>
      </p:sp>
      <p:sp>
        <p:nvSpPr>
          <p:cNvPr id="112" name="Google Shape;112;p3"/>
          <p:cNvSpPr txBox="1"/>
          <p:nvPr>
            <p:ph idx="1" type="body"/>
          </p:nvPr>
        </p:nvSpPr>
        <p:spPr>
          <a:xfrm>
            <a:off x="611500" y="2005000"/>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Acute diarrhoea  &lt; 2 weeks</a:t>
            </a:r>
            <a:endParaRPr/>
          </a:p>
          <a:p>
            <a:pPr indent="-228600" lvl="0" marL="228600" rtl="0" algn="l">
              <a:lnSpc>
                <a:spcPct val="90000"/>
              </a:lnSpc>
              <a:spcBef>
                <a:spcPts val="1000"/>
              </a:spcBef>
              <a:spcAft>
                <a:spcPts val="0"/>
              </a:spcAft>
              <a:buClr>
                <a:schemeClr val="dk1"/>
              </a:buClr>
              <a:buSzPts val="2800"/>
              <a:buChar char="•"/>
            </a:pPr>
            <a:r>
              <a:rPr lang="en-US"/>
              <a:t>Chronic diarrhoea &gt; 4 weeks</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b="1" lang="en-US"/>
              <a:t>List differential diagnoses for a patient presenting with 2-month Hx of diarrhoea?</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30"/>
          <p:cNvSpPr txBox="1"/>
          <p:nvPr>
            <p:ph type="title"/>
          </p:nvPr>
        </p:nvSpPr>
        <p:spPr>
          <a:xfrm>
            <a:off x="0" y="89740"/>
            <a:ext cx="4846320" cy="48543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Oesophageal varices</a:t>
            </a:r>
            <a:endParaRPr/>
          </a:p>
        </p:txBody>
      </p:sp>
      <p:sp>
        <p:nvSpPr>
          <p:cNvPr id="428" name="Google Shape;428;p30"/>
          <p:cNvSpPr txBox="1"/>
          <p:nvPr/>
        </p:nvSpPr>
        <p:spPr>
          <a:xfrm>
            <a:off x="180392" y="657363"/>
            <a:ext cx="507740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Definition + pathophys</a:t>
            </a:r>
            <a:endParaRPr sz="1800">
              <a:solidFill>
                <a:schemeClr val="lt1"/>
              </a:solidFill>
              <a:latin typeface="Calibri"/>
              <a:ea typeface="Calibri"/>
              <a:cs typeface="Calibri"/>
              <a:sym typeface="Calibri"/>
            </a:endParaRPr>
          </a:p>
        </p:txBody>
      </p:sp>
      <p:sp>
        <p:nvSpPr>
          <p:cNvPr id="429" name="Google Shape;429;p30"/>
          <p:cNvSpPr txBox="1"/>
          <p:nvPr/>
        </p:nvSpPr>
        <p:spPr>
          <a:xfrm>
            <a:off x="191386" y="1083645"/>
            <a:ext cx="5066414"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Dilation of oesophageal veins @ gastro-oesphageal junction, cardia &amp; inferior oeosophagus due to </a:t>
            </a:r>
            <a:r>
              <a:rPr b="1" lang="en-US" sz="1800">
                <a:solidFill>
                  <a:schemeClr val="dk1"/>
                </a:solidFill>
                <a:latin typeface="Calibri"/>
                <a:ea typeface="Calibri"/>
                <a:cs typeface="Calibri"/>
                <a:sym typeface="Calibri"/>
              </a:rPr>
              <a:t>↑ shunting to postosystemic anastomoses as a complication of portal HTN</a:t>
            </a:r>
            <a:r>
              <a:rPr lang="en-US" sz="1800">
                <a:solidFill>
                  <a:schemeClr val="dk1"/>
                </a:solidFill>
                <a:latin typeface="Calibri"/>
                <a:ea typeface="Calibri"/>
                <a:cs typeface="Calibri"/>
                <a:sym typeface="Calibri"/>
              </a:rPr>
              <a:t>, usually in the context of liver cirrhosis. Veins are thin &amp; not designed to accommodate large volumes of blood therefore rupture.</a:t>
            </a:r>
            <a:endParaRPr sz="1800">
              <a:solidFill>
                <a:schemeClr val="dk1"/>
              </a:solidFill>
              <a:latin typeface="Calibri"/>
              <a:ea typeface="Calibri"/>
              <a:cs typeface="Calibri"/>
              <a:sym typeface="Calibri"/>
            </a:endParaRPr>
          </a:p>
        </p:txBody>
      </p:sp>
      <p:sp>
        <p:nvSpPr>
          <p:cNvPr id="430" name="Google Shape;430;p30"/>
          <p:cNvSpPr txBox="1"/>
          <p:nvPr/>
        </p:nvSpPr>
        <p:spPr>
          <a:xfrm>
            <a:off x="5554486" y="657363"/>
            <a:ext cx="6442442"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RF/Aetiology</a:t>
            </a:r>
            <a:endParaRPr sz="1800">
              <a:solidFill>
                <a:schemeClr val="lt1"/>
              </a:solidFill>
              <a:latin typeface="Calibri"/>
              <a:ea typeface="Calibri"/>
              <a:cs typeface="Calibri"/>
              <a:sym typeface="Calibri"/>
            </a:endParaRPr>
          </a:p>
        </p:txBody>
      </p:sp>
      <p:sp>
        <p:nvSpPr>
          <p:cNvPr id="431" name="Google Shape;431;p30"/>
          <p:cNvSpPr txBox="1"/>
          <p:nvPr/>
        </p:nvSpPr>
        <p:spPr>
          <a:xfrm>
            <a:off x="5554486" y="1279863"/>
            <a:ext cx="6442442"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Calibri"/>
                <a:ea typeface="Calibri"/>
                <a:cs typeface="Calibri"/>
                <a:sym typeface="Calibri"/>
              </a:rPr>
              <a:t>Complication of portal HTN: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MC cause = liver cirrhosis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Other causes = liver cirrhosis, alcoholism, schistosomiasis</a:t>
            </a:r>
            <a:endParaRPr/>
          </a:p>
        </p:txBody>
      </p:sp>
      <p:sp>
        <p:nvSpPr>
          <p:cNvPr id="432" name="Google Shape;432;p30"/>
          <p:cNvSpPr txBox="1"/>
          <p:nvPr/>
        </p:nvSpPr>
        <p:spPr>
          <a:xfrm>
            <a:off x="180392" y="3143474"/>
            <a:ext cx="507740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Symptoms</a:t>
            </a:r>
            <a:endParaRPr/>
          </a:p>
        </p:txBody>
      </p:sp>
      <p:sp>
        <p:nvSpPr>
          <p:cNvPr id="433" name="Google Shape;433;p30"/>
          <p:cNvSpPr txBox="1"/>
          <p:nvPr/>
        </p:nvSpPr>
        <p:spPr>
          <a:xfrm>
            <a:off x="180392" y="3545217"/>
            <a:ext cx="5077408"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haematemesis, melaena</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can be </a:t>
            </a:r>
            <a:r>
              <a:rPr b="1" lang="en-US" sz="1800">
                <a:solidFill>
                  <a:schemeClr val="dk1"/>
                </a:solidFill>
                <a:latin typeface="Calibri"/>
                <a:ea typeface="Calibri"/>
                <a:cs typeface="Calibri"/>
                <a:sym typeface="Calibri"/>
              </a:rPr>
              <a:t>haemodynamically unstable </a:t>
            </a:r>
            <a:r>
              <a:rPr lang="en-US" sz="1800">
                <a:solidFill>
                  <a:schemeClr val="dk1"/>
                </a:solidFill>
                <a:latin typeface="Calibri"/>
                <a:ea typeface="Calibri"/>
                <a:cs typeface="Calibri"/>
                <a:sym typeface="Calibri"/>
              </a:rPr>
              <a:t>- hypotension, tachycardia</a:t>
            </a:r>
            <a:endParaRPr/>
          </a:p>
        </p:txBody>
      </p:sp>
      <p:sp>
        <p:nvSpPr>
          <p:cNvPr id="434" name="Google Shape;434;p30"/>
          <p:cNvSpPr txBox="1"/>
          <p:nvPr/>
        </p:nvSpPr>
        <p:spPr>
          <a:xfrm>
            <a:off x="180392" y="4465024"/>
            <a:ext cx="507740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Investigations (bleeding varices)</a:t>
            </a:r>
            <a:endParaRPr/>
          </a:p>
        </p:txBody>
      </p:sp>
      <p:sp>
        <p:nvSpPr>
          <p:cNvPr id="435" name="Google Shape;435;p30"/>
          <p:cNvSpPr txBox="1"/>
          <p:nvPr/>
        </p:nvSpPr>
        <p:spPr>
          <a:xfrm>
            <a:off x="180392" y="4836754"/>
            <a:ext cx="5077408"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If haem. unstable 🡪 IV fluid resuscitation &amp; blood transfusion if Hb &lt;70g/L (&lt;80/L &amp; cardiac comorbidity)</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THEN </a:t>
            </a:r>
            <a:r>
              <a:rPr b="1" lang="en-US" sz="1800">
                <a:solidFill>
                  <a:schemeClr val="dk1"/>
                </a:solidFill>
                <a:highlight>
                  <a:srgbClr val="FFFF00"/>
                </a:highlight>
                <a:latin typeface="Calibri"/>
                <a:ea typeface="Calibri"/>
                <a:cs typeface="Calibri"/>
                <a:sym typeface="Calibri"/>
              </a:rPr>
              <a:t>urgent upper GI endoscopy within 24hrs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(&amp; risk stratify using Glasgow Batchford score)</a:t>
            </a:r>
            <a:endParaRPr sz="1800">
              <a:solidFill>
                <a:schemeClr val="dk1"/>
              </a:solidFill>
              <a:latin typeface="Calibri"/>
              <a:ea typeface="Calibri"/>
              <a:cs typeface="Calibri"/>
              <a:sym typeface="Calibri"/>
            </a:endParaRPr>
          </a:p>
        </p:txBody>
      </p:sp>
      <p:pic>
        <p:nvPicPr>
          <p:cNvPr descr="A diagram of the human body&#10;&#10;Description automatically generated" id="436" name="Google Shape;436;p30"/>
          <p:cNvPicPr preferRelativeResize="0"/>
          <p:nvPr/>
        </p:nvPicPr>
        <p:blipFill rotWithShape="1">
          <a:blip r:embed="rId3">
            <a:alphaModFix/>
          </a:blip>
          <a:srcRect b="0" l="0" r="0" t="0"/>
          <a:stretch/>
        </p:blipFill>
        <p:spPr>
          <a:xfrm>
            <a:off x="5601586" y="2296977"/>
            <a:ext cx="4070350" cy="3016250"/>
          </a:xfrm>
          <a:prstGeom prst="rect">
            <a:avLst/>
          </a:prstGeom>
          <a:noFill/>
          <a:ln>
            <a:noFill/>
          </a:ln>
        </p:spPr>
      </p:pic>
      <p:sp>
        <p:nvSpPr>
          <p:cNvPr id="437" name="Google Shape;437;p30"/>
          <p:cNvSpPr txBox="1"/>
          <p:nvPr/>
        </p:nvSpPr>
        <p:spPr>
          <a:xfrm>
            <a:off x="5257800" y="5654351"/>
            <a:ext cx="606956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SIGNS OF HIGH-RISK UPPER GI BLEED = melaena, low BP, tachycardia, syncope, Hx of liver disease or heart failure, low Hb or high urea</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31"/>
          <p:cNvSpPr txBox="1"/>
          <p:nvPr>
            <p:ph type="title"/>
          </p:nvPr>
        </p:nvSpPr>
        <p:spPr>
          <a:xfrm>
            <a:off x="0" y="49293"/>
            <a:ext cx="4846320" cy="64008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Oesophageal varices</a:t>
            </a:r>
            <a:endParaRPr/>
          </a:p>
        </p:txBody>
      </p:sp>
      <p:sp>
        <p:nvSpPr>
          <p:cNvPr id="444" name="Google Shape;444;p31"/>
          <p:cNvSpPr txBox="1"/>
          <p:nvPr/>
        </p:nvSpPr>
        <p:spPr>
          <a:xfrm>
            <a:off x="140644" y="843509"/>
            <a:ext cx="6114054"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Treatment </a:t>
            </a:r>
            <a:endParaRPr/>
          </a:p>
        </p:txBody>
      </p:sp>
      <p:sp>
        <p:nvSpPr>
          <p:cNvPr id="445" name="Google Shape;445;p31"/>
          <p:cNvSpPr txBox="1"/>
          <p:nvPr/>
        </p:nvSpPr>
        <p:spPr>
          <a:xfrm>
            <a:off x="140644" y="1366977"/>
            <a:ext cx="6114054" cy="53553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800">
                <a:solidFill>
                  <a:schemeClr val="dk1"/>
                </a:solidFill>
                <a:latin typeface="Calibri"/>
                <a:ea typeface="Calibri"/>
                <a:cs typeface="Calibri"/>
                <a:sym typeface="Calibri"/>
              </a:rPr>
              <a:t>ACUTE (if haem unstable) </a:t>
            </a:r>
            <a:r>
              <a:rPr lang="en-US" sz="1800">
                <a:solidFill>
                  <a:schemeClr val="dk1"/>
                </a:solidFill>
                <a:latin typeface="Calibri"/>
                <a:ea typeface="Calibri"/>
                <a:cs typeface="Calibri"/>
                <a:sym typeface="Calibri"/>
              </a:rPr>
              <a:t>= IV fluid resuscitation &amp; blood transfusion if Hb &lt;70g/L (or Hb &lt;80g/L &amp; cardiac comorbidity)</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i="1" lang="en-US" sz="1800">
                <a:solidFill>
                  <a:schemeClr val="dk1"/>
                </a:solidFill>
                <a:latin typeface="Calibri"/>
                <a:ea typeface="Calibri"/>
                <a:cs typeface="Calibri"/>
                <a:sym typeface="Calibri"/>
              </a:rPr>
              <a:t>STOP BLEEDING </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1</a:t>
            </a:r>
            <a:r>
              <a:rPr baseline="30000" lang="en-US" sz="1800">
                <a:solidFill>
                  <a:schemeClr val="dk1"/>
                </a:solidFill>
                <a:latin typeface="Calibri"/>
                <a:ea typeface="Calibri"/>
                <a:cs typeface="Calibri"/>
                <a:sym typeface="Calibri"/>
              </a:rPr>
              <a:t>st</a:t>
            </a:r>
            <a:r>
              <a:rPr lang="en-US" sz="1800">
                <a:solidFill>
                  <a:schemeClr val="dk1"/>
                </a:solidFill>
                <a:latin typeface="Calibri"/>
                <a:ea typeface="Calibri"/>
                <a:cs typeface="Calibri"/>
                <a:sym typeface="Calibri"/>
              </a:rPr>
              <a:t> </a:t>
            </a:r>
            <a:r>
              <a:rPr lang="en-US" sz="1800">
                <a:solidFill>
                  <a:schemeClr val="dk1"/>
                </a:solidFill>
                <a:highlight>
                  <a:srgbClr val="FFFF00"/>
                </a:highlight>
                <a:latin typeface="Calibri"/>
                <a:ea typeface="Calibri"/>
                <a:cs typeface="Calibri"/>
                <a:sym typeface="Calibri"/>
              </a:rPr>
              <a:t>IV Terlipressin</a:t>
            </a:r>
            <a:r>
              <a:rPr lang="en-US" sz="1800">
                <a:solidFill>
                  <a:schemeClr val="dk1"/>
                </a:solidFill>
                <a:latin typeface="Calibri"/>
                <a:ea typeface="Calibri"/>
                <a:cs typeface="Calibri"/>
                <a:sym typeface="Calibri"/>
              </a:rPr>
              <a:t>. If contraindicated give </a:t>
            </a:r>
            <a:r>
              <a:rPr lang="en-US" sz="1800">
                <a:solidFill>
                  <a:schemeClr val="dk1"/>
                </a:solidFill>
                <a:highlight>
                  <a:srgbClr val="FFFF00"/>
                </a:highlight>
                <a:latin typeface="Calibri"/>
                <a:ea typeface="Calibri"/>
                <a:cs typeface="Calibri"/>
                <a:sym typeface="Calibri"/>
              </a:rPr>
              <a:t>somatostatin analogue e.g. Ocreotide.</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1</a:t>
            </a:r>
            <a:r>
              <a:rPr baseline="30000" lang="en-US" sz="1800">
                <a:solidFill>
                  <a:schemeClr val="dk1"/>
                </a:solidFill>
                <a:latin typeface="Calibri"/>
                <a:ea typeface="Calibri"/>
                <a:cs typeface="Calibri"/>
                <a:sym typeface="Calibri"/>
              </a:rPr>
              <a:t>st</a:t>
            </a:r>
            <a:r>
              <a:rPr lang="en-US" sz="1800">
                <a:solidFill>
                  <a:schemeClr val="dk1"/>
                </a:solidFill>
                <a:latin typeface="Calibri"/>
                <a:ea typeface="Calibri"/>
                <a:cs typeface="Calibri"/>
                <a:sym typeface="Calibri"/>
              </a:rPr>
              <a:t> </a:t>
            </a:r>
            <a:r>
              <a:rPr lang="en-US" sz="1800">
                <a:solidFill>
                  <a:schemeClr val="dk1"/>
                </a:solidFill>
                <a:highlight>
                  <a:srgbClr val="FFFF00"/>
                </a:highlight>
                <a:latin typeface="Calibri"/>
                <a:ea typeface="Calibri"/>
                <a:cs typeface="Calibri"/>
                <a:sym typeface="Calibri"/>
              </a:rPr>
              <a:t>Endoscopic variceal band ligation</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2</a:t>
            </a:r>
            <a:r>
              <a:rPr baseline="30000" lang="en-US" sz="1800">
                <a:solidFill>
                  <a:schemeClr val="dk1"/>
                </a:solidFill>
                <a:latin typeface="Calibri"/>
                <a:ea typeface="Calibri"/>
                <a:cs typeface="Calibri"/>
                <a:sym typeface="Calibri"/>
              </a:rPr>
              <a:t>nd</a:t>
            </a:r>
            <a:r>
              <a:rPr lang="en-US" sz="1800">
                <a:solidFill>
                  <a:schemeClr val="dk1"/>
                </a:solidFill>
                <a:latin typeface="Calibri"/>
                <a:ea typeface="Calibri"/>
                <a:cs typeface="Calibri"/>
                <a:sym typeface="Calibri"/>
              </a:rPr>
              <a:t> line = </a:t>
            </a:r>
            <a:r>
              <a:rPr lang="en-US" sz="1800">
                <a:solidFill>
                  <a:schemeClr val="dk1"/>
                </a:solidFill>
                <a:highlight>
                  <a:srgbClr val="FFFF00"/>
                </a:highlight>
                <a:latin typeface="Calibri"/>
                <a:ea typeface="Calibri"/>
                <a:cs typeface="Calibri"/>
                <a:sym typeface="Calibri"/>
              </a:rPr>
              <a:t>TIPPS</a:t>
            </a:r>
            <a:r>
              <a:rPr lang="en-US" sz="1800">
                <a:solidFill>
                  <a:schemeClr val="dk1"/>
                </a:solidFill>
                <a:latin typeface="Calibri"/>
                <a:ea typeface="Calibri"/>
                <a:cs typeface="Calibri"/>
                <a:sym typeface="Calibri"/>
              </a:rPr>
              <a:t> - </a:t>
            </a:r>
            <a:r>
              <a:rPr b="1" lang="en-US" sz="1800">
                <a:solidFill>
                  <a:schemeClr val="dk1"/>
                </a:solidFill>
                <a:latin typeface="Calibri"/>
                <a:ea typeface="Calibri"/>
                <a:cs typeface="Calibri"/>
                <a:sym typeface="Calibri"/>
              </a:rPr>
              <a:t>transjugular intrahepatic portosystemic shunt -</a:t>
            </a:r>
            <a:r>
              <a:rPr lang="en-US" sz="1800">
                <a:solidFill>
                  <a:schemeClr val="dk1"/>
                </a:solidFill>
                <a:latin typeface="Calibri"/>
                <a:ea typeface="Calibri"/>
                <a:cs typeface="Calibri"/>
                <a:sym typeface="Calibri"/>
              </a:rPr>
              <a:t> a shunt created between systemic &amp; portal venous system to decreases portal venous pressure.</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i="1" lang="en-US" sz="1800">
                <a:solidFill>
                  <a:schemeClr val="dk1"/>
                </a:solidFill>
                <a:latin typeface="Calibri"/>
                <a:ea typeface="Calibri"/>
                <a:cs typeface="Calibri"/>
                <a:sym typeface="Calibri"/>
              </a:rPr>
              <a:t>PREVENT FURTHER BLEEDING</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Non-selective beta blockers- Propanolol</a:t>
            </a:r>
            <a:r>
              <a:rPr lang="en-US" sz="1800">
                <a:solidFill>
                  <a:schemeClr val="dk1"/>
                </a:solidFill>
                <a:latin typeface="Calibri"/>
                <a:ea typeface="Calibri"/>
                <a:cs typeface="Calibri"/>
                <a:sym typeface="Calibri"/>
              </a:rPr>
              <a:t>- </a:t>
            </a:r>
            <a:r>
              <a:rPr b="0" i="0" lang="en-US" sz="1800">
                <a:solidFill>
                  <a:srgbClr val="000000"/>
                </a:solidFill>
                <a:latin typeface="arial"/>
                <a:ea typeface="arial"/>
                <a:cs typeface="arial"/>
                <a:sym typeface="arial"/>
              </a:rPr>
              <a:t>↓</a:t>
            </a:r>
            <a:r>
              <a:rPr lang="en-US" sz="1800">
                <a:solidFill>
                  <a:schemeClr val="dk1"/>
                </a:solidFill>
                <a:latin typeface="Calibri"/>
                <a:ea typeface="Calibri"/>
                <a:cs typeface="Calibri"/>
                <a:sym typeface="Calibri"/>
              </a:rPr>
              <a:t> HR &amp; CO rate thus </a:t>
            </a:r>
            <a:r>
              <a:rPr b="0" i="0" lang="en-US" sz="1800">
                <a:solidFill>
                  <a:srgbClr val="000000"/>
                </a:solidFill>
                <a:latin typeface="arial"/>
                <a:ea typeface="arial"/>
                <a:cs typeface="arial"/>
                <a:sym typeface="arial"/>
              </a:rPr>
              <a:t>↓</a:t>
            </a:r>
            <a:r>
              <a:rPr lang="en-US" sz="1800">
                <a:solidFill>
                  <a:schemeClr val="dk1"/>
                </a:solidFill>
                <a:latin typeface="Calibri"/>
                <a:ea typeface="Calibri"/>
                <a:cs typeface="Calibri"/>
                <a:sym typeface="Calibri"/>
              </a:rPr>
              <a:t> portal venous pressure. </a:t>
            </a:r>
            <a:r>
              <a:rPr b="1" lang="en-US" sz="1800">
                <a:solidFill>
                  <a:schemeClr val="dk1"/>
                </a:solidFill>
                <a:latin typeface="Calibri"/>
                <a:ea typeface="Calibri"/>
                <a:cs typeface="Calibri"/>
                <a:sym typeface="Calibri"/>
              </a:rPr>
              <a:t>Nitrates.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Repeat </a:t>
            </a:r>
            <a:r>
              <a:rPr b="1" lang="en-US" sz="1800">
                <a:solidFill>
                  <a:schemeClr val="dk1"/>
                </a:solidFill>
                <a:latin typeface="Calibri"/>
                <a:ea typeface="Calibri"/>
                <a:cs typeface="Calibri"/>
                <a:sym typeface="Calibri"/>
              </a:rPr>
              <a:t>endoscopic variceal banding</a:t>
            </a:r>
            <a:r>
              <a:rPr lang="en-US" sz="1800">
                <a:solidFill>
                  <a:schemeClr val="dk1"/>
                </a:solidFill>
                <a:latin typeface="Calibri"/>
                <a:ea typeface="Calibri"/>
                <a:cs typeface="Calibri"/>
                <a:sym typeface="Calibri"/>
              </a:rPr>
              <a:t> - band is placed around the varices; after a few days the varices degenerates &amp; falls off leaving a scar</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Last resort = liver transplant (if cause = portal HTN secondary to liver cirrhosis)</a:t>
            </a:r>
            <a:endParaRPr sz="1800">
              <a:solidFill>
                <a:schemeClr val="dk1"/>
              </a:solidFill>
              <a:latin typeface="Calibri"/>
              <a:ea typeface="Calibri"/>
              <a:cs typeface="Calibri"/>
              <a:sym typeface="Calibri"/>
            </a:endParaRPr>
          </a:p>
        </p:txBody>
      </p:sp>
      <p:pic>
        <p:nvPicPr>
          <p:cNvPr descr="A diagram of the internal organs&#10;&#10;Description automatically generated" id="446" name="Google Shape;446;p31"/>
          <p:cNvPicPr preferRelativeResize="0"/>
          <p:nvPr/>
        </p:nvPicPr>
        <p:blipFill rotWithShape="1">
          <a:blip r:embed="rId3">
            <a:alphaModFix/>
          </a:blip>
          <a:srcRect b="0" l="0" r="0" t="0"/>
          <a:stretch/>
        </p:blipFill>
        <p:spPr>
          <a:xfrm>
            <a:off x="6953187" y="210214"/>
            <a:ext cx="4017677" cy="3384349"/>
          </a:xfrm>
          <a:prstGeom prst="rect">
            <a:avLst/>
          </a:prstGeom>
          <a:noFill/>
          <a:ln>
            <a:noFill/>
          </a:ln>
        </p:spPr>
      </p:pic>
      <p:sp>
        <p:nvSpPr>
          <p:cNvPr id="447" name="Google Shape;447;p31"/>
          <p:cNvSpPr/>
          <p:nvPr/>
        </p:nvSpPr>
        <p:spPr>
          <a:xfrm>
            <a:off x="6781890" y="3755928"/>
            <a:ext cx="4360269" cy="2966361"/>
          </a:xfrm>
          <a:prstGeom prst="roundRect">
            <a:avLst>
              <a:gd fmla="val 16667" name="adj"/>
            </a:avLst>
          </a:prstGeom>
          <a:solidFill>
            <a:srgbClr val="FFC000">
              <a:alpha val="72941"/>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i="1" lang="en-US" sz="1800">
                <a:solidFill>
                  <a:schemeClr val="dk1"/>
                </a:solidFill>
                <a:highlight>
                  <a:srgbClr val="FFFF00"/>
                </a:highlight>
                <a:latin typeface="Calibri"/>
                <a:ea typeface="Calibri"/>
                <a:cs typeface="Calibri"/>
                <a:sym typeface="Calibri"/>
              </a:rPr>
              <a:t>Terlipressin</a:t>
            </a:r>
            <a:r>
              <a:rPr lang="en-US" sz="1800">
                <a:solidFill>
                  <a:schemeClr val="dk1"/>
                </a:solidFill>
                <a:latin typeface="Calibri"/>
                <a:ea typeface="Calibri"/>
                <a:cs typeface="Calibri"/>
                <a:sym typeface="Calibri"/>
              </a:rPr>
              <a:t> mechanism = </a:t>
            </a:r>
            <a:r>
              <a:rPr b="1" i="1" lang="en-US" sz="1800">
                <a:solidFill>
                  <a:schemeClr val="dk1"/>
                </a:solidFill>
                <a:highlight>
                  <a:srgbClr val="FFFF00"/>
                </a:highlight>
                <a:latin typeface="Calibri"/>
                <a:ea typeface="Calibri"/>
                <a:cs typeface="Calibri"/>
                <a:sym typeface="Calibri"/>
              </a:rPr>
              <a:t>Vasopressin analogu</a:t>
            </a:r>
            <a:r>
              <a:rPr lang="en-US" sz="1800">
                <a:solidFill>
                  <a:schemeClr val="dk1"/>
                </a:solidFill>
                <a:latin typeface="Calibri"/>
                <a:ea typeface="Calibri"/>
                <a:cs typeface="Calibri"/>
                <a:sym typeface="Calibri"/>
              </a:rPr>
              <a:t>e.  Causes </a:t>
            </a:r>
            <a:r>
              <a:rPr b="1" lang="en-US" sz="1800">
                <a:solidFill>
                  <a:schemeClr val="dk1"/>
                </a:solidFill>
                <a:latin typeface="Calibri"/>
                <a:ea typeface="Calibri"/>
                <a:cs typeface="Calibri"/>
                <a:sym typeface="Calibri"/>
              </a:rPr>
              <a:t>splanchnic vasoconstriction</a:t>
            </a:r>
            <a:r>
              <a:rPr lang="en-US" sz="1800">
                <a:solidFill>
                  <a:schemeClr val="dk1"/>
                </a:solidFill>
                <a:latin typeface="Calibri"/>
                <a:ea typeface="Calibri"/>
                <a:cs typeface="Calibri"/>
                <a:sym typeface="Calibri"/>
              </a:rPr>
              <a:t> thus </a:t>
            </a:r>
            <a:r>
              <a:rPr b="1" lang="en-US" sz="1800">
                <a:solidFill>
                  <a:schemeClr val="dk1"/>
                </a:solidFill>
                <a:latin typeface="Calibri"/>
                <a:ea typeface="Calibri"/>
                <a:cs typeface="Calibri"/>
                <a:sym typeface="Calibri"/>
              </a:rPr>
              <a:t>↓ portal venous pressure</a:t>
            </a:r>
            <a:r>
              <a:rPr lang="en-US" sz="1800">
                <a:solidFill>
                  <a:schemeClr val="dk1"/>
                </a:solidFill>
                <a:latin typeface="Calibri"/>
                <a:ea typeface="Calibri"/>
                <a:cs typeface="Calibri"/>
                <a:sym typeface="Calibri"/>
              </a:rPr>
              <a:t> (as less blood flow to portal vein through splenic &amp; superior mesenteric vein) &amp; </a:t>
            </a:r>
            <a:r>
              <a:rPr b="1" lang="en-US" sz="1800">
                <a:solidFill>
                  <a:schemeClr val="dk1"/>
                </a:solidFill>
                <a:latin typeface="Calibri"/>
                <a:ea typeface="Calibri"/>
                <a:cs typeface="Calibri"/>
                <a:sym typeface="Calibri"/>
              </a:rPr>
              <a:t>↓</a:t>
            </a:r>
            <a:r>
              <a:rPr lang="en-US" sz="1800">
                <a:solidFill>
                  <a:schemeClr val="dk1"/>
                </a:solidFill>
                <a:latin typeface="Calibri"/>
                <a:ea typeface="Calibri"/>
                <a:cs typeface="Calibri"/>
                <a:sym typeface="Calibri"/>
              </a:rPr>
              <a:t>  bleeding from varices.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Shown to reduce mortality</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CI in ischemic heart disease, PVD, heart failure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1000"/>
                                        <p:tgtEl>
                                          <p:spTgt spid="4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32"/>
          <p:cNvSpPr txBox="1"/>
          <p:nvPr>
            <p:ph type="title"/>
          </p:nvPr>
        </p:nvSpPr>
        <p:spPr>
          <a:xfrm>
            <a:off x="838200" y="365125"/>
            <a:ext cx="5796516"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Glasgow-Batchford score</a:t>
            </a:r>
            <a:endParaRPr/>
          </a:p>
        </p:txBody>
      </p:sp>
      <p:sp>
        <p:nvSpPr>
          <p:cNvPr id="454" name="Google Shape;454;p32"/>
          <p:cNvSpPr txBox="1"/>
          <p:nvPr>
            <p:ph idx="1" type="body"/>
          </p:nvPr>
        </p:nvSpPr>
        <p:spPr>
          <a:xfrm>
            <a:off x="838200" y="1825625"/>
            <a:ext cx="5796516" cy="436252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Risk stratifies patients with UGIB to identify those suitable for outpatient endoscopy vs those needing urgent upper GI endoscopy. Score 0 means patient is low risk &amp; can be managed with outpatient endoscopy.</a:t>
            </a:r>
            <a:endParaRPr/>
          </a:p>
        </p:txBody>
      </p:sp>
      <p:pic>
        <p:nvPicPr>
          <p:cNvPr descr="A screenshot of a cell phone&#10;&#10;Description automatically generated" id="455" name="Google Shape;455;p32"/>
          <p:cNvPicPr preferRelativeResize="0"/>
          <p:nvPr/>
        </p:nvPicPr>
        <p:blipFill rotWithShape="1">
          <a:blip r:embed="rId3">
            <a:alphaModFix/>
          </a:blip>
          <a:srcRect b="0" l="0" r="0" t="0"/>
          <a:stretch/>
        </p:blipFill>
        <p:spPr>
          <a:xfrm>
            <a:off x="7234421" y="188912"/>
            <a:ext cx="3770065" cy="6480175"/>
          </a:xfrm>
          <a:prstGeom prst="rect">
            <a:avLst/>
          </a:prstGeom>
          <a:noFill/>
          <a:ln>
            <a:noFill/>
          </a:ln>
        </p:spPr>
      </p:pic>
      <p:sp>
        <p:nvSpPr>
          <p:cNvPr id="456" name="Google Shape;456;p32"/>
          <p:cNvSpPr txBox="1"/>
          <p:nvPr/>
        </p:nvSpPr>
        <p:spPr>
          <a:xfrm>
            <a:off x="10490333" y="2331584"/>
            <a:ext cx="139002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HIGH-risk</a:t>
            </a:r>
            <a:endParaRPr sz="18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id="461" name="Google Shape;461;p33"/>
          <p:cNvPicPr preferRelativeResize="0"/>
          <p:nvPr/>
        </p:nvPicPr>
        <p:blipFill rotWithShape="1">
          <a:blip r:embed="rId4">
            <a:alphaModFix/>
          </a:blip>
          <a:srcRect b="0" l="0" r="0" t="0"/>
          <a:stretch/>
        </p:blipFill>
        <p:spPr>
          <a:xfrm>
            <a:off x="526275" y="203200"/>
            <a:ext cx="11139456" cy="645160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34"/>
          <p:cNvSpPr txBox="1"/>
          <p:nvPr>
            <p:ph type="title"/>
          </p:nvPr>
        </p:nvSpPr>
        <p:spPr>
          <a:xfrm>
            <a:off x="0" y="80137"/>
            <a:ext cx="3215640" cy="73215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Achalasia</a:t>
            </a:r>
            <a:endParaRPr/>
          </a:p>
        </p:txBody>
      </p:sp>
      <p:sp>
        <p:nvSpPr>
          <p:cNvPr id="468" name="Google Shape;468;p34"/>
          <p:cNvSpPr txBox="1"/>
          <p:nvPr/>
        </p:nvSpPr>
        <p:spPr>
          <a:xfrm>
            <a:off x="109635" y="882371"/>
            <a:ext cx="507740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Definition + Pathophysiology</a:t>
            </a:r>
            <a:endParaRPr/>
          </a:p>
        </p:txBody>
      </p:sp>
      <p:sp>
        <p:nvSpPr>
          <p:cNvPr id="469" name="Google Shape;469;p34"/>
          <p:cNvSpPr txBox="1"/>
          <p:nvPr/>
        </p:nvSpPr>
        <p:spPr>
          <a:xfrm>
            <a:off x="109635" y="1321782"/>
            <a:ext cx="5296990"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Oesophageal motility disorder due to:</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Degeneration of neurones in Auberach’s &amp; Meissner’s plexi causes autonomic dysfunction of the smooth muscle of LES 🡪 impaired peristalsis &amp; LES fails to relax 🡪 non progressive dysphagia</a:t>
            </a:r>
            <a:endParaRPr/>
          </a:p>
        </p:txBody>
      </p:sp>
      <p:sp>
        <p:nvSpPr>
          <p:cNvPr id="470" name="Google Shape;470;p34"/>
          <p:cNvSpPr txBox="1"/>
          <p:nvPr/>
        </p:nvSpPr>
        <p:spPr>
          <a:xfrm>
            <a:off x="109635" y="2909859"/>
            <a:ext cx="507740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Symptoms</a:t>
            </a:r>
            <a:endParaRPr/>
          </a:p>
        </p:txBody>
      </p:sp>
      <p:sp>
        <p:nvSpPr>
          <p:cNvPr id="471" name="Google Shape;471;p34"/>
          <p:cNvSpPr txBox="1"/>
          <p:nvPr/>
        </p:nvSpPr>
        <p:spPr>
          <a:xfrm>
            <a:off x="109635" y="3295571"/>
            <a:ext cx="5077408" cy="1477328"/>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b="1" lang="en-US" sz="1800">
                <a:solidFill>
                  <a:schemeClr val="dk1"/>
                </a:solidFill>
                <a:highlight>
                  <a:srgbClr val="FFFF00"/>
                </a:highlight>
                <a:latin typeface="Calibri"/>
                <a:ea typeface="Calibri"/>
                <a:cs typeface="Calibri"/>
                <a:sym typeface="Calibri"/>
              </a:rPr>
              <a:t>non-progressive dysphagia</a:t>
            </a:r>
            <a:r>
              <a:rPr lang="en-US" sz="1800">
                <a:solidFill>
                  <a:schemeClr val="dk1"/>
                </a:solidFill>
                <a:highlight>
                  <a:srgbClr val="FFFF00"/>
                </a:highlight>
                <a:latin typeface="Calibri"/>
                <a:ea typeface="Calibri"/>
                <a:cs typeface="Calibri"/>
                <a:sym typeface="Calibri"/>
              </a:rPr>
              <a:t> </a:t>
            </a:r>
            <a:r>
              <a:rPr lang="en-US" sz="1800">
                <a:solidFill>
                  <a:schemeClr val="dk1"/>
                </a:solidFill>
                <a:latin typeface="Calibri"/>
                <a:ea typeface="Calibri"/>
                <a:cs typeface="Calibri"/>
                <a:sym typeface="Calibri"/>
              </a:rPr>
              <a:t>(can’t swallow solids &amp; liquids)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REFLUX: Retrosternal burning chest pain </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Food regurgitation 🡪 comp = </a:t>
            </a:r>
            <a:r>
              <a:rPr b="1" lang="en-US" sz="1800">
                <a:solidFill>
                  <a:srgbClr val="FF0000"/>
                </a:solidFill>
                <a:latin typeface="Calibri"/>
                <a:ea typeface="Calibri"/>
                <a:cs typeface="Calibri"/>
                <a:sym typeface="Calibri"/>
              </a:rPr>
              <a:t>aspiration pneumonia</a:t>
            </a:r>
            <a:endParaRPr b="1" sz="1800">
              <a:solidFill>
                <a:srgbClr val="FF0000"/>
              </a:solidFill>
              <a:latin typeface="Calibri"/>
              <a:ea typeface="Calibri"/>
              <a:cs typeface="Calibri"/>
              <a:sym typeface="Calibri"/>
            </a:endParaRPr>
          </a:p>
        </p:txBody>
      </p:sp>
      <p:sp>
        <p:nvSpPr>
          <p:cNvPr id="472" name="Google Shape;472;p34"/>
          <p:cNvSpPr txBox="1"/>
          <p:nvPr/>
        </p:nvSpPr>
        <p:spPr>
          <a:xfrm>
            <a:off x="109635" y="4789279"/>
            <a:ext cx="507740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Diagnosis</a:t>
            </a:r>
            <a:endParaRPr/>
          </a:p>
        </p:txBody>
      </p:sp>
      <p:sp>
        <p:nvSpPr>
          <p:cNvPr id="473" name="Google Shape;473;p34"/>
          <p:cNvSpPr txBox="1"/>
          <p:nvPr/>
        </p:nvSpPr>
        <p:spPr>
          <a:xfrm>
            <a:off x="109635" y="5212240"/>
            <a:ext cx="5458408"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1</a:t>
            </a:r>
            <a:r>
              <a:rPr baseline="30000" lang="en-US" sz="1800">
                <a:solidFill>
                  <a:schemeClr val="dk1"/>
                </a:solidFill>
                <a:latin typeface="Calibri"/>
                <a:ea typeface="Calibri"/>
                <a:cs typeface="Calibri"/>
                <a:sym typeface="Calibri"/>
              </a:rPr>
              <a:t>st</a:t>
            </a:r>
            <a:r>
              <a:rPr lang="en-US" sz="1800">
                <a:solidFill>
                  <a:schemeClr val="dk1"/>
                </a:solidFill>
                <a:latin typeface="Calibri"/>
                <a:ea typeface="Calibri"/>
                <a:cs typeface="Calibri"/>
                <a:sym typeface="Calibri"/>
              </a:rPr>
              <a:t> line: </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highlight>
                  <a:srgbClr val="FFFF00"/>
                </a:highlight>
                <a:latin typeface="Calibri"/>
                <a:ea typeface="Calibri"/>
                <a:cs typeface="Calibri"/>
                <a:sym typeface="Calibri"/>
              </a:rPr>
              <a:t>OGD</a:t>
            </a:r>
            <a:r>
              <a:rPr lang="en-US" sz="1800">
                <a:solidFill>
                  <a:schemeClr val="dk1"/>
                </a:solidFill>
                <a:latin typeface="Calibri"/>
                <a:ea typeface="Calibri"/>
                <a:cs typeface="Calibri"/>
                <a:sym typeface="Calibri"/>
              </a:rPr>
              <a:t> – exclude oesophageal cancer</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highlight>
                  <a:srgbClr val="FFFF00"/>
                </a:highlight>
                <a:latin typeface="Calibri"/>
                <a:ea typeface="Calibri"/>
                <a:cs typeface="Calibri"/>
                <a:sym typeface="Calibri"/>
              </a:rPr>
              <a:t>Barium swallow </a:t>
            </a:r>
            <a:r>
              <a:rPr lang="en-US" sz="1800">
                <a:solidFill>
                  <a:schemeClr val="dk1"/>
                </a:solidFill>
                <a:latin typeface="Calibri"/>
                <a:ea typeface="Calibri"/>
                <a:cs typeface="Calibri"/>
                <a:sym typeface="Calibri"/>
              </a:rPr>
              <a:t>🡪 dilated distal oesophagus &amp; bird’s beak sign</a:t>
            </a:r>
            <a:endParaRPr/>
          </a:p>
          <a:p>
            <a:pPr indent="0" lvl="0" marL="0" marR="0" rtl="0" algn="l">
              <a:spcBef>
                <a:spcPts val="0"/>
              </a:spcBef>
              <a:spcAft>
                <a:spcPts val="0"/>
              </a:spcAft>
              <a:buNone/>
            </a:pPr>
            <a:r>
              <a:rPr b="1" lang="en-US" sz="1800">
                <a:solidFill>
                  <a:schemeClr val="dk1"/>
                </a:solidFill>
                <a:highlight>
                  <a:srgbClr val="FFFF00"/>
                </a:highlight>
                <a:latin typeface="Calibri"/>
                <a:ea typeface="Calibri"/>
                <a:cs typeface="Calibri"/>
                <a:sym typeface="Calibri"/>
              </a:rPr>
              <a:t>GS = oeosphageal manometry </a:t>
            </a:r>
            <a:r>
              <a:rPr lang="en-US" sz="1800">
                <a:solidFill>
                  <a:schemeClr val="dk1"/>
                </a:solidFill>
                <a:latin typeface="Calibri"/>
                <a:ea typeface="Calibri"/>
                <a:cs typeface="Calibri"/>
                <a:sym typeface="Calibri"/>
              </a:rPr>
              <a:t>(measures pressure across LOS)</a:t>
            </a:r>
            <a:endParaRPr/>
          </a:p>
        </p:txBody>
      </p:sp>
      <p:sp>
        <p:nvSpPr>
          <p:cNvPr id="474" name="Google Shape;474;p34"/>
          <p:cNvSpPr txBox="1"/>
          <p:nvPr/>
        </p:nvSpPr>
        <p:spPr>
          <a:xfrm>
            <a:off x="5873156" y="118934"/>
            <a:ext cx="507740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Treatment</a:t>
            </a:r>
            <a:endParaRPr/>
          </a:p>
        </p:txBody>
      </p:sp>
      <p:sp>
        <p:nvSpPr>
          <p:cNvPr id="475" name="Google Shape;475;p34"/>
          <p:cNvSpPr txBox="1"/>
          <p:nvPr/>
        </p:nvSpPr>
        <p:spPr>
          <a:xfrm>
            <a:off x="5873156" y="617915"/>
            <a:ext cx="5077408" cy="31393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SURGERY is curative:</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Endoscopic balloon dilatation </a:t>
            </a:r>
            <a:r>
              <a:rPr lang="en-US" sz="1800">
                <a:solidFill>
                  <a:schemeClr val="dk1"/>
                </a:solidFill>
                <a:latin typeface="Calibri"/>
                <a:ea typeface="Calibri"/>
                <a:cs typeface="Calibri"/>
                <a:sym typeface="Calibri"/>
              </a:rPr>
              <a:t>– to stretch LOS. Less effective </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Laparoscopic cardiomyotomy/Heller’s procedure </a:t>
            </a:r>
            <a:r>
              <a:rPr lang="en-US" sz="1800">
                <a:solidFill>
                  <a:schemeClr val="dk1"/>
                </a:solidFill>
                <a:latin typeface="Calibri"/>
                <a:ea typeface="Calibri"/>
                <a:cs typeface="Calibri"/>
                <a:sym typeface="Calibri"/>
              </a:rPr>
              <a:t>– LOS muscle is removed. This often causes iatrogenic GORD as LOS becomes incompetent so Nissen’s fundoplication can be performed silmutaneously. </a:t>
            </a:r>
            <a:endParaRPr/>
          </a:p>
          <a:p>
            <a:pPr indent="0" lvl="0" marL="0" marR="0" rtl="0" algn="l">
              <a:spcBef>
                <a:spcPts val="0"/>
              </a:spcBef>
              <a:spcAft>
                <a:spcPts val="0"/>
              </a:spcAft>
              <a:buNone/>
            </a:pPr>
            <a:r>
              <a:rPr i="1" lang="en-US" sz="1800" u="sng">
                <a:solidFill>
                  <a:schemeClr val="dk1"/>
                </a:solidFill>
                <a:latin typeface="Calibri"/>
                <a:ea typeface="Calibri"/>
                <a:cs typeface="Calibri"/>
                <a:sym typeface="Calibri"/>
              </a:rPr>
              <a:t>Before surgery:</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DRUGS to relax LOS – </a:t>
            </a:r>
            <a:r>
              <a:rPr b="1" lang="en-US" sz="1800">
                <a:solidFill>
                  <a:schemeClr val="dk1"/>
                </a:solidFill>
                <a:latin typeface="Calibri"/>
                <a:ea typeface="Calibri"/>
                <a:cs typeface="Calibri"/>
                <a:sym typeface="Calibri"/>
              </a:rPr>
              <a:t>{nitrates} or CCB </a:t>
            </a:r>
            <a:r>
              <a:rPr lang="en-US" sz="1800">
                <a:solidFill>
                  <a:schemeClr val="dk1"/>
                </a:solidFill>
                <a:latin typeface="Calibri"/>
                <a:ea typeface="Calibri"/>
                <a:cs typeface="Calibri"/>
                <a:sym typeface="Calibri"/>
              </a:rPr>
              <a:t>e.g. Nifedipine/Verapamil</a:t>
            </a:r>
            <a:endParaRPr/>
          </a:p>
        </p:txBody>
      </p:sp>
      <p:pic>
        <p:nvPicPr>
          <p:cNvPr descr="A close-up of an x-ray&#10;&#10;Description automatically generated" id="476" name="Google Shape;476;p34"/>
          <p:cNvPicPr preferRelativeResize="0"/>
          <p:nvPr/>
        </p:nvPicPr>
        <p:blipFill rotWithShape="1">
          <a:blip r:embed="rId3">
            <a:alphaModFix/>
          </a:blip>
          <a:srcRect b="0" l="0" r="0" t="0"/>
          <a:stretch/>
        </p:blipFill>
        <p:spPr>
          <a:xfrm>
            <a:off x="6564086" y="3890551"/>
            <a:ext cx="2525486" cy="2536120"/>
          </a:xfrm>
          <a:prstGeom prst="rect">
            <a:avLst/>
          </a:prstGeom>
          <a:noFill/>
          <a:ln>
            <a:noFill/>
          </a:ln>
        </p:spPr>
      </p:pic>
      <p:sp>
        <p:nvSpPr>
          <p:cNvPr id="477" name="Google Shape;477;p34"/>
          <p:cNvSpPr txBox="1"/>
          <p:nvPr/>
        </p:nvSpPr>
        <p:spPr>
          <a:xfrm>
            <a:off x="9135680" y="5027574"/>
            <a:ext cx="204032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Bird’s beak sign on barium swallow</a:t>
            </a:r>
            <a:endParaRPr/>
          </a:p>
        </p:txBody>
      </p:sp>
      <p:cxnSp>
        <p:nvCxnSpPr>
          <p:cNvPr id="478" name="Google Shape;478;p34"/>
          <p:cNvCxnSpPr/>
          <p:nvPr/>
        </p:nvCxnSpPr>
        <p:spPr>
          <a:xfrm flipH="1" rot="10800000">
            <a:off x="5568043" y="5673905"/>
            <a:ext cx="847045" cy="193496"/>
          </a:xfrm>
          <a:prstGeom prst="straightConnector1">
            <a:avLst/>
          </a:prstGeom>
          <a:noFill/>
          <a:ln cap="flat" cmpd="sng" w="19050">
            <a:solidFill>
              <a:schemeClr val="accent1"/>
            </a:solidFill>
            <a:prstDash val="solid"/>
            <a:miter lim="800000"/>
            <a:headEnd len="sm" w="sm" type="none"/>
            <a:tailEnd len="med" w="med" type="triangl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35"/>
          <p:cNvSpPr txBox="1"/>
          <p:nvPr>
            <p:ph type="title"/>
          </p:nvPr>
        </p:nvSpPr>
        <p:spPr>
          <a:xfrm>
            <a:off x="91440" y="58575"/>
            <a:ext cx="1733233" cy="52641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GORD</a:t>
            </a:r>
            <a:endParaRPr/>
          </a:p>
        </p:txBody>
      </p:sp>
      <p:pic>
        <p:nvPicPr>
          <p:cNvPr descr="A diagram of a human body&#10;&#10;Description automatically generated" id="485" name="Google Shape;485;p35"/>
          <p:cNvPicPr preferRelativeResize="0"/>
          <p:nvPr/>
        </p:nvPicPr>
        <p:blipFill rotWithShape="1">
          <a:blip r:embed="rId3">
            <a:alphaModFix/>
          </a:blip>
          <a:srcRect b="0" l="0" r="0" t="0"/>
          <a:stretch/>
        </p:blipFill>
        <p:spPr>
          <a:xfrm>
            <a:off x="5433882" y="321782"/>
            <a:ext cx="3196271" cy="2651596"/>
          </a:xfrm>
          <a:prstGeom prst="rect">
            <a:avLst/>
          </a:prstGeom>
          <a:noFill/>
          <a:ln>
            <a:noFill/>
          </a:ln>
        </p:spPr>
      </p:pic>
      <p:sp>
        <p:nvSpPr>
          <p:cNvPr id="486" name="Google Shape;486;p35"/>
          <p:cNvSpPr txBox="1"/>
          <p:nvPr/>
        </p:nvSpPr>
        <p:spPr>
          <a:xfrm>
            <a:off x="82576" y="593996"/>
            <a:ext cx="507740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Definition</a:t>
            </a:r>
            <a:endParaRPr/>
          </a:p>
        </p:txBody>
      </p:sp>
      <p:sp>
        <p:nvSpPr>
          <p:cNvPr id="487" name="Google Shape;487;p35"/>
          <p:cNvSpPr txBox="1"/>
          <p:nvPr/>
        </p:nvSpPr>
        <p:spPr>
          <a:xfrm>
            <a:off x="12089" y="963327"/>
            <a:ext cx="529699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reflux of acidic gastric contents into oesophagus due to incompetent LES or high intra-abdo pressure overcoming sphincter mechanisms.</a:t>
            </a:r>
            <a:endParaRPr/>
          </a:p>
        </p:txBody>
      </p:sp>
      <p:sp>
        <p:nvSpPr>
          <p:cNvPr id="488" name="Google Shape;488;p35"/>
          <p:cNvSpPr txBox="1"/>
          <p:nvPr/>
        </p:nvSpPr>
        <p:spPr>
          <a:xfrm>
            <a:off x="52250" y="1862162"/>
            <a:ext cx="507740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Risk factors</a:t>
            </a:r>
            <a:endParaRPr/>
          </a:p>
        </p:txBody>
      </p:sp>
      <p:sp>
        <p:nvSpPr>
          <p:cNvPr id="489" name="Google Shape;489;p35"/>
          <p:cNvSpPr txBox="1"/>
          <p:nvPr/>
        </p:nvSpPr>
        <p:spPr>
          <a:xfrm>
            <a:off x="12089" y="2238840"/>
            <a:ext cx="5296990"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Increased intra-abdo pressure: pregnancy, obesity</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Incompetent LES : </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Drugs </a:t>
            </a:r>
            <a:r>
              <a:rPr b="1" i="0" lang="en-US" sz="1800">
                <a:solidFill>
                  <a:srgbClr val="202122"/>
                </a:solidFill>
                <a:latin typeface="Arial"/>
                <a:ea typeface="Arial"/>
                <a:cs typeface="Arial"/>
                <a:sym typeface="Arial"/>
              </a:rPr>
              <a:t>↓ </a:t>
            </a:r>
            <a:r>
              <a:rPr i="0" lang="en-US" sz="1800">
                <a:solidFill>
                  <a:srgbClr val="202122"/>
                </a:solidFill>
                <a:latin typeface="Arial"/>
                <a:ea typeface="Arial"/>
                <a:cs typeface="Arial"/>
                <a:sym typeface="Arial"/>
              </a:rPr>
              <a:t>LES tone</a:t>
            </a:r>
            <a:r>
              <a:rPr lang="en-US" sz="1800">
                <a:solidFill>
                  <a:schemeClr val="dk1"/>
                </a:solidFill>
                <a:latin typeface="Calibri"/>
                <a:ea typeface="Calibri"/>
                <a:cs typeface="Calibri"/>
                <a:sym typeface="Calibri"/>
              </a:rPr>
              <a:t>: Ca2+ channel blockers, nitrates, anticholinergics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Systemic sclerosis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Diaphragmatic sphincter (formed from R crus of diagram)</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Hiatus hernia </a:t>
            </a:r>
            <a:r>
              <a:rPr lang="en-US" sz="1800">
                <a:solidFill>
                  <a:schemeClr val="dk1"/>
                </a:solidFill>
                <a:latin typeface="Calibri"/>
                <a:ea typeface="Calibri"/>
                <a:cs typeface="Calibri"/>
                <a:sym typeface="Calibri"/>
              </a:rPr>
              <a:t>– sliding (80%) &amp; rolling (20%)</a:t>
            </a:r>
            <a:endParaRPr/>
          </a:p>
        </p:txBody>
      </p:sp>
      <p:sp>
        <p:nvSpPr>
          <p:cNvPr id="490" name="Google Shape;490;p35"/>
          <p:cNvSpPr txBox="1"/>
          <p:nvPr/>
        </p:nvSpPr>
        <p:spPr>
          <a:xfrm>
            <a:off x="52250" y="4528039"/>
            <a:ext cx="507740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Symptoms</a:t>
            </a:r>
            <a:endParaRPr/>
          </a:p>
        </p:txBody>
      </p:sp>
      <p:sp>
        <p:nvSpPr>
          <p:cNvPr id="491" name="Google Shape;491;p35"/>
          <p:cNvSpPr txBox="1"/>
          <p:nvPr/>
        </p:nvSpPr>
        <p:spPr>
          <a:xfrm>
            <a:off x="12089" y="4826675"/>
            <a:ext cx="5192376" cy="1754326"/>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Retrosternal burning chest pain</a:t>
            </a:r>
            <a:r>
              <a:rPr lang="en-US" sz="1800">
                <a:solidFill>
                  <a:schemeClr val="dk1"/>
                </a:solidFill>
                <a:latin typeface="Calibri"/>
                <a:ea typeface="Calibri"/>
                <a:cs typeface="Calibri"/>
                <a:sym typeface="Calibri"/>
              </a:rPr>
              <a:t>, worse lying flat (heartburn)</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Dysphagia, odynophagia</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Chronic cough</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Nocturnal asthma</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Dental erosions, acid taste in mouth</a:t>
            </a:r>
            <a:endParaRPr/>
          </a:p>
        </p:txBody>
      </p:sp>
      <p:sp>
        <p:nvSpPr>
          <p:cNvPr id="492" name="Google Shape;492;p35"/>
          <p:cNvSpPr txBox="1"/>
          <p:nvPr/>
        </p:nvSpPr>
        <p:spPr>
          <a:xfrm>
            <a:off x="9029603" y="3611034"/>
            <a:ext cx="3032274"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If no </a:t>
            </a:r>
            <a:r>
              <a:rPr b="0" i="0" lang="en-US" sz="1800">
                <a:solidFill>
                  <a:schemeClr val="dk1"/>
                </a:solidFill>
                <a:latin typeface="Calibri"/>
                <a:ea typeface="Calibri"/>
                <a:cs typeface="Calibri"/>
                <a:sym typeface="Calibri"/>
              </a:rPr>
              <a:t>🚩 🡪 clinically Dx &amp; treat</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If </a:t>
            </a:r>
            <a:r>
              <a:rPr b="0" i="0" lang="en-US" sz="1800">
                <a:solidFill>
                  <a:schemeClr val="dk1"/>
                </a:solidFill>
                <a:latin typeface="Calibri"/>
                <a:ea typeface="Calibri"/>
                <a:cs typeface="Calibri"/>
                <a:sym typeface="Calibri"/>
              </a:rPr>
              <a:t>🚩</a:t>
            </a:r>
            <a:r>
              <a:rPr lang="en-US" sz="1800">
                <a:solidFill>
                  <a:schemeClr val="dk1"/>
                </a:solidFill>
                <a:latin typeface="Calibri"/>
                <a:ea typeface="Calibri"/>
                <a:cs typeface="Calibri"/>
                <a:sym typeface="Calibri"/>
              </a:rPr>
              <a:t> {haematemesis, melaena, wt loss} 🡪 </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1</a:t>
            </a:r>
            <a:r>
              <a:rPr b="1" baseline="30000" lang="en-US" sz="1800">
                <a:solidFill>
                  <a:schemeClr val="dk1"/>
                </a:solidFill>
                <a:latin typeface="Calibri"/>
                <a:ea typeface="Calibri"/>
                <a:cs typeface="Calibri"/>
                <a:sym typeface="Calibri"/>
              </a:rPr>
              <a:t>st</a:t>
            </a:r>
            <a:r>
              <a:rPr b="1" lang="en-US" sz="1800">
                <a:solidFill>
                  <a:schemeClr val="dk1"/>
                </a:solidFill>
                <a:latin typeface="Calibri"/>
                <a:ea typeface="Calibri"/>
                <a:cs typeface="Calibri"/>
                <a:sym typeface="Calibri"/>
              </a:rPr>
              <a:t> line = OGD </a:t>
            </a:r>
            <a:r>
              <a:rPr lang="en-US" sz="1800">
                <a:solidFill>
                  <a:schemeClr val="dk1"/>
                </a:solidFill>
                <a:latin typeface="Calibri"/>
                <a:ea typeface="Calibri"/>
                <a:cs typeface="Calibri"/>
                <a:sym typeface="Calibri"/>
              </a:rPr>
              <a:t>🡪 oesophagitis or Barrett’s oeosophagus</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2nd line (if OGD normal</a:t>
            </a:r>
            <a:r>
              <a:rPr lang="en-US" sz="1800">
                <a:solidFill>
                  <a:schemeClr val="dk1"/>
                </a:solidFill>
                <a:latin typeface="Calibri"/>
                <a:ea typeface="Calibri"/>
                <a:cs typeface="Calibri"/>
                <a:sym typeface="Calibri"/>
              </a:rPr>
              <a:t>) = </a:t>
            </a:r>
            <a:r>
              <a:rPr b="1" lang="en-US" sz="1800">
                <a:solidFill>
                  <a:schemeClr val="dk1"/>
                </a:solidFill>
                <a:latin typeface="Calibri"/>
                <a:ea typeface="Calibri"/>
                <a:cs typeface="Calibri"/>
                <a:sym typeface="Calibri"/>
              </a:rPr>
              <a:t>Oesophageal manometry &amp; 24hr gastric pH monitoring </a:t>
            </a:r>
            <a:endParaRPr/>
          </a:p>
        </p:txBody>
      </p:sp>
      <p:sp>
        <p:nvSpPr>
          <p:cNvPr id="493" name="Google Shape;493;p35"/>
          <p:cNvSpPr txBox="1"/>
          <p:nvPr/>
        </p:nvSpPr>
        <p:spPr>
          <a:xfrm>
            <a:off x="9029602" y="3147404"/>
            <a:ext cx="2994871"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Diagnosis</a:t>
            </a:r>
            <a:endParaRPr/>
          </a:p>
        </p:txBody>
      </p:sp>
      <p:sp>
        <p:nvSpPr>
          <p:cNvPr id="494" name="Google Shape;494;p35"/>
          <p:cNvSpPr/>
          <p:nvPr/>
        </p:nvSpPr>
        <p:spPr>
          <a:xfrm>
            <a:off x="9458840" y="802730"/>
            <a:ext cx="2353888" cy="1869949"/>
          </a:xfrm>
          <a:prstGeom prst="roundRect">
            <a:avLst>
              <a:gd fmla="val 16667" name="adj"/>
            </a:avLst>
          </a:prstGeom>
          <a:solidFill>
            <a:srgbClr val="FFC000">
              <a:alpha val="72941"/>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Complications: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Oesophagitis</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Barrett’s oesophagus 🡪 Oesophageal adenocarcinoma</a:t>
            </a:r>
            <a:endParaRPr/>
          </a:p>
        </p:txBody>
      </p:sp>
      <p:pic>
        <p:nvPicPr>
          <p:cNvPr descr="Diagram of the back of a human body&#10;&#10;Description automatically generated" id="495" name="Google Shape;495;p35"/>
          <p:cNvPicPr preferRelativeResize="0"/>
          <p:nvPr/>
        </p:nvPicPr>
        <p:blipFill rotWithShape="1">
          <a:blip r:embed="rId4">
            <a:alphaModFix/>
          </a:blip>
          <a:srcRect b="0" l="0" r="0" t="0"/>
          <a:stretch/>
        </p:blipFill>
        <p:spPr>
          <a:xfrm>
            <a:off x="5433883" y="3611034"/>
            <a:ext cx="3291494" cy="314128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1000"/>
                                        <p:tgtEl>
                                          <p:spTgt spid="4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36"/>
          <p:cNvSpPr txBox="1"/>
          <p:nvPr>
            <p:ph type="title"/>
          </p:nvPr>
        </p:nvSpPr>
        <p:spPr>
          <a:xfrm>
            <a:off x="188494" y="334210"/>
            <a:ext cx="2193758" cy="693654"/>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GORD Tx</a:t>
            </a:r>
            <a:endParaRPr/>
          </a:p>
        </p:txBody>
      </p:sp>
      <p:sp>
        <p:nvSpPr>
          <p:cNvPr id="502" name="Google Shape;502;p36"/>
          <p:cNvSpPr txBox="1"/>
          <p:nvPr/>
        </p:nvSpPr>
        <p:spPr>
          <a:xfrm>
            <a:off x="188494" y="1149831"/>
            <a:ext cx="507740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Tx</a:t>
            </a:r>
            <a:endParaRPr/>
          </a:p>
        </p:txBody>
      </p:sp>
      <p:graphicFrame>
        <p:nvGraphicFramePr>
          <p:cNvPr id="503" name="Google Shape;503;p36"/>
          <p:cNvGraphicFramePr/>
          <p:nvPr/>
        </p:nvGraphicFramePr>
        <p:xfrm>
          <a:off x="188495" y="1641130"/>
          <a:ext cx="3000000" cy="3000000"/>
        </p:xfrm>
        <a:graphic>
          <a:graphicData uri="http://schemas.openxmlformats.org/drawingml/2006/table">
            <a:tbl>
              <a:tblPr bandRow="1" firstRow="1">
                <a:noFill/>
                <a:tableStyleId>{67D94C3F-75B1-4F15-80CC-DB4133E8751E}</a:tableStyleId>
              </a:tblPr>
              <a:tblGrid>
                <a:gridCol w="1523075"/>
                <a:gridCol w="3554325"/>
              </a:tblGrid>
              <a:tr h="430275">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1075725">
                <a:tc>
                  <a:txBody>
                    <a:bodyPr/>
                    <a:lstStyle/>
                    <a:p>
                      <a:pPr indent="0" lvl="0" marL="0" marR="0" rtl="0" algn="l">
                        <a:spcBef>
                          <a:spcPts val="0"/>
                        </a:spcBef>
                        <a:spcAft>
                          <a:spcPts val="0"/>
                        </a:spcAft>
                        <a:buNone/>
                      </a:pPr>
                      <a:r>
                        <a:rPr lang="en-US" sz="1800"/>
                        <a:t>Conservative</a:t>
                      </a:r>
                      <a:endParaRPr/>
                    </a:p>
                  </a:txBody>
                  <a:tcPr marT="45725" marB="45725" marR="91450" marL="91450"/>
                </a:tc>
                <a:tc>
                  <a:txBody>
                    <a:bodyPr/>
                    <a:lstStyle/>
                    <a:p>
                      <a:pPr indent="0" lvl="0" marL="0" marR="0" rtl="0" algn="l">
                        <a:spcBef>
                          <a:spcPts val="0"/>
                        </a:spcBef>
                        <a:spcAft>
                          <a:spcPts val="0"/>
                        </a:spcAft>
                        <a:buNone/>
                      </a:pPr>
                      <a:r>
                        <a:rPr lang="en-US" sz="1800">
                          <a:latin typeface="Calibri"/>
                          <a:ea typeface="Calibri"/>
                          <a:cs typeface="Calibri"/>
                          <a:sym typeface="Calibri"/>
                        </a:rPr>
                        <a:t>Weight loss, smaller meals , avoid eating &lt;3hrs before sleeping</a:t>
                      </a:r>
                      <a:endParaRPr/>
                    </a:p>
                    <a:p>
                      <a:pPr indent="0" lvl="0" marL="0" marR="0" rtl="0" algn="l">
                        <a:spcBef>
                          <a:spcPts val="0"/>
                        </a:spcBef>
                        <a:spcAft>
                          <a:spcPts val="0"/>
                        </a:spcAft>
                        <a:buNone/>
                      </a:pPr>
                      <a:r>
                        <a:rPr b="0" i="0" lang="en-US" sz="1800">
                          <a:solidFill>
                            <a:srgbClr val="000000"/>
                          </a:solidFill>
                          <a:latin typeface="Calibri"/>
                          <a:ea typeface="Calibri"/>
                          <a:cs typeface="Calibri"/>
                          <a:sym typeface="Calibri"/>
                        </a:rPr>
                        <a:t>↑ no of pillows</a:t>
                      </a:r>
                      <a:endParaRPr sz="1800">
                        <a:latin typeface="Calibri"/>
                        <a:ea typeface="Calibri"/>
                        <a:cs typeface="Calibri"/>
                        <a:sym typeface="Calibri"/>
                      </a:endParaRPr>
                    </a:p>
                  </a:txBody>
                  <a:tcPr marT="45725" marB="45725" marR="91450" marL="91450"/>
                </a:tc>
              </a:tr>
              <a:tr h="2043850">
                <a:tc>
                  <a:txBody>
                    <a:bodyPr/>
                    <a:lstStyle/>
                    <a:p>
                      <a:pPr indent="0" lvl="0" marL="0" marR="0" rtl="0" algn="l">
                        <a:spcBef>
                          <a:spcPts val="0"/>
                        </a:spcBef>
                        <a:spcAft>
                          <a:spcPts val="0"/>
                        </a:spcAft>
                        <a:buNone/>
                      </a:pPr>
                      <a:r>
                        <a:rPr lang="en-US" sz="1800"/>
                        <a:t>Pharmacological</a:t>
                      </a:r>
                      <a:endParaRPr/>
                    </a:p>
                  </a:txBody>
                  <a:tcPr marT="45725" marB="45725" marR="91450" marL="91450"/>
                </a:tc>
                <a:tc>
                  <a:txBody>
                    <a:bodyPr/>
                    <a:lstStyle/>
                    <a:p>
                      <a:pPr indent="0" lvl="0" marL="0" marR="0" rtl="0" algn="l">
                        <a:spcBef>
                          <a:spcPts val="0"/>
                        </a:spcBef>
                        <a:spcAft>
                          <a:spcPts val="0"/>
                        </a:spcAft>
                        <a:buNone/>
                      </a:pPr>
                      <a:r>
                        <a:rPr lang="en-US" sz="1800"/>
                        <a:t>OTC self-management – </a:t>
                      </a:r>
                      <a:r>
                        <a:rPr b="1" lang="en-US" sz="1800">
                          <a:highlight>
                            <a:srgbClr val="FFFF00"/>
                          </a:highlight>
                        </a:rPr>
                        <a:t>Alginates (Gaviscon</a:t>
                      </a:r>
                      <a:r>
                        <a:rPr b="0" lang="en-US" sz="1800">
                          <a:highlight>
                            <a:srgbClr val="FFFF00"/>
                          </a:highlight>
                        </a:rPr>
                        <a:t>)</a:t>
                      </a:r>
                      <a:r>
                        <a:rPr lang="en-US" sz="1800"/>
                        <a:t> &amp;/or antacids</a:t>
                      </a:r>
                      <a:endParaRPr/>
                    </a:p>
                    <a:p>
                      <a:pPr indent="0" lvl="0" marL="0" marR="0" rtl="0" algn="l">
                        <a:spcBef>
                          <a:spcPts val="0"/>
                        </a:spcBef>
                        <a:spcAft>
                          <a:spcPts val="0"/>
                        </a:spcAft>
                        <a:buNone/>
                      </a:pPr>
                      <a:r>
                        <a:rPr lang="en-US" sz="1800"/>
                        <a:t>1</a:t>
                      </a:r>
                      <a:r>
                        <a:rPr baseline="30000" lang="en-US" sz="1800"/>
                        <a:t>st</a:t>
                      </a:r>
                      <a:r>
                        <a:rPr lang="en-US" sz="1800"/>
                        <a:t> line = </a:t>
                      </a:r>
                      <a:r>
                        <a:rPr b="1" lang="en-US" sz="1800">
                          <a:highlight>
                            <a:srgbClr val="FFFF00"/>
                          </a:highlight>
                        </a:rPr>
                        <a:t>PPI 4 or 8 weeks </a:t>
                      </a:r>
                      <a:r>
                        <a:rPr lang="en-US" sz="1800"/>
                        <a:t>e.g. Omeprazole, Lansaprazole</a:t>
                      </a:r>
                      <a:endParaRPr sz="1800"/>
                    </a:p>
                    <a:p>
                      <a:pPr indent="0" lvl="0" marL="0" marR="0" rtl="0" algn="l">
                        <a:spcBef>
                          <a:spcPts val="0"/>
                        </a:spcBef>
                        <a:spcAft>
                          <a:spcPts val="0"/>
                        </a:spcAft>
                        <a:buNone/>
                      </a:pPr>
                      <a:r>
                        <a:rPr lang="en-US" sz="1800"/>
                        <a:t>2</a:t>
                      </a:r>
                      <a:r>
                        <a:rPr baseline="30000" lang="en-US" sz="1800"/>
                        <a:t>nd</a:t>
                      </a:r>
                      <a:r>
                        <a:rPr lang="en-US" sz="1800"/>
                        <a:t> line = H2 receptor antagonist e.g. Cimetidine, Ranitidine</a:t>
                      </a:r>
                      <a:endParaRPr/>
                    </a:p>
                  </a:txBody>
                  <a:tcPr marT="45725" marB="45725" marR="91450" marL="91450"/>
                </a:tc>
              </a:tr>
              <a:tr h="1075725">
                <a:tc>
                  <a:txBody>
                    <a:bodyPr/>
                    <a:lstStyle/>
                    <a:p>
                      <a:pPr indent="0" lvl="0" marL="0" marR="0" rtl="0" algn="l">
                        <a:spcBef>
                          <a:spcPts val="0"/>
                        </a:spcBef>
                        <a:spcAft>
                          <a:spcPts val="0"/>
                        </a:spcAft>
                        <a:buNone/>
                      </a:pPr>
                      <a:r>
                        <a:rPr lang="en-US" sz="1800"/>
                        <a:t>Surgical = GS</a:t>
                      </a:r>
                      <a:endParaRPr/>
                    </a:p>
                  </a:txBody>
                  <a:tcPr marT="45725" marB="45725" marR="91450" marL="91450"/>
                </a:tc>
                <a:tc>
                  <a:txBody>
                    <a:bodyPr/>
                    <a:lstStyle/>
                    <a:p>
                      <a:pPr indent="0" lvl="0" marL="0" marR="0" rtl="0" algn="l">
                        <a:spcBef>
                          <a:spcPts val="0"/>
                        </a:spcBef>
                        <a:spcAft>
                          <a:spcPts val="0"/>
                        </a:spcAft>
                        <a:buNone/>
                      </a:pPr>
                      <a:r>
                        <a:rPr lang="en-US" sz="1800">
                          <a:highlight>
                            <a:srgbClr val="FFFF00"/>
                          </a:highlight>
                        </a:rPr>
                        <a:t>GS = Laparoscopic </a:t>
                      </a:r>
                      <a:r>
                        <a:rPr b="1" lang="en-US" sz="1800">
                          <a:highlight>
                            <a:srgbClr val="FFFF00"/>
                          </a:highlight>
                        </a:rPr>
                        <a:t>Nissen’s fundoplication </a:t>
                      </a:r>
                      <a:r>
                        <a:rPr lang="en-US" sz="1800"/>
                        <a:t>(fundus wrapped around lower oeosophagus to mimic sphincter)</a:t>
                      </a:r>
                      <a:endParaRPr/>
                    </a:p>
                  </a:txBody>
                  <a:tcPr marT="45725" marB="45725" marR="91450" marL="91450"/>
                </a:tc>
              </a:tr>
            </a:tbl>
          </a:graphicData>
        </a:graphic>
      </p:graphicFrame>
      <p:pic>
        <p:nvPicPr>
          <p:cNvPr descr="Diagram of a diagram of a cell&#10;&#10;Description automatically generated" id="504" name="Google Shape;504;p36"/>
          <p:cNvPicPr preferRelativeResize="0"/>
          <p:nvPr/>
        </p:nvPicPr>
        <p:blipFill rotWithShape="1">
          <a:blip r:embed="rId3">
            <a:alphaModFix/>
          </a:blip>
          <a:srcRect b="0" l="0" r="0" t="0"/>
          <a:stretch/>
        </p:blipFill>
        <p:spPr>
          <a:xfrm>
            <a:off x="5610793" y="593224"/>
            <a:ext cx="6392713" cy="3360693"/>
          </a:xfrm>
          <a:prstGeom prst="rect">
            <a:avLst/>
          </a:prstGeom>
          <a:noFill/>
          <a:ln>
            <a:noFill/>
          </a:ln>
        </p:spPr>
      </p:pic>
      <p:pic>
        <p:nvPicPr>
          <p:cNvPr descr="A diagram of a stomach&#10;&#10;Description automatically generated" id="505" name="Google Shape;505;p36"/>
          <p:cNvPicPr preferRelativeResize="0"/>
          <p:nvPr/>
        </p:nvPicPr>
        <p:blipFill rotWithShape="1">
          <a:blip r:embed="rId4">
            <a:alphaModFix/>
          </a:blip>
          <a:srcRect b="0" l="0" r="2678" t="20543"/>
          <a:stretch/>
        </p:blipFill>
        <p:spPr>
          <a:xfrm>
            <a:off x="6216571" y="4404548"/>
            <a:ext cx="4491372" cy="1950482"/>
          </a:xfrm>
          <a:prstGeom prst="rect">
            <a:avLst/>
          </a:prstGeom>
          <a:noFill/>
          <a:ln>
            <a:noFill/>
          </a:ln>
        </p:spPr>
      </p:pic>
      <p:cxnSp>
        <p:nvCxnSpPr>
          <p:cNvPr id="506" name="Google Shape;506;p36"/>
          <p:cNvCxnSpPr/>
          <p:nvPr/>
        </p:nvCxnSpPr>
        <p:spPr>
          <a:xfrm>
            <a:off x="5424055" y="5694218"/>
            <a:ext cx="671945" cy="0"/>
          </a:xfrm>
          <a:prstGeom prst="straightConnector1">
            <a:avLst/>
          </a:prstGeom>
          <a:noFill/>
          <a:ln cap="flat" cmpd="sng" w="19050">
            <a:solidFill>
              <a:schemeClr val="accent1"/>
            </a:solidFill>
            <a:prstDash val="solid"/>
            <a:miter lim="800000"/>
            <a:headEnd len="sm" w="sm" type="none"/>
            <a:tailEnd len="med" w="med" type="triangl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37"/>
          <p:cNvSpPr txBox="1"/>
          <p:nvPr>
            <p:ph type="title"/>
          </p:nvPr>
        </p:nvSpPr>
        <p:spPr>
          <a:xfrm>
            <a:off x="42905" y="50799"/>
            <a:ext cx="5257800" cy="65087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Barrett’s oesophagus</a:t>
            </a:r>
            <a:endParaRPr/>
          </a:p>
        </p:txBody>
      </p:sp>
      <p:sp>
        <p:nvSpPr>
          <p:cNvPr id="513" name="Google Shape;513;p37"/>
          <p:cNvSpPr txBox="1"/>
          <p:nvPr>
            <p:ph idx="1" type="body"/>
          </p:nvPr>
        </p:nvSpPr>
        <p:spPr>
          <a:xfrm>
            <a:off x="330201" y="914400"/>
            <a:ext cx="6367745" cy="530798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dk1"/>
              </a:buClr>
              <a:buSzPts val="1800"/>
              <a:buNone/>
            </a:pPr>
            <a:r>
              <a:rPr lang="en-US" sz="1800"/>
              <a:t>=  </a:t>
            </a:r>
            <a:r>
              <a:rPr b="1" lang="en-US" sz="1800"/>
              <a:t>Metaplasia of distal oesophagus  from SSNKE epithelium 🡪 simple columnar epithelium </a:t>
            </a:r>
            <a:r>
              <a:rPr lang="en-US" sz="1800"/>
              <a:t>resembling gastric mucosa that predisposes to development of oeosophageal carcinoma</a:t>
            </a:r>
            <a:endParaRPr/>
          </a:p>
          <a:p>
            <a:pPr indent="-228600" lvl="0" marL="228600" rtl="0" algn="l">
              <a:lnSpc>
                <a:spcPct val="90000"/>
              </a:lnSpc>
              <a:spcBef>
                <a:spcPts val="1000"/>
              </a:spcBef>
              <a:spcAft>
                <a:spcPts val="0"/>
              </a:spcAft>
              <a:buClr>
                <a:schemeClr val="dk1"/>
              </a:buClr>
              <a:buSzPts val="1800"/>
              <a:buChar char="•"/>
            </a:pPr>
            <a:r>
              <a:rPr lang="en-US" sz="1800"/>
              <a:t>GORD complication, often involves sliding hiatus hernia.</a:t>
            </a:r>
            <a:br>
              <a:rPr lang="en-US" sz="1800"/>
            </a:br>
            <a:endParaRPr sz="1800"/>
          </a:p>
          <a:p>
            <a:pPr indent="0" lvl="0" marL="0" rtl="0" algn="l">
              <a:lnSpc>
                <a:spcPct val="90000"/>
              </a:lnSpc>
              <a:spcBef>
                <a:spcPts val="1000"/>
              </a:spcBef>
              <a:spcAft>
                <a:spcPts val="0"/>
              </a:spcAft>
              <a:buClr>
                <a:schemeClr val="dk1"/>
              </a:buClr>
              <a:buSzPts val="1800"/>
              <a:buNone/>
            </a:pPr>
            <a:r>
              <a:rPr lang="en-US" sz="1800"/>
              <a:t>WHO 🡪 50+ Caucasian males</a:t>
            </a:r>
            <a:br>
              <a:rPr lang="en-US" sz="1800"/>
            </a:br>
            <a:endParaRPr sz="1800"/>
          </a:p>
          <a:p>
            <a:pPr indent="0" lvl="0" marL="0" rtl="0" algn="l">
              <a:lnSpc>
                <a:spcPct val="90000"/>
              </a:lnSpc>
              <a:spcBef>
                <a:spcPts val="1000"/>
              </a:spcBef>
              <a:spcAft>
                <a:spcPts val="0"/>
              </a:spcAft>
              <a:buClr>
                <a:schemeClr val="dk1"/>
              </a:buClr>
              <a:buSzPts val="1800"/>
              <a:buNone/>
            </a:pPr>
            <a:r>
              <a:rPr lang="en-US" sz="1800" u="sng"/>
              <a:t>INVESTIGATIONS</a:t>
            </a:r>
            <a:endParaRPr/>
          </a:p>
          <a:p>
            <a:pPr indent="0" lvl="0" marL="0" rtl="0" algn="l">
              <a:lnSpc>
                <a:spcPct val="90000"/>
              </a:lnSpc>
              <a:spcBef>
                <a:spcPts val="1000"/>
              </a:spcBef>
              <a:spcAft>
                <a:spcPts val="0"/>
              </a:spcAft>
              <a:buClr>
                <a:schemeClr val="dk1"/>
              </a:buClr>
              <a:buSzPts val="1800"/>
              <a:buNone/>
            </a:pPr>
            <a:r>
              <a:rPr b="1" lang="en-US" sz="1800">
                <a:highlight>
                  <a:srgbClr val="FFFF00"/>
                </a:highlight>
              </a:rPr>
              <a:t>OGD with biopsy 🡪 Z-line ≥ 1 cm above gastro-esophageal junction</a:t>
            </a:r>
            <a:br>
              <a:rPr lang="en-US" sz="1800">
                <a:highlight>
                  <a:srgbClr val="FFFF00"/>
                </a:highlight>
              </a:rPr>
            </a:br>
            <a:endParaRPr sz="1800">
              <a:highlight>
                <a:srgbClr val="FFFF00"/>
              </a:highlight>
            </a:endParaRPr>
          </a:p>
          <a:p>
            <a:pPr indent="0" lvl="0" marL="0" rtl="0" algn="l">
              <a:lnSpc>
                <a:spcPct val="90000"/>
              </a:lnSpc>
              <a:spcBef>
                <a:spcPts val="1000"/>
              </a:spcBef>
              <a:spcAft>
                <a:spcPts val="0"/>
              </a:spcAft>
              <a:buClr>
                <a:schemeClr val="dk1"/>
              </a:buClr>
              <a:buSzPts val="1800"/>
              <a:buNone/>
            </a:pPr>
            <a:r>
              <a:rPr lang="en-US" sz="1800" u="sng"/>
              <a:t>TREATMENT</a:t>
            </a:r>
            <a:endParaRPr/>
          </a:p>
          <a:p>
            <a:pPr indent="-228600" lvl="0" marL="228600" rtl="0" algn="l">
              <a:lnSpc>
                <a:spcPct val="90000"/>
              </a:lnSpc>
              <a:spcBef>
                <a:spcPts val="1000"/>
              </a:spcBef>
              <a:spcAft>
                <a:spcPts val="0"/>
              </a:spcAft>
              <a:buClr>
                <a:schemeClr val="dk1"/>
              </a:buClr>
              <a:buSzPts val="1800"/>
              <a:buChar char="•"/>
            </a:pPr>
            <a:r>
              <a:rPr lang="en-US" sz="1800"/>
              <a:t>Treat underlying acid reflux w/ PPI</a:t>
            </a:r>
            <a:endParaRPr/>
          </a:p>
          <a:p>
            <a:pPr indent="-228600" lvl="0" marL="228600" rtl="0" algn="l">
              <a:lnSpc>
                <a:spcPct val="90000"/>
              </a:lnSpc>
              <a:spcBef>
                <a:spcPts val="1000"/>
              </a:spcBef>
              <a:spcAft>
                <a:spcPts val="0"/>
              </a:spcAft>
              <a:buClr>
                <a:schemeClr val="dk1"/>
              </a:buClr>
              <a:buSzPts val="1800"/>
              <a:buChar char="•"/>
            </a:pPr>
            <a:r>
              <a:rPr lang="en-US" sz="1800"/>
              <a:t>If non-dysplastic 🡪 Surveillance endoscopy </a:t>
            </a:r>
            <a:endParaRPr/>
          </a:p>
          <a:p>
            <a:pPr indent="-228600" lvl="0" marL="228600" rtl="0" algn="l">
              <a:lnSpc>
                <a:spcPct val="90000"/>
              </a:lnSpc>
              <a:spcBef>
                <a:spcPts val="1000"/>
              </a:spcBef>
              <a:spcAft>
                <a:spcPts val="0"/>
              </a:spcAft>
              <a:buClr>
                <a:schemeClr val="dk1"/>
              </a:buClr>
              <a:buSzPts val="1800"/>
              <a:buChar char="•"/>
            </a:pPr>
            <a:r>
              <a:rPr lang="en-US" sz="1800"/>
              <a:t>If dysplastic histological </a:t>
            </a:r>
            <a:r>
              <a:rPr b="1" i="0" lang="en-US" sz="1800">
                <a:solidFill>
                  <a:srgbClr val="111111"/>
                </a:solidFill>
                <a:latin typeface="Arial"/>
                <a:ea typeface="Arial"/>
                <a:cs typeface="Arial"/>
                <a:sym typeface="Arial"/>
              </a:rPr>
              <a:t>Δ</a:t>
            </a:r>
            <a:r>
              <a:rPr lang="en-US" sz="1800"/>
              <a:t> 🡪 Endoscopic mucosal resection or radiofrequency ablation</a:t>
            </a:r>
            <a:endParaRPr/>
          </a:p>
        </p:txBody>
      </p:sp>
      <p:sp>
        <p:nvSpPr>
          <p:cNvPr id="514" name="Google Shape;514;p37"/>
          <p:cNvSpPr/>
          <p:nvPr/>
        </p:nvSpPr>
        <p:spPr>
          <a:xfrm>
            <a:off x="6991438" y="315728"/>
            <a:ext cx="4104312" cy="862644"/>
          </a:xfrm>
          <a:prstGeom prst="roundRect">
            <a:avLst>
              <a:gd fmla="val 16667" name="adj"/>
            </a:avLst>
          </a:prstGeom>
          <a:solidFill>
            <a:srgbClr val="FFC000">
              <a:alpha val="72941"/>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GORD 🡪 Barrett’s oeosphagus 🡪 oesophageal adenocarcinoma</a:t>
            </a:r>
            <a:endParaRPr sz="1800">
              <a:solidFill>
                <a:schemeClr val="dk1"/>
              </a:solidFill>
              <a:latin typeface="Calibri"/>
              <a:ea typeface="Calibri"/>
              <a:cs typeface="Calibri"/>
              <a:sym typeface="Calibri"/>
            </a:endParaRPr>
          </a:p>
        </p:txBody>
      </p:sp>
      <p:pic>
        <p:nvPicPr>
          <p:cNvPr descr="A close-up of several objects&#10;&#10;Description automatically generated" id="515" name="Google Shape;515;p37"/>
          <p:cNvPicPr preferRelativeResize="0"/>
          <p:nvPr/>
        </p:nvPicPr>
        <p:blipFill rotWithShape="1">
          <a:blip r:embed="rId3">
            <a:alphaModFix/>
          </a:blip>
          <a:srcRect b="0" l="0" r="0" t="0"/>
          <a:stretch/>
        </p:blipFill>
        <p:spPr>
          <a:xfrm>
            <a:off x="6697946" y="4996014"/>
            <a:ext cx="4397804" cy="1226366"/>
          </a:xfrm>
          <a:prstGeom prst="rect">
            <a:avLst/>
          </a:prstGeom>
          <a:noFill/>
          <a:ln>
            <a:noFill/>
          </a:ln>
        </p:spPr>
      </p:pic>
      <p:pic>
        <p:nvPicPr>
          <p:cNvPr descr="Close-up of a colonoscopy&#10;&#10;Description automatically generated" id="516" name="Google Shape;516;p37"/>
          <p:cNvPicPr preferRelativeResize="0"/>
          <p:nvPr/>
        </p:nvPicPr>
        <p:blipFill rotWithShape="1">
          <a:blip r:embed="rId4">
            <a:alphaModFix/>
          </a:blip>
          <a:srcRect b="0" l="0" r="0" t="0"/>
          <a:stretch/>
        </p:blipFill>
        <p:spPr>
          <a:xfrm>
            <a:off x="7303158" y="1509678"/>
            <a:ext cx="1996534" cy="24216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1000"/>
                                        <p:tgtEl>
                                          <p:spTgt spid="5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38"/>
          <p:cNvSpPr txBox="1"/>
          <p:nvPr>
            <p:ph type="title"/>
          </p:nvPr>
        </p:nvSpPr>
        <p:spPr>
          <a:xfrm>
            <a:off x="274529" y="366997"/>
            <a:ext cx="10222282" cy="36933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Zenker’s diverticulum AKA pharyngeal pouch</a:t>
            </a:r>
            <a:endParaRPr/>
          </a:p>
        </p:txBody>
      </p:sp>
      <p:sp>
        <p:nvSpPr>
          <p:cNvPr id="522" name="Google Shape;522;p38"/>
          <p:cNvSpPr txBox="1"/>
          <p:nvPr>
            <p:ph idx="1" type="body"/>
          </p:nvPr>
        </p:nvSpPr>
        <p:spPr>
          <a:xfrm>
            <a:off x="449371" y="1253331"/>
            <a:ext cx="11124677" cy="2079063"/>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800"/>
              <a:buNone/>
            </a:pPr>
            <a:r>
              <a:rPr lang="en-US"/>
              <a:t>= </a:t>
            </a:r>
            <a:r>
              <a:rPr b="1" lang="en-US">
                <a:highlight>
                  <a:srgbClr val="FFFF00"/>
                </a:highlight>
              </a:rPr>
              <a:t>herniation through weakness in posterior pharyngeal wall (Killian’s dehiscence) </a:t>
            </a:r>
            <a:r>
              <a:rPr lang="en-US"/>
              <a:t>bounded superiorly by the oblique fibres of thyropharyngeus &amp; inferiorly by transverse fibres of cricopharyngeus</a:t>
            </a:r>
            <a:endParaRPr/>
          </a:p>
          <a:p>
            <a:pPr indent="0" lvl="0" marL="0" rtl="0" algn="l">
              <a:lnSpc>
                <a:spcPct val="90000"/>
              </a:lnSpc>
              <a:spcBef>
                <a:spcPts val="1000"/>
              </a:spcBef>
              <a:spcAft>
                <a:spcPts val="0"/>
              </a:spcAft>
              <a:buClr>
                <a:schemeClr val="dk1"/>
              </a:buClr>
              <a:buSzPts val="2800"/>
              <a:buNone/>
            </a:pPr>
            <a:r>
              <a:rPr lang="en-US"/>
              <a:t>Sx = </a:t>
            </a:r>
            <a:r>
              <a:rPr b="1" lang="en-US"/>
              <a:t>dysphagia</a:t>
            </a:r>
            <a:r>
              <a:rPr lang="en-US"/>
              <a:t>, </a:t>
            </a:r>
            <a:r>
              <a:rPr b="1" lang="en-US"/>
              <a:t>halitosis</a:t>
            </a:r>
            <a:r>
              <a:rPr lang="en-US"/>
              <a:t> (smelly breath), regurgitation, neck lump/sensation of food being stuck in pharyngeal pouch</a:t>
            </a:r>
            <a:endParaRPr/>
          </a:p>
        </p:txBody>
      </p:sp>
      <p:pic>
        <p:nvPicPr>
          <p:cNvPr id="523" name="Google Shape;523;p38"/>
          <p:cNvPicPr preferRelativeResize="0"/>
          <p:nvPr/>
        </p:nvPicPr>
        <p:blipFill rotWithShape="1">
          <a:blip r:embed="rId3">
            <a:alphaModFix/>
          </a:blip>
          <a:srcRect b="0" l="0" r="0" t="0"/>
          <a:stretch/>
        </p:blipFill>
        <p:spPr>
          <a:xfrm>
            <a:off x="759912" y="3525606"/>
            <a:ext cx="3557392" cy="2965397"/>
          </a:xfrm>
          <a:prstGeom prst="rect">
            <a:avLst/>
          </a:prstGeom>
          <a:noFill/>
          <a:ln>
            <a:noFill/>
          </a:ln>
        </p:spPr>
      </p:pic>
      <p:pic>
        <p:nvPicPr>
          <p:cNvPr descr="A diagram of the muscles of the neck&#10;&#10;Description automatically generated" id="524" name="Google Shape;524;p38"/>
          <p:cNvPicPr preferRelativeResize="0"/>
          <p:nvPr/>
        </p:nvPicPr>
        <p:blipFill rotWithShape="1">
          <a:blip r:embed="rId4">
            <a:alphaModFix/>
          </a:blip>
          <a:srcRect b="0" l="0" r="0" t="0"/>
          <a:stretch/>
        </p:blipFill>
        <p:spPr>
          <a:xfrm>
            <a:off x="5153937" y="4017065"/>
            <a:ext cx="3815828" cy="247393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39"/>
          <p:cNvSpPr txBox="1"/>
          <p:nvPr>
            <p:ph type="title"/>
          </p:nvPr>
        </p:nvSpPr>
        <p:spPr>
          <a:xfrm>
            <a:off x="-842510" y="157105"/>
            <a:ext cx="10526233" cy="83587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300"/>
              <a:buFont typeface="Calibri"/>
              <a:buNone/>
            </a:pPr>
            <a:r>
              <a:rPr lang="en-US" sz="3900">
                <a:latin typeface="Calibri"/>
                <a:ea typeface="Calibri"/>
                <a:cs typeface="Calibri"/>
                <a:sym typeface="Calibri"/>
              </a:rPr>
              <a:t>GI cancers- oesophagus, stomach, bowel</a:t>
            </a:r>
            <a:endParaRPr sz="3900">
              <a:latin typeface="Calibri"/>
              <a:ea typeface="Calibri"/>
              <a:cs typeface="Calibri"/>
              <a:sym typeface="Calibri"/>
            </a:endParaRPr>
          </a:p>
        </p:txBody>
      </p:sp>
      <p:pic>
        <p:nvPicPr>
          <p:cNvPr descr="Bernhard Products Analog Alarm Clock 4&quot; Twin Bell Vintage Red Silent  Non-Ticking Quartz Battery Operated Extra Loud with Backlight for Bedside  Table Desk, Retro Clocks Old Fashioned for Heavy Sleepers : Amazon.co.uk:" id="531" name="Google Shape;531;p39"/>
          <p:cNvPicPr preferRelativeResize="0"/>
          <p:nvPr/>
        </p:nvPicPr>
        <p:blipFill rotWithShape="1">
          <a:blip r:embed="rId3">
            <a:alphaModFix/>
          </a:blip>
          <a:srcRect b="0" l="0" r="0" t="0"/>
          <a:stretch/>
        </p:blipFill>
        <p:spPr>
          <a:xfrm>
            <a:off x="0" y="3795643"/>
            <a:ext cx="2732567" cy="2732567"/>
          </a:xfrm>
          <a:prstGeom prst="rect">
            <a:avLst/>
          </a:prstGeom>
          <a:noFill/>
          <a:ln>
            <a:noFill/>
          </a:ln>
        </p:spPr>
      </p:pic>
      <p:sp>
        <p:nvSpPr>
          <p:cNvPr id="532" name="Google Shape;532;p39"/>
          <p:cNvSpPr txBox="1"/>
          <p:nvPr/>
        </p:nvSpPr>
        <p:spPr>
          <a:xfrm>
            <a:off x="2884970" y="1511452"/>
            <a:ext cx="8915398" cy="4832092"/>
          </a:xfrm>
          <a:prstGeom prst="rect">
            <a:avLst/>
          </a:prstGeom>
          <a:noFill/>
          <a:ln>
            <a:noFill/>
          </a:ln>
        </p:spPr>
        <p:txBody>
          <a:bodyPr anchorCtr="0" anchor="t" bIns="45700" lIns="91425" spcFirstLastPara="1" rIns="91425" wrap="square" tIns="45700">
            <a:spAutoFit/>
          </a:bodyPr>
          <a:lstStyle/>
          <a:p>
            <a:pPr indent="0" lvl="0" marL="177800" marR="0" rtl="0" algn="l">
              <a:spcBef>
                <a:spcPts val="0"/>
              </a:spcBef>
              <a:spcAft>
                <a:spcPts val="0"/>
              </a:spcAft>
              <a:buNone/>
            </a:pPr>
            <a:r>
              <a:rPr lang="en-US" sz="2800">
                <a:solidFill>
                  <a:srgbClr val="FF0000"/>
                </a:solidFill>
                <a:latin typeface="Calibri"/>
                <a:ea typeface="Calibri"/>
                <a:cs typeface="Calibri"/>
                <a:sym typeface="Calibri"/>
              </a:rPr>
              <a:t>A</a:t>
            </a:r>
            <a:r>
              <a:rPr lang="en-US" sz="2800">
                <a:solidFill>
                  <a:schemeClr val="dk1"/>
                </a:solidFill>
                <a:latin typeface="Calibri"/>
                <a:ea typeface="Calibri"/>
                <a:cs typeface="Calibri"/>
                <a:sym typeface="Calibri"/>
              </a:rPr>
              <a:t>nemia</a:t>
            </a:r>
            <a:endParaRPr/>
          </a:p>
          <a:p>
            <a:pPr indent="0" lvl="0" marL="177800" marR="0" rtl="0" algn="l">
              <a:spcBef>
                <a:spcPts val="0"/>
              </a:spcBef>
              <a:spcAft>
                <a:spcPts val="0"/>
              </a:spcAft>
              <a:buNone/>
            </a:pPr>
            <a:r>
              <a:rPr lang="en-US" sz="2800">
                <a:solidFill>
                  <a:srgbClr val="FF0000"/>
                </a:solidFill>
                <a:latin typeface="Calibri"/>
                <a:ea typeface="Calibri"/>
                <a:cs typeface="Calibri"/>
                <a:sym typeface="Calibri"/>
              </a:rPr>
              <a:t>L</a:t>
            </a:r>
            <a:r>
              <a:rPr lang="en-US" sz="2800">
                <a:solidFill>
                  <a:schemeClr val="dk1"/>
                </a:solidFill>
                <a:latin typeface="Calibri"/>
                <a:ea typeface="Calibri"/>
                <a:cs typeface="Calibri"/>
                <a:sym typeface="Calibri"/>
              </a:rPr>
              <a:t>oss of Weight</a:t>
            </a:r>
            <a:endParaRPr/>
          </a:p>
          <a:p>
            <a:pPr indent="0" lvl="0" marL="177800" marR="0" rtl="0" algn="l">
              <a:spcBef>
                <a:spcPts val="0"/>
              </a:spcBef>
              <a:spcAft>
                <a:spcPts val="0"/>
              </a:spcAft>
              <a:buNone/>
            </a:pPr>
            <a:r>
              <a:rPr lang="en-US" sz="2800">
                <a:solidFill>
                  <a:srgbClr val="FF0000"/>
                </a:solidFill>
                <a:latin typeface="Calibri"/>
                <a:ea typeface="Calibri"/>
                <a:cs typeface="Calibri"/>
                <a:sym typeface="Calibri"/>
              </a:rPr>
              <a:t>A</a:t>
            </a:r>
            <a:r>
              <a:rPr lang="en-US" sz="2800">
                <a:solidFill>
                  <a:schemeClr val="dk1"/>
                </a:solidFill>
                <a:latin typeface="Calibri"/>
                <a:ea typeface="Calibri"/>
                <a:cs typeface="Calibri"/>
                <a:sym typeface="Calibri"/>
              </a:rPr>
              <a:t>norexia- Loss of appetite</a:t>
            </a:r>
            <a:endParaRPr/>
          </a:p>
          <a:p>
            <a:pPr indent="0" lvl="0" marL="177800" marR="0" rtl="0" algn="l">
              <a:spcBef>
                <a:spcPts val="0"/>
              </a:spcBef>
              <a:spcAft>
                <a:spcPts val="0"/>
              </a:spcAft>
              <a:buNone/>
            </a:pPr>
            <a:r>
              <a:rPr lang="en-US" sz="2800">
                <a:solidFill>
                  <a:srgbClr val="FF0000"/>
                </a:solidFill>
                <a:latin typeface="Calibri"/>
                <a:ea typeface="Calibri"/>
                <a:cs typeface="Calibri"/>
                <a:sym typeface="Calibri"/>
              </a:rPr>
              <a:t>R</a:t>
            </a:r>
            <a:r>
              <a:rPr lang="en-US" sz="2800">
                <a:solidFill>
                  <a:schemeClr val="dk1"/>
                </a:solidFill>
                <a:latin typeface="Calibri"/>
                <a:ea typeface="Calibri"/>
                <a:cs typeface="Calibri"/>
                <a:sym typeface="Calibri"/>
              </a:rPr>
              <a:t>ecent onset of progressive symptoms ie. tiredness</a:t>
            </a:r>
            <a:endParaRPr/>
          </a:p>
          <a:p>
            <a:pPr indent="0" lvl="0" marL="177800" marR="0" rtl="0" algn="l">
              <a:spcBef>
                <a:spcPts val="0"/>
              </a:spcBef>
              <a:spcAft>
                <a:spcPts val="0"/>
              </a:spcAft>
              <a:buNone/>
            </a:pPr>
            <a:r>
              <a:rPr lang="en-US" sz="2800">
                <a:solidFill>
                  <a:srgbClr val="FF0000"/>
                </a:solidFill>
                <a:latin typeface="Calibri"/>
                <a:ea typeface="Calibri"/>
                <a:cs typeface="Calibri"/>
                <a:sym typeface="Calibri"/>
              </a:rPr>
              <a:t>M</a:t>
            </a:r>
            <a:r>
              <a:rPr lang="en-US" sz="2800">
                <a:solidFill>
                  <a:schemeClr val="dk1"/>
                </a:solidFill>
                <a:latin typeface="Calibri"/>
                <a:ea typeface="Calibri"/>
                <a:cs typeface="Calibri"/>
                <a:sym typeface="Calibri"/>
              </a:rPr>
              <a:t>asses/ Melaena/ Haematemesis</a:t>
            </a:r>
            <a:endParaRPr/>
          </a:p>
          <a:p>
            <a:pPr indent="0" lvl="0" marL="177800" marR="0" rtl="0" algn="l">
              <a:spcBef>
                <a:spcPts val="0"/>
              </a:spcBef>
              <a:spcAft>
                <a:spcPts val="0"/>
              </a:spcAft>
              <a:buNone/>
            </a:pPr>
            <a:r>
              <a:rPr lang="en-US" sz="2800">
                <a:solidFill>
                  <a:srgbClr val="FF0000"/>
                </a:solidFill>
                <a:latin typeface="Calibri"/>
                <a:ea typeface="Calibri"/>
                <a:cs typeface="Calibri"/>
                <a:sym typeface="Calibri"/>
              </a:rPr>
              <a:t>S</a:t>
            </a:r>
            <a:r>
              <a:rPr lang="en-US" sz="2800">
                <a:solidFill>
                  <a:schemeClr val="dk1"/>
                </a:solidFill>
                <a:latin typeface="Calibri"/>
                <a:ea typeface="Calibri"/>
                <a:cs typeface="Calibri"/>
                <a:sym typeface="Calibri"/>
              </a:rPr>
              <a:t>wallowing Difficulties</a:t>
            </a:r>
            <a:endParaRPr/>
          </a:p>
          <a:p>
            <a:pPr indent="0" lvl="0" marL="177800" marR="0" rtl="0" algn="l">
              <a:spcBef>
                <a:spcPts val="0"/>
              </a:spcBef>
              <a:spcAft>
                <a:spcPts val="0"/>
              </a:spcAft>
              <a:buNone/>
            </a:pPr>
            <a:r>
              <a:t/>
            </a:r>
            <a:endParaRPr sz="2800">
              <a:solidFill>
                <a:schemeClr val="dk1"/>
              </a:solidFill>
              <a:latin typeface="Calibri"/>
              <a:ea typeface="Calibri"/>
              <a:cs typeface="Calibri"/>
              <a:sym typeface="Calibri"/>
            </a:endParaRPr>
          </a:p>
          <a:p>
            <a:pPr indent="-457200" lvl="0" marL="635000" marR="0" rtl="0" algn="l">
              <a:spcBef>
                <a:spcPts val="0"/>
              </a:spcBef>
              <a:spcAft>
                <a:spcPts val="0"/>
              </a:spcAft>
              <a:buClr>
                <a:schemeClr val="dk1"/>
              </a:buClr>
              <a:buSzPts val="2000"/>
              <a:buFont typeface="Arial"/>
              <a:buChar char="•"/>
            </a:pPr>
            <a:r>
              <a:rPr lang="en-US" sz="2800">
                <a:solidFill>
                  <a:schemeClr val="dk1"/>
                </a:solidFill>
                <a:latin typeface="Calibri"/>
                <a:ea typeface="Calibri"/>
                <a:cs typeface="Calibri"/>
                <a:sym typeface="Calibri"/>
              </a:rPr>
              <a:t>Age + 55 and unintentional weight loss + any of the following: upper abdo pain/ reflux/ dyspepsia</a:t>
            </a:r>
            <a:endParaRPr/>
          </a:p>
          <a:p>
            <a:pPr indent="-457200" lvl="0" marL="635000" marR="0" rtl="0" algn="l">
              <a:spcBef>
                <a:spcPts val="0"/>
              </a:spcBef>
              <a:spcAft>
                <a:spcPts val="0"/>
              </a:spcAft>
              <a:buClr>
                <a:schemeClr val="dk1"/>
              </a:buClr>
              <a:buSzPts val="2000"/>
              <a:buFont typeface="Arial"/>
              <a:buChar char="•"/>
            </a:pPr>
            <a:r>
              <a:rPr lang="en-US" sz="2800">
                <a:solidFill>
                  <a:schemeClr val="dk1"/>
                </a:solidFill>
                <a:latin typeface="Calibri"/>
                <a:ea typeface="Calibri"/>
                <a:cs typeface="Calibri"/>
                <a:sym typeface="Calibri"/>
              </a:rPr>
              <a:t>OR Age 50+ with unexplained rectal bleeding           ==</a:t>
            </a:r>
            <a:r>
              <a:rPr b="1" lang="en-US" sz="2800" u="sng">
                <a:solidFill>
                  <a:schemeClr val="dk1"/>
                </a:solidFill>
                <a:latin typeface="Calibri"/>
                <a:ea typeface="Calibri"/>
                <a:cs typeface="Calibri"/>
                <a:sym typeface="Calibri"/>
              </a:rPr>
              <a:t>endoscopy within 2 wks</a:t>
            </a:r>
            <a:endParaRPr/>
          </a:p>
        </p:txBody>
      </p:sp>
      <p:pic>
        <p:nvPicPr>
          <p:cNvPr descr="Red flag over a pink paper - The Economic Times" id="533" name="Google Shape;533;p39"/>
          <p:cNvPicPr preferRelativeResize="0"/>
          <p:nvPr/>
        </p:nvPicPr>
        <p:blipFill rotWithShape="1">
          <a:blip r:embed="rId4">
            <a:alphaModFix/>
          </a:blip>
          <a:srcRect b="0" l="14455" r="13124" t="2512"/>
          <a:stretch/>
        </p:blipFill>
        <p:spPr>
          <a:xfrm rot="1100541">
            <a:off x="9407093" y="445315"/>
            <a:ext cx="1863944" cy="2509094"/>
          </a:xfrm>
          <a:prstGeom prst="rect">
            <a:avLst/>
          </a:prstGeom>
          <a:noFill/>
          <a:ln>
            <a:noFill/>
          </a:ln>
        </p:spPr>
      </p:pic>
      <p:sp>
        <p:nvSpPr>
          <p:cNvPr id="534" name="Google Shape;534;p39"/>
          <p:cNvSpPr txBox="1"/>
          <p:nvPr/>
        </p:nvSpPr>
        <p:spPr>
          <a:xfrm>
            <a:off x="63436" y="992980"/>
            <a:ext cx="8915398" cy="1077218"/>
          </a:xfrm>
          <a:prstGeom prst="rect">
            <a:avLst/>
          </a:prstGeom>
          <a:noFill/>
          <a:ln>
            <a:noFill/>
          </a:ln>
        </p:spPr>
        <p:txBody>
          <a:bodyPr anchorCtr="0" anchor="t" bIns="45700" lIns="91425" spcFirstLastPara="1" rIns="91425" wrap="square" tIns="45700">
            <a:spAutoFit/>
          </a:bodyPr>
          <a:lstStyle/>
          <a:p>
            <a:pPr indent="0" lvl="0" marL="177800" marR="0" rtl="0" algn="l">
              <a:spcBef>
                <a:spcPts val="0"/>
              </a:spcBef>
              <a:spcAft>
                <a:spcPts val="0"/>
              </a:spcAft>
              <a:buNone/>
            </a:pPr>
            <a:r>
              <a:rPr lang="en-US" sz="3200">
                <a:solidFill>
                  <a:schemeClr val="dk1"/>
                </a:solidFill>
                <a:latin typeface="Calibri"/>
                <a:ea typeface="Calibri"/>
                <a:cs typeface="Calibri"/>
                <a:sym typeface="Calibri"/>
              </a:rPr>
              <a:t>Red Flag Symptoms</a:t>
            </a:r>
            <a:endParaRPr/>
          </a:p>
          <a:p>
            <a:pPr indent="0" lvl="0" marL="177800" marR="0" rtl="0" algn="l">
              <a:spcBef>
                <a:spcPts val="0"/>
              </a:spcBef>
              <a:spcAft>
                <a:spcPts val="0"/>
              </a:spcAft>
              <a:buNone/>
            </a:pPr>
            <a:r>
              <a:rPr b="1" lang="en-US" sz="3200" u="sng">
                <a:solidFill>
                  <a:schemeClr val="dk1"/>
                </a:solidFill>
                <a:latin typeface="Calibri"/>
                <a:ea typeface="Calibri"/>
                <a:cs typeface="Calibri"/>
                <a:sym typeface="Calibri"/>
              </a:rPr>
              <a:t>ALARMS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4"/>
          <p:cNvSpPr txBox="1"/>
          <p:nvPr>
            <p:ph type="title"/>
          </p:nvPr>
        </p:nvSpPr>
        <p:spPr>
          <a:xfrm>
            <a:off x="426719" y="284914"/>
            <a:ext cx="4602480" cy="59499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Chronic diarrhoea</a:t>
            </a:r>
            <a:endParaRPr/>
          </a:p>
        </p:txBody>
      </p:sp>
      <p:graphicFrame>
        <p:nvGraphicFramePr>
          <p:cNvPr id="119" name="Google Shape;119;p4"/>
          <p:cNvGraphicFramePr/>
          <p:nvPr/>
        </p:nvGraphicFramePr>
        <p:xfrm>
          <a:off x="426719" y="948451"/>
          <a:ext cx="3000000" cy="3000000"/>
        </p:xfrm>
        <a:graphic>
          <a:graphicData uri="http://schemas.openxmlformats.org/drawingml/2006/table">
            <a:tbl>
              <a:tblPr bandRow="1" firstRow="1">
                <a:noFill/>
                <a:tableStyleId>{67D94C3F-75B1-4F15-80CC-DB4133E8751E}</a:tableStyleId>
              </a:tblPr>
              <a:tblGrid>
                <a:gridCol w="2635350"/>
                <a:gridCol w="2635350"/>
              </a:tblGrid>
              <a:tr h="358475">
                <a:tc>
                  <a:txBody>
                    <a:bodyPr/>
                    <a:lstStyle/>
                    <a:p>
                      <a:pPr indent="0" lvl="0" marL="0" marR="0" rtl="0" algn="l">
                        <a:spcBef>
                          <a:spcPts val="0"/>
                        </a:spcBef>
                        <a:spcAft>
                          <a:spcPts val="0"/>
                        </a:spcAft>
                        <a:buNone/>
                      </a:pPr>
                      <a:r>
                        <a:rPr lang="en-US" sz="1800" u="none" cap="none" strike="noStrike"/>
                        <a:t>Differential</a:t>
                      </a:r>
                      <a:endParaRPr/>
                    </a:p>
                  </a:txBody>
                  <a:tcPr marT="45725" marB="45725" marR="91450" marL="91450"/>
                </a:tc>
                <a:tc>
                  <a:txBody>
                    <a:bodyPr/>
                    <a:lstStyle/>
                    <a:p>
                      <a:pPr indent="0" lvl="0" marL="0" marR="0" rtl="0" algn="l">
                        <a:spcBef>
                          <a:spcPts val="0"/>
                        </a:spcBef>
                        <a:spcAft>
                          <a:spcPts val="0"/>
                        </a:spcAft>
                        <a:buNone/>
                      </a:pPr>
                      <a:r>
                        <a:rPr lang="en-US" sz="1800"/>
                        <a:t>Suggestive features</a:t>
                      </a:r>
                      <a:endParaRPr/>
                    </a:p>
                  </a:txBody>
                  <a:tcPr marT="45725" marB="45725" marR="91450" marL="91450"/>
                </a:tc>
              </a:tr>
              <a:tr h="618750">
                <a:tc>
                  <a:txBody>
                    <a:bodyPr/>
                    <a:lstStyle/>
                    <a:p>
                      <a:pPr indent="0" lvl="0" marL="0" marR="0" rtl="0" algn="l">
                        <a:spcBef>
                          <a:spcPts val="0"/>
                        </a:spcBef>
                        <a:spcAft>
                          <a:spcPts val="0"/>
                        </a:spcAft>
                        <a:buNone/>
                      </a:pPr>
                      <a:r>
                        <a:rPr lang="en-US" sz="1800">
                          <a:highlight>
                            <a:srgbClr val="FFFF00"/>
                          </a:highlight>
                        </a:rPr>
                        <a:t>IBD</a:t>
                      </a:r>
                      <a:r>
                        <a:rPr lang="en-US" sz="1800"/>
                        <a:t> – Crohn’s &amp; Ulcerative colitis</a:t>
                      </a:r>
                      <a:endParaRPr/>
                    </a:p>
                  </a:txBody>
                  <a:tcPr marT="45725" marB="45725" marR="91450" marL="91450"/>
                </a:tc>
                <a:tc>
                  <a:txBody>
                    <a:bodyPr/>
                    <a:lstStyle/>
                    <a:p>
                      <a:pPr indent="0" lvl="0" marL="0" marR="0" rtl="0" algn="l">
                        <a:spcBef>
                          <a:spcPts val="0"/>
                        </a:spcBef>
                        <a:spcAft>
                          <a:spcPts val="0"/>
                        </a:spcAft>
                        <a:buNone/>
                      </a:pPr>
                      <a:r>
                        <a:rPr lang="en-US" sz="1800"/>
                        <a:t>Raised fecal calprotectin, raised ESR</a:t>
                      </a:r>
                      <a:endParaRPr/>
                    </a:p>
                  </a:txBody>
                  <a:tcPr marT="45725" marB="45725" marR="91450" marL="91450"/>
                </a:tc>
              </a:tr>
              <a:tr h="1149125">
                <a:tc>
                  <a:txBody>
                    <a:bodyPr/>
                    <a:lstStyle/>
                    <a:p>
                      <a:pPr indent="0" lvl="0" marL="0" marR="0" rtl="0" algn="l">
                        <a:spcBef>
                          <a:spcPts val="0"/>
                        </a:spcBef>
                        <a:spcAft>
                          <a:spcPts val="0"/>
                        </a:spcAft>
                        <a:buNone/>
                      </a:pPr>
                      <a:r>
                        <a:rPr lang="en-US" sz="1800">
                          <a:highlight>
                            <a:srgbClr val="FFFF00"/>
                          </a:highlight>
                        </a:rPr>
                        <a:t>IBS</a:t>
                      </a:r>
                      <a:endParaRPr/>
                    </a:p>
                  </a:txBody>
                  <a:tcPr marT="45725" marB="45725" marR="91450" marL="91450"/>
                </a:tc>
                <a:tc>
                  <a:txBody>
                    <a:bodyPr/>
                    <a:lstStyle/>
                    <a:p>
                      <a:pPr indent="0" lvl="0" marL="0" marR="0" rtl="0" algn="l">
                        <a:spcBef>
                          <a:spcPts val="0"/>
                        </a:spcBef>
                        <a:spcAft>
                          <a:spcPts val="0"/>
                        </a:spcAft>
                        <a:buNone/>
                      </a:pPr>
                      <a:r>
                        <a:rPr lang="en-US" sz="1800"/>
                        <a:t>Coleliac serology, fecal calprotectin, stool cultures –ve, CRP &amp; ESR normal</a:t>
                      </a:r>
                      <a:endParaRPr/>
                    </a:p>
                  </a:txBody>
                  <a:tcPr marT="45725" marB="45725" marR="91450" marL="91450"/>
                </a:tc>
              </a:tr>
              <a:tr h="1149125">
                <a:tc>
                  <a:txBody>
                    <a:bodyPr/>
                    <a:lstStyle/>
                    <a:p>
                      <a:pPr indent="0" lvl="0" marL="0" marR="0" rtl="0" algn="l">
                        <a:spcBef>
                          <a:spcPts val="0"/>
                        </a:spcBef>
                        <a:spcAft>
                          <a:spcPts val="0"/>
                        </a:spcAft>
                        <a:buNone/>
                      </a:pPr>
                      <a:r>
                        <a:rPr lang="en-US" sz="1800">
                          <a:highlight>
                            <a:srgbClr val="FFFF00"/>
                          </a:highlight>
                        </a:rPr>
                        <a:t>Coeliac disease</a:t>
                      </a:r>
                      <a:endParaRPr/>
                    </a:p>
                  </a:txBody>
                  <a:tcPr marT="45725" marB="45725" marR="91450" marL="91450"/>
                </a:tc>
                <a:tc>
                  <a:txBody>
                    <a:bodyPr/>
                    <a:lstStyle/>
                    <a:p>
                      <a:pPr indent="0" lvl="0" marL="0" marR="0" rtl="0" algn="l">
                        <a:spcBef>
                          <a:spcPts val="0"/>
                        </a:spcBef>
                        <a:spcAft>
                          <a:spcPts val="0"/>
                        </a:spcAft>
                        <a:buNone/>
                      </a:pPr>
                      <a:r>
                        <a:rPr lang="en-US" sz="1800"/>
                        <a:t>Steatorrhoea (pale foul-smelling fatty stools that float in toilet pan), raised IGA anti-ttG</a:t>
                      </a:r>
                      <a:endParaRPr sz="1800"/>
                    </a:p>
                  </a:txBody>
                  <a:tcPr marT="45725" marB="45725" marR="91450" marL="91450"/>
                </a:tc>
              </a:tr>
              <a:tr h="883925">
                <a:tc>
                  <a:txBody>
                    <a:bodyPr/>
                    <a:lstStyle/>
                    <a:p>
                      <a:pPr indent="0" lvl="0" marL="0" marR="0" rtl="0" algn="l">
                        <a:spcBef>
                          <a:spcPts val="0"/>
                        </a:spcBef>
                        <a:spcAft>
                          <a:spcPts val="0"/>
                        </a:spcAft>
                        <a:buNone/>
                      </a:pPr>
                      <a:r>
                        <a:rPr lang="en-US" sz="1800">
                          <a:highlight>
                            <a:srgbClr val="FFFF00"/>
                          </a:highlight>
                        </a:rPr>
                        <a:t>Colorectal cancer</a:t>
                      </a:r>
                      <a:endParaRPr/>
                    </a:p>
                  </a:txBody>
                  <a:tcPr marT="45725" marB="45725" marR="91450" marL="91450"/>
                </a:tc>
                <a:tc>
                  <a:txBody>
                    <a:bodyPr/>
                    <a:lstStyle/>
                    <a:p>
                      <a:pPr indent="0" lvl="0" marL="0" marR="0" rtl="0" algn="l">
                        <a:spcBef>
                          <a:spcPts val="0"/>
                        </a:spcBef>
                        <a:spcAft>
                          <a:spcPts val="0"/>
                        </a:spcAft>
                        <a:buNone/>
                      </a:pPr>
                      <a:r>
                        <a:rPr lang="en-US" sz="1800"/>
                        <a:t>Change in bowel habit 60+, anaemia, +ve FIT test</a:t>
                      </a:r>
                      <a:endParaRPr/>
                    </a:p>
                  </a:txBody>
                  <a:tcPr marT="45725" marB="45725" marR="91450" marL="91450"/>
                </a:tc>
              </a:tr>
              <a:tr h="1312800">
                <a:tc>
                  <a:txBody>
                    <a:bodyPr/>
                    <a:lstStyle/>
                    <a:p>
                      <a:pPr indent="0" lvl="0" marL="0" marR="0" rtl="0" algn="l">
                        <a:spcBef>
                          <a:spcPts val="0"/>
                        </a:spcBef>
                        <a:spcAft>
                          <a:spcPts val="0"/>
                        </a:spcAft>
                        <a:buNone/>
                      </a:pPr>
                      <a:r>
                        <a:rPr lang="en-US" sz="1800">
                          <a:highlight>
                            <a:srgbClr val="FFFF00"/>
                          </a:highlight>
                        </a:rPr>
                        <a:t>Hyperthyroidism</a:t>
                      </a:r>
                      <a:endParaRPr/>
                    </a:p>
                  </a:txBody>
                  <a:tcPr marT="45725" marB="45725" marR="91450" marL="91450"/>
                </a:tc>
                <a:tc>
                  <a:txBody>
                    <a:bodyPr/>
                    <a:lstStyle/>
                    <a:p>
                      <a:pPr indent="0" lvl="0" marL="0" marR="0" rtl="0" algn="l">
                        <a:spcBef>
                          <a:spcPts val="0"/>
                        </a:spcBef>
                        <a:spcAft>
                          <a:spcPts val="0"/>
                        </a:spcAft>
                        <a:buNone/>
                      </a:pPr>
                      <a:r>
                        <a:rPr lang="en-US" sz="1800"/>
                        <a:t>Insomnia, anxiety, resting tremor, palpitations, heat intolerance, increased sweating, oligomenorrhoea</a:t>
                      </a:r>
                      <a:endParaRPr/>
                    </a:p>
                  </a:txBody>
                  <a:tcPr marT="45725" marB="45725" marR="91450" marL="91450"/>
                </a:tc>
              </a:tr>
            </a:tbl>
          </a:graphicData>
        </a:graphic>
      </p:graphicFrame>
      <p:pic>
        <p:nvPicPr>
          <p:cNvPr descr="A close up of a white background&#10;&#10;Description automatically generated" id="120" name="Google Shape;120;p4"/>
          <p:cNvPicPr preferRelativeResize="0"/>
          <p:nvPr/>
        </p:nvPicPr>
        <p:blipFill rotWithShape="1">
          <a:blip r:embed="rId3">
            <a:alphaModFix/>
          </a:blip>
          <a:srcRect b="0" l="0" r="0" t="0"/>
          <a:stretch/>
        </p:blipFill>
        <p:spPr>
          <a:xfrm>
            <a:off x="5772327" y="1866997"/>
            <a:ext cx="6057900" cy="2197100"/>
          </a:xfrm>
          <a:prstGeom prst="rect">
            <a:avLst/>
          </a:prstGeom>
          <a:noFill/>
          <a:ln>
            <a:noFill/>
          </a:ln>
        </p:spPr>
      </p:pic>
      <p:sp>
        <p:nvSpPr>
          <p:cNvPr id="121" name="Google Shape;121;p4"/>
          <p:cNvSpPr txBox="1"/>
          <p:nvPr/>
        </p:nvSpPr>
        <p:spPr>
          <a:xfrm>
            <a:off x="5772327" y="1230271"/>
            <a:ext cx="5472953" cy="3765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rPr>
              <a:t>When to consider alternative diagnoses to IBS [NICE]: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40"/>
          <p:cNvSpPr txBox="1"/>
          <p:nvPr>
            <p:ph type="title"/>
          </p:nvPr>
        </p:nvSpPr>
        <p:spPr>
          <a:xfrm>
            <a:off x="-49435" y="-191056"/>
            <a:ext cx="11360700" cy="1014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300"/>
              <a:buFont typeface="Calibri"/>
              <a:buNone/>
            </a:pPr>
            <a:r>
              <a:rPr lang="en-US" sz="3900">
                <a:latin typeface="Calibri"/>
                <a:ea typeface="Calibri"/>
                <a:cs typeface="Calibri"/>
                <a:sym typeface="Calibri"/>
              </a:rPr>
              <a:t>Oesophageal cancer</a:t>
            </a:r>
            <a:endParaRPr sz="3900">
              <a:latin typeface="Calibri"/>
              <a:ea typeface="Calibri"/>
              <a:cs typeface="Calibri"/>
              <a:sym typeface="Calibri"/>
            </a:endParaRPr>
          </a:p>
        </p:txBody>
      </p:sp>
      <p:graphicFrame>
        <p:nvGraphicFramePr>
          <p:cNvPr id="541" name="Google Shape;541;p40"/>
          <p:cNvGraphicFramePr/>
          <p:nvPr/>
        </p:nvGraphicFramePr>
        <p:xfrm>
          <a:off x="490409" y="648476"/>
          <a:ext cx="3000000" cy="3000000"/>
        </p:xfrm>
        <a:graphic>
          <a:graphicData uri="http://schemas.openxmlformats.org/drawingml/2006/table">
            <a:tbl>
              <a:tblPr>
                <a:noFill/>
                <a:tableStyleId>{BEFAC892-630F-4790-B115-66750CC76D6E}</a:tableStyleId>
              </a:tblPr>
              <a:tblGrid>
                <a:gridCol w="2140675"/>
                <a:gridCol w="2739100"/>
                <a:gridCol w="3033300"/>
              </a:tblGrid>
              <a:tr h="460525">
                <a:tc>
                  <a:txBody>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a:txBody>
                  <a:tcPr marT="121900" marB="121900" marR="121900" marL="121900">
                    <a:solidFill>
                      <a:srgbClr val="FFD966"/>
                    </a:solidFill>
                  </a:tcPr>
                </a:tc>
                <a:tc>
                  <a:txBody>
                    <a:bodyPr/>
                    <a:lstStyle/>
                    <a:p>
                      <a:pPr indent="0" lvl="0" marL="0" marR="0" rtl="0" algn="ctr">
                        <a:spcBef>
                          <a:spcPts val="0"/>
                        </a:spcBef>
                        <a:spcAft>
                          <a:spcPts val="0"/>
                        </a:spcAft>
                        <a:buClr>
                          <a:schemeClr val="dk1"/>
                        </a:buClr>
                        <a:buSzPts val="1400"/>
                        <a:buFont typeface="Calibri"/>
                        <a:buNone/>
                      </a:pPr>
                      <a:r>
                        <a:rPr b="1" lang="en-US" sz="1400">
                          <a:solidFill>
                            <a:schemeClr val="dk1"/>
                          </a:solidFill>
                          <a:latin typeface="Calibri"/>
                          <a:ea typeface="Calibri"/>
                          <a:cs typeface="Calibri"/>
                          <a:sym typeface="Calibri"/>
                        </a:rPr>
                        <a:t>Squamous cell carcinoma (SCC)</a:t>
                      </a:r>
                      <a:endParaRPr b="1" sz="1400">
                        <a:solidFill>
                          <a:schemeClr val="dk1"/>
                        </a:solidFill>
                        <a:latin typeface="Calibri"/>
                        <a:ea typeface="Calibri"/>
                        <a:cs typeface="Calibri"/>
                        <a:sym typeface="Calibri"/>
                      </a:endParaRPr>
                    </a:p>
                  </a:txBody>
                  <a:tcPr marT="121900" marB="121900" marR="121900" marL="121900">
                    <a:solidFill>
                      <a:srgbClr val="FFD966"/>
                    </a:solidFill>
                  </a:tcPr>
                </a:tc>
                <a:tc>
                  <a:txBody>
                    <a:bodyPr/>
                    <a:lstStyle/>
                    <a:p>
                      <a:pPr indent="0" lvl="0" marL="0" marR="0" rtl="0" algn="ctr">
                        <a:spcBef>
                          <a:spcPts val="0"/>
                        </a:spcBef>
                        <a:spcAft>
                          <a:spcPts val="0"/>
                        </a:spcAft>
                        <a:buClr>
                          <a:schemeClr val="dk1"/>
                        </a:buClr>
                        <a:buSzPts val="1400"/>
                        <a:buFont typeface="Calibri"/>
                        <a:buNone/>
                      </a:pPr>
                      <a:r>
                        <a:rPr b="1" lang="en-US" sz="1400">
                          <a:solidFill>
                            <a:schemeClr val="dk1"/>
                          </a:solidFill>
                          <a:latin typeface="Calibri"/>
                          <a:ea typeface="Calibri"/>
                          <a:cs typeface="Calibri"/>
                          <a:sym typeface="Calibri"/>
                        </a:rPr>
                        <a:t>Adenocarcinoma (AC)</a:t>
                      </a:r>
                      <a:endParaRPr b="1" sz="1400">
                        <a:solidFill>
                          <a:schemeClr val="dk1"/>
                        </a:solidFill>
                        <a:latin typeface="Calibri"/>
                        <a:ea typeface="Calibri"/>
                        <a:cs typeface="Calibri"/>
                        <a:sym typeface="Calibri"/>
                      </a:endParaRPr>
                    </a:p>
                  </a:txBody>
                  <a:tcPr marT="121900" marB="121900" marR="121900" marL="121900">
                    <a:solidFill>
                      <a:srgbClr val="FFD966"/>
                    </a:solidFill>
                  </a:tcPr>
                </a:tc>
              </a:tr>
              <a:tr h="460525">
                <a:tc>
                  <a:txBody>
                    <a:bodyPr/>
                    <a:lstStyle/>
                    <a:p>
                      <a:pPr indent="0" lvl="0" marL="0" marR="0" rtl="0" algn="l">
                        <a:spcBef>
                          <a:spcPts val="0"/>
                        </a:spcBef>
                        <a:spcAft>
                          <a:spcPts val="0"/>
                        </a:spcAft>
                        <a:buClr>
                          <a:schemeClr val="dk1"/>
                        </a:buClr>
                        <a:buSzPts val="1400"/>
                        <a:buFont typeface="Calibri"/>
                        <a:buNone/>
                      </a:pPr>
                      <a:r>
                        <a:rPr b="1" lang="en-US" sz="1400">
                          <a:solidFill>
                            <a:schemeClr val="dk1"/>
                          </a:solidFill>
                          <a:latin typeface="Calibri"/>
                          <a:ea typeface="Calibri"/>
                          <a:cs typeface="Calibri"/>
                          <a:sym typeface="Calibri"/>
                        </a:rPr>
                        <a:t>Epidemiology</a:t>
                      </a:r>
                      <a:endParaRPr b="1" sz="1400">
                        <a:solidFill>
                          <a:schemeClr val="dk1"/>
                        </a:solidFill>
                        <a:latin typeface="Calibri"/>
                        <a:ea typeface="Calibri"/>
                        <a:cs typeface="Calibri"/>
                        <a:sym typeface="Calibri"/>
                      </a:endParaRPr>
                    </a:p>
                  </a:txBody>
                  <a:tcPr marT="121900" marB="121900" marR="121900" marL="121900">
                    <a:solidFill>
                      <a:srgbClr val="FFD966"/>
                    </a:solidFill>
                  </a:tcPr>
                </a:tc>
                <a:tc>
                  <a:txBody>
                    <a:bodyPr/>
                    <a:lstStyle/>
                    <a:p>
                      <a:pPr indent="0" lvl="0" marL="0" marR="0" rtl="0" algn="l">
                        <a:spcBef>
                          <a:spcPts val="0"/>
                        </a:spcBef>
                        <a:spcAft>
                          <a:spcPts val="0"/>
                        </a:spcAft>
                        <a:buClr>
                          <a:schemeClr val="dk1"/>
                        </a:buClr>
                        <a:buSzPts val="1500"/>
                        <a:buFont typeface="Calibri"/>
                        <a:buNone/>
                      </a:pPr>
                      <a:r>
                        <a:rPr lang="en-US" sz="1500">
                          <a:solidFill>
                            <a:schemeClr val="dk1"/>
                          </a:solidFill>
                          <a:latin typeface="Calibri"/>
                          <a:ea typeface="Calibri"/>
                          <a:cs typeface="Calibri"/>
                          <a:sym typeface="Calibri"/>
                        </a:rPr>
                        <a:t>Common in </a:t>
                      </a:r>
                      <a:r>
                        <a:rPr b="1" lang="en-US" sz="1500">
                          <a:solidFill>
                            <a:schemeClr val="dk1"/>
                          </a:solidFill>
                          <a:latin typeface="Calibri"/>
                          <a:ea typeface="Calibri"/>
                          <a:cs typeface="Calibri"/>
                          <a:sym typeface="Calibri"/>
                        </a:rPr>
                        <a:t>developing world</a:t>
                      </a:r>
                      <a:endParaRPr b="1" sz="1500">
                        <a:solidFill>
                          <a:schemeClr val="dk1"/>
                        </a:solidFill>
                        <a:latin typeface="Calibri"/>
                        <a:ea typeface="Calibri"/>
                        <a:cs typeface="Calibri"/>
                        <a:sym typeface="Calibri"/>
                      </a:endParaRPr>
                    </a:p>
                  </a:txBody>
                  <a:tcPr marT="121900" marB="121900" marR="121900" marL="121900">
                    <a:solidFill>
                      <a:srgbClr val="DDEAF6"/>
                    </a:solidFill>
                  </a:tcPr>
                </a:tc>
                <a:tc>
                  <a:txBody>
                    <a:bodyPr/>
                    <a:lstStyle/>
                    <a:p>
                      <a:pPr indent="0" lvl="0" marL="0" marR="0" rtl="0" algn="l">
                        <a:spcBef>
                          <a:spcPts val="0"/>
                        </a:spcBef>
                        <a:spcAft>
                          <a:spcPts val="0"/>
                        </a:spcAft>
                        <a:buClr>
                          <a:schemeClr val="dk1"/>
                        </a:buClr>
                        <a:buSzPts val="1500"/>
                        <a:buFont typeface="Calibri"/>
                        <a:buNone/>
                      </a:pPr>
                      <a:r>
                        <a:rPr lang="en-US" sz="1500">
                          <a:solidFill>
                            <a:schemeClr val="dk1"/>
                          </a:solidFill>
                          <a:latin typeface="Calibri"/>
                          <a:ea typeface="Calibri"/>
                          <a:cs typeface="Calibri"/>
                          <a:sym typeface="Calibri"/>
                        </a:rPr>
                        <a:t>Common in </a:t>
                      </a:r>
                      <a:r>
                        <a:rPr b="1" lang="en-US" sz="1500">
                          <a:solidFill>
                            <a:schemeClr val="dk1"/>
                          </a:solidFill>
                          <a:latin typeface="Calibri"/>
                          <a:ea typeface="Calibri"/>
                          <a:cs typeface="Calibri"/>
                          <a:sym typeface="Calibri"/>
                        </a:rPr>
                        <a:t>developed world</a:t>
                      </a:r>
                      <a:endParaRPr b="1" sz="1500">
                        <a:solidFill>
                          <a:schemeClr val="dk1"/>
                        </a:solidFill>
                        <a:latin typeface="Calibri"/>
                        <a:ea typeface="Calibri"/>
                        <a:cs typeface="Calibri"/>
                        <a:sym typeface="Calibri"/>
                      </a:endParaRPr>
                    </a:p>
                  </a:txBody>
                  <a:tcPr marT="121900" marB="121900" marR="121900" marL="121900">
                    <a:solidFill>
                      <a:srgbClr val="FAD2F8"/>
                    </a:solidFill>
                  </a:tcPr>
                </a:tc>
              </a:tr>
              <a:tr h="460525">
                <a:tc>
                  <a:txBody>
                    <a:bodyPr/>
                    <a:lstStyle/>
                    <a:p>
                      <a:pPr indent="0" lvl="0" marL="0" marR="0" rtl="0" algn="l">
                        <a:spcBef>
                          <a:spcPts val="0"/>
                        </a:spcBef>
                        <a:spcAft>
                          <a:spcPts val="0"/>
                        </a:spcAft>
                        <a:buClr>
                          <a:schemeClr val="dk1"/>
                        </a:buClr>
                        <a:buSzPts val="1400"/>
                        <a:buFont typeface="Calibri"/>
                        <a:buNone/>
                      </a:pPr>
                      <a:r>
                        <a:rPr b="1" lang="en-US" sz="1400">
                          <a:solidFill>
                            <a:schemeClr val="dk1"/>
                          </a:solidFill>
                          <a:latin typeface="Calibri"/>
                          <a:ea typeface="Calibri"/>
                          <a:cs typeface="Calibri"/>
                          <a:sym typeface="Calibri"/>
                        </a:rPr>
                        <a:t>Location</a:t>
                      </a:r>
                      <a:endParaRPr b="1" sz="1400">
                        <a:solidFill>
                          <a:schemeClr val="dk1"/>
                        </a:solidFill>
                        <a:latin typeface="Calibri"/>
                        <a:ea typeface="Calibri"/>
                        <a:cs typeface="Calibri"/>
                        <a:sym typeface="Calibri"/>
                      </a:endParaRPr>
                    </a:p>
                  </a:txBody>
                  <a:tcPr marT="121900" marB="121900" marR="121900" marL="121900">
                    <a:solidFill>
                      <a:srgbClr val="FFD966"/>
                    </a:solidFill>
                  </a:tcPr>
                </a:tc>
                <a:tc>
                  <a:txBody>
                    <a:bodyPr/>
                    <a:lstStyle/>
                    <a:p>
                      <a:pPr indent="0" lvl="0" marL="0" marR="0" rtl="0" algn="l">
                        <a:spcBef>
                          <a:spcPts val="0"/>
                        </a:spcBef>
                        <a:spcAft>
                          <a:spcPts val="0"/>
                        </a:spcAft>
                        <a:buClr>
                          <a:schemeClr val="dk1"/>
                        </a:buClr>
                        <a:buSzPts val="1500"/>
                        <a:buFont typeface="Calibri"/>
                        <a:buNone/>
                      </a:pPr>
                      <a:r>
                        <a:rPr b="1" lang="en-US" sz="1500">
                          <a:solidFill>
                            <a:schemeClr val="dk1"/>
                          </a:solidFill>
                          <a:latin typeface="Calibri"/>
                          <a:ea typeface="Calibri"/>
                          <a:cs typeface="Calibri"/>
                          <a:sym typeface="Calibri"/>
                        </a:rPr>
                        <a:t>Upper ⅔ </a:t>
                      </a:r>
                      <a:r>
                        <a:rPr lang="en-US" sz="1500">
                          <a:solidFill>
                            <a:schemeClr val="dk1"/>
                          </a:solidFill>
                          <a:latin typeface="Calibri"/>
                          <a:ea typeface="Calibri"/>
                          <a:cs typeface="Calibri"/>
                          <a:sym typeface="Calibri"/>
                        </a:rPr>
                        <a:t>of the oesophagus </a:t>
                      </a:r>
                      <a:endParaRPr sz="1500">
                        <a:solidFill>
                          <a:schemeClr val="dk1"/>
                        </a:solidFill>
                        <a:latin typeface="Calibri"/>
                        <a:ea typeface="Calibri"/>
                        <a:cs typeface="Calibri"/>
                        <a:sym typeface="Calibri"/>
                      </a:endParaRPr>
                    </a:p>
                  </a:txBody>
                  <a:tcPr marT="121900" marB="121900" marR="121900" marL="121900">
                    <a:solidFill>
                      <a:srgbClr val="DDEAF6"/>
                    </a:solidFill>
                  </a:tcPr>
                </a:tc>
                <a:tc>
                  <a:txBody>
                    <a:bodyPr/>
                    <a:lstStyle/>
                    <a:p>
                      <a:pPr indent="0" lvl="0" marL="0" marR="0" rtl="0" algn="l">
                        <a:spcBef>
                          <a:spcPts val="0"/>
                        </a:spcBef>
                        <a:spcAft>
                          <a:spcPts val="0"/>
                        </a:spcAft>
                        <a:buClr>
                          <a:schemeClr val="dk1"/>
                        </a:buClr>
                        <a:buSzPts val="1500"/>
                        <a:buFont typeface="Calibri"/>
                        <a:buNone/>
                      </a:pPr>
                      <a:r>
                        <a:rPr b="1" lang="en-US" sz="1500">
                          <a:solidFill>
                            <a:schemeClr val="dk1"/>
                          </a:solidFill>
                          <a:latin typeface="Calibri"/>
                          <a:ea typeface="Calibri"/>
                          <a:cs typeface="Calibri"/>
                          <a:sym typeface="Calibri"/>
                        </a:rPr>
                        <a:t>Lower ⅓ </a:t>
                      </a:r>
                      <a:r>
                        <a:rPr lang="en-US" sz="1500">
                          <a:solidFill>
                            <a:schemeClr val="dk1"/>
                          </a:solidFill>
                          <a:latin typeface="Calibri"/>
                          <a:ea typeface="Calibri"/>
                          <a:cs typeface="Calibri"/>
                          <a:sym typeface="Calibri"/>
                        </a:rPr>
                        <a:t>of the oesophagus</a:t>
                      </a:r>
                      <a:endParaRPr sz="1500">
                        <a:solidFill>
                          <a:schemeClr val="dk1"/>
                        </a:solidFill>
                        <a:latin typeface="Calibri"/>
                        <a:ea typeface="Calibri"/>
                        <a:cs typeface="Calibri"/>
                        <a:sym typeface="Calibri"/>
                      </a:endParaRPr>
                    </a:p>
                  </a:txBody>
                  <a:tcPr marT="121900" marB="121900" marR="121900" marL="121900">
                    <a:solidFill>
                      <a:srgbClr val="FAD2F8"/>
                    </a:solidFill>
                  </a:tcPr>
                </a:tc>
              </a:tr>
              <a:tr h="2507450">
                <a:tc>
                  <a:txBody>
                    <a:bodyPr/>
                    <a:lstStyle/>
                    <a:p>
                      <a:pPr indent="0" lvl="0" marL="0" marR="0" rtl="0" algn="l">
                        <a:spcBef>
                          <a:spcPts val="0"/>
                        </a:spcBef>
                        <a:spcAft>
                          <a:spcPts val="0"/>
                        </a:spcAft>
                        <a:buClr>
                          <a:schemeClr val="dk1"/>
                        </a:buClr>
                        <a:buSzPts val="1400"/>
                        <a:buFont typeface="Calibri"/>
                        <a:buNone/>
                      </a:pPr>
                      <a:r>
                        <a:rPr b="1" lang="en-US" sz="1400">
                          <a:solidFill>
                            <a:schemeClr val="dk1"/>
                          </a:solidFill>
                          <a:latin typeface="Calibri"/>
                          <a:ea typeface="Calibri"/>
                          <a:cs typeface="Calibri"/>
                          <a:sym typeface="Calibri"/>
                        </a:rPr>
                        <a:t>Risk factors </a:t>
                      </a:r>
                      <a:endParaRPr/>
                    </a:p>
                    <a:p>
                      <a:pPr indent="-342900" lvl="0" marL="342900" marR="0" rtl="0" algn="l">
                        <a:spcBef>
                          <a:spcPts val="0"/>
                        </a:spcBef>
                        <a:spcAft>
                          <a:spcPts val="0"/>
                        </a:spcAft>
                        <a:buClr>
                          <a:schemeClr val="dk1"/>
                        </a:buClr>
                        <a:buSzPts val="1400"/>
                        <a:buFont typeface="Arial"/>
                        <a:buChar char="•"/>
                      </a:pPr>
                      <a:r>
                        <a:rPr b="1" lang="en-US" sz="1400">
                          <a:solidFill>
                            <a:schemeClr val="dk1"/>
                          </a:solidFill>
                          <a:latin typeface="Calibri"/>
                          <a:ea typeface="Calibri"/>
                          <a:cs typeface="Calibri"/>
                          <a:sym typeface="Calibri"/>
                        </a:rPr>
                        <a:t>Males</a:t>
                      </a:r>
                      <a:endParaRPr/>
                    </a:p>
                    <a:p>
                      <a:pPr indent="-342900" lvl="0" marL="342900" marR="0" rtl="0" algn="l">
                        <a:spcBef>
                          <a:spcPts val="0"/>
                        </a:spcBef>
                        <a:spcAft>
                          <a:spcPts val="0"/>
                        </a:spcAft>
                        <a:buClr>
                          <a:schemeClr val="dk1"/>
                        </a:buClr>
                        <a:buSzPts val="1400"/>
                        <a:buFont typeface="Arial"/>
                        <a:buChar char="•"/>
                      </a:pPr>
                      <a:r>
                        <a:rPr b="1" lang="en-US" sz="1400">
                          <a:solidFill>
                            <a:schemeClr val="dk1"/>
                          </a:solidFill>
                          <a:latin typeface="Calibri"/>
                          <a:ea typeface="Calibri"/>
                          <a:cs typeface="Calibri"/>
                          <a:sym typeface="Calibri"/>
                        </a:rPr>
                        <a:t>Older age </a:t>
                      </a:r>
                      <a:endParaRPr/>
                    </a:p>
                    <a:p>
                      <a:pPr indent="0" lvl="0" marL="0" marR="0" rtl="0" algn="l">
                        <a:spcBef>
                          <a:spcPts val="0"/>
                        </a:spcBef>
                        <a:spcAft>
                          <a:spcPts val="0"/>
                        </a:spcAft>
                        <a:buClr>
                          <a:schemeClr val="dk1"/>
                        </a:buClr>
                        <a:buSzPts val="1400"/>
                        <a:buFont typeface="Arial"/>
                        <a:buNone/>
                      </a:pPr>
                      <a:r>
                        <a:rPr b="0" lang="en-US" sz="1400">
                          <a:solidFill>
                            <a:schemeClr val="dk1"/>
                          </a:solidFill>
                          <a:latin typeface="Calibri"/>
                          <a:ea typeface="Calibri"/>
                          <a:cs typeface="Calibri"/>
                          <a:sym typeface="Calibri"/>
                        </a:rPr>
                        <a:t>     </a:t>
                      </a:r>
                      <a:endParaRPr b="1" sz="1400">
                        <a:solidFill>
                          <a:schemeClr val="dk1"/>
                        </a:solidFill>
                        <a:latin typeface="Calibri"/>
                        <a:ea typeface="Calibri"/>
                        <a:cs typeface="Calibri"/>
                        <a:sym typeface="Calibri"/>
                      </a:endParaRPr>
                    </a:p>
                  </a:txBody>
                  <a:tcPr marT="121900" marB="121900" marR="121900" marL="121900">
                    <a:solidFill>
                      <a:srgbClr val="FFD966"/>
                    </a:solidFill>
                  </a:tcPr>
                </a:tc>
                <a:tc>
                  <a:txBody>
                    <a:bodyPr/>
                    <a:lstStyle/>
                    <a:p>
                      <a:pPr indent="-342900" lvl="0" marL="342900" marR="0" rtl="0" algn="l">
                        <a:spcBef>
                          <a:spcPts val="0"/>
                        </a:spcBef>
                        <a:spcAft>
                          <a:spcPts val="0"/>
                        </a:spcAft>
                        <a:buClr>
                          <a:schemeClr val="dk1"/>
                        </a:buClr>
                        <a:buSzPts val="1500"/>
                        <a:buFont typeface="Arial"/>
                        <a:buChar char="•"/>
                      </a:pPr>
                      <a:r>
                        <a:rPr b="1" lang="en-US" sz="1500" u="sng">
                          <a:solidFill>
                            <a:schemeClr val="dk1"/>
                          </a:solidFill>
                          <a:highlight>
                            <a:srgbClr val="FFFF00"/>
                          </a:highlight>
                          <a:latin typeface="Calibri"/>
                          <a:ea typeface="Calibri"/>
                          <a:cs typeface="Calibri"/>
                          <a:sym typeface="Calibri"/>
                        </a:rPr>
                        <a:t>Smoking </a:t>
                      </a:r>
                      <a:endParaRPr b="1" sz="1500" u="sng">
                        <a:solidFill>
                          <a:schemeClr val="dk1"/>
                        </a:solidFill>
                        <a:highlight>
                          <a:srgbClr val="FFFF00"/>
                        </a:highlight>
                        <a:latin typeface="Calibri"/>
                        <a:ea typeface="Calibri"/>
                        <a:cs typeface="Calibri"/>
                        <a:sym typeface="Calibri"/>
                      </a:endParaRPr>
                    </a:p>
                    <a:p>
                      <a:pPr indent="-342900" lvl="0" marL="342900" marR="0" rtl="0" algn="l">
                        <a:spcBef>
                          <a:spcPts val="0"/>
                        </a:spcBef>
                        <a:spcAft>
                          <a:spcPts val="0"/>
                        </a:spcAft>
                        <a:buClr>
                          <a:schemeClr val="dk1"/>
                        </a:buClr>
                        <a:buSzPts val="1500"/>
                        <a:buFont typeface="Arial"/>
                        <a:buChar char="•"/>
                      </a:pPr>
                      <a:r>
                        <a:rPr b="1" lang="en-US" sz="1500" u="sng">
                          <a:solidFill>
                            <a:schemeClr val="dk1"/>
                          </a:solidFill>
                          <a:highlight>
                            <a:srgbClr val="FFFF00"/>
                          </a:highlight>
                          <a:latin typeface="Calibri"/>
                          <a:ea typeface="Calibri"/>
                          <a:cs typeface="Calibri"/>
                          <a:sym typeface="Calibri"/>
                        </a:rPr>
                        <a:t>Alcohol</a:t>
                      </a:r>
                      <a:r>
                        <a:rPr lang="en-US" sz="1500" u="sng">
                          <a:solidFill>
                            <a:schemeClr val="dk1"/>
                          </a:solidFill>
                          <a:highlight>
                            <a:srgbClr val="FFFF00"/>
                          </a:highlight>
                          <a:latin typeface="Calibri"/>
                          <a:ea typeface="Calibri"/>
                          <a:cs typeface="Calibri"/>
                          <a:sym typeface="Calibri"/>
                        </a:rPr>
                        <a:t> </a:t>
                      </a:r>
                      <a:endParaRPr sz="1500" u="sng">
                        <a:solidFill>
                          <a:schemeClr val="dk1"/>
                        </a:solidFill>
                        <a:highlight>
                          <a:srgbClr val="FFFF00"/>
                        </a:highlight>
                        <a:latin typeface="Calibri"/>
                        <a:ea typeface="Calibri"/>
                        <a:cs typeface="Calibri"/>
                        <a:sym typeface="Calibri"/>
                      </a:endParaRPr>
                    </a:p>
                    <a:p>
                      <a:pPr indent="-342900" lvl="0" marL="342900" marR="0" rtl="0" algn="l">
                        <a:spcBef>
                          <a:spcPts val="0"/>
                        </a:spcBef>
                        <a:spcAft>
                          <a:spcPts val="0"/>
                        </a:spcAft>
                        <a:buClr>
                          <a:schemeClr val="dk1"/>
                        </a:buClr>
                        <a:buSzPts val="1500"/>
                        <a:buFont typeface="Arial"/>
                        <a:buChar char="•"/>
                      </a:pPr>
                      <a:r>
                        <a:rPr b="1" lang="en-US" sz="1500">
                          <a:solidFill>
                            <a:schemeClr val="dk1"/>
                          </a:solidFill>
                          <a:latin typeface="Calibri"/>
                          <a:ea typeface="Calibri"/>
                          <a:cs typeface="Calibri"/>
                          <a:sym typeface="Calibri"/>
                        </a:rPr>
                        <a:t>Achalasia</a:t>
                      </a:r>
                      <a:endParaRPr b="1" sz="15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500"/>
                        <a:buFont typeface="Arial"/>
                        <a:buChar char="•"/>
                      </a:pPr>
                      <a:r>
                        <a:rPr b="1" lang="en-US" sz="1500">
                          <a:solidFill>
                            <a:schemeClr val="dk1"/>
                          </a:solidFill>
                          <a:latin typeface="Calibri"/>
                          <a:ea typeface="Calibri"/>
                          <a:cs typeface="Calibri"/>
                          <a:sym typeface="Calibri"/>
                        </a:rPr>
                        <a:t>Plummer-Vinson syndrome</a:t>
                      </a:r>
                      <a:endParaRPr b="1" sz="15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500"/>
                        <a:buFont typeface="Arial"/>
                        <a:buChar char="•"/>
                      </a:pPr>
                      <a:r>
                        <a:rPr b="1" lang="en-US" sz="1500">
                          <a:solidFill>
                            <a:schemeClr val="dk1"/>
                          </a:solidFill>
                          <a:latin typeface="Calibri"/>
                          <a:ea typeface="Calibri"/>
                          <a:cs typeface="Calibri"/>
                          <a:sym typeface="Calibri"/>
                        </a:rPr>
                        <a:t>Hot food and beverage</a:t>
                      </a:r>
                      <a:endParaRPr/>
                    </a:p>
                    <a:p>
                      <a:pPr indent="-342900" lvl="0" marL="342900" marR="0" rtl="0" algn="l">
                        <a:lnSpc>
                          <a:spcPct val="100000"/>
                        </a:lnSpc>
                        <a:spcBef>
                          <a:spcPts val="0"/>
                        </a:spcBef>
                        <a:spcAft>
                          <a:spcPts val="0"/>
                        </a:spcAft>
                        <a:buClr>
                          <a:srgbClr val="000000"/>
                        </a:buClr>
                        <a:buSzPts val="1500"/>
                        <a:buFont typeface="Arial"/>
                        <a:buChar char="•"/>
                      </a:pPr>
                      <a:r>
                        <a:rPr b="1" lang="en-US" sz="1500">
                          <a:solidFill>
                            <a:schemeClr val="dk1"/>
                          </a:solidFill>
                          <a:latin typeface="Calibri"/>
                          <a:ea typeface="Calibri"/>
                          <a:cs typeface="Calibri"/>
                          <a:sym typeface="Calibri"/>
                        </a:rPr>
                        <a:t>BAME </a:t>
                      </a:r>
                      <a:endParaRPr/>
                    </a:p>
                    <a:p>
                      <a:pPr indent="-342900" lvl="0" marL="342900" marR="0" rtl="0" algn="l">
                        <a:spcBef>
                          <a:spcPts val="0"/>
                        </a:spcBef>
                        <a:spcAft>
                          <a:spcPts val="0"/>
                        </a:spcAft>
                        <a:buClr>
                          <a:schemeClr val="dk1"/>
                        </a:buClr>
                        <a:buSzPts val="1500"/>
                        <a:buFont typeface="Arial"/>
                        <a:buChar char="•"/>
                      </a:pPr>
                      <a:r>
                        <a:rPr lang="en-US" sz="1500">
                          <a:solidFill>
                            <a:schemeClr val="dk1"/>
                          </a:solidFill>
                          <a:latin typeface="Calibri"/>
                          <a:ea typeface="Calibri"/>
                          <a:cs typeface="Calibri"/>
                          <a:sym typeface="Calibri"/>
                        </a:rPr>
                        <a:t>Older age </a:t>
                      </a:r>
                      <a:endParaRPr/>
                    </a:p>
                    <a:p>
                      <a:pPr indent="-342900" lvl="0" marL="342900" marR="0" rtl="0" algn="l">
                        <a:spcBef>
                          <a:spcPts val="0"/>
                        </a:spcBef>
                        <a:spcAft>
                          <a:spcPts val="0"/>
                        </a:spcAft>
                        <a:buClr>
                          <a:schemeClr val="dk1"/>
                        </a:buClr>
                        <a:buSzPts val="1500"/>
                        <a:buFont typeface="Arial"/>
                        <a:buChar char="•"/>
                      </a:pPr>
                      <a:r>
                        <a:rPr lang="en-US" sz="1500">
                          <a:solidFill>
                            <a:schemeClr val="dk1"/>
                          </a:solidFill>
                          <a:latin typeface="Calibri"/>
                          <a:ea typeface="Calibri"/>
                          <a:cs typeface="Calibri"/>
                          <a:sym typeface="Calibri"/>
                        </a:rPr>
                        <a:t>Males </a:t>
                      </a:r>
                      <a:endParaRPr b="1" sz="1500">
                        <a:solidFill>
                          <a:schemeClr val="dk1"/>
                        </a:solidFill>
                        <a:latin typeface="Calibri"/>
                        <a:ea typeface="Calibri"/>
                        <a:cs typeface="Calibri"/>
                        <a:sym typeface="Calibri"/>
                      </a:endParaRPr>
                    </a:p>
                    <a:p>
                      <a:pPr indent="-247650" lvl="0" marL="342900" marR="0" rtl="0" algn="l">
                        <a:spcBef>
                          <a:spcPts val="0"/>
                        </a:spcBef>
                        <a:spcAft>
                          <a:spcPts val="0"/>
                        </a:spcAft>
                        <a:buClr>
                          <a:schemeClr val="dk1"/>
                        </a:buClr>
                        <a:buSzPts val="1500"/>
                        <a:buFont typeface="Arial"/>
                        <a:buNone/>
                      </a:pPr>
                      <a:r>
                        <a:t/>
                      </a:r>
                      <a:endParaRPr b="1" sz="1500">
                        <a:solidFill>
                          <a:schemeClr val="dk1"/>
                        </a:solidFill>
                        <a:latin typeface="Calibri"/>
                        <a:ea typeface="Calibri"/>
                        <a:cs typeface="Calibri"/>
                        <a:sym typeface="Calibri"/>
                      </a:endParaRPr>
                    </a:p>
                  </a:txBody>
                  <a:tcPr marT="121900" marB="121900" marR="121900" marL="121900">
                    <a:solidFill>
                      <a:srgbClr val="DDEAF6"/>
                    </a:solidFill>
                  </a:tcPr>
                </a:tc>
                <a:tc>
                  <a:txBody>
                    <a:bodyPr/>
                    <a:lstStyle/>
                    <a:p>
                      <a:pPr indent="-342900" lvl="0" marL="342900" marR="0" rtl="0" algn="l">
                        <a:spcBef>
                          <a:spcPts val="0"/>
                        </a:spcBef>
                        <a:spcAft>
                          <a:spcPts val="0"/>
                        </a:spcAft>
                        <a:buClr>
                          <a:schemeClr val="dk1"/>
                        </a:buClr>
                        <a:buSzPts val="1500"/>
                        <a:buFont typeface="Arial"/>
                        <a:buChar char="•"/>
                      </a:pPr>
                      <a:r>
                        <a:rPr b="1" lang="en-US" sz="1500" u="sng">
                          <a:solidFill>
                            <a:schemeClr val="dk1"/>
                          </a:solidFill>
                          <a:highlight>
                            <a:srgbClr val="FFFF00"/>
                          </a:highlight>
                          <a:latin typeface="Calibri"/>
                          <a:ea typeface="Calibri"/>
                          <a:cs typeface="Calibri"/>
                          <a:sym typeface="Calibri"/>
                        </a:rPr>
                        <a:t>Barrett’s oesophagus </a:t>
                      </a:r>
                      <a:r>
                        <a:rPr b="1" lang="en-US" sz="1500" u="sng">
                          <a:solidFill>
                            <a:schemeClr val="dk1"/>
                          </a:solidFill>
                          <a:latin typeface="Calibri"/>
                          <a:ea typeface="Calibri"/>
                          <a:cs typeface="Calibri"/>
                          <a:sym typeface="Calibri"/>
                        </a:rPr>
                        <a:t>metaplasia (premalignant)</a:t>
                      </a:r>
                      <a:endParaRPr sz="1500" u="sng">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500"/>
                        <a:buFont typeface="Arial"/>
                        <a:buChar char="•"/>
                      </a:pPr>
                      <a:r>
                        <a:rPr b="1" lang="en-US" sz="1500">
                          <a:solidFill>
                            <a:schemeClr val="dk1"/>
                          </a:solidFill>
                          <a:latin typeface="Calibri"/>
                          <a:ea typeface="Calibri"/>
                          <a:cs typeface="Calibri"/>
                          <a:sym typeface="Calibri"/>
                        </a:rPr>
                        <a:t>GORD</a:t>
                      </a:r>
                      <a:endParaRPr b="1" sz="15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500"/>
                        <a:buFont typeface="Arial"/>
                        <a:buChar char="•"/>
                      </a:pPr>
                      <a:r>
                        <a:rPr b="1" lang="en-US" sz="1500">
                          <a:solidFill>
                            <a:schemeClr val="dk1"/>
                          </a:solidFill>
                          <a:latin typeface="Calibri"/>
                          <a:ea typeface="Calibri"/>
                          <a:cs typeface="Calibri"/>
                          <a:sym typeface="Calibri"/>
                        </a:rPr>
                        <a:t>Obesity </a:t>
                      </a:r>
                      <a:endParaRPr b="1" sz="15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500"/>
                        <a:buFont typeface="Arial"/>
                        <a:buChar char="•"/>
                      </a:pPr>
                      <a:r>
                        <a:rPr b="1" lang="en-US" sz="1500">
                          <a:solidFill>
                            <a:schemeClr val="dk1"/>
                          </a:solidFill>
                          <a:latin typeface="Calibri"/>
                          <a:ea typeface="Calibri"/>
                          <a:cs typeface="Calibri"/>
                          <a:sym typeface="Calibri"/>
                        </a:rPr>
                        <a:t>Smoking </a:t>
                      </a:r>
                      <a:endParaRPr b="1" sz="15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500"/>
                        <a:buFont typeface="Arial"/>
                        <a:buChar char="•"/>
                      </a:pPr>
                      <a:r>
                        <a:rPr b="1" lang="en-US" sz="1500">
                          <a:solidFill>
                            <a:schemeClr val="dk1"/>
                          </a:solidFill>
                          <a:latin typeface="Calibri"/>
                          <a:ea typeface="Calibri"/>
                          <a:cs typeface="Calibri"/>
                          <a:sym typeface="Calibri"/>
                        </a:rPr>
                        <a:t>Hernias</a:t>
                      </a:r>
                      <a:endParaRPr/>
                    </a:p>
                    <a:p>
                      <a:pPr indent="-342900" lvl="0" marL="342900" marR="0" rtl="0" algn="l">
                        <a:lnSpc>
                          <a:spcPct val="100000"/>
                        </a:lnSpc>
                        <a:spcBef>
                          <a:spcPts val="0"/>
                        </a:spcBef>
                        <a:spcAft>
                          <a:spcPts val="0"/>
                        </a:spcAft>
                        <a:buClr>
                          <a:srgbClr val="000000"/>
                        </a:buClr>
                        <a:buSzPts val="1500"/>
                        <a:buFont typeface="Arial"/>
                        <a:buChar char="•"/>
                      </a:pPr>
                      <a:r>
                        <a:rPr b="1" lang="en-US" sz="1500">
                          <a:solidFill>
                            <a:schemeClr val="dk1"/>
                          </a:solidFill>
                          <a:latin typeface="Calibri"/>
                          <a:ea typeface="Calibri"/>
                          <a:cs typeface="Calibri"/>
                          <a:sym typeface="Calibri"/>
                        </a:rPr>
                        <a:t>Caucasian</a:t>
                      </a:r>
                      <a:endParaRPr b="1" sz="15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500"/>
                        <a:buFont typeface="Arial"/>
                        <a:buChar char="•"/>
                      </a:pPr>
                      <a:r>
                        <a:rPr lang="en-US" sz="1500">
                          <a:solidFill>
                            <a:schemeClr val="dk1"/>
                          </a:solidFill>
                          <a:latin typeface="Calibri"/>
                          <a:ea typeface="Calibri"/>
                          <a:cs typeface="Calibri"/>
                          <a:sym typeface="Calibri"/>
                        </a:rPr>
                        <a:t>Older age</a:t>
                      </a:r>
                      <a:endParaRPr sz="15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500"/>
                        <a:buFont typeface="Arial"/>
                        <a:buChar char="•"/>
                      </a:pPr>
                      <a:r>
                        <a:rPr lang="en-US" sz="1500">
                          <a:solidFill>
                            <a:schemeClr val="dk1"/>
                          </a:solidFill>
                          <a:latin typeface="Calibri"/>
                          <a:ea typeface="Calibri"/>
                          <a:cs typeface="Calibri"/>
                          <a:sym typeface="Calibri"/>
                        </a:rPr>
                        <a:t>Males </a:t>
                      </a:r>
                      <a:endParaRPr/>
                    </a:p>
                  </a:txBody>
                  <a:tcPr marT="121900" marB="121900" marR="121900" marL="121900">
                    <a:solidFill>
                      <a:srgbClr val="FAD2F8"/>
                    </a:solidFill>
                  </a:tcPr>
                </a:tc>
              </a:tr>
            </a:tbl>
          </a:graphicData>
        </a:graphic>
      </p:graphicFrame>
      <p:sp>
        <p:nvSpPr>
          <p:cNvPr id="542" name="Google Shape;542;p40"/>
          <p:cNvSpPr txBox="1"/>
          <p:nvPr/>
        </p:nvSpPr>
        <p:spPr>
          <a:xfrm>
            <a:off x="8487430" y="4537484"/>
            <a:ext cx="3351787" cy="2092840"/>
          </a:xfrm>
          <a:prstGeom prst="rect">
            <a:avLst/>
          </a:prstGeom>
          <a:noFill/>
          <a:ln cap="flat" cmpd="sng" w="9525">
            <a:solidFill>
              <a:schemeClr val="accent4"/>
            </a:solidFill>
            <a:prstDash val="solid"/>
            <a:round/>
            <a:headEnd len="sm" w="sm" type="none"/>
            <a:tailEnd len="sm" w="sm" type="none"/>
          </a:ln>
        </p:spPr>
        <p:txBody>
          <a:bodyPr anchorCtr="0" anchor="t" bIns="121900" lIns="121900" spcFirstLastPara="1" rIns="121900" wrap="square" tIns="1219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Sudden NON-PROGRESSIVE Dysphagia </a:t>
            </a:r>
            <a:r>
              <a:rPr lang="en-US" sz="2000">
                <a:solidFill>
                  <a:schemeClr val="dk1"/>
                </a:solidFill>
                <a:latin typeface="Calibri"/>
                <a:ea typeface="Calibri"/>
                <a:cs typeface="Calibri"/>
                <a:sym typeface="Calibri"/>
              </a:rPr>
              <a:t>suggests </a:t>
            </a:r>
            <a:r>
              <a:rPr b="1" lang="en-US" sz="2000">
                <a:solidFill>
                  <a:schemeClr val="dk1"/>
                </a:solidFill>
                <a:latin typeface="Calibri"/>
                <a:ea typeface="Calibri"/>
                <a:cs typeface="Calibri"/>
                <a:sym typeface="Calibri"/>
              </a:rPr>
              <a:t>achalasia.</a:t>
            </a:r>
            <a:r>
              <a:rPr lang="en-US" sz="2000">
                <a:solidFill>
                  <a:schemeClr val="dk1"/>
                </a:solidFill>
                <a:latin typeface="Calibri"/>
                <a:ea typeface="Calibri"/>
                <a:cs typeface="Calibri"/>
                <a:sym typeface="Calibri"/>
              </a:rPr>
              <a:t> </a:t>
            </a:r>
            <a:r>
              <a:rPr lang="en-US" sz="2000">
                <a:solidFill>
                  <a:srgbClr val="FF0000"/>
                </a:solidFill>
                <a:latin typeface="Calibri"/>
                <a:ea typeface="Calibri"/>
                <a:cs typeface="Calibri"/>
                <a:sym typeface="Calibri"/>
              </a:rPr>
              <a:t>Progressive</a:t>
            </a:r>
            <a:r>
              <a:rPr b="1" lang="en-US" sz="2000">
                <a:solidFill>
                  <a:srgbClr val="FF0000"/>
                </a:solidFill>
                <a:latin typeface="Calibri"/>
                <a:ea typeface="Calibri"/>
                <a:cs typeface="Calibri"/>
                <a:sym typeface="Calibri"/>
              </a:rPr>
              <a:t> </a:t>
            </a:r>
            <a:r>
              <a:rPr lang="en-US" sz="2000">
                <a:solidFill>
                  <a:srgbClr val="FF0000"/>
                </a:solidFill>
                <a:latin typeface="Calibri"/>
                <a:ea typeface="Calibri"/>
                <a:cs typeface="Calibri"/>
                <a:sym typeface="Calibri"/>
              </a:rPr>
              <a:t>dysphagia suggests cancer (difficulty swallowing solids then liquids)</a:t>
            </a:r>
            <a:endParaRPr sz="2000">
              <a:solidFill>
                <a:srgbClr val="FF0000"/>
              </a:solidFill>
              <a:latin typeface="Calibri"/>
              <a:ea typeface="Calibri"/>
              <a:cs typeface="Calibri"/>
              <a:sym typeface="Calibri"/>
            </a:endParaRPr>
          </a:p>
        </p:txBody>
      </p:sp>
      <p:pic>
        <p:nvPicPr>
          <p:cNvPr id="543" name="Google Shape;543;p40"/>
          <p:cNvPicPr preferRelativeResize="0"/>
          <p:nvPr/>
        </p:nvPicPr>
        <p:blipFill rotWithShape="1">
          <a:blip r:embed="rId3">
            <a:alphaModFix/>
          </a:blip>
          <a:srcRect b="0" l="0" r="0" t="0"/>
          <a:stretch/>
        </p:blipFill>
        <p:spPr>
          <a:xfrm>
            <a:off x="7492843" y="2485196"/>
            <a:ext cx="4208748" cy="1871651"/>
          </a:xfrm>
          <a:prstGeom prst="rect">
            <a:avLst/>
          </a:prstGeom>
          <a:noFill/>
          <a:ln>
            <a:noFill/>
          </a:ln>
        </p:spPr>
      </p:pic>
      <p:pic>
        <p:nvPicPr>
          <p:cNvPr id="544" name="Google Shape;544;p40"/>
          <p:cNvPicPr preferRelativeResize="0"/>
          <p:nvPr/>
        </p:nvPicPr>
        <p:blipFill rotWithShape="1">
          <a:blip r:embed="rId4">
            <a:alphaModFix/>
          </a:blip>
          <a:srcRect b="0" l="0" r="0" t="0"/>
          <a:stretch/>
        </p:blipFill>
        <p:spPr>
          <a:xfrm>
            <a:off x="3214407" y="4356847"/>
            <a:ext cx="4391701" cy="2185877"/>
          </a:xfrm>
          <a:prstGeom prst="rect">
            <a:avLst/>
          </a:prstGeom>
          <a:noFill/>
          <a:ln>
            <a:noFill/>
          </a:ln>
        </p:spPr>
      </p:pic>
      <p:sp>
        <p:nvSpPr>
          <p:cNvPr id="545" name="Google Shape;545;p40"/>
          <p:cNvSpPr/>
          <p:nvPr/>
        </p:nvSpPr>
        <p:spPr>
          <a:xfrm>
            <a:off x="8625060" y="950573"/>
            <a:ext cx="3903900" cy="1407294"/>
          </a:xfrm>
          <a:prstGeom prst="rect">
            <a:avLst/>
          </a:prstGeom>
          <a:noFill/>
          <a:ln>
            <a:noFill/>
          </a:ln>
        </p:spPr>
        <p:txBody>
          <a:bodyPr anchorCtr="0" anchor="t" bIns="121900" lIns="121900" spcFirstLastPara="1" rIns="121900" wrap="square" tIns="121900">
            <a:noAutofit/>
          </a:bodyPr>
          <a:lstStyle/>
          <a:p>
            <a:pPr indent="-457200" lvl="0" marL="457200" marR="0" rtl="0" algn="l">
              <a:spcBef>
                <a:spcPts val="0"/>
              </a:spcBef>
              <a:spcAft>
                <a:spcPts val="0"/>
              </a:spcAft>
              <a:buClr>
                <a:schemeClr val="dk1"/>
              </a:buClr>
              <a:buSzPts val="2000"/>
              <a:buFont typeface="Calibri"/>
              <a:buAutoNum type="arabicPeriod"/>
            </a:pPr>
            <a:r>
              <a:rPr lang="en-US" sz="2000">
                <a:solidFill>
                  <a:schemeClr val="dk1"/>
                </a:solidFill>
                <a:latin typeface="Calibri"/>
                <a:ea typeface="Calibri"/>
                <a:cs typeface="Calibri"/>
                <a:sym typeface="Calibri"/>
              </a:rPr>
              <a:t>Achalasia</a:t>
            </a:r>
            <a:endParaRPr/>
          </a:p>
          <a:p>
            <a:pPr indent="-457200" lvl="0" marL="457200" marR="0" rtl="0" algn="l">
              <a:spcBef>
                <a:spcPts val="0"/>
              </a:spcBef>
              <a:spcAft>
                <a:spcPts val="0"/>
              </a:spcAft>
              <a:buClr>
                <a:schemeClr val="dk1"/>
              </a:buClr>
              <a:buSzPts val="2000"/>
              <a:buFont typeface="Calibri"/>
              <a:buAutoNum type="arabicPeriod"/>
            </a:pPr>
            <a:r>
              <a:rPr lang="en-US" sz="2000">
                <a:solidFill>
                  <a:schemeClr val="dk1"/>
                </a:solidFill>
                <a:latin typeface="Calibri"/>
                <a:ea typeface="Calibri"/>
                <a:cs typeface="Calibri"/>
                <a:sym typeface="Calibri"/>
              </a:rPr>
              <a:t>Strictures (due to GORD)</a:t>
            </a:r>
            <a:endParaRPr/>
          </a:p>
          <a:p>
            <a:pPr indent="-457200" lvl="0" marL="457200" marR="0" rtl="0" algn="l">
              <a:spcBef>
                <a:spcPts val="0"/>
              </a:spcBef>
              <a:spcAft>
                <a:spcPts val="0"/>
              </a:spcAft>
              <a:buClr>
                <a:schemeClr val="dk1"/>
              </a:buClr>
              <a:buSzPts val="2000"/>
              <a:buFont typeface="Calibri"/>
              <a:buAutoNum type="arabicPeriod"/>
            </a:pPr>
            <a:r>
              <a:rPr lang="en-US" sz="2000">
                <a:solidFill>
                  <a:schemeClr val="dk1"/>
                </a:solidFill>
                <a:latin typeface="Calibri"/>
                <a:ea typeface="Calibri"/>
                <a:cs typeface="Calibri"/>
                <a:sym typeface="Calibri"/>
              </a:rPr>
              <a:t>Barrett’s oesophagus</a:t>
            </a:r>
            <a:endParaRPr sz="2000">
              <a:solidFill>
                <a:schemeClr val="dk1"/>
              </a:solidFill>
              <a:latin typeface="Calibri"/>
              <a:ea typeface="Calibri"/>
              <a:cs typeface="Calibri"/>
              <a:sym typeface="Calibri"/>
            </a:endParaRPr>
          </a:p>
        </p:txBody>
      </p:sp>
      <p:sp>
        <p:nvSpPr>
          <p:cNvPr id="546" name="Google Shape;546;p40"/>
          <p:cNvSpPr txBox="1"/>
          <p:nvPr/>
        </p:nvSpPr>
        <p:spPr>
          <a:xfrm>
            <a:off x="8676022" y="585270"/>
            <a:ext cx="2974605"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Differentials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41"/>
          <p:cNvSpPr txBox="1"/>
          <p:nvPr>
            <p:ph type="title"/>
          </p:nvPr>
        </p:nvSpPr>
        <p:spPr>
          <a:xfrm>
            <a:off x="3509554" y="137704"/>
            <a:ext cx="4480208" cy="7635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300"/>
              <a:buFont typeface="Calibri"/>
              <a:buNone/>
            </a:pPr>
            <a:r>
              <a:rPr lang="en-US" sz="3900">
                <a:latin typeface="Calibri"/>
                <a:ea typeface="Calibri"/>
                <a:cs typeface="Calibri"/>
                <a:sym typeface="Calibri"/>
              </a:rPr>
              <a:t>Oesophageal cancer</a:t>
            </a:r>
            <a:endParaRPr sz="3900">
              <a:latin typeface="Calibri"/>
              <a:ea typeface="Calibri"/>
              <a:cs typeface="Calibri"/>
              <a:sym typeface="Calibri"/>
            </a:endParaRPr>
          </a:p>
        </p:txBody>
      </p:sp>
      <p:sp>
        <p:nvSpPr>
          <p:cNvPr id="553" name="Google Shape;553;p41"/>
          <p:cNvSpPr/>
          <p:nvPr/>
        </p:nvSpPr>
        <p:spPr>
          <a:xfrm>
            <a:off x="241131" y="1568098"/>
            <a:ext cx="4311309" cy="4376494"/>
          </a:xfrm>
          <a:prstGeom prst="rect">
            <a:avLst/>
          </a:prstGeom>
          <a:noFill/>
          <a:ln>
            <a:noFill/>
          </a:ln>
        </p:spPr>
        <p:txBody>
          <a:bodyPr anchorCtr="0" anchor="t" bIns="121900" lIns="121900" spcFirstLastPara="1" rIns="121900" wrap="square" tIns="121900">
            <a:noAutofit/>
          </a:bodyPr>
          <a:lstStyle/>
          <a:p>
            <a:pPr indent="-342900" lvl="0" marL="342900" marR="0" rtl="0" algn="l">
              <a:lnSpc>
                <a:spcPct val="100000"/>
              </a:lnSpc>
              <a:spcBef>
                <a:spcPts val="0"/>
              </a:spcBef>
              <a:spcAft>
                <a:spcPts val="0"/>
              </a:spcAft>
              <a:buClr>
                <a:schemeClr val="dk1"/>
              </a:buClr>
              <a:buSzPts val="2000"/>
              <a:buFont typeface="Arial"/>
              <a:buChar char="•"/>
            </a:pPr>
            <a:r>
              <a:rPr b="1" lang="en-US" sz="2000">
                <a:solidFill>
                  <a:schemeClr val="dk1"/>
                </a:solidFill>
                <a:latin typeface="Calibri"/>
                <a:ea typeface="Calibri"/>
                <a:cs typeface="Calibri"/>
                <a:sym typeface="Calibri"/>
              </a:rPr>
              <a:t>ALARMS symptoms </a:t>
            </a:r>
            <a:endParaRPr/>
          </a:p>
          <a:p>
            <a:pPr indent="-342900" lvl="0" marL="342900" marR="0" rtl="0" algn="l">
              <a:lnSpc>
                <a:spcPct val="100000"/>
              </a:lnSpc>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(Anemia, Weight Loss, Anorexia, Worsening symptoms, Tiredness)</a:t>
            </a:r>
            <a:endParaRPr/>
          </a:p>
          <a:p>
            <a:pPr indent="0" lvl="0" marL="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000"/>
              <a:buFont typeface="Arial"/>
              <a:buChar char="•"/>
            </a:pPr>
            <a:r>
              <a:rPr b="1" lang="en-US" sz="2000">
                <a:solidFill>
                  <a:schemeClr val="dk1"/>
                </a:solidFill>
                <a:latin typeface="Calibri"/>
                <a:ea typeface="Calibri"/>
                <a:cs typeface="Calibri"/>
                <a:sym typeface="Calibri"/>
              </a:rPr>
              <a:t>Progressive dysphagia </a:t>
            </a:r>
            <a:r>
              <a:rPr lang="en-US" sz="2000">
                <a:solidFill>
                  <a:schemeClr val="dk1"/>
                </a:solidFill>
                <a:latin typeface="Calibri"/>
                <a:ea typeface="Calibri"/>
                <a:cs typeface="Calibri"/>
                <a:sym typeface="Calibri"/>
              </a:rPr>
              <a:t>(solids followed by liquid) if sudden, non pregressive= ACHALASIA</a:t>
            </a:r>
            <a:endParaRPr/>
          </a:p>
          <a:p>
            <a:pPr indent="-215900" lvl="0" marL="342900" marR="0" rtl="0" algn="l">
              <a:lnSpc>
                <a:spcPct val="100000"/>
              </a:lnSpc>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000"/>
              <a:buFont typeface="Arial"/>
              <a:buChar char="•"/>
            </a:pPr>
            <a:r>
              <a:rPr b="1" lang="en-US" sz="2000">
                <a:solidFill>
                  <a:schemeClr val="dk1"/>
                </a:solidFill>
                <a:latin typeface="Calibri"/>
                <a:ea typeface="Calibri"/>
                <a:cs typeface="Calibri"/>
                <a:sym typeface="Calibri"/>
              </a:rPr>
              <a:t>Odynophagia</a:t>
            </a:r>
            <a:r>
              <a:rPr lang="en-US" sz="2000">
                <a:solidFill>
                  <a:schemeClr val="dk1"/>
                </a:solidFill>
                <a:latin typeface="Calibri"/>
                <a:ea typeface="Calibri"/>
                <a:cs typeface="Calibri"/>
                <a:sym typeface="Calibri"/>
              </a:rPr>
              <a:t> (painful swallowing)</a:t>
            </a:r>
            <a:endParaRPr/>
          </a:p>
          <a:p>
            <a:pPr indent="-215900" lvl="0" marL="342900" marR="0" rtl="0" algn="l">
              <a:lnSpc>
                <a:spcPct val="100000"/>
              </a:lnSpc>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215900" lvl="0" marL="342900" marR="0" rtl="0" algn="l">
              <a:lnSpc>
                <a:spcPct val="100000"/>
              </a:lnSpc>
              <a:spcBef>
                <a:spcPts val="0"/>
              </a:spcBef>
              <a:spcAft>
                <a:spcPts val="0"/>
              </a:spcAft>
              <a:buClr>
                <a:schemeClr val="dk1"/>
              </a:buClr>
              <a:buSzPts val="2000"/>
              <a:buFont typeface="Arial"/>
              <a:buNone/>
            </a:pPr>
            <a:r>
              <a:t/>
            </a:r>
            <a:endParaRPr b="1" sz="2000">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000"/>
              <a:buFont typeface="Arial"/>
              <a:buChar char="•"/>
            </a:pPr>
            <a:r>
              <a:rPr b="1" lang="en-US" sz="2000">
                <a:solidFill>
                  <a:schemeClr val="dk1"/>
                </a:solidFill>
                <a:latin typeface="Calibri"/>
                <a:ea typeface="Calibri"/>
                <a:cs typeface="Calibri"/>
                <a:sym typeface="Calibri"/>
              </a:rPr>
              <a:t>Hoarse voice </a:t>
            </a:r>
            <a:r>
              <a:rPr lang="en-US" sz="2000">
                <a:solidFill>
                  <a:schemeClr val="dk1"/>
                </a:solidFill>
                <a:latin typeface="Calibri"/>
                <a:ea typeface="Calibri"/>
                <a:cs typeface="Calibri"/>
                <a:sym typeface="Calibri"/>
              </a:rPr>
              <a:t>(mass is pressing on the recurrent laryngeal nerve)</a:t>
            </a:r>
            <a:endParaRPr/>
          </a:p>
          <a:p>
            <a:pPr indent="-215900" lvl="0" marL="342900" marR="0" rtl="0" algn="l">
              <a:lnSpc>
                <a:spcPct val="100000"/>
              </a:lnSpc>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304800" lvl="0" marL="609600" marR="0" rtl="0" algn="l">
              <a:spcBef>
                <a:spcPts val="0"/>
              </a:spcBef>
              <a:spcAft>
                <a:spcPts val="0"/>
              </a:spcAft>
              <a:buClr>
                <a:schemeClr val="dk1"/>
              </a:buClr>
              <a:buSzPts val="2000"/>
              <a:buFont typeface="Calibri"/>
              <a:buNone/>
            </a:pPr>
            <a:r>
              <a:t/>
            </a:r>
            <a:endParaRPr sz="2000">
              <a:solidFill>
                <a:schemeClr val="dk1"/>
              </a:solidFill>
              <a:latin typeface="Calibri"/>
              <a:ea typeface="Calibri"/>
              <a:cs typeface="Calibri"/>
              <a:sym typeface="Calibri"/>
            </a:endParaRPr>
          </a:p>
        </p:txBody>
      </p:sp>
      <p:sp>
        <p:nvSpPr>
          <p:cNvPr id="554" name="Google Shape;554;p41"/>
          <p:cNvSpPr/>
          <p:nvPr/>
        </p:nvSpPr>
        <p:spPr>
          <a:xfrm>
            <a:off x="4680313" y="1238159"/>
            <a:ext cx="3758025" cy="2939138"/>
          </a:xfrm>
          <a:prstGeom prst="rect">
            <a:avLst/>
          </a:prstGeom>
          <a:noFill/>
          <a:ln>
            <a:noFill/>
          </a:ln>
        </p:spPr>
        <p:txBody>
          <a:bodyPr anchorCtr="0" anchor="t" bIns="121900" lIns="121900" spcFirstLastPara="1" rIns="121900" wrap="square" tIns="121900">
            <a:noAutofit/>
          </a:bodyPr>
          <a:lstStyle/>
          <a:p>
            <a:pPr indent="-342900" lvl="0" marL="5207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1</a:t>
            </a:r>
            <a:r>
              <a:rPr baseline="30000" lang="en-US" sz="2000">
                <a:solidFill>
                  <a:schemeClr val="dk1"/>
                </a:solidFill>
                <a:latin typeface="Calibri"/>
                <a:ea typeface="Calibri"/>
                <a:cs typeface="Calibri"/>
                <a:sym typeface="Calibri"/>
              </a:rPr>
              <a:t>st</a:t>
            </a:r>
            <a:r>
              <a:rPr lang="en-US" sz="2000">
                <a:solidFill>
                  <a:schemeClr val="dk1"/>
                </a:solidFill>
                <a:latin typeface="Calibri"/>
                <a:ea typeface="Calibri"/>
                <a:cs typeface="Calibri"/>
                <a:sym typeface="Calibri"/>
              </a:rPr>
              <a:t> line🡪 Upper GI endoscopy </a:t>
            </a:r>
            <a:r>
              <a:rPr b="1" lang="en-US" sz="2000">
                <a:solidFill>
                  <a:schemeClr val="dk1"/>
                </a:solidFill>
                <a:highlight>
                  <a:srgbClr val="FFFF00"/>
                </a:highlight>
                <a:latin typeface="Calibri"/>
                <a:ea typeface="Calibri"/>
                <a:cs typeface="Calibri"/>
                <a:sym typeface="Calibri"/>
              </a:rPr>
              <a:t>(OGD) and biopsy </a:t>
            </a:r>
            <a:r>
              <a:rPr lang="en-US" sz="2000">
                <a:solidFill>
                  <a:schemeClr val="dk1"/>
                </a:solidFill>
                <a:highlight>
                  <a:srgbClr val="FFFF00"/>
                </a:highlight>
                <a:latin typeface="Calibri"/>
                <a:ea typeface="Calibri"/>
                <a:cs typeface="Calibri"/>
                <a:sym typeface="Calibri"/>
              </a:rPr>
              <a:t> </a:t>
            </a:r>
            <a:endParaRPr sz="2000">
              <a:solidFill>
                <a:schemeClr val="dk1"/>
              </a:solidFill>
              <a:highlight>
                <a:srgbClr val="FFFF00"/>
              </a:highlight>
              <a:latin typeface="Calibri"/>
              <a:ea typeface="Calibri"/>
              <a:cs typeface="Calibri"/>
              <a:sym typeface="Calibri"/>
            </a:endParaRPr>
          </a:p>
          <a:p>
            <a:pPr indent="-342900" lvl="0" marL="5207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Staging</a:t>
            </a:r>
            <a:r>
              <a:rPr b="1" lang="en-US" sz="2000">
                <a:solidFill>
                  <a:schemeClr val="dk1"/>
                </a:solidFill>
                <a:latin typeface="Calibri"/>
                <a:ea typeface="Calibri"/>
                <a:cs typeface="Calibri"/>
                <a:sym typeface="Calibri"/>
              </a:rPr>
              <a:t> </a:t>
            </a:r>
            <a:endParaRPr/>
          </a:p>
          <a:p>
            <a:pPr indent="-342900" lvl="1" marL="977900" marR="0" rtl="0" algn="l">
              <a:spcBef>
                <a:spcPts val="0"/>
              </a:spcBef>
              <a:spcAft>
                <a:spcPts val="0"/>
              </a:spcAft>
              <a:buClr>
                <a:schemeClr val="dk1"/>
              </a:buClr>
              <a:buSzPts val="2000"/>
              <a:buFont typeface="Arial"/>
              <a:buChar char="•"/>
            </a:pPr>
            <a:r>
              <a:rPr b="1" i="0" lang="en-US" sz="2000" u="none" cap="none" strike="noStrike">
                <a:solidFill>
                  <a:schemeClr val="dk1"/>
                </a:solidFill>
                <a:latin typeface="Calibri"/>
                <a:ea typeface="Calibri"/>
                <a:cs typeface="Calibri"/>
                <a:sym typeface="Calibri"/>
              </a:rPr>
              <a:t>CT Chest Abdo Pelvis  (CAP)</a:t>
            </a:r>
            <a:endParaRPr/>
          </a:p>
          <a:p>
            <a:pPr indent="-342900" lvl="1" marL="977900" marR="0" rtl="0" algn="l">
              <a:spcBef>
                <a:spcPts val="0"/>
              </a:spcBef>
              <a:spcAft>
                <a:spcPts val="0"/>
              </a:spcAft>
              <a:buClr>
                <a:schemeClr val="dk1"/>
              </a:buClr>
              <a:buSzPts val="2000"/>
              <a:buFont typeface="Arial"/>
              <a:buChar char="•"/>
            </a:pPr>
            <a:r>
              <a:rPr b="1" i="0" lang="en-US" sz="2000" u="none" cap="none" strike="noStrike">
                <a:solidFill>
                  <a:schemeClr val="dk1"/>
                </a:solidFill>
                <a:latin typeface="Calibri"/>
                <a:ea typeface="Calibri"/>
                <a:cs typeface="Calibri"/>
                <a:sym typeface="Calibri"/>
              </a:rPr>
              <a:t>PET – </a:t>
            </a:r>
            <a:r>
              <a:rPr b="0" i="0" lang="en-US" sz="2000" u="none" cap="none" strike="noStrike">
                <a:solidFill>
                  <a:schemeClr val="dk1"/>
                </a:solidFill>
                <a:latin typeface="Calibri"/>
                <a:ea typeface="Calibri"/>
                <a:cs typeface="Calibri"/>
                <a:sym typeface="Calibri"/>
              </a:rPr>
              <a:t>to</a:t>
            </a:r>
            <a:r>
              <a:rPr b="1" i="0" lang="en-US" sz="2000" u="none" cap="none" strike="noStrike">
                <a:solidFill>
                  <a:schemeClr val="dk1"/>
                </a:solidFill>
                <a:latin typeface="Calibri"/>
                <a:ea typeface="Calibri"/>
                <a:cs typeface="Calibri"/>
                <a:sym typeface="Calibri"/>
              </a:rPr>
              <a:t> </a:t>
            </a:r>
            <a:r>
              <a:rPr b="0" i="0" lang="en-US" sz="2000" u="none" cap="none" strike="noStrike">
                <a:solidFill>
                  <a:schemeClr val="dk1"/>
                </a:solidFill>
                <a:latin typeface="Calibri"/>
                <a:ea typeface="Calibri"/>
                <a:cs typeface="Calibri"/>
                <a:sym typeface="Calibri"/>
              </a:rPr>
              <a:t>detect metastases</a:t>
            </a:r>
            <a:endParaRPr/>
          </a:p>
        </p:txBody>
      </p:sp>
      <p:sp>
        <p:nvSpPr>
          <p:cNvPr id="555" name="Google Shape;555;p41"/>
          <p:cNvSpPr/>
          <p:nvPr/>
        </p:nvSpPr>
        <p:spPr>
          <a:xfrm>
            <a:off x="4806626" y="4066156"/>
            <a:ext cx="6080302" cy="2976417"/>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Clr>
                <a:srgbClr val="9900FF"/>
              </a:buClr>
              <a:buSzPts val="2000"/>
              <a:buFont typeface="Calibri"/>
              <a:buNone/>
            </a:pPr>
            <a:r>
              <a:rPr b="1" lang="en-US" sz="2000">
                <a:solidFill>
                  <a:srgbClr val="9900FF"/>
                </a:solidFill>
                <a:latin typeface="Calibri"/>
                <a:ea typeface="Calibri"/>
                <a:cs typeface="Calibri"/>
                <a:sym typeface="Calibri"/>
              </a:rPr>
              <a:t> </a:t>
            </a:r>
            <a:endParaRPr b="1" sz="20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Surgical resection (only if no metastases) with adjuvant radiotherapy/chemotherapy</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 Trastuzumab (Herceptin) : for HER2+ve metastatic oesophageal cancer</a:t>
            </a:r>
            <a:endParaRPr/>
          </a:p>
          <a:p>
            <a:pPr indent="-215900" lvl="0" marL="342900" marR="0" rtl="0" algn="l">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Palliative care if advanced (5-year prognosis is 15%)</a:t>
            </a:r>
            <a:endParaRPr sz="20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000"/>
              <a:buFont typeface="Calibri"/>
              <a:buNone/>
            </a:pPr>
            <a:r>
              <a:t/>
            </a:r>
            <a:endParaRPr sz="2000">
              <a:solidFill>
                <a:schemeClr val="dk1"/>
              </a:solidFill>
              <a:latin typeface="Calibri"/>
              <a:ea typeface="Calibri"/>
              <a:cs typeface="Calibri"/>
              <a:sym typeface="Calibri"/>
            </a:endParaRPr>
          </a:p>
        </p:txBody>
      </p:sp>
      <p:sp>
        <p:nvSpPr>
          <p:cNvPr id="556" name="Google Shape;556;p41"/>
          <p:cNvSpPr txBox="1"/>
          <p:nvPr/>
        </p:nvSpPr>
        <p:spPr>
          <a:xfrm>
            <a:off x="4963299" y="3881827"/>
            <a:ext cx="3490140"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Management</a:t>
            </a:r>
            <a:endParaRPr/>
          </a:p>
        </p:txBody>
      </p:sp>
      <p:sp>
        <p:nvSpPr>
          <p:cNvPr id="557" name="Google Shape;557;p41"/>
          <p:cNvSpPr txBox="1"/>
          <p:nvPr/>
        </p:nvSpPr>
        <p:spPr>
          <a:xfrm>
            <a:off x="267138" y="928740"/>
            <a:ext cx="2974605"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Signs + Symptoms</a:t>
            </a:r>
            <a:endParaRPr/>
          </a:p>
        </p:txBody>
      </p:sp>
      <p:sp>
        <p:nvSpPr>
          <p:cNvPr id="558" name="Google Shape;558;p41"/>
          <p:cNvSpPr txBox="1"/>
          <p:nvPr/>
        </p:nvSpPr>
        <p:spPr>
          <a:xfrm>
            <a:off x="4806626" y="928740"/>
            <a:ext cx="3542157"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Investigations</a:t>
            </a:r>
            <a:endParaRPr/>
          </a:p>
        </p:txBody>
      </p:sp>
      <p:sp>
        <p:nvSpPr>
          <p:cNvPr id="559" name="Google Shape;559;p41"/>
          <p:cNvSpPr txBox="1"/>
          <p:nvPr/>
        </p:nvSpPr>
        <p:spPr>
          <a:xfrm>
            <a:off x="8564651" y="987621"/>
            <a:ext cx="3213698"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000"/>
              <a:buFont typeface="Calibri"/>
              <a:buNone/>
            </a:pPr>
            <a:r>
              <a:rPr b="1" lang="en-US" sz="2000">
                <a:solidFill>
                  <a:schemeClr val="dk1"/>
                </a:solidFill>
                <a:highlight>
                  <a:srgbClr val="FFFF00"/>
                </a:highlight>
                <a:latin typeface="Calibri"/>
                <a:ea typeface="Calibri"/>
                <a:cs typeface="Calibri"/>
                <a:sym typeface="Calibri"/>
              </a:rPr>
              <a:t>2-week endoscopy (OGD) referral </a:t>
            </a:r>
            <a:r>
              <a:rPr b="1" lang="en-US" sz="2000">
                <a:solidFill>
                  <a:schemeClr val="dk1"/>
                </a:solidFill>
                <a:latin typeface="Calibri"/>
                <a:ea typeface="Calibri"/>
                <a:cs typeface="Calibri"/>
                <a:sym typeface="Calibri"/>
              </a:rPr>
              <a:t>in people with:</a:t>
            </a:r>
            <a:endParaRPr/>
          </a:p>
          <a:p>
            <a:pPr indent="-431800" lvl="0" marL="609600" marR="0" rtl="0" algn="l">
              <a:spcBef>
                <a:spcPts val="0"/>
              </a:spcBef>
              <a:spcAft>
                <a:spcPts val="0"/>
              </a:spcAft>
              <a:buClr>
                <a:schemeClr val="dk1"/>
              </a:buClr>
              <a:buSzPts val="2000"/>
              <a:buFont typeface="Calibri"/>
              <a:buChar char="●"/>
            </a:pPr>
            <a:r>
              <a:rPr b="1" lang="en-US" sz="2000">
                <a:solidFill>
                  <a:schemeClr val="dk1"/>
                </a:solidFill>
                <a:latin typeface="Calibri"/>
                <a:ea typeface="Calibri"/>
                <a:cs typeface="Calibri"/>
                <a:sym typeface="Calibri"/>
              </a:rPr>
              <a:t>Dysphagia (only) or </a:t>
            </a:r>
            <a:endParaRPr/>
          </a:p>
          <a:p>
            <a:pPr indent="-431800" lvl="0" marL="609600" marR="0" rtl="0" algn="l">
              <a:spcBef>
                <a:spcPts val="0"/>
              </a:spcBef>
              <a:spcAft>
                <a:spcPts val="0"/>
              </a:spcAft>
              <a:buClr>
                <a:schemeClr val="dk1"/>
              </a:buClr>
              <a:buSzPts val="2000"/>
              <a:buFont typeface="Calibri"/>
              <a:buChar char="●"/>
            </a:pPr>
            <a:r>
              <a:rPr b="1" lang="en-US" sz="2000">
                <a:solidFill>
                  <a:schemeClr val="dk1"/>
                </a:solidFill>
                <a:latin typeface="Calibri"/>
                <a:ea typeface="Calibri"/>
                <a:cs typeface="Calibri"/>
                <a:sym typeface="Calibri"/>
              </a:rPr>
              <a:t>Age ≥ 55yo </a:t>
            </a:r>
            <a:r>
              <a:rPr lang="en-US" sz="2000">
                <a:solidFill>
                  <a:schemeClr val="dk1"/>
                </a:solidFill>
                <a:latin typeface="Calibri"/>
                <a:ea typeface="Calibri"/>
                <a:cs typeface="Calibri"/>
                <a:sym typeface="Calibri"/>
              </a:rPr>
              <a:t>with </a:t>
            </a:r>
            <a:r>
              <a:rPr b="1" lang="en-US" sz="2000">
                <a:solidFill>
                  <a:schemeClr val="dk1"/>
                </a:solidFill>
                <a:latin typeface="Calibri"/>
                <a:ea typeface="Calibri"/>
                <a:cs typeface="Calibri"/>
                <a:sym typeface="Calibri"/>
              </a:rPr>
              <a:t>weight loss </a:t>
            </a:r>
            <a:r>
              <a:rPr lang="en-US" sz="2000">
                <a:solidFill>
                  <a:schemeClr val="dk1"/>
                </a:solidFill>
                <a:latin typeface="Calibri"/>
                <a:ea typeface="Calibri"/>
                <a:cs typeface="Calibri"/>
                <a:sym typeface="Calibri"/>
              </a:rPr>
              <a:t>and 1 of the following</a:t>
            </a:r>
            <a:endParaRPr/>
          </a:p>
          <a:p>
            <a:pPr indent="-431800" lvl="1" marL="1219200" marR="0" rtl="0" algn="l">
              <a:spcBef>
                <a:spcPts val="0"/>
              </a:spcBef>
              <a:spcAft>
                <a:spcPts val="0"/>
              </a:spcAft>
              <a:buClr>
                <a:schemeClr val="dk1"/>
              </a:buClr>
              <a:buSzPts val="2000"/>
              <a:buFont typeface="Calibri"/>
              <a:buChar char="○"/>
            </a:pPr>
            <a:r>
              <a:rPr b="1" i="0" lang="en-US" sz="2000" u="none" cap="none" strike="noStrike">
                <a:solidFill>
                  <a:schemeClr val="dk1"/>
                </a:solidFill>
                <a:latin typeface="Calibri"/>
                <a:ea typeface="Calibri"/>
                <a:cs typeface="Calibri"/>
                <a:sym typeface="Calibri"/>
              </a:rPr>
              <a:t>Upper abdo pain</a:t>
            </a:r>
            <a:endParaRPr/>
          </a:p>
          <a:p>
            <a:pPr indent="-431800" lvl="1" marL="1219200" marR="0" rtl="0" algn="l">
              <a:spcBef>
                <a:spcPts val="0"/>
              </a:spcBef>
              <a:spcAft>
                <a:spcPts val="0"/>
              </a:spcAft>
              <a:buClr>
                <a:schemeClr val="dk1"/>
              </a:buClr>
              <a:buSzPts val="2000"/>
              <a:buFont typeface="Calibri"/>
              <a:buChar char="○"/>
            </a:pPr>
            <a:r>
              <a:rPr b="1" i="0" lang="en-US" sz="2000" u="none" cap="none" strike="noStrike">
                <a:solidFill>
                  <a:schemeClr val="dk1"/>
                </a:solidFill>
                <a:latin typeface="Calibri"/>
                <a:ea typeface="Calibri"/>
                <a:cs typeface="Calibri"/>
                <a:sym typeface="Calibri"/>
              </a:rPr>
              <a:t>Reflux</a:t>
            </a:r>
            <a:endParaRPr/>
          </a:p>
          <a:p>
            <a:pPr indent="-431800" lvl="1" marL="1219200" marR="0" rtl="0" algn="l">
              <a:spcBef>
                <a:spcPts val="0"/>
              </a:spcBef>
              <a:spcAft>
                <a:spcPts val="0"/>
              </a:spcAft>
              <a:buClr>
                <a:schemeClr val="dk1"/>
              </a:buClr>
              <a:buSzPts val="2000"/>
              <a:buFont typeface="Calibri"/>
              <a:buChar char="○"/>
            </a:pPr>
            <a:r>
              <a:rPr b="1" i="0" lang="en-US" sz="2000" u="none" cap="none" strike="noStrike">
                <a:solidFill>
                  <a:schemeClr val="dk1"/>
                </a:solidFill>
                <a:latin typeface="Calibri"/>
                <a:ea typeface="Calibri"/>
                <a:cs typeface="Calibri"/>
                <a:sym typeface="Calibri"/>
              </a:rPr>
              <a:t>Dyspepsia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graphicFrame>
        <p:nvGraphicFramePr>
          <p:cNvPr id="565" name="Google Shape;565;p42"/>
          <p:cNvGraphicFramePr/>
          <p:nvPr/>
        </p:nvGraphicFramePr>
        <p:xfrm>
          <a:off x="103755" y="721326"/>
          <a:ext cx="3000000" cy="3000000"/>
        </p:xfrm>
        <a:graphic>
          <a:graphicData uri="http://schemas.openxmlformats.org/drawingml/2006/table">
            <a:tbl>
              <a:tblPr>
                <a:noFill/>
                <a:tableStyleId>{BEFAC892-630F-4790-B115-66750CC76D6E}</a:tableStyleId>
              </a:tblPr>
              <a:tblGrid>
                <a:gridCol w="1605025"/>
                <a:gridCol w="3436075"/>
                <a:gridCol w="3915400"/>
              </a:tblGrid>
              <a:tr h="484375">
                <a:tc>
                  <a:txBody>
                    <a:bodyPr/>
                    <a:lstStyle/>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a:txBody>
                  <a:tcPr marT="121900" marB="121900" marR="121900" marL="121900">
                    <a:lnB cap="flat" cmpd="sng" w="12700">
                      <a:solidFill>
                        <a:schemeClr val="dk1"/>
                      </a:solidFill>
                      <a:prstDash val="solid"/>
                      <a:round/>
                      <a:headEnd len="sm" w="sm" type="none"/>
                      <a:tailEnd len="sm" w="sm" type="none"/>
                    </a:lnB>
                    <a:solidFill>
                      <a:schemeClr val="accent4"/>
                    </a:solidFill>
                  </a:tcPr>
                </a:tc>
                <a:tc>
                  <a:txBody>
                    <a:bodyPr/>
                    <a:lstStyle/>
                    <a:p>
                      <a:pPr indent="0" lvl="0" marL="0" marR="0" rtl="0" algn="ctr">
                        <a:spcBef>
                          <a:spcPts val="0"/>
                        </a:spcBef>
                        <a:spcAft>
                          <a:spcPts val="0"/>
                        </a:spcAft>
                        <a:buClr>
                          <a:schemeClr val="dk1"/>
                        </a:buClr>
                        <a:buSzPts val="1400"/>
                        <a:buFont typeface="Calibri"/>
                        <a:buNone/>
                      </a:pPr>
                      <a:r>
                        <a:rPr b="1" lang="en-US" sz="1400">
                          <a:solidFill>
                            <a:schemeClr val="dk1"/>
                          </a:solidFill>
                          <a:latin typeface="Calibri"/>
                          <a:ea typeface="Calibri"/>
                          <a:cs typeface="Calibri"/>
                          <a:sym typeface="Calibri"/>
                        </a:rPr>
                        <a:t>Type 1 (</a:t>
                      </a:r>
                      <a:r>
                        <a:rPr b="1" lang="en-US" sz="1400">
                          <a:solidFill>
                            <a:srgbClr val="FF0000"/>
                          </a:solidFill>
                          <a:latin typeface="Calibri"/>
                          <a:ea typeface="Calibri"/>
                          <a:cs typeface="Calibri"/>
                          <a:sym typeface="Calibri"/>
                        </a:rPr>
                        <a:t>intestinal</a:t>
                      </a:r>
                      <a:r>
                        <a:rPr b="1" lang="en-US" sz="1400">
                          <a:solidFill>
                            <a:schemeClr val="dk1"/>
                          </a:solidFill>
                          <a:latin typeface="Calibri"/>
                          <a:ea typeface="Calibri"/>
                          <a:cs typeface="Calibri"/>
                          <a:sym typeface="Calibri"/>
                        </a:rPr>
                        <a:t> type) ↑MC</a:t>
                      </a:r>
                      <a:endParaRPr b="1" sz="1400">
                        <a:solidFill>
                          <a:schemeClr val="dk1"/>
                        </a:solidFill>
                        <a:latin typeface="Calibri"/>
                        <a:ea typeface="Calibri"/>
                        <a:cs typeface="Calibri"/>
                        <a:sym typeface="Calibri"/>
                      </a:endParaRPr>
                    </a:p>
                  </a:txBody>
                  <a:tcPr marT="121900" marB="121900" marR="121900" marL="121900">
                    <a:lnB cap="flat" cmpd="sng" w="12700">
                      <a:solidFill>
                        <a:schemeClr val="dk1"/>
                      </a:solidFill>
                      <a:prstDash val="solid"/>
                      <a:round/>
                      <a:headEnd len="sm" w="sm" type="none"/>
                      <a:tailEnd len="sm" w="sm" type="none"/>
                    </a:lnB>
                    <a:solidFill>
                      <a:schemeClr val="accent4"/>
                    </a:solidFill>
                  </a:tcPr>
                </a:tc>
                <a:tc>
                  <a:txBody>
                    <a:bodyPr/>
                    <a:lstStyle/>
                    <a:p>
                      <a:pPr indent="0" lvl="0" marL="0" marR="0" rtl="0" algn="ctr">
                        <a:spcBef>
                          <a:spcPts val="0"/>
                        </a:spcBef>
                        <a:spcAft>
                          <a:spcPts val="0"/>
                        </a:spcAft>
                        <a:buClr>
                          <a:schemeClr val="dk1"/>
                        </a:buClr>
                        <a:buSzPts val="1400"/>
                        <a:buFont typeface="Calibri"/>
                        <a:buNone/>
                      </a:pPr>
                      <a:r>
                        <a:rPr b="1" lang="en-US" sz="1400">
                          <a:solidFill>
                            <a:schemeClr val="dk1"/>
                          </a:solidFill>
                          <a:latin typeface="Calibri"/>
                          <a:ea typeface="Calibri"/>
                          <a:cs typeface="Calibri"/>
                          <a:sym typeface="Calibri"/>
                        </a:rPr>
                        <a:t>Type 2 (</a:t>
                      </a:r>
                      <a:r>
                        <a:rPr b="1" lang="en-US" sz="1400">
                          <a:solidFill>
                            <a:srgbClr val="FF0000"/>
                          </a:solidFill>
                          <a:latin typeface="Calibri"/>
                          <a:ea typeface="Calibri"/>
                          <a:cs typeface="Calibri"/>
                          <a:sym typeface="Calibri"/>
                        </a:rPr>
                        <a:t>diffuse</a:t>
                      </a:r>
                      <a:r>
                        <a:rPr b="1" lang="en-US" sz="1400">
                          <a:solidFill>
                            <a:schemeClr val="dk1"/>
                          </a:solidFill>
                          <a:latin typeface="Calibri"/>
                          <a:ea typeface="Calibri"/>
                          <a:cs typeface="Calibri"/>
                          <a:sym typeface="Calibri"/>
                        </a:rPr>
                        <a:t> type)</a:t>
                      </a:r>
                      <a:endParaRPr b="1" sz="1400">
                        <a:solidFill>
                          <a:schemeClr val="dk1"/>
                        </a:solidFill>
                        <a:latin typeface="Calibri"/>
                        <a:ea typeface="Calibri"/>
                        <a:cs typeface="Calibri"/>
                        <a:sym typeface="Calibri"/>
                      </a:endParaRPr>
                    </a:p>
                  </a:txBody>
                  <a:tcPr marT="121900" marB="121900" marR="121900" marL="121900">
                    <a:lnB cap="flat" cmpd="sng" w="12700">
                      <a:solidFill>
                        <a:schemeClr val="dk1"/>
                      </a:solidFill>
                      <a:prstDash val="solid"/>
                      <a:round/>
                      <a:headEnd len="sm" w="sm" type="none"/>
                      <a:tailEnd len="sm" w="sm" type="none"/>
                    </a:lnB>
                    <a:solidFill>
                      <a:schemeClr val="accent4"/>
                    </a:solidFill>
                  </a:tcPr>
                </a:tc>
              </a:tr>
              <a:tr h="484375">
                <a:tc>
                  <a:txBody>
                    <a:bodyPr/>
                    <a:lstStyle/>
                    <a:p>
                      <a:pPr indent="0" lvl="0" marL="0" marR="0" rtl="0" algn="l">
                        <a:spcBef>
                          <a:spcPts val="0"/>
                        </a:spcBef>
                        <a:spcAft>
                          <a:spcPts val="0"/>
                        </a:spcAft>
                        <a:buClr>
                          <a:schemeClr val="dk1"/>
                        </a:buClr>
                        <a:buSzPts val="1400"/>
                        <a:buFont typeface="Calibri"/>
                        <a:buNone/>
                      </a:pPr>
                      <a:r>
                        <a:rPr b="1" lang="en-US" sz="1400">
                          <a:solidFill>
                            <a:schemeClr val="dk1"/>
                          </a:solidFill>
                          <a:latin typeface="Calibri"/>
                          <a:ea typeface="Calibri"/>
                          <a:cs typeface="Calibri"/>
                          <a:sym typeface="Calibri"/>
                        </a:rPr>
                        <a:t>Prevalence</a:t>
                      </a:r>
                      <a:endParaRPr b="1" sz="1400">
                        <a:solidFill>
                          <a:schemeClr val="dk1"/>
                        </a:solidFill>
                        <a:latin typeface="Calibri"/>
                        <a:ea typeface="Calibri"/>
                        <a:cs typeface="Calibri"/>
                        <a:sym typeface="Calibri"/>
                      </a:endParaRPr>
                    </a:p>
                  </a:txBody>
                  <a:tcPr marT="121900" marB="121900" marR="121900" marL="1219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c>
                  <a:txBody>
                    <a:bodyPr/>
                    <a:lstStyle/>
                    <a:p>
                      <a:pPr indent="0" lvl="0" marL="0" marR="0" rtl="0" algn="l">
                        <a:spcBef>
                          <a:spcPts val="0"/>
                        </a:spcBef>
                        <a:spcAft>
                          <a:spcPts val="0"/>
                        </a:spcAft>
                        <a:buClr>
                          <a:srgbClr val="FF0000"/>
                        </a:buClr>
                        <a:buSzPts val="1400"/>
                        <a:buFont typeface="Calibri"/>
                        <a:buNone/>
                      </a:pPr>
                      <a:r>
                        <a:rPr b="1" lang="en-US" sz="1400">
                          <a:solidFill>
                            <a:srgbClr val="FF0000"/>
                          </a:solidFill>
                          <a:latin typeface="Calibri"/>
                          <a:ea typeface="Calibri"/>
                          <a:cs typeface="Calibri"/>
                          <a:sym typeface="Calibri"/>
                        </a:rPr>
                        <a:t>80%</a:t>
                      </a:r>
                      <a:endParaRPr b="1" sz="1400">
                        <a:solidFill>
                          <a:srgbClr val="FF0000"/>
                        </a:solidFill>
                        <a:latin typeface="Calibri"/>
                        <a:ea typeface="Calibri"/>
                        <a:cs typeface="Calibri"/>
                        <a:sym typeface="Calibri"/>
                      </a:endParaRPr>
                    </a:p>
                  </a:txBody>
                  <a:tcPr marT="121900" marB="121900" marR="121900" marL="1219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l">
                        <a:spcBef>
                          <a:spcPts val="0"/>
                        </a:spcBef>
                        <a:spcAft>
                          <a:spcPts val="0"/>
                        </a:spcAft>
                        <a:buClr>
                          <a:schemeClr val="dk1"/>
                        </a:buClr>
                        <a:buSzPts val="1400"/>
                        <a:buFont typeface="Calibri"/>
                        <a:buNone/>
                      </a:pPr>
                      <a:r>
                        <a:rPr b="1" lang="en-US" sz="1400">
                          <a:solidFill>
                            <a:schemeClr val="dk1"/>
                          </a:solidFill>
                          <a:latin typeface="Calibri"/>
                          <a:ea typeface="Calibri"/>
                          <a:cs typeface="Calibri"/>
                          <a:sym typeface="Calibri"/>
                        </a:rPr>
                        <a:t>20%  </a:t>
                      </a:r>
                      <a:endParaRPr b="1" sz="1400">
                        <a:solidFill>
                          <a:schemeClr val="dk1"/>
                        </a:solidFill>
                        <a:latin typeface="Calibri"/>
                        <a:ea typeface="Calibri"/>
                        <a:cs typeface="Calibri"/>
                        <a:sym typeface="Calibri"/>
                      </a:endParaRPr>
                    </a:p>
                  </a:txBody>
                  <a:tcPr marT="121900" marB="121900" marR="121900" marL="1219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r>
              <a:tr h="1010300">
                <a:tc>
                  <a:txBody>
                    <a:bodyPr/>
                    <a:lstStyle/>
                    <a:p>
                      <a:pPr indent="0" lvl="0" marL="0" marR="0" rtl="0" algn="l">
                        <a:spcBef>
                          <a:spcPts val="0"/>
                        </a:spcBef>
                        <a:spcAft>
                          <a:spcPts val="0"/>
                        </a:spcAft>
                        <a:buClr>
                          <a:schemeClr val="dk1"/>
                        </a:buClr>
                        <a:buSzPts val="1400"/>
                        <a:buFont typeface="Calibri"/>
                        <a:buNone/>
                      </a:pPr>
                      <a:r>
                        <a:rPr b="1" lang="en-US" sz="1400">
                          <a:solidFill>
                            <a:schemeClr val="dk1"/>
                          </a:solidFill>
                          <a:latin typeface="Calibri"/>
                          <a:ea typeface="Calibri"/>
                          <a:cs typeface="Calibri"/>
                          <a:sym typeface="Calibri"/>
                        </a:rPr>
                        <a:t>Pathophysiology</a:t>
                      </a:r>
                      <a:endParaRPr/>
                    </a:p>
                  </a:txBody>
                  <a:tcPr marT="121900" marB="121900" marR="121900" marL="1219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c>
                  <a:txBody>
                    <a:bodyPr/>
                    <a:lstStyle/>
                    <a:p>
                      <a:pPr indent="0" lvl="0" marL="0" marR="0" rtl="0" algn="l">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End-result of an </a:t>
                      </a:r>
                      <a:r>
                        <a:rPr lang="en-US" sz="1400">
                          <a:solidFill>
                            <a:srgbClr val="FF0000"/>
                          </a:solidFill>
                          <a:latin typeface="Calibri"/>
                          <a:ea typeface="Calibri"/>
                          <a:cs typeface="Calibri"/>
                          <a:sym typeface="Calibri"/>
                        </a:rPr>
                        <a:t>inflammatory process </a:t>
                      </a:r>
                      <a:r>
                        <a:rPr lang="en-US" sz="1400">
                          <a:solidFill>
                            <a:schemeClr val="dk1"/>
                          </a:solidFill>
                          <a:latin typeface="Calibri"/>
                          <a:ea typeface="Calibri"/>
                          <a:cs typeface="Calibri"/>
                          <a:sym typeface="Calibri"/>
                        </a:rPr>
                        <a:t>(chronic gastritis → atrophic gastritis → intestinal metaplasia and dysplasia)</a:t>
                      </a:r>
                      <a:endParaRPr sz="1400">
                        <a:solidFill>
                          <a:schemeClr val="dk1"/>
                        </a:solidFill>
                        <a:latin typeface="Calibri"/>
                        <a:ea typeface="Calibri"/>
                        <a:cs typeface="Calibri"/>
                        <a:sym typeface="Calibri"/>
                      </a:endParaRPr>
                    </a:p>
                  </a:txBody>
                  <a:tcPr marT="121900" marB="121900" marR="121900" marL="1219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l">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Development of </a:t>
                      </a:r>
                      <a:r>
                        <a:rPr b="1" lang="en-US" sz="1400" u="sng">
                          <a:solidFill>
                            <a:srgbClr val="FF0000"/>
                          </a:solidFill>
                          <a:latin typeface="Calibri"/>
                          <a:ea typeface="Calibri"/>
                          <a:cs typeface="Calibri"/>
                          <a:sym typeface="Calibri"/>
                        </a:rPr>
                        <a:t>linitis plastica </a:t>
                      </a:r>
                      <a:r>
                        <a:rPr b="0" lang="en-US" sz="1400">
                          <a:solidFill>
                            <a:schemeClr val="dk1"/>
                          </a:solidFill>
                          <a:latin typeface="Calibri"/>
                          <a:ea typeface="Calibri"/>
                          <a:cs typeface="Calibri"/>
                          <a:sym typeface="Calibri"/>
                        </a:rPr>
                        <a:t>(l</a:t>
                      </a:r>
                      <a:r>
                        <a:rPr lang="en-US" sz="1400">
                          <a:solidFill>
                            <a:schemeClr val="dk1"/>
                          </a:solidFill>
                          <a:latin typeface="Calibri"/>
                          <a:ea typeface="Calibri"/>
                          <a:cs typeface="Calibri"/>
                          <a:sym typeface="Calibri"/>
                        </a:rPr>
                        <a:t>eather bottle stomach)= </a:t>
                      </a:r>
                      <a:r>
                        <a:rPr b="1" lang="en-US" sz="1400" u="sng">
                          <a:solidFill>
                            <a:schemeClr val="dk1"/>
                          </a:solidFill>
                          <a:latin typeface="Calibri"/>
                          <a:ea typeface="Calibri"/>
                          <a:cs typeface="Calibri"/>
                          <a:sym typeface="Calibri"/>
                        </a:rPr>
                        <a:t>thickening+ increased rigidity of stomach wall</a:t>
                      </a:r>
                      <a:endParaRPr b="1" sz="1400" u="sng">
                        <a:solidFill>
                          <a:schemeClr val="dk1"/>
                        </a:solidFill>
                        <a:latin typeface="Calibri"/>
                        <a:ea typeface="Calibri"/>
                        <a:cs typeface="Calibri"/>
                        <a:sym typeface="Calibri"/>
                      </a:endParaRPr>
                    </a:p>
                  </a:txBody>
                  <a:tcPr marT="121900" marB="121900" marR="121900" marL="1219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r>
              <a:tr h="484375">
                <a:tc>
                  <a:txBody>
                    <a:bodyPr/>
                    <a:lstStyle/>
                    <a:p>
                      <a:pPr indent="0" lvl="0" marL="0" marR="0" rtl="0" algn="l">
                        <a:spcBef>
                          <a:spcPts val="0"/>
                        </a:spcBef>
                        <a:spcAft>
                          <a:spcPts val="0"/>
                        </a:spcAft>
                        <a:buClr>
                          <a:schemeClr val="dk1"/>
                        </a:buClr>
                        <a:buSzPts val="1400"/>
                        <a:buFont typeface="Calibri"/>
                        <a:buNone/>
                      </a:pPr>
                      <a:r>
                        <a:rPr b="1" lang="en-US" sz="1400">
                          <a:solidFill>
                            <a:schemeClr val="dk1"/>
                          </a:solidFill>
                          <a:latin typeface="Calibri"/>
                          <a:ea typeface="Calibri"/>
                          <a:cs typeface="Calibri"/>
                          <a:sym typeface="Calibri"/>
                        </a:rPr>
                        <a:t>Prognosis</a:t>
                      </a:r>
                      <a:endParaRPr b="1" sz="1400">
                        <a:solidFill>
                          <a:schemeClr val="dk1"/>
                        </a:solidFill>
                        <a:latin typeface="Calibri"/>
                        <a:ea typeface="Calibri"/>
                        <a:cs typeface="Calibri"/>
                        <a:sym typeface="Calibri"/>
                      </a:endParaRPr>
                    </a:p>
                  </a:txBody>
                  <a:tcPr marT="121900" marB="121900" marR="121900" marL="1219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4"/>
                    </a:solidFill>
                  </a:tcPr>
                </a:tc>
                <a:tc>
                  <a:txBody>
                    <a:bodyPr/>
                    <a:lstStyle/>
                    <a:p>
                      <a:pPr indent="0" lvl="0" marL="0" marR="0" rtl="0" algn="l">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Better </a:t>
                      </a:r>
                      <a:endParaRPr sz="1400">
                        <a:solidFill>
                          <a:schemeClr val="dk1"/>
                        </a:solidFill>
                        <a:latin typeface="Calibri"/>
                        <a:ea typeface="Calibri"/>
                        <a:cs typeface="Calibri"/>
                        <a:sym typeface="Calibri"/>
                      </a:endParaRPr>
                    </a:p>
                  </a:txBody>
                  <a:tcPr marT="121900" marB="121900" marR="121900" marL="1219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l">
                        <a:spcBef>
                          <a:spcPts val="0"/>
                        </a:spcBef>
                        <a:spcAft>
                          <a:spcPts val="0"/>
                        </a:spcAft>
                        <a:buClr>
                          <a:schemeClr val="dk1"/>
                        </a:buClr>
                        <a:buSzPts val="1100"/>
                        <a:buFont typeface="Arial"/>
                        <a:buNone/>
                      </a:pPr>
                      <a:r>
                        <a:rPr lang="en-US" sz="1400">
                          <a:solidFill>
                            <a:schemeClr val="dk1"/>
                          </a:solidFill>
                          <a:latin typeface="Calibri"/>
                          <a:ea typeface="Calibri"/>
                          <a:cs typeface="Calibri"/>
                          <a:sym typeface="Calibri"/>
                        </a:rPr>
                        <a:t>Worse (5-year survival of 3-10%)</a:t>
                      </a:r>
                      <a:endParaRPr sz="1400">
                        <a:solidFill>
                          <a:schemeClr val="dk1"/>
                        </a:solidFill>
                        <a:latin typeface="Calibri"/>
                        <a:ea typeface="Calibri"/>
                        <a:cs typeface="Calibri"/>
                        <a:sym typeface="Calibri"/>
                      </a:endParaRPr>
                    </a:p>
                  </a:txBody>
                  <a:tcPr marT="121900" marB="121900" marR="121900" marL="1219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r>
              <a:tr h="747325">
                <a:tc>
                  <a:txBody>
                    <a:bodyPr/>
                    <a:lstStyle/>
                    <a:p>
                      <a:pPr indent="0" lvl="0" marL="0" marR="0" rtl="0" algn="l">
                        <a:spcBef>
                          <a:spcPts val="0"/>
                        </a:spcBef>
                        <a:spcAft>
                          <a:spcPts val="0"/>
                        </a:spcAft>
                        <a:buClr>
                          <a:schemeClr val="dk1"/>
                        </a:buClr>
                        <a:buSzPts val="1400"/>
                        <a:buFont typeface="Calibri"/>
                        <a:buNone/>
                      </a:pPr>
                      <a:r>
                        <a:rPr b="1" lang="en-US" sz="1400">
                          <a:solidFill>
                            <a:schemeClr val="dk1"/>
                          </a:solidFill>
                          <a:latin typeface="Calibri"/>
                          <a:ea typeface="Calibri"/>
                          <a:cs typeface="Calibri"/>
                          <a:sym typeface="Calibri"/>
                        </a:rPr>
                        <a:t>Location</a:t>
                      </a:r>
                      <a:endParaRPr b="1" sz="1400">
                        <a:solidFill>
                          <a:schemeClr val="dk1"/>
                        </a:solidFill>
                        <a:latin typeface="Calibri"/>
                        <a:ea typeface="Calibri"/>
                        <a:cs typeface="Calibri"/>
                        <a:sym typeface="Calibri"/>
                      </a:endParaRPr>
                    </a:p>
                  </a:txBody>
                  <a:tcPr marT="121900" marB="121900" marR="121900" marL="121900">
                    <a:lnT cap="flat" cmpd="sng" w="12700">
                      <a:solidFill>
                        <a:schemeClr val="dk1"/>
                      </a:solidFill>
                      <a:prstDash val="solid"/>
                      <a:round/>
                      <a:headEnd len="sm" w="sm" type="none"/>
                      <a:tailEnd len="sm" w="sm" type="none"/>
                    </a:lnT>
                    <a:solidFill>
                      <a:schemeClr val="accent4"/>
                    </a:solidFill>
                  </a:tcPr>
                </a:tc>
                <a:tc>
                  <a:txBody>
                    <a:bodyPr/>
                    <a:lstStyle/>
                    <a:p>
                      <a:pPr indent="0" lvl="0" marL="0" marR="0" rtl="0" algn="l">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Antrum + lesser curvature</a:t>
                      </a:r>
                      <a:endParaRPr sz="1400">
                        <a:solidFill>
                          <a:schemeClr val="dk1"/>
                        </a:solidFill>
                        <a:latin typeface="Calibri"/>
                        <a:ea typeface="Calibri"/>
                        <a:cs typeface="Calibri"/>
                        <a:sym typeface="Calibri"/>
                      </a:endParaRPr>
                    </a:p>
                  </a:txBody>
                  <a:tcPr marT="121900" marB="121900" marR="121900" marL="121900">
                    <a:lnT cap="flat" cmpd="sng" w="12700">
                      <a:solidFill>
                        <a:schemeClr val="dk1"/>
                      </a:solidFill>
                      <a:prstDash val="solid"/>
                      <a:round/>
                      <a:headEnd len="sm" w="sm" type="none"/>
                      <a:tailEnd len="sm" w="sm" type="none"/>
                    </a:lnT>
                    <a:solidFill>
                      <a:srgbClr val="FFF2CC"/>
                    </a:solidFill>
                  </a:tcPr>
                </a:tc>
                <a:tc>
                  <a:txBody>
                    <a:bodyPr/>
                    <a:lstStyle/>
                    <a:p>
                      <a:pPr indent="0" lvl="0" marL="0" marR="0" rtl="0" algn="l">
                        <a:spcBef>
                          <a:spcPts val="0"/>
                        </a:spcBef>
                        <a:spcAft>
                          <a:spcPts val="0"/>
                        </a:spcAft>
                        <a:buClr>
                          <a:schemeClr val="dk1"/>
                        </a:buClr>
                        <a:buSzPts val="1400"/>
                        <a:buFont typeface="Calibri"/>
                        <a:buNone/>
                      </a:pPr>
                      <a:r>
                        <a:rPr b="1" lang="en-US" sz="1400">
                          <a:solidFill>
                            <a:schemeClr val="dk1"/>
                          </a:solidFill>
                          <a:latin typeface="Calibri"/>
                          <a:ea typeface="Calibri"/>
                          <a:cs typeface="Calibri"/>
                          <a:sym typeface="Calibri"/>
                        </a:rPr>
                        <a:t>Anywhere</a:t>
                      </a:r>
                      <a:r>
                        <a:rPr lang="en-US" sz="1400">
                          <a:solidFill>
                            <a:schemeClr val="dk1"/>
                          </a:solidFill>
                          <a:latin typeface="Calibri"/>
                          <a:ea typeface="Calibri"/>
                          <a:cs typeface="Calibri"/>
                          <a:sym typeface="Calibri"/>
                        </a:rPr>
                        <a:t> in the </a:t>
                      </a:r>
                      <a:r>
                        <a:rPr b="1" lang="en-US" sz="1400">
                          <a:solidFill>
                            <a:schemeClr val="dk1"/>
                          </a:solidFill>
                          <a:latin typeface="Calibri"/>
                          <a:ea typeface="Calibri"/>
                          <a:cs typeface="Calibri"/>
                          <a:sym typeface="Calibri"/>
                        </a:rPr>
                        <a:t>stomach</a:t>
                      </a:r>
                      <a:r>
                        <a:rPr lang="en-US" sz="1400">
                          <a:solidFill>
                            <a:schemeClr val="dk1"/>
                          </a:solidFill>
                          <a:latin typeface="Calibri"/>
                          <a:ea typeface="Calibri"/>
                          <a:cs typeface="Calibri"/>
                          <a:sym typeface="Calibri"/>
                        </a:rPr>
                        <a:t> (especially cardia)</a:t>
                      </a:r>
                      <a:endParaRPr/>
                    </a:p>
                    <a:p>
                      <a:pPr indent="0" lvl="0" marL="0" marR="0" rtl="0" algn="l">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Diffuse</a:t>
                      </a:r>
                      <a:endParaRPr sz="1400">
                        <a:solidFill>
                          <a:schemeClr val="dk1"/>
                        </a:solidFill>
                        <a:latin typeface="Calibri"/>
                        <a:ea typeface="Calibri"/>
                        <a:cs typeface="Calibri"/>
                        <a:sym typeface="Calibri"/>
                      </a:endParaRPr>
                    </a:p>
                  </a:txBody>
                  <a:tcPr marT="121900" marB="121900" marR="121900" marL="121900">
                    <a:lnT cap="flat" cmpd="sng" w="12700">
                      <a:solidFill>
                        <a:schemeClr val="dk1"/>
                      </a:solidFill>
                      <a:prstDash val="solid"/>
                      <a:round/>
                      <a:headEnd len="sm" w="sm" type="none"/>
                      <a:tailEnd len="sm" w="sm" type="none"/>
                    </a:lnT>
                    <a:solidFill>
                      <a:srgbClr val="FFF2CC"/>
                    </a:solidFill>
                  </a:tcPr>
                </a:tc>
              </a:tr>
              <a:tr h="747325">
                <a:tc>
                  <a:txBody>
                    <a:bodyPr/>
                    <a:lstStyle/>
                    <a:p>
                      <a:pPr indent="0" lvl="0" marL="0" marR="0" rtl="0" algn="l">
                        <a:spcBef>
                          <a:spcPts val="0"/>
                        </a:spcBef>
                        <a:spcAft>
                          <a:spcPts val="0"/>
                        </a:spcAft>
                        <a:buClr>
                          <a:schemeClr val="dk1"/>
                        </a:buClr>
                        <a:buSzPts val="1400"/>
                        <a:buFont typeface="Calibri"/>
                        <a:buNone/>
                      </a:pPr>
                      <a:r>
                        <a:rPr b="1" lang="en-US" sz="1400">
                          <a:solidFill>
                            <a:schemeClr val="dk1"/>
                          </a:solidFill>
                          <a:latin typeface="Calibri"/>
                          <a:ea typeface="Calibri"/>
                          <a:cs typeface="Calibri"/>
                          <a:sym typeface="Calibri"/>
                        </a:rPr>
                        <a:t>Risk factors </a:t>
                      </a:r>
                      <a:endParaRPr b="1" sz="1400">
                        <a:solidFill>
                          <a:schemeClr val="dk1"/>
                        </a:solidFill>
                        <a:latin typeface="Calibri"/>
                        <a:ea typeface="Calibri"/>
                        <a:cs typeface="Calibri"/>
                        <a:sym typeface="Calibri"/>
                      </a:endParaRPr>
                    </a:p>
                  </a:txBody>
                  <a:tcPr marT="121900" marB="121900" marR="121900" marL="121900">
                    <a:solidFill>
                      <a:schemeClr val="accent4"/>
                    </a:solidFill>
                  </a:tcPr>
                </a:tc>
                <a:tc>
                  <a:txBody>
                    <a:bodyPr/>
                    <a:lstStyle/>
                    <a:p>
                      <a:pPr indent="0" lvl="0" marL="0" marR="0" rtl="0" algn="l">
                        <a:spcBef>
                          <a:spcPts val="0"/>
                        </a:spcBef>
                        <a:spcAft>
                          <a:spcPts val="0"/>
                        </a:spcAft>
                        <a:buClr>
                          <a:schemeClr val="dk1"/>
                        </a:buClr>
                        <a:buSzPts val="1500"/>
                        <a:buFont typeface="Arial"/>
                        <a:buNone/>
                      </a:pPr>
                      <a:r>
                        <a:rPr b="1" lang="en-US" sz="1400">
                          <a:solidFill>
                            <a:schemeClr val="dk1"/>
                          </a:solidFill>
                          <a:latin typeface="Calibri"/>
                          <a:ea typeface="Calibri"/>
                          <a:cs typeface="Calibri"/>
                          <a:sym typeface="Calibri"/>
                        </a:rPr>
                        <a:t>Male, older age, H.pylori infection</a:t>
                      </a:r>
                      <a:r>
                        <a:rPr lang="en-US" sz="1400">
                          <a:solidFill>
                            <a:schemeClr val="dk1"/>
                          </a:solidFill>
                          <a:latin typeface="Calibri"/>
                          <a:ea typeface="Calibri"/>
                          <a:cs typeface="Calibri"/>
                          <a:sym typeface="Calibri"/>
                        </a:rPr>
                        <a:t>, </a:t>
                      </a:r>
                      <a:r>
                        <a:rPr b="1" lang="en-US" sz="1400">
                          <a:solidFill>
                            <a:schemeClr val="dk1"/>
                          </a:solidFill>
                          <a:latin typeface="Calibri"/>
                          <a:ea typeface="Calibri"/>
                          <a:cs typeface="Calibri"/>
                          <a:sym typeface="Calibri"/>
                        </a:rPr>
                        <a:t>chronic/atrophic gastritis </a:t>
                      </a:r>
                      <a:endParaRPr b="1" sz="1400">
                        <a:solidFill>
                          <a:schemeClr val="dk1"/>
                        </a:solidFill>
                        <a:latin typeface="Calibri"/>
                        <a:ea typeface="Calibri"/>
                        <a:cs typeface="Calibri"/>
                        <a:sym typeface="Calibri"/>
                      </a:endParaRPr>
                    </a:p>
                  </a:txBody>
                  <a:tcPr marT="121900" marB="121900" marR="121900" marL="121900">
                    <a:solidFill>
                      <a:srgbClr val="FFF2CC"/>
                    </a:solidFill>
                  </a:tcPr>
                </a:tc>
                <a:tc>
                  <a:txBody>
                    <a:bodyPr/>
                    <a:lstStyle/>
                    <a:p>
                      <a:pPr indent="0" lvl="0" marL="0" marR="0" rtl="0" algn="l">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Female, younger age (&lt;50yo), Blood type A, Family history</a:t>
                      </a:r>
                      <a:r>
                        <a:rPr b="0" lang="en-US" sz="1400">
                          <a:solidFill>
                            <a:schemeClr val="dk1"/>
                          </a:solidFill>
                          <a:latin typeface="Calibri"/>
                          <a:ea typeface="Calibri"/>
                          <a:cs typeface="Calibri"/>
                          <a:sym typeface="Calibri"/>
                        </a:rPr>
                        <a:t>,</a:t>
                      </a:r>
                      <a:r>
                        <a:rPr b="1" lang="en-US" sz="1400">
                          <a:solidFill>
                            <a:schemeClr val="dk1"/>
                          </a:solidFill>
                          <a:latin typeface="Calibri"/>
                          <a:ea typeface="Calibri"/>
                          <a:cs typeface="Calibri"/>
                          <a:sym typeface="Calibri"/>
                        </a:rPr>
                        <a:t> H.pylori infection </a:t>
                      </a:r>
                      <a:endParaRPr b="1" sz="1400">
                        <a:solidFill>
                          <a:schemeClr val="dk1"/>
                        </a:solidFill>
                        <a:latin typeface="Calibri"/>
                        <a:ea typeface="Calibri"/>
                        <a:cs typeface="Calibri"/>
                        <a:sym typeface="Calibri"/>
                      </a:endParaRPr>
                    </a:p>
                  </a:txBody>
                  <a:tcPr marT="121900" marB="121900" marR="121900" marL="121900">
                    <a:solidFill>
                      <a:srgbClr val="FFF2CC"/>
                    </a:solidFill>
                  </a:tcPr>
                </a:tc>
              </a:tr>
              <a:tr h="1261850">
                <a:tc>
                  <a:txBody>
                    <a:bodyPr/>
                    <a:lstStyle/>
                    <a:p>
                      <a:pPr indent="0" lvl="0" marL="0" marR="0" rtl="0" algn="l">
                        <a:spcBef>
                          <a:spcPts val="0"/>
                        </a:spcBef>
                        <a:spcAft>
                          <a:spcPts val="0"/>
                        </a:spcAft>
                        <a:buClr>
                          <a:schemeClr val="dk1"/>
                        </a:buClr>
                        <a:buSzPts val="1400"/>
                        <a:buFont typeface="Calibri"/>
                        <a:buNone/>
                      </a:pPr>
                      <a:r>
                        <a:rPr b="1" lang="en-US" sz="1400">
                          <a:solidFill>
                            <a:schemeClr val="dk1"/>
                          </a:solidFill>
                          <a:latin typeface="Calibri"/>
                          <a:ea typeface="Calibri"/>
                          <a:cs typeface="Calibri"/>
                          <a:sym typeface="Calibri"/>
                        </a:rPr>
                        <a:t>Histology</a:t>
                      </a:r>
                      <a:endParaRPr b="1" sz="1400">
                        <a:solidFill>
                          <a:schemeClr val="dk1"/>
                        </a:solidFill>
                        <a:latin typeface="Calibri"/>
                        <a:ea typeface="Calibri"/>
                        <a:cs typeface="Calibri"/>
                        <a:sym typeface="Calibri"/>
                      </a:endParaRPr>
                    </a:p>
                  </a:txBody>
                  <a:tcPr marT="121900" marB="121900" marR="121900" marL="121900">
                    <a:solidFill>
                      <a:schemeClr val="accent4"/>
                    </a:solidFill>
                  </a:tcPr>
                </a:tc>
                <a:tc>
                  <a:txBody>
                    <a:bodyPr/>
                    <a:lstStyle/>
                    <a:p>
                      <a:pPr indent="0" lvl="0" marL="0" marR="0" rtl="0" algn="l">
                        <a:spcBef>
                          <a:spcPts val="0"/>
                        </a:spcBef>
                        <a:spcAft>
                          <a:spcPts val="0"/>
                        </a:spcAft>
                        <a:buClr>
                          <a:schemeClr val="dk1"/>
                        </a:buClr>
                        <a:buSzPts val="1400"/>
                        <a:buFont typeface="Calibri"/>
                        <a:buNone/>
                      </a:pPr>
                      <a:r>
                        <a:rPr b="1" lang="en-US" sz="1400">
                          <a:solidFill>
                            <a:schemeClr val="dk1"/>
                          </a:solidFill>
                          <a:latin typeface="Calibri"/>
                          <a:ea typeface="Calibri"/>
                          <a:cs typeface="Calibri"/>
                          <a:sym typeface="Calibri"/>
                        </a:rPr>
                        <a:t>Well-differentiated</a:t>
                      </a:r>
                      <a:endParaRPr b="1" sz="1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Tubular </a:t>
                      </a:r>
                      <a:endParaRPr sz="1400">
                        <a:solidFill>
                          <a:schemeClr val="dk1"/>
                        </a:solidFill>
                        <a:latin typeface="Calibri"/>
                        <a:ea typeface="Calibri"/>
                        <a:cs typeface="Calibri"/>
                        <a:sym typeface="Calibri"/>
                      </a:endParaRPr>
                    </a:p>
                  </a:txBody>
                  <a:tcPr marT="121900" marB="121900" marR="121900" marL="121900">
                    <a:solidFill>
                      <a:srgbClr val="FFF2CC"/>
                    </a:solidFill>
                  </a:tcPr>
                </a:tc>
                <a:tc>
                  <a:txBody>
                    <a:bodyPr/>
                    <a:lstStyle/>
                    <a:p>
                      <a:pPr indent="0" lvl="0" marL="0" marR="0" rtl="0" algn="l">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Poorly differentiated </a:t>
                      </a:r>
                      <a:endParaRPr sz="1400">
                        <a:solidFill>
                          <a:schemeClr val="dk1"/>
                        </a:solidFill>
                        <a:latin typeface="Calibri"/>
                        <a:ea typeface="Calibri"/>
                        <a:cs typeface="Calibri"/>
                        <a:sym typeface="Calibri"/>
                      </a:endParaRPr>
                    </a:p>
                    <a:p>
                      <a:pPr indent="0" lvl="0" marL="0" marR="0" rtl="0" algn="l">
                        <a:spcBef>
                          <a:spcPts val="0"/>
                        </a:spcBef>
                        <a:spcAft>
                          <a:spcPts val="0"/>
                        </a:spcAft>
                        <a:buClr>
                          <a:srgbClr val="C00000"/>
                        </a:buClr>
                        <a:buSzPts val="1400"/>
                        <a:buFont typeface="Calibri"/>
                        <a:buNone/>
                      </a:pPr>
                      <a:r>
                        <a:rPr b="1" lang="en-US" sz="1400" u="sng">
                          <a:solidFill>
                            <a:srgbClr val="C00000"/>
                          </a:solidFill>
                          <a:latin typeface="Calibri"/>
                          <a:ea typeface="Calibri"/>
                          <a:cs typeface="Calibri"/>
                          <a:sym typeface="Calibri"/>
                        </a:rPr>
                        <a:t>Signet ring cells</a:t>
                      </a:r>
                      <a:r>
                        <a:rPr b="1" lang="en-US" sz="1400" u="none">
                          <a:solidFill>
                            <a:srgbClr val="C00000"/>
                          </a:solidFill>
                          <a:latin typeface="Calibri"/>
                          <a:ea typeface="Calibri"/>
                          <a:cs typeface="Calibri"/>
                          <a:sym typeface="Calibri"/>
                        </a:rPr>
                        <a:t> </a:t>
                      </a:r>
                      <a:endParaRPr b="1" sz="1400" u="none">
                        <a:solidFill>
                          <a:srgbClr val="C00000"/>
                        </a:solidFill>
                        <a:latin typeface="Calibri"/>
                        <a:ea typeface="Calibri"/>
                        <a:cs typeface="Calibri"/>
                        <a:sym typeface="Calibri"/>
                      </a:endParaRPr>
                    </a:p>
                    <a:p>
                      <a:pPr indent="0" lvl="0" marL="0" marR="0" rtl="0" algn="l">
                        <a:spcBef>
                          <a:spcPts val="0"/>
                        </a:spcBef>
                        <a:spcAft>
                          <a:spcPts val="0"/>
                        </a:spcAft>
                        <a:buClr>
                          <a:schemeClr val="dk1"/>
                        </a:buClr>
                        <a:buSzPts val="1400"/>
                        <a:buFont typeface="Calibri"/>
                        <a:buNone/>
                      </a:pPr>
                      <a:r>
                        <a:t/>
                      </a:r>
                      <a:endParaRPr sz="1400">
                        <a:solidFill>
                          <a:schemeClr val="dk1"/>
                        </a:solidFill>
                        <a:latin typeface="Calibri"/>
                        <a:ea typeface="Calibri"/>
                        <a:cs typeface="Calibri"/>
                        <a:sym typeface="Calibri"/>
                      </a:endParaRPr>
                    </a:p>
                  </a:txBody>
                  <a:tcPr marT="121900" marB="121900" marR="121900" marL="121900">
                    <a:solidFill>
                      <a:srgbClr val="FFF2CC"/>
                    </a:solidFill>
                  </a:tcPr>
                </a:tc>
              </a:tr>
            </a:tbl>
          </a:graphicData>
        </a:graphic>
      </p:graphicFrame>
      <p:pic>
        <p:nvPicPr>
          <p:cNvPr id="566" name="Google Shape;566;p42"/>
          <p:cNvPicPr preferRelativeResize="0"/>
          <p:nvPr/>
        </p:nvPicPr>
        <p:blipFill rotWithShape="1">
          <a:blip r:embed="rId3">
            <a:alphaModFix/>
          </a:blip>
          <a:srcRect b="43182" l="22862" r="41331" t="19564"/>
          <a:stretch/>
        </p:blipFill>
        <p:spPr>
          <a:xfrm>
            <a:off x="2827016" y="5216196"/>
            <a:ext cx="2114800" cy="1237621"/>
          </a:xfrm>
          <a:prstGeom prst="rect">
            <a:avLst/>
          </a:prstGeom>
          <a:noFill/>
          <a:ln>
            <a:noFill/>
          </a:ln>
        </p:spPr>
      </p:pic>
      <p:pic>
        <p:nvPicPr>
          <p:cNvPr id="567" name="Google Shape;567;p42"/>
          <p:cNvPicPr preferRelativeResize="0"/>
          <p:nvPr/>
        </p:nvPicPr>
        <p:blipFill rotWithShape="1">
          <a:blip r:embed="rId3">
            <a:alphaModFix/>
          </a:blip>
          <a:srcRect b="42657" l="61377" r="4436" t="20811"/>
          <a:stretch/>
        </p:blipFill>
        <p:spPr>
          <a:xfrm>
            <a:off x="6901089" y="5319283"/>
            <a:ext cx="2058822" cy="1237625"/>
          </a:xfrm>
          <a:prstGeom prst="rect">
            <a:avLst/>
          </a:prstGeom>
          <a:noFill/>
          <a:ln>
            <a:noFill/>
          </a:ln>
        </p:spPr>
      </p:pic>
      <p:pic>
        <p:nvPicPr>
          <p:cNvPr descr="Anatomy" id="568" name="Google Shape;568;p42"/>
          <p:cNvPicPr preferRelativeResize="0"/>
          <p:nvPr/>
        </p:nvPicPr>
        <p:blipFill rotWithShape="1">
          <a:blip r:embed="rId4">
            <a:alphaModFix/>
          </a:blip>
          <a:srcRect b="0" l="0" r="0" t="0"/>
          <a:stretch/>
        </p:blipFill>
        <p:spPr>
          <a:xfrm>
            <a:off x="9331433" y="103435"/>
            <a:ext cx="2365482" cy="2205357"/>
          </a:xfrm>
          <a:prstGeom prst="rect">
            <a:avLst/>
          </a:prstGeom>
          <a:noFill/>
          <a:ln>
            <a:noFill/>
          </a:ln>
        </p:spPr>
      </p:pic>
      <p:pic>
        <p:nvPicPr>
          <p:cNvPr id="569" name="Google Shape;569;p42"/>
          <p:cNvPicPr preferRelativeResize="0"/>
          <p:nvPr/>
        </p:nvPicPr>
        <p:blipFill rotWithShape="1">
          <a:blip r:embed="rId5">
            <a:alphaModFix/>
          </a:blip>
          <a:srcRect b="11686" l="2846" r="38370" t="0"/>
          <a:stretch/>
        </p:blipFill>
        <p:spPr>
          <a:xfrm>
            <a:off x="9096266" y="3331287"/>
            <a:ext cx="2242319" cy="1619689"/>
          </a:xfrm>
          <a:prstGeom prst="rect">
            <a:avLst/>
          </a:prstGeom>
          <a:noFill/>
          <a:ln>
            <a:noFill/>
          </a:ln>
        </p:spPr>
      </p:pic>
      <p:pic>
        <p:nvPicPr>
          <p:cNvPr id="570" name="Google Shape;570;p42"/>
          <p:cNvPicPr preferRelativeResize="0"/>
          <p:nvPr/>
        </p:nvPicPr>
        <p:blipFill rotWithShape="1">
          <a:blip r:embed="rId5">
            <a:alphaModFix/>
          </a:blip>
          <a:srcRect b="3986" l="61452" r="0" t="7700"/>
          <a:stretch/>
        </p:blipFill>
        <p:spPr>
          <a:xfrm>
            <a:off x="9096266" y="5128250"/>
            <a:ext cx="1470384" cy="1619689"/>
          </a:xfrm>
          <a:prstGeom prst="rect">
            <a:avLst/>
          </a:prstGeom>
          <a:noFill/>
          <a:ln>
            <a:noFill/>
          </a:ln>
        </p:spPr>
      </p:pic>
      <p:pic>
        <p:nvPicPr>
          <p:cNvPr id="571" name="Google Shape;571;p42"/>
          <p:cNvPicPr preferRelativeResize="0"/>
          <p:nvPr/>
        </p:nvPicPr>
        <p:blipFill rotWithShape="1">
          <a:blip r:embed="rId6">
            <a:alphaModFix/>
          </a:blip>
          <a:srcRect b="0" l="0" r="0" t="0"/>
          <a:stretch/>
        </p:blipFill>
        <p:spPr>
          <a:xfrm>
            <a:off x="10274131" y="2267821"/>
            <a:ext cx="1722942" cy="1161179"/>
          </a:xfrm>
          <a:prstGeom prst="rect">
            <a:avLst/>
          </a:prstGeom>
          <a:noFill/>
          <a:ln>
            <a:noFill/>
          </a:ln>
        </p:spPr>
      </p:pic>
      <p:sp>
        <p:nvSpPr>
          <p:cNvPr id="572" name="Google Shape;572;p42"/>
          <p:cNvSpPr txBox="1"/>
          <p:nvPr>
            <p:ph type="title"/>
          </p:nvPr>
        </p:nvSpPr>
        <p:spPr>
          <a:xfrm>
            <a:off x="3216946" y="0"/>
            <a:ext cx="4480208" cy="7635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300"/>
              <a:buFont typeface="Calibri"/>
              <a:buNone/>
            </a:pPr>
            <a:r>
              <a:rPr lang="en-US" sz="3900">
                <a:latin typeface="Calibri"/>
                <a:ea typeface="Calibri"/>
                <a:cs typeface="Calibri"/>
                <a:sym typeface="Calibri"/>
              </a:rPr>
              <a:t>Gastric cancer</a:t>
            </a:r>
            <a:endParaRPr sz="3900">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43"/>
          <p:cNvSpPr txBox="1"/>
          <p:nvPr>
            <p:ph type="title"/>
          </p:nvPr>
        </p:nvSpPr>
        <p:spPr>
          <a:xfrm>
            <a:off x="415650" y="33508"/>
            <a:ext cx="11360700" cy="7635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300"/>
              <a:buFont typeface="Calibri"/>
              <a:buNone/>
            </a:pPr>
            <a:r>
              <a:rPr lang="en-US" sz="3900">
                <a:latin typeface="Calibri"/>
                <a:ea typeface="Calibri"/>
                <a:cs typeface="Calibri"/>
                <a:sym typeface="Calibri"/>
              </a:rPr>
              <a:t>Gastric cancer</a:t>
            </a:r>
            <a:endParaRPr sz="3900">
              <a:latin typeface="Calibri"/>
              <a:ea typeface="Calibri"/>
              <a:cs typeface="Calibri"/>
              <a:sym typeface="Calibri"/>
            </a:endParaRPr>
          </a:p>
        </p:txBody>
      </p:sp>
      <p:sp>
        <p:nvSpPr>
          <p:cNvPr id="579" name="Google Shape;579;p43"/>
          <p:cNvSpPr/>
          <p:nvPr/>
        </p:nvSpPr>
        <p:spPr>
          <a:xfrm>
            <a:off x="93755" y="706824"/>
            <a:ext cx="4292254" cy="4232700"/>
          </a:xfrm>
          <a:prstGeom prst="rect">
            <a:avLst/>
          </a:prstGeom>
          <a:noFill/>
          <a:ln>
            <a:noFill/>
          </a:ln>
        </p:spPr>
        <p:txBody>
          <a:bodyPr anchorCtr="0" anchor="t" bIns="121900" lIns="121900" spcFirstLastPara="1" rIns="121900" wrap="square" tIns="121900">
            <a:noAutofit/>
          </a:bodyPr>
          <a:lstStyle/>
          <a:p>
            <a:pPr indent="-342900" lvl="0" marL="520700" marR="0" rtl="0" algn="l">
              <a:spcBef>
                <a:spcPts val="0"/>
              </a:spcBef>
              <a:spcAft>
                <a:spcPts val="0"/>
              </a:spcAft>
              <a:buClr>
                <a:schemeClr val="dk1"/>
              </a:buClr>
              <a:buSzPts val="2000"/>
              <a:buFont typeface="Arial"/>
              <a:buChar char="•"/>
            </a:pPr>
            <a:r>
              <a:rPr b="1" lang="en-US" sz="2000">
                <a:solidFill>
                  <a:srgbClr val="FF0000"/>
                </a:solidFill>
                <a:latin typeface="Calibri"/>
                <a:ea typeface="Calibri"/>
                <a:cs typeface="Calibri"/>
                <a:sym typeface="Calibri"/>
              </a:rPr>
              <a:t>Red flag Symptoms </a:t>
            </a:r>
            <a:r>
              <a:rPr lang="en-US" sz="2000">
                <a:solidFill>
                  <a:schemeClr val="dk1"/>
                </a:solidFill>
                <a:latin typeface="Calibri"/>
                <a:ea typeface="Calibri"/>
                <a:cs typeface="Calibri"/>
                <a:sym typeface="Calibri"/>
              </a:rPr>
              <a:t>(ALARMS)</a:t>
            </a:r>
            <a:endParaRPr sz="2000">
              <a:solidFill>
                <a:schemeClr val="dk1"/>
              </a:solidFill>
              <a:latin typeface="Calibri"/>
              <a:ea typeface="Calibri"/>
              <a:cs typeface="Calibri"/>
              <a:sym typeface="Calibri"/>
            </a:endParaRPr>
          </a:p>
          <a:p>
            <a:pPr indent="-342900" lvl="1" marL="97790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Anaemia, Loss of Weight, Tiredness, Swallowing Difficulties (Dysphagia) Melaena/ Haematemesis</a:t>
            </a:r>
            <a:endParaRPr/>
          </a:p>
          <a:p>
            <a:pPr indent="-342900" lvl="0" marL="5207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Nausea + Vomiting </a:t>
            </a:r>
            <a:endParaRPr/>
          </a:p>
          <a:p>
            <a:pPr indent="-342900" lvl="0" marL="5207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Epigastric Pain</a:t>
            </a:r>
            <a:endParaRPr/>
          </a:p>
          <a:p>
            <a:pPr indent="-342900" lvl="0" marL="520700" marR="0" rtl="0" algn="l">
              <a:spcBef>
                <a:spcPts val="0"/>
              </a:spcBef>
              <a:spcAft>
                <a:spcPts val="0"/>
              </a:spcAft>
              <a:buClr>
                <a:schemeClr val="dk1"/>
              </a:buClr>
              <a:buSzPts val="2000"/>
              <a:buFont typeface="Arial"/>
              <a:buChar char="•"/>
            </a:pPr>
            <a:r>
              <a:rPr b="1" lang="en-US" sz="2000">
                <a:solidFill>
                  <a:schemeClr val="dk1"/>
                </a:solidFill>
                <a:highlight>
                  <a:srgbClr val="FFFF00"/>
                </a:highlight>
                <a:latin typeface="Calibri"/>
                <a:ea typeface="Calibri"/>
                <a:cs typeface="Calibri"/>
                <a:sym typeface="Calibri"/>
              </a:rPr>
              <a:t>Troisier’s sign- </a:t>
            </a:r>
            <a:r>
              <a:rPr b="1" lang="en-US" sz="2000">
                <a:solidFill>
                  <a:schemeClr val="dk1"/>
                </a:solidFill>
                <a:latin typeface="Calibri"/>
                <a:ea typeface="Calibri"/>
                <a:cs typeface="Calibri"/>
                <a:sym typeface="Calibri"/>
              </a:rPr>
              <a:t>enlarged </a:t>
            </a:r>
            <a:r>
              <a:rPr b="1" lang="en-US" sz="2000">
                <a:solidFill>
                  <a:schemeClr val="dk1"/>
                </a:solidFill>
                <a:highlight>
                  <a:srgbClr val="FFFF00"/>
                </a:highlight>
                <a:latin typeface="Calibri"/>
                <a:ea typeface="Calibri"/>
                <a:cs typeface="Calibri"/>
                <a:sym typeface="Calibri"/>
              </a:rPr>
              <a:t>Virchow’s node </a:t>
            </a:r>
            <a:r>
              <a:rPr lang="en-US" sz="2000">
                <a:solidFill>
                  <a:schemeClr val="dk1"/>
                </a:solidFill>
                <a:latin typeface="Calibri"/>
                <a:ea typeface="Calibri"/>
                <a:cs typeface="Calibri"/>
                <a:sym typeface="Calibri"/>
              </a:rPr>
              <a:t>(left supraclavicular Lymph node)</a:t>
            </a:r>
            <a:endParaRPr/>
          </a:p>
          <a:p>
            <a:pPr indent="-342900" lvl="0" marL="520700" marR="0" rtl="0" algn="l">
              <a:spcBef>
                <a:spcPts val="0"/>
              </a:spcBef>
              <a:spcAft>
                <a:spcPts val="0"/>
              </a:spcAft>
              <a:buClr>
                <a:schemeClr val="dk1"/>
              </a:buClr>
              <a:buSzPts val="2000"/>
              <a:buFont typeface="Arial"/>
              <a:buChar char="•"/>
            </a:pPr>
            <a:r>
              <a:rPr b="1" lang="en-US" sz="2000">
                <a:solidFill>
                  <a:schemeClr val="dk1"/>
                </a:solidFill>
                <a:latin typeface="Calibri"/>
                <a:ea typeface="Calibri"/>
                <a:cs typeface="Calibri"/>
                <a:sym typeface="Calibri"/>
              </a:rPr>
              <a:t>Sister Mary Joseph Sign </a:t>
            </a:r>
            <a:r>
              <a:rPr lang="en-US" sz="2000">
                <a:solidFill>
                  <a:schemeClr val="dk1"/>
                </a:solidFill>
                <a:latin typeface="Calibri"/>
                <a:ea typeface="Calibri"/>
                <a:cs typeface="Calibri"/>
                <a:sym typeface="Calibri"/>
              </a:rPr>
              <a:t>(enlarged belly button lymph nodes)</a:t>
            </a:r>
            <a:endParaRPr/>
          </a:p>
          <a:p>
            <a:pPr indent="-215900" lvl="0" marL="520700" marR="0" rtl="0" algn="l">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215900" lvl="0" marL="520700" marR="0" rtl="0" algn="l">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sz="2000">
              <a:solidFill>
                <a:schemeClr val="dk1"/>
              </a:solidFill>
              <a:latin typeface="Calibri"/>
              <a:ea typeface="Calibri"/>
              <a:cs typeface="Calibri"/>
              <a:sym typeface="Calibri"/>
            </a:endParaRPr>
          </a:p>
        </p:txBody>
      </p:sp>
      <p:sp>
        <p:nvSpPr>
          <p:cNvPr id="580" name="Google Shape;580;p43"/>
          <p:cNvSpPr/>
          <p:nvPr/>
        </p:nvSpPr>
        <p:spPr>
          <a:xfrm>
            <a:off x="4292254" y="3831252"/>
            <a:ext cx="5473538" cy="2946040"/>
          </a:xfrm>
          <a:prstGeom prst="rect">
            <a:avLst/>
          </a:prstGeom>
          <a:noFill/>
          <a:ln>
            <a:noFill/>
          </a:ln>
        </p:spPr>
        <p:txBody>
          <a:bodyPr anchorCtr="0" anchor="t" bIns="121900" lIns="121900" spcFirstLastPara="1" rIns="121900" wrap="square" tIns="121900">
            <a:noAutofit/>
          </a:bodyPr>
          <a:lstStyle/>
          <a:p>
            <a:pPr indent="-342900" lvl="0" marL="5207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Upper GI endoscopy </a:t>
            </a:r>
            <a:r>
              <a:rPr b="1" lang="en-US" sz="2000">
                <a:solidFill>
                  <a:schemeClr val="dk1"/>
                </a:solidFill>
                <a:highlight>
                  <a:srgbClr val="FFFF00"/>
                </a:highlight>
                <a:latin typeface="Calibri"/>
                <a:ea typeface="Calibri"/>
                <a:cs typeface="Calibri"/>
                <a:sym typeface="Calibri"/>
              </a:rPr>
              <a:t>(OGD) </a:t>
            </a:r>
            <a:r>
              <a:rPr lang="en-US" sz="2000">
                <a:solidFill>
                  <a:schemeClr val="dk1"/>
                </a:solidFill>
                <a:highlight>
                  <a:srgbClr val="FFFF00"/>
                </a:highlight>
                <a:latin typeface="Calibri"/>
                <a:ea typeface="Calibri"/>
                <a:cs typeface="Calibri"/>
                <a:sym typeface="Calibri"/>
              </a:rPr>
              <a:t>+ </a:t>
            </a:r>
            <a:r>
              <a:rPr b="1" lang="en-US" sz="2000">
                <a:solidFill>
                  <a:schemeClr val="dk1"/>
                </a:solidFill>
                <a:highlight>
                  <a:srgbClr val="FFFF00"/>
                </a:highlight>
                <a:latin typeface="Calibri"/>
                <a:ea typeface="Calibri"/>
                <a:cs typeface="Calibri"/>
                <a:sym typeface="Calibri"/>
              </a:rPr>
              <a:t>biopsy</a:t>
            </a:r>
            <a:endParaRPr b="1" sz="2000">
              <a:solidFill>
                <a:schemeClr val="dk1"/>
              </a:solidFill>
              <a:highlight>
                <a:srgbClr val="FFFF00"/>
              </a:highlight>
              <a:latin typeface="Calibri"/>
              <a:ea typeface="Calibri"/>
              <a:cs typeface="Calibri"/>
              <a:sym typeface="Calibri"/>
            </a:endParaRPr>
          </a:p>
          <a:p>
            <a:pPr indent="-342900" lvl="0" marL="520700" marR="0" rtl="0" algn="l">
              <a:spcBef>
                <a:spcPts val="0"/>
              </a:spcBef>
              <a:spcAft>
                <a:spcPts val="0"/>
              </a:spcAft>
              <a:buClr>
                <a:schemeClr val="dk1"/>
              </a:buClr>
              <a:buSzPts val="2000"/>
              <a:buFont typeface="Arial"/>
              <a:buChar char="•"/>
            </a:pPr>
            <a:r>
              <a:rPr b="1" lang="en-US" sz="2000">
                <a:solidFill>
                  <a:schemeClr val="dk1"/>
                </a:solidFill>
                <a:latin typeface="Calibri"/>
                <a:ea typeface="Calibri"/>
                <a:cs typeface="Calibri"/>
                <a:sym typeface="Calibri"/>
              </a:rPr>
              <a:t>Endoscopic ultrasound  </a:t>
            </a:r>
            <a:r>
              <a:rPr lang="en-US" sz="2000">
                <a:solidFill>
                  <a:schemeClr val="dk1"/>
                </a:solidFill>
                <a:latin typeface="Calibri"/>
                <a:ea typeface="Calibri"/>
                <a:cs typeface="Calibri"/>
                <a:sym typeface="Calibri"/>
              </a:rPr>
              <a:t>(assesses how deeply tumour has invaded, check for metastases)</a:t>
            </a:r>
            <a:endParaRPr sz="2000">
              <a:solidFill>
                <a:schemeClr val="dk1"/>
              </a:solidFill>
              <a:latin typeface="Calibri"/>
              <a:ea typeface="Calibri"/>
              <a:cs typeface="Calibri"/>
              <a:sym typeface="Calibri"/>
            </a:endParaRPr>
          </a:p>
          <a:p>
            <a:pPr indent="-342900" lvl="0" marL="520700" marR="0" rtl="0" algn="l">
              <a:spcBef>
                <a:spcPts val="0"/>
              </a:spcBef>
              <a:spcAft>
                <a:spcPts val="0"/>
              </a:spcAft>
              <a:buClr>
                <a:schemeClr val="dk1"/>
              </a:buClr>
              <a:buSzPts val="2000"/>
              <a:buFont typeface="Arial"/>
              <a:buChar char="•"/>
            </a:pPr>
            <a:r>
              <a:rPr b="1" lang="en-US" sz="2000">
                <a:solidFill>
                  <a:schemeClr val="dk1"/>
                </a:solidFill>
                <a:latin typeface="Calibri"/>
                <a:ea typeface="Calibri"/>
                <a:cs typeface="Calibri"/>
                <a:sym typeface="Calibri"/>
              </a:rPr>
              <a:t>CT/MRI/PET </a:t>
            </a:r>
            <a:r>
              <a:rPr lang="en-US" sz="2000">
                <a:solidFill>
                  <a:schemeClr val="dk1"/>
                </a:solidFill>
                <a:latin typeface="Calibri"/>
                <a:ea typeface="Calibri"/>
                <a:cs typeface="Calibri"/>
                <a:sym typeface="Calibri"/>
              </a:rPr>
              <a:t>of the chest and abdomen </a:t>
            </a:r>
            <a:r>
              <a:rPr b="1" lang="en-US" sz="2000">
                <a:solidFill>
                  <a:schemeClr val="dk1"/>
                </a:solidFill>
                <a:latin typeface="Calibri"/>
                <a:ea typeface="Calibri"/>
                <a:cs typeface="Calibri"/>
                <a:sym typeface="Calibri"/>
              </a:rPr>
              <a:t>(staging and metastases) </a:t>
            </a:r>
            <a:endParaRPr/>
          </a:p>
          <a:p>
            <a:pPr indent="-342900" lvl="0" marL="520700" marR="0" rtl="0" algn="l">
              <a:spcBef>
                <a:spcPts val="0"/>
              </a:spcBef>
              <a:spcAft>
                <a:spcPts val="0"/>
              </a:spcAft>
              <a:buClr>
                <a:schemeClr val="dk1"/>
              </a:buClr>
              <a:buSzPts val="2000"/>
              <a:buFont typeface="Arial"/>
              <a:buChar char="•"/>
            </a:pPr>
            <a:r>
              <a:rPr b="1" lang="en-US" sz="2000">
                <a:solidFill>
                  <a:schemeClr val="dk1"/>
                </a:solidFill>
                <a:latin typeface="Calibri"/>
                <a:ea typeface="Calibri"/>
                <a:cs typeface="Calibri"/>
                <a:sym typeface="Calibri"/>
              </a:rPr>
              <a:t>Ovarian metastasis is called Krukenberg tumour</a:t>
            </a:r>
            <a:endParaRPr b="1" sz="2000">
              <a:solidFill>
                <a:schemeClr val="dk1"/>
              </a:solidFill>
              <a:latin typeface="Calibri"/>
              <a:ea typeface="Calibri"/>
              <a:cs typeface="Calibri"/>
              <a:sym typeface="Calibri"/>
            </a:endParaRPr>
          </a:p>
        </p:txBody>
      </p:sp>
      <p:sp>
        <p:nvSpPr>
          <p:cNvPr id="581" name="Google Shape;581;p43"/>
          <p:cNvSpPr/>
          <p:nvPr/>
        </p:nvSpPr>
        <p:spPr>
          <a:xfrm>
            <a:off x="8232780" y="769756"/>
            <a:ext cx="3648705" cy="3325765"/>
          </a:xfrm>
          <a:prstGeom prst="rect">
            <a:avLst/>
          </a:prstGeom>
          <a:noFill/>
          <a:ln>
            <a:noFill/>
          </a:ln>
        </p:spPr>
        <p:txBody>
          <a:bodyPr anchorCtr="0" anchor="t" bIns="121900" lIns="121900" spcFirstLastPara="1" rIns="121900" wrap="square" tIns="121900">
            <a:noAutofit/>
          </a:bodyPr>
          <a:lstStyle/>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Surgical resection (subtotal or total gastrectomy) + adjuvant radiotherapy/ chemotherapy </a:t>
            </a:r>
            <a:endParaRPr sz="20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Palliative/ Supportive care</a:t>
            </a:r>
            <a:endParaRPr sz="20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Low overall survival as diagnosis is made at a late stage</a:t>
            </a:r>
            <a:endParaRPr sz="2000">
              <a:solidFill>
                <a:schemeClr val="dk1"/>
              </a:solidFill>
              <a:latin typeface="Calibri"/>
              <a:ea typeface="Calibri"/>
              <a:cs typeface="Calibri"/>
              <a:sym typeface="Calibri"/>
            </a:endParaRPr>
          </a:p>
        </p:txBody>
      </p:sp>
      <p:pic>
        <p:nvPicPr>
          <p:cNvPr id="582" name="Google Shape;582;p43"/>
          <p:cNvPicPr preferRelativeResize="0"/>
          <p:nvPr/>
        </p:nvPicPr>
        <p:blipFill rotWithShape="1">
          <a:blip r:embed="rId3">
            <a:alphaModFix/>
          </a:blip>
          <a:srcRect b="31637" l="0" r="0" t="0"/>
          <a:stretch/>
        </p:blipFill>
        <p:spPr>
          <a:xfrm>
            <a:off x="4818891" y="797008"/>
            <a:ext cx="2802600" cy="2362200"/>
          </a:xfrm>
          <a:prstGeom prst="rect">
            <a:avLst/>
          </a:prstGeom>
          <a:noFill/>
          <a:ln>
            <a:noFill/>
          </a:ln>
        </p:spPr>
      </p:pic>
      <p:sp>
        <p:nvSpPr>
          <p:cNvPr id="583" name="Google Shape;583;p43"/>
          <p:cNvSpPr txBox="1"/>
          <p:nvPr/>
        </p:nvSpPr>
        <p:spPr>
          <a:xfrm>
            <a:off x="4724425" y="2624005"/>
            <a:ext cx="2617500" cy="554100"/>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Clr>
                <a:schemeClr val="lt1"/>
              </a:buClr>
              <a:buSzPts val="2000"/>
              <a:buFont typeface="Calibri"/>
              <a:buNone/>
            </a:pPr>
            <a:r>
              <a:rPr b="1" lang="en-US" sz="2000">
                <a:solidFill>
                  <a:schemeClr val="lt1"/>
                </a:solidFill>
                <a:latin typeface="Calibri"/>
                <a:ea typeface="Calibri"/>
                <a:cs typeface="Calibri"/>
                <a:sym typeface="Calibri"/>
              </a:rPr>
              <a:t>Virchow’s node</a:t>
            </a:r>
            <a:endParaRPr b="1" sz="2000">
              <a:solidFill>
                <a:schemeClr val="lt1"/>
              </a:solidFill>
              <a:latin typeface="Calibri"/>
              <a:ea typeface="Calibri"/>
              <a:cs typeface="Calibri"/>
              <a:sym typeface="Calibri"/>
            </a:endParaRPr>
          </a:p>
        </p:txBody>
      </p:sp>
      <p:sp>
        <p:nvSpPr>
          <p:cNvPr id="584" name="Google Shape;584;p43"/>
          <p:cNvSpPr/>
          <p:nvPr/>
        </p:nvSpPr>
        <p:spPr>
          <a:xfrm rot="-2700000">
            <a:off x="5072753" y="2167673"/>
            <a:ext cx="889257" cy="218496"/>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85" name="Google Shape;585;p43"/>
          <p:cNvSpPr txBox="1"/>
          <p:nvPr/>
        </p:nvSpPr>
        <p:spPr>
          <a:xfrm>
            <a:off x="316387" y="292369"/>
            <a:ext cx="2974605"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Signs + Symptoms</a:t>
            </a:r>
            <a:endParaRPr/>
          </a:p>
        </p:txBody>
      </p:sp>
      <p:sp>
        <p:nvSpPr>
          <p:cNvPr id="586" name="Google Shape;586;p43"/>
          <p:cNvSpPr txBox="1"/>
          <p:nvPr/>
        </p:nvSpPr>
        <p:spPr>
          <a:xfrm>
            <a:off x="4689857" y="3442301"/>
            <a:ext cx="2974605"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Investigations</a:t>
            </a:r>
            <a:endParaRPr/>
          </a:p>
        </p:txBody>
      </p:sp>
      <p:sp>
        <p:nvSpPr>
          <p:cNvPr id="587" name="Google Shape;587;p43"/>
          <p:cNvSpPr txBox="1"/>
          <p:nvPr/>
        </p:nvSpPr>
        <p:spPr>
          <a:xfrm>
            <a:off x="8569829" y="292369"/>
            <a:ext cx="2974605"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Management</a:t>
            </a:r>
            <a:endParaRPr/>
          </a:p>
        </p:txBody>
      </p:sp>
      <p:sp>
        <p:nvSpPr>
          <p:cNvPr id="588" name="Google Shape;588;p43"/>
          <p:cNvSpPr txBox="1"/>
          <p:nvPr/>
        </p:nvSpPr>
        <p:spPr>
          <a:xfrm>
            <a:off x="339740" y="4934415"/>
            <a:ext cx="3706530" cy="1631216"/>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000"/>
              <a:buFont typeface="Arial"/>
              <a:buChar char="•"/>
            </a:pPr>
            <a:r>
              <a:rPr b="1" lang="en-US" sz="2000">
                <a:solidFill>
                  <a:schemeClr val="dk1"/>
                </a:solidFill>
                <a:latin typeface="Calibri"/>
                <a:ea typeface="Calibri"/>
                <a:cs typeface="Calibri"/>
                <a:sym typeface="Calibri"/>
              </a:rPr>
              <a:t>2-week endoscopy referral in people with: </a:t>
            </a:r>
            <a:r>
              <a:rPr lang="en-US" sz="2000">
                <a:solidFill>
                  <a:schemeClr val="dk1"/>
                </a:solidFill>
                <a:latin typeface="Calibri"/>
                <a:ea typeface="Calibri"/>
                <a:cs typeface="Calibri"/>
                <a:sym typeface="Calibri"/>
              </a:rPr>
              <a:t>Dysphagia</a:t>
            </a:r>
            <a:r>
              <a:rPr b="1" lang="en-US" sz="2000">
                <a:solidFill>
                  <a:schemeClr val="dk1"/>
                </a:solidFill>
                <a:latin typeface="Calibri"/>
                <a:ea typeface="Calibri"/>
                <a:cs typeface="Calibri"/>
                <a:sym typeface="Calibri"/>
              </a:rPr>
              <a:t> or Age </a:t>
            </a:r>
            <a:r>
              <a:rPr lang="en-US" sz="2000">
                <a:solidFill>
                  <a:schemeClr val="dk1"/>
                </a:solidFill>
                <a:latin typeface="Calibri"/>
                <a:ea typeface="Calibri"/>
                <a:cs typeface="Calibri"/>
                <a:sym typeface="Calibri"/>
              </a:rPr>
              <a:t>≥ 55yo with weight loss and 1 of Upper abdo pain/ Reflux/ Dyspepsia </a:t>
            </a:r>
            <a:endParaRPr b="1" sz="2000">
              <a:solidFill>
                <a:schemeClr val="dk1"/>
              </a:solidFill>
              <a:latin typeface="Calibri"/>
              <a:ea typeface="Calibri"/>
              <a:cs typeface="Calibri"/>
              <a:sym typeface="Calibri"/>
            </a:endParaRPr>
          </a:p>
        </p:txBody>
      </p:sp>
      <p:pic>
        <p:nvPicPr>
          <p:cNvPr id="589" name="Google Shape;589;p43"/>
          <p:cNvPicPr preferRelativeResize="0"/>
          <p:nvPr/>
        </p:nvPicPr>
        <p:blipFill rotWithShape="1">
          <a:blip r:embed="rId4">
            <a:alphaModFix/>
          </a:blip>
          <a:srcRect b="0" l="69047" r="-62" t="48186"/>
          <a:stretch/>
        </p:blipFill>
        <p:spPr>
          <a:xfrm>
            <a:off x="9765792" y="4124614"/>
            <a:ext cx="2265801" cy="204812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44"/>
          <p:cNvSpPr txBox="1"/>
          <p:nvPr>
            <p:ph type="title"/>
          </p:nvPr>
        </p:nvSpPr>
        <p:spPr>
          <a:xfrm>
            <a:off x="3587327" y="30471"/>
            <a:ext cx="4755490" cy="7635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300"/>
              <a:buFont typeface="Calibri"/>
              <a:buNone/>
            </a:pPr>
            <a:r>
              <a:rPr lang="en-US" sz="3900">
                <a:latin typeface="Calibri"/>
                <a:ea typeface="Calibri"/>
                <a:cs typeface="Calibri"/>
                <a:sym typeface="Calibri"/>
              </a:rPr>
              <a:t>Bowel cancer</a:t>
            </a:r>
            <a:endParaRPr sz="3900">
              <a:latin typeface="Calibri"/>
              <a:ea typeface="Calibri"/>
              <a:cs typeface="Calibri"/>
              <a:sym typeface="Calibri"/>
            </a:endParaRPr>
          </a:p>
        </p:txBody>
      </p:sp>
      <p:pic>
        <p:nvPicPr>
          <p:cNvPr id="596" name="Google Shape;596;p44"/>
          <p:cNvPicPr preferRelativeResize="0"/>
          <p:nvPr/>
        </p:nvPicPr>
        <p:blipFill rotWithShape="1">
          <a:blip r:embed="rId3">
            <a:alphaModFix/>
          </a:blip>
          <a:srcRect b="0" l="0" r="0" t="0"/>
          <a:stretch/>
        </p:blipFill>
        <p:spPr>
          <a:xfrm>
            <a:off x="470999" y="3600046"/>
            <a:ext cx="3116328" cy="2945566"/>
          </a:xfrm>
          <a:prstGeom prst="rect">
            <a:avLst/>
          </a:prstGeom>
          <a:noFill/>
          <a:ln>
            <a:noFill/>
          </a:ln>
        </p:spPr>
      </p:pic>
      <p:sp>
        <p:nvSpPr>
          <p:cNvPr id="597" name="Google Shape;597;p44"/>
          <p:cNvSpPr/>
          <p:nvPr/>
        </p:nvSpPr>
        <p:spPr>
          <a:xfrm>
            <a:off x="90543" y="1205483"/>
            <a:ext cx="4625343" cy="2030253"/>
          </a:xfrm>
          <a:prstGeom prst="rect">
            <a:avLst/>
          </a:prstGeom>
          <a:noFill/>
          <a:ln>
            <a:noFill/>
          </a:ln>
        </p:spPr>
        <p:txBody>
          <a:bodyPr anchorCtr="0" anchor="t" bIns="121900" lIns="121900" spcFirstLastPara="1" rIns="121900" wrap="square" tIns="121900">
            <a:noAutofit/>
          </a:bodyPr>
          <a:lstStyle/>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4th most common cancer (most common in </a:t>
            </a:r>
            <a:r>
              <a:rPr lang="en-US" sz="2000">
                <a:solidFill>
                  <a:schemeClr val="dk1"/>
                </a:solidFill>
                <a:highlight>
                  <a:srgbClr val="FFFF00"/>
                </a:highlight>
                <a:latin typeface="Calibri"/>
                <a:ea typeface="Calibri"/>
                <a:cs typeface="Calibri"/>
                <a:sym typeface="Calibri"/>
              </a:rPr>
              <a:t>sigmoid</a:t>
            </a:r>
            <a:r>
              <a:rPr lang="en-US" sz="2000">
                <a:solidFill>
                  <a:schemeClr val="dk1"/>
                </a:solidFill>
                <a:latin typeface="Calibri"/>
                <a:ea typeface="Calibri"/>
                <a:cs typeface="Calibri"/>
                <a:sym typeface="Calibri"/>
              </a:rPr>
              <a:t> colon and </a:t>
            </a:r>
            <a:r>
              <a:rPr lang="en-US" sz="2000">
                <a:solidFill>
                  <a:schemeClr val="dk1"/>
                </a:solidFill>
                <a:highlight>
                  <a:srgbClr val="FFFF00"/>
                </a:highlight>
                <a:latin typeface="Calibri"/>
                <a:ea typeface="Calibri"/>
                <a:cs typeface="Calibri"/>
                <a:sym typeface="Calibri"/>
              </a:rPr>
              <a:t>rectum</a:t>
            </a:r>
            <a:r>
              <a:rPr lang="en-US" sz="2000">
                <a:solidFill>
                  <a:schemeClr val="dk1"/>
                </a:solidFill>
                <a:latin typeface="Calibri"/>
                <a:ea typeface="Calibri"/>
                <a:cs typeface="Calibri"/>
                <a:sym typeface="Calibri"/>
              </a:rPr>
              <a:t>)</a:t>
            </a:r>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peaks at </a:t>
            </a:r>
            <a:r>
              <a:rPr lang="en-US" sz="2000">
                <a:solidFill>
                  <a:schemeClr val="dk1"/>
                </a:solidFill>
                <a:highlight>
                  <a:srgbClr val="FFFF00"/>
                </a:highlight>
                <a:latin typeface="Calibri"/>
                <a:ea typeface="Calibri"/>
                <a:cs typeface="Calibri"/>
                <a:sym typeface="Calibri"/>
              </a:rPr>
              <a:t>85-89 y.o</a:t>
            </a:r>
            <a:endParaRPr sz="2000">
              <a:solidFill>
                <a:schemeClr val="dk1"/>
              </a:solidFill>
              <a:highlight>
                <a:srgbClr val="FFFF00"/>
              </a:highlight>
              <a:latin typeface="Calibri"/>
              <a:ea typeface="Calibri"/>
              <a:cs typeface="Calibri"/>
              <a:sym typeface="Calibri"/>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Small intestine carcinomas make up just 1% of all GI tumours, associated with Crohn’s +Coeliacs Disease</a:t>
            </a:r>
            <a:endParaRPr sz="20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000"/>
              <a:buFont typeface="Calibri"/>
              <a:buNone/>
            </a:pPr>
            <a:r>
              <a:t/>
            </a:r>
            <a:endParaRPr b="1" sz="2000">
              <a:solidFill>
                <a:srgbClr val="9900FF"/>
              </a:solidFill>
              <a:latin typeface="Calibri"/>
              <a:ea typeface="Calibri"/>
              <a:cs typeface="Calibri"/>
              <a:sym typeface="Calibri"/>
            </a:endParaRPr>
          </a:p>
          <a:p>
            <a:pPr indent="0" lvl="0" marL="609600" marR="0" rtl="0" algn="l">
              <a:spcBef>
                <a:spcPts val="0"/>
              </a:spcBef>
              <a:spcAft>
                <a:spcPts val="0"/>
              </a:spcAft>
              <a:buClr>
                <a:schemeClr val="dk1"/>
              </a:buClr>
              <a:buSzPts val="2000"/>
              <a:buFont typeface="Calibri"/>
              <a:buNone/>
            </a:pPr>
            <a:r>
              <a:t/>
            </a:r>
            <a:endParaRPr sz="2000">
              <a:solidFill>
                <a:schemeClr val="dk1"/>
              </a:solidFill>
              <a:latin typeface="Calibri"/>
              <a:ea typeface="Calibri"/>
              <a:cs typeface="Calibri"/>
              <a:sym typeface="Calibri"/>
            </a:endParaRPr>
          </a:p>
        </p:txBody>
      </p:sp>
      <p:sp>
        <p:nvSpPr>
          <p:cNvPr id="598" name="Google Shape;598;p44"/>
          <p:cNvSpPr/>
          <p:nvPr/>
        </p:nvSpPr>
        <p:spPr>
          <a:xfrm>
            <a:off x="4810723" y="995407"/>
            <a:ext cx="7064188" cy="5832122"/>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Clr>
                <a:schemeClr val="dk1"/>
              </a:buClr>
              <a:buSzPts val="2000"/>
              <a:buFont typeface="Calibri"/>
              <a:buNone/>
            </a:pPr>
            <a:r>
              <a:t/>
            </a:r>
            <a:endParaRPr b="1" sz="20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1. </a:t>
            </a:r>
            <a:r>
              <a:rPr b="1" lang="en-US" sz="2000">
                <a:solidFill>
                  <a:schemeClr val="dk1"/>
                </a:solidFill>
                <a:latin typeface="Calibri"/>
                <a:ea typeface="Calibri"/>
                <a:cs typeface="Calibri"/>
                <a:sym typeface="Calibri"/>
              </a:rPr>
              <a:t>FHx</a:t>
            </a:r>
            <a:r>
              <a:rPr lang="en-US" sz="2000">
                <a:solidFill>
                  <a:schemeClr val="dk1"/>
                </a:solidFill>
                <a:latin typeface="Calibri"/>
                <a:ea typeface="Calibri"/>
                <a:cs typeface="Calibri"/>
                <a:sym typeface="Calibri"/>
              </a:rPr>
              <a:t> of bowel cancer</a:t>
            </a:r>
            <a:endParaRPr sz="20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2. </a:t>
            </a:r>
            <a:r>
              <a:rPr b="1" lang="en-US" sz="2000">
                <a:solidFill>
                  <a:schemeClr val="dk1"/>
                </a:solidFill>
                <a:latin typeface="Calibri"/>
                <a:ea typeface="Calibri"/>
                <a:cs typeface="Calibri"/>
                <a:sym typeface="Calibri"/>
              </a:rPr>
              <a:t>Hereditary (autosomal dominant)</a:t>
            </a:r>
            <a:endParaRPr/>
          </a:p>
          <a:p>
            <a:pPr indent="0" lvl="0" marL="0" marR="0" rtl="0" algn="l">
              <a:spcBef>
                <a:spcPts val="0"/>
              </a:spcBef>
              <a:spcAft>
                <a:spcPts val="0"/>
              </a:spcAft>
              <a:buClr>
                <a:schemeClr val="dk1"/>
              </a:buClr>
              <a:buSzPts val="2000"/>
              <a:buFont typeface="Calibri"/>
              <a:buNone/>
            </a:pPr>
            <a:r>
              <a:t/>
            </a:r>
            <a:endParaRPr b="1" sz="2000">
              <a:solidFill>
                <a:schemeClr val="dk1"/>
              </a:solidFill>
              <a:latin typeface="Calibri"/>
              <a:ea typeface="Calibri"/>
              <a:cs typeface="Calibri"/>
              <a:sym typeface="Calibri"/>
            </a:endParaRPr>
          </a:p>
          <a:p>
            <a:pPr indent="-431800" lvl="0" marL="609600" marR="0" rtl="0" algn="l">
              <a:spcBef>
                <a:spcPts val="0"/>
              </a:spcBef>
              <a:spcAft>
                <a:spcPts val="0"/>
              </a:spcAft>
              <a:buClr>
                <a:schemeClr val="dk1"/>
              </a:buClr>
              <a:buSzPts val="2000"/>
              <a:buFont typeface="Calibri"/>
              <a:buChar char="●"/>
            </a:pPr>
            <a:r>
              <a:rPr b="1" lang="en-US" sz="2000">
                <a:solidFill>
                  <a:srgbClr val="FF0000"/>
                </a:solidFill>
                <a:latin typeface="Calibri"/>
                <a:ea typeface="Calibri"/>
                <a:cs typeface="Calibri"/>
                <a:sym typeface="Calibri"/>
              </a:rPr>
              <a:t>F</a:t>
            </a:r>
            <a:r>
              <a:rPr b="1" lang="en-US" sz="2000">
                <a:solidFill>
                  <a:schemeClr val="dk1"/>
                </a:solidFill>
                <a:latin typeface="Calibri"/>
                <a:ea typeface="Calibri"/>
                <a:cs typeface="Calibri"/>
                <a:sym typeface="Calibri"/>
              </a:rPr>
              <a:t>amilial </a:t>
            </a:r>
            <a:r>
              <a:rPr b="1" lang="en-US" sz="2000">
                <a:solidFill>
                  <a:srgbClr val="FF0000"/>
                </a:solidFill>
                <a:latin typeface="Calibri"/>
                <a:ea typeface="Calibri"/>
                <a:cs typeface="Calibri"/>
                <a:sym typeface="Calibri"/>
              </a:rPr>
              <a:t>A</a:t>
            </a:r>
            <a:r>
              <a:rPr b="1" lang="en-US" sz="2000">
                <a:solidFill>
                  <a:schemeClr val="dk1"/>
                </a:solidFill>
                <a:latin typeface="Calibri"/>
                <a:ea typeface="Calibri"/>
                <a:cs typeface="Calibri"/>
                <a:sym typeface="Calibri"/>
              </a:rPr>
              <a:t>denomatous </a:t>
            </a:r>
            <a:r>
              <a:rPr b="1" lang="en-US" sz="2000">
                <a:solidFill>
                  <a:srgbClr val="FF0000"/>
                </a:solidFill>
                <a:latin typeface="Calibri"/>
                <a:ea typeface="Calibri"/>
                <a:cs typeface="Calibri"/>
                <a:sym typeface="Calibri"/>
              </a:rPr>
              <a:t>P</a:t>
            </a:r>
            <a:r>
              <a:rPr b="1" lang="en-US" sz="2000">
                <a:solidFill>
                  <a:schemeClr val="dk1"/>
                </a:solidFill>
                <a:latin typeface="Calibri"/>
                <a:ea typeface="Calibri"/>
                <a:cs typeface="Calibri"/>
                <a:sym typeface="Calibri"/>
              </a:rPr>
              <a:t>olyposis </a:t>
            </a:r>
            <a:r>
              <a:rPr b="1" lang="en-US" sz="2000" u="sng">
                <a:solidFill>
                  <a:srgbClr val="FF0000"/>
                </a:solidFill>
                <a:latin typeface="Calibri"/>
                <a:ea typeface="Calibri"/>
                <a:cs typeface="Calibri"/>
                <a:sym typeface="Calibri"/>
              </a:rPr>
              <a:t>(FAP)</a:t>
            </a:r>
            <a:r>
              <a:rPr b="1" lang="en-US" sz="2000">
                <a:solidFill>
                  <a:srgbClr val="FF0000"/>
                </a:solidFill>
                <a:latin typeface="Calibri"/>
                <a:ea typeface="Calibri"/>
                <a:cs typeface="Calibri"/>
                <a:sym typeface="Calibri"/>
              </a:rPr>
              <a:t> </a:t>
            </a:r>
            <a:r>
              <a:rPr lang="en-US" sz="2000">
                <a:solidFill>
                  <a:schemeClr val="dk1"/>
                </a:solidFill>
                <a:latin typeface="Calibri"/>
                <a:ea typeface="Calibri"/>
                <a:cs typeface="Calibri"/>
                <a:sym typeface="Calibri"/>
              </a:rPr>
              <a:t>🡪 AD	</a:t>
            </a:r>
            <a:endParaRPr i="0" sz="1200" cap="none" strike="noStrike">
              <a:solidFill>
                <a:srgbClr val="000000"/>
              </a:solidFill>
              <a:latin typeface="Calibri"/>
              <a:ea typeface="Calibri"/>
              <a:cs typeface="Calibri"/>
              <a:sym typeface="Calibri"/>
            </a:endParaRPr>
          </a:p>
          <a:p>
            <a:pPr indent="-171450" lvl="4" marL="628650" marR="0" rtl="0" algn="l">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Mutation in </a:t>
            </a:r>
            <a:r>
              <a:rPr b="1" i="0" lang="en-US" sz="2000" u="none" cap="none" strike="noStrike">
                <a:solidFill>
                  <a:schemeClr val="dk1"/>
                </a:solidFill>
                <a:latin typeface="Calibri"/>
                <a:ea typeface="Calibri"/>
                <a:cs typeface="Calibri"/>
                <a:sym typeface="Calibri"/>
              </a:rPr>
              <a:t>APC</a:t>
            </a:r>
            <a:r>
              <a:rPr b="0" i="0" lang="en-US" sz="2000" u="none" cap="none" strike="noStrike">
                <a:solidFill>
                  <a:schemeClr val="dk1"/>
                </a:solidFill>
                <a:latin typeface="Calibri"/>
                <a:ea typeface="Calibri"/>
                <a:cs typeface="Calibri"/>
                <a:sym typeface="Calibri"/>
              </a:rPr>
              <a:t> (tumour suppressor gene).</a:t>
            </a:r>
            <a:endParaRPr/>
          </a:p>
          <a:p>
            <a:pPr indent="-171450" lvl="2" marL="628650" marR="0" rtl="0" algn="l">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Polyp formation</a:t>
            </a:r>
            <a:endParaRPr/>
          </a:p>
          <a:p>
            <a:pPr indent="0" lvl="1" marL="457200" marR="0" rtl="0" algn="l">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a:p>
            <a:pPr indent="-431800" lvl="0" marL="609600" marR="0" rtl="0" algn="l">
              <a:spcBef>
                <a:spcPts val="0"/>
              </a:spcBef>
              <a:spcAft>
                <a:spcPts val="0"/>
              </a:spcAft>
              <a:buClr>
                <a:schemeClr val="dk1"/>
              </a:buClr>
              <a:buSzPts val="2000"/>
              <a:buFont typeface="Calibri"/>
              <a:buChar char="●"/>
            </a:pPr>
            <a:r>
              <a:rPr b="1" lang="en-US" sz="2000">
                <a:solidFill>
                  <a:srgbClr val="FF0000"/>
                </a:solidFill>
                <a:latin typeface="Calibri"/>
                <a:ea typeface="Calibri"/>
                <a:cs typeface="Calibri"/>
                <a:sym typeface="Calibri"/>
              </a:rPr>
              <a:t>Lynch syndrome</a:t>
            </a:r>
            <a:r>
              <a:rPr b="1" lang="en-US" sz="2000">
                <a:solidFill>
                  <a:schemeClr val="dk1"/>
                </a:solidFill>
                <a:latin typeface="Calibri"/>
                <a:ea typeface="Calibri"/>
                <a:cs typeface="Calibri"/>
                <a:sym typeface="Calibri"/>
              </a:rPr>
              <a:t>/ </a:t>
            </a:r>
            <a:r>
              <a:rPr b="1" lang="en-US" sz="2000">
                <a:solidFill>
                  <a:srgbClr val="FF0000"/>
                </a:solidFill>
                <a:latin typeface="Calibri"/>
                <a:ea typeface="Calibri"/>
                <a:cs typeface="Calibri"/>
                <a:sym typeface="Calibri"/>
              </a:rPr>
              <a:t>H</a:t>
            </a:r>
            <a:r>
              <a:rPr b="1" lang="en-US" sz="2000">
                <a:solidFill>
                  <a:schemeClr val="dk1"/>
                </a:solidFill>
                <a:latin typeface="Calibri"/>
                <a:ea typeface="Calibri"/>
                <a:cs typeface="Calibri"/>
                <a:sym typeface="Calibri"/>
              </a:rPr>
              <a:t>ereditary </a:t>
            </a:r>
            <a:r>
              <a:rPr b="1" lang="en-US" sz="2000">
                <a:solidFill>
                  <a:srgbClr val="FF0000"/>
                </a:solidFill>
                <a:latin typeface="Calibri"/>
                <a:ea typeface="Calibri"/>
                <a:cs typeface="Calibri"/>
                <a:sym typeface="Calibri"/>
              </a:rPr>
              <a:t>N</a:t>
            </a:r>
            <a:r>
              <a:rPr b="1" lang="en-US" sz="2000">
                <a:solidFill>
                  <a:schemeClr val="dk1"/>
                </a:solidFill>
                <a:latin typeface="Calibri"/>
                <a:ea typeface="Calibri"/>
                <a:cs typeface="Calibri"/>
                <a:sym typeface="Calibri"/>
              </a:rPr>
              <a:t>on</a:t>
            </a:r>
            <a:r>
              <a:rPr b="1" lang="en-US" sz="2000">
                <a:solidFill>
                  <a:srgbClr val="FF0000"/>
                </a:solidFill>
                <a:latin typeface="Calibri"/>
                <a:ea typeface="Calibri"/>
                <a:cs typeface="Calibri"/>
                <a:sym typeface="Calibri"/>
              </a:rPr>
              <a:t>P</a:t>
            </a:r>
            <a:r>
              <a:rPr b="1" lang="en-US" sz="2000">
                <a:solidFill>
                  <a:schemeClr val="dk1"/>
                </a:solidFill>
                <a:latin typeface="Calibri"/>
                <a:ea typeface="Calibri"/>
                <a:cs typeface="Calibri"/>
                <a:sym typeface="Calibri"/>
              </a:rPr>
              <a:t>olyposis </a:t>
            </a:r>
            <a:r>
              <a:rPr b="1" lang="en-US" sz="2000">
                <a:solidFill>
                  <a:srgbClr val="FF0000"/>
                </a:solidFill>
                <a:latin typeface="Calibri"/>
                <a:ea typeface="Calibri"/>
                <a:cs typeface="Calibri"/>
                <a:sym typeface="Calibri"/>
              </a:rPr>
              <a:t>C</a:t>
            </a:r>
            <a:r>
              <a:rPr b="1" lang="en-US" sz="2000">
                <a:solidFill>
                  <a:schemeClr val="dk1"/>
                </a:solidFill>
                <a:latin typeface="Calibri"/>
                <a:ea typeface="Calibri"/>
                <a:cs typeface="Calibri"/>
                <a:sym typeface="Calibri"/>
              </a:rPr>
              <a:t>olorectal </a:t>
            </a:r>
            <a:r>
              <a:rPr b="1" lang="en-US" sz="2000">
                <a:solidFill>
                  <a:srgbClr val="FF0000"/>
                </a:solidFill>
                <a:latin typeface="Calibri"/>
                <a:ea typeface="Calibri"/>
                <a:cs typeface="Calibri"/>
                <a:sym typeface="Calibri"/>
              </a:rPr>
              <a:t>C</a:t>
            </a:r>
            <a:r>
              <a:rPr b="1" lang="en-US" sz="2000">
                <a:solidFill>
                  <a:schemeClr val="dk1"/>
                </a:solidFill>
                <a:latin typeface="Calibri"/>
                <a:ea typeface="Calibri"/>
                <a:cs typeface="Calibri"/>
                <a:sym typeface="Calibri"/>
              </a:rPr>
              <a:t>ancer </a:t>
            </a:r>
            <a:r>
              <a:rPr b="1" lang="en-US" sz="2000" u="sng">
                <a:solidFill>
                  <a:srgbClr val="FF0000"/>
                </a:solidFill>
                <a:latin typeface="Calibri"/>
                <a:ea typeface="Calibri"/>
                <a:cs typeface="Calibri"/>
                <a:sym typeface="Calibri"/>
              </a:rPr>
              <a:t>(HNPCC)</a:t>
            </a:r>
            <a:r>
              <a:rPr b="1" lang="en-US" sz="2000">
                <a:solidFill>
                  <a:srgbClr val="FF0000"/>
                </a:solidFill>
                <a:latin typeface="Calibri"/>
                <a:ea typeface="Calibri"/>
                <a:cs typeface="Calibri"/>
                <a:sym typeface="Calibri"/>
              </a:rPr>
              <a:t> </a:t>
            </a:r>
            <a:r>
              <a:rPr lang="en-US" sz="2000">
                <a:solidFill>
                  <a:schemeClr val="dk1"/>
                </a:solidFill>
                <a:latin typeface="Calibri"/>
                <a:ea typeface="Calibri"/>
                <a:cs typeface="Calibri"/>
                <a:sym typeface="Calibri"/>
              </a:rPr>
              <a:t>🡪 AD</a:t>
            </a:r>
            <a:endParaRPr i="0" sz="1200" cap="none" strike="noStrike">
              <a:solidFill>
                <a:schemeClr val="dk1"/>
              </a:solidFill>
              <a:latin typeface="Calibri"/>
              <a:ea typeface="Calibri"/>
              <a:cs typeface="Calibri"/>
              <a:sym typeface="Calibri"/>
            </a:endParaRPr>
          </a:p>
          <a:p>
            <a:pPr indent="-171450" lvl="1" marL="628650" marR="0" rtl="0" algn="l">
              <a:lnSpc>
                <a:spcPct val="100000"/>
              </a:lnSpc>
              <a:spcBef>
                <a:spcPts val="0"/>
              </a:spcBef>
              <a:spcAft>
                <a:spcPts val="0"/>
              </a:spcAft>
              <a:buClr>
                <a:srgbClr val="000000"/>
              </a:buClr>
              <a:buSzPts val="2000"/>
              <a:buFont typeface="Calibri"/>
              <a:buChar char="○"/>
            </a:pPr>
            <a:r>
              <a:rPr b="0" i="0" lang="en-US" sz="2000" u="none" cap="none" strike="noStrike">
                <a:solidFill>
                  <a:schemeClr val="dk1"/>
                </a:solidFill>
                <a:latin typeface="Calibri"/>
                <a:ea typeface="Calibri"/>
                <a:cs typeface="Calibri"/>
                <a:sym typeface="Calibri"/>
              </a:rPr>
              <a:t>Mutation in </a:t>
            </a:r>
            <a:r>
              <a:rPr b="1" i="0" lang="en-US" sz="2000" u="none" cap="none" strike="noStrike">
                <a:solidFill>
                  <a:schemeClr val="dk1"/>
                </a:solidFill>
                <a:latin typeface="Calibri"/>
                <a:ea typeface="Calibri"/>
                <a:cs typeface="Calibri"/>
                <a:sym typeface="Calibri"/>
              </a:rPr>
              <a:t>MSH-1/MSH-2 </a:t>
            </a:r>
            <a:r>
              <a:rPr b="0" i="0" lang="en-US" sz="2000" u="none" cap="none" strike="noStrike">
                <a:solidFill>
                  <a:schemeClr val="dk1"/>
                </a:solidFill>
                <a:latin typeface="Calibri"/>
                <a:ea typeface="Calibri"/>
                <a:cs typeface="Calibri"/>
                <a:sym typeface="Calibri"/>
              </a:rPr>
              <a:t>gene</a:t>
            </a:r>
            <a:endParaRPr/>
          </a:p>
          <a:p>
            <a:pPr indent="-171450" lvl="1" marL="628650" marR="0" rtl="0" algn="l">
              <a:lnSpc>
                <a:spcPct val="100000"/>
              </a:lnSpc>
              <a:spcBef>
                <a:spcPts val="0"/>
              </a:spcBef>
              <a:spcAft>
                <a:spcPts val="0"/>
              </a:spcAft>
              <a:buClr>
                <a:srgbClr val="000000"/>
              </a:buClr>
              <a:buSzPts val="2000"/>
              <a:buFont typeface="Calibri"/>
              <a:buChar char="○"/>
            </a:pPr>
            <a:r>
              <a:rPr b="0" i="0" lang="en-US" sz="2000" u="none" cap="none" strike="noStrike">
                <a:solidFill>
                  <a:schemeClr val="dk1"/>
                </a:solidFill>
                <a:latin typeface="Calibri"/>
                <a:ea typeface="Calibri"/>
                <a:cs typeface="Calibri"/>
                <a:sym typeface="Calibri"/>
              </a:rPr>
              <a:t>DNA mismatch repair</a:t>
            </a:r>
            <a:endParaRPr/>
          </a:p>
          <a:p>
            <a:pPr indent="-44450" lvl="2" marL="628650" marR="0" rtl="0" algn="l">
              <a:spcBef>
                <a:spcPts val="0"/>
              </a:spcBef>
              <a:spcAft>
                <a:spcPts val="0"/>
              </a:spcAft>
              <a:buClr>
                <a:schemeClr val="dk1"/>
              </a:buClr>
              <a:buSzPts val="2000"/>
              <a:buFont typeface="Calibri"/>
              <a:buNone/>
            </a:pPr>
            <a:r>
              <a:t/>
            </a:r>
            <a:endParaRPr b="0" i="0" sz="20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1" lang="en-US" sz="2000">
                <a:solidFill>
                  <a:schemeClr val="dk1"/>
                </a:solidFill>
                <a:latin typeface="Calibri"/>
                <a:ea typeface="Calibri"/>
                <a:cs typeface="Calibri"/>
                <a:sym typeface="Calibri"/>
              </a:rPr>
              <a:t>3. IBD </a:t>
            </a:r>
            <a:endParaRPr b="1" sz="20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000">
                <a:solidFill>
                  <a:schemeClr val="dk1"/>
                </a:solidFill>
                <a:latin typeface="Calibri"/>
                <a:ea typeface="Calibri"/>
                <a:cs typeface="Calibri"/>
                <a:sym typeface="Calibri"/>
              </a:rPr>
              <a:t>4. Obesity</a:t>
            </a:r>
            <a:endParaRPr b="1" sz="20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000">
                <a:solidFill>
                  <a:schemeClr val="dk1"/>
                </a:solidFill>
                <a:latin typeface="Calibri"/>
                <a:ea typeface="Calibri"/>
                <a:cs typeface="Calibri"/>
                <a:sym typeface="Calibri"/>
              </a:rPr>
              <a:t>5. DM  </a:t>
            </a:r>
            <a:endParaRPr b="1" sz="20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000">
                <a:solidFill>
                  <a:schemeClr val="dk1"/>
                </a:solidFill>
                <a:latin typeface="Calibri"/>
                <a:ea typeface="Calibri"/>
                <a:cs typeface="Calibri"/>
                <a:sym typeface="Calibri"/>
              </a:rPr>
              <a:t>6. Smoking </a:t>
            </a:r>
            <a:endParaRPr b="1" sz="20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000">
                <a:solidFill>
                  <a:schemeClr val="dk1"/>
                </a:solidFill>
                <a:latin typeface="Calibri"/>
                <a:ea typeface="Calibri"/>
                <a:cs typeface="Calibri"/>
                <a:sym typeface="Calibri"/>
              </a:rPr>
              <a:t>7. Alcohol </a:t>
            </a:r>
            <a:endParaRPr b="1" sz="20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000"/>
              <a:buFont typeface="Calibri"/>
              <a:buNone/>
            </a:pPr>
            <a:r>
              <a:t/>
            </a:r>
            <a:endParaRPr b="1" sz="2000">
              <a:solidFill>
                <a:srgbClr val="9900FF"/>
              </a:solidFill>
              <a:latin typeface="Calibri"/>
              <a:ea typeface="Calibri"/>
              <a:cs typeface="Calibri"/>
              <a:sym typeface="Calibri"/>
            </a:endParaRPr>
          </a:p>
          <a:p>
            <a:pPr indent="0" lvl="0" marL="0" marR="0" rtl="0" algn="l">
              <a:spcBef>
                <a:spcPts val="0"/>
              </a:spcBef>
              <a:spcAft>
                <a:spcPts val="0"/>
              </a:spcAft>
              <a:buClr>
                <a:schemeClr val="dk1"/>
              </a:buClr>
              <a:buSzPts val="2000"/>
              <a:buFont typeface="Calibri"/>
              <a:buNone/>
            </a:pPr>
            <a:r>
              <a:t/>
            </a:r>
            <a:endParaRPr b="1" sz="2000">
              <a:solidFill>
                <a:srgbClr val="9900FF"/>
              </a:solidFill>
              <a:latin typeface="Calibri"/>
              <a:ea typeface="Calibri"/>
              <a:cs typeface="Calibri"/>
              <a:sym typeface="Calibri"/>
            </a:endParaRPr>
          </a:p>
          <a:p>
            <a:pPr indent="0" lvl="0" marL="609600" marR="0" rtl="0" algn="l">
              <a:spcBef>
                <a:spcPts val="0"/>
              </a:spcBef>
              <a:spcAft>
                <a:spcPts val="0"/>
              </a:spcAft>
              <a:buClr>
                <a:schemeClr val="dk1"/>
              </a:buClr>
              <a:buSzPts val="2000"/>
              <a:buFont typeface="Calibri"/>
              <a:buNone/>
            </a:pPr>
            <a:r>
              <a:t/>
            </a:r>
            <a:endParaRPr sz="2000">
              <a:solidFill>
                <a:schemeClr val="dk1"/>
              </a:solidFill>
              <a:latin typeface="Calibri"/>
              <a:ea typeface="Calibri"/>
              <a:cs typeface="Calibri"/>
              <a:sym typeface="Calibri"/>
            </a:endParaRPr>
          </a:p>
        </p:txBody>
      </p:sp>
      <p:sp>
        <p:nvSpPr>
          <p:cNvPr id="599" name="Google Shape;599;p44"/>
          <p:cNvSpPr txBox="1"/>
          <p:nvPr/>
        </p:nvSpPr>
        <p:spPr>
          <a:xfrm>
            <a:off x="470999" y="836151"/>
            <a:ext cx="2014437"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Epidemiology</a:t>
            </a:r>
            <a:endParaRPr/>
          </a:p>
        </p:txBody>
      </p:sp>
      <p:sp>
        <p:nvSpPr>
          <p:cNvPr id="600" name="Google Shape;600;p44"/>
          <p:cNvSpPr txBox="1"/>
          <p:nvPr/>
        </p:nvSpPr>
        <p:spPr>
          <a:xfrm>
            <a:off x="4868543" y="830882"/>
            <a:ext cx="4345260"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Risk Factors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45"/>
          <p:cNvSpPr txBox="1"/>
          <p:nvPr>
            <p:ph type="title"/>
          </p:nvPr>
        </p:nvSpPr>
        <p:spPr>
          <a:xfrm>
            <a:off x="415600" y="54177"/>
            <a:ext cx="11360700" cy="7635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300"/>
              <a:buFont typeface="Calibri"/>
              <a:buNone/>
            </a:pPr>
            <a:r>
              <a:rPr lang="en-US" sz="3900">
                <a:latin typeface="Calibri"/>
                <a:ea typeface="Calibri"/>
                <a:cs typeface="Calibri"/>
                <a:sym typeface="Calibri"/>
              </a:rPr>
              <a:t>Bowel cancer</a:t>
            </a:r>
            <a:endParaRPr sz="3900">
              <a:latin typeface="Calibri"/>
              <a:ea typeface="Calibri"/>
              <a:cs typeface="Calibri"/>
              <a:sym typeface="Calibri"/>
            </a:endParaRPr>
          </a:p>
        </p:txBody>
      </p:sp>
      <p:sp>
        <p:nvSpPr>
          <p:cNvPr id="607" name="Google Shape;607;p45"/>
          <p:cNvSpPr/>
          <p:nvPr/>
        </p:nvSpPr>
        <p:spPr>
          <a:xfrm>
            <a:off x="64401" y="1205674"/>
            <a:ext cx="4211764" cy="3798720"/>
          </a:xfrm>
          <a:prstGeom prst="rect">
            <a:avLst/>
          </a:prstGeom>
          <a:noFill/>
          <a:ln>
            <a:noFill/>
          </a:ln>
        </p:spPr>
        <p:txBody>
          <a:bodyPr anchorCtr="0" anchor="t" bIns="121900" lIns="121900" spcFirstLastPara="1" rIns="121900" wrap="square" tIns="121900">
            <a:noAutofit/>
          </a:bodyPr>
          <a:lstStyle/>
          <a:p>
            <a:pPr indent="-342900" lvl="0" marL="5207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Red flags (ALARMS)</a:t>
            </a:r>
            <a:endParaRPr/>
          </a:p>
          <a:p>
            <a:pPr indent="-342900" lvl="0" marL="520700" marR="0" rtl="0" algn="l">
              <a:spcBef>
                <a:spcPts val="0"/>
              </a:spcBef>
              <a:spcAft>
                <a:spcPts val="0"/>
              </a:spcAft>
              <a:buClr>
                <a:schemeClr val="dk1"/>
              </a:buClr>
              <a:buSzPts val="2000"/>
              <a:buFont typeface="Arial"/>
              <a:buChar char="•"/>
            </a:pPr>
            <a:r>
              <a:rPr b="1" lang="en-US" sz="2000">
                <a:solidFill>
                  <a:schemeClr val="dk1"/>
                </a:solidFill>
                <a:latin typeface="Calibri"/>
                <a:ea typeface="Calibri"/>
                <a:cs typeface="Calibri"/>
                <a:sym typeface="Calibri"/>
              </a:rPr>
              <a:t>Change in bowel habit </a:t>
            </a:r>
            <a:endParaRPr b="1" sz="2000">
              <a:solidFill>
                <a:schemeClr val="dk1"/>
              </a:solidFill>
              <a:latin typeface="Calibri"/>
              <a:ea typeface="Calibri"/>
              <a:cs typeface="Calibri"/>
              <a:sym typeface="Calibri"/>
            </a:endParaRPr>
          </a:p>
          <a:p>
            <a:pPr indent="-342900" lvl="0" marL="520700" marR="0" rtl="0" algn="l">
              <a:spcBef>
                <a:spcPts val="0"/>
              </a:spcBef>
              <a:spcAft>
                <a:spcPts val="0"/>
              </a:spcAft>
              <a:buClr>
                <a:schemeClr val="dk1"/>
              </a:buClr>
              <a:buSzPts val="2000"/>
              <a:buFont typeface="Arial"/>
              <a:buChar char="•"/>
            </a:pPr>
            <a:r>
              <a:rPr b="1" lang="en-US" sz="2000">
                <a:solidFill>
                  <a:schemeClr val="dk1"/>
                </a:solidFill>
                <a:latin typeface="Calibri"/>
                <a:ea typeface="Calibri"/>
                <a:cs typeface="Calibri"/>
                <a:sym typeface="Calibri"/>
              </a:rPr>
              <a:t>Weight loss </a:t>
            </a:r>
            <a:endParaRPr b="1" sz="2000">
              <a:solidFill>
                <a:schemeClr val="dk1"/>
              </a:solidFill>
              <a:latin typeface="Calibri"/>
              <a:ea typeface="Calibri"/>
              <a:cs typeface="Calibri"/>
              <a:sym typeface="Calibri"/>
            </a:endParaRPr>
          </a:p>
          <a:p>
            <a:pPr indent="-342900" lvl="0" marL="520700" marR="0" rtl="0" algn="l">
              <a:spcBef>
                <a:spcPts val="0"/>
              </a:spcBef>
              <a:spcAft>
                <a:spcPts val="0"/>
              </a:spcAft>
              <a:buClr>
                <a:schemeClr val="dk1"/>
              </a:buClr>
              <a:buSzPts val="2000"/>
              <a:buFont typeface="Arial"/>
              <a:buChar char="•"/>
            </a:pPr>
            <a:r>
              <a:rPr b="1" lang="en-US" sz="2000">
                <a:solidFill>
                  <a:schemeClr val="dk1"/>
                </a:solidFill>
                <a:latin typeface="Calibri"/>
                <a:ea typeface="Calibri"/>
                <a:cs typeface="Calibri"/>
                <a:sym typeface="Calibri"/>
              </a:rPr>
              <a:t>Anaemia</a:t>
            </a:r>
            <a:r>
              <a:rPr lang="en-US" sz="2000">
                <a:solidFill>
                  <a:schemeClr val="dk1"/>
                </a:solidFill>
                <a:latin typeface="Calibri"/>
                <a:ea typeface="Calibri"/>
                <a:cs typeface="Calibri"/>
                <a:sym typeface="Calibri"/>
              </a:rPr>
              <a:t> (iron deficiency)</a:t>
            </a:r>
            <a:endParaRPr sz="2000">
              <a:solidFill>
                <a:schemeClr val="dk1"/>
              </a:solidFill>
              <a:latin typeface="Calibri"/>
              <a:ea typeface="Calibri"/>
              <a:cs typeface="Calibri"/>
              <a:sym typeface="Calibri"/>
            </a:endParaRPr>
          </a:p>
          <a:p>
            <a:pPr indent="-342900" lvl="0" marL="520700" marR="0" rtl="0" algn="l">
              <a:spcBef>
                <a:spcPts val="0"/>
              </a:spcBef>
              <a:spcAft>
                <a:spcPts val="0"/>
              </a:spcAft>
              <a:buClr>
                <a:schemeClr val="dk1"/>
              </a:buClr>
              <a:buSzPts val="2000"/>
              <a:buFont typeface="Arial"/>
              <a:buChar char="•"/>
            </a:pPr>
            <a:r>
              <a:rPr b="1" lang="en-US" sz="2000">
                <a:solidFill>
                  <a:schemeClr val="dk1"/>
                </a:solidFill>
                <a:latin typeface="Calibri"/>
                <a:ea typeface="Calibri"/>
                <a:cs typeface="Calibri"/>
                <a:sym typeface="Calibri"/>
              </a:rPr>
              <a:t>Tenesmus</a:t>
            </a:r>
            <a:r>
              <a:rPr lang="en-US" sz="2000">
                <a:solidFill>
                  <a:schemeClr val="dk1"/>
                </a:solidFill>
                <a:latin typeface="Calibri"/>
                <a:ea typeface="Calibri"/>
                <a:cs typeface="Calibri"/>
                <a:sym typeface="Calibri"/>
              </a:rPr>
              <a:t> (feeling of having to keep emptying your bowels)</a:t>
            </a:r>
            <a:endParaRPr/>
          </a:p>
          <a:p>
            <a:pPr indent="-342900" lvl="0" marL="520700" marR="0" rtl="0" algn="l">
              <a:spcBef>
                <a:spcPts val="0"/>
              </a:spcBef>
              <a:spcAft>
                <a:spcPts val="0"/>
              </a:spcAft>
              <a:buClr>
                <a:schemeClr val="dk1"/>
              </a:buClr>
              <a:buSzPts val="2000"/>
              <a:buFont typeface="Arial"/>
              <a:buChar char="•"/>
            </a:pPr>
            <a:r>
              <a:rPr b="1" lang="en-US" sz="2000">
                <a:solidFill>
                  <a:schemeClr val="dk1"/>
                </a:solidFill>
                <a:latin typeface="Calibri"/>
                <a:ea typeface="Calibri"/>
                <a:cs typeface="Calibri"/>
                <a:sym typeface="Calibri"/>
              </a:rPr>
              <a:t>Abdominal pain, LLQ</a:t>
            </a:r>
            <a:endParaRPr b="1" sz="2000">
              <a:solidFill>
                <a:schemeClr val="dk1"/>
              </a:solidFill>
              <a:latin typeface="Calibri"/>
              <a:ea typeface="Calibri"/>
              <a:cs typeface="Calibri"/>
              <a:sym typeface="Calibri"/>
            </a:endParaRPr>
          </a:p>
          <a:p>
            <a:pPr indent="-342900" lvl="0" marL="520700" marR="0" rtl="0" algn="l">
              <a:spcBef>
                <a:spcPts val="0"/>
              </a:spcBef>
              <a:spcAft>
                <a:spcPts val="0"/>
              </a:spcAft>
              <a:buClr>
                <a:schemeClr val="dk1"/>
              </a:buClr>
              <a:buSzPts val="2000"/>
              <a:buFont typeface="Arial"/>
              <a:buChar char="•"/>
            </a:pPr>
            <a:r>
              <a:rPr b="1" lang="en-US" sz="2000">
                <a:solidFill>
                  <a:schemeClr val="dk1"/>
                </a:solidFill>
                <a:latin typeface="Calibri"/>
                <a:ea typeface="Calibri"/>
                <a:cs typeface="Calibri"/>
                <a:sym typeface="Calibri"/>
              </a:rPr>
              <a:t>Bloody/mucusy stools, mixed</a:t>
            </a:r>
            <a:endParaRPr b="1" sz="20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000"/>
              <a:buFont typeface="Calibri"/>
              <a:buNone/>
            </a:pPr>
            <a:r>
              <a:t/>
            </a:r>
            <a:endParaRPr b="1" sz="2000">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400"/>
              <a:buFont typeface="Calibri"/>
              <a:buNone/>
            </a:pPr>
            <a:r>
              <a:t/>
            </a:r>
            <a:endParaRPr sz="1400">
              <a:solidFill>
                <a:srgbClr val="4C4C4C"/>
              </a:solidFill>
              <a:highlight>
                <a:srgbClr val="FFFFFF"/>
              </a:highlight>
              <a:latin typeface="Calibri"/>
              <a:ea typeface="Calibri"/>
              <a:cs typeface="Calibri"/>
              <a:sym typeface="Calibri"/>
            </a:endParaRPr>
          </a:p>
          <a:p>
            <a:pPr indent="0" lvl="0" marL="0" marR="0" rtl="0" algn="l">
              <a:spcBef>
                <a:spcPts val="1100"/>
              </a:spcBef>
              <a:spcAft>
                <a:spcPts val="0"/>
              </a:spcAft>
              <a:buClr>
                <a:schemeClr val="dk1"/>
              </a:buClr>
              <a:buSzPts val="2000"/>
              <a:buFont typeface="Calibri"/>
              <a:buNone/>
            </a:pPr>
            <a:r>
              <a:t/>
            </a:r>
            <a:endParaRPr b="1" sz="2000">
              <a:solidFill>
                <a:srgbClr val="9900FF"/>
              </a:solidFill>
              <a:latin typeface="Calibri"/>
              <a:ea typeface="Calibri"/>
              <a:cs typeface="Calibri"/>
              <a:sym typeface="Calibri"/>
            </a:endParaRPr>
          </a:p>
          <a:p>
            <a:pPr indent="0" lvl="0" marL="609600" marR="0" rtl="0" algn="l">
              <a:spcBef>
                <a:spcPts val="0"/>
              </a:spcBef>
              <a:spcAft>
                <a:spcPts val="0"/>
              </a:spcAft>
              <a:buClr>
                <a:schemeClr val="dk1"/>
              </a:buClr>
              <a:buSzPts val="2000"/>
              <a:buFont typeface="Calibri"/>
              <a:buNone/>
            </a:pPr>
            <a:r>
              <a:t/>
            </a:r>
            <a:endParaRPr sz="2000">
              <a:solidFill>
                <a:schemeClr val="dk1"/>
              </a:solidFill>
              <a:latin typeface="Calibri"/>
              <a:ea typeface="Calibri"/>
              <a:cs typeface="Calibri"/>
              <a:sym typeface="Calibri"/>
            </a:endParaRPr>
          </a:p>
        </p:txBody>
      </p:sp>
      <p:sp>
        <p:nvSpPr>
          <p:cNvPr id="608" name="Google Shape;608;p45"/>
          <p:cNvSpPr/>
          <p:nvPr/>
        </p:nvSpPr>
        <p:spPr>
          <a:xfrm>
            <a:off x="240800" y="4119095"/>
            <a:ext cx="4705608" cy="2297700"/>
          </a:xfrm>
          <a:prstGeom prst="rect">
            <a:avLst/>
          </a:prstGeom>
          <a:noFill/>
          <a:ln>
            <a:noFill/>
          </a:ln>
        </p:spPr>
        <p:txBody>
          <a:bodyPr anchorCtr="0" anchor="t" bIns="121900" lIns="121900" spcFirstLastPara="1" rIns="121900" wrap="square" tIns="121900">
            <a:noAutofit/>
          </a:bodyPr>
          <a:lstStyle/>
          <a:p>
            <a:pPr indent="-342900" lvl="0" marL="342900" marR="0" rtl="0" algn="l">
              <a:lnSpc>
                <a:spcPct val="100000"/>
              </a:lnSpc>
              <a:spcBef>
                <a:spcPts val="0"/>
              </a:spcBef>
              <a:spcAft>
                <a:spcPts val="0"/>
              </a:spcAft>
              <a:buClr>
                <a:schemeClr val="dk1"/>
              </a:buClr>
              <a:buSzPts val="2000"/>
              <a:buFont typeface="Arial"/>
              <a:buChar char="•"/>
            </a:pPr>
            <a:r>
              <a:rPr b="1" lang="en-US" sz="2000">
                <a:solidFill>
                  <a:schemeClr val="dk1"/>
                </a:solidFill>
                <a:latin typeface="Calibri"/>
                <a:ea typeface="Calibri"/>
                <a:cs typeface="Calibri"/>
                <a:sym typeface="Calibri"/>
              </a:rPr>
              <a:t>2 week wait referral for colonoscopy+ biopsy for suspected cancer </a:t>
            </a:r>
            <a:endParaRPr b="1" sz="2000">
              <a:solidFill>
                <a:schemeClr val="dk1"/>
              </a:solidFill>
              <a:latin typeface="Calibri"/>
              <a:ea typeface="Calibri"/>
              <a:cs typeface="Calibri"/>
              <a:sym typeface="Calibri"/>
            </a:endParaRPr>
          </a:p>
          <a:p>
            <a:pPr indent="-342900" lvl="0" marL="520700" marR="0" rtl="0" algn="l">
              <a:lnSpc>
                <a:spcPct val="100000"/>
              </a:lnSpc>
              <a:spcBef>
                <a:spcPts val="0"/>
              </a:spcBef>
              <a:spcAft>
                <a:spcPts val="0"/>
              </a:spcAft>
              <a:buClr>
                <a:schemeClr val="dk1"/>
              </a:buClr>
              <a:buSzPts val="2000"/>
              <a:buFont typeface="Courier New"/>
              <a:buChar char="o"/>
            </a:pPr>
            <a:r>
              <a:rPr lang="en-US" sz="2000">
                <a:solidFill>
                  <a:schemeClr val="dk1"/>
                </a:solidFill>
                <a:latin typeface="Calibri"/>
                <a:ea typeface="Calibri"/>
                <a:cs typeface="Calibri"/>
                <a:sym typeface="Calibri"/>
              </a:rPr>
              <a:t>Over 40 with abdominal pain </a:t>
            </a:r>
            <a:r>
              <a:rPr b="1" lang="en-US" sz="2000">
                <a:solidFill>
                  <a:schemeClr val="dk1"/>
                </a:solidFill>
                <a:latin typeface="Calibri"/>
                <a:ea typeface="Calibri"/>
                <a:cs typeface="Calibri"/>
                <a:sym typeface="Calibri"/>
              </a:rPr>
              <a:t>and</a:t>
            </a:r>
            <a:r>
              <a:rPr lang="en-US" sz="2000">
                <a:solidFill>
                  <a:schemeClr val="dk1"/>
                </a:solidFill>
                <a:latin typeface="Calibri"/>
                <a:ea typeface="Calibri"/>
                <a:cs typeface="Calibri"/>
                <a:sym typeface="Calibri"/>
              </a:rPr>
              <a:t> unexplained weight loss</a:t>
            </a:r>
            <a:endParaRPr sz="2000">
              <a:solidFill>
                <a:schemeClr val="dk1"/>
              </a:solidFill>
              <a:latin typeface="Calibri"/>
              <a:ea typeface="Calibri"/>
              <a:cs typeface="Calibri"/>
              <a:sym typeface="Calibri"/>
            </a:endParaRPr>
          </a:p>
          <a:p>
            <a:pPr indent="-342900" lvl="0" marL="520700" marR="0" rtl="0" algn="l">
              <a:lnSpc>
                <a:spcPct val="100000"/>
              </a:lnSpc>
              <a:spcBef>
                <a:spcPts val="0"/>
              </a:spcBef>
              <a:spcAft>
                <a:spcPts val="0"/>
              </a:spcAft>
              <a:buClr>
                <a:schemeClr val="dk1"/>
              </a:buClr>
              <a:buSzPts val="2000"/>
              <a:buFont typeface="Courier New"/>
              <a:buChar char="o"/>
            </a:pPr>
            <a:r>
              <a:rPr lang="en-US" sz="2000">
                <a:solidFill>
                  <a:schemeClr val="dk1"/>
                </a:solidFill>
                <a:latin typeface="Calibri"/>
                <a:ea typeface="Calibri"/>
                <a:cs typeface="Calibri"/>
                <a:sym typeface="Calibri"/>
              </a:rPr>
              <a:t>Over 50 with unexplained rectal bleeding</a:t>
            </a:r>
            <a:endParaRPr sz="2000">
              <a:solidFill>
                <a:schemeClr val="dk1"/>
              </a:solidFill>
              <a:latin typeface="Calibri"/>
              <a:ea typeface="Calibri"/>
              <a:cs typeface="Calibri"/>
              <a:sym typeface="Calibri"/>
            </a:endParaRPr>
          </a:p>
          <a:p>
            <a:pPr indent="-342900" lvl="0" marL="520700" marR="0" rtl="0" algn="l">
              <a:lnSpc>
                <a:spcPct val="100000"/>
              </a:lnSpc>
              <a:spcBef>
                <a:spcPts val="0"/>
              </a:spcBef>
              <a:spcAft>
                <a:spcPts val="0"/>
              </a:spcAft>
              <a:buClr>
                <a:schemeClr val="dk1"/>
              </a:buClr>
              <a:buSzPts val="2000"/>
              <a:buFont typeface="Courier New"/>
              <a:buChar char="o"/>
            </a:pPr>
            <a:r>
              <a:rPr lang="en-US" sz="2000">
                <a:solidFill>
                  <a:schemeClr val="dk1"/>
                </a:solidFill>
                <a:latin typeface="Calibri"/>
                <a:ea typeface="Calibri"/>
                <a:cs typeface="Calibri"/>
                <a:sym typeface="Calibri"/>
              </a:rPr>
              <a:t>Over 60 with a change in bowel habit or iron deficiency anaemia</a:t>
            </a:r>
            <a:endParaRPr sz="2000">
              <a:solidFill>
                <a:schemeClr val="dk1"/>
              </a:solidFill>
              <a:latin typeface="Calibri"/>
              <a:ea typeface="Calibri"/>
              <a:cs typeface="Calibri"/>
              <a:sym typeface="Calibri"/>
            </a:endParaRPr>
          </a:p>
          <a:p>
            <a:pPr indent="0" lvl="0" marL="0" marR="0" rtl="0" algn="l">
              <a:lnSpc>
                <a:spcPct val="100000"/>
              </a:lnSpc>
              <a:spcBef>
                <a:spcPts val="1100"/>
              </a:spcBef>
              <a:spcAft>
                <a:spcPts val="0"/>
              </a:spcAft>
              <a:buClr>
                <a:schemeClr val="dk1"/>
              </a:buClr>
              <a:buSzPts val="2000"/>
              <a:buFont typeface="Calibri"/>
              <a:buNone/>
            </a:pPr>
            <a:r>
              <a:t/>
            </a:r>
            <a:endParaRPr sz="2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Calibri"/>
              <a:buNone/>
            </a:pPr>
            <a:r>
              <a:t/>
            </a:r>
            <a:endParaRPr b="1" sz="2000">
              <a:solidFill>
                <a:srgbClr val="9900FF"/>
              </a:solidFill>
              <a:latin typeface="Calibri"/>
              <a:ea typeface="Calibri"/>
              <a:cs typeface="Calibri"/>
              <a:sym typeface="Calibri"/>
            </a:endParaRPr>
          </a:p>
          <a:p>
            <a:pPr indent="0" lvl="0" marL="609600" marR="0" rtl="0" algn="l">
              <a:lnSpc>
                <a:spcPct val="100000"/>
              </a:lnSpc>
              <a:spcBef>
                <a:spcPts val="0"/>
              </a:spcBef>
              <a:spcAft>
                <a:spcPts val="0"/>
              </a:spcAft>
              <a:buClr>
                <a:schemeClr val="dk1"/>
              </a:buClr>
              <a:buSzPts val="2000"/>
              <a:buFont typeface="Calibri"/>
              <a:buNone/>
            </a:pPr>
            <a:r>
              <a:t/>
            </a:r>
            <a:endParaRPr sz="2000">
              <a:solidFill>
                <a:schemeClr val="dk1"/>
              </a:solidFill>
              <a:latin typeface="Calibri"/>
              <a:ea typeface="Calibri"/>
              <a:cs typeface="Calibri"/>
              <a:sym typeface="Calibri"/>
            </a:endParaRPr>
          </a:p>
        </p:txBody>
      </p:sp>
      <p:sp>
        <p:nvSpPr>
          <p:cNvPr id="609" name="Google Shape;609;p45"/>
          <p:cNvSpPr/>
          <p:nvPr/>
        </p:nvSpPr>
        <p:spPr>
          <a:xfrm>
            <a:off x="4456810" y="1194662"/>
            <a:ext cx="4620538" cy="2924434"/>
          </a:xfrm>
          <a:prstGeom prst="rect">
            <a:avLst/>
          </a:prstGeom>
          <a:noFill/>
          <a:ln>
            <a:noFill/>
          </a:ln>
        </p:spPr>
        <p:txBody>
          <a:bodyPr anchorCtr="0" anchor="t" bIns="121900" lIns="121900" spcFirstLastPara="1" rIns="121900" wrap="square" tIns="121900">
            <a:noAutofit/>
          </a:bodyPr>
          <a:lstStyle/>
          <a:p>
            <a:pPr indent="-342900" lvl="0" marL="520700" marR="0" rtl="0" algn="l">
              <a:spcBef>
                <a:spcPts val="0"/>
              </a:spcBef>
              <a:spcAft>
                <a:spcPts val="0"/>
              </a:spcAft>
              <a:buClr>
                <a:schemeClr val="dk1"/>
              </a:buClr>
              <a:buSzPts val="2000"/>
              <a:buFont typeface="Arial"/>
              <a:buChar char="•"/>
            </a:pPr>
            <a:r>
              <a:rPr b="1" lang="en-US" sz="2000">
                <a:solidFill>
                  <a:schemeClr val="dk1"/>
                </a:solidFill>
                <a:latin typeface="Calibri"/>
                <a:ea typeface="Calibri"/>
                <a:cs typeface="Calibri"/>
                <a:sym typeface="Calibri"/>
              </a:rPr>
              <a:t>Gold standard: </a:t>
            </a:r>
            <a:r>
              <a:rPr b="1" lang="en-US" sz="2000" u="sng">
                <a:solidFill>
                  <a:schemeClr val="dk1"/>
                </a:solidFill>
                <a:highlight>
                  <a:srgbClr val="FFFF00"/>
                </a:highlight>
                <a:latin typeface="Calibri"/>
                <a:ea typeface="Calibri"/>
                <a:cs typeface="Calibri"/>
                <a:sym typeface="Calibri"/>
              </a:rPr>
              <a:t>Colonoscopy + biopsy</a:t>
            </a:r>
            <a:endParaRPr b="1" sz="2000">
              <a:solidFill>
                <a:schemeClr val="dk1"/>
              </a:solidFill>
              <a:highlight>
                <a:srgbClr val="FFFF00"/>
              </a:highlight>
              <a:latin typeface="Calibri"/>
              <a:ea typeface="Calibri"/>
              <a:cs typeface="Calibri"/>
              <a:sym typeface="Calibri"/>
            </a:endParaRPr>
          </a:p>
          <a:p>
            <a:pPr indent="-342900" lvl="0" marL="520700" marR="0" rtl="0" algn="l">
              <a:spcBef>
                <a:spcPts val="0"/>
              </a:spcBef>
              <a:spcAft>
                <a:spcPts val="0"/>
              </a:spcAft>
              <a:buClr>
                <a:schemeClr val="dk1"/>
              </a:buClr>
              <a:buSzPts val="2000"/>
              <a:buFont typeface="Arial"/>
              <a:buChar char="•"/>
            </a:pPr>
            <a:r>
              <a:rPr b="1" lang="en-US" sz="2000">
                <a:solidFill>
                  <a:schemeClr val="dk1"/>
                </a:solidFill>
                <a:latin typeface="Calibri"/>
                <a:ea typeface="Calibri"/>
                <a:cs typeface="Calibri"/>
                <a:sym typeface="Calibri"/>
              </a:rPr>
              <a:t>Sigmoidoscopy</a:t>
            </a:r>
            <a:r>
              <a:rPr lang="en-US" sz="2000">
                <a:solidFill>
                  <a:schemeClr val="dk1"/>
                </a:solidFill>
                <a:latin typeface="Calibri"/>
                <a:ea typeface="Calibri"/>
                <a:cs typeface="Calibri"/>
                <a:sym typeface="Calibri"/>
              </a:rPr>
              <a:t> (rectum and sigmoid colon) </a:t>
            </a:r>
            <a:endParaRPr sz="2000">
              <a:solidFill>
                <a:schemeClr val="dk1"/>
              </a:solidFill>
              <a:latin typeface="Calibri"/>
              <a:ea typeface="Calibri"/>
              <a:cs typeface="Calibri"/>
              <a:sym typeface="Calibri"/>
            </a:endParaRPr>
          </a:p>
          <a:p>
            <a:pPr indent="-342900" lvl="0" marL="5207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CT colonography (if unfit for colonoscopy) </a:t>
            </a:r>
            <a:endParaRPr sz="2000">
              <a:solidFill>
                <a:schemeClr val="dk1"/>
              </a:solidFill>
              <a:latin typeface="Calibri"/>
              <a:ea typeface="Calibri"/>
              <a:cs typeface="Calibri"/>
              <a:sym typeface="Calibri"/>
            </a:endParaRPr>
          </a:p>
          <a:p>
            <a:pPr indent="-342900" lvl="0" marL="5207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CT TAP (thorax, abdomen and pelvis) for staging (</a:t>
            </a:r>
            <a:r>
              <a:rPr b="1" lang="en-US" sz="2000">
                <a:solidFill>
                  <a:schemeClr val="dk1"/>
                </a:solidFill>
                <a:highlight>
                  <a:srgbClr val="FFFF00"/>
                </a:highlight>
                <a:latin typeface="Calibri"/>
                <a:ea typeface="Calibri"/>
                <a:cs typeface="Calibri"/>
                <a:sym typeface="Calibri"/>
              </a:rPr>
              <a:t>Duke’s classification, TNM classification</a:t>
            </a:r>
            <a:r>
              <a:rPr lang="en-US"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000"/>
              <a:buFont typeface="Calibri"/>
              <a:buNone/>
            </a:pPr>
            <a:r>
              <a:t/>
            </a:r>
            <a:endParaRPr b="1" sz="2000">
              <a:solidFill>
                <a:srgbClr val="9900FF"/>
              </a:solidFill>
              <a:latin typeface="Calibri"/>
              <a:ea typeface="Calibri"/>
              <a:cs typeface="Calibri"/>
              <a:sym typeface="Calibri"/>
            </a:endParaRPr>
          </a:p>
          <a:p>
            <a:pPr indent="0" lvl="0" marL="609600" marR="0" rtl="0" algn="l">
              <a:spcBef>
                <a:spcPts val="0"/>
              </a:spcBef>
              <a:spcAft>
                <a:spcPts val="0"/>
              </a:spcAft>
              <a:buClr>
                <a:schemeClr val="dk1"/>
              </a:buClr>
              <a:buSzPts val="2000"/>
              <a:buFont typeface="Calibri"/>
              <a:buNone/>
            </a:pPr>
            <a:r>
              <a:t/>
            </a:r>
            <a:endParaRPr sz="2000">
              <a:solidFill>
                <a:schemeClr val="dk1"/>
              </a:solidFill>
              <a:latin typeface="Calibri"/>
              <a:ea typeface="Calibri"/>
              <a:cs typeface="Calibri"/>
              <a:sym typeface="Calibri"/>
            </a:endParaRPr>
          </a:p>
        </p:txBody>
      </p:sp>
      <p:sp>
        <p:nvSpPr>
          <p:cNvPr id="610" name="Google Shape;610;p45"/>
          <p:cNvSpPr/>
          <p:nvPr/>
        </p:nvSpPr>
        <p:spPr>
          <a:xfrm>
            <a:off x="9034052" y="1194662"/>
            <a:ext cx="2824833" cy="3538704"/>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Clr>
                <a:schemeClr val="dk1"/>
              </a:buClr>
              <a:buSzPts val="2000"/>
              <a:buFont typeface="Calibri"/>
              <a:buNone/>
            </a:pPr>
            <a:r>
              <a:rPr b="1" lang="en-US" sz="2000">
                <a:solidFill>
                  <a:schemeClr val="dk1"/>
                </a:solidFill>
                <a:latin typeface="Calibri"/>
                <a:ea typeface="Calibri"/>
                <a:cs typeface="Calibri"/>
                <a:sym typeface="Calibri"/>
              </a:rPr>
              <a:t>Bowel cancer screening </a:t>
            </a:r>
            <a:endParaRPr/>
          </a:p>
          <a:p>
            <a:pPr indent="0" lvl="0" marL="0" marR="0" rtl="0" algn="l">
              <a:spcBef>
                <a:spcPts val="0"/>
              </a:spcBef>
              <a:spcAft>
                <a:spcPts val="0"/>
              </a:spcAft>
              <a:buClr>
                <a:schemeClr val="dk1"/>
              </a:buClr>
              <a:buSzPts val="2000"/>
              <a:buFont typeface="Calibri"/>
              <a:buNone/>
            </a:pPr>
            <a:r>
              <a:rPr b="1" lang="en-US" sz="2000">
                <a:solidFill>
                  <a:schemeClr val="dk1"/>
                </a:solidFill>
                <a:highlight>
                  <a:srgbClr val="FFFF00"/>
                </a:highlight>
                <a:latin typeface="Calibri"/>
                <a:ea typeface="Calibri"/>
                <a:cs typeface="Calibri"/>
                <a:sym typeface="Calibri"/>
              </a:rPr>
              <a:t>60-74yo, every 2 years</a:t>
            </a:r>
            <a:endParaRPr/>
          </a:p>
          <a:p>
            <a:pPr indent="0" lvl="0" marL="0" marR="0" rtl="0" algn="l">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Faecal Immunochemical test </a:t>
            </a:r>
            <a:r>
              <a:rPr b="1" lang="en-US" sz="2000">
                <a:solidFill>
                  <a:schemeClr val="dk1"/>
                </a:solidFill>
                <a:latin typeface="Calibri"/>
                <a:ea typeface="Calibri"/>
                <a:cs typeface="Calibri"/>
                <a:sym typeface="Calibri"/>
              </a:rPr>
              <a:t>(FIT) screening for microscopic blood particles in faeces</a:t>
            </a:r>
            <a:endParaRPr/>
          </a:p>
          <a:p>
            <a:pPr indent="0" lvl="0" marL="0" marR="0" rtl="0" algn="l">
              <a:spcBef>
                <a:spcPts val="0"/>
              </a:spcBef>
              <a:spcAft>
                <a:spcPts val="0"/>
              </a:spcAft>
              <a:buClr>
                <a:schemeClr val="dk1"/>
              </a:buClr>
              <a:buSzPts val="2000"/>
              <a:buFont typeface="Calibri"/>
              <a:buNone/>
            </a:pPr>
            <a:r>
              <a:t/>
            </a:r>
            <a:endParaRPr b="1" sz="20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000"/>
              <a:buFont typeface="Calibri"/>
              <a:buNone/>
            </a:pPr>
            <a:r>
              <a:rPr b="1" lang="en-US" sz="2000">
                <a:solidFill>
                  <a:schemeClr val="dk1"/>
                </a:solidFill>
                <a:latin typeface="Calibri"/>
                <a:ea typeface="Calibri"/>
                <a:cs typeface="Calibri"/>
                <a:sym typeface="Calibri"/>
              </a:rPr>
              <a:t>For all those who are 60+ with Iron deficiency anaemia and have had a change in bowel habit</a:t>
            </a:r>
            <a:endParaRPr/>
          </a:p>
          <a:p>
            <a:pPr indent="0" lvl="0" marL="0" marR="0" rtl="0" algn="l">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000"/>
              <a:buFont typeface="Calibri"/>
              <a:buNone/>
            </a:pPr>
            <a:r>
              <a:t/>
            </a:r>
            <a:endParaRPr b="1" sz="2000">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400"/>
              <a:buFont typeface="Calibri"/>
              <a:buNone/>
            </a:pPr>
            <a:r>
              <a:t/>
            </a:r>
            <a:endParaRPr sz="1400">
              <a:solidFill>
                <a:srgbClr val="4C4C4C"/>
              </a:solidFill>
              <a:highlight>
                <a:srgbClr val="FFFFFF"/>
              </a:highlight>
              <a:latin typeface="Calibri"/>
              <a:ea typeface="Calibri"/>
              <a:cs typeface="Calibri"/>
              <a:sym typeface="Calibri"/>
            </a:endParaRPr>
          </a:p>
          <a:p>
            <a:pPr indent="0" lvl="0" marL="0" marR="0" rtl="0" algn="l">
              <a:spcBef>
                <a:spcPts val="1100"/>
              </a:spcBef>
              <a:spcAft>
                <a:spcPts val="0"/>
              </a:spcAft>
              <a:buClr>
                <a:schemeClr val="dk1"/>
              </a:buClr>
              <a:buSzPts val="2000"/>
              <a:buFont typeface="Calibri"/>
              <a:buNone/>
            </a:pPr>
            <a:r>
              <a:t/>
            </a:r>
            <a:endParaRPr b="1" sz="2000">
              <a:solidFill>
                <a:srgbClr val="9900FF"/>
              </a:solidFill>
              <a:latin typeface="Calibri"/>
              <a:ea typeface="Calibri"/>
              <a:cs typeface="Calibri"/>
              <a:sym typeface="Calibri"/>
            </a:endParaRPr>
          </a:p>
          <a:p>
            <a:pPr indent="0" lvl="0" marL="609600" marR="0" rtl="0" algn="l">
              <a:spcBef>
                <a:spcPts val="0"/>
              </a:spcBef>
              <a:spcAft>
                <a:spcPts val="0"/>
              </a:spcAft>
              <a:buClr>
                <a:schemeClr val="dk1"/>
              </a:buClr>
              <a:buSzPts val="2000"/>
              <a:buFont typeface="Calibri"/>
              <a:buNone/>
            </a:pPr>
            <a:r>
              <a:t/>
            </a:r>
            <a:endParaRPr sz="2000">
              <a:solidFill>
                <a:schemeClr val="dk1"/>
              </a:solidFill>
              <a:latin typeface="Calibri"/>
              <a:ea typeface="Calibri"/>
              <a:cs typeface="Calibri"/>
              <a:sym typeface="Calibri"/>
            </a:endParaRPr>
          </a:p>
        </p:txBody>
      </p:sp>
      <p:sp>
        <p:nvSpPr>
          <p:cNvPr id="611" name="Google Shape;611;p45"/>
          <p:cNvSpPr txBox="1"/>
          <p:nvPr/>
        </p:nvSpPr>
        <p:spPr>
          <a:xfrm>
            <a:off x="415600" y="829057"/>
            <a:ext cx="2014437"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Signs +Symptoms</a:t>
            </a:r>
            <a:endParaRPr/>
          </a:p>
        </p:txBody>
      </p:sp>
      <p:sp>
        <p:nvSpPr>
          <p:cNvPr id="612" name="Google Shape;612;p45"/>
          <p:cNvSpPr txBox="1"/>
          <p:nvPr/>
        </p:nvSpPr>
        <p:spPr>
          <a:xfrm>
            <a:off x="4752642" y="836342"/>
            <a:ext cx="2014437"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Investigations</a:t>
            </a:r>
            <a:endParaRPr/>
          </a:p>
        </p:txBody>
      </p:sp>
      <p:sp>
        <p:nvSpPr>
          <p:cNvPr id="613" name="Google Shape;613;p45"/>
          <p:cNvSpPr txBox="1"/>
          <p:nvPr/>
        </p:nvSpPr>
        <p:spPr>
          <a:xfrm>
            <a:off x="4878910" y="4271448"/>
            <a:ext cx="2014437"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Management</a:t>
            </a:r>
            <a:endParaRPr/>
          </a:p>
        </p:txBody>
      </p:sp>
      <p:sp>
        <p:nvSpPr>
          <p:cNvPr id="614" name="Google Shape;614;p45"/>
          <p:cNvSpPr txBox="1"/>
          <p:nvPr/>
        </p:nvSpPr>
        <p:spPr>
          <a:xfrm>
            <a:off x="9089684" y="817677"/>
            <a:ext cx="2014437"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Screening</a:t>
            </a:r>
            <a:endParaRPr/>
          </a:p>
        </p:txBody>
      </p:sp>
      <p:sp>
        <p:nvSpPr>
          <p:cNvPr id="615" name="Google Shape;615;p45"/>
          <p:cNvSpPr txBox="1"/>
          <p:nvPr/>
        </p:nvSpPr>
        <p:spPr>
          <a:xfrm>
            <a:off x="4752642" y="4793132"/>
            <a:ext cx="3853526" cy="2308324"/>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800"/>
              <a:buFont typeface="Arial"/>
              <a:buChar char="•"/>
            </a:pPr>
            <a:r>
              <a:rPr lang="en-US" sz="1800">
                <a:solidFill>
                  <a:schemeClr val="dk1"/>
                </a:solidFill>
                <a:highlight>
                  <a:srgbClr val="FFFF00"/>
                </a:highlight>
                <a:latin typeface="Calibri"/>
                <a:ea typeface="Calibri"/>
                <a:cs typeface="Calibri"/>
                <a:sym typeface="Calibri"/>
              </a:rPr>
              <a:t>Surgical resection-</a:t>
            </a:r>
            <a:r>
              <a:rPr lang="en-US" sz="1800">
                <a:solidFill>
                  <a:schemeClr val="dk1"/>
                </a:solidFill>
                <a:latin typeface="Calibri"/>
                <a:ea typeface="Calibri"/>
                <a:cs typeface="Calibri"/>
                <a:sym typeface="Calibri"/>
              </a:rPr>
              <a:t>only curative option </a:t>
            </a:r>
            <a:endParaRPr/>
          </a:p>
          <a:p>
            <a:pPr indent="-342900" lvl="0" marL="34290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Neoadjuvant Radiotherapy/ Chemotherapy</a:t>
            </a:r>
            <a:endParaRPr/>
          </a:p>
          <a:p>
            <a:pPr indent="-342900" lvl="0" marL="342900" marR="0" rtl="0" algn="l">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Test for</a:t>
            </a:r>
            <a:r>
              <a:rPr b="1" lang="en-US" sz="1800">
                <a:solidFill>
                  <a:srgbClr val="000000"/>
                </a:solidFill>
                <a:highlight>
                  <a:srgbClr val="FFFF00"/>
                </a:highlight>
                <a:latin typeface="Calibri"/>
                <a:ea typeface="Calibri"/>
                <a:cs typeface="Calibri"/>
                <a:sym typeface="Calibri"/>
              </a:rPr>
              <a:t> carcinoembryonic antigen (CEA</a:t>
            </a:r>
            <a:r>
              <a:rPr lang="en-US" sz="1800">
                <a:solidFill>
                  <a:srgbClr val="000000"/>
                </a:solidFill>
                <a:latin typeface="Calibri"/>
                <a:ea typeface="Calibri"/>
                <a:cs typeface="Calibri"/>
                <a:sym typeface="Calibri"/>
              </a:rPr>
              <a:t>) tumour marker to see how well treatment is working</a:t>
            </a:r>
            <a:endParaRPr sz="1800">
              <a:solidFill>
                <a:schemeClr val="dk1"/>
              </a:solidFill>
              <a:latin typeface="Calibri"/>
              <a:ea typeface="Calibri"/>
              <a:cs typeface="Calibri"/>
              <a:sym typeface="Calibri"/>
            </a:endParaRPr>
          </a:p>
          <a:p>
            <a:pPr indent="-228600" lvl="0" marL="34290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pic>
        <p:nvPicPr>
          <p:cNvPr id="616" name="Google Shape;616;p45"/>
          <p:cNvPicPr preferRelativeResize="0"/>
          <p:nvPr/>
        </p:nvPicPr>
        <p:blipFill rotWithShape="1">
          <a:blip r:embed="rId3">
            <a:alphaModFix/>
          </a:blip>
          <a:srcRect b="0" l="0" r="0" t="0"/>
          <a:stretch/>
        </p:blipFill>
        <p:spPr>
          <a:xfrm>
            <a:off x="8921704" y="4896840"/>
            <a:ext cx="2942059" cy="165343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46"/>
          <p:cNvSpPr txBox="1"/>
          <p:nvPr>
            <p:ph type="title"/>
          </p:nvPr>
        </p:nvSpPr>
        <p:spPr>
          <a:xfrm>
            <a:off x="415600" y="297267"/>
            <a:ext cx="11360700" cy="7635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300"/>
              <a:buFont typeface="Calibri"/>
              <a:buNone/>
            </a:pPr>
            <a:r>
              <a:rPr lang="en-US" sz="3900">
                <a:latin typeface="Calibri"/>
                <a:ea typeface="Calibri"/>
                <a:cs typeface="Calibri"/>
                <a:sym typeface="Calibri"/>
              </a:rPr>
              <a:t>Duke’s classification, TNM classification </a:t>
            </a:r>
            <a:endParaRPr sz="3900">
              <a:latin typeface="Calibri"/>
              <a:ea typeface="Calibri"/>
              <a:cs typeface="Calibri"/>
              <a:sym typeface="Calibri"/>
            </a:endParaRPr>
          </a:p>
        </p:txBody>
      </p:sp>
      <p:pic>
        <p:nvPicPr>
          <p:cNvPr id="623" name="Google Shape;623;p46"/>
          <p:cNvPicPr preferRelativeResize="0"/>
          <p:nvPr/>
        </p:nvPicPr>
        <p:blipFill rotWithShape="1">
          <a:blip r:embed="rId3">
            <a:alphaModFix/>
          </a:blip>
          <a:srcRect b="0" l="0" r="0" t="0"/>
          <a:stretch/>
        </p:blipFill>
        <p:spPr>
          <a:xfrm>
            <a:off x="941969" y="1344431"/>
            <a:ext cx="7977365" cy="5216302"/>
          </a:xfrm>
          <a:prstGeom prst="rect">
            <a:avLst/>
          </a:prstGeom>
          <a:noFill/>
          <a:ln>
            <a:noFill/>
          </a:ln>
        </p:spPr>
      </p:pic>
      <p:sp>
        <p:nvSpPr>
          <p:cNvPr id="624" name="Google Shape;624;p46"/>
          <p:cNvSpPr txBox="1"/>
          <p:nvPr/>
        </p:nvSpPr>
        <p:spPr>
          <a:xfrm>
            <a:off x="9331584" y="2382952"/>
            <a:ext cx="2151700" cy="1569630"/>
          </a:xfrm>
          <a:prstGeom prst="rect">
            <a:avLst/>
          </a:prstGeom>
          <a:noFill/>
          <a:ln cap="flat" cmpd="sng" w="9525">
            <a:solidFill>
              <a:schemeClr val="accent4"/>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Be careful not to get mixed up with the Duke’s classification for infective endocarditis!</a:t>
            </a:r>
            <a:endParaRPr sz="18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47"/>
          <p:cNvSpPr txBox="1"/>
          <p:nvPr>
            <p:ph type="title"/>
          </p:nvPr>
        </p:nvSpPr>
        <p:spPr>
          <a:xfrm>
            <a:off x="838200" y="365125"/>
            <a:ext cx="2831926"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Question</a:t>
            </a:r>
            <a:endParaRPr/>
          </a:p>
        </p:txBody>
      </p:sp>
      <p:sp>
        <p:nvSpPr>
          <p:cNvPr id="630" name="Google Shape;630;p47"/>
          <p:cNvSpPr txBox="1"/>
          <p:nvPr>
            <p:ph idx="1" type="body"/>
          </p:nvPr>
        </p:nvSpPr>
        <p:spPr>
          <a:xfrm>
            <a:off x="611500" y="2005000"/>
            <a:ext cx="10515600" cy="43512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US"/>
              <a:t>87-year old hypertensive, diabetic patient presents with </a:t>
            </a:r>
            <a:r>
              <a:rPr b="1" lang="en-US"/>
              <a:t>bright red blood in stools </a:t>
            </a:r>
            <a:r>
              <a:rPr lang="en-US"/>
              <a:t>and severe </a:t>
            </a:r>
            <a:r>
              <a:rPr b="1" lang="en-US"/>
              <a:t>LLQ abdominal pain</a:t>
            </a:r>
            <a:r>
              <a:rPr lang="en-US"/>
              <a:t> which started </a:t>
            </a:r>
            <a:r>
              <a:rPr b="1" lang="en-US"/>
              <a:t>12 hrs ago</a:t>
            </a:r>
            <a:r>
              <a:rPr lang="en-US"/>
              <a:t>.  Her normal BP of 140/ 100mmHg has dropped to 120/70mmHg and abdominal exam reveals a soft abdomen with tenderness &amp; localised guarding in LLQ.</a:t>
            </a:r>
            <a:endParaRPr/>
          </a:p>
          <a:p>
            <a:pPr indent="0" lvl="0" marL="0" rtl="0" algn="l">
              <a:lnSpc>
                <a:spcPct val="90000"/>
              </a:lnSpc>
              <a:spcBef>
                <a:spcPts val="1000"/>
              </a:spcBef>
              <a:spcAft>
                <a:spcPts val="0"/>
              </a:spcAft>
              <a:buClr>
                <a:schemeClr val="dk1"/>
              </a:buClr>
              <a:buSzPct val="100000"/>
              <a:buNone/>
            </a:pPr>
            <a:r>
              <a:rPr lang="en-US"/>
              <a:t>Drug Hx: </a:t>
            </a:r>
            <a:r>
              <a:rPr lang="en-US">
                <a:highlight>
                  <a:srgbClr val="FFFF00"/>
                </a:highlight>
              </a:rPr>
              <a:t>Ramipril, Amlodipine, Spironolactone</a:t>
            </a:r>
            <a:r>
              <a:rPr lang="en-US"/>
              <a:t>, </a:t>
            </a:r>
            <a:r>
              <a:rPr lang="en-US">
                <a:highlight>
                  <a:srgbClr val="00FFFF"/>
                </a:highlight>
              </a:rPr>
              <a:t>Metformin</a:t>
            </a:r>
            <a:r>
              <a:rPr lang="en-US"/>
              <a:t>, </a:t>
            </a:r>
            <a:r>
              <a:rPr lang="en-US">
                <a:highlight>
                  <a:srgbClr val="FF00FF"/>
                </a:highlight>
              </a:rPr>
              <a:t>Apixaban</a:t>
            </a:r>
            <a:endParaRPr/>
          </a:p>
          <a:p>
            <a:pPr indent="0" lvl="0" marL="0" rtl="0" algn="l">
              <a:lnSpc>
                <a:spcPct val="90000"/>
              </a:lnSpc>
              <a:spcBef>
                <a:spcPts val="1000"/>
              </a:spcBef>
              <a:spcAft>
                <a:spcPts val="0"/>
              </a:spcAft>
              <a:buClr>
                <a:schemeClr val="dk1"/>
              </a:buClr>
              <a:buSzPct val="100000"/>
              <a:buNone/>
            </a:pPr>
            <a:r>
              <a:rPr lang="en-US"/>
              <a:t>PMHx: </a:t>
            </a:r>
            <a:r>
              <a:rPr lang="en-US">
                <a:highlight>
                  <a:srgbClr val="FF00FF"/>
                </a:highlight>
              </a:rPr>
              <a:t>atrial fibrillation</a:t>
            </a:r>
            <a:r>
              <a:rPr lang="en-US"/>
              <a:t>, </a:t>
            </a:r>
            <a:r>
              <a:rPr lang="en-US">
                <a:highlight>
                  <a:srgbClr val="00FFFF"/>
                </a:highlight>
              </a:rPr>
              <a:t>T2DM</a:t>
            </a:r>
            <a:r>
              <a:rPr lang="en-US"/>
              <a:t>, </a:t>
            </a:r>
            <a:r>
              <a:rPr lang="en-US">
                <a:highlight>
                  <a:srgbClr val="FFFF00"/>
                </a:highlight>
              </a:rPr>
              <a:t>hypertension</a:t>
            </a:r>
            <a:r>
              <a:rPr lang="en-US"/>
              <a:t> </a:t>
            </a:r>
            <a:endParaRPr/>
          </a:p>
          <a:p>
            <a:pPr indent="0" lvl="0" marL="0" rtl="0" algn="l">
              <a:lnSpc>
                <a:spcPct val="90000"/>
              </a:lnSpc>
              <a:spcBef>
                <a:spcPts val="1000"/>
              </a:spcBef>
              <a:spcAft>
                <a:spcPts val="0"/>
              </a:spcAft>
              <a:buClr>
                <a:schemeClr val="dk1"/>
              </a:buClr>
              <a:buSzPct val="100000"/>
              <a:buNone/>
            </a:pPr>
            <a:r>
              <a:rPr lang="en-US"/>
              <a:t>What is the most likely diagnosis?</a:t>
            </a:r>
            <a:endParaRPr/>
          </a:p>
          <a:p>
            <a:pPr indent="-514350" lvl="0" marL="514350" rtl="0" algn="l">
              <a:lnSpc>
                <a:spcPct val="90000"/>
              </a:lnSpc>
              <a:spcBef>
                <a:spcPts val="1000"/>
              </a:spcBef>
              <a:spcAft>
                <a:spcPts val="0"/>
              </a:spcAft>
              <a:buClr>
                <a:schemeClr val="dk1"/>
              </a:buClr>
              <a:buSzPct val="100000"/>
              <a:buAutoNum type="alphaLcParenR"/>
            </a:pPr>
            <a:r>
              <a:rPr lang="en-US"/>
              <a:t>Ulcerative colitis</a:t>
            </a:r>
            <a:endParaRPr/>
          </a:p>
          <a:p>
            <a:pPr indent="-514350" lvl="0" marL="514350" rtl="0" algn="l">
              <a:lnSpc>
                <a:spcPct val="90000"/>
              </a:lnSpc>
              <a:spcBef>
                <a:spcPts val="1000"/>
              </a:spcBef>
              <a:spcAft>
                <a:spcPts val="0"/>
              </a:spcAft>
              <a:buClr>
                <a:schemeClr val="dk1"/>
              </a:buClr>
              <a:buSzPct val="100000"/>
              <a:buAutoNum type="alphaLcParenR"/>
            </a:pPr>
            <a:r>
              <a:rPr lang="en-US"/>
              <a:t>Crohn’s disease</a:t>
            </a:r>
            <a:endParaRPr/>
          </a:p>
          <a:p>
            <a:pPr indent="-514350" lvl="0" marL="514350" rtl="0" algn="l">
              <a:lnSpc>
                <a:spcPct val="90000"/>
              </a:lnSpc>
              <a:spcBef>
                <a:spcPts val="1000"/>
              </a:spcBef>
              <a:spcAft>
                <a:spcPts val="0"/>
              </a:spcAft>
              <a:buClr>
                <a:schemeClr val="dk1"/>
              </a:buClr>
              <a:buSzPct val="100000"/>
              <a:buAutoNum type="alphaLcParenR"/>
            </a:pPr>
            <a:r>
              <a:rPr lang="en-US"/>
              <a:t>Diverticular disease</a:t>
            </a:r>
            <a:endParaRPr/>
          </a:p>
          <a:p>
            <a:pPr indent="-514350" lvl="0" marL="514350" rtl="0" algn="l">
              <a:lnSpc>
                <a:spcPct val="90000"/>
              </a:lnSpc>
              <a:spcBef>
                <a:spcPts val="1000"/>
              </a:spcBef>
              <a:spcAft>
                <a:spcPts val="0"/>
              </a:spcAft>
              <a:buClr>
                <a:schemeClr val="dk1"/>
              </a:buClr>
              <a:buSzPct val="100000"/>
              <a:buAutoNum type="alphaLcParenR"/>
            </a:pPr>
            <a:r>
              <a:rPr lang="en-US"/>
              <a:t>Ischaemic colitis</a:t>
            </a:r>
            <a:endParaRPr/>
          </a:p>
          <a:p>
            <a:pPr indent="-514350" lvl="0" marL="514350" rtl="0" algn="l">
              <a:lnSpc>
                <a:spcPct val="90000"/>
              </a:lnSpc>
              <a:spcBef>
                <a:spcPts val="1000"/>
              </a:spcBef>
              <a:spcAft>
                <a:spcPts val="0"/>
              </a:spcAft>
              <a:buClr>
                <a:schemeClr val="dk1"/>
              </a:buClr>
              <a:buSzPct val="100000"/>
              <a:buAutoNum type="alphaLcParenR"/>
            </a:pPr>
            <a:r>
              <a:rPr lang="en-US"/>
              <a:t>Acute mesenteric ischaemia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48"/>
          <p:cNvSpPr txBox="1"/>
          <p:nvPr>
            <p:ph type="title"/>
          </p:nvPr>
        </p:nvSpPr>
        <p:spPr>
          <a:xfrm>
            <a:off x="838200" y="365125"/>
            <a:ext cx="2831926"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Question</a:t>
            </a:r>
            <a:endParaRPr/>
          </a:p>
        </p:txBody>
      </p:sp>
      <p:sp>
        <p:nvSpPr>
          <p:cNvPr id="637" name="Google Shape;637;p48"/>
          <p:cNvSpPr txBox="1"/>
          <p:nvPr>
            <p:ph idx="1" type="body"/>
          </p:nvPr>
        </p:nvSpPr>
        <p:spPr>
          <a:xfrm>
            <a:off x="611500" y="2005000"/>
            <a:ext cx="10515600" cy="43512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US"/>
              <a:t>87-year old hypertensive, diabetic patient presents with </a:t>
            </a:r>
            <a:r>
              <a:rPr b="1" lang="en-US"/>
              <a:t>bright red blood in stools </a:t>
            </a:r>
            <a:r>
              <a:rPr lang="en-US"/>
              <a:t>and severe </a:t>
            </a:r>
            <a:r>
              <a:rPr b="1" lang="en-US"/>
              <a:t>LLQ abdominal pain</a:t>
            </a:r>
            <a:r>
              <a:rPr lang="en-US"/>
              <a:t> which started </a:t>
            </a:r>
            <a:r>
              <a:rPr b="1" lang="en-US"/>
              <a:t>12 hrs ago</a:t>
            </a:r>
            <a:r>
              <a:rPr lang="en-US"/>
              <a:t>.  Her normal BP of 140/ 100mmHg has dropped to 120/70mmHg and abdominal exam reveals a soft abdomen with tenderness &amp; localised guarding in LLQ.</a:t>
            </a:r>
            <a:endParaRPr/>
          </a:p>
          <a:p>
            <a:pPr indent="0" lvl="0" marL="0" rtl="0" algn="l">
              <a:lnSpc>
                <a:spcPct val="90000"/>
              </a:lnSpc>
              <a:spcBef>
                <a:spcPts val="1000"/>
              </a:spcBef>
              <a:spcAft>
                <a:spcPts val="0"/>
              </a:spcAft>
              <a:buClr>
                <a:schemeClr val="dk1"/>
              </a:buClr>
              <a:buSzPct val="100000"/>
              <a:buNone/>
            </a:pPr>
            <a:r>
              <a:rPr lang="en-US"/>
              <a:t>Drug Hx: </a:t>
            </a:r>
            <a:r>
              <a:rPr lang="en-US">
                <a:highlight>
                  <a:srgbClr val="FFFF00"/>
                </a:highlight>
              </a:rPr>
              <a:t>Ramipril, Amlodipine, Spironolactone</a:t>
            </a:r>
            <a:r>
              <a:rPr lang="en-US"/>
              <a:t>, </a:t>
            </a:r>
            <a:r>
              <a:rPr lang="en-US">
                <a:highlight>
                  <a:srgbClr val="00FFFF"/>
                </a:highlight>
              </a:rPr>
              <a:t>Metformin</a:t>
            </a:r>
            <a:r>
              <a:rPr lang="en-US"/>
              <a:t>, </a:t>
            </a:r>
            <a:r>
              <a:rPr lang="en-US">
                <a:highlight>
                  <a:srgbClr val="FF00FF"/>
                </a:highlight>
              </a:rPr>
              <a:t>Apixaban</a:t>
            </a:r>
            <a:endParaRPr/>
          </a:p>
          <a:p>
            <a:pPr indent="0" lvl="0" marL="0" rtl="0" algn="l">
              <a:lnSpc>
                <a:spcPct val="90000"/>
              </a:lnSpc>
              <a:spcBef>
                <a:spcPts val="1000"/>
              </a:spcBef>
              <a:spcAft>
                <a:spcPts val="0"/>
              </a:spcAft>
              <a:buClr>
                <a:schemeClr val="dk1"/>
              </a:buClr>
              <a:buSzPct val="100000"/>
              <a:buNone/>
            </a:pPr>
            <a:r>
              <a:rPr lang="en-US"/>
              <a:t>PMHx: </a:t>
            </a:r>
            <a:r>
              <a:rPr lang="en-US">
                <a:highlight>
                  <a:srgbClr val="FF00FF"/>
                </a:highlight>
              </a:rPr>
              <a:t>atrial fibrillation</a:t>
            </a:r>
            <a:r>
              <a:rPr lang="en-US"/>
              <a:t>, </a:t>
            </a:r>
            <a:r>
              <a:rPr lang="en-US">
                <a:highlight>
                  <a:srgbClr val="00FFFF"/>
                </a:highlight>
              </a:rPr>
              <a:t>T2DM</a:t>
            </a:r>
            <a:r>
              <a:rPr lang="en-US"/>
              <a:t>, </a:t>
            </a:r>
            <a:r>
              <a:rPr lang="en-US">
                <a:highlight>
                  <a:srgbClr val="FFFF00"/>
                </a:highlight>
              </a:rPr>
              <a:t>hypertension</a:t>
            </a:r>
            <a:r>
              <a:rPr lang="en-US"/>
              <a:t> </a:t>
            </a:r>
            <a:endParaRPr/>
          </a:p>
          <a:p>
            <a:pPr indent="0" lvl="0" marL="0" rtl="0" algn="l">
              <a:lnSpc>
                <a:spcPct val="90000"/>
              </a:lnSpc>
              <a:spcBef>
                <a:spcPts val="1000"/>
              </a:spcBef>
              <a:spcAft>
                <a:spcPts val="0"/>
              </a:spcAft>
              <a:buClr>
                <a:schemeClr val="dk1"/>
              </a:buClr>
              <a:buSzPct val="100000"/>
              <a:buNone/>
            </a:pPr>
            <a:r>
              <a:rPr lang="en-US"/>
              <a:t>What is the most likely diagnosis?</a:t>
            </a:r>
            <a:endParaRPr/>
          </a:p>
          <a:p>
            <a:pPr indent="-514350" lvl="0" marL="514350" rtl="0" algn="l">
              <a:lnSpc>
                <a:spcPct val="90000"/>
              </a:lnSpc>
              <a:spcBef>
                <a:spcPts val="1000"/>
              </a:spcBef>
              <a:spcAft>
                <a:spcPts val="0"/>
              </a:spcAft>
              <a:buClr>
                <a:schemeClr val="dk1"/>
              </a:buClr>
              <a:buSzPct val="100000"/>
              <a:buAutoNum type="alphaLcParenR"/>
            </a:pPr>
            <a:r>
              <a:rPr lang="en-US"/>
              <a:t>Ulcerative colitis</a:t>
            </a:r>
            <a:endParaRPr/>
          </a:p>
          <a:p>
            <a:pPr indent="-514350" lvl="0" marL="514350" rtl="0" algn="l">
              <a:lnSpc>
                <a:spcPct val="90000"/>
              </a:lnSpc>
              <a:spcBef>
                <a:spcPts val="1000"/>
              </a:spcBef>
              <a:spcAft>
                <a:spcPts val="0"/>
              </a:spcAft>
              <a:buClr>
                <a:schemeClr val="dk1"/>
              </a:buClr>
              <a:buSzPct val="100000"/>
              <a:buAutoNum type="alphaLcParenR"/>
            </a:pPr>
            <a:r>
              <a:rPr lang="en-US"/>
              <a:t>Crohn’s disease</a:t>
            </a:r>
            <a:endParaRPr/>
          </a:p>
          <a:p>
            <a:pPr indent="-514350" lvl="0" marL="514350" rtl="0" algn="l">
              <a:lnSpc>
                <a:spcPct val="90000"/>
              </a:lnSpc>
              <a:spcBef>
                <a:spcPts val="1000"/>
              </a:spcBef>
              <a:spcAft>
                <a:spcPts val="0"/>
              </a:spcAft>
              <a:buClr>
                <a:schemeClr val="dk1"/>
              </a:buClr>
              <a:buSzPct val="100000"/>
              <a:buAutoNum type="alphaLcParenR"/>
            </a:pPr>
            <a:r>
              <a:rPr lang="en-US"/>
              <a:t>Diverticular disease</a:t>
            </a:r>
            <a:endParaRPr/>
          </a:p>
          <a:p>
            <a:pPr indent="-514350" lvl="0" marL="514350" rtl="0" algn="l">
              <a:lnSpc>
                <a:spcPct val="90000"/>
              </a:lnSpc>
              <a:spcBef>
                <a:spcPts val="1000"/>
              </a:spcBef>
              <a:spcAft>
                <a:spcPts val="0"/>
              </a:spcAft>
              <a:buClr>
                <a:schemeClr val="dk1"/>
              </a:buClr>
              <a:buSzPct val="100000"/>
              <a:buAutoNum type="alphaLcParenR"/>
            </a:pPr>
            <a:r>
              <a:rPr b="1" lang="en-US"/>
              <a:t>Ischaemic colitis</a:t>
            </a:r>
            <a:endParaRPr/>
          </a:p>
          <a:p>
            <a:pPr indent="-514350" lvl="0" marL="514350" rtl="0" algn="l">
              <a:lnSpc>
                <a:spcPct val="90000"/>
              </a:lnSpc>
              <a:spcBef>
                <a:spcPts val="1000"/>
              </a:spcBef>
              <a:spcAft>
                <a:spcPts val="0"/>
              </a:spcAft>
              <a:buClr>
                <a:schemeClr val="dk1"/>
              </a:buClr>
              <a:buSzPct val="100000"/>
              <a:buAutoNum type="alphaLcParenR"/>
            </a:pPr>
            <a:r>
              <a:rPr lang="en-US"/>
              <a:t>Acute mesenteric ischaemia  </a:t>
            </a:r>
            <a:endParaRPr/>
          </a:p>
        </p:txBody>
      </p:sp>
      <p:sp>
        <p:nvSpPr>
          <p:cNvPr id="638" name="Google Shape;638;p48"/>
          <p:cNvSpPr/>
          <p:nvPr/>
        </p:nvSpPr>
        <p:spPr>
          <a:xfrm>
            <a:off x="6313118" y="3632548"/>
            <a:ext cx="5686050" cy="2544415"/>
          </a:xfrm>
          <a:prstGeom prst="roundRect">
            <a:avLst>
              <a:gd fmla="val 16667" name="adj"/>
            </a:avLst>
          </a:prstGeom>
          <a:solidFill>
            <a:srgbClr val="FFC000">
              <a:alpha val="72941"/>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Patient risk factors = multiple antihypertensives which have caused </a:t>
            </a:r>
            <a:r>
              <a:rPr b="1" lang="en-US" sz="1800">
                <a:solidFill>
                  <a:schemeClr val="dk1"/>
                </a:solidFill>
                <a:latin typeface="Calibri"/>
                <a:ea typeface="Calibri"/>
                <a:cs typeface="Calibri"/>
                <a:sym typeface="Calibri"/>
              </a:rPr>
              <a:t>a drop in BP leading to bowel hypoperfusion</a:t>
            </a:r>
            <a:r>
              <a:rPr lang="en-US" sz="1800">
                <a:solidFill>
                  <a:schemeClr val="dk1"/>
                </a:solidFill>
                <a:latin typeface="Calibri"/>
                <a:ea typeface="Calibri"/>
                <a:cs typeface="Calibri"/>
                <a:sym typeface="Calibri"/>
              </a:rPr>
              <a:t>. She also has A. Fib which may have caused the thromboembolism in the superior mesenteric artery (more likely than IMA as it is more proximal) resulting in ischemic colitis.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In both types of bowel ischemia, pain is out of proportion to clinical findings.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8"/>
                                        </p:tgtEl>
                                        <p:attrNameLst>
                                          <p:attrName>style.visibility</p:attrName>
                                        </p:attrNameLst>
                                      </p:cBhvr>
                                      <p:to>
                                        <p:strVal val="visible"/>
                                      </p:to>
                                    </p:set>
                                    <p:animEffect filter="fade" transition="in">
                                      <p:cBhvr>
                                        <p:cTn dur="1000"/>
                                        <p:tgtEl>
                                          <p:spTgt spid="6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49"/>
          <p:cNvSpPr txBox="1"/>
          <p:nvPr>
            <p:ph type="title"/>
          </p:nvPr>
        </p:nvSpPr>
        <p:spPr>
          <a:xfrm>
            <a:off x="0" y="130629"/>
            <a:ext cx="5257800" cy="70642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Mesenteric ischaemia</a:t>
            </a:r>
            <a:endParaRPr/>
          </a:p>
        </p:txBody>
      </p:sp>
      <p:sp>
        <p:nvSpPr>
          <p:cNvPr id="645" name="Google Shape;645;p49"/>
          <p:cNvSpPr/>
          <p:nvPr/>
        </p:nvSpPr>
        <p:spPr>
          <a:xfrm>
            <a:off x="5878287" y="130630"/>
            <a:ext cx="6120881" cy="706428"/>
          </a:xfrm>
          <a:prstGeom prst="roundRect">
            <a:avLst>
              <a:gd fmla="val 16667" name="adj"/>
            </a:avLst>
          </a:prstGeom>
          <a:solidFill>
            <a:srgbClr val="FFC000">
              <a:alpha val="72941"/>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ischemia of small intestine due to narrowing/blockage of superior mesenteric artery (branch of abdominal aorta @ L1)</a:t>
            </a:r>
            <a:endParaRPr/>
          </a:p>
        </p:txBody>
      </p:sp>
      <p:sp>
        <p:nvSpPr>
          <p:cNvPr id="646" name="Google Shape;646;p49"/>
          <p:cNvSpPr txBox="1"/>
          <p:nvPr/>
        </p:nvSpPr>
        <p:spPr>
          <a:xfrm>
            <a:off x="90196" y="837058"/>
            <a:ext cx="507740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Types</a:t>
            </a:r>
            <a:endParaRPr/>
          </a:p>
        </p:txBody>
      </p:sp>
      <p:sp>
        <p:nvSpPr>
          <p:cNvPr id="647" name="Google Shape;647;p49"/>
          <p:cNvSpPr txBox="1"/>
          <p:nvPr/>
        </p:nvSpPr>
        <p:spPr>
          <a:xfrm>
            <a:off x="90196" y="1226326"/>
            <a:ext cx="5077408"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highlight>
                  <a:srgbClr val="FFFF00"/>
                </a:highlight>
                <a:latin typeface="Calibri"/>
                <a:ea typeface="Calibri"/>
                <a:cs typeface="Calibri"/>
                <a:sym typeface="Calibri"/>
              </a:rPr>
              <a:t>ACUTE</a:t>
            </a:r>
            <a:r>
              <a:rPr lang="en-US" sz="1800">
                <a:solidFill>
                  <a:schemeClr val="dk1"/>
                </a:solidFill>
                <a:latin typeface="Calibri"/>
                <a:ea typeface="Calibri"/>
                <a:cs typeface="Calibri"/>
                <a:sym typeface="Calibri"/>
              </a:rPr>
              <a:t> = medical emergency, analogous to ”intestinal MI”. Complete blockage of SMA due to atherothrombosis or thromboembolism. Comp = necrosis, bowel perforation 🡪 sepsis</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highlight>
                  <a:srgbClr val="FFFF00"/>
                </a:highlight>
                <a:latin typeface="Calibri"/>
                <a:ea typeface="Calibri"/>
                <a:cs typeface="Calibri"/>
                <a:sym typeface="Calibri"/>
              </a:rPr>
              <a:t>CHRONIC</a:t>
            </a:r>
            <a:r>
              <a:rPr lang="en-US" sz="1800">
                <a:solidFill>
                  <a:schemeClr val="dk1"/>
                </a:solidFill>
                <a:latin typeface="Calibri"/>
                <a:ea typeface="Calibri"/>
                <a:cs typeface="Calibri"/>
                <a:sym typeface="Calibri"/>
              </a:rPr>
              <a:t> = analogous to “intestinal angina”.  Insidious onset over many months due to atherosclerosis slowly narrowing SMA.</a:t>
            </a:r>
            <a:endParaRPr/>
          </a:p>
        </p:txBody>
      </p:sp>
      <p:sp>
        <p:nvSpPr>
          <p:cNvPr id="648" name="Google Shape;648;p49"/>
          <p:cNvSpPr txBox="1"/>
          <p:nvPr/>
        </p:nvSpPr>
        <p:spPr>
          <a:xfrm>
            <a:off x="90196" y="3415683"/>
            <a:ext cx="6120880" cy="382861"/>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Presentation</a:t>
            </a:r>
            <a:endParaRPr/>
          </a:p>
        </p:txBody>
      </p:sp>
      <p:graphicFrame>
        <p:nvGraphicFramePr>
          <p:cNvPr id="649" name="Google Shape;649;p49"/>
          <p:cNvGraphicFramePr/>
          <p:nvPr/>
        </p:nvGraphicFramePr>
        <p:xfrm>
          <a:off x="90196" y="3943049"/>
          <a:ext cx="3000000" cy="3000000"/>
        </p:xfrm>
        <a:graphic>
          <a:graphicData uri="http://schemas.openxmlformats.org/drawingml/2006/table">
            <a:tbl>
              <a:tblPr bandRow="1" firstRow="1">
                <a:noFill/>
                <a:tableStyleId>{67D94C3F-75B1-4F15-80CC-DB4133E8751E}</a:tableStyleId>
              </a:tblPr>
              <a:tblGrid>
                <a:gridCol w="3060450"/>
                <a:gridCol w="3060450"/>
              </a:tblGrid>
              <a:tr h="370850">
                <a:tc>
                  <a:txBody>
                    <a:bodyPr/>
                    <a:lstStyle/>
                    <a:p>
                      <a:pPr indent="0" lvl="0" marL="0" marR="0" rtl="0" algn="l">
                        <a:spcBef>
                          <a:spcPts val="0"/>
                        </a:spcBef>
                        <a:spcAft>
                          <a:spcPts val="0"/>
                        </a:spcAft>
                        <a:buNone/>
                      </a:pPr>
                      <a:r>
                        <a:rPr lang="en-US" sz="1800"/>
                        <a:t>Chronic</a:t>
                      </a:r>
                      <a:endParaRPr/>
                    </a:p>
                  </a:txBody>
                  <a:tcPr marT="45725" marB="45725" marR="91450" marL="91450"/>
                </a:tc>
                <a:tc>
                  <a:txBody>
                    <a:bodyPr/>
                    <a:lstStyle/>
                    <a:p>
                      <a:pPr indent="0" lvl="0" marL="0" marR="0" rtl="0" algn="l">
                        <a:spcBef>
                          <a:spcPts val="0"/>
                        </a:spcBef>
                        <a:spcAft>
                          <a:spcPts val="0"/>
                        </a:spcAft>
                        <a:buNone/>
                      </a:pPr>
                      <a:r>
                        <a:rPr lang="en-US" sz="1800"/>
                        <a:t>Intestinal</a:t>
                      </a:r>
                      <a:endParaRPr/>
                    </a:p>
                  </a:txBody>
                  <a:tcPr marT="45725" marB="45725" marR="91450" marL="91450"/>
                </a:tc>
              </a:tr>
              <a:tr h="370850">
                <a:tc>
                  <a:txBody>
                    <a:bodyPr/>
                    <a:lstStyle/>
                    <a:p>
                      <a:pPr indent="-285750" lvl="0" marL="285750" marR="0" rtl="0" algn="l">
                        <a:spcBef>
                          <a:spcPts val="0"/>
                        </a:spcBef>
                        <a:spcAft>
                          <a:spcPts val="0"/>
                        </a:spcAft>
                        <a:buClr>
                          <a:schemeClr val="dk1"/>
                        </a:buClr>
                        <a:buSzPts val="1800"/>
                        <a:buFont typeface="Arial"/>
                        <a:buChar char="•"/>
                      </a:pPr>
                      <a:r>
                        <a:rPr lang="en-US" sz="1800"/>
                        <a:t>Central/R iliac fossa colicky post-prandial pain (blood flow to bowel </a:t>
                      </a:r>
                      <a:r>
                        <a:rPr b="0" i="0" lang="en-US" sz="1800">
                          <a:solidFill>
                            <a:srgbClr val="000000"/>
                          </a:solidFill>
                          <a:latin typeface="Lucida Sans"/>
                          <a:ea typeface="Lucida Sans"/>
                          <a:cs typeface="Lucida Sans"/>
                          <a:sym typeface="Lucida Sans"/>
                        </a:rPr>
                        <a:t>↑ </a:t>
                      </a:r>
                      <a:r>
                        <a:rPr b="0" i="0" lang="en-US" sz="1800">
                          <a:solidFill>
                            <a:srgbClr val="000000"/>
                          </a:solidFill>
                          <a:latin typeface="Calibri"/>
                          <a:ea typeface="Calibri"/>
                          <a:cs typeface="Calibri"/>
                          <a:sym typeface="Calibri"/>
                        </a:rPr>
                        <a:t>after meals)</a:t>
                      </a:r>
                      <a:endParaRPr/>
                    </a:p>
                    <a:p>
                      <a:pPr indent="-285750" lvl="0" marL="285750" marR="0" rtl="0" algn="l">
                        <a:spcBef>
                          <a:spcPts val="0"/>
                        </a:spcBef>
                        <a:spcAft>
                          <a:spcPts val="0"/>
                        </a:spcAft>
                        <a:buClr>
                          <a:schemeClr val="dk1"/>
                        </a:buClr>
                        <a:buSzPts val="1800"/>
                        <a:buFont typeface="Arial"/>
                        <a:buChar char="•"/>
                      </a:pPr>
                      <a:r>
                        <a:rPr lang="en-US" sz="1800"/>
                        <a:t>Weight loss due to “food fear”</a:t>
                      </a:r>
                      <a:endParaRPr/>
                    </a:p>
                    <a:p>
                      <a:pPr indent="-285750" lvl="0" marL="285750" marR="0" rtl="0" algn="l">
                        <a:spcBef>
                          <a:spcPts val="0"/>
                        </a:spcBef>
                        <a:spcAft>
                          <a:spcPts val="0"/>
                        </a:spcAft>
                        <a:buClr>
                          <a:schemeClr val="dk1"/>
                        </a:buClr>
                        <a:buSzPts val="1800"/>
                        <a:buFont typeface="Arial"/>
                        <a:buChar char="•"/>
                      </a:pPr>
                      <a:r>
                        <a:rPr lang="en-US" sz="1800"/>
                        <a:t>SIGN = abdominal bruits on ausucltation</a:t>
                      </a:r>
                      <a:endParaRPr sz="1800"/>
                    </a:p>
                  </a:txBody>
                  <a:tcPr marT="45725" marB="45725" marR="91450" marL="91450"/>
                </a:tc>
                <a:tc>
                  <a:txBody>
                    <a:bodyPr/>
                    <a:lstStyle/>
                    <a:p>
                      <a:pPr indent="-285750" lvl="0" marL="285750" marR="0" rtl="0" algn="l">
                        <a:spcBef>
                          <a:spcPts val="0"/>
                        </a:spcBef>
                        <a:spcAft>
                          <a:spcPts val="0"/>
                        </a:spcAft>
                        <a:buClr>
                          <a:schemeClr val="dk1"/>
                        </a:buClr>
                        <a:buSzPts val="1800"/>
                        <a:buFont typeface="Arial"/>
                        <a:buChar char="•"/>
                      </a:pPr>
                      <a:r>
                        <a:rPr lang="en-US" sz="1800"/>
                        <a:t>10/10 central/ R iliac fossa pain OUT OF PROPORTION WITH CLINICAL FINDINGS (no rebound tenderness or guarding)</a:t>
                      </a:r>
                      <a:endParaRPr/>
                    </a:p>
                    <a:p>
                      <a:pPr indent="-285750" lvl="0" marL="285750" marR="0" rtl="0" algn="l">
                        <a:spcBef>
                          <a:spcPts val="0"/>
                        </a:spcBef>
                        <a:spcAft>
                          <a:spcPts val="0"/>
                        </a:spcAft>
                        <a:buClr>
                          <a:schemeClr val="dk1"/>
                        </a:buClr>
                        <a:buSzPts val="1800"/>
                        <a:buFont typeface="Arial"/>
                        <a:buChar char="•"/>
                      </a:pPr>
                      <a:r>
                        <a:rPr lang="en-US" sz="1800"/>
                        <a:t>Rapid hypovolemic shock: confusion, oliguria, hypotension, tachycardia</a:t>
                      </a:r>
                      <a:endParaRPr/>
                    </a:p>
                  </a:txBody>
                  <a:tcPr marT="45725" marB="45725" marR="91450" marL="91450"/>
                </a:tc>
              </a:tr>
            </a:tbl>
          </a:graphicData>
        </a:graphic>
      </p:graphicFrame>
      <p:sp>
        <p:nvSpPr>
          <p:cNvPr id="650" name="Google Shape;650;p49"/>
          <p:cNvSpPr txBox="1"/>
          <p:nvPr/>
        </p:nvSpPr>
        <p:spPr>
          <a:xfrm>
            <a:off x="5878287" y="1226326"/>
            <a:ext cx="507740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Causes</a:t>
            </a:r>
            <a:endParaRPr/>
          </a:p>
        </p:txBody>
      </p:sp>
      <p:sp>
        <p:nvSpPr>
          <p:cNvPr id="651" name="Google Shape;651;p49"/>
          <p:cNvSpPr txBox="1"/>
          <p:nvPr/>
        </p:nvSpPr>
        <p:spPr>
          <a:xfrm>
            <a:off x="5878287" y="1641421"/>
            <a:ext cx="5077408" cy="64633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THROMBOSIS – due to atherosclerosis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EMBOLISM – often due to A Fib</a:t>
            </a:r>
            <a:endParaRPr/>
          </a:p>
        </p:txBody>
      </p:sp>
      <p:sp>
        <p:nvSpPr>
          <p:cNvPr id="652" name="Google Shape;652;p49"/>
          <p:cNvSpPr txBox="1"/>
          <p:nvPr/>
        </p:nvSpPr>
        <p:spPr>
          <a:xfrm>
            <a:off x="6211076" y="2414527"/>
            <a:ext cx="507740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Investigations</a:t>
            </a:r>
            <a:endParaRPr/>
          </a:p>
        </p:txBody>
      </p:sp>
      <p:sp>
        <p:nvSpPr>
          <p:cNvPr id="653" name="Google Shape;653;p49"/>
          <p:cNvSpPr txBox="1"/>
          <p:nvPr/>
        </p:nvSpPr>
        <p:spPr>
          <a:xfrm>
            <a:off x="6186972" y="2809513"/>
            <a:ext cx="507740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1</a:t>
            </a:r>
            <a:r>
              <a:rPr baseline="30000" lang="en-US" sz="1800">
                <a:solidFill>
                  <a:schemeClr val="dk1"/>
                </a:solidFill>
                <a:latin typeface="Calibri"/>
                <a:ea typeface="Calibri"/>
                <a:cs typeface="Calibri"/>
                <a:sym typeface="Calibri"/>
              </a:rPr>
              <a:t>st</a:t>
            </a:r>
            <a:r>
              <a:rPr lang="en-US" sz="1800">
                <a:solidFill>
                  <a:schemeClr val="dk1"/>
                </a:solidFill>
                <a:latin typeface="Calibri"/>
                <a:ea typeface="Calibri"/>
                <a:cs typeface="Calibri"/>
                <a:sym typeface="Calibri"/>
              </a:rPr>
              <a:t> line = FBC, ABGS 🡪 metabolic acidosis &amp; </a:t>
            </a:r>
            <a:r>
              <a:rPr b="0" i="0" lang="en-US" sz="1800">
                <a:solidFill>
                  <a:srgbClr val="000000"/>
                </a:solidFill>
                <a:latin typeface="Calibri"/>
                <a:ea typeface="Calibri"/>
                <a:cs typeface="Calibri"/>
                <a:sym typeface="Calibri"/>
              </a:rPr>
              <a:t>↑ lactate</a:t>
            </a:r>
            <a:endParaRPr/>
          </a:p>
          <a:p>
            <a:pPr indent="0" lvl="0" marL="0" marR="0" rtl="0" algn="l">
              <a:spcBef>
                <a:spcPts val="0"/>
              </a:spcBef>
              <a:spcAft>
                <a:spcPts val="0"/>
              </a:spcAft>
              <a:buNone/>
            </a:pPr>
            <a:r>
              <a:rPr b="1" lang="en-US" sz="1800">
                <a:solidFill>
                  <a:srgbClr val="000000"/>
                </a:solidFill>
                <a:latin typeface="Calibri"/>
                <a:ea typeface="Calibri"/>
                <a:cs typeface="Calibri"/>
                <a:sym typeface="Calibri"/>
              </a:rPr>
              <a:t>GS = CT angiogram</a:t>
            </a:r>
            <a:endParaRPr b="1" sz="1800">
              <a:solidFill>
                <a:schemeClr val="dk1"/>
              </a:solidFill>
              <a:latin typeface="Calibri"/>
              <a:ea typeface="Calibri"/>
              <a:cs typeface="Calibri"/>
              <a:sym typeface="Calibri"/>
            </a:endParaRPr>
          </a:p>
        </p:txBody>
      </p:sp>
      <p:sp>
        <p:nvSpPr>
          <p:cNvPr id="654" name="Google Shape;654;p49"/>
          <p:cNvSpPr txBox="1"/>
          <p:nvPr/>
        </p:nvSpPr>
        <p:spPr>
          <a:xfrm>
            <a:off x="6400023" y="3797993"/>
            <a:ext cx="507740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Treatment</a:t>
            </a:r>
            <a:endParaRPr/>
          </a:p>
        </p:txBody>
      </p:sp>
      <p:sp>
        <p:nvSpPr>
          <p:cNvPr id="655" name="Google Shape;655;p49"/>
          <p:cNvSpPr txBox="1"/>
          <p:nvPr/>
        </p:nvSpPr>
        <p:spPr>
          <a:xfrm>
            <a:off x="6400023" y="4200513"/>
            <a:ext cx="5077408"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rPr>
              <a:t>Medical ( acute mesenteric ischaemia)</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highlight>
                  <a:srgbClr val="FFFF00"/>
                </a:highlight>
                <a:latin typeface="Calibri"/>
                <a:ea typeface="Calibri"/>
                <a:cs typeface="Calibri"/>
                <a:sym typeface="Calibri"/>
              </a:rPr>
              <a:t>IV fluids </a:t>
            </a:r>
            <a:r>
              <a:rPr lang="en-US" sz="1800">
                <a:solidFill>
                  <a:schemeClr val="dk1"/>
                </a:solidFill>
                <a:latin typeface="Calibri"/>
                <a:ea typeface="Calibri"/>
                <a:cs typeface="Calibri"/>
                <a:sym typeface="Calibri"/>
              </a:rPr>
              <a:t>– aid bowel perfusion</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highlight>
                  <a:srgbClr val="FFFF00"/>
                </a:highlight>
                <a:latin typeface="Calibri"/>
                <a:ea typeface="Calibri"/>
                <a:cs typeface="Calibri"/>
                <a:sym typeface="Calibri"/>
              </a:rPr>
              <a:t>IV broad spectrum Abx </a:t>
            </a:r>
            <a:r>
              <a:rPr lang="en-US" sz="1800">
                <a:solidFill>
                  <a:schemeClr val="dk1"/>
                </a:solidFill>
                <a:latin typeface="Calibri"/>
                <a:ea typeface="Calibri"/>
                <a:cs typeface="Calibri"/>
                <a:sym typeface="Calibri"/>
              </a:rPr>
              <a:t>for SBP prophylaxis- </a:t>
            </a:r>
            <a:r>
              <a:rPr b="1" lang="en-US" sz="1800">
                <a:solidFill>
                  <a:schemeClr val="dk1"/>
                </a:solidFill>
                <a:latin typeface="Calibri"/>
                <a:ea typeface="Calibri"/>
                <a:cs typeface="Calibri"/>
                <a:sym typeface="Calibri"/>
              </a:rPr>
              <a:t>Ceftriaxone &amp; Metronidazole</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highlight>
                  <a:srgbClr val="FFFF00"/>
                </a:highlight>
                <a:latin typeface="Calibri"/>
                <a:ea typeface="Calibri"/>
                <a:cs typeface="Calibri"/>
                <a:sym typeface="Calibri"/>
              </a:rPr>
              <a:t>IV heparin </a:t>
            </a:r>
            <a:r>
              <a:rPr lang="en-US" sz="1800">
                <a:solidFill>
                  <a:schemeClr val="dk1"/>
                </a:solidFill>
                <a:latin typeface="Calibri"/>
                <a:ea typeface="Calibri"/>
                <a:cs typeface="Calibri"/>
                <a:sym typeface="Calibri"/>
              </a:rPr>
              <a:t>– anticoagulation</a:t>
            </a:r>
            <a:endParaRPr/>
          </a:p>
          <a:p>
            <a:pPr indent="0" lvl="0" marL="0" marR="0" rtl="0" algn="l">
              <a:spcBef>
                <a:spcPts val="0"/>
              </a:spcBef>
              <a:spcAft>
                <a:spcPts val="0"/>
              </a:spcAft>
              <a:buNone/>
            </a:pPr>
            <a:r>
              <a:rPr lang="en-US" sz="1800" u="sng">
                <a:solidFill>
                  <a:schemeClr val="dk1"/>
                </a:solidFill>
                <a:latin typeface="Calibri"/>
                <a:ea typeface="Calibri"/>
                <a:cs typeface="Calibri"/>
                <a:sym typeface="Calibri"/>
              </a:rPr>
              <a:t>Surgical</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IF bowel is necrotic (acute) 🡪 surgical resection of necrotic bowel</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GS (chronic) = </a:t>
            </a:r>
            <a:r>
              <a:rPr b="1" lang="en-US" sz="1800">
                <a:solidFill>
                  <a:schemeClr val="dk1"/>
                </a:solidFill>
                <a:latin typeface="Calibri"/>
                <a:ea typeface="Calibri"/>
                <a:cs typeface="Calibri"/>
                <a:sym typeface="Calibri"/>
              </a:rPr>
              <a:t>elective surgical revascularization </a:t>
            </a:r>
            <a:r>
              <a:rPr lang="en-US" sz="1800">
                <a:solidFill>
                  <a:schemeClr val="dk1"/>
                </a:solidFill>
                <a:latin typeface="Calibri"/>
                <a:ea typeface="Calibri"/>
                <a:cs typeface="Calibri"/>
                <a:sym typeface="Calibri"/>
              </a:rPr>
              <a:t>w/ embolectomy &amp; angioplasty (balloon stenting)</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1000"/>
                                        <p:tgtEl>
                                          <p:spTgt spid="6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 List 3 things to ask in a diarrhoea Hx (mock exam q)</a:t>
            </a:r>
            <a:endParaRPr/>
          </a:p>
        </p:txBody>
      </p:sp>
      <p:sp>
        <p:nvSpPr>
          <p:cNvPr id="127" name="Google Shape;127;p5"/>
          <p:cNvSpPr txBox="1"/>
          <p:nvPr>
            <p:ph idx="1" type="body"/>
          </p:nvPr>
        </p:nvSpPr>
        <p:spPr>
          <a:xfrm>
            <a:off x="611500" y="2005000"/>
            <a:ext cx="10515600" cy="4351200"/>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90000"/>
              </a:lnSpc>
              <a:spcBef>
                <a:spcPts val="0"/>
              </a:spcBef>
              <a:spcAft>
                <a:spcPts val="0"/>
              </a:spcAft>
              <a:buClr>
                <a:schemeClr val="dk1"/>
              </a:buClr>
              <a:buSzPct val="100000"/>
              <a:buChar char="•"/>
            </a:pPr>
            <a:r>
              <a:rPr lang="en-US"/>
              <a:t>Colour &amp; consistency {watery, loose, show Bristol stool chart}</a:t>
            </a:r>
            <a:endParaRPr/>
          </a:p>
          <a:p>
            <a:pPr indent="-228600" lvl="0" marL="228600" rtl="0" algn="l">
              <a:lnSpc>
                <a:spcPct val="90000"/>
              </a:lnSpc>
              <a:spcBef>
                <a:spcPts val="1000"/>
              </a:spcBef>
              <a:spcAft>
                <a:spcPts val="0"/>
              </a:spcAft>
              <a:buClr>
                <a:schemeClr val="dk1"/>
              </a:buClr>
              <a:buSzPct val="100000"/>
              <a:buChar char="•"/>
            </a:pPr>
            <a:r>
              <a:rPr lang="en-US"/>
              <a:t>Duration – acute or chronic</a:t>
            </a:r>
            <a:endParaRPr/>
          </a:p>
          <a:p>
            <a:pPr indent="-228600" lvl="0" marL="228600" rtl="0" algn="l">
              <a:lnSpc>
                <a:spcPct val="90000"/>
              </a:lnSpc>
              <a:spcBef>
                <a:spcPts val="1000"/>
              </a:spcBef>
              <a:spcAft>
                <a:spcPts val="0"/>
              </a:spcAft>
              <a:buClr>
                <a:schemeClr val="dk1"/>
              </a:buClr>
              <a:buSzPct val="100000"/>
              <a:buChar char="•"/>
            </a:pPr>
            <a:r>
              <a:rPr lang="en-US"/>
              <a:t>Pale, smelly stools that float in toilet pan</a:t>
            </a:r>
            <a:endParaRPr/>
          </a:p>
          <a:p>
            <a:pPr indent="-228600" lvl="0" marL="228600" rtl="0" algn="l">
              <a:lnSpc>
                <a:spcPct val="90000"/>
              </a:lnSpc>
              <a:spcBef>
                <a:spcPts val="1000"/>
              </a:spcBef>
              <a:spcAft>
                <a:spcPts val="0"/>
              </a:spcAft>
              <a:buClr>
                <a:schemeClr val="dk1"/>
              </a:buClr>
              <a:buSzPct val="100000"/>
              <a:buChar char="•"/>
            </a:pPr>
            <a:r>
              <a:rPr lang="en-US"/>
              <a:t>Associated Sx: abdominal pain, bloating, blood or mucus in stools, skin rashes</a:t>
            </a:r>
            <a:endParaRPr/>
          </a:p>
          <a:p>
            <a:pPr indent="-228600" lvl="0" marL="228600" rtl="0" algn="l">
              <a:lnSpc>
                <a:spcPct val="90000"/>
              </a:lnSpc>
              <a:spcBef>
                <a:spcPts val="1000"/>
              </a:spcBef>
              <a:spcAft>
                <a:spcPts val="0"/>
              </a:spcAft>
              <a:buClr>
                <a:schemeClr val="dk1"/>
              </a:buClr>
              <a:buSzPct val="100000"/>
              <a:buChar char="•"/>
            </a:pPr>
            <a:r>
              <a:rPr lang="en-US"/>
              <a:t>Sx of hyperthyroidism</a:t>
            </a:r>
            <a:endParaRPr/>
          </a:p>
          <a:p>
            <a:pPr indent="-228600" lvl="0" marL="228600" rtl="0" algn="l">
              <a:lnSpc>
                <a:spcPct val="90000"/>
              </a:lnSpc>
              <a:spcBef>
                <a:spcPts val="1000"/>
              </a:spcBef>
              <a:spcAft>
                <a:spcPts val="0"/>
              </a:spcAft>
              <a:buClr>
                <a:schemeClr val="dk1"/>
              </a:buClr>
              <a:buSzPct val="100000"/>
              <a:buChar char="•"/>
            </a:pPr>
            <a:r>
              <a:rPr lang="en-US"/>
              <a:t>Wt loss </a:t>
            </a:r>
            <a:endParaRPr/>
          </a:p>
          <a:p>
            <a:pPr indent="-228600" lvl="0" marL="228600" rtl="0" algn="l">
              <a:lnSpc>
                <a:spcPct val="90000"/>
              </a:lnSpc>
              <a:spcBef>
                <a:spcPts val="1000"/>
              </a:spcBef>
              <a:spcAft>
                <a:spcPts val="0"/>
              </a:spcAft>
              <a:buClr>
                <a:schemeClr val="dk1"/>
              </a:buClr>
              <a:buSzPct val="100000"/>
              <a:buChar char="•"/>
            </a:pPr>
            <a:r>
              <a:rPr lang="en-US"/>
              <a:t>Recent antibiotics – </a:t>
            </a:r>
            <a:r>
              <a:rPr lang="en-US">
                <a:solidFill>
                  <a:srgbClr val="FF0000"/>
                </a:solidFill>
              </a:rPr>
              <a:t>Co-amoxiclav, cephalosporins, clindamycin, Ciprofloxacin</a:t>
            </a:r>
            <a:endParaRPr/>
          </a:p>
          <a:p>
            <a:pPr indent="-228600" lvl="0" marL="228600" rtl="0" algn="l">
              <a:lnSpc>
                <a:spcPct val="90000"/>
              </a:lnSpc>
              <a:spcBef>
                <a:spcPts val="1000"/>
              </a:spcBef>
              <a:spcAft>
                <a:spcPts val="0"/>
              </a:spcAft>
              <a:buClr>
                <a:schemeClr val="dk1"/>
              </a:buClr>
              <a:buSzPct val="100000"/>
              <a:buChar char="•"/>
            </a:pPr>
            <a:r>
              <a:rPr lang="en-US"/>
              <a:t>Recent travel abroad – tropical sprue</a:t>
            </a:r>
            <a:endParaRPr/>
          </a:p>
          <a:p>
            <a:pPr indent="-228600" lvl="0" marL="228600" rtl="0" algn="l">
              <a:lnSpc>
                <a:spcPct val="90000"/>
              </a:lnSpc>
              <a:spcBef>
                <a:spcPts val="1000"/>
              </a:spcBef>
              <a:spcAft>
                <a:spcPts val="0"/>
              </a:spcAft>
              <a:buClr>
                <a:schemeClr val="dk1"/>
              </a:buClr>
              <a:buSzPct val="100000"/>
              <a:buChar char="•"/>
            </a:pPr>
            <a:r>
              <a:rPr lang="en-US"/>
              <a:t>Social Hx -  caffeine &amp; laxative intake</a:t>
            </a:r>
            <a:endParaRPr/>
          </a:p>
          <a:p>
            <a:pPr indent="-228600" lvl="0" marL="228600" rtl="0" algn="l">
              <a:lnSpc>
                <a:spcPct val="90000"/>
              </a:lnSpc>
              <a:spcBef>
                <a:spcPts val="1000"/>
              </a:spcBef>
              <a:spcAft>
                <a:spcPts val="0"/>
              </a:spcAft>
              <a:buClr>
                <a:schemeClr val="dk1"/>
              </a:buClr>
              <a:buSzPct val="100000"/>
              <a:buChar char="•"/>
            </a:pPr>
            <a:r>
              <a:rPr lang="en-US"/>
              <a:t>Family Hx – IBD, coeliac disease, colorectal cancer</a:t>
            </a:r>
            <a:endParaRPr/>
          </a:p>
          <a:p>
            <a:pPr indent="-77470"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50"/>
          <p:cNvSpPr txBox="1"/>
          <p:nvPr>
            <p:ph type="title"/>
          </p:nvPr>
        </p:nvSpPr>
        <p:spPr>
          <a:xfrm>
            <a:off x="-1" y="151989"/>
            <a:ext cx="4366727" cy="106099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Ischaemic colitis- </a:t>
            </a:r>
            <a:r>
              <a:rPr lang="en-US">
                <a:solidFill>
                  <a:srgbClr val="FF0000"/>
                </a:solidFill>
              </a:rPr>
              <a:t>medical emergency</a:t>
            </a:r>
            <a:endParaRPr/>
          </a:p>
        </p:txBody>
      </p:sp>
      <p:sp>
        <p:nvSpPr>
          <p:cNvPr id="662" name="Google Shape;662;p50"/>
          <p:cNvSpPr/>
          <p:nvPr/>
        </p:nvSpPr>
        <p:spPr>
          <a:xfrm>
            <a:off x="4390711" y="151989"/>
            <a:ext cx="7691682" cy="1060992"/>
          </a:xfrm>
          <a:prstGeom prst="roundRect">
            <a:avLst>
              <a:gd fmla="val 16667" name="adj"/>
            </a:avLst>
          </a:prstGeom>
          <a:solidFill>
            <a:srgbClr val="FFC000">
              <a:alpha val="72941"/>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ischemia of large intestine due to narrowing/blockage of superior &amp; inferior mesenteric artery. Leads to colonic injury (ulceration, inflammation, haemorrhage) due to either ischemia OR reperfusion. MC @ </a:t>
            </a:r>
            <a:r>
              <a:rPr b="1" lang="en-US" sz="1800">
                <a:solidFill>
                  <a:schemeClr val="dk1"/>
                </a:solidFill>
                <a:latin typeface="Calibri"/>
                <a:ea typeface="Calibri"/>
                <a:cs typeface="Calibri"/>
                <a:sym typeface="Calibri"/>
              </a:rPr>
              <a:t>watershed areas </a:t>
            </a:r>
            <a:r>
              <a:rPr lang="en-US" sz="1800">
                <a:solidFill>
                  <a:schemeClr val="dk1"/>
                </a:solidFill>
                <a:latin typeface="Calibri"/>
                <a:ea typeface="Calibri"/>
                <a:cs typeface="Calibri"/>
                <a:sym typeface="Calibri"/>
              </a:rPr>
              <a:t>– </a:t>
            </a:r>
            <a:r>
              <a:rPr b="1" lang="en-US" sz="1800">
                <a:solidFill>
                  <a:schemeClr val="dk1"/>
                </a:solidFill>
                <a:latin typeface="Calibri"/>
                <a:ea typeface="Calibri"/>
                <a:cs typeface="Calibri"/>
                <a:sym typeface="Calibri"/>
              </a:rPr>
              <a:t>splenic flexure </a:t>
            </a:r>
            <a:r>
              <a:rPr lang="en-US" sz="1800">
                <a:solidFill>
                  <a:schemeClr val="dk1"/>
                </a:solidFill>
                <a:latin typeface="Calibri"/>
                <a:ea typeface="Calibri"/>
                <a:cs typeface="Calibri"/>
                <a:sym typeface="Calibri"/>
              </a:rPr>
              <a:t>&amp; </a:t>
            </a:r>
            <a:r>
              <a:rPr b="1" lang="en-US" sz="1800">
                <a:solidFill>
                  <a:schemeClr val="dk1"/>
                </a:solidFill>
                <a:latin typeface="Calibri"/>
                <a:ea typeface="Calibri"/>
                <a:cs typeface="Calibri"/>
                <a:sym typeface="Calibri"/>
              </a:rPr>
              <a:t>rectosigmoidal junction.</a:t>
            </a:r>
            <a:endParaRPr/>
          </a:p>
        </p:txBody>
      </p:sp>
      <p:sp>
        <p:nvSpPr>
          <p:cNvPr id="663" name="Google Shape;663;p50"/>
          <p:cNvSpPr txBox="1"/>
          <p:nvPr/>
        </p:nvSpPr>
        <p:spPr>
          <a:xfrm>
            <a:off x="176504" y="1397647"/>
            <a:ext cx="507740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Causes</a:t>
            </a:r>
            <a:endParaRPr/>
          </a:p>
        </p:txBody>
      </p:sp>
      <p:sp>
        <p:nvSpPr>
          <p:cNvPr id="664" name="Google Shape;664;p50"/>
          <p:cNvSpPr txBox="1"/>
          <p:nvPr/>
        </p:nvSpPr>
        <p:spPr>
          <a:xfrm>
            <a:off x="186613" y="1818546"/>
            <a:ext cx="5077408" cy="1754326"/>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MC = THROMBOSIS – due to atherosclerosis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EMBOLISM e.g. A Fib (acute mesenteric ischemia is more probable complication of AF as SMA is more proximal than IMA)</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Arrythmias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cOCP + HRT, malignancy, thrombophilias</a:t>
            </a:r>
            <a:endParaRPr sz="1800">
              <a:solidFill>
                <a:schemeClr val="dk1"/>
              </a:solidFill>
              <a:latin typeface="Calibri"/>
              <a:ea typeface="Calibri"/>
              <a:cs typeface="Calibri"/>
              <a:sym typeface="Calibri"/>
            </a:endParaRPr>
          </a:p>
        </p:txBody>
      </p:sp>
      <p:sp>
        <p:nvSpPr>
          <p:cNvPr id="665" name="Google Shape;665;p50"/>
          <p:cNvSpPr txBox="1"/>
          <p:nvPr/>
        </p:nvSpPr>
        <p:spPr>
          <a:xfrm>
            <a:off x="186613" y="3791143"/>
            <a:ext cx="507740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Symptoms</a:t>
            </a:r>
            <a:endParaRPr/>
          </a:p>
        </p:txBody>
      </p:sp>
      <p:sp>
        <p:nvSpPr>
          <p:cNvPr id="666" name="Google Shape;666;p50"/>
          <p:cNvSpPr txBox="1"/>
          <p:nvPr/>
        </p:nvSpPr>
        <p:spPr>
          <a:xfrm>
            <a:off x="186613" y="4160475"/>
            <a:ext cx="5077408" cy="120032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Sudden colicky LLQ abdo pain</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Bright red bloody diarrhoea</a:t>
            </a:r>
            <a:endParaRPr b="1"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 signs of hypovolemic shock: hypotension, tachycardia, oliguria, confusion</a:t>
            </a:r>
            <a:endParaRPr/>
          </a:p>
        </p:txBody>
      </p:sp>
      <p:sp>
        <p:nvSpPr>
          <p:cNvPr id="667" name="Google Shape;667;p50"/>
          <p:cNvSpPr txBox="1"/>
          <p:nvPr/>
        </p:nvSpPr>
        <p:spPr>
          <a:xfrm>
            <a:off x="5877449" y="1397647"/>
            <a:ext cx="5790479" cy="366241"/>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Investigations</a:t>
            </a:r>
            <a:endParaRPr/>
          </a:p>
        </p:txBody>
      </p:sp>
      <p:sp>
        <p:nvSpPr>
          <p:cNvPr id="668" name="Google Shape;668;p50"/>
          <p:cNvSpPr txBox="1"/>
          <p:nvPr/>
        </p:nvSpPr>
        <p:spPr>
          <a:xfrm>
            <a:off x="5676122" y="1808991"/>
            <a:ext cx="5991807" cy="120032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Faecal calprotectin – rule out IBD (more chronic course)</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highlight>
                  <a:srgbClr val="FFFF00"/>
                </a:highlight>
                <a:latin typeface="Calibri"/>
                <a:ea typeface="Calibri"/>
                <a:cs typeface="Calibri"/>
                <a:sym typeface="Calibri"/>
              </a:rPr>
              <a:t>GS = CT angiogram</a:t>
            </a:r>
            <a:r>
              <a:rPr lang="en-US" sz="1800">
                <a:solidFill>
                  <a:schemeClr val="dk1"/>
                </a:solidFill>
                <a:latin typeface="Calibri"/>
                <a:ea typeface="Calibri"/>
                <a:cs typeface="Calibri"/>
                <a:sym typeface="Calibri"/>
              </a:rPr>
              <a:t>. Then </a:t>
            </a:r>
            <a:r>
              <a:rPr b="1" lang="en-US" sz="1800">
                <a:solidFill>
                  <a:schemeClr val="dk1"/>
                </a:solidFill>
                <a:latin typeface="Calibri"/>
                <a:ea typeface="Calibri"/>
                <a:cs typeface="Calibri"/>
                <a:sym typeface="Calibri"/>
              </a:rPr>
              <a:t>colonoscopy within 48hrs </a:t>
            </a:r>
            <a:r>
              <a:rPr lang="en-US" sz="1800">
                <a:solidFill>
                  <a:schemeClr val="dk1"/>
                </a:solidFill>
                <a:latin typeface="Calibri"/>
                <a:ea typeface="Calibri"/>
                <a:cs typeface="Calibri"/>
                <a:sym typeface="Calibri"/>
              </a:rPr>
              <a:t>to exclude stricture formation &amp; </a:t>
            </a:r>
            <a:r>
              <a:rPr b="1" lang="en-US" sz="1800">
                <a:solidFill>
                  <a:schemeClr val="dk1"/>
                </a:solidFill>
                <a:latin typeface="Calibri"/>
                <a:ea typeface="Calibri"/>
                <a:cs typeface="Calibri"/>
                <a:sym typeface="Calibri"/>
              </a:rPr>
              <a:t>confirm mucosal healing {AFTER bleeding stops}</a:t>
            </a:r>
            <a:endParaRPr/>
          </a:p>
        </p:txBody>
      </p:sp>
      <p:sp>
        <p:nvSpPr>
          <p:cNvPr id="669" name="Google Shape;669;p50"/>
          <p:cNvSpPr txBox="1"/>
          <p:nvPr/>
        </p:nvSpPr>
        <p:spPr>
          <a:xfrm>
            <a:off x="9237305" y="3297481"/>
            <a:ext cx="2430625"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Treatment</a:t>
            </a:r>
            <a:endParaRPr/>
          </a:p>
        </p:txBody>
      </p:sp>
      <p:sp>
        <p:nvSpPr>
          <p:cNvPr id="670" name="Google Shape;670;p50"/>
          <p:cNvSpPr txBox="1"/>
          <p:nvPr/>
        </p:nvSpPr>
        <p:spPr>
          <a:xfrm>
            <a:off x="9237304" y="3761087"/>
            <a:ext cx="2430626" cy="1477328"/>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IV fluids &amp; prophylactic Abx to prevent SBP</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If gangrenous 🡪 </a:t>
            </a:r>
            <a:r>
              <a:rPr b="1" lang="en-US" sz="1800">
                <a:solidFill>
                  <a:schemeClr val="dk1"/>
                </a:solidFill>
                <a:latin typeface="Calibri"/>
                <a:ea typeface="Calibri"/>
                <a:cs typeface="Calibri"/>
                <a:sym typeface="Calibri"/>
              </a:rPr>
              <a:t>surgical resection </a:t>
            </a:r>
            <a:endParaRPr b="1" sz="1800">
              <a:solidFill>
                <a:schemeClr val="dk1"/>
              </a:solidFill>
              <a:latin typeface="Calibri"/>
              <a:ea typeface="Calibri"/>
              <a:cs typeface="Calibri"/>
              <a:sym typeface="Calibri"/>
            </a:endParaRPr>
          </a:p>
        </p:txBody>
      </p:sp>
      <p:sp>
        <p:nvSpPr>
          <p:cNvPr id="671" name="Google Shape;671;p50"/>
          <p:cNvSpPr txBox="1"/>
          <p:nvPr/>
        </p:nvSpPr>
        <p:spPr>
          <a:xfrm>
            <a:off x="9237304" y="5283518"/>
            <a:ext cx="2430626"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Complications</a:t>
            </a:r>
            <a:endParaRPr/>
          </a:p>
        </p:txBody>
      </p:sp>
      <p:sp>
        <p:nvSpPr>
          <p:cNvPr id="672" name="Google Shape;672;p50"/>
          <p:cNvSpPr txBox="1"/>
          <p:nvPr/>
        </p:nvSpPr>
        <p:spPr>
          <a:xfrm>
            <a:off x="9237304" y="5672758"/>
            <a:ext cx="2845089"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Strictures 🡪 large bowel obstruction</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Bowel perforation 🡪 SBP</a:t>
            </a:r>
            <a:endParaRPr sz="1800">
              <a:solidFill>
                <a:schemeClr val="dk1"/>
              </a:solidFill>
              <a:latin typeface="Calibri"/>
              <a:ea typeface="Calibri"/>
              <a:cs typeface="Calibri"/>
              <a:sym typeface="Calibri"/>
            </a:endParaRPr>
          </a:p>
        </p:txBody>
      </p:sp>
      <p:pic>
        <p:nvPicPr>
          <p:cNvPr descr="A diagram of the human body&#10;&#10;Description automatically generated" id="673" name="Google Shape;673;p50"/>
          <p:cNvPicPr preferRelativeResize="0"/>
          <p:nvPr/>
        </p:nvPicPr>
        <p:blipFill rotWithShape="1">
          <a:blip r:embed="rId3">
            <a:alphaModFix/>
          </a:blip>
          <a:srcRect b="0" l="0" r="0" t="0"/>
          <a:stretch/>
        </p:blipFill>
        <p:spPr>
          <a:xfrm>
            <a:off x="5495790" y="3389112"/>
            <a:ext cx="3509745" cy="3267962"/>
          </a:xfrm>
          <a:prstGeom prst="rect">
            <a:avLst/>
          </a:prstGeom>
          <a:noFill/>
          <a:ln>
            <a:noFill/>
          </a:ln>
        </p:spPr>
      </p:pic>
      <p:sp>
        <p:nvSpPr>
          <p:cNvPr id="674" name="Google Shape;674;p50"/>
          <p:cNvSpPr txBox="1"/>
          <p:nvPr/>
        </p:nvSpPr>
        <p:spPr>
          <a:xfrm>
            <a:off x="186613" y="5378268"/>
            <a:ext cx="507740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Signs</a:t>
            </a:r>
            <a:endParaRPr/>
          </a:p>
        </p:txBody>
      </p:sp>
      <p:sp>
        <p:nvSpPr>
          <p:cNvPr id="675" name="Google Shape;675;p50"/>
          <p:cNvSpPr txBox="1"/>
          <p:nvPr/>
        </p:nvSpPr>
        <p:spPr>
          <a:xfrm>
            <a:off x="186613" y="5872243"/>
            <a:ext cx="5077408"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Soft abdomen w/ localized guarding</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If bowel perforation 🡪 rebound tenderness &amp; localized guarding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2"/>
                                        </p:tgtEl>
                                        <p:attrNameLst>
                                          <p:attrName>style.visibility</p:attrName>
                                        </p:attrNameLst>
                                      </p:cBhvr>
                                      <p:to>
                                        <p:strVal val="visible"/>
                                      </p:to>
                                    </p:set>
                                    <p:animEffect filter="fade" transition="in">
                                      <p:cBhvr>
                                        <p:cTn dur="1000"/>
                                        <p:tgtEl>
                                          <p:spTgt spid="6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51"/>
          <p:cNvSpPr txBox="1"/>
          <p:nvPr>
            <p:ph type="title"/>
          </p:nvPr>
        </p:nvSpPr>
        <p:spPr>
          <a:xfrm>
            <a:off x="202821" y="105524"/>
            <a:ext cx="4685522" cy="73588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Diverticular disease</a:t>
            </a:r>
            <a:endParaRPr/>
          </a:p>
        </p:txBody>
      </p:sp>
      <p:sp>
        <p:nvSpPr>
          <p:cNvPr id="682" name="Google Shape;682;p51"/>
          <p:cNvSpPr/>
          <p:nvPr/>
        </p:nvSpPr>
        <p:spPr>
          <a:xfrm>
            <a:off x="4888343" y="151557"/>
            <a:ext cx="7100836" cy="1060992"/>
          </a:xfrm>
          <a:prstGeom prst="roundRect">
            <a:avLst>
              <a:gd fmla="val 16667" name="adj"/>
            </a:avLst>
          </a:prstGeom>
          <a:solidFill>
            <a:srgbClr val="FFC000">
              <a:alpha val="72941"/>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Diverticula = outpouchings of colonic mucosa, MC @ sigmoid colon</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Diverticulosis</a:t>
            </a:r>
            <a:r>
              <a:rPr lang="en-US" sz="1800">
                <a:solidFill>
                  <a:schemeClr val="dk1"/>
                </a:solidFill>
                <a:latin typeface="Calibri"/>
                <a:ea typeface="Calibri"/>
                <a:cs typeface="Calibri"/>
                <a:sym typeface="Calibri"/>
              </a:rPr>
              <a:t> = asymptomatic outpouchings, often incidental findings</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Diverticular disease </a:t>
            </a:r>
            <a:r>
              <a:rPr lang="en-US" sz="1800">
                <a:solidFill>
                  <a:schemeClr val="dk1"/>
                </a:solidFill>
                <a:latin typeface="Calibri"/>
                <a:ea typeface="Calibri"/>
                <a:cs typeface="Calibri"/>
                <a:sym typeface="Calibri"/>
              </a:rPr>
              <a:t>= symptomatic outpouchings</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Diverticulitis</a:t>
            </a:r>
            <a:r>
              <a:rPr lang="en-US" sz="1800">
                <a:solidFill>
                  <a:schemeClr val="dk1"/>
                </a:solidFill>
                <a:latin typeface="Calibri"/>
                <a:ea typeface="Calibri"/>
                <a:cs typeface="Calibri"/>
                <a:sym typeface="Calibri"/>
              </a:rPr>
              <a:t> = infection 7 inflammation of diverticula </a:t>
            </a:r>
            <a:endParaRPr/>
          </a:p>
        </p:txBody>
      </p:sp>
      <p:pic>
        <p:nvPicPr>
          <p:cNvPr descr="A diagram of a human body&#10;&#10;Description automatically generated" id="683" name="Google Shape;683;p51"/>
          <p:cNvPicPr preferRelativeResize="0"/>
          <p:nvPr/>
        </p:nvPicPr>
        <p:blipFill rotWithShape="1">
          <a:blip r:embed="rId3">
            <a:alphaModFix/>
          </a:blip>
          <a:srcRect b="0" l="0" r="0" t="0"/>
          <a:stretch/>
        </p:blipFill>
        <p:spPr>
          <a:xfrm>
            <a:off x="202821" y="3504422"/>
            <a:ext cx="4467947" cy="2464756"/>
          </a:xfrm>
          <a:prstGeom prst="rect">
            <a:avLst/>
          </a:prstGeom>
          <a:noFill/>
          <a:ln>
            <a:noFill/>
          </a:ln>
        </p:spPr>
      </p:pic>
      <p:sp>
        <p:nvSpPr>
          <p:cNvPr id="684" name="Google Shape;684;p51"/>
          <p:cNvSpPr txBox="1"/>
          <p:nvPr/>
        </p:nvSpPr>
        <p:spPr>
          <a:xfrm>
            <a:off x="202821" y="803806"/>
            <a:ext cx="4481146"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Pathophysiology</a:t>
            </a:r>
            <a:endParaRPr/>
          </a:p>
        </p:txBody>
      </p:sp>
      <p:sp>
        <p:nvSpPr>
          <p:cNvPr id="685" name="Google Shape;685;p51"/>
          <p:cNvSpPr txBox="1"/>
          <p:nvPr/>
        </p:nvSpPr>
        <p:spPr>
          <a:xfrm>
            <a:off x="249594" y="1287916"/>
            <a:ext cx="4481147" cy="203132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High pressures in sigmoid colon push mucosa &amp; submucosa through muscularis propria at sites where arteries traverse the muscularis propria. Blood vessels here rupture causing </a:t>
            </a:r>
            <a:r>
              <a:rPr b="1" lang="en-US" sz="1800">
                <a:solidFill>
                  <a:schemeClr val="dk1"/>
                </a:solidFill>
                <a:latin typeface="Calibri"/>
                <a:ea typeface="Calibri"/>
                <a:cs typeface="Calibri"/>
                <a:sym typeface="Calibri"/>
              </a:rPr>
              <a:t>haemtochezia</a:t>
            </a:r>
            <a:r>
              <a:rPr lang="en-US" sz="1800">
                <a:solidFill>
                  <a:schemeClr val="dk1"/>
                </a:solidFill>
                <a:latin typeface="Calibri"/>
                <a:ea typeface="Calibri"/>
                <a:cs typeface="Calibri"/>
                <a:sym typeface="Calibri"/>
              </a:rPr>
              <a:t>.</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In </a:t>
            </a:r>
            <a:r>
              <a:rPr b="1" lang="en-US" sz="1800">
                <a:solidFill>
                  <a:schemeClr val="dk1"/>
                </a:solidFill>
                <a:latin typeface="Calibri"/>
                <a:ea typeface="Calibri"/>
                <a:cs typeface="Calibri"/>
                <a:sym typeface="Calibri"/>
              </a:rPr>
              <a:t>diverticulitis, the colonic outpouchings accumulate faeces resulting in infection</a:t>
            </a:r>
            <a:r>
              <a:rPr lang="en-US" sz="1800">
                <a:solidFill>
                  <a:schemeClr val="dk1"/>
                </a:solidFill>
                <a:latin typeface="Calibri"/>
                <a:ea typeface="Calibri"/>
                <a:cs typeface="Calibri"/>
                <a:sym typeface="Calibri"/>
              </a:rPr>
              <a:t>.</a:t>
            </a:r>
            <a:endParaRPr/>
          </a:p>
        </p:txBody>
      </p:sp>
      <p:sp>
        <p:nvSpPr>
          <p:cNvPr id="686" name="Google Shape;686;p51"/>
          <p:cNvSpPr txBox="1"/>
          <p:nvPr/>
        </p:nvSpPr>
        <p:spPr>
          <a:xfrm>
            <a:off x="4863133" y="1287916"/>
            <a:ext cx="3758353"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Risk factors</a:t>
            </a:r>
            <a:endParaRPr/>
          </a:p>
        </p:txBody>
      </p:sp>
      <p:sp>
        <p:nvSpPr>
          <p:cNvPr id="687" name="Google Shape;687;p51"/>
          <p:cNvSpPr txBox="1"/>
          <p:nvPr/>
        </p:nvSpPr>
        <p:spPr>
          <a:xfrm>
            <a:off x="4888343" y="1702514"/>
            <a:ext cx="3707933"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Either </a:t>
            </a:r>
            <a:r>
              <a:rPr b="1" i="1" lang="en-US" sz="1800">
                <a:solidFill>
                  <a:srgbClr val="000000"/>
                </a:solidFill>
                <a:latin typeface="Calibri"/>
                <a:ea typeface="Calibri"/>
                <a:cs typeface="Calibri"/>
                <a:sym typeface="Calibri"/>
              </a:rPr>
              <a:t>↑ colonic pressure or ↓ wall strength</a:t>
            </a:r>
            <a:r>
              <a:rPr b="0" i="0" lang="en-US" sz="1800">
                <a:solidFill>
                  <a:srgbClr val="000000"/>
                </a:solidFill>
                <a:latin typeface="Calibri"/>
                <a:ea typeface="Calibri"/>
                <a:cs typeface="Calibri"/>
                <a:sym typeface="Calibri"/>
              </a:rPr>
              <a:t>:</a:t>
            </a:r>
            <a:endParaRPr/>
          </a:p>
          <a:p>
            <a:pPr indent="-285750" lvl="0" marL="285750" marR="0" rtl="0" algn="l">
              <a:spcBef>
                <a:spcPts val="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Constipation &amp; l</a:t>
            </a:r>
            <a:r>
              <a:rPr lang="en-US" sz="1800">
                <a:solidFill>
                  <a:srgbClr val="000000"/>
                </a:solidFill>
                <a:latin typeface="Calibri"/>
                <a:ea typeface="Calibri"/>
                <a:cs typeface="Calibri"/>
                <a:sym typeface="Calibri"/>
              </a:rPr>
              <a:t>ow fibre diet</a:t>
            </a:r>
            <a:endParaRPr b="0" i="0" sz="1800">
              <a:solidFill>
                <a:srgbClr val="000000"/>
              </a:solidFill>
              <a:latin typeface="Calibri"/>
              <a:ea typeface="Calibri"/>
              <a:cs typeface="Calibri"/>
              <a:sym typeface="Calibri"/>
            </a:endParaRPr>
          </a:p>
          <a:p>
            <a:pPr indent="-285750" lvl="0" marL="285750" marR="0" rtl="0" algn="l">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Obesity</a:t>
            </a:r>
            <a:endParaRPr/>
          </a:p>
          <a:p>
            <a:pPr indent="-285750" lvl="0" marL="285750" marR="0" rtl="0" algn="l">
              <a:spcBef>
                <a:spcPts val="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Connective tissure disorders – Marfan’s, Ehlers Danlos syndrome</a:t>
            </a:r>
            <a:endParaRPr/>
          </a:p>
          <a:p>
            <a:pPr indent="-285750" lvl="0" marL="285750" marR="0" rtl="0" algn="l">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Age 50+</a:t>
            </a:r>
            <a:endParaRPr b="0" i="0" sz="1800">
              <a:solidFill>
                <a:srgbClr val="000000"/>
              </a:solidFill>
              <a:latin typeface="Calibri"/>
              <a:ea typeface="Calibri"/>
              <a:cs typeface="Calibri"/>
              <a:sym typeface="Calibri"/>
            </a:endParaRPr>
          </a:p>
        </p:txBody>
      </p:sp>
      <p:sp>
        <p:nvSpPr>
          <p:cNvPr id="688" name="Google Shape;688;p51"/>
          <p:cNvSpPr txBox="1"/>
          <p:nvPr/>
        </p:nvSpPr>
        <p:spPr>
          <a:xfrm>
            <a:off x="4888343" y="3779105"/>
            <a:ext cx="3733143"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Symptoms</a:t>
            </a:r>
            <a:endParaRPr/>
          </a:p>
        </p:txBody>
      </p:sp>
      <p:sp>
        <p:nvSpPr>
          <p:cNvPr id="689" name="Google Shape;689;p51"/>
          <p:cNvSpPr txBox="1"/>
          <p:nvPr/>
        </p:nvSpPr>
        <p:spPr>
          <a:xfrm>
            <a:off x="8753878" y="1718903"/>
            <a:ext cx="3438122"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a:solidFill>
                  <a:srgbClr val="000000"/>
                </a:solidFill>
                <a:latin typeface="Calibri"/>
                <a:ea typeface="Calibri"/>
                <a:cs typeface="Calibri"/>
                <a:sym typeface="Calibri"/>
              </a:rPr>
              <a:t>1</a:t>
            </a:r>
            <a:r>
              <a:rPr b="0" baseline="30000" i="0" lang="en-US" sz="1800">
                <a:solidFill>
                  <a:srgbClr val="000000"/>
                </a:solidFill>
                <a:latin typeface="Calibri"/>
                <a:ea typeface="Calibri"/>
                <a:cs typeface="Calibri"/>
                <a:sym typeface="Calibri"/>
              </a:rPr>
              <a:t>st</a:t>
            </a:r>
            <a:r>
              <a:rPr b="0" i="0" lang="en-US" sz="1800">
                <a:solidFill>
                  <a:srgbClr val="000000"/>
                </a:solidFill>
                <a:latin typeface="Calibri"/>
                <a:ea typeface="Calibri"/>
                <a:cs typeface="Calibri"/>
                <a:sym typeface="Calibri"/>
              </a:rPr>
              <a:t> line = </a:t>
            </a:r>
            <a:endParaRPr/>
          </a:p>
          <a:p>
            <a:pPr indent="-285750" lvl="0" marL="285750" marR="0" rtl="0" algn="l">
              <a:spcBef>
                <a:spcPts val="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FBC shows leukocytosis &amp; ↑ CRP</a:t>
            </a:r>
            <a:endParaRPr/>
          </a:p>
          <a:p>
            <a:pPr indent="-285750" lvl="0" marL="285750" marR="0" rtl="0" algn="l">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Colonoscopy if acute bleeding – CI if profuse bleeding to avoid puncturing bowels even more</a:t>
            </a:r>
            <a:endParaRPr b="0" i="0" sz="1800">
              <a:solidFill>
                <a:srgbClr val="000000"/>
              </a:solidFill>
              <a:latin typeface="Calibri"/>
              <a:ea typeface="Calibri"/>
              <a:cs typeface="Calibri"/>
              <a:sym typeface="Calibri"/>
            </a:endParaRPr>
          </a:p>
          <a:p>
            <a:pPr indent="0" lvl="0" marL="0" marR="0" rtl="0" algn="l">
              <a:spcBef>
                <a:spcPts val="0"/>
              </a:spcBef>
              <a:spcAft>
                <a:spcPts val="0"/>
              </a:spcAft>
              <a:buNone/>
            </a:pPr>
            <a:r>
              <a:rPr b="1" lang="en-US" sz="1800">
                <a:solidFill>
                  <a:srgbClr val="000000"/>
                </a:solidFill>
                <a:highlight>
                  <a:srgbClr val="FFFF00"/>
                </a:highlight>
                <a:latin typeface="Calibri"/>
                <a:ea typeface="Calibri"/>
                <a:cs typeface="Calibri"/>
                <a:sym typeface="Calibri"/>
              </a:rPr>
              <a:t>GS =  CT abdomen &amp; pelvis </a:t>
            </a:r>
            <a:endParaRPr b="1" i="0" sz="1800">
              <a:solidFill>
                <a:srgbClr val="000000"/>
              </a:solidFill>
              <a:highlight>
                <a:srgbClr val="FFFF00"/>
              </a:highlight>
              <a:latin typeface="Calibri"/>
              <a:ea typeface="Calibri"/>
              <a:cs typeface="Calibri"/>
              <a:sym typeface="Calibri"/>
            </a:endParaRPr>
          </a:p>
        </p:txBody>
      </p:sp>
      <p:sp>
        <p:nvSpPr>
          <p:cNvPr id="690" name="Google Shape;690;p51"/>
          <p:cNvSpPr txBox="1"/>
          <p:nvPr/>
        </p:nvSpPr>
        <p:spPr>
          <a:xfrm>
            <a:off x="4863133" y="4193142"/>
            <a:ext cx="3733143"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sng">
                <a:solidFill>
                  <a:srgbClr val="000000"/>
                </a:solidFill>
                <a:latin typeface="Calibri"/>
                <a:ea typeface="Calibri"/>
                <a:cs typeface="Calibri"/>
                <a:sym typeface="Calibri"/>
              </a:rPr>
              <a:t>Diverticular disease</a:t>
            </a:r>
            <a:endParaRPr/>
          </a:p>
          <a:p>
            <a:pPr indent="-342900" lvl="0" marL="342900" marR="0" rtl="0" algn="l">
              <a:spcBef>
                <a:spcPts val="0"/>
              </a:spcBef>
              <a:spcAft>
                <a:spcPts val="0"/>
              </a:spcAft>
              <a:buClr>
                <a:srgbClr val="000000"/>
              </a:buClr>
              <a:buSzPts val="1800"/>
              <a:buFont typeface="Calibri"/>
              <a:buAutoNum type="arabicParenR"/>
            </a:pPr>
            <a:r>
              <a:rPr b="1" i="0" lang="en-US" sz="1800">
                <a:solidFill>
                  <a:srgbClr val="000000"/>
                </a:solidFill>
                <a:highlight>
                  <a:srgbClr val="FFFF00"/>
                </a:highlight>
                <a:latin typeface="Calibri"/>
                <a:ea typeface="Calibri"/>
                <a:cs typeface="Calibri"/>
                <a:sym typeface="Calibri"/>
              </a:rPr>
              <a:t>LLQ pain</a:t>
            </a:r>
            <a:endParaRPr/>
          </a:p>
          <a:p>
            <a:pPr indent="-342900" lvl="0" marL="342900" marR="0" rtl="0" algn="l">
              <a:spcBef>
                <a:spcPts val="0"/>
              </a:spcBef>
              <a:spcAft>
                <a:spcPts val="0"/>
              </a:spcAft>
              <a:buClr>
                <a:srgbClr val="000000"/>
              </a:buClr>
              <a:buSzPts val="1800"/>
              <a:buFont typeface="Calibri"/>
              <a:buAutoNum type="arabicParenR"/>
            </a:pPr>
            <a:r>
              <a:rPr b="1" lang="en-US" sz="1800">
                <a:solidFill>
                  <a:srgbClr val="000000"/>
                </a:solidFill>
                <a:highlight>
                  <a:srgbClr val="FFFF00"/>
                </a:highlight>
                <a:latin typeface="Calibri"/>
                <a:ea typeface="Calibri"/>
                <a:cs typeface="Calibri"/>
                <a:sym typeface="Calibri"/>
              </a:rPr>
              <a:t>Constipation</a:t>
            </a:r>
            <a:endParaRPr/>
          </a:p>
          <a:p>
            <a:pPr indent="-342900" lvl="0" marL="342900" marR="0" rtl="0" algn="l">
              <a:spcBef>
                <a:spcPts val="0"/>
              </a:spcBef>
              <a:spcAft>
                <a:spcPts val="0"/>
              </a:spcAft>
              <a:buClr>
                <a:srgbClr val="000000"/>
              </a:buClr>
              <a:buSzPts val="1800"/>
              <a:buFont typeface="Calibri"/>
              <a:buAutoNum type="arabicParenR"/>
            </a:pPr>
            <a:r>
              <a:rPr b="1" i="0" lang="en-US" sz="1800">
                <a:solidFill>
                  <a:srgbClr val="000000"/>
                </a:solidFill>
                <a:highlight>
                  <a:srgbClr val="FFFF00"/>
                </a:highlight>
                <a:latin typeface="Calibri"/>
                <a:ea typeface="Calibri"/>
                <a:cs typeface="Calibri"/>
                <a:sym typeface="Calibri"/>
              </a:rPr>
              <a:t>Haematochezia</a:t>
            </a:r>
            <a:endParaRPr/>
          </a:p>
          <a:p>
            <a:pPr indent="0" lvl="0" marL="0" marR="0" rtl="0" algn="l">
              <a:spcBef>
                <a:spcPts val="0"/>
              </a:spcBef>
              <a:spcAft>
                <a:spcPts val="0"/>
              </a:spcAft>
              <a:buNone/>
            </a:pPr>
            <a:r>
              <a:rPr lang="en-US" sz="1800" u="sng">
                <a:solidFill>
                  <a:srgbClr val="000000"/>
                </a:solidFill>
                <a:latin typeface="Calibri"/>
                <a:ea typeface="Calibri"/>
                <a:cs typeface="Calibri"/>
                <a:sym typeface="Calibri"/>
              </a:rPr>
              <a:t>Diverticulitis</a:t>
            </a: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b="0" i="0" lang="en-US" sz="1800">
                <a:solidFill>
                  <a:srgbClr val="000000"/>
                </a:solidFill>
                <a:latin typeface="Calibri"/>
                <a:ea typeface="Calibri"/>
                <a:cs typeface="Calibri"/>
                <a:sym typeface="Calibri"/>
              </a:rPr>
              <a:t>TRIAD ↑ &amp; pyrexia &amp; LLQ guarding &amp; rebound tenderness</a:t>
            </a:r>
            <a:endParaRPr/>
          </a:p>
        </p:txBody>
      </p:sp>
      <p:sp>
        <p:nvSpPr>
          <p:cNvPr id="691" name="Google Shape;691;p51"/>
          <p:cNvSpPr txBox="1"/>
          <p:nvPr/>
        </p:nvSpPr>
        <p:spPr>
          <a:xfrm>
            <a:off x="8753878" y="1275989"/>
            <a:ext cx="248729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Risk factors</a:t>
            </a:r>
            <a:endParaRPr/>
          </a:p>
        </p:txBody>
      </p:sp>
      <p:sp>
        <p:nvSpPr>
          <p:cNvPr id="692" name="Google Shape;692;p51"/>
          <p:cNvSpPr txBox="1"/>
          <p:nvPr/>
        </p:nvSpPr>
        <p:spPr>
          <a:xfrm>
            <a:off x="8788641" y="3823810"/>
            <a:ext cx="248729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Treatment</a:t>
            </a:r>
            <a:endParaRPr/>
          </a:p>
        </p:txBody>
      </p:sp>
      <p:sp>
        <p:nvSpPr>
          <p:cNvPr id="693" name="Google Shape;693;p51"/>
          <p:cNvSpPr txBox="1"/>
          <p:nvPr/>
        </p:nvSpPr>
        <p:spPr>
          <a:xfrm>
            <a:off x="8788641" y="4376307"/>
            <a:ext cx="343812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800" u="sng">
                <a:solidFill>
                  <a:srgbClr val="000000"/>
                </a:solidFill>
                <a:latin typeface="Calibri"/>
                <a:ea typeface="Calibri"/>
                <a:cs typeface="Calibri"/>
                <a:sym typeface="Calibri"/>
              </a:rPr>
              <a:t>Diverticular disease</a:t>
            </a:r>
            <a:r>
              <a:rPr b="1" i="0" lang="en-US" sz="1800">
                <a:solidFill>
                  <a:srgbClr val="000000"/>
                </a:solidFill>
                <a:highlight>
                  <a:srgbClr val="FFFF00"/>
                </a:highlight>
                <a:latin typeface="Calibri"/>
                <a:ea typeface="Calibri"/>
                <a:cs typeface="Calibri"/>
                <a:sym typeface="Calibri"/>
              </a:rPr>
              <a:t>: bulk forming laxative e.g. Isphagola husk</a:t>
            </a:r>
            <a:r>
              <a:rPr b="0" i="0" lang="en-US" sz="1800">
                <a:solidFill>
                  <a:srgbClr val="000000"/>
                </a:solidFill>
                <a:latin typeface="Calibri"/>
                <a:ea typeface="Calibri"/>
                <a:cs typeface="Calibri"/>
                <a:sym typeface="Calibri"/>
              </a:rPr>
              <a:t>. </a:t>
            </a:r>
            <a:r>
              <a:rPr b="1" i="0" lang="en-US" sz="1800">
                <a:solidFill>
                  <a:srgbClr val="000000"/>
                </a:solidFill>
                <a:highlight>
                  <a:srgbClr val="FFFF00"/>
                </a:highlight>
                <a:latin typeface="Calibri"/>
                <a:ea typeface="Calibri"/>
                <a:cs typeface="Calibri"/>
                <a:sym typeface="Calibri"/>
              </a:rPr>
              <a:t>GS = surgery</a:t>
            </a:r>
            <a:endParaRPr/>
          </a:p>
          <a:p>
            <a:pPr indent="0" lvl="0" marL="0" marR="0" rtl="0" algn="l">
              <a:spcBef>
                <a:spcPts val="0"/>
              </a:spcBef>
              <a:spcAft>
                <a:spcPts val="0"/>
              </a:spcAft>
              <a:buNone/>
            </a:pPr>
            <a:r>
              <a:rPr i="1" lang="en-US" sz="1800" u="sng">
                <a:solidFill>
                  <a:srgbClr val="000000"/>
                </a:solidFill>
                <a:latin typeface="Calibri"/>
                <a:ea typeface="Calibri"/>
                <a:cs typeface="Calibri"/>
                <a:sym typeface="Calibri"/>
              </a:rPr>
              <a:t>Diverticulitis</a:t>
            </a:r>
            <a:r>
              <a:rPr lang="en-US" sz="1800">
                <a:solidFill>
                  <a:srgbClr val="000000"/>
                </a:solidFill>
                <a:latin typeface="Calibri"/>
                <a:ea typeface="Calibri"/>
                <a:cs typeface="Calibri"/>
                <a:sym typeface="Calibri"/>
              </a:rPr>
              <a:t>:</a:t>
            </a:r>
            <a:endParaRPr/>
          </a:p>
          <a:p>
            <a:pPr indent="-285750" lvl="0" marL="285750" marR="0" rtl="0" algn="l">
              <a:spcBef>
                <a:spcPts val="0"/>
              </a:spcBef>
              <a:spcAft>
                <a:spcPts val="0"/>
              </a:spcAft>
              <a:buClr>
                <a:srgbClr val="000000"/>
              </a:buClr>
              <a:buSzPts val="1800"/>
              <a:buFont typeface="Arial"/>
              <a:buChar char="•"/>
            </a:pPr>
            <a:r>
              <a:rPr b="1" lang="en-US" sz="1800">
                <a:solidFill>
                  <a:srgbClr val="000000"/>
                </a:solidFill>
                <a:highlight>
                  <a:srgbClr val="FFFF00"/>
                </a:highlight>
                <a:latin typeface="Calibri"/>
                <a:ea typeface="Calibri"/>
                <a:cs typeface="Calibri"/>
                <a:sym typeface="Calibri"/>
              </a:rPr>
              <a:t>PO antibiotics: Co-amoxiclav</a:t>
            </a:r>
            <a:r>
              <a:rPr lang="en-US" sz="1800">
                <a:solidFill>
                  <a:srgbClr val="000000"/>
                </a:solidFill>
                <a:latin typeface="Calibri"/>
                <a:ea typeface="Calibri"/>
                <a:cs typeface="Calibri"/>
                <a:sym typeface="Calibri"/>
              </a:rPr>
              <a:t>. If penicillin allergic, give Cefalexin &amp; Metronidazole</a:t>
            </a:r>
            <a:endParaRPr/>
          </a:p>
          <a:p>
            <a:pPr indent="-285750" lvl="0" marL="285750" marR="0" rtl="0" algn="l">
              <a:spcBef>
                <a:spcPts val="0"/>
              </a:spcBef>
              <a:spcAft>
                <a:spcPts val="0"/>
              </a:spcAft>
              <a:buClr>
                <a:srgbClr val="000000"/>
              </a:buClr>
              <a:buSzPts val="1800"/>
              <a:buFont typeface="Arial"/>
              <a:buChar char="•"/>
            </a:pPr>
            <a:r>
              <a:rPr b="1" lang="en-US" sz="1800">
                <a:solidFill>
                  <a:srgbClr val="000000"/>
                </a:solidFill>
                <a:highlight>
                  <a:srgbClr val="FFFF00"/>
                </a:highlight>
                <a:latin typeface="Calibri"/>
                <a:ea typeface="Calibri"/>
                <a:cs typeface="Calibri"/>
                <a:sym typeface="Calibri"/>
              </a:rPr>
              <a:t>IV fluids &amp; liquid diet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2"/>
                                        </p:tgtEl>
                                        <p:attrNameLst>
                                          <p:attrName>style.visibility</p:attrName>
                                        </p:attrNameLst>
                                      </p:cBhvr>
                                      <p:to>
                                        <p:strVal val="visible"/>
                                      </p:to>
                                    </p:set>
                                    <p:animEffect filter="fade" transition="in">
                                      <p:cBhvr>
                                        <p:cTn dur="1000"/>
                                        <p:tgtEl>
                                          <p:spTgt spid="6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52"/>
          <p:cNvSpPr txBox="1"/>
          <p:nvPr>
            <p:ph type="title"/>
          </p:nvPr>
        </p:nvSpPr>
        <p:spPr>
          <a:xfrm>
            <a:off x="1674173" y="-73243"/>
            <a:ext cx="8674862" cy="1056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900"/>
              <a:buFont typeface="Calibri"/>
              <a:buNone/>
            </a:pPr>
            <a:r>
              <a:rPr lang="en-US" sz="3900"/>
              <a:t>Bowel Obstruction</a:t>
            </a:r>
            <a:endParaRPr b="1" sz="3900"/>
          </a:p>
        </p:txBody>
      </p:sp>
      <p:pic>
        <p:nvPicPr>
          <p:cNvPr id="700" name="Google Shape;700;p52"/>
          <p:cNvPicPr preferRelativeResize="0"/>
          <p:nvPr/>
        </p:nvPicPr>
        <p:blipFill rotWithShape="1">
          <a:blip r:embed="rId3">
            <a:alphaModFix/>
          </a:blip>
          <a:srcRect b="0" l="50597" r="0" t="0"/>
          <a:stretch/>
        </p:blipFill>
        <p:spPr>
          <a:xfrm>
            <a:off x="8054275" y="1717894"/>
            <a:ext cx="3179380" cy="3265214"/>
          </a:xfrm>
          <a:prstGeom prst="rect">
            <a:avLst/>
          </a:prstGeom>
          <a:noFill/>
          <a:ln>
            <a:noFill/>
          </a:ln>
        </p:spPr>
      </p:pic>
      <p:sp>
        <p:nvSpPr>
          <p:cNvPr id="701" name="Google Shape;701;p52"/>
          <p:cNvSpPr txBox="1"/>
          <p:nvPr/>
        </p:nvSpPr>
        <p:spPr>
          <a:xfrm>
            <a:off x="7635816" y="233020"/>
            <a:ext cx="1752900" cy="4002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702" name="Google Shape;702;p52"/>
          <p:cNvSpPr txBox="1"/>
          <p:nvPr/>
        </p:nvSpPr>
        <p:spPr>
          <a:xfrm>
            <a:off x="373204" y="834911"/>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Definition</a:t>
            </a:r>
            <a:endParaRPr/>
          </a:p>
        </p:txBody>
      </p:sp>
      <p:sp>
        <p:nvSpPr>
          <p:cNvPr id="703" name="Google Shape;703;p52"/>
          <p:cNvSpPr txBox="1"/>
          <p:nvPr/>
        </p:nvSpPr>
        <p:spPr>
          <a:xfrm>
            <a:off x="517119" y="4798442"/>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Signs + Symptoms</a:t>
            </a:r>
            <a:endParaRPr/>
          </a:p>
        </p:txBody>
      </p:sp>
      <p:sp>
        <p:nvSpPr>
          <p:cNvPr id="704" name="Google Shape;704;p52"/>
          <p:cNvSpPr txBox="1"/>
          <p:nvPr/>
        </p:nvSpPr>
        <p:spPr>
          <a:xfrm>
            <a:off x="4248404" y="834911"/>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Investigations</a:t>
            </a:r>
            <a:endParaRPr/>
          </a:p>
        </p:txBody>
      </p:sp>
      <p:sp>
        <p:nvSpPr>
          <p:cNvPr id="705" name="Google Shape;705;p52"/>
          <p:cNvSpPr txBox="1"/>
          <p:nvPr/>
        </p:nvSpPr>
        <p:spPr>
          <a:xfrm>
            <a:off x="259159" y="1373646"/>
            <a:ext cx="3828747" cy="3111621"/>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The interruption of passage through the bowel. </a:t>
            </a:r>
            <a:endParaRPr sz="1800">
              <a:solidFill>
                <a:schemeClr val="dk1"/>
              </a:solidFill>
              <a:latin typeface="Calibri"/>
              <a:ea typeface="Calibri"/>
              <a:cs typeface="Calibri"/>
              <a:sym typeface="Calibri"/>
            </a:endParaRPr>
          </a:p>
          <a:p>
            <a:pPr indent="0" lvl="1" marL="457200" marR="0" rtl="0" algn="l">
              <a:lnSpc>
                <a:spcPct val="115000"/>
              </a:lnSpc>
              <a:spcBef>
                <a:spcPts val="0"/>
              </a:spcBef>
              <a:spcAft>
                <a:spcPts val="0"/>
              </a:spcAft>
              <a:buNone/>
            </a:pPr>
            <a:r>
              <a:rPr b="0" i="0" lang="en-US" sz="1800" u="none" cap="none" strike="noStrike">
                <a:solidFill>
                  <a:schemeClr val="dk1"/>
                </a:solidFill>
                <a:latin typeface="Calibri"/>
                <a:ea typeface="Calibri"/>
                <a:cs typeface="Calibri"/>
                <a:sym typeface="Calibri"/>
              </a:rPr>
              <a:t>1. </a:t>
            </a:r>
            <a:r>
              <a:rPr b="1" i="0" lang="en-US" sz="1800" u="none" cap="none" strike="noStrike">
                <a:solidFill>
                  <a:schemeClr val="dk1"/>
                </a:solidFill>
                <a:latin typeface="Calibri"/>
                <a:ea typeface="Calibri"/>
                <a:cs typeface="Calibri"/>
                <a:sym typeface="Calibri"/>
              </a:rPr>
              <a:t>Small bowel obstruction </a:t>
            </a:r>
            <a:r>
              <a:rPr b="0" i="0" lang="en-US" sz="1800" u="none" cap="none" strike="noStrike">
                <a:solidFill>
                  <a:schemeClr val="dk1"/>
                </a:solidFill>
                <a:latin typeface="Calibri"/>
                <a:ea typeface="Calibri"/>
                <a:cs typeface="Calibri"/>
                <a:sym typeface="Calibri"/>
              </a:rPr>
              <a:t>(most common -</a:t>
            </a:r>
            <a:r>
              <a:rPr b="1" i="0" lang="en-US" sz="1800" u="none" cap="none" strike="noStrike">
                <a:solidFill>
                  <a:schemeClr val="dk1"/>
                </a:solidFill>
                <a:latin typeface="Calibri"/>
                <a:ea typeface="Calibri"/>
                <a:cs typeface="Calibri"/>
                <a:sym typeface="Calibri"/>
              </a:rPr>
              <a:t>75% of all cases)</a:t>
            </a:r>
            <a:endParaRPr b="0" i="0" sz="1800" u="none" cap="none" strike="noStrike">
              <a:solidFill>
                <a:schemeClr val="dk1"/>
              </a:solidFill>
              <a:latin typeface="Calibri"/>
              <a:ea typeface="Calibri"/>
              <a:cs typeface="Calibri"/>
              <a:sym typeface="Calibri"/>
            </a:endParaRPr>
          </a:p>
          <a:p>
            <a:pPr indent="0" lvl="1" marL="457200" marR="0" rtl="0" algn="l">
              <a:lnSpc>
                <a:spcPct val="115000"/>
              </a:lnSpc>
              <a:spcBef>
                <a:spcPts val="0"/>
              </a:spcBef>
              <a:spcAft>
                <a:spcPts val="0"/>
              </a:spcAft>
              <a:buNone/>
            </a:pPr>
            <a:r>
              <a:rPr b="0" i="0" lang="en-US" sz="1800" u="none" cap="none" strike="noStrike">
                <a:solidFill>
                  <a:schemeClr val="dk1"/>
                </a:solidFill>
                <a:latin typeface="Calibri"/>
                <a:ea typeface="Calibri"/>
                <a:cs typeface="Calibri"/>
                <a:sym typeface="Calibri"/>
              </a:rPr>
              <a:t>2. </a:t>
            </a:r>
            <a:r>
              <a:rPr b="1" i="0" lang="en-US" sz="1800" u="none" cap="none" strike="noStrike">
                <a:solidFill>
                  <a:schemeClr val="dk1"/>
                </a:solidFill>
                <a:latin typeface="Calibri"/>
                <a:ea typeface="Calibri"/>
                <a:cs typeface="Calibri"/>
                <a:sym typeface="Calibri"/>
              </a:rPr>
              <a:t>Large bowel obstruction </a:t>
            </a:r>
            <a:endParaRPr/>
          </a:p>
          <a:p>
            <a:pPr indent="0" lvl="1" marL="457200" marR="0" rtl="0" algn="l">
              <a:lnSpc>
                <a:spcPct val="115000"/>
              </a:lnSpc>
              <a:spcBef>
                <a:spcPts val="0"/>
              </a:spcBef>
              <a:spcAft>
                <a:spcPts val="0"/>
              </a:spcAft>
              <a:buNone/>
            </a:pPr>
            <a:r>
              <a:rPr b="0" i="0" lang="en-US" sz="1800" u="none" cap="none" strike="noStrike">
                <a:solidFill>
                  <a:schemeClr val="dk1"/>
                </a:solidFill>
                <a:latin typeface="Calibri"/>
                <a:ea typeface="Calibri"/>
                <a:cs typeface="Calibri"/>
                <a:sym typeface="Calibri"/>
              </a:rPr>
              <a:t>3. </a:t>
            </a:r>
            <a:r>
              <a:rPr b="1" i="0" lang="en-US" sz="1800" u="none" cap="none" strike="noStrike">
                <a:solidFill>
                  <a:schemeClr val="dk1"/>
                </a:solidFill>
                <a:latin typeface="Calibri"/>
                <a:ea typeface="Calibri"/>
                <a:cs typeface="Calibri"/>
                <a:sym typeface="Calibri"/>
              </a:rPr>
              <a:t>Pseudo-obstruction</a:t>
            </a:r>
            <a:r>
              <a:rPr b="0" i="0" lang="en-US" sz="1800" u="none" cap="none" strike="noStrike">
                <a:solidFill>
                  <a:schemeClr val="dk1"/>
                </a:solidFill>
                <a:latin typeface="Calibri"/>
                <a:ea typeface="Calibri"/>
                <a:cs typeface="Calibri"/>
                <a:sym typeface="Calibri"/>
              </a:rPr>
              <a:t>   </a:t>
            </a:r>
            <a:endParaRPr/>
          </a:p>
          <a:p>
            <a:pPr indent="-336550" lvl="0" marL="565150" marR="0" rtl="0" algn="l">
              <a:spcBef>
                <a:spcPts val="0"/>
              </a:spcBef>
              <a:spcAft>
                <a:spcPts val="0"/>
              </a:spcAft>
              <a:buClr>
                <a:schemeClr val="dk1"/>
              </a:buClr>
              <a:buSzPts val="1900"/>
              <a:buFont typeface="Calibri"/>
              <a:buNone/>
            </a:pPr>
            <a:r>
              <a:t/>
            </a:r>
            <a:endParaRPr sz="1800">
              <a:solidFill>
                <a:srgbClr val="FF0000"/>
              </a:solidFill>
              <a:latin typeface="Calibri"/>
              <a:ea typeface="Calibri"/>
              <a:cs typeface="Calibri"/>
              <a:sym typeface="Calibri"/>
            </a:endParaRPr>
          </a:p>
          <a:p>
            <a:pPr indent="0" lvl="0" marL="107950" marR="0" rtl="0" algn="l">
              <a:spcBef>
                <a:spcPts val="0"/>
              </a:spcBef>
              <a:spcAft>
                <a:spcPts val="0"/>
              </a:spcAft>
              <a:buNone/>
            </a:pPr>
            <a:r>
              <a:rPr lang="en-US" sz="1800">
                <a:solidFill>
                  <a:srgbClr val="FF0000"/>
                </a:solidFill>
                <a:latin typeface="Calibri"/>
                <a:ea typeface="Calibri"/>
                <a:cs typeface="Calibri"/>
                <a:sym typeface="Calibri"/>
              </a:rPr>
              <a:t>🡪Can be a </a:t>
            </a:r>
            <a:r>
              <a:rPr b="1" lang="en-US" sz="1800">
                <a:solidFill>
                  <a:srgbClr val="FF0000"/>
                </a:solidFill>
                <a:latin typeface="Calibri"/>
                <a:ea typeface="Calibri"/>
                <a:cs typeface="Calibri"/>
                <a:sym typeface="Calibri"/>
              </a:rPr>
              <a:t>surgical emergency </a:t>
            </a:r>
            <a:r>
              <a:rPr lang="en-US" sz="1800">
                <a:solidFill>
                  <a:srgbClr val="FF0000"/>
                </a:solidFill>
                <a:latin typeface="Calibri"/>
                <a:ea typeface="Calibri"/>
                <a:cs typeface="Calibri"/>
                <a:sym typeface="Calibri"/>
              </a:rPr>
              <a:t>if it</a:t>
            </a:r>
            <a:endParaRPr/>
          </a:p>
          <a:p>
            <a:pPr indent="0" lvl="0" marL="107950" marR="0" rtl="0" algn="l">
              <a:spcBef>
                <a:spcPts val="0"/>
              </a:spcBef>
              <a:spcAft>
                <a:spcPts val="0"/>
              </a:spcAft>
              <a:buNone/>
            </a:pPr>
            <a:r>
              <a:rPr lang="en-US" sz="1800">
                <a:solidFill>
                  <a:srgbClr val="FF0000"/>
                </a:solidFill>
                <a:latin typeface="Calibri"/>
                <a:ea typeface="Calibri"/>
                <a:cs typeface="Calibri"/>
                <a:sym typeface="Calibri"/>
              </a:rPr>
              <a:t> progress to bowel ischemia/ perforation </a:t>
            </a:r>
            <a:endParaRPr sz="1800">
              <a:solidFill>
                <a:srgbClr val="FF0000"/>
              </a:solidFill>
              <a:latin typeface="Calibri"/>
              <a:ea typeface="Calibri"/>
              <a:cs typeface="Calibri"/>
              <a:sym typeface="Calibri"/>
            </a:endParaRPr>
          </a:p>
        </p:txBody>
      </p:sp>
      <p:sp>
        <p:nvSpPr>
          <p:cNvPr id="706" name="Google Shape;706;p52"/>
          <p:cNvSpPr txBox="1"/>
          <p:nvPr/>
        </p:nvSpPr>
        <p:spPr>
          <a:xfrm>
            <a:off x="431130" y="5330113"/>
            <a:ext cx="3737025" cy="1029256"/>
          </a:xfrm>
          <a:prstGeom prst="rect">
            <a:avLst/>
          </a:prstGeom>
          <a:noFill/>
          <a:ln>
            <a:noFill/>
          </a:ln>
        </p:spPr>
        <p:txBody>
          <a:bodyPr anchorCtr="0" anchor="t" bIns="45700" lIns="91425" spcFirstLastPara="1" rIns="91425" wrap="square" tIns="45700">
            <a:spAutoFit/>
          </a:bodyPr>
          <a:lstStyle/>
          <a:p>
            <a:pPr indent="-285750" lvl="0" marL="285750" marR="0" rtl="0" algn="l">
              <a:lnSpc>
                <a:spcPct val="115000"/>
              </a:lnSpc>
              <a:spcBef>
                <a:spcPts val="0"/>
              </a:spcBef>
              <a:spcAft>
                <a:spcPts val="0"/>
              </a:spcAft>
              <a:buClr>
                <a:schemeClr val="dk1"/>
              </a:buClr>
              <a:buSzPts val="1100"/>
              <a:buFont typeface="Arial"/>
              <a:buChar char="•"/>
            </a:pPr>
            <a:r>
              <a:rPr lang="en-US" sz="1800">
                <a:solidFill>
                  <a:schemeClr val="dk1"/>
                </a:solidFill>
                <a:latin typeface="Calibri"/>
                <a:ea typeface="Calibri"/>
                <a:cs typeface="Calibri"/>
                <a:sym typeface="Calibri"/>
              </a:rPr>
              <a:t>Abdo pain, Abdo distention, vomiting</a:t>
            </a:r>
            <a:endParaRPr/>
          </a:p>
          <a:p>
            <a:pPr indent="-285750" lvl="0" marL="285750" marR="0" rtl="0" algn="l">
              <a:lnSpc>
                <a:spcPct val="115000"/>
              </a:lnSpc>
              <a:spcBef>
                <a:spcPts val="0"/>
              </a:spcBef>
              <a:spcAft>
                <a:spcPts val="0"/>
              </a:spcAft>
              <a:buClr>
                <a:schemeClr val="dk1"/>
              </a:buClr>
              <a:buSzPts val="1100"/>
              <a:buFont typeface="Arial"/>
              <a:buChar char="•"/>
            </a:pPr>
            <a:r>
              <a:rPr lang="en-US" sz="1800">
                <a:solidFill>
                  <a:schemeClr val="dk1"/>
                </a:solidFill>
                <a:latin typeface="Calibri"/>
                <a:ea typeface="Calibri"/>
                <a:cs typeface="Calibri"/>
                <a:sym typeface="Calibri"/>
              </a:rPr>
              <a:t>absolute constipation, no flatus</a:t>
            </a:r>
            <a:endParaRPr sz="1800">
              <a:solidFill>
                <a:schemeClr val="dk1"/>
              </a:solidFill>
              <a:latin typeface="Calibri"/>
              <a:ea typeface="Calibri"/>
              <a:cs typeface="Calibri"/>
              <a:sym typeface="Calibri"/>
            </a:endParaRPr>
          </a:p>
        </p:txBody>
      </p:sp>
      <p:sp>
        <p:nvSpPr>
          <p:cNvPr id="707" name="Google Shape;707;p52"/>
          <p:cNvSpPr txBox="1"/>
          <p:nvPr/>
        </p:nvSpPr>
        <p:spPr>
          <a:xfrm>
            <a:off x="4248404" y="1332818"/>
            <a:ext cx="3387412" cy="45243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highlight>
                  <a:srgbClr val="FFFF00"/>
                </a:highlight>
                <a:latin typeface="Calibri"/>
                <a:ea typeface="Calibri"/>
                <a:cs typeface="Calibri"/>
                <a:sym typeface="Calibri"/>
              </a:rPr>
              <a:t>1st line: Abdo X-Ray </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(rule of 3/6/9) </a:t>
            </a:r>
            <a:endParaRPr/>
          </a:p>
          <a:p>
            <a:pPr indent="0" lvl="0" marL="107950" marR="0" rtl="0" algn="l">
              <a:spcBef>
                <a:spcPts val="0"/>
              </a:spcBef>
              <a:spcAft>
                <a:spcPts val="0"/>
              </a:spcAft>
              <a:buNone/>
            </a:pPr>
            <a:r>
              <a:rPr lang="en-US" sz="1800">
                <a:solidFill>
                  <a:schemeClr val="dk1"/>
                </a:solidFill>
                <a:latin typeface="Calibri"/>
                <a:ea typeface="Calibri"/>
                <a:cs typeface="Calibri"/>
                <a:sym typeface="Calibri"/>
              </a:rPr>
              <a:t>🡪Dilation of small bowel &gt;3cm</a:t>
            </a:r>
            <a:r>
              <a:rPr b="1" lang="en-US" sz="1800">
                <a:solidFill>
                  <a:schemeClr val="dk1"/>
                </a:solidFill>
                <a:latin typeface="Calibri"/>
                <a:ea typeface="Calibri"/>
                <a:cs typeface="Calibri"/>
                <a:sym typeface="Calibri"/>
              </a:rPr>
              <a:t> </a:t>
            </a:r>
            <a:endParaRPr/>
          </a:p>
          <a:p>
            <a:pPr indent="0" lvl="0" marL="107950" marR="0" rtl="0" algn="l">
              <a:spcBef>
                <a:spcPts val="0"/>
              </a:spcBef>
              <a:spcAft>
                <a:spcPts val="0"/>
              </a:spcAft>
              <a:buNone/>
            </a:pPr>
            <a:r>
              <a:rPr lang="en-US" sz="1800">
                <a:solidFill>
                  <a:schemeClr val="dk1"/>
                </a:solidFill>
                <a:latin typeface="Calibri"/>
                <a:ea typeface="Calibri"/>
                <a:cs typeface="Calibri"/>
                <a:sym typeface="Calibri"/>
              </a:rPr>
              <a:t>🡪Dilation of large bowel &gt;6cm </a:t>
            </a:r>
            <a:endParaRPr/>
          </a:p>
          <a:p>
            <a:pPr indent="0" lvl="0" marL="107950" marR="0" rtl="0" algn="l">
              <a:spcBef>
                <a:spcPts val="0"/>
              </a:spcBef>
              <a:spcAft>
                <a:spcPts val="0"/>
              </a:spcAft>
              <a:buNone/>
            </a:pPr>
            <a:r>
              <a:rPr lang="en-US" sz="1800">
                <a:solidFill>
                  <a:schemeClr val="dk1"/>
                </a:solidFill>
                <a:latin typeface="Calibri"/>
                <a:ea typeface="Calibri"/>
                <a:cs typeface="Calibri"/>
                <a:sym typeface="Calibri"/>
              </a:rPr>
              <a:t>🡪Dilation of caecum &gt;9cm</a:t>
            </a:r>
            <a:r>
              <a:rPr b="1" lang="en-US" sz="1800">
                <a:solidFill>
                  <a:schemeClr val="dk1"/>
                </a:solidFill>
                <a:latin typeface="Calibri"/>
                <a:ea typeface="Calibri"/>
                <a:cs typeface="Calibri"/>
                <a:sym typeface="Calibri"/>
              </a:rPr>
              <a:t> </a:t>
            </a:r>
            <a:endParaRPr/>
          </a:p>
          <a:p>
            <a:pPr indent="0" lvl="0" marL="107950" marR="0" rtl="0" algn="l">
              <a:spcBef>
                <a:spcPts val="0"/>
              </a:spcBef>
              <a:spcAft>
                <a:spcPts val="0"/>
              </a:spcAft>
              <a:buNone/>
            </a:pPr>
            <a:r>
              <a:t/>
            </a:r>
            <a:endParaRPr b="1" sz="1800">
              <a:solidFill>
                <a:schemeClr val="dk1"/>
              </a:solidFill>
              <a:latin typeface="Calibri"/>
              <a:ea typeface="Calibri"/>
              <a:cs typeface="Calibri"/>
              <a:sym typeface="Calibri"/>
            </a:endParaRPr>
          </a:p>
          <a:p>
            <a:pPr indent="0" lvl="0" marL="107950" marR="0" rtl="0" algn="l">
              <a:spcBef>
                <a:spcPts val="0"/>
              </a:spcBef>
              <a:spcAft>
                <a:spcPts val="0"/>
              </a:spcAft>
              <a:buNone/>
            </a:pPr>
            <a:r>
              <a:rPr b="1" lang="en-US" sz="1800">
                <a:solidFill>
                  <a:schemeClr val="dk1"/>
                </a:solidFill>
                <a:latin typeface="Calibri"/>
                <a:ea typeface="Calibri"/>
                <a:cs typeface="Calibri"/>
                <a:sym typeface="Calibri"/>
              </a:rPr>
              <a:t>TRANSLUMINAL FLUID GAS SHADOWS (gas-fluid level) DIAGNOSTIC</a:t>
            </a:r>
            <a:endParaRPr/>
          </a:p>
          <a:p>
            <a:pPr indent="0" lvl="0" marL="107950" marR="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highlight>
                  <a:srgbClr val="FFFF00"/>
                </a:highlight>
                <a:latin typeface="Calibri"/>
                <a:ea typeface="Calibri"/>
                <a:cs typeface="Calibri"/>
                <a:sym typeface="Calibri"/>
              </a:rPr>
              <a:t>Gold standard: CT of the abdomen and pelvis with contrast</a:t>
            </a:r>
            <a:r>
              <a:rPr b="1" lang="en-US" sz="1800">
                <a:solidFill>
                  <a:schemeClr val="dk1"/>
                </a:solidFill>
                <a:latin typeface="Calibri"/>
                <a:ea typeface="Calibri"/>
                <a:cs typeface="Calibri"/>
                <a:sym typeface="Calibri"/>
              </a:rPr>
              <a:t> (identify transition zone) more accurate</a:t>
            </a:r>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Other: FBC, U&amp;Es,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graphicFrame>
        <p:nvGraphicFramePr>
          <p:cNvPr id="713" name="Google Shape;713;p53"/>
          <p:cNvGraphicFramePr/>
          <p:nvPr/>
        </p:nvGraphicFramePr>
        <p:xfrm>
          <a:off x="2029670" y="-69325"/>
          <a:ext cx="3000000" cy="3000000"/>
        </p:xfrm>
        <a:graphic>
          <a:graphicData uri="http://schemas.openxmlformats.org/drawingml/2006/table">
            <a:tbl>
              <a:tblPr>
                <a:noFill/>
                <a:tableStyleId>{98951C28-73DE-4EF6-8D56-707D317C45E7}</a:tableStyleId>
              </a:tblPr>
              <a:tblGrid>
                <a:gridCol w="1341900"/>
                <a:gridCol w="3109400"/>
                <a:gridCol w="3373325"/>
              </a:tblGrid>
              <a:tr h="444775">
                <a:tc>
                  <a:txBody>
                    <a:bodyPr/>
                    <a:lstStyle/>
                    <a:p>
                      <a:pPr indent="0" lvl="0" marL="0" marR="0" rtl="0" algn="l">
                        <a:spcBef>
                          <a:spcPts val="0"/>
                        </a:spcBef>
                        <a:spcAft>
                          <a:spcPts val="0"/>
                        </a:spcAft>
                        <a:buClr>
                          <a:schemeClr val="dk1"/>
                        </a:buClr>
                        <a:buSzPts val="1400"/>
                        <a:buFont typeface="Calibri"/>
                        <a:buNone/>
                      </a:pPr>
                      <a:r>
                        <a:t/>
                      </a:r>
                      <a:endParaRPr sz="1400">
                        <a:solidFill>
                          <a:schemeClr val="lt1"/>
                        </a:solidFill>
                        <a:latin typeface="Calibri"/>
                        <a:ea typeface="Calibri"/>
                        <a:cs typeface="Calibri"/>
                        <a:sym typeface="Calibri"/>
                      </a:endParaRPr>
                    </a:p>
                  </a:txBody>
                  <a:tcPr marT="121900" marB="121900" marR="121900" marL="121900"/>
                </a:tc>
                <a:tc>
                  <a:txBody>
                    <a:bodyPr/>
                    <a:lstStyle/>
                    <a:p>
                      <a:pPr indent="0" lvl="0" marL="0" marR="0" rtl="0" algn="ctr">
                        <a:spcBef>
                          <a:spcPts val="0"/>
                        </a:spcBef>
                        <a:spcAft>
                          <a:spcPts val="0"/>
                        </a:spcAft>
                        <a:buClr>
                          <a:schemeClr val="lt1"/>
                        </a:buClr>
                        <a:buSzPts val="1400"/>
                        <a:buFont typeface="Calibri"/>
                        <a:buNone/>
                      </a:pPr>
                      <a:r>
                        <a:rPr b="1" lang="en-US" sz="1400">
                          <a:solidFill>
                            <a:schemeClr val="lt1"/>
                          </a:solidFill>
                        </a:rPr>
                        <a:t>SBO (MC bc smaller diameter)</a:t>
                      </a:r>
                      <a:endParaRPr b="1" sz="1400">
                        <a:solidFill>
                          <a:schemeClr val="lt1"/>
                        </a:solidFill>
                        <a:latin typeface="Calibri"/>
                        <a:ea typeface="Calibri"/>
                        <a:cs typeface="Calibri"/>
                        <a:sym typeface="Calibri"/>
                      </a:endParaRPr>
                    </a:p>
                  </a:txBody>
                  <a:tcPr marT="121900" marB="121900" marR="121900" marL="121900">
                    <a:solidFill>
                      <a:schemeClr val="accent4"/>
                    </a:solidFill>
                  </a:tcPr>
                </a:tc>
                <a:tc>
                  <a:txBody>
                    <a:bodyPr/>
                    <a:lstStyle/>
                    <a:p>
                      <a:pPr indent="0" lvl="0" marL="0" marR="0" rtl="0" algn="ctr">
                        <a:spcBef>
                          <a:spcPts val="0"/>
                        </a:spcBef>
                        <a:spcAft>
                          <a:spcPts val="0"/>
                        </a:spcAft>
                        <a:buClr>
                          <a:schemeClr val="lt1"/>
                        </a:buClr>
                        <a:buSzPts val="1400"/>
                        <a:buFont typeface="Calibri"/>
                        <a:buNone/>
                      </a:pPr>
                      <a:r>
                        <a:rPr b="1" lang="en-US" sz="1400">
                          <a:solidFill>
                            <a:schemeClr val="lt1"/>
                          </a:solidFill>
                        </a:rPr>
                        <a:t>LBO</a:t>
                      </a:r>
                      <a:endParaRPr b="1" sz="1400">
                        <a:solidFill>
                          <a:schemeClr val="lt1"/>
                        </a:solidFill>
                        <a:latin typeface="Calibri"/>
                        <a:ea typeface="Calibri"/>
                        <a:cs typeface="Calibri"/>
                        <a:sym typeface="Calibri"/>
                      </a:endParaRPr>
                    </a:p>
                  </a:txBody>
                  <a:tcPr marT="121900" marB="121900" marR="121900" marL="121900">
                    <a:solidFill>
                      <a:schemeClr val="accent4"/>
                    </a:solidFill>
                  </a:tcPr>
                </a:tc>
              </a:tr>
              <a:tr h="2105375">
                <a:tc>
                  <a:txBody>
                    <a:bodyPr/>
                    <a:lstStyle/>
                    <a:p>
                      <a:pPr indent="0" lvl="0" marL="0" marR="0" rtl="0" algn="l">
                        <a:spcBef>
                          <a:spcPts val="0"/>
                        </a:spcBef>
                        <a:spcAft>
                          <a:spcPts val="0"/>
                        </a:spcAft>
                        <a:buClr>
                          <a:schemeClr val="lt1"/>
                        </a:buClr>
                        <a:buSzPts val="1400"/>
                        <a:buFont typeface="Calibri"/>
                        <a:buNone/>
                      </a:pPr>
                      <a:r>
                        <a:rPr b="1" lang="en-US" sz="1400">
                          <a:solidFill>
                            <a:schemeClr val="lt1"/>
                          </a:solidFill>
                        </a:rPr>
                        <a:t>Aetiology </a:t>
                      </a:r>
                      <a:endParaRPr b="1" sz="1400">
                        <a:solidFill>
                          <a:schemeClr val="lt1"/>
                        </a:solidFill>
                        <a:latin typeface="Calibri"/>
                        <a:ea typeface="Calibri"/>
                        <a:cs typeface="Calibri"/>
                        <a:sym typeface="Calibri"/>
                      </a:endParaRPr>
                    </a:p>
                  </a:txBody>
                  <a:tcPr marT="121900" marB="121900" marR="121900" marL="121900">
                    <a:solidFill>
                      <a:schemeClr val="accent4"/>
                    </a:solidFill>
                  </a:tcPr>
                </a:tc>
                <a:tc>
                  <a:txBody>
                    <a:bodyPr/>
                    <a:lstStyle/>
                    <a:p>
                      <a:pPr indent="-431800" lvl="0" marL="609600" marR="0" rtl="0" algn="l">
                        <a:spcBef>
                          <a:spcPts val="0"/>
                        </a:spcBef>
                        <a:spcAft>
                          <a:spcPts val="0"/>
                        </a:spcAft>
                        <a:buClr>
                          <a:schemeClr val="dk1"/>
                        </a:buClr>
                        <a:buSzPts val="2000"/>
                        <a:buFont typeface="Calibri"/>
                        <a:buChar char="●"/>
                      </a:pPr>
                      <a:r>
                        <a:rPr b="1" lang="en-US" sz="1400">
                          <a:highlight>
                            <a:srgbClr val="FFFF00"/>
                          </a:highlight>
                        </a:rPr>
                        <a:t>Adhesions</a:t>
                      </a:r>
                      <a:r>
                        <a:rPr b="1" lang="en-US" sz="1400"/>
                        <a:t> </a:t>
                      </a:r>
                      <a:r>
                        <a:rPr b="0" lang="en-US" sz="1400"/>
                        <a:t>–scar tissue from previous abdominal operations ie. Hysterectomy/ C-section </a:t>
                      </a:r>
                      <a:r>
                        <a:rPr b="1" lang="en-US" sz="1400"/>
                        <a:t>(75%)</a:t>
                      </a:r>
                      <a:endParaRPr b="1" sz="1400"/>
                    </a:p>
                    <a:p>
                      <a:pPr indent="-431800" lvl="0" marL="609600" marR="0" rtl="0" algn="l">
                        <a:spcBef>
                          <a:spcPts val="0"/>
                        </a:spcBef>
                        <a:spcAft>
                          <a:spcPts val="0"/>
                        </a:spcAft>
                        <a:buClr>
                          <a:schemeClr val="dk1"/>
                        </a:buClr>
                        <a:buSzPts val="2000"/>
                        <a:buFont typeface="Calibri"/>
                        <a:buChar char="●"/>
                      </a:pPr>
                      <a:r>
                        <a:rPr b="0" lang="en-US" sz="1400"/>
                        <a:t>Hernias</a:t>
                      </a:r>
                      <a:r>
                        <a:rPr b="1" lang="en-US" sz="1400"/>
                        <a:t> (10%)</a:t>
                      </a:r>
                      <a:endParaRPr b="1" sz="1400"/>
                    </a:p>
                    <a:p>
                      <a:pPr indent="-431800" lvl="0" marL="609600" marR="0" rtl="0" algn="l">
                        <a:spcBef>
                          <a:spcPts val="0"/>
                        </a:spcBef>
                        <a:spcAft>
                          <a:spcPts val="0"/>
                        </a:spcAft>
                        <a:buClr>
                          <a:schemeClr val="dk1"/>
                        </a:buClr>
                        <a:buSzPts val="2000"/>
                        <a:buFont typeface="Calibri"/>
                        <a:buChar char="●"/>
                      </a:pPr>
                      <a:r>
                        <a:rPr b="0" lang="en-US" sz="1400"/>
                        <a:t>Crohn’s</a:t>
                      </a:r>
                      <a:r>
                        <a:rPr lang="en-US" sz="1400"/>
                        <a:t> –forms strictures</a:t>
                      </a:r>
                      <a:endParaRPr sz="1400"/>
                    </a:p>
                    <a:p>
                      <a:pPr indent="-431800" lvl="0" marL="609600" marR="0" rtl="0" algn="l">
                        <a:spcBef>
                          <a:spcPts val="0"/>
                        </a:spcBef>
                        <a:spcAft>
                          <a:spcPts val="0"/>
                        </a:spcAft>
                        <a:buClr>
                          <a:schemeClr val="dk1"/>
                        </a:buClr>
                        <a:buSzPts val="2000"/>
                        <a:buFont typeface="Calibri"/>
                        <a:buChar char="●"/>
                      </a:pPr>
                      <a:r>
                        <a:rPr lang="en-US" sz="1400"/>
                        <a:t>Malignancy </a:t>
                      </a:r>
                      <a:endParaRPr/>
                    </a:p>
                    <a:p>
                      <a:pPr indent="-431800" lvl="0" marL="609600" marR="0" rtl="0" algn="l">
                        <a:spcBef>
                          <a:spcPts val="0"/>
                        </a:spcBef>
                        <a:spcAft>
                          <a:spcPts val="0"/>
                        </a:spcAft>
                        <a:buClr>
                          <a:schemeClr val="dk1"/>
                        </a:buClr>
                        <a:buSzPts val="2000"/>
                        <a:buFont typeface="Calibri"/>
                        <a:buChar char="●"/>
                      </a:pPr>
                      <a:r>
                        <a:rPr b="1" lang="en-US" sz="1400">
                          <a:highlight>
                            <a:srgbClr val="FFFF00"/>
                          </a:highlight>
                          <a:latin typeface="Calibri"/>
                          <a:ea typeface="Calibri"/>
                          <a:cs typeface="Calibri"/>
                          <a:sym typeface="Calibri"/>
                        </a:rPr>
                        <a:t>Children-</a:t>
                      </a:r>
                      <a:r>
                        <a:rPr lang="en-US" sz="1400">
                          <a:latin typeface="Calibri"/>
                          <a:ea typeface="Calibri"/>
                          <a:cs typeface="Calibri"/>
                          <a:sym typeface="Calibri"/>
                        </a:rPr>
                        <a:t> appendicitis, volvulus, </a:t>
                      </a:r>
                      <a:r>
                        <a:rPr lang="en-US" sz="1400">
                          <a:highlight>
                            <a:srgbClr val="FFFF00"/>
                          </a:highlight>
                          <a:latin typeface="Calibri"/>
                          <a:ea typeface="Calibri"/>
                          <a:cs typeface="Calibri"/>
                          <a:sym typeface="Calibri"/>
                        </a:rPr>
                        <a:t>intussusception</a:t>
                      </a:r>
                      <a:endParaRPr sz="1400">
                        <a:highlight>
                          <a:srgbClr val="FFFF00"/>
                        </a:highlight>
                        <a:latin typeface="Calibri"/>
                        <a:ea typeface="Calibri"/>
                        <a:cs typeface="Calibri"/>
                        <a:sym typeface="Calibri"/>
                      </a:endParaRPr>
                    </a:p>
                  </a:txBody>
                  <a:tcPr marT="121900" marB="121900" marR="121900" marL="121900"/>
                </a:tc>
                <a:tc>
                  <a:txBody>
                    <a:bodyPr/>
                    <a:lstStyle/>
                    <a:p>
                      <a:pPr indent="-431800" lvl="0" marL="609600" marR="0" rtl="0" algn="l">
                        <a:spcBef>
                          <a:spcPts val="0"/>
                        </a:spcBef>
                        <a:spcAft>
                          <a:spcPts val="0"/>
                        </a:spcAft>
                        <a:buClr>
                          <a:schemeClr val="dk1"/>
                        </a:buClr>
                        <a:buSzPts val="2000"/>
                        <a:buFont typeface="Calibri"/>
                        <a:buChar char="●"/>
                      </a:pPr>
                      <a:r>
                        <a:rPr b="1" lang="en-US" sz="1400">
                          <a:highlight>
                            <a:srgbClr val="FFFF00"/>
                          </a:highlight>
                        </a:rPr>
                        <a:t>Malignancy</a:t>
                      </a:r>
                      <a:r>
                        <a:rPr b="1" lang="en-US" sz="1400"/>
                        <a:t> (90%)</a:t>
                      </a:r>
                      <a:endParaRPr b="1" sz="1400"/>
                    </a:p>
                    <a:p>
                      <a:pPr indent="-431800" lvl="0" marL="609600" marR="0" rtl="0" algn="l">
                        <a:spcBef>
                          <a:spcPts val="0"/>
                        </a:spcBef>
                        <a:spcAft>
                          <a:spcPts val="0"/>
                        </a:spcAft>
                        <a:buClr>
                          <a:schemeClr val="dk1"/>
                        </a:buClr>
                        <a:buSzPts val="2000"/>
                        <a:buFont typeface="Calibri"/>
                        <a:buChar char="●"/>
                      </a:pPr>
                      <a:r>
                        <a:rPr b="1" lang="en-US" sz="1400"/>
                        <a:t>Sigmoid volvulus (5%) (can be cecum)</a:t>
                      </a:r>
                      <a:endParaRPr b="1" sz="1400"/>
                    </a:p>
                    <a:p>
                      <a:pPr indent="-431800" lvl="0" marL="609600" marR="0" rtl="0" algn="l">
                        <a:spcBef>
                          <a:spcPts val="0"/>
                        </a:spcBef>
                        <a:spcAft>
                          <a:spcPts val="0"/>
                        </a:spcAft>
                        <a:buClr>
                          <a:schemeClr val="dk1"/>
                        </a:buClr>
                        <a:buSzPts val="2000"/>
                        <a:buFont typeface="Calibri"/>
                        <a:buChar char="●"/>
                      </a:pPr>
                      <a:r>
                        <a:rPr lang="en-US" sz="1400"/>
                        <a:t>Diverticulitis </a:t>
                      </a:r>
                      <a:endParaRPr sz="1400"/>
                    </a:p>
                    <a:p>
                      <a:pPr indent="-431800" lvl="0" marL="609600" marR="0" rtl="0" algn="l">
                        <a:spcBef>
                          <a:spcPts val="0"/>
                        </a:spcBef>
                        <a:spcAft>
                          <a:spcPts val="0"/>
                        </a:spcAft>
                        <a:buClr>
                          <a:schemeClr val="dk1"/>
                        </a:buClr>
                        <a:buSzPts val="2000"/>
                        <a:buFont typeface="Calibri"/>
                        <a:buChar char="●"/>
                      </a:pPr>
                      <a:r>
                        <a:rPr b="1" lang="en-US" sz="1400" u="sng"/>
                        <a:t>Intussusception</a:t>
                      </a:r>
                      <a:r>
                        <a:rPr lang="en-US" sz="1400"/>
                        <a:t> –children, soft bowels</a:t>
                      </a:r>
                      <a:endParaRPr sz="1400">
                        <a:latin typeface="Calibri"/>
                        <a:ea typeface="Calibri"/>
                        <a:cs typeface="Calibri"/>
                        <a:sym typeface="Calibri"/>
                      </a:endParaRPr>
                    </a:p>
                  </a:txBody>
                  <a:tcPr marT="121900" marB="121900" marR="121900" marL="121900"/>
                </a:tc>
              </a:tr>
              <a:tr h="652350">
                <a:tc>
                  <a:txBody>
                    <a:bodyPr/>
                    <a:lstStyle/>
                    <a:p>
                      <a:pPr indent="0" lvl="0" marL="0" marR="0" rtl="0" algn="l">
                        <a:spcBef>
                          <a:spcPts val="0"/>
                        </a:spcBef>
                        <a:spcAft>
                          <a:spcPts val="0"/>
                        </a:spcAft>
                        <a:buClr>
                          <a:schemeClr val="lt1"/>
                        </a:buClr>
                        <a:buSzPts val="1400"/>
                        <a:buFont typeface="Calibri"/>
                        <a:buNone/>
                      </a:pPr>
                      <a:r>
                        <a:rPr b="1" lang="en-US" sz="1400">
                          <a:solidFill>
                            <a:schemeClr val="lt1"/>
                          </a:solidFill>
                        </a:rPr>
                        <a:t>Abdominal pain </a:t>
                      </a:r>
                      <a:endParaRPr b="1" sz="1400">
                        <a:solidFill>
                          <a:schemeClr val="lt1"/>
                        </a:solidFill>
                        <a:latin typeface="Calibri"/>
                        <a:ea typeface="Calibri"/>
                        <a:cs typeface="Calibri"/>
                        <a:sym typeface="Calibri"/>
                      </a:endParaRPr>
                    </a:p>
                  </a:txBody>
                  <a:tcPr marT="121900" marB="121900" marR="121900" marL="121900">
                    <a:solidFill>
                      <a:schemeClr val="accent4"/>
                    </a:solidFill>
                  </a:tcPr>
                </a:tc>
                <a:tc>
                  <a:txBody>
                    <a:bodyPr/>
                    <a:lstStyle/>
                    <a:p>
                      <a:pPr indent="0" lvl="0" marL="0" marR="0" rtl="0" algn="l">
                        <a:spcBef>
                          <a:spcPts val="0"/>
                        </a:spcBef>
                        <a:spcAft>
                          <a:spcPts val="0"/>
                        </a:spcAft>
                        <a:buClr>
                          <a:schemeClr val="dk1"/>
                        </a:buClr>
                        <a:buSzPts val="1400"/>
                        <a:buFont typeface="Calibri"/>
                        <a:buNone/>
                      </a:pPr>
                      <a:r>
                        <a:rPr b="1" lang="en-US" sz="1400"/>
                        <a:t>Colicky</a:t>
                      </a:r>
                      <a:r>
                        <a:rPr lang="en-US" sz="1400"/>
                        <a:t> (localized pain, comes and goes) located higher up than LBO</a:t>
                      </a:r>
                      <a:endParaRPr sz="1400">
                        <a:latin typeface="Calibri"/>
                        <a:ea typeface="Calibri"/>
                        <a:cs typeface="Calibri"/>
                        <a:sym typeface="Calibri"/>
                      </a:endParaRPr>
                    </a:p>
                  </a:txBody>
                  <a:tcPr marT="121900" marB="121900" marR="121900" marL="121900"/>
                </a:tc>
                <a:tc>
                  <a:txBody>
                    <a:bodyPr/>
                    <a:lstStyle/>
                    <a:p>
                      <a:pPr indent="0" lvl="0" marL="0" marR="0" rtl="0" algn="l">
                        <a:spcBef>
                          <a:spcPts val="0"/>
                        </a:spcBef>
                        <a:spcAft>
                          <a:spcPts val="0"/>
                        </a:spcAft>
                        <a:buClr>
                          <a:schemeClr val="dk1"/>
                        </a:buClr>
                        <a:buSzPts val="1400"/>
                        <a:buFont typeface="Calibri"/>
                        <a:buNone/>
                      </a:pPr>
                      <a:r>
                        <a:rPr b="1" lang="en-US" sz="1400"/>
                        <a:t>Continuous</a:t>
                      </a:r>
                      <a:endParaRPr sz="1400">
                        <a:latin typeface="Calibri"/>
                        <a:ea typeface="Calibri"/>
                        <a:cs typeface="Calibri"/>
                        <a:sym typeface="Calibri"/>
                      </a:endParaRPr>
                    </a:p>
                  </a:txBody>
                  <a:tcPr marT="121900" marB="121900" marR="121900" marL="121900"/>
                </a:tc>
              </a:tr>
              <a:tr h="594600">
                <a:tc>
                  <a:txBody>
                    <a:bodyPr/>
                    <a:lstStyle/>
                    <a:p>
                      <a:pPr indent="0" lvl="0" marL="0" marR="0" rtl="0" algn="l">
                        <a:spcBef>
                          <a:spcPts val="0"/>
                        </a:spcBef>
                        <a:spcAft>
                          <a:spcPts val="0"/>
                        </a:spcAft>
                        <a:buClr>
                          <a:schemeClr val="lt1"/>
                        </a:buClr>
                        <a:buSzPts val="1400"/>
                        <a:buFont typeface="Calibri"/>
                        <a:buNone/>
                      </a:pPr>
                      <a:r>
                        <a:rPr b="1" lang="en-US" sz="1400">
                          <a:solidFill>
                            <a:schemeClr val="lt1"/>
                          </a:solidFill>
                        </a:rPr>
                        <a:t>Vomiting</a:t>
                      </a:r>
                      <a:endParaRPr b="1" sz="1400">
                        <a:solidFill>
                          <a:schemeClr val="lt1"/>
                        </a:solidFill>
                        <a:latin typeface="Calibri"/>
                        <a:ea typeface="Calibri"/>
                        <a:cs typeface="Calibri"/>
                        <a:sym typeface="Calibri"/>
                      </a:endParaRPr>
                    </a:p>
                  </a:txBody>
                  <a:tcPr marT="121900" marB="121900" marR="121900" marL="121900">
                    <a:solidFill>
                      <a:schemeClr val="accent4"/>
                    </a:solidFill>
                  </a:tcPr>
                </a:tc>
                <a:tc>
                  <a:txBody>
                    <a:bodyPr/>
                    <a:lstStyle/>
                    <a:p>
                      <a:pPr indent="0" lvl="0" marL="0" marR="0" rtl="0" algn="l">
                        <a:spcBef>
                          <a:spcPts val="0"/>
                        </a:spcBef>
                        <a:spcAft>
                          <a:spcPts val="0"/>
                        </a:spcAft>
                        <a:buClr>
                          <a:schemeClr val="dk1"/>
                        </a:buClr>
                        <a:buSzPts val="1400"/>
                        <a:buFont typeface="Calibri"/>
                        <a:buNone/>
                      </a:pPr>
                      <a:r>
                        <a:rPr lang="en-US" sz="1400"/>
                        <a:t>Early onset </a:t>
                      </a:r>
                      <a:r>
                        <a:rPr b="1" lang="en-US" sz="1400">
                          <a:solidFill>
                            <a:srgbClr val="00B050"/>
                          </a:solidFill>
                        </a:rPr>
                        <a:t>(bilious) </a:t>
                      </a:r>
                      <a:endParaRPr b="1" sz="1400">
                        <a:solidFill>
                          <a:srgbClr val="00B050"/>
                        </a:solidFill>
                        <a:latin typeface="Calibri"/>
                        <a:ea typeface="Calibri"/>
                        <a:cs typeface="Calibri"/>
                        <a:sym typeface="Calibri"/>
                      </a:endParaRPr>
                    </a:p>
                  </a:txBody>
                  <a:tcPr marT="121900" marB="121900" marR="121900" marL="121900"/>
                </a:tc>
                <a:tc>
                  <a:txBody>
                    <a:bodyPr/>
                    <a:lstStyle/>
                    <a:p>
                      <a:pPr indent="0" lvl="0" marL="0" marR="0" rtl="0" algn="l">
                        <a:spcBef>
                          <a:spcPts val="0"/>
                        </a:spcBef>
                        <a:spcAft>
                          <a:spcPts val="0"/>
                        </a:spcAft>
                        <a:buClr>
                          <a:schemeClr val="dk1"/>
                        </a:buClr>
                        <a:buSzPts val="1400"/>
                        <a:buFont typeface="Calibri"/>
                        <a:buNone/>
                      </a:pPr>
                      <a:r>
                        <a:rPr lang="en-US" sz="1400"/>
                        <a:t>Late onset</a:t>
                      </a:r>
                      <a:r>
                        <a:rPr b="1" lang="en-US" sz="1400">
                          <a:solidFill>
                            <a:srgbClr val="00B050"/>
                          </a:solidFill>
                        </a:rPr>
                        <a:t> (bilious </a:t>
                      </a:r>
                      <a:r>
                        <a:rPr lang="en-US" sz="1400"/>
                        <a:t>followed by </a:t>
                      </a:r>
                      <a:r>
                        <a:rPr b="1" lang="en-US" sz="1400">
                          <a:solidFill>
                            <a:srgbClr val="1C2B11"/>
                          </a:solidFill>
                        </a:rPr>
                        <a:t>faecal) </a:t>
                      </a:r>
                      <a:endParaRPr b="1" sz="1400">
                        <a:solidFill>
                          <a:srgbClr val="1C2B11"/>
                        </a:solidFill>
                        <a:latin typeface="Calibri"/>
                        <a:ea typeface="Calibri"/>
                        <a:cs typeface="Calibri"/>
                        <a:sym typeface="Calibri"/>
                      </a:endParaRPr>
                    </a:p>
                  </a:txBody>
                  <a:tcPr marT="121900" marB="121900" marR="121900" marL="121900"/>
                </a:tc>
              </a:tr>
              <a:tr h="444775">
                <a:tc>
                  <a:txBody>
                    <a:bodyPr/>
                    <a:lstStyle/>
                    <a:p>
                      <a:pPr indent="0" lvl="0" marL="0" marR="0" rtl="0" algn="l">
                        <a:spcBef>
                          <a:spcPts val="0"/>
                        </a:spcBef>
                        <a:spcAft>
                          <a:spcPts val="0"/>
                        </a:spcAft>
                        <a:buClr>
                          <a:schemeClr val="lt1"/>
                        </a:buClr>
                        <a:buSzPts val="1400"/>
                        <a:buFont typeface="Calibri"/>
                        <a:buNone/>
                      </a:pPr>
                      <a:r>
                        <a:rPr b="1" lang="en-US" sz="1400">
                          <a:solidFill>
                            <a:schemeClr val="lt1"/>
                          </a:solidFill>
                        </a:rPr>
                        <a:t>Constipation </a:t>
                      </a:r>
                      <a:endParaRPr b="1" sz="1400">
                        <a:solidFill>
                          <a:schemeClr val="lt1"/>
                        </a:solidFill>
                        <a:latin typeface="Calibri"/>
                        <a:ea typeface="Calibri"/>
                        <a:cs typeface="Calibri"/>
                        <a:sym typeface="Calibri"/>
                      </a:endParaRPr>
                    </a:p>
                  </a:txBody>
                  <a:tcPr marT="121900" marB="121900" marR="121900" marL="121900">
                    <a:solidFill>
                      <a:schemeClr val="accent4"/>
                    </a:solidFill>
                  </a:tcPr>
                </a:tc>
                <a:tc>
                  <a:txBody>
                    <a:bodyPr/>
                    <a:lstStyle/>
                    <a:p>
                      <a:pPr indent="0" lvl="0" marL="0" marR="0" rtl="0" algn="l">
                        <a:spcBef>
                          <a:spcPts val="0"/>
                        </a:spcBef>
                        <a:spcAft>
                          <a:spcPts val="0"/>
                        </a:spcAft>
                        <a:buClr>
                          <a:schemeClr val="dk1"/>
                        </a:buClr>
                        <a:buSzPts val="1400"/>
                        <a:buFont typeface="Calibri"/>
                        <a:buNone/>
                      </a:pPr>
                      <a:r>
                        <a:rPr lang="en-US" sz="1400"/>
                        <a:t>Late onset (Vom then Constipation)</a:t>
                      </a:r>
                      <a:endParaRPr sz="1400">
                        <a:latin typeface="Calibri"/>
                        <a:ea typeface="Calibri"/>
                        <a:cs typeface="Calibri"/>
                        <a:sym typeface="Calibri"/>
                      </a:endParaRPr>
                    </a:p>
                  </a:txBody>
                  <a:tcPr marT="121900" marB="121900" marR="121900" marL="121900"/>
                </a:tc>
                <a:tc>
                  <a:txBody>
                    <a:bodyPr/>
                    <a:lstStyle/>
                    <a:p>
                      <a:pPr indent="0" lvl="0" marL="0" marR="0" rtl="0" algn="l">
                        <a:spcBef>
                          <a:spcPts val="0"/>
                        </a:spcBef>
                        <a:spcAft>
                          <a:spcPts val="0"/>
                        </a:spcAft>
                        <a:buClr>
                          <a:schemeClr val="dk1"/>
                        </a:buClr>
                        <a:buSzPts val="1400"/>
                        <a:buFont typeface="Calibri"/>
                        <a:buNone/>
                      </a:pPr>
                      <a:r>
                        <a:rPr lang="en-US" sz="1400"/>
                        <a:t>Early onset (Constipation then Vom)</a:t>
                      </a:r>
                      <a:endParaRPr sz="1400">
                        <a:latin typeface="Calibri"/>
                        <a:ea typeface="Calibri"/>
                        <a:cs typeface="Calibri"/>
                        <a:sym typeface="Calibri"/>
                      </a:endParaRPr>
                    </a:p>
                  </a:txBody>
                  <a:tcPr marT="121900" marB="121900" marR="121900" marL="121900"/>
                </a:tc>
              </a:tr>
              <a:tr h="652350">
                <a:tc>
                  <a:txBody>
                    <a:bodyPr/>
                    <a:lstStyle/>
                    <a:p>
                      <a:pPr indent="0" lvl="0" marL="0" marR="0" rtl="0" algn="l">
                        <a:spcBef>
                          <a:spcPts val="0"/>
                        </a:spcBef>
                        <a:spcAft>
                          <a:spcPts val="0"/>
                        </a:spcAft>
                        <a:buClr>
                          <a:schemeClr val="lt1"/>
                        </a:buClr>
                        <a:buSzPts val="1400"/>
                        <a:buFont typeface="Calibri"/>
                        <a:buNone/>
                      </a:pPr>
                      <a:r>
                        <a:rPr b="1" lang="en-US" sz="1400">
                          <a:solidFill>
                            <a:schemeClr val="lt1"/>
                          </a:solidFill>
                        </a:rPr>
                        <a:t>Abdominal distention </a:t>
                      </a:r>
                      <a:endParaRPr b="1" sz="1400">
                        <a:solidFill>
                          <a:schemeClr val="lt1"/>
                        </a:solidFill>
                        <a:latin typeface="Calibri"/>
                        <a:ea typeface="Calibri"/>
                        <a:cs typeface="Calibri"/>
                        <a:sym typeface="Calibri"/>
                      </a:endParaRPr>
                    </a:p>
                  </a:txBody>
                  <a:tcPr marT="121900" marB="121900" marR="121900" marL="121900">
                    <a:solidFill>
                      <a:schemeClr val="accent4"/>
                    </a:solidFill>
                  </a:tcPr>
                </a:tc>
                <a:tc>
                  <a:txBody>
                    <a:bodyPr/>
                    <a:lstStyle/>
                    <a:p>
                      <a:pPr indent="0" lvl="0" marL="0" marR="0" rtl="0" algn="l">
                        <a:spcBef>
                          <a:spcPts val="0"/>
                        </a:spcBef>
                        <a:spcAft>
                          <a:spcPts val="0"/>
                        </a:spcAft>
                        <a:buClr>
                          <a:schemeClr val="dk1"/>
                        </a:buClr>
                        <a:buSzPts val="1400"/>
                        <a:buFont typeface="Calibri"/>
                        <a:buNone/>
                      </a:pPr>
                      <a:r>
                        <a:rPr b="1" lang="en-US" sz="1400"/>
                        <a:t>MILD DISTENSION</a:t>
                      </a:r>
                      <a:endParaRPr/>
                    </a:p>
                    <a:p>
                      <a:pPr indent="0" lvl="0" marL="0" marR="0" rtl="0" algn="l">
                        <a:spcBef>
                          <a:spcPts val="0"/>
                        </a:spcBef>
                        <a:spcAft>
                          <a:spcPts val="0"/>
                        </a:spcAft>
                        <a:buClr>
                          <a:schemeClr val="dk1"/>
                        </a:buClr>
                        <a:buSzPts val="1400"/>
                        <a:buFont typeface="Calibri"/>
                        <a:buNone/>
                      </a:pPr>
                      <a:r>
                        <a:rPr lang="en-US" sz="1400"/>
                        <a:t>Less severe </a:t>
                      </a:r>
                      <a:endParaRPr sz="1400">
                        <a:latin typeface="Calibri"/>
                        <a:ea typeface="Calibri"/>
                        <a:cs typeface="Calibri"/>
                        <a:sym typeface="Calibri"/>
                      </a:endParaRPr>
                    </a:p>
                  </a:txBody>
                  <a:tcPr marT="121900" marB="121900" marR="121900" marL="121900"/>
                </a:tc>
                <a:tc>
                  <a:txBody>
                    <a:bodyPr/>
                    <a:lstStyle/>
                    <a:p>
                      <a:pPr indent="0" lvl="0" marL="0" marR="0" rtl="0" algn="l">
                        <a:spcBef>
                          <a:spcPts val="0"/>
                        </a:spcBef>
                        <a:spcAft>
                          <a:spcPts val="0"/>
                        </a:spcAft>
                        <a:buClr>
                          <a:schemeClr val="dk1"/>
                        </a:buClr>
                        <a:buSzPts val="1400"/>
                        <a:buFont typeface="Calibri"/>
                        <a:buNone/>
                      </a:pPr>
                      <a:r>
                        <a:rPr b="1" lang="en-US" sz="1400"/>
                        <a:t>GROSS</a:t>
                      </a:r>
                      <a:r>
                        <a:rPr lang="en-US" sz="1400"/>
                        <a:t> </a:t>
                      </a:r>
                      <a:r>
                        <a:rPr b="1" lang="en-US" sz="1400"/>
                        <a:t>DISTENSION</a:t>
                      </a:r>
                      <a:endParaRPr/>
                    </a:p>
                    <a:p>
                      <a:pPr indent="0" lvl="0" marL="0" marR="0" rtl="0" algn="l">
                        <a:spcBef>
                          <a:spcPts val="0"/>
                        </a:spcBef>
                        <a:spcAft>
                          <a:spcPts val="0"/>
                        </a:spcAft>
                        <a:buClr>
                          <a:schemeClr val="dk1"/>
                        </a:buClr>
                        <a:buSzPts val="1400"/>
                        <a:buFont typeface="Calibri"/>
                        <a:buNone/>
                      </a:pPr>
                      <a:r>
                        <a:rPr lang="en-US" sz="1400"/>
                        <a:t>Significant </a:t>
                      </a:r>
                      <a:endParaRPr sz="1400">
                        <a:latin typeface="Calibri"/>
                        <a:ea typeface="Calibri"/>
                        <a:cs typeface="Calibri"/>
                        <a:sym typeface="Calibri"/>
                      </a:endParaRPr>
                    </a:p>
                  </a:txBody>
                  <a:tcPr marT="121900" marB="121900" marR="121900" marL="121900"/>
                </a:tc>
              </a:tr>
              <a:tr h="1029450">
                <a:tc>
                  <a:txBody>
                    <a:bodyPr/>
                    <a:lstStyle/>
                    <a:p>
                      <a:pPr indent="0" lvl="0" marL="0" marR="0" rtl="0" algn="l">
                        <a:spcBef>
                          <a:spcPts val="0"/>
                        </a:spcBef>
                        <a:spcAft>
                          <a:spcPts val="0"/>
                        </a:spcAft>
                        <a:buClr>
                          <a:schemeClr val="lt1"/>
                        </a:buClr>
                        <a:buSzPts val="1400"/>
                        <a:buFont typeface="Calibri"/>
                        <a:buNone/>
                      </a:pPr>
                      <a:r>
                        <a:rPr b="1" lang="en-US" sz="1400">
                          <a:solidFill>
                            <a:schemeClr val="lt1"/>
                          </a:solidFill>
                          <a:latin typeface="Calibri"/>
                          <a:ea typeface="Calibri"/>
                          <a:cs typeface="Calibri"/>
                          <a:sym typeface="Calibri"/>
                        </a:rPr>
                        <a:t>Bowel Sounds</a:t>
                      </a:r>
                      <a:endParaRPr/>
                    </a:p>
                    <a:p>
                      <a:pPr indent="0" lvl="0" marL="0" marR="0" rtl="0" algn="l">
                        <a:spcBef>
                          <a:spcPts val="0"/>
                        </a:spcBef>
                        <a:spcAft>
                          <a:spcPts val="0"/>
                        </a:spcAft>
                        <a:buClr>
                          <a:schemeClr val="dk1"/>
                        </a:buClr>
                        <a:buSzPts val="1400"/>
                        <a:buFont typeface="Calibri"/>
                        <a:buNone/>
                      </a:pPr>
                      <a:r>
                        <a:t/>
                      </a:r>
                      <a:endParaRPr b="1" sz="1400">
                        <a:solidFill>
                          <a:schemeClr val="lt1"/>
                        </a:solidFill>
                        <a:latin typeface="Calibri"/>
                        <a:ea typeface="Calibri"/>
                        <a:cs typeface="Calibri"/>
                        <a:sym typeface="Calibri"/>
                      </a:endParaRPr>
                    </a:p>
                  </a:txBody>
                  <a:tcPr marT="121900" marB="121900" marR="121900" marL="121900">
                    <a:solidFill>
                      <a:schemeClr val="accent4"/>
                    </a:solidFill>
                  </a:tcPr>
                </a:tc>
                <a:tc>
                  <a:txBody>
                    <a:bodyPr/>
                    <a:lstStyle/>
                    <a:p>
                      <a:pPr indent="0" lvl="0" marL="0" marR="0" rtl="0" algn="l">
                        <a:spcBef>
                          <a:spcPts val="0"/>
                        </a:spcBef>
                        <a:spcAft>
                          <a:spcPts val="0"/>
                        </a:spcAft>
                        <a:buClr>
                          <a:schemeClr val="dk1"/>
                        </a:buClr>
                        <a:buSzPts val="1400"/>
                        <a:buFont typeface="Calibri"/>
                        <a:buNone/>
                      </a:pPr>
                      <a:r>
                        <a:rPr lang="en-US" sz="1400">
                          <a:highlight>
                            <a:srgbClr val="FFFF00"/>
                          </a:highlight>
                        </a:rPr>
                        <a:t>‘</a:t>
                      </a:r>
                      <a:r>
                        <a:rPr b="1" lang="en-US" sz="1400">
                          <a:highlight>
                            <a:srgbClr val="FFFF00"/>
                          </a:highlight>
                        </a:rPr>
                        <a:t>Tinkling’ </a:t>
                      </a:r>
                      <a:r>
                        <a:rPr b="1" lang="en-US" sz="1400"/>
                        <a:t>bowel sounds</a:t>
                      </a:r>
                      <a:endParaRPr b="1" sz="1400">
                        <a:highlight>
                          <a:srgbClr val="FFFFFF"/>
                        </a:highlight>
                      </a:endParaRPr>
                    </a:p>
                    <a:p>
                      <a:pPr indent="0" lvl="0" marL="0" marR="0" rtl="0" algn="l">
                        <a:spcBef>
                          <a:spcPts val="0"/>
                        </a:spcBef>
                        <a:spcAft>
                          <a:spcPts val="0"/>
                        </a:spcAft>
                        <a:buClr>
                          <a:schemeClr val="dk1"/>
                        </a:buClr>
                        <a:buSzPts val="1400"/>
                        <a:buFont typeface="Calibri"/>
                        <a:buNone/>
                      </a:pPr>
                      <a:r>
                        <a:t/>
                      </a:r>
                      <a:endParaRPr sz="1400"/>
                    </a:p>
                    <a:p>
                      <a:pPr indent="0" lvl="0" marL="0" marR="0" rtl="0" algn="l">
                        <a:spcBef>
                          <a:spcPts val="0"/>
                        </a:spcBef>
                        <a:spcAft>
                          <a:spcPts val="0"/>
                        </a:spcAft>
                        <a:buClr>
                          <a:schemeClr val="dk1"/>
                        </a:buClr>
                        <a:buSzPts val="1400"/>
                        <a:buFont typeface="Calibri"/>
                        <a:buNone/>
                      </a:pPr>
                      <a:r>
                        <a:rPr lang="en-US" sz="1400"/>
                        <a:t>Hyperresonant on percussion for </a:t>
                      </a:r>
                      <a:r>
                        <a:rPr b="1" lang="en-US" sz="1400"/>
                        <a:t>both</a:t>
                      </a:r>
                      <a:endParaRPr/>
                    </a:p>
                  </a:txBody>
                  <a:tcPr marT="121900" marB="121900" marR="121900" marL="121900"/>
                </a:tc>
                <a:tc>
                  <a:txBody>
                    <a:bodyPr/>
                    <a:lstStyle/>
                    <a:p>
                      <a:pPr indent="-457200" lvl="0" marL="457200" marR="0" rtl="0" algn="l">
                        <a:spcBef>
                          <a:spcPts val="0"/>
                        </a:spcBef>
                        <a:spcAft>
                          <a:spcPts val="0"/>
                        </a:spcAft>
                        <a:buClr>
                          <a:schemeClr val="dk1"/>
                        </a:buClr>
                        <a:buSzPts val="1400"/>
                        <a:buFont typeface="Calibri"/>
                        <a:buAutoNum type="arabicPeriod"/>
                      </a:pPr>
                      <a:r>
                        <a:rPr b="1" lang="en-US" sz="1400"/>
                        <a:t>HYPERACTIVE</a:t>
                      </a:r>
                      <a:r>
                        <a:rPr lang="en-US" sz="1400"/>
                        <a:t> then</a:t>
                      </a:r>
                      <a:endParaRPr/>
                    </a:p>
                    <a:p>
                      <a:pPr indent="-457200" lvl="0" marL="457200" marR="0" rtl="0" algn="l">
                        <a:spcBef>
                          <a:spcPts val="0"/>
                        </a:spcBef>
                        <a:spcAft>
                          <a:spcPts val="0"/>
                        </a:spcAft>
                        <a:buClr>
                          <a:schemeClr val="dk1"/>
                        </a:buClr>
                        <a:buSzPts val="1400"/>
                        <a:buFont typeface="Calibri"/>
                        <a:buAutoNum type="arabicPeriod"/>
                      </a:pPr>
                      <a:r>
                        <a:rPr b="1" lang="en-US" sz="1400"/>
                        <a:t>NORMAL</a:t>
                      </a:r>
                      <a:r>
                        <a:rPr lang="en-US" sz="1400"/>
                        <a:t> then</a:t>
                      </a:r>
                      <a:endParaRPr/>
                    </a:p>
                    <a:p>
                      <a:pPr indent="-457200" lvl="0" marL="457200" marR="0" rtl="0" algn="l">
                        <a:spcBef>
                          <a:spcPts val="0"/>
                        </a:spcBef>
                        <a:spcAft>
                          <a:spcPts val="0"/>
                        </a:spcAft>
                        <a:buClr>
                          <a:schemeClr val="dk1"/>
                        </a:buClr>
                        <a:buSzPts val="1400"/>
                        <a:buFont typeface="Calibri"/>
                        <a:buAutoNum type="arabicPeriod"/>
                      </a:pPr>
                      <a:r>
                        <a:rPr b="1" lang="en-US" sz="1400"/>
                        <a:t>ABSENT</a:t>
                      </a:r>
                      <a:endParaRPr/>
                    </a:p>
                  </a:txBody>
                  <a:tcPr marT="121900" marB="121900" marR="121900" marL="121900"/>
                </a:tc>
              </a:tr>
              <a:tr h="859925">
                <a:tc>
                  <a:txBody>
                    <a:bodyPr/>
                    <a:lstStyle/>
                    <a:p>
                      <a:pPr indent="0" lvl="0" marL="0" marR="0" rtl="0" algn="l">
                        <a:spcBef>
                          <a:spcPts val="0"/>
                        </a:spcBef>
                        <a:spcAft>
                          <a:spcPts val="0"/>
                        </a:spcAft>
                        <a:buClr>
                          <a:schemeClr val="lt1"/>
                        </a:buClr>
                        <a:buSzPts val="1400"/>
                        <a:buFont typeface="Calibri"/>
                        <a:buNone/>
                      </a:pPr>
                      <a:r>
                        <a:rPr b="1" lang="en-US" sz="1400">
                          <a:solidFill>
                            <a:schemeClr val="lt1"/>
                          </a:solidFill>
                        </a:rPr>
                        <a:t>X-ray</a:t>
                      </a:r>
                      <a:endParaRPr b="1" sz="1400">
                        <a:solidFill>
                          <a:schemeClr val="lt1"/>
                        </a:solidFill>
                        <a:latin typeface="Calibri"/>
                        <a:ea typeface="Calibri"/>
                        <a:cs typeface="Calibri"/>
                        <a:sym typeface="Calibri"/>
                      </a:endParaRPr>
                    </a:p>
                  </a:txBody>
                  <a:tcPr marT="121900" marB="121900" marR="121900" marL="121900">
                    <a:solidFill>
                      <a:schemeClr val="accent4"/>
                    </a:solidFill>
                  </a:tcPr>
                </a:tc>
                <a:tc>
                  <a:txBody>
                    <a:bodyPr/>
                    <a:lstStyle/>
                    <a:p>
                      <a:pPr indent="0" lvl="0" marL="0" marR="0" rtl="0" algn="l">
                        <a:spcBef>
                          <a:spcPts val="0"/>
                        </a:spcBef>
                        <a:spcAft>
                          <a:spcPts val="0"/>
                        </a:spcAft>
                        <a:buClr>
                          <a:schemeClr val="dk1"/>
                        </a:buClr>
                        <a:buSzPts val="1400"/>
                        <a:buFont typeface="Calibri"/>
                        <a:buNone/>
                      </a:pPr>
                      <a:r>
                        <a:rPr b="1" lang="en-US" sz="1400"/>
                        <a:t>🡪 Dilation</a:t>
                      </a:r>
                      <a:r>
                        <a:rPr lang="en-US" sz="1400"/>
                        <a:t> of the </a:t>
                      </a:r>
                      <a:r>
                        <a:rPr b="1" lang="en-US" sz="1400"/>
                        <a:t>small bowel </a:t>
                      </a:r>
                      <a:r>
                        <a:rPr b="1" lang="en-US" sz="1400" u="sng"/>
                        <a:t>&gt;3cm</a:t>
                      </a:r>
                      <a:endParaRPr b="1" sz="1400" u="sng"/>
                    </a:p>
                    <a:p>
                      <a:pPr indent="0" lvl="0" marL="0" marR="0" rtl="0" algn="l">
                        <a:spcBef>
                          <a:spcPts val="0"/>
                        </a:spcBef>
                        <a:spcAft>
                          <a:spcPts val="0"/>
                        </a:spcAft>
                        <a:buClr>
                          <a:schemeClr val="dk1"/>
                        </a:buClr>
                        <a:buSzPts val="1400"/>
                        <a:buFont typeface="Calibri"/>
                        <a:buNone/>
                      </a:pPr>
                      <a:r>
                        <a:rPr b="1" lang="en-US" sz="1400"/>
                        <a:t>🡪 </a:t>
                      </a:r>
                      <a:r>
                        <a:rPr b="1" lang="en-US" sz="1400">
                          <a:highlight>
                            <a:srgbClr val="FFFF00"/>
                          </a:highlight>
                        </a:rPr>
                        <a:t>Coiled-spring</a:t>
                      </a:r>
                      <a:r>
                        <a:rPr b="1" lang="en-US" sz="1400"/>
                        <a:t> appeara</a:t>
                      </a:r>
                      <a:r>
                        <a:rPr b="1" lang="en-US" sz="1400">
                          <a:solidFill>
                            <a:schemeClr val="dk1"/>
                          </a:solidFill>
                        </a:rPr>
                        <a:t>n</a:t>
                      </a:r>
                      <a:r>
                        <a:rPr b="1" lang="en-US" sz="1400"/>
                        <a:t>ce </a:t>
                      </a:r>
                      <a:endParaRPr b="1" sz="1400">
                        <a:solidFill>
                          <a:srgbClr val="B8A459"/>
                        </a:solidFill>
                        <a:highlight>
                          <a:srgbClr val="FCD53F"/>
                        </a:highlight>
                        <a:latin typeface="Calibri"/>
                        <a:ea typeface="Calibri"/>
                        <a:cs typeface="Calibri"/>
                        <a:sym typeface="Calibri"/>
                      </a:endParaRPr>
                    </a:p>
                  </a:txBody>
                  <a:tcPr marT="121900" marB="121900" marR="121900" marL="121900"/>
                </a:tc>
                <a:tc>
                  <a:txBody>
                    <a:bodyPr/>
                    <a:lstStyle/>
                    <a:p>
                      <a:pPr indent="0" lvl="0" marL="0" marR="0" rtl="0" algn="l">
                        <a:spcBef>
                          <a:spcPts val="0"/>
                        </a:spcBef>
                        <a:spcAft>
                          <a:spcPts val="0"/>
                        </a:spcAft>
                        <a:buClr>
                          <a:schemeClr val="dk1"/>
                        </a:buClr>
                        <a:buSzPts val="1400"/>
                        <a:buFont typeface="Calibri"/>
                        <a:buNone/>
                      </a:pPr>
                      <a:r>
                        <a:rPr b="1" lang="en-US" sz="1400"/>
                        <a:t>🡪 Dilation</a:t>
                      </a:r>
                      <a:r>
                        <a:rPr lang="en-US" sz="1400"/>
                        <a:t> of the </a:t>
                      </a:r>
                      <a:r>
                        <a:rPr b="1" lang="en-US" sz="1400"/>
                        <a:t>large bowel </a:t>
                      </a:r>
                      <a:r>
                        <a:rPr b="1" lang="en-US" sz="1400" u="sng"/>
                        <a:t>&gt;6cm </a:t>
                      </a:r>
                      <a:r>
                        <a:rPr lang="en-US" sz="1400"/>
                        <a:t>or the caecum </a:t>
                      </a:r>
                      <a:r>
                        <a:rPr b="1" lang="en-US" sz="1400" u="sng"/>
                        <a:t>&gt;9cm</a:t>
                      </a:r>
                      <a:endParaRPr/>
                    </a:p>
                    <a:p>
                      <a:pPr indent="0" lvl="0" marL="0" marR="0" rtl="0" algn="l">
                        <a:spcBef>
                          <a:spcPts val="0"/>
                        </a:spcBef>
                        <a:spcAft>
                          <a:spcPts val="0"/>
                        </a:spcAft>
                        <a:buClr>
                          <a:schemeClr val="dk1"/>
                        </a:buClr>
                        <a:buSzPts val="1400"/>
                        <a:buFont typeface="Calibri"/>
                        <a:buNone/>
                      </a:pPr>
                      <a:r>
                        <a:rPr b="1" lang="en-US" sz="1400" u="none"/>
                        <a:t>🡪 </a:t>
                      </a:r>
                      <a:r>
                        <a:rPr b="1" lang="en-US" sz="1400" u="none">
                          <a:highlight>
                            <a:srgbClr val="FFFF00"/>
                          </a:highlight>
                        </a:rPr>
                        <a:t>Coffee bean </a:t>
                      </a:r>
                      <a:r>
                        <a:rPr b="1" lang="en-US" sz="1400" u="none"/>
                        <a:t>appearance</a:t>
                      </a:r>
                      <a:endParaRPr b="1" sz="1400" u="sng">
                        <a:latin typeface="Calibri"/>
                        <a:ea typeface="Calibri"/>
                        <a:cs typeface="Calibri"/>
                        <a:sym typeface="Calibri"/>
                      </a:endParaRPr>
                    </a:p>
                  </a:txBody>
                  <a:tcPr marT="121900" marB="121900" marR="121900" marL="121900"/>
                </a:tc>
              </a:tr>
            </a:tbl>
          </a:graphicData>
        </a:graphic>
      </p:graphicFrame>
      <p:pic>
        <p:nvPicPr>
          <p:cNvPr id="714" name="Google Shape;714;p53"/>
          <p:cNvPicPr preferRelativeResize="0"/>
          <p:nvPr/>
        </p:nvPicPr>
        <p:blipFill rotWithShape="1">
          <a:blip r:embed="rId3">
            <a:alphaModFix/>
          </a:blip>
          <a:srcRect b="0" l="0" r="0" t="0"/>
          <a:stretch/>
        </p:blipFill>
        <p:spPr>
          <a:xfrm>
            <a:off x="5229225" y="-13693775"/>
            <a:ext cx="1733550" cy="1428750"/>
          </a:xfrm>
          <a:prstGeom prst="rect">
            <a:avLst/>
          </a:prstGeom>
          <a:noFill/>
          <a:ln>
            <a:noFill/>
          </a:ln>
        </p:spPr>
      </p:pic>
      <p:pic>
        <p:nvPicPr>
          <p:cNvPr id="715" name="Google Shape;715;p53"/>
          <p:cNvPicPr preferRelativeResize="0"/>
          <p:nvPr/>
        </p:nvPicPr>
        <p:blipFill rotWithShape="1">
          <a:blip r:embed="rId3">
            <a:alphaModFix/>
          </a:blip>
          <a:srcRect b="0" l="0" r="0" t="0"/>
          <a:stretch/>
        </p:blipFill>
        <p:spPr>
          <a:xfrm>
            <a:off x="5229225" y="19765814"/>
            <a:ext cx="1733550" cy="1428750"/>
          </a:xfrm>
          <a:prstGeom prst="rect">
            <a:avLst/>
          </a:prstGeom>
          <a:noFill/>
          <a:ln>
            <a:noFill/>
          </a:ln>
        </p:spPr>
      </p:pic>
      <p:pic>
        <p:nvPicPr>
          <p:cNvPr id="716" name="Google Shape;716;p53"/>
          <p:cNvPicPr preferRelativeResize="0"/>
          <p:nvPr/>
        </p:nvPicPr>
        <p:blipFill rotWithShape="1">
          <a:blip r:embed="rId3">
            <a:alphaModFix/>
          </a:blip>
          <a:srcRect b="0" l="0" r="0" t="0"/>
          <a:stretch/>
        </p:blipFill>
        <p:spPr>
          <a:xfrm>
            <a:off x="-14481175" y="5610225"/>
            <a:ext cx="1733550" cy="1428750"/>
          </a:xfrm>
          <a:prstGeom prst="rect">
            <a:avLst/>
          </a:prstGeom>
          <a:noFill/>
          <a:ln>
            <a:noFill/>
          </a:ln>
        </p:spPr>
      </p:pic>
      <p:pic>
        <p:nvPicPr>
          <p:cNvPr id="717" name="Google Shape;717;p53"/>
          <p:cNvPicPr preferRelativeResize="0"/>
          <p:nvPr/>
        </p:nvPicPr>
        <p:blipFill rotWithShape="1">
          <a:blip r:embed="rId3">
            <a:alphaModFix/>
          </a:blip>
          <a:srcRect b="0" l="0" r="0" t="0"/>
          <a:stretch/>
        </p:blipFill>
        <p:spPr>
          <a:xfrm>
            <a:off x="23923625" y="4874849"/>
            <a:ext cx="1733550" cy="1428750"/>
          </a:xfrm>
          <a:prstGeom prst="rect">
            <a:avLst/>
          </a:prstGeom>
          <a:noFill/>
          <a:ln>
            <a:noFill/>
          </a:ln>
        </p:spPr>
      </p:pic>
      <p:pic>
        <p:nvPicPr>
          <p:cNvPr id="718" name="Google Shape;718;p53"/>
          <p:cNvPicPr preferRelativeResize="0"/>
          <p:nvPr/>
        </p:nvPicPr>
        <p:blipFill rotWithShape="1">
          <a:blip r:embed="rId4">
            <a:alphaModFix/>
          </a:blip>
          <a:srcRect b="0" l="0" r="0" t="0"/>
          <a:stretch/>
        </p:blipFill>
        <p:spPr>
          <a:xfrm>
            <a:off x="9779854" y="5264859"/>
            <a:ext cx="1108694" cy="1365674"/>
          </a:xfrm>
          <a:prstGeom prst="rect">
            <a:avLst/>
          </a:prstGeom>
          <a:noFill/>
          <a:ln>
            <a:noFill/>
          </a:ln>
        </p:spPr>
      </p:pic>
      <p:pic>
        <p:nvPicPr>
          <p:cNvPr id="719" name="Google Shape;719;p53"/>
          <p:cNvPicPr preferRelativeResize="0"/>
          <p:nvPr/>
        </p:nvPicPr>
        <p:blipFill rotWithShape="1">
          <a:blip r:embed="rId5">
            <a:alphaModFix/>
          </a:blip>
          <a:srcRect b="0" l="11386" r="0" t="0"/>
          <a:stretch/>
        </p:blipFill>
        <p:spPr>
          <a:xfrm>
            <a:off x="10744289" y="5322707"/>
            <a:ext cx="1389608" cy="1420776"/>
          </a:xfrm>
          <a:prstGeom prst="rect">
            <a:avLst/>
          </a:prstGeom>
          <a:noFill/>
          <a:ln>
            <a:noFill/>
          </a:ln>
        </p:spPr>
      </p:pic>
      <p:pic>
        <p:nvPicPr>
          <p:cNvPr id="720" name="Google Shape;720;p53"/>
          <p:cNvPicPr preferRelativeResize="0"/>
          <p:nvPr/>
        </p:nvPicPr>
        <p:blipFill rotWithShape="1">
          <a:blip r:embed="rId6">
            <a:alphaModFix/>
          </a:blip>
          <a:srcRect b="7526" l="0" r="0" t="0"/>
          <a:stretch/>
        </p:blipFill>
        <p:spPr>
          <a:xfrm>
            <a:off x="9896913" y="59049"/>
            <a:ext cx="2058427" cy="2037367"/>
          </a:xfrm>
          <a:prstGeom prst="rect">
            <a:avLst/>
          </a:prstGeom>
          <a:noFill/>
          <a:ln>
            <a:noFill/>
          </a:ln>
        </p:spPr>
      </p:pic>
      <p:sp>
        <p:nvSpPr>
          <p:cNvPr id="721" name="Google Shape;721;p53"/>
          <p:cNvSpPr txBox="1"/>
          <p:nvPr/>
        </p:nvSpPr>
        <p:spPr>
          <a:xfrm>
            <a:off x="9746551" y="1400355"/>
            <a:ext cx="2058427" cy="861734"/>
          </a:xfrm>
          <a:prstGeom prst="rect">
            <a:avLst/>
          </a:prstGeom>
          <a:noFill/>
          <a:ln>
            <a:noFill/>
          </a:ln>
        </p:spPr>
        <p:txBody>
          <a:bodyPr anchorCtr="0" anchor="t" bIns="121900" lIns="121900" spcFirstLastPara="1" rIns="121900" wrap="square" tIns="121900">
            <a:spAutoFit/>
          </a:bodyPr>
          <a:lstStyle/>
          <a:p>
            <a:pPr indent="0" lvl="0" marL="0" marR="0" rtl="0" algn="r">
              <a:spcBef>
                <a:spcPts val="0"/>
              </a:spcBef>
              <a:spcAft>
                <a:spcPts val="0"/>
              </a:spcAft>
              <a:buClr>
                <a:srgbClr val="FFFFFF"/>
              </a:buClr>
              <a:buSzPts val="2000"/>
              <a:buFont typeface="Calibri"/>
              <a:buNone/>
            </a:pPr>
            <a:r>
              <a:rPr b="1" lang="en-US" sz="2000">
                <a:solidFill>
                  <a:srgbClr val="FFFFFF"/>
                </a:solidFill>
                <a:latin typeface="Calibri"/>
                <a:ea typeface="Calibri"/>
                <a:cs typeface="Calibri"/>
                <a:sym typeface="Calibri"/>
              </a:rPr>
              <a:t>Abdominal XRay (LBO) </a:t>
            </a:r>
            <a:endParaRPr b="1" sz="2000">
              <a:solidFill>
                <a:srgbClr val="FFFFFF"/>
              </a:solidFill>
              <a:latin typeface="Calibri"/>
              <a:ea typeface="Calibri"/>
              <a:cs typeface="Calibri"/>
              <a:sym typeface="Calibri"/>
            </a:endParaRPr>
          </a:p>
        </p:txBody>
      </p:sp>
      <p:pic>
        <p:nvPicPr>
          <p:cNvPr id="722" name="Google Shape;722;p53"/>
          <p:cNvPicPr preferRelativeResize="0"/>
          <p:nvPr/>
        </p:nvPicPr>
        <p:blipFill rotWithShape="1">
          <a:blip r:embed="rId7">
            <a:alphaModFix/>
          </a:blip>
          <a:srcRect b="5585" l="0" r="7989" t="5339"/>
          <a:stretch/>
        </p:blipFill>
        <p:spPr>
          <a:xfrm>
            <a:off x="9718357" y="2863597"/>
            <a:ext cx="2415540" cy="1591799"/>
          </a:xfrm>
          <a:prstGeom prst="rect">
            <a:avLst/>
          </a:prstGeom>
          <a:noFill/>
          <a:ln>
            <a:noFill/>
          </a:ln>
        </p:spPr>
      </p:pic>
      <p:pic>
        <p:nvPicPr>
          <p:cNvPr id="723" name="Google Shape;723;p53"/>
          <p:cNvPicPr preferRelativeResize="0"/>
          <p:nvPr/>
        </p:nvPicPr>
        <p:blipFill rotWithShape="1">
          <a:blip r:embed="rId8">
            <a:alphaModFix/>
          </a:blip>
          <a:srcRect b="4760" l="0" r="0" t="10829"/>
          <a:stretch/>
        </p:blipFill>
        <p:spPr>
          <a:xfrm>
            <a:off x="254833" y="4549139"/>
            <a:ext cx="1774837" cy="2080169"/>
          </a:xfrm>
          <a:prstGeom prst="rect">
            <a:avLst/>
          </a:prstGeom>
          <a:noFill/>
          <a:ln>
            <a:noFill/>
          </a:ln>
        </p:spPr>
      </p:pic>
      <p:sp>
        <p:nvSpPr>
          <p:cNvPr id="724" name="Google Shape;724;p53"/>
          <p:cNvSpPr txBox="1"/>
          <p:nvPr/>
        </p:nvSpPr>
        <p:spPr>
          <a:xfrm>
            <a:off x="9854304" y="4589604"/>
            <a:ext cx="252245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a:solidFill>
                  <a:srgbClr val="FF0000"/>
                </a:solidFill>
                <a:highlight>
                  <a:srgbClr val="FFFF00"/>
                </a:highlight>
                <a:latin typeface="Roboto"/>
                <a:ea typeface="Roboto"/>
                <a:cs typeface="Roboto"/>
                <a:sym typeface="Roboto"/>
              </a:rPr>
              <a:t>Coffee Bean Sign </a:t>
            </a:r>
            <a:r>
              <a:rPr b="1" i="0" lang="en-US" sz="1800">
                <a:solidFill>
                  <a:srgbClr val="FF0000"/>
                </a:solidFill>
                <a:latin typeface="Roboto"/>
                <a:ea typeface="Roboto"/>
                <a:cs typeface="Roboto"/>
                <a:sym typeface="Roboto"/>
              </a:rPr>
              <a:t>Sigmoid Volvulus</a:t>
            </a:r>
            <a:r>
              <a:rPr b="1" lang="en-US" sz="1800">
                <a:solidFill>
                  <a:srgbClr val="FF0000"/>
                </a:solidFill>
                <a:latin typeface="Roboto"/>
                <a:ea typeface="Roboto"/>
                <a:cs typeface="Roboto"/>
                <a:sym typeface="Roboto"/>
              </a:rPr>
              <a:t> </a:t>
            </a:r>
            <a:r>
              <a:rPr lang="en-US" sz="1800">
                <a:solidFill>
                  <a:srgbClr val="FF0000"/>
                </a:solidFill>
                <a:latin typeface="Roboto"/>
                <a:ea typeface="Roboto"/>
                <a:cs typeface="Roboto"/>
                <a:sym typeface="Roboto"/>
              </a:rPr>
              <a:t>LLQ</a:t>
            </a:r>
            <a:endParaRPr b="0" i="0" sz="1800">
              <a:solidFill>
                <a:srgbClr val="FF0000"/>
              </a:solidFill>
              <a:latin typeface="Roboto"/>
              <a:ea typeface="Roboto"/>
              <a:cs typeface="Roboto"/>
              <a:sym typeface="Roboto"/>
            </a:endParaRPr>
          </a:p>
        </p:txBody>
      </p:sp>
      <p:sp>
        <p:nvSpPr>
          <p:cNvPr id="725" name="Google Shape;725;p53"/>
          <p:cNvSpPr txBox="1"/>
          <p:nvPr/>
        </p:nvSpPr>
        <p:spPr>
          <a:xfrm>
            <a:off x="9854304" y="1887196"/>
            <a:ext cx="249472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0" i="0" sz="1800">
              <a:solidFill>
                <a:srgbClr val="FF0000"/>
              </a:solidFill>
              <a:latin typeface="Roboto"/>
              <a:ea typeface="Roboto"/>
              <a:cs typeface="Roboto"/>
              <a:sym typeface="Roboto"/>
            </a:endParaRPr>
          </a:p>
          <a:p>
            <a:pPr indent="0" lvl="0" marL="0" marR="0" rtl="0" algn="l">
              <a:spcBef>
                <a:spcPts val="0"/>
              </a:spcBef>
              <a:spcAft>
                <a:spcPts val="0"/>
              </a:spcAft>
              <a:buNone/>
            </a:pPr>
            <a:r>
              <a:rPr b="0" i="0" lang="en-US" sz="1800">
                <a:solidFill>
                  <a:srgbClr val="FF0000"/>
                </a:solidFill>
                <a:latin typeface="Roboto"/>
                <a:ea typeface="Roboto"/>
                <a:cs typeface="Roboto"/>
                <a:sym typeface="Roboto"/>
              </a:rPr>
              <a:t>Fetal/Embryo sign </a:t>
            </a:r>
            <a:r>
              <a:rPr b="1" i="0" lang="en-US" sz="1800">
                <a:solidFill>
                  <a:srgbClr val="FF0000"/>
                </a:solidFill>
                <a:latin typeface="Roboto"/>
                <a:ea typeface="Roboto"/>
                <a:cs typeface="Roboto"/>
                <a:sym typeface="Roboto"/>
              </a:rPr>
              <a:t>Caecal</a:t>
            </a:r>
            <a:r>
              <a:rPr b="0" i="0" lang="en-US" sz="1800">
                <a:solidFill>
                  <a:srgbClr val="FF0000"/>
                </a:solidFill>
                <a:latin typeface="Roboto"/>
                <a:ea typeface="Roboto"/>
                <a:cs typeface="Roboto"/>
                <a:sym typeface="Roboto"/>
              </a:rPr>
              <a:t> Volvulus RLQ</a:t>
            </a:r>
            <a:endParaRPr b="1" sz="1800">
              <a:solidFill>
                <a:srgbClr val="FF0000"/>
              </a:solidFill>
              <a:highlight>
                <a:schemeClr val="lt1"/>
              </a:highlight>
              <a:latin typeface="Calibri"/>
              <a:ea typeface="Calibri"/>
              <a:cs typeface="Calibri"/>
              <a:sym typeface="Calibri"/>
            </a:endParaRPr>
          </a:p>
        </p:txBody>
      </p:sp>
      <p:sp>
        <p:nvSpPr>
          <p:cNvPr id="726" name="Google Shape;726;p53"/>
          <p:cNvSpPr txBox="1"/>
          <p:nvPr/>
        </p:nvSpPr>
        <p:spPr>
          <a:xfrm>
            <a:off x="254833" y="3532066"/>
            <a:ext cx="163392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Coiled-spring appearance / Stack of Coins </a:t>
            </a:r>
            <a:endParaRPr sz="1800">
              <a:solidFill>
                <a:srgbClr val="FF0000"/>
              </a:solidFill>
              <a:latin typeface="Calibri"/>
              <a:ea typeface="Calibri"/>
              <a:cs typeface="Calibri"/>
              <a:sym typeface="Calibri"/>
            </a:endParaRPr>
          </a:p>
        </p:txBody>
      </p:sp>
      <p:pic>
        <p:nvPicPr>
          <p:cNvPr id="727" name="Google Shape;727;p53"/>
          <p:cNvPicPr preferRelativeResize="0"/>
          <p:nvPr/>
        </p:nvPicPr>
        <p:blipFill rotWithShape="1">
          <a:blip r:embed="rId9">
            <a:alphaModFix/>
          </a:blip>
          <a:srcRect b="0" l="0" r="3437" t="0"/>
          <a:stretch/>
        </p:blipFill>
        <p:spPr>
          <a:xfrm>
            <a:off x="236660" y="788356"/>
            <a:ext cx="2782446" cy="17272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54"/>
          <p:cNvSpPr txBox="1"/>
          <p:nvPr>
            <p:ph type="title"/>
          </p:nvPr>
        </p:nvSpPr>
        <p:spPr>
          <a:xfrm>
            <a:off x="562400" y="49201"/>
            <a:ext cx="11360700" cy="7635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300"/>
              <a:buFont typeface="Calibri"/>
              <a:buNone/>
            </a:pPr>
            <a:r>
              <a:rPr lang="en-US" sz="3900">
                <a:latin typeface="Calibri"/>
                <a:ea typeface="Calibri"/>
                <a:cs typeface="Calibri"/>
                <a:sym typeface="Calibri"/>
              </a:rPr>
              <a:t>Bowel Obstruction Management- same for SBO/LBO </a:t>
            </a:r>
            <a:endParaRPr sz="3900">
              <a:latin typeface="Calibri"/>
              <a:ea typeface="Calibri"/>
              <a:cs typeface="Calibri"/>
              <a:sym typeface="Calibri"/>
            </a:endParaRPr>
          </a:p>
        </p:txBody>
      </p:sp>
      <p:sp>
        <p:nvSpPr>
          <p:cNvPr id="734" name="Google Shape;734;p54"/>
          <p:cNvSpPr/>
          <p:nvPr/>
        </p:nvSpPr>
        <p:spPr>
          <a:xfrm flipH="1">
            <a:off x="382050" y="884381"/>
            <a:ext cx="6885978" cy="3028375"/>
          </a:xfrm>
          <a:prstGeom prst="rect">
            <a:avLst/>
          </a:prstGeom>
          <a:noFill/>
          <a:ln cap="flat" cmpd="sng" w="76200">
            <a:solidFill>
              <a:srgbClr val="FFFFFF"/>
            </a:solidFill>
            <a:prstDash val="solid"/>
            <a:round/>
            <a:headEnd len="sm" w="sm" type="none"/>
            <a:tailEnd len="sm" w="sm" type="none"/>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chemeClr val="dk1"/>
              </a:buClr>
              <a:buSzPts val="2000"/>
              <a:buFont typeface="Calibri"/>
              <a:buNone/>
            </a:pPr>
            <a:r>
              <a:rPr b="1" lang="en-US" sz="2000">
                <a:solidFill>
                  <a:schemeClr val="dk1"/>
                </a:solidFill>
                <a:latin typeface="Calibri"/>
                <a:ea typeface="Calibri"/>
                <a:cs typeface="Calibri"/>
                <a:sym typeface="Calibri"/>
              </a:rPr>
              <a:t>stable patients</a:t>
            </a:r>
            <a:endParaRPr b="1" sz="20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000"/>
              <a:buFont typeface="Calibri"/>
              <a:buNone/>
            </a:pPr>
            <a:r>
              <a:rPr b="1" lang="en-US" sz="2000">
                <a:solidFill>
                  <a:schemeClr val="dk1"/>
                </a:solidFill>
                <a:highlight>
                  <a:srgbClr val="FFFF00"/>
                </a:highlight>
                <a:latin typeface="Calibri"/>
                <a:ea typeface="Calibri"/>
                <a:cs typeface="Calibri"/>
                <a:sym typeface="Calibri"/>
              </a:rPr>
              <a:t>‘Drip and suck management’</a:t>
            </a:r>
            <a:endParaRPr sz="2000">
              <a:solidFill>
                <a:schemeClr val="dk1"/>
              </a:solidFill>
              <a:highlight>
                <a:srgbClr val="FFFF00"/>
              </a:highlight>
              <a:latin typeface="Calibri"/>
              <a:ea typeface="Calibri"/>
              <a:cs typeface="Calibri"/>
              <a:sym typeface="Calibri"/>
            </a:endParaRPr>
          </a:p>
          <a:p>
            <a:pPr indent="-431800" lvl="0" marL="609600" marR="0" rtl="0" algn="l">
              <a:spcBef>
                <a:spcPts val="0"/>
              </a:spcBef>
              <a:spcAft>
                <a:spcPts val="0"/>
              </a:spcAft>
              <a:buClr>
                <a:schemeClr val="dk1"/>
              </a:buClr>
              <a:buSzPts val="2000"/>
              <a:buFont typeface="Calibri"/>
              <a:buChar char="●"/>
            </a:pPr>
            <a:r>
              <a:rPr b="1" lang="en-US" sz="2000" u="sng">
                <a:solidFill>
                  <a:schemeClr val="dk1"/>
                </a:solidFill>
                <a:latin typeface="Calibri"/>
                <a:ea typeface="Calibri"/>
                <a:cs typeface="Calibri"/>
                <a:sym typeface="Calibri"/>
              </a:rPr>
              <a:t>DRIP🡪</a:t>
            </a:r>
            <a:r>
              <a:rPr b="1" lang="en-US" sz="2000">
                <a:solidFill>
                  <a:schemeClr val="dk1"/>
                </a:solidFill>
                <a:latin typeface="Calibri"/>
                <a:ea typeface="Calibri"/>
                <a:cs typeface="Calibri"/>
                <a:sym typeface="Calibri"/>
              </a:rPr>
              <a:t> Insert IV cannula </a:t>
            </a:r>
            <a:r>
              <a:rPr lang="en-US" sz="2000">
                <a:solidFill>
                  <a:schemeClr val="dk1"/>
                </a:solidFill>
                <a:latin typeface="Calibri"/>
                <a:ea typeface="Calibri"/>
                <a:cs typeface="Calibri"/>
                <a:sym typeface="Calibri"/>
              </a:rPr>
              <a:t>→ Resuscitate with IV fluids, maintain nutrition</a:t>
            </a:r>
            <a:endParaRPr sz="2000">
              <a:solidFill>
                <a:schemeClr val="dk1"/>
              </a:solidFill>
              <a:latin typeface="Calibri"/>
              <a:ea typeface="Calibri"/>
              <a:cs typeface="Calibri"/>
              <a:sym typeface="Calibri"/>
            </a:endParaRPr>
          </a:p>
          <a:p>
            <a:pPr indent="-431800" lvl="0" marL="609600" marR="0" rtl="0" algn="l">
              <a:spcBef>
                <a:spcPts val="0"/>
              </a:spcBef>
              <a:spcAft>
                <a:spcPts val="0"/>
              </a:spcAft>
              <a:buClr>
                <a:schemeClr val="dk1"/>
              </a:buClr>
              <a:buSzPts val="2000"/>
              <a:buFont typeface="Calibri"/>
              <a:buChar char="●"/>
            </a:pPr>
            <a:r>
              <a:rPr b="1" lang="en-US" sz="2000" u="sng">
                <a:solidFill>
                  <a:schemeClr val="dk1"/>
                </a:solidFill>
                <a:latin typeface="Calibri"/>
                <a:ea typeface="Calibri"/>
                <a:cs typeface="Calibri"/>
                <a:sym typeface="Calibri"/>
              </a:rPr>
              <a:t>SUCK🡪</a:t>
            </a:r>
            <a:r>
              <a:rPr b="1" lang="en-US" sz="2000">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Insert </a:t>
            </a:r>
            <a:r>
              <a:rPr b="1" lang="en-US" sz="2000">
                <a:solidFill>
                  <a:schemeClr val="dk1"/>
                </a:solidFill>
                <a:latin typeface="Calibri"/>
                <a:ea typeface="Calibri"/>
                <a:cs typeface="Calibri"/>
                <a:sym typeface="Calibri"/>
              </a:rPr>
              <a:t>nasogastric tube </a:t>
            </a:r>
            <a:r>
              <a:rPr lang="en-US" sz="2000">
                <a:solidFill>
                  <a:schemeClr val="dk1"/>
                </a:solidFill>
                <a:latin typeface="Calibri"/>
                <a:ea typeface="Calibri"/>
                <a:cs typeface="Calibri"/>
                <a:sym typeface="Calibri"/>
              </a:rPr>
              <a:t>to decompress stomach and suck out contents</a:t>
            </a:r>
            <a:endParaRPr/>
          </a:p>
          <a:p>
            <a:pPr indent="-431800" lvl="0" marL="609600" marR="0" rtl="0" algn="l">
              <a:spcBef>
                <a:spcPts val="0"/>
              </a:spcBef>
              <a:spcAft>
                <a:spcPts val="0"/>
              </a:spcAft>
              <a:buClr>
                <a:schemeClr val="dk1"/>
              </a:buClr>
              <a:buSzPts val="2000"/>
              <a:buFont typeface="Calibri"/>
              <a:buChar char="●"/>
            </a:pPr>
            <a:r>
              <a:rPr b="1" lang="en-US" sz="2000">
                <a:solidFill>
                  <a:schemeClr val="dk1"/>
                </a:solidFill>
                <a:latin typeface="Calibri"/>
                <a:ea typeface="Calibri"/>
                <a:cs typeface="Calibri"/>
                <a:sym typeface="Calibri"/>
              </a:rPr>
              <a:t>Nil-by-mouth </a:t>
            </a:r>
            <a:endParaRPr/>
          </a:p>
          <a:p>
            <a:pPr indent="-431800" lvl="0" marL="609600" marR="0" rtl="0" algn="l">
              <a:spcBef>
                <a:spcPts val="0"/>
              </a:spcBef>
              <a:spcAft>
                <a:spcPts val="0"/>
              </a:spcAft>
              <a:buClr>
                <a:schemeClr val="dk1"/>
              </a:buClr>
              <a:buSzPts val="2000"/>
              <a:buFont typeface="Calibri"/>
              <a:buChar char="●"/>
            </a:pPr>
            <a:r>
              <a:rPr b="1" lang="en-US" sz="2000">
                <a:solidFill>
                  <a:schemeClr val="dk1"/>
                </a:solidFill>
                <a:latin typeface="Calibri"/>
                <a:ea typeface="Calibri"/>
                <a:cs typeface="Calibri"/>
                <a:sym typeface="Calibri"/>
              </a:rPr>
              <a:t>Catheter</a:t>
            </a:r>
            <a:r>
              <a:rPr lang="en-US" sz="2000">
                <a:solidFill>
                  <a:schemeClr val="dk1"/>
                </a:solidFill>
                <a:latin typeface="Calibri"/>
                <a:ea typeface="Calibri"/>
                <a:cs typeface="Calibri"/>
                <a:sym typeface="Calibri"/>
              </a:rPr>
              <a:t> (monitor urine output) </a:t>
            </a:r>
            <a:endParaRPr sz="2000">
              <a:solidFill>
                <a:schemeClr val="dk1"/>
              </a:solidFill>
              <a:latin typeface="Calibri"/>
              <a:ea typeface="Calibri"/>
              <a:cs typeface="Calibri"/>
              <a:sym typeface="Calibri"/>
            </a:endParaRPr>
          </a:p>
          <a:p>
            <a:pPr indent="-431800" lvl="0" marL="609600" marR="0" rtl="0" algn="l">
              <a:spcBef>
                <a:spcPts val="0"/>
              </a:spcBef>
              <a:spcAft>
                <a:spcPts val="0"/>
              </a:spcAft>
              <a:buClr>
                <a:schemeClr val="dk1"/>
              </a:buClr>
              <a:buSzPts val="2000"/>
              <a:buFont typeface="Calibri"/>
              <a:buChar char="●"/>
            </a:pPr>
            <a:r>
              <a:rPr b="1" lang="en-US" sz="2000">
                <a:solidFill>
                  <a:schemeClr val="dk1"/>
                </a:solidFill>
                <a:latin typeface="Calibri"/>
                <a:ea typeface="Calibri"/>
                <a:cs typeface="Calibri"/>
                <a:sym typeface="Calibri"/>
              </a:rPr>
              <a:t>Analgesia</a:t>
            </a:r>
            <a:r>
              <a:rPr lang="en-US" sz="2000">
                <a:solidFill>
                  <a:schemeClr val="dk1"/>
                </a:solidFill>
                <a:latin typeface="Calibri"/>
                <a:ea typeface="Calibri"/>
                <a:cs typeface="Calibri"/>
                <a:sym typeface="Calibri"/>
              </a:rPr>
              <a:t>, </a:t>
            </a:r>
            <a:r>
              <a:rPr b="1" lang="en-US" sz="2000">
                <a:solidFill>
                  <a:schemeClr val="dk1"/>
                </a:solidFill>
                <a:latin typeface="Calibri"/>
                <a:ea typeface="Calibri"/>
                <a:cs typeface="Calibri"/>
                <a:sym typeface="Calibri"/>
              </a:rPr>
              <a:t>antiemetics, antibiotics</a:t>
            </a:r>
            <a:endParaRPr b="1" sz="2000">
              <a:solidFill>
                <a:schemeClr val="dk1"/>
              </a:solidFill>
              <a:latin typeface="Calibri"/>
              <a:ea typeface="Calibri"/>
              <a:cs typeface="Calibri"/>
              <a:sym typeface="Calibri"/>
            </a:endParaRPr>
          </a:p>
        </p:txBody>
      </p:sp>
      <p:sp>
        <p:nvSpPr>
          <p:cNvPr id="735" name="Google Shape;735;p54"/>
          <p:cNvSpPr/>
          <p:nvPr/>
        </p:nvSpPr>
        <p:spPr>
          <a:xfrm flipH="1">
            <a:off x="438627" y="3807065"/>
            <a:ext cx="6885977" cy="2766036"/>
          </a:xfrm>
          <a:prstGeom prst="rect">
            <a:avLst/>
          </a:prstGeom>
          <a:noFill/>
          <a:ln cap="flat" cmpd="sng" w="76200">
            <a:solidFill>
              <a:srgbClr val="FFFFFF"/>
            </a:solidFill>
            <a:prstDash val="solid"/>
            <a:round/>
            <a:headEnd len="sm" w="sm" type="none"/>
            <a:tailEnd len="sm" w="sm" type="none"/>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chemeClr val="dk1"/>
              </a:buClr>
              <a:buSzPts val="2000"/>
              <a:buFont typeface="Calibri"/>
              <a:buNone/>
            </a:pPr>
            <a:r>
              <a:t/>
            </a:r>
            <a:endParaRPr b="1" sz="2000">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2000"/>
              <a:buFont typeface="Calibri"/>
              <a:buNone/>
            </a:pPr>
            <a:r>
              <a:rPr b="1" lang="en-US" sz="2000">
                <a:solidFill>
                  <a:schemeClr val="dk1"/>
                </a:solidFill>
                <a:latin typeface="Calibri"/>
                <a:ea typeface="Calibri"/>
                <a:cs typeface="Calibri"/>
                <a:sym typeface="Calibri"/>
              </a:rPr>
              <a:t>unstable patients if </a:t>
            </a:r>
            <a:r>
              <a:rPr b="1" lang="en-US" sz="2000" u="sng">
                <a:solidFill>
                  <a:srgbClr val="FF0000"/>
                </a:solidFill>
                <a:latin typeface="Calibri"/>
                <a:ea typeface="Calibri"/>
                <a:cs typeface="Calibri"/>
                <a:sym typeface="Calibri"/>
              </a:rPr>
              <a:t>ischemia or perforation</a:t>
            </a:r>
            <a:r>
              <a:rPr b="1" lang="en-US" sz="2000" u="sng">
                <a:solidFill>
                  <a:schemeClr val="dk1"/>
                </a:solidFill>
                <a:latin typeface="Calibri"/>
                <a:ea typeface="Calibri"/>
                <a:cs typeface="Calibri"/>
                <a:sym typeface="Calibri"/>
              </a:rPr>
              <a:t> </a:t>
            </a:r>
            <a:endParaRPr sz="2000" u="sng">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Treat according to cause </a:t>
            </a:r>
            <a:endParaRPr sz="2000">
              <a:solidFill>
                <a:schemeClr val="dk1"/>
              </a:solidFill>
              <a:latin typeface="Calibri"/>
              <a:ea typeface="Calibri"/>
              <a:cs typeface="Calibri"/>
              <a:sym typeface="Calibri"/>
            </a:endParaRPr>
          </a:p>
          <a:p>
            <a:pPr indent="-431800" lvl="0" marL="609600" marR="0" rtl="0" algn="l">
              <a:spcBef>
                <a:spcPts val="0"/>
              </a:spcBef>
              <a:spcAft>
                <a:spcPts val="0"/>
              </a:spcAft>
              <a:buClr>
                <a:schemeClr val="dk1"/>
              </a:buClr>
              <a:buSzPts val="2000"/>
              <a:buFont typeface="Calibri"/>
              <a:buChar char="●"/>
            </a:pPr>
            <a:r>
              <a:rPr b="1" lang="en-US" sz="2000">
                <a:solidFill>
                  <a:schemeClr val="dk1"/>
                </a:solidFill>
                <a:latin typeface="Calibri"/>
                <a:ea typeface="Calibri"/>
                <a:cs typeface="Calibri"/>
                <a:sym typeface="Calibri"/>
              </a:rPr>
              <a:t>Laparotomy</a:t>
            </a:r>
            <a:r>
              <a:rPr lang="en-US" sz="2000">
                <a:solidFill>
                  <a:schemeClr val="dk1"/>
                </a:solidFill>
                <a:latin typeface="Calibri"/>
                <a:ea typeface="Calibri"/>
                <a:cs typeface="Calibri"/>
                <a:sym typeface="Calibri"/>
              </a:rPr>
              <a:t> = open up abdomen, do surgical exploration</a:t>
            </a:r>
            <a:endParaRPr sz="2000">
              <a:solidFill>
                <a:schemeClr val="dk1"/>
              </a:solidFill>
              <a:latin typeface="Calibri"/>
              <a:ea typeface="Calibri"/>
              <a:cs typeface="Calibri"/>
              <a:sym typeface="Calibri"/>
            </a:endParaRPr>
          </a:p>
          <a:p>
            <a:pPr indent="-431800" lvl="0" marL="609600" marR="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Adhesiolysis for adhesions </a:t>
            </a:r>
            <a:endParaRPr sz="2000">
              <a:solidFill>
                <a:schemeClr val="dk1"/>
              </a:solidFill>
              <a:latin typeface="Calibri"/>
              <a:ea typeface="Calibri"/>
              <a:cs typeface="Calibri"/>
              <a:sym typeface="Calibri"/>
            </a:endParaRPr>
          </a:p>
          <a:p>
            <a:pPr indent="-431800" lvl="0" marL="609600" marR="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Hernia repair </a:t>
            </a:r>
            <a:endParaRPr sz="2000">
              <a:solidFill>
                <a:schemeClr val="dk1"/>
              </a:solidFill>
              <a:latin typeface="Calibri"/>
              <a:ea typeface="Calibri"/>
              <a:cs typeface="Calibri"/>
              <a:sym typeface="Calibri"/>
            </a:endParaRPr>
          </a:p>
          <a:p>
            <a:pPr indent="-431800" lvl="0" marL="609600" marR="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Tumour resections</a:t>
            </a:r>
            <a:endParaRPr sz="2000">
              <a:solidFill>
                <a:schemeClr val="dk1"/>
              </a:solidFill>
              <a:latin typeface="Calibri"/>
              <a:ea typeface="Calibri"/>
              <a:cs typeface="Calibri"/>
              <a:sym typeface="Calibri"/>
            </a:endParaRPr>
          </a:p>
          <a:p>
            <a:pPr indent="-431800" lvl="0" marL="609600" marR="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Bowel resection (if bowel is no longer viable due to advanced ischemia)</a:t>
            </a:r>
            <a:endParaRPr sz="2000">
              <a:solidFill>
                <a:schemeClr val="dk1"/>
              </a:solidFill>
              <a:latin typeface="Calibri"/>
              <a:ea typeface="Calibri"/>
              <a:cs typeface="Calibri"/>
              <a:sym typeface="Calibri"/>
            </a:endParaRPr>
          </a:p>
        </p:txBody>
      </p:sp>
      <p:sp>
        <p:nvSpPr>
          <p:cNvPr id="736" name="Google Shape;736;p54"/>
          <p:cNvSpPr txBox="1"/>
          <p:nvPr/>
        </p:nvSpPr>
        <p:spPr>
          <a:xfrm>
            <a:off x="268898" y="657577"/>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Conservative Management</a:t>
            </a:r>
            <a:endParaRPr/>
          </a:p>
        </p:txBody>
      </p:sp>
      <p:pic>
        <p:nvPicPr>
          <p:cNvPr descr="No photo description available." id="737" name="Google Shape;737;p54"/>
          <p:cNvPicPr preferRelativeResize="0"/>
          <p:nvPr/>
        </p:nvPicPr>
        <p:blipFill rotWithShape="1">
          <a:blip r:embed="rId3">
            <a:alphaModFix/>
          </a:blip>
          <a:srcRect b="0" l="0" r="0" t="0"/>
          <a:stretch/>
        </p:blipFill>
        <p:spPr>
          <a:xfrm>
            <a:off x="7381180" y="887569"/>
            <a:ext cx="4541920" cy="4797333"/>
          </a:xfrm>
          <a:prstGeom prst="rect">
            <a:avLst/>
          </a:prstGeom>
          <a:noFill/>
          <a:ln>
            <a:noFill/>
          </a:ln>
        </p:spPr>
      </p:pic>
      <p:sp>
        <p:nvSpPr>
          <p:cNvPr id="738" name="Google Shape;738;p54"/>
          <p:cNvSpPr txBox="1"/>
          <p:nvPr/>
        </p:nvSpPr>
        <p:spPr>
          <a:xfrm>
            <a:off x="268898" y="3930599"/>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Surgical  Management</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55"/>
          <p:cNvSpPr txBox="1"/>
          <p:nvPr>
            <p:ph type="title"/>
          </p:nvPr>
        </p:nvSpPr>
        <p:spPr>
          <a:xfrm>
            <a:off x="126384" y="-42675"/>
            <a:ext cx="11510748" cy="7635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300"/>
              <a:buFont typeface="Calibri"/>
              <a:buNone/>
            </a:pPr>
            <a:r>
              <a:rPr b="1" lang="en-US" sz="3900"/>
              <a:t>Pseudo-obstruction</a:t>
            </a:r>
            <a:r>
              <a:rPr lang="en-US" sz="3900"/>
              <a:t>/Ogilvie Syndrome</a:t>
            </a:r>
            <a:endParaRPr sz="3900">
              <a:latin typeface="Calibri"/>
              <a:ea typeface="Calibri"/>
              <a:cs typeface="Calibri"/>
              <a:sym typeface="Calibri"/>
            </a:endParaRPr>
          </a:p>
        </p:txBody>
      </p:sp>
      <p:sp>
        <p:nvSpPr>
          <p:cNvPr id="745" name="Google Shape;745;p55"/>
          <p:cNvSpPr/>
          <p:nvPr/>
        </p:nvSpPr>
        <p:spPr>
          <a:xfrm>
            <a:off x="152165" y="3313322"/>
            <a:ext cx="3679550" cy="1397860"/>
          </a:xfrm>
          <a:prstGeom prst="rect">
            <a:avLst/>
          </a:prstGeom>
          <a:noFill/>
          <a:ln>
            <a:noFill/>
          </a:ln>
        </p:spPr>
        <p:txBody>
          <a:bodyPr anchorCtr="0" anchor="t" bIns="121900" lIns="121900" spcFirstLastPara="1" rIns="121900" wrap="square" tIns="121900">
            <a:noAutofit/>
          </a:bodyPr>
          <a:lstStyle/>
          <a:p>
            <a:pPr indent="-342900" lvl="0" marL="342900" marR="0" rtl="0" algn="l">
              <a:lnSpc>
                <a:spcPct val="100000"/>
              </a:lnSpc>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Parasympathetic nerve dysfunction results in absence of smooth muscle movement🡪 no peristalsis</a:t>
            </a:r>
            <a:endParaRPr/>
          </a:p>
          <a:p>
            <a:pPr indent="-342900" lvl="0" marL="342900" marR="0" rtl="0" algn="l">
              <a:lnSpc>
                <a:spcPct val="100000"/>
              </a:lnSpc>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 Bowel ischemia and perforation</a:t>
            </a:r>
            <a:endParaRPr/>
          </a:p>
          <a:p>
            <a:pPr indent="0" lvl="0" marL="0" marR="0" rtl="0" algn="l">
              <a:lnSpc>
                <a:spcPct val="100000"/>
              </a:lnSpc>
              <a:spcBef>
                <a:spcPts val="0"/>
              </a:spcBef>
              <a:spcAft>
                <a:spcPts val="0"/>
              </a:spcAft>
              <a:buClr>
                <a:schemeClr val="dk1"/>
              </a:buClr>
              <a:buSzPts val="2000"/>
              <a:buFont typeface="Calibri"/>
              <a:buNone/>
            </a:pPr>
            <a:r>
              <a:t/>
            </a:r>
            <a:endParaRPr sz="2000">
              <a:solidFill>
                <a:schemeClr val="dk1"/>
              </a:solidFill>
              <a:latin typeface="Calibri"/>
              <a:ea typeface="Calibri"/>
              <a:cs typeface="Calibri"/>
              <a:sym typeface="Calibri"/>
            </a:endParaRPr>
          </a:p>
        </p:txBody>
      </p:sp>
      <p:sp>
        <p:nvSpPr>
          <p:cNvPr id="746" name="Google Shape;746;p55"/>
          <p:cNvSpPr/>
          <p:nvPr/>
        </p:nvSpPr>
        <p:spPr>
          <a:xfrm>
            <a:off x="3883787" y="769279"/>
            <a:ext cx="3995941" cy="3144864"/>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000"/>
              <a:buFont typeface="Calibri"/>
              <a:buNone/>
            </a:pPr>
            <a:r>
              <a:rPr b="1" lang="en-US" sz="2000">
                <a:solidFill>
                  <a:schemeClr val="dk1"/>
                </a:solidFill>
                <a:latin typeface="Calibri"/>
                <a:ea typeface="Calibri"/>
                <a:cs typeface="Calibri"/>
                <a:sym typeface="Calibri"/>
              </a:rPr>
              <a:t>   </a:t>
            </a:r>
            <a:endParaRPr b="1" sz="2000">
              <a:solidFill>
                <a:schemeClr val="dk1"/>
              </a:solidFill>
              <a:latin typeface="Calibri"/>
              <a:ea typeface="Calibri"/>
              <a:cs typeface="Calibri"/>
              <a:sym typeface="Calibri"/>
            </a:endParaRPr>
          </a:p>
          <a:p>
            <a:pPr indent="-355600" lvl="0" marL="457200" marR="0" rtl="0" algn="l">
              <a:lnSpc>
                <a:spcPct val="100000"/>
              </a:lnSpc>
              <a:spcBef>
                <a:spcPts val="0"/>
              </a:spcBef>
              <a:spcAft>
                <a:spcPts val="0"/>
              </a:spcAft>
              <a:buClr>
                <a:schemeClr val="dk1"/>
              </a:buClr>
              <a:buSzPts val="2000"/>
              <a:buFont typeface="Calibri"/>
              <a:buChar char="●"/>
            </a:pPr>
            <a:r>
              <a:rPr b="1" lang="en-US" sz="2000">
                <a:solidFill>
                  <a:srgbClr val="FF0000"/>
                </a:solidFill>
                <a:latin typeface="Calibri"/>
                <a:ea typeface="Calibri"/>
                <a:cs typeface="Calibri"/>
                <a:sym typeface="Calibri"/>
              </a:rPr>
              <a:t>Post-operative</a:t>
            </a:r>
            <a:r>
              <a:rPr lang="en-US" sz="2000">
                <a:solidFill>
                  <a:schemeClr val="dk1"/>
                </a:solidFill>
                <a:latin typeface="Calibri"/>
                <a:ea typeface="Calibri"/>
                <a:cs typeface="Calibri"/>
                <a:sym typeface="Calibri"/>
              </a:rPr>
              <a:t> (</a:t>
            </a:r>
            <a:r>
              <a:rPr b="1" lang="en-US" sz="2000" u="sng">
                <a:solidFill>
                  <a:schemeClr val="dk1"/>
                </a:solidFill>
                <a:latin typeface="Calibri"/>
                <a:ea typeface="Calibri"/>
                <a:cs typeface="Calibri"/>
                <a:sym typeface="Calibri"/>
              </a:rPr>
              <a:t>paralytic ileus</a:t>
            </a:r>
            <a:r>
              <a:rPr lang="en-US" sz="2000">
                <a:solidFill>
                  <a:schemeClr val="dk1"/>
                </a:solidFill>
                <a:latin typeface="Calibri"/>
                <a:ea typeface="Calibri"/>
                <a:cs typeface="Calibri"/>
                <a:sym typeface="Calibri"/>
              </a:rPr>
              <a:t>)</a:t>
            </a:r>
            <a:endParaRPr/>
          </a:p>
          <a:p>
            <a:pPr indent="-355600" lvl="0" marL="457200" marR="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Recent </a:t>
            </a:r>
            <a:r>
              <a:rPr b="1" lang="en-US" sz="2000">
                <a:solidFill>
                  <a:srgbClr val="FF0000"/>
                </a:solidFill>
                <a:latin typeface="Calibri"/>
                <a:ea typeface="Calibri"/>
                <a:cs typeface="Calibri"/>
                <a:sym typeface="Calibri"/>
              </a:rPr>
              <a:t>trauma/surgery  </a:t>
            </a:r>
            <a:endParaRPr/>
          </a:p>
          <a:p>
            <a:pPr indent="-355600" lvl="0" marL="457200" marR="0" rtl="0" algn="l">
              <a:lnSpc>
                <a:spcPct val="100000"/>
              </a:lnSpc>
              <a:spcBef>
                <a:spcPts val="0"/>
              </a:spcBef>
              <a:spcAft>
                <a:spcPts val="0"/>
              </a:spcAft>
              <a:buClr>
                <a:schemeClr val="dk1"/>
              </a:buClr>
              <a:buSzPts val="2000"/>
              <a:buFont typeface="Calibri"/>
              <a:buChar char="●"/>
            </a:pPr>
            <a:r>
              <a:rPr b="1" lang="en-US" sz="2000">
                <a:solidFill>
                  <a:srgbClr val="FF0000"/>
                </a:solidFill>
                <a:latin typeface="Calibri"/>
                <a:ea typeface="Calibri"/>
                <a:cs typeface="Calibri"/>
                <a:sym typeface="Calibri"/>
              </a:rPr>
              <a:t>Medications</a:t>
            </a:r>
            <a:r>
              <a:rPr lang="en-US" sz="2000">
                <a:solidFill>
                  <a:schemeClr val="dk1"/>
                </a:solidFill>
                <a:latin typeface="Calibri"/>
                <a:ea typeface="Calibri"/>
                <a:cs typeface="Calibri"/>
                <a:sym typeface="Calibri"/>
              </a:rPr>
              <a:t> (opioid, CCBs, antidepressants)</a:t>
            </a:r>
            <a:endParaRPr sz="2000">
              <a:solidFill>
                <a:schemeClr val="dk1"/>
              </a:solidFill>
              <a:latin typeface="Calibri"/>
              <a:ea typeface="Calibri"/>
              <a:cs typeface="Calibri"/>
              <a:sym typeface="Calibri"/>
            </a:endParaRPr>
          </a:p>
          <a:p>
            <a:pPr indent="-355600" lvl="0" marL="457200" marR="0" rtl="0" algn="l">
              <a:lnSpc>
                <a:spcPct val="100000"/>
              </a:lnSpc>
              <a:spcBef>
                <a:spcPts val="0"/>
              </a:spcBef>
              <a:spcAft>
                <a:spcPts val="0"/>
              </a:spcAft>
              <a:buClr>
                <a:schemeClr val="dk1"/>
              </a:buClr>
              <a:buSzPts val="2000"/>
              <a:buFont typeface="Calibri"/>
              <a:buChar char="●"/>
            </a:pPr>
            <a:r>
              <a:rPr b="1" lang="en-US" sz="2000">
                <a:solidFill>
                  <a:srgbClr val="FF0000"/>
                </a:solidFill>
                <a:latin typeface="Calibri"/>
                <a:ea typeface="Calibri"/>
                <a:cs typeface="Calibri"/>
                <a:sym typeface="Calibri"/>
              </a:rPr>
              <a:t>Neurological</a:t>
            </a:r>
            <a:r>
              <a:rPr lang="en-US" sz="2000">
                <a:solidFill>
                  <a:schemeClr val="dk1"/>
                </a:solidFill>
                <a:latin typeface="Calibri"/>
                <a:ea typeface="Calibri"/>
                <a:cs typeface="Calibri"/>
                <a:sym typeface="Calibri"/>
              </a:rPr>
              <a:t> (Parkinson’s, MS multiple sclerosis, Hirschsprung’s)</a:t>
            </a:r>
            <a:endParaRPr sz="1800">
              <a:solidFill>
                <a:schemeClr val="dk1"/>
              </a:solidFill>
              <a:latin typeface="Calibri"/>
              <a:ea typeface="Calibri"/>
              <a:cs typeface="Calibri"/>
              <a:sym typeface="Calibri"/>
            </a:endParaRPr>
          </a:p>
          <a:p>
            <a:pPr indent="-355600" lvl="0" marL="457200" marR="0" rtl="0" algn="l">
              <a:lnSpc>
                <a:spcPct val="100000"/>
              </a:lnSpc>
              <a:spcBef>
                <a:spcPts val="0"/>
              </a:spcBef>
              <a:spcAft>
                <a:spcPts val="0"/>
              </a:spcAft>
              <a:buClr>
                <a:schemeClr val="dk1"/>
              </a:buClr>
              <a:buSzPts val="2000"/>
              <a:buFont typeface="Calibri"/>
              <a:buChar char="●"/>
            </a:pPr>
            <a:r>
              <a:rPr b="1" lang="en-US" sz="2000">
                <a:solidFill>
                  <a:srgbClr val="FF0000"/>
                </a:solidFill>
                <a:latin typeface="Calibri"/>
                <a:ea typeface="Calibri"/>
                <a:cs typeface="Calibri"/>
                <a:sym typeface="Calibri"/>
              </a:rPr>
              <a:t>Electrolyte imbalance </a:t>
            </a:r>
            <a:endParaRPr b="1" sz="2000">
              <a:solidFill>
                <a:srgbClr val="FF0000"/>
              </a:solidFill>
              <a:latin typeface="Calibri"/>
              <a:ea typeface="Calibri"/>
              <a:cs typeface="Calibri"/>
              <a:sym typeface="Calibri"/>
            </a:endParaRPr>
          </a:p>
        </p:txBody>
      </p:sp>
      <p:pic>
        <p:nvPicPr>
          <p:cNvPr id="747" name="Google Shape;747;p55"/>
          <p:cNvPicPr preferRelativeResize="0"/>
          <p:nvPr/>
        </p:nvPicPr>
        <p:blipFill rotWithShape="1">
          <a:blip r:embed="rId3">
            <a:alphaModFix/>
          </a:blip>
          <a:srcRect b="0" l="4323" r="0" t="0"/>
          <a:stretch/>
        </p:blipFill>
        <p:spPr>
          <a:xfrm>
            <a:off x="4592912" y="3786760"/>
            <a:ext cx="2777692" cy="2866256"/>
          </a:xfrm>
          <a:prstGeom prst="rect">
            <a:avLst/>
          </a:prstGeom>
          <a:noFill/>
          <a:ln>
            <a:noFill/>
          </a:ln>
        </p:spPr>
      </p:pic>
      <p:sp>
        <p:nvSpPr>
          <p:cNvPr id="748" name="Google Shape;748;p55"/>
          <p:cNvSpPr/>
          <p:nvPr/>
        </p:nvSpPr>
        <p:spPr>
          <a:xfrm>
            <a:off x="7910658" y="1060766"/>
            <a:ext cx="4206567" cy="2475366"/>
          </a:xfrm>
          <a:prstGeom prst="rect">
            <a:avLst/>
          </a:prstGeom>
          <a:noFill/>
          <a:ln>
            <a:noFill/>
          </a:ln>
        </p:spPr>
        <p:txBody>
          <a:bodyPr anchorCtr="0" anchor="t" bIns="121900" lIns="121900" spcFirstLastPara="1" rIns="121900" wrap="square" tIns="121900">
            <a:noAutofit/>
          </a:bodyPr>
          <a:lstStyle/>
          <a:p>
            <a:pPr indent="-342900" lvl="0" marL="342900" marR="0" rtl="0" algn="l">
              <a:lnSpc>
                <a:spcPct val="115000"/>
              </a:lnSpc>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1st line: Abdo X-Ray (megacolon → dilation &gt;10cm )</a:t>
            </a:r>
            <a:endParaRPr/>
          </a:p>
          <a:p>
            <a:pPr indent="0" lvl="0" marL="0" marR="0" rtl="0" algn="l">
              <a:lnSpc>
                <a:spcPct val="115000"/>
              </a:lnSpc>
              <a:spcBef>
                <a:spcPts val="0"/>
              </a:spcBef>
              <a:spcAft>
                <a:spcPts val="0"/>
              </a:spcAft>
              <a:buNone/>
            </a:pPr>
            <a:r>
              <a:t/>
            </a:r>
            <a:endParaRPr sz="20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Gold standard: </a:t>
            </a:r>
            <a:r>
              <a:rPr b="1" lang="en-US" sz="2000">
                <a:solidFill>
                  <a:schemeClr val="dk1"/>
                </a:solidFill>
                <a:latin typeface="Calibri"/>
                <a:ea typeface="Calibri"/>
                <a:cs typeface="Calibri"/>
                <a:sym typeface="Calibri"/>
              </a:rPr>
              <a:t>CT </a:t>
            </a:r>
            <a:r>
              <a:rPr lang="en-US" sz="2000">
                <a:solidFill>
                  <a:schemeClr val="dk1"/>
                </a:solidFill>
                <a:latin typeface="Calibri"/>
                <a:ea typeface="Calibri"/>
                <a:cs typeface="Calibri"/>
                <a:sym typeface="Calibri"/>
              </a:rPr>
              <a:t>Abdo + pelvis with contrast </a:t>
            </a:r>
            <a:r>
              <a:rPr b="1" lang="en-US" sz="2000">
                <a:solidFill>
                  <a:schemeClr val="dk1"/>
                </a:solidFill>
                <a:latin typeface="Calibri"/>
                <a:ea typeface="Calibri"/>
                <a:cs typeface="Calibri"/>
                <a:sym typeface="Calibri"/>
              </a:rPr>
              <a:t>(no transition zone)</a:t>
            </a:r>
            <a:endParaRPr b="1" sz="2000">
              <a:solidFill>
                <a:schemeClr val="dk1"/>
              </a:solidFill>
              <a:latin typeface="Calibri"/>
              <a:ea typeface="Calibri"/>
              <a:cs typeface="Calibri"/>
              <a:sym typeface="Calibri"/>
            </a:endParaRPr>
          </a:p>
        </p:txBody>
      </p:sp>
      <p:sp>
        <p:nvSpPr>
          <p:cNvPr id="749" name="Google Shape;749;p55"/>
          <p:cNvSpPr/>
          <p:nvPr/>
        </p:nvSpPr>
        <p:spPr>
          <a:xfrm>
            <a:off x="8221285" y="3446193"/>
            <a:ext cx="3797408" cy="2866257"/>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Rest and Hydration +  treat underlying cause </a:t>
            </a:r>
            <a:endParaRPr/>
          </a:p>
          <a:p>
            <a:pPr indent="-457200" lvl="0" marL="457200" marR="0" rtl="0" algn="l">
              <a:spcBef>
                <a:spcPts val="0"/>
              </a:spcBef>
              <a:spcAft>
                <a:spcPts val="0"/>
              </a:spcAft>
              <a:buClr>
                <a:schemeClr val="dk1"/>
              </a:buClr>
              <a:buSzPts val="2000"/>
              <a:buFont typeface="Calibri"/>
              <a:buAutoNum type="arabicPeriod"/>
            </a:pPr>
            <a:r>
              <a:rPr b="1" lang="en-US" sz="2000">
                <a:solidFill>
                  <a:schemeClr val="dk1"/>
                </a:solidFill>
                <a:latin typeface="Calibri"/>
                <a:ea typeface="Calibri"/>
                <a:cs typeface="Calibri"/>
                <a:sym typeface="Calibri"/>
              </a:rPr>
              <a:t>‘Drip and suck’ </a:t>
            </a:r>
            <a:r>
              <a:rPr lang="en-US" sz="2000">
                <a:solidFill>
                  <a:schemeClr val="dk1"/>
                </a:solidFill>
                <a:latin typeface="Calibri"/>
                <a:ea typeface="Calibri"/>
                <a:cs typeface="Calibri"/>
                <a:sym typeface="Calibri"/>
              </a:rPr>
              <a:t>management (IV fluids +  NG tube)</a:t>
            </a:r>
            <a:endParaRPr sz="20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000"/>
              <a:buFont typeface="Calibri"/>
              <a:buAutoNum type="arabicPeriod"/>
            </a:pPr>
            <a:r>
              <a:rPr lang="en-US" sz="2000">
                <a:solidFill>
                  <a:schemeClr val="dk1"/>
                </a:solidFill>
                <a:latin typeface="Calibri"/>
                <a:ea typeface="Calibri"/>
                <a:cs typeface="Calibri"/>
                <a:sym typeface="Calibri"/>
              </a:rPr>
              <a:t>IV neostigmine to stimulate motility</a:t>
            </a:r>
            <a:endParaRPr sz="20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000"/>
              <a:buFont typeface="Calibri"/>
              <a:buAutoNum type="arabicPeriod"/>
            </a:pPr>
            <a:r>
              <a:rPr b="1" lang="en-US" sz="2000">
                <a:solidFill>
                  <a:schemeClr val="dk1"/>
                </a:solidFill>
                <a:latin typeface="Calibri"/>
                <a:ea typeface="Calibri"/>
                <a:cs typeface="Calibri"/>
                <a:sym typeface="Calibri"/>
              </a:rPr>
              <a:t>Surgical decompression </a:t>
            </a:r>
            <a:r>
              <a:rPr lang="en-US" sz="2000">
                <a:solidFill>
                  <a:schemeClr val="dk1"/>
                </a:solidFill>
                <a:latin typeface="Calibri"/>
                <a:ea typeface="Calibri"/>
                <a:cs typeface="Calibri"/>
                <a:sym typeface="Calibri"/>
              </a:rPr>
              <a:t>for unstable patients (caecostomy, ileostomy) </a:t>
            </a:r>
            <a:endParaRPr sz="2000">
              <a:solidFill>
                <a:schemeClr val="dk1"/>
              </a:solidFill>
              <a:latin typeface="Calibri"/>
              <a:ea typeface="Calibri"/>
              <a:cs typeface="Calibri"/>
              <a:sym typeface="Calibri"/>
            </a:endParaRPr>
          </a:p>
        </p:txBody>
      </p:sp>
      <p:sp>
        <p:nvSpPr>
          <p:cNvPr id="750" name="Google Shape;750;p55"/>
          <p:cNvSpPr txBox="1"/>
          <p:nvPr/>
        </p:nvSpPr>
        <p:spPr>
          <a:xfrm>
            <a:off x="214076" y="737891"/>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Definition</a:t>
            </a:r>
            <a:endParaRPr/>
          </a:p>
        </p:txBody>
      </p:sp>
      <p:sp>
        <p:nvSpPr>
          <p:cNvPr id="751" name="Google Shape;751;p55"/>
          <p:cNvSpPr/>
          <p:nvPr/>
        </p:nvSpPr>
        <p:spPr>
          <a:xfrm>
            <a:off x="100092" y="1130846"/>
            <a:ext cx="3679550" cy="1977466"/>
          </a:xfrm>
          <a:prstGeom prst="rect">
            <a:avLst/>
          </a:prstGeom>
          <a:noFill/>
          <a:ln cap="flat" cmpd="sng" w="76200">
            <a:solidFill>
              <a:srgbClr val="FFFFFF"/>
            </a:solidFill>
            <a:prstDash val="solid"/>
            <a:round/>
            <a:headEnd len="sm" w="sm" type="none"/>
            <a:tailEnd len="sm" w="sm" type="none"/>
          </a:ln>
        </p:spPr>
        <p:txBody>
          <a:bodyPr anchorCtr="0" anchor="t" bIns="121900" lIns="121900" spcFirstLastPara="1" rIns="121900" wrap="square" tIns="121900">
            <a:noAutofit/>
          </a:bodyPr>
          <a:lstStyle/>
          <a:p>
            <a:pPr indent="-342900" lvl="0" marL="342900" marR="0" rtl="0" algn="l">
              <a:lnSpc>
                <a:spcPct val="100000"/>
              </a:lnSpc>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Reduced motility of the GI tract, due to failure of peristalsis leads to a functional bowel obstruction</a:t>
            </a:r>
            <a:endParaRPr b="1" sz="2000">
              <a:solidFill>
                <a:srgbClr val="FF0000"/>
              </a:solidFill>
              <a:latin typeface="Calibri"/>
              <a:ea typeface="Calibri"/>
              <a:cs typeface="Calibri"/>
              <a:sym typeface="Calibri"/>
            </a:endParaRPr>
          </a:p>
          <a:p>
            <a:pPr indent="-342900" lvl="0" marL="342900" marR="0" rtl="0" algn="l">
              <a:lnSpc>
                <a:spcPct val="100000"/>
              </a:lnSpc>
              <a:spcBef>
                <a:spcPts val="0"/>
              </a:spcBef>
              <a:spcAft>
                <a:spcPts val="0"/>
              </a:spcAft>
              <a:buClr>
                <a:srgbClr val="FF0000"/>
              </a:buClr>
              <a:buSzPts val="2000"/>
              <a:buFont typeface="Arial"/>
              <a:buChar char="•"/>
            </a:pPr>
            <a:r>
              <a:rPr b="1" lang="en-US" sz="2000">
                <a:solidFill>
                  <a:srgbClr val="FF0000"/>
                </a:solidFill>
                <a:latin typeface="Calibri"/>
                <a:ea typeface="Calibri"/>
                <a:cs typeface="Calibri"/>
                <a:sym typeface="Calibri"/>
              </a:rPr>
              <a:t>no mechanical obstruction</a:t>
            </a:r>
            <a:endParaRPr b="1" sz="2000">
              <a:solidFill>
                <a:srgbClr val="FF0000"/>
              </a:solidFill>
              <a:latin typeface="Calibri"/>
              <a:ea typeface="Calibri"/>
              <a:cs typeface="Calibri"/>
              <a:sym typeface="Calibri"/>
            </a:endParaRPr>
          </a:p>
        </p:txBody>
      </p:sp>
      <p:sp>
        <p:nvSpPr>
          <p:cNvPr id="752" name="Google Shape;752;p55"/>
          <p:cNvSpPr txBox="1"/>
          <p:nvPr/>
        </p:nvSpPr>
        <p:spPr>
          <a:xfrm>
            <a:off x="229404" y="2943990"/>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Pathophysiology</a:t>
            </a:r>
            <a:endParaRPr/>
          </a:p>
        </p:txBody>
      </p:sp>
      <p:sp>
        <p:nvSpPr>
          <p:cNvPr id="753" name="Google Shape;753;p55"/>
          <p:cNvSpPr txBox="1"/>
          <p:nvPr/>
        </p:nvSpPr>
        <p:spPr>
          <a:xfrm>
            <a:off x="4325345" y="737891"/>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Causes</a:t>
            </a:r>
            <a:endParaRPr/>
          </a:p>
        </p:txBody>
      </p:sp>
      <p:sp>
        <p:nvSpPr>
          <p:cNvPr id="754" name="Google Shape;754;p55"/>
          <p:cNvSpPr txBox="1"/>
          <p:nvPr/>
        </p:nvSpPr>
        <p:spPr>
          <a:xfrm>
            <a:off x="8355236" y="720825"/>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Investigations</a:t>
            </a:r>
            <a:endParaRPr/>
          </a:p>
        </p:txBody>
      </p:sp>
      <p:sp>
        <p:nvSpPr>
          <p:cNvPr id="755" name="Google Shape;755;p55"/>
          <p:cNvSpPr txBox="1"/>
          <p:nvPr/>
        </p:nvSpPr>
        <p:spPr>
          <a:xfrm>
            <a:off x="8324306" y="2923646"/>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Management</a:t>
            </a:r>
            <a:endParaRPr/>
          </a:p>
        </p:txBody>
      </p:sp>
      <p:sp>
        <p:nvSpPr>
          <p:cNvPr id="756" name="Google Shape;756;p55"/>
          <p:cNvSpPr txBox="1"/>
          <p:nvPr/>
        </p:nvSpPr>
        <p:spPr>
          <a:xfrm>
            <a:off x="335527" y="5331477"/>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Symptoms</a:t>
            </a:r>
            <a:endParaRPr/>
          </a:p>
        </p:txBody>
      </p:sp>
      <p:sp>
        <p:nvSpPr>
          <p:cNvPr id="757" name="Google Shape;757;p55"/>
          <p:cNvSpPr/>
          <p:nvPr/>
        </p:nvSpPr>
        <p:spPr>
          <a:xfrm>
            <a:off x="161500" y="5700809"/>
            <a:ext cx="3922287" cy="1397860"/>
          </a:xfrm>
          <a:prstGeom prst="rect">
            <a:avLst/>
          </a:prstGeom>
          <a:noFill/>
          <a:ln>
            <a:noFill/>
          </a:ln>
        </p:spPr>
        <p:txBody>
          <a:bodyPr anchorCtr="0" anchor="t" bIns="121900" lIns="121900" spcFirstLastPara="1" rIns="121900" wrap="square" tIns="121900">
            <a:noAutofit/>
          </a:bodyPr>
          <a:lstStyle/>
          <a:p>
            <a:pPr indent="-342900" lvl="0" marL="342900" marR="0" rtl="0" algn="l">
              <a:lnSpc>
                <a:spcPct val="100000"/>
              </a:lnSpc>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Nausea, vomiting, absent bowel movements, absence of flatus, diminished bowel sounds </a:t>
            </a:r>
            <a:endParaRPr/>
          </a:p>
          <a:p>
            <a:pPr indent="0" lvl="0" marL="0" marR="0" rtl="0" algn="l">
              <a:lnSpc>
                <a:spcPct val="100000"/>
              </a:lnSpc>
              <a:spcBef>
                <a:spcPts val="0"/>
              </a:spcBef>
              <a:spcAft>
                <a:spcPts val="0"/>
              </a:spcAft>
              <a:buClr>
                <a:schemeClr val="dk1"/>
              </a:buClr>
              <a:buSzPts val="2000"/>
              <a:buFont typeface="Calibri"/>
              <a:buNone/>
            </a:pPr>
            <a:r>
              <a:t/>
            </a:r>
            <a:endParaRPr sz="2000">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pic>
        <p:nvPicPr>
          <p:cNvPr id="763" name="Google Shape;763;p56"/>
          <p:cNvPicPr preferRelativeResize="0"/>
          <p:nvPr/>
        </p:nvPicPr>
        <p:blipFill rotWithShape="1">
          <a:blip r:embed="rId3">
            <a:alphaModFix/>
          </a:blip>
          <a:srcRect b="7825" l="0" r="0" t="0"/>
          <a:stretch/>
        </p:blipFill>
        <p:spPr>
          <a:xfrm>
            <a:off x="311018" y="2572252"/>
            <a:ext cx="3988790" cy="2215013"/>
          </a:xfrm>
          <a:prstGeom prst="rect">
            <a:avLst/>
          </a:prstGeom>
          <a:noFill/>
          <a:ln>
            <a:noFill/>
          </a:ln>
        </p:spPr>
      </p:pic>
      <p:pic>
        <p:nvPicPr>
          <p:cNvPr id="764" name="Google Shape;764;p56"/>
          <p:cNvPicPr preferRelativeResize="0"/>
          <p:nvPr/>
        </p:nvPicPr>
        <p:blipFill rotWithShape="1">
          <a:blip r:embed="rId4">
            <a:alphaModFix/>
          </a:blip>
          <a:srcRect b="16866" l="49897" r="0" t="39414"/>
          <a:stretch/>
        </p:blipFill>
        <p:spPr>
          <a:xfrm>
            <a:off x="4833717" y="3319178"/>
            <a:ext cx="3312826" cy="3164434"/>
          </a:xfrm>
          <a:prstGeom prst="rect">
            <a:avLst/>
          </a:prstGeom>
          <a:noFill/>
          <a:ln>
            <a:noFill/>
          </a:ln>
        </p:spPr>
      </p:pic>
      <p:sp>
        <p:nvSpPr>
          <p:cNvPr id="765" name="Google Shape;765;p56"/>
          <p:cNvSpPr txBox="1"/>
          <p:nvPr>
            <p:ph type="title"/>
          </p:nvPr>
        </p:nvSpPr>
        <p:spPr>
          <a:xfrm>
            <a:off x="89893" y="-45710"/>
            <a:ext cx="9487649" cy="7635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300"/>
              <a:buFont typeface="Calibri"/>
              <a:buNone/>
            </a:pPr>
            <a:r>
              <a:rPr lang="en-US" sz="3900">
                <a:latin typeface="Calibri"/>
                <a:ea typeface="Calibri"/>
                <a:cs typeface="Calibri"/>
                <a:sym typeface="Calibri"/>
              </a:rPr>
              <a:t>Acute Appendicitis </a:t>
            </a:r>
            <a:r>
              <a:rPr lang="en-US" sz="3900">
                <a:solidFill>
                  <a:srgbClr val="FF0000"/>
                </a:solidFill>
                <a:latin typeface="Calibri"/>
                <a:ea typeface="Calibri"/>
                <a:cs typeface="Calibri"/>
                <a:sym typeface="Calibri"/>
              </a:rPr>
              <a:t>– surgical emergency</a:t>
            </a:r>
            <a:endParaRPr sz="3900">
              <a:solidFill>
                <a:srgbClr val="FF0000"/>
              </a:solidFill>
              <a:latin typeface="Calibri"/>
              <a:ea typeface="Calibri"/>
              <a:cs typeface="Calibri"/>
              <a:sym typeface="Calibri"/>
            </a:endParaRPr>
          </a:p>
        </p:txBody>
      </p:sp>
      <p:sp>
        <p:nvSpPr>
          <p:cNvPr id="766" name="Google Shape;766;p56"/>
          <p:cNvSpPr txBox="1"/>
          <p:nvPr/>
        </p:nvSpPr>
        <p:spPr>
          <a:xfrm>
            <a:off x="346018" y="714530"/>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Definition</a:t>
            </a:r>
            <a:endParaRPr/>
          </a:p>
        </p:txBody>
      </p:sp>
      <p:sp>
        <p:nvSpPr>
          <p:cNvPr id="767" name="Google Shape;767;p56"/>
          <p:cNvSpPr txBox="1"/>
          <p:nvPr/>
        </p:nvSpPr>
        <p:spPr>
          <a:xfrm>
            <a:off x="346018" y="5033456"/>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Epidemiology</a:t>
            </a:r>
            <a:endParaRPr/>
          </a:p>
        </p:txBody>
      </p:sp>
      <p:sp>
        <p:nvSpPr>
          <p:cNvPr id="768" name="Google Shape;768;p56"/>
          <p:cNvSpPr txBox="1"/>
          <p:nvPr/>
        </p:nvSpPr>
        <p:spPr>
          <a:xfrm>
            <a:off x="8608917" y="642834"/>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Pathophysiology</a:t>
            </a:r>
            <a:endParaRPr/>
          </a:p>
        </p:txBody>
      </p:sp>
      <p:sp>
        <p:nvSpPr>
          <p:cNvPr id="769" name="Google Shape;769;p56"/>
          <p:cNvSpPr txBox="1"/>
          <p:nvPr/>
        </p:nvSpPr>
        <p:spPr>
          <a:xfrm>
            <a:off x="8608917" y="2229471"/>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Complications</a:t>
            </a:r>
            <a:endParaRPr/>
          </a:p>
        </p:txBody>
      </p:sp>
      <p:sp>
        <p:nvSpPr>
          <p:cNvPr id="770" name="Google Shape;770;p56"/>
          <p:cNvSpPr txBox="1"/>
          <p:nvPr/>
        </p:nvSpPr>
        <p:spPr>
          <a:xfrm>
            <a:off x="346018" y="1198227"/>
            <a:ext cx="350528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1800"/>
              <a:buFont typeface="Calibri"/>
              <a:buNone/>
            </a:pPr>
            <a:r>
              <a:rPr b="1" lang="en-US" sz="1800">
                <a:solidFill>
                  <a:srgbClr val="FF0000"/>
                </a:solidFill>
                <a:highlight>
                  <a:srgbClr val="FFFF00"/>
                </a:highlight>
                <a:latin typeface="Calibri"/>
                <a:ea typeface="Calibri"/>
                <a:cs typeface="Calibri"/>
                <a:sym typeface="Calibri"/>
              </a:rPr>
              <a:t>Inflammation of the appendix </a:t>
            </a:r>
            <a:endParaRPr/>
          </a:p>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Located at the McBurney’s point</a:t>
            </a:r>
            <a:r>
              <a:rPr b="1" lang="en-US" sz="1800">
                <a:solidFill>
                  <a:schemeClr val="dk1"/>
                </a:solidFill>
                <a:latin typeface="Calibri"/>
                <a:ea typeface="Calibri"/>
                <a:cs typeface="Calibri"/>
                <a:sym typeface="Calibri"/>
              </a:rPr>
              <a:t> (right side of abdomen 1/3 from the ASIS to the Umbilicus)</a:t>
            </a:r>
            <a:endParaRPr sz="1800">
              <a:solidFill>
                <a:schemeClr val="dk1"/>
              </a:solidFill>
              <a:latin typeface="Calibri"/>
              <a:ea typeface="Calibri"/>
              <a:cs typeface="Calibri"/>
              <a:sym typeface="Calibri"/>
            </a:endParaRPr>
          </a:p>
        </p:txBody>
      </p:sp>
      <p:sp>
        <p:nvSpPr>
          <p:cNvPr id="771" name="Google Shape;771;p56"/>
          <p:cNvSpPr txBox="1"/>
          <p:nvPr/>
        </p:nvSpPr>
        <p:spPr>
          <a:xfrm>
            <a:off x="249787" y="5534189"/>
            <a:ext cx="3505287" cy="120032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Highest incident between </a:t>
            </a:r>
            <a:r>
              <a:rPr b="1" lang="en-US" sz="1800">
                <a:solidFill>
                  <a:schemeClr val="dk1"/>
                </a:solidFill>
                <a:latin typeface="Calibri"/>
                <a:ea typeface="Calibri"/>
                <a:cs typeface="Calibri"/>
                <a:sym typeface="Calibri"/>
              </a:rPr>
              <a:t>10-30 year olds</a:t>
            </a:r>
            <a:r>
              <a:rPr lang="en-US" sz="1800">
                <a:solidFill>
                  <a:schemeClr val="dk1"/>
                </a:solidFill>
                <a:latin typeface="Calibri"/>
                <a:ea typeface="Calibri"/>
                <a:cs typeface="Calibri"/>
                <a:sym typeface="Calibri"/>
              </a:rPr>
              <a:t> </a:t>
            </a:r>
            <a:endParaRPr/>
          </a:p>
          <a:p>
            <a:pPr indent="-285750" lvl="0" marL="285750" marR="0" rtl="0" algn="l">
              <a:spcBef>
                <a:spcPts val="0"/>
              </a:spcBef>
              <a:spcAft>
                <a:spcPts val="0"/>
              </a:spcAft>
              <a:buClr>
                <a:schemeClr val="dk1"/>
              </a:buClr>
              <a:buSzPts val="1800"/>
              <a:buFont typeface="Arial"/>
              <a:buChar char="•"/>
            </a:pPr>
            <a:r>
              <a:rPr b="0" lang="en-US" sz="1800">
                <a:solidFill>
                  <a:schemeClr val="dk1"/>
                </a:solidFill>
                <a:latin typeface="Calibri"/>
                <a:ea typeface="Calibri"/>
                <a:cs typeface="Calibri"/>
                <a:sym typeface="Calibri"/>
              </a:rPr>
              <a:t>Most common abdominal </a:t>
            </a:r>
            <a:r>
              <a:rPr b="0" lang="en-US" sz="1800">
                <a:solidFill>
                  <a:srgbClr val="FF0000"/>
                </a:solidFill>
                <a:latin typeface="Calibri"/>
                <a:ea typeface="Calibri"/>
                <a:cs typeface="Calibri"/>
                <a:sym typeface="Calibri"/>
              </a:rPr>
              <a:t>surgical emergency</a:t>
            </a:r>
            <a:endParaRPr sz="1800">
              <a:solidFill>
                <a:schemeClr val="dk1"/>
              </a:solidFill>
              <a:latin typeface="Calibri"/>
              <a:ea typeface="Calibri"/>
              <a:cs typeface="Calibri"/>
              <a:sym typeface="Calibri"/>
            </a:endParaRPr>
          </a:p>
        </p:txBody>
      </p:sp>
      <p:sp>
        <p:nvSpPr>
          <p:cNvPr id="772" name="Google Shape;772;p56"/>
          <p:cNvSpPr txBox="1"/>
          <p:nvPr/>
        </p:nvSpPr>
        <p:spPr>
          <a:xfrm>
            <a:off x="8562347" y="2734665"/>
            <a:ext cx="3629653"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🡪reduced vascular supply, ischemia, tissue death</a:t>
            </a:r>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🡪high pressure buildup of mucus, periappendiceal abscess🡪 rupture 🡪 </a:t>
            </a:r>
            <a:r>
              <a:rPr b="1" lang="en-US" sz="1800">
                <a:solidFill>
                  <a:schemeClr val="dk1"/>
                </a:solidFill>
                <a:highlight>
                  <a:srgbClr val="FFFF00"/>
                </a:highlight>
                <a:latin typeface="Calibri"/>
                <a:ea typeface="Calibri"/>
                <a:cs typeface="Calibri"/>
                <a:sym typeface="Calibri"/>
              </a:rPr>
              <a:t>SBP</a:t>
            </a:r>
            <a:r>
              <a:rPr b="1" lang="en-US" sz="1800">
                <a:solidFill>
                  <a:schemeClr val="dk1"/>
                </a:solidFill>
                <a:latin typeface="Calibri"/>
                <a:ea typeface="Calibri"/>
                <a:cs typeface="Calibri"/>
                <a:sym typeface="Calibri"/>
              </a:rPr>
              <a:t>, sepsis, death</a:t>
            </a:r>
            <a:endParaRPr sz="1800">
              <a:solidFill>
                <a:schemeClr val="dk1"/>
              </a:solidFill>
              <a:latin typeface="Calibri"/>
              <a:ea typeface="Calibri"/>
              <a:cs typeface="Calibri"/>
              <a:sym typeface="Calibri"/>
            </a:endParaRPr>
          </a:p>
        </p:txBody>
      </p:sp>
      <p:sp>
        <p:nvSpPr>
          <p:cNvPr id="773" name="Google Shape;773;p56"/>
          <p:cNvSpPr txBox="1"/>
          <p:nvPr/>
        </p:nvSpPr>
        <p:spPr>
          <a:xfrm>
            <a:off x="4833717" y="681715"/>
            <a:ext cx="3312826" cy="369332"/>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Causes</a:t>
            </a:r>
            <a:endParaRPr/>
          </a:p>
        </p:txBody>
      </p:sp>
      <p:sp>
        <p:nvSpPr>
          <p:cNvPr id="774" name="Google Shape;774;p56"/>
          <p:cNvSpPr txBox="1"/>
          <p:nvPr/>
        </p:nvSpPr>
        <p:spPr>
          <a:xfrm>
            <a:off x="4609553" y="1141321"/>
            <a:ext cx="3731143" cy="1754326"/>
          </a:xfrm>
          <a:prstGeom prst="rect">
            <a:avLst/>
          </a:prstGeom>
          <a:noFill/>
          <a:ln>
            <a:noFill/>
          </a:ln>
        </p:spPr>
        <p:txBody>
          <a:bodyPr anchorCtr="0" anchor="t" bIns="45700" lIns="91425" spcFirstLastPara="1" rIns="91425" wrap="square" tIns="45700">
            <a:spAutoFit/>
          </a:bodyPr>
          <a:lstStyle/>
          <a:p>
            <a:pPr indent="-457200" lvl="0" marL="635000" marR="0" rtl="0" algn="l">
              <a:spcBef>
                <a:spcPts val="0"/>
              </a:spcBef>
              <a:spcAft>
                <a:spcPts val="0"/>
              </a:spcAft>
              <a:buClr>
                <a:schemeClr val="dk1"/>
              </a:buClr>
              <a:buSzPts val="2000"/>
              <a:buFont typeface="Calibri"/>
              <a:buAutoNum type="arabicPeriod"/>
            </a:pPr>
            <a:r>
              <a:rPr b="1" lang="en-US" sz="1800">
                <a:solidFill>
                  <a:schemeClr val="dk1"/>
                </a:solidFill>
                <a:highlight>
                  <a:srgbClr val="FFFF00"/>
                </a:highlight>
                <a:latin typeface="Calibri"/>
                <a:ea typeface="Calibri"/>
                <a:cs typeface="Calibri"/>
                <a:sym typeface="Calibri"/>
              </a:rPr>
              <a:t>Faecolith</a:t>
            </a:r>
            <a:r>
              <a:rPr b="1" lang="en-US" sz="1800">
                <a:solidFill>
                  <a:schemeClr val="dk1"/>
                </a:solidFill>
                <a:latin typeface="Calibri"/>
                <a:ea typeface="Calibri"/>
                <a:cs typeface="Calibri"/>
                <a:sym typeface="Calibri"/>
              </a:rPr>
              <a:t> (stone made of faeces) = most common</a:t>
            </a:r>
            <a:endParaRPr/>
          </a:p>
          <a:p>
            <a:pPr indent="-457200" lvl="0" marL="635000" marR="0" rtl="0" algn="l">
              <a:spcBef>
                <a:spcPts val="0"/>
              </a:spcBef>
              <a:spcAft>
                <a:spcPts val="0"/>
              </a:spcAft>
              <a:buClr>
                <a:schemeClr val="dk1"/>
              </a:buClr>
              <a:buSzPts val="2000"/>
              <a:buFont typeface="Calibri"/>
              <a:buAutoNum type="arabicPeriod"/>
            </a:pPr>
            <a:r>
              <a:rPr lang="en-US" sz="1800">
                <a:solidFill>
                  <a:schemeClr val="dk1"/>
                </a:solidFill>
                <a:latin typeface="Calibri"/>
                <a:ea typeface="Calibri"/>
                <a:cs typeface="Calibri"/>
                <a:sym typeface="Calibri"/>
              </a:rPr>
              <a:t>Foreign bodies </a:t>
            </a:r>
            <a:endParaRPr/>
          </a:p>
          <a:p>
            <a:pPr indent="-457200" lvl="0" marL="635000" marR="0" rtl="0" algn="l">
              <a:spcBef>
                <a:spcPts val="0"/>
              </a:spcBef>
              <a:spcAft>
                <a:spcPts val="0"/>
              </a:spcAft>
              <a:buClr>
                <a:schemeClr val="dk1"/>
              </a:buClr>
              <a:buSzPts val="2000"/>
              <a:buFont typeface="Calibri"/>
              <a:buAutoNum type="arabicPeriod"/>
            </a:pPr>
            <a:r>
              <a:rPr lang="en-US" sz="1800">
                <a:solidFill>
                  <a:schemeClr val="dk1"/>
                </a:solidFill>
                <a:latin typeface="Calibri"/>
                <a:ea typeface="Calibri"/>
                <a:cs typeface="Calibri"/>
                <a:sym typeface="Calibri"/>
              </a:rPr>
              <a:t>Intestinal worms /pinworm </a:t>
            </a:r>
            <a:endParaRPr/>
          </a:p>
          <a:p>
            <a:pPr indent="-457200" lvl="0" marL="635000" marR="0" rtl="0" algn="l">
              <a:spcBef>
                <a:spcPts val="0"/>
              </a:spcBef>
              <a:spcAft>
                <a:spcPts val="0"/>
              </a:spcAft>
              <a:buClr>
                <a:schemeClr val="dk1"/>
              </a:buClr>
              <a:buSzPts val="2000"/>
              <a:buFont typeface="Calibri"/>
              <a:buAutoNum type="arabicPeriod"/>
            </a:pPr>
            <a:r>
              <a:rPr lang="en-US" sz="1800">
                <a:solidFill>
                  <a:schemeClr val="dk1"/>
                </a:solidFill>
                <a:latin typeface="Calibri"/>
                <a:ea typeface="Calibri"/>
                <a:cs typeface="Calibri"/>
                <a:sym typeface="Calibri"/>
              </a:rPr>
              <a:t>Lymphoid hyperplasia of Peyer’s patches</a:t>
            </a:r>
            <a:endParaRPr sz="1800">
              <a:solidFill>
                <a:schemeClr val="dk1"/>
              </a:solidFill>
              <a:latin typeface="Calibri"/>
              <a:ea typeface="Calibri"/>
              <a:cs typeface="Calibri"/>
              <a:sym typeface="Calibri"/>
            </a:endParaRPr>
          </a:p>
        </p:txBody>
      </p:sp>
      <p:sp>
        <p:nvSpPr>
          <p:cNvPr id="775" name="Google Shape;775;p56"/>
          <p:cNvSpPr txBox="1"/>
          <p:nvPr/>
        </p:nvSpPr>
        <p:spPr>
          <a:xfrm>
            <a:off x="8608917" y="1142371"/>
            <a:ext cx="3215837"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Luminal Obstruction→ stasis → bacterial overgrowth → inflammation =appendicitis</a:t>
            </a:r>
            <a:endParaRPr/>
          </a:p>
        </p:txBody>
      </p:sp>
      <p:pic>
        <p:nvPicPr>
          <p:cNvPr descr="The Appendix - Retrocecal - Arterial supply - Appendicitis ..." id="776" name="Google Shape;776;p56"/>
          <p:cNvPicPr preferRelativeResize="0"/>
          <p:nvPr/>
        </p:nvPicPr>
        <p:blipFill rotWithShape="1">
          <a:blip r:embed="rId5">
            <a:alphaModFix/>
          </a:blip>
          <a:srcRect b="0" l="0" r="0" t="0"/>
          <a:stretch/>
        </p:blipFill>
        <p:spPr>
          <a:xfrm>
            <a:off x="8677913" y="4512338"/>
            <a:ext cx="3174833" cy="204370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57"/>
          <p:cNvSpPr/>
          <p:nvPr/>
        </p:nvSpPr>
        <p:spPr>
          <a:xfrm>
            <a:off x="0" y="607422"/>
            <a:ext cx="3962100" cy="3517311"/>
          </a:xfrm>
          <a:prstGeom prst="rect">
            <a:avLst/>
          </a:prstGeom>
          <a:noFill/>
          <a:ln cap="flat" cmpd="sng" w="76200">
            <a:solidFill>
              <a:srgbClr val="FFFFFF"/>
            </a:solidFill>
            <a:prstDash val="solid"/>
            <a:round/>
            <a:headEnd len="sm" w="sm" type="none"/>
            <a:tailEnd len="sm" w="sm" type="none"/>
          </a:ln>
        </p:spPr>
        <p:txBody>
          <a:bodyPr anchorCtr="0" anchor="t" bIns="121900" lIns="121900" spcFirstLastPara="1" rIns="121900" wrap="square" tIns="121900">
            <a:noAutofit/>
          </a:bodyPr>
          <a:lstStyle/>
          <a:p>
            <a:pPr indent="-431800" lvl="0" marL="609600" marR="0" rtl="0" algn="l">
              <a:spcBef>
                <a:spcPts val="0"/>
              </a:spcBef>
              <a:spcAft>
                <a:spcPts val="0"/>
              </a:spcAft>
              <a:buClr>
                <a:srgbClr val="9900FF"/>
              </a:buClr>
              <a:buSzPts val="2000"/>
              <a:buFont typeface="Calibri"/>
              <a:buChar char="●"/>
            </a:pPr>
            <a:r>
              <a:rPr lang="en-US" sz="1800">
                <a:solidFill>
                  <a:schemeClr val="dk1"/>
                </a:solidFill>
                <a:latin typeface="Calibri"/>
                <a:ea typeface="Calibri"/>
                <a:cs typeface="Calibri"/>
                <a:sym typeface="Calibri"/>
              </a:rPr>
              <a:t>Pain</a:t>
            </a:r>
            <a:endParaRPr/>
          </a:p>
          <a:p>
            <a:pPr indent="-431800" lvl="1" marL="1066800" marR="0" rtl="0" algn="l">
              <a:spcBef>
                <a:spcPts val="0"/>
              </a:spcBef>
              <a:spcAft>
                <a:spcPts val="0"/>
              </a:spcAft>
              <a:buClr>
                <a:srgbClr val="9900FF"/>
              </a:buClr>
              <a:buSzPts val="2000"/>
              <a:buFont typeface="Courier New"/>
              <a:buChar char="o"/>
            </a:pPr>
            <a:r>
              <a:rPr b="1" i="0" lang="en-US" sz="1800" u="sng" cap="none" strike="noStrike">
                <a:solidFill>
                  <a:schemeClr val="dk1"/>
                </a:solidFill>
                <a:latin typeface="Calibri"/>
                <a:ea typeface="Calibri"/>
                <a:cs typeface="Calibri"/>
                <a:sym typeface="Calibri"/>
              </a:rPr>
              <a:t>Periumbilical</a:t>
            </a:r>
            <a:r>
              <a:rPr b="0" i="0" lang="en-US" sz="1800" u="none" cap="none" strike="noStrike">
                <a:solidFill>
                  <a:schemeClr val="dk1"/>
                </a:solidFill>
                <a:latin typeface="Calibri"/>
                <a:ea typeface="Calibri"/>
                <a:cs typeface="Calibri"/>
                <a:sym typeface="Calibri"/>
              </a:rPr>
              <a:t> pain (non-localized) </a:t>
            </a:r>
            <a:endParaRPr/>
          </a:p>
          <a:p>
            <a:pPr indent="-431800" lvl="1" marL="1066800" marR="0" rtl="0" algn="l">
              <a:spcBef>
                <a:spcPts val="0"/>
              </a:spcBef>
              <a:spcAft>
                <a:spcPts val="0"/>
              </a:spcAft>
              <a:buClr>
                <a:srgbClr val="9900FF"/>
              </a:buClr>
              <a:buSzPts val="2000"/>
              <a:buFont typeface="Courier New"/>
              <a:buChar char="o"/>
            </a:pPr>
            <a:r>
              <a:rPr b="0" i="0" lang="en-US" sz="1800" u="none" cap="none" strike="noStrike">
                <a:solidFill>
                  <a:schemeClr val="dk1"/>
                </a:solidFill>
                <a:latin typeface="Calibri"/>
                <a:ea typeface="Calibri"/>
                <a:cs typeface="Calibri"/>
                <a:sym typeface="Calibri"/>
              </a:rPr>
              <a:t>migrates to the </a:t>
            </a:r>
            <a:r>
              <a:rPr b="1" i="0" lang="en-US" sz="1800" u="sng" cap="none" strike="noStrike">
                <a:solidFill>
                  <a:schemeClr val="dk1"/>
                </a:solidFill>
                <a:latin typeface="Calibri"/>
                <a:ea typeface="Calibri"/>
                <a:cs typeface="Calibri"/>
                <a:sym typeface="Calibri"/>
              </a:rPr>
              <a:t>Right Iliac Fossa </a:t>
            </a:r>
            <a:r>
              <a:rPr b="0" i="0" lang="en-US" sz="1800" u="none" cap="none" strike="noStrike">
                <a:solidFill>
                  <a:schemeClr val="dk1"/>
                </a:solidFill>
                <a:latin typeface="Calibri"/>
                <a:ea typeface="Calibri"/>
                <a:cs typeface="Calibri"/>
                <a:sym typeface="Calibri"/>
              </a:rPr>
              <a:t>(localized)</a:t>
            </a:r>
            <a:endParaRPr b="0" i="0" sz="1800" u="none" cap="none" strike="noStrike">
              <a:solidFill>
                <a:schemeClr val="dk1"/>
              </a:solidFill>
              <a:latin typeface="Calibri"/>
              <a:ea typeface="Calibri"/>
              <a:cs typeface="Calibri"/>
              <a:sym typeface="Calibri"/>
            </a:endParaRPr>
          </a:p>
          <a:p>
            <a:pPr indent="-431800" lvl="0" marL="609600" marR="0" rtl="0" algn="l">
              <a:spcBef>
                <a:spcPts val="0"/>
              </a:spcBef>
              <a:spcAft>
                <a:spcPts val="0"/>
              </a:spcAft>
              <a:buClr>
                <a:schemeClr val="dk1"/>
              </a:buClr>
              <a:buSzPts val="2000"/>
              <a:buFont typeface="Calibri"/>
              <a:buChar char="●"/>
            </a:pPr>
            <a:r>
              <a:rPr lang="en-US" sz="1800">
                <a:solidFill>
                  <a:schemeClr val="dk1"/>
                </a:solidFill>
                <a:latin typeface="Calibri"/>
                <a:ea typeface="Calibri"/>
                <a:cs typeface="Calibri"/>
                <a:sym typeface="Calibri"/>
              </a:rPr>
              <a:t>Nausea &amp; vomiting</a:t>
            </a:r>
            <a:endParaRPr b="1" sz="1800">
              <a:solidFill>
                <a:schemeClr val="dk1"/>
              </a:solidFill>
              <a:latin typeface="Calibri"/>
              <a:ea typeface="Calibri"/>
              <a:cs typeface="Calibri"/>
              <a:sym typeface="Calibri"/>
            </a:endParaRPr>
          </a:p>
          <a:p>
            <a:pPr indent="-431800" lvl="0" marL="609600" marR="0" rtl="0" algn="l">
              <a:spcBef>
                <a:spcPts val="0"/>
              </a:spcBef>
              <a:spcAft>
                <a:spcPts val="0"/>
              </a:spcAft>
              <a:buClr>
                <a:schemeClr val="dk1"/>
              </a:buClr>
              <a:buSzPts val="2000"/>
              <a:buFont typeface="Calibri"/>
              <a:buChar char="●"/>
            </a:pPr>
            <a:r>
              <a:rPr b="1" lang="en-US" sz="1800">
                <a:solidFill>
                  <a:schemeClr val="dk1"/>
                </a:solidFill>
                <a:latin typeface="Calibri"/>
                <a:ea typeface="Calibri"/>
                <a:cs typeface="Calibri"/>
                <a:sym typeface="Calibri"/>
              </a:rPr>
              <a:t>Anorexia</a:t>
            </a:r>
            <a:r>
              <a:rPr lang="en-US" sz="1800">
                <a:solidFill>
                  <a:schemeClr val="dk1"/>
                </a:solidFill>
                <a:latin typeface="Calibri"/>
                <a:ea typeface="Calibri"/>
                <a:cs typeface="Calibri"/>
                <a:sym typeface="Calibri"/>
              </a:rPr>
              <a:t> (can’t eat)</a:t>
            </a:r>
            <a:endParaRPr sz="1800">
              <a:solidFill>
                <a:schemeClr val="dk1"/>
              </a:solidFill>
              <a:latin typeface="Calibri"/>
              <a:ea typeface="Calibri"/>
              <a:cs typeface="Calibri"/>
              <a:sym typeface="Calibri"/>
            </a:endParaRPr>
          </a:p>
          <a:p>
            <a:pPr indent="-431800" lvl="0" marL="609600" marR="0" rtl="0" algn="l">
              <a:spcBef>
                <a:spcPts val="0"/>
              </a:spcBef>
              <a:spcAft>
                <a:spcPts val="0"/>
              </a:spcAft>
              <a:buClr>
                <a:schemeClr val="dk1"/>
              </a:buClr>
              <a:buSzPts val="2000"/>
              <a:buFont typeface="Calibri"/>
              <a:buChar char="●"/>
            </a:pPr>
            <a:r>
              <a:rPr b="1" lang="en-US" sz="1800">
                <a:solidFill>
                  <a:schemeClr val="dk1"/>
                </a:solidFill>
                <a:latin typeface="Calibri"/>
                <a:ea typeface="Calibri"/>
                <a:cs typeface="Calibri"/>
                <a:sym typeface="Calibri"/>
              </a:rPr>
              <a:t>Pyrexia</a:t>
            </a:r>
            <a:r>
              <a:rPr lang="en-US" sz="1800">
                <a:solidFill>
                  <a:schemeClr val="dk1"/>
                </a:solidFill>
                <a:latin typeface="Calibri"/>
                <a:ea typeface="Calibri"/>
                <a:cs typeface="Calibri"/>
                <a:sym typeface="Calibri"/>
              </a:rPr>
              <a:t> (fever) dt infection</a:t>
            </a:r>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783" name="Google Shape;783;p57"/>
          <p:cNvPicPr preferRelativeResize="0"/>
          <p:nvPr/>
        </p:nvPicPr>
        <p:blipFill rotWithShape="1">
          <a:blip r:embed="rId3">
            <a:alphaModFix/>
          </a:blip>
          <a:srcRect b="40091" l="59545" r="3620" t="12508"/>
          <a:stretch/>
        </p:blipFill>
        <p:spPr>
          <a:xfrm>
            <a:off x="3942202" y="3429000"/>
            <a:ext cx="4091400" cy="3057389"/>
          </a:xfrm>
          <a:prstGeom prst="rect">
            <a:avLst/>
          </a:prstGeom>
          <a:noFill/>
          <a:ln>
            <a:noFill/>
          </a:ln>
        </p:spPr>
      </p:pic>
      <p:sp>
        <p:nvSpPr>
          <p:cNvPr id="784" name="Google Shape;784;p57"/>
          <p:cNvSpPr/>
          <p:nvPr/>
        </p:nvSpPr>
        <p:spPr>
          <a:xfrm>
            <a:off x="4097518" y="607422"/>
            <a:ext cx="3868648" cy="3306679"/>
          </a:xfrm>
          <a:prstGeom prst="rect">
            <a:avLst/>
          </a:prstGeom>
          <a:noFill/>
          <a:ln>
            <a:noFill/>
          </a:ln>
        </p:spPr>
        <p:txBody>
          <a:bodyPr anchorCtr="0" anchor="t" bIns="121900" lIns="121900" spcFirstLastPara="1" rIns="121900" wrap="square" tIns="121900">
            <a:noAutofit/>
          </a:bodyPr>
          <a:lstStyle/>
          <a:p>
            <a:pPr indent="-431800" lvl="0" marL="609600" marR="0" rtl="0" algn="l">
              <a:spcBef>
                <a:spcPts val="0"/>
              </a:spcBef>
              <a:spcAft>
                <a:spcPts val="0"/>
              </a:spcAft>
              <a:buClr>
                <a:schemeClr val="dk1"/>
              </a:buClr>
              <a:buSzPts val="2000"/>
              <a:buFont typeface="Calibri"/>
              <a:buChar char="●"/>
            </a:pPr>
            <a:r>
              <a:rPr b="1" lang="en-US" sz="1800">
                <a:solidFill>
                  <a:srgbClr val="FF0000"/>
                </a:solidFill>
                <a:latin typeface="Calibri"/>
                <a:ea typeface="Calibri"/>
                <a:cs typeface="Calibri"/>
                <a:sym typeface="Calibri"/>
              </a:rPr>
              <a:t>Blood test </a:t>
            </a:r>
            <a:r>
              <a:rPr lang="en-US" sz="1800">
                <a:solidFill>
                  <a:schemeClr val="dk1"/>
                </a:solidFill>
                <a:latin typeface="Calibri"/>
                <a:ea typeface="Calibri"/>
                <a:cs typeface="Calibri"/>
                <a:sym typeface="Calibri"/>
              </a:rPr>
              <a:t>– inflammation +infection </a:t>
            </a:r>
            <a:r>
              <a:rPr b="1" lang="en-US" sz="1800">
                <a:solidFill>
                  <a:schemeClr val="dk1"/>
                </a:solidFill>
                <a:latin typeface="Calibri"/>
                <a:ea typeface="Calibri"/>
                <a:cs typeface="Calibri"/>
                <a:sym typeface="Calibri"/>
              </a:rPr>
              <a:t>(WCC, ESR, CRP)</a:t>
            </a:r>
            <a:endParaRPr b="1" sz="1800">
              <a:solidFill>
                <a:schemeClr val="dk1"/>
              </a:solidFill>
              <a:latin typeface="Calibri"/>
              <a:ea typeface="Calibri"/>
              <a:cs typeface="Calibri"/>
              <a:sym typeface="Calibri"/>
            </a:endParaRPr>
          </a:p>
          <a:p>
            <a:pPr indent="-431800" lvl="0" marL="609600" marR="0" rtl="0" algn="l">
              <a:spcBef>
                <a:spcPts val="0"/>
              </a:spcBef>
              <a:spcAft>
                <a:spcPts val="0"/>
              </a:spcAft>
              <a:buClr>
                <a:schemeClr val="dk1"/>
              </a:buClr>
              <a:buSzPts val="2000"/>
              <a:buFont typeface="Calibri"/>
              <a:buChar char="●"/>
            </a:pPr>
            <a:r>
              <a:rPr b="1" lang="en-US" sz="1800" u="sng">
                <a:solidFill>
                  <a:srgbClr val="FF0000"/>
                </a:solidFill>
                <a:latin typeface="Calibri"/>
                <a:ea typeface="Calibri"/>
                <a:cs typeface="Calibri"/>
                <a:sym typeface="Calibri"/>
              </a:rPr>
              <a:t>Abdominal US </a:t>
            </a:r>
            <a:r>
              <a:rPr lang="en-US" sz="1800">
                <a:solidFill>
                  <a:schemeClr val="dk1"/>
                </a:solidFill>
                <a:latin typeface="Calibri"/>
                <a:ea typeface="Calibri"/>
                <a:cs typeface="Calibri"/>
                <a:sym typeface="Calibri"/>
              </a:rPr>
              <a:t>(in children and pregnant women) </a:t>
            </a:r>
            <a:endParaRPr sz="1800">
              <a:solidFill>
                <a:schemeClr val="dk1"/>
              </a:solidFill>
              <a:latin typeface="Calibri"/>
              <a:ea typeface="Calibri"/>
              <a:cs typeface="Calibri"/>
              <a:sym typeface="Calibri"/>
            </a:endParaRPr>
          </a:p>
          <a:p>
            <a:pPr indent="-431800" lvl="0" marL="609600" marR="0" rtl="0" algn="l">
              <a:spcBef>
                <a:spcPts val="0"/>
              </a:spcBef>
              <a:spcAft>
                <a:spcPts val="0"/>
              </a:spcAft>
              <a:buClr>
                <a:schemeClr val="dk1"/>
              </a:buClr>
              <a:buSzPts val="2000"/>
              <a:buFont typeface="Calibri"/>
              <a:buChar char="●"/>
            </a:pPr>
            <a:r>
              <a:rPr b="1" lang="en-US" sz="1800">
                <a:solidFill>
                  <a:srgbClr val="FF0000"/>
                </a:solidFill>
                <a:highlight>
                  <a:srgbClr val="FFFF00"/>
                </a:highlight>
                <a:latin typeface="Calibri"/>
                <a:ea typeface="Calibri"/>
                <a:cs typeface="Calibri"/>
                <a:sym typeface="Calibri"/>
              </a:rPr>
              <a:t>Abdominal CT </a:t>
            </a:r>
            <a:r>
              <a:rPr lang="en-US" sz="1800">
                <a:solidFill>
                  <a:srgbClr val="FF0000"/>
                </a:solidFill>
                <a:highlight>
                  <a:srgbClr val="FFFF00"/>
                </a:highlight>
                <a:latin typeface="Calibri"/>
                <a:ea typeface="Calibri"/>
                <a:cs typeface="Calibri"/>
                <a:sym typeface="Calibri"/>
              </a:rPr>
              <a:t>with contrast</a:t>
            </a:r>
            <a:endParaRPr sz="1800">
              <a:solidFill>
                <a:srgbClr val="FF0000"/>
              </a:solidFill>
              <a:highlight>
                <a:srgbClr val="FFFF00"/>
              </a:highlight>
              <a:latin typeface="Calibri"/>
              <a:ea typeface="Calibri"/>
              <a:cs typeface="Calibri"/>
              <a:sym typeface="Calibri"/>
            </a:endParaRPr>
          </a:p>
          <a:p>
            <a:pPr indent="-431800" lvl="0" marL="609600" marR="0" rtl="0" algn="l">
              <a:spcBef>
                <a:spcPts val="0"/>
              </a:spcBef>
              <a:spcAft>
                <a:spcPts val="0"/>
              </a:spcAft>
              <a:buClr>
                <a:schemeClr val="dk1"/>
              </a:buClr>
              <a:buSzPts val="2000"/>
              <a:buFont typeface="Calibri"/>
              <a:buChar char="●"/>
            </a:pPr>
            <a:r>
              <a:rPr b="1" lang="en-US" sz="1800">
                <a:solidFill>
                  <a:srgbClr val="FF0000"/>
                </a:solidFill>
                <a:latin typeface="Calibri"/>
                <a:ea typeface="Calibri"/>
                <a:cs typeface="Calibri"/>
                <a:sym typeface="Calibri"/>
              </a:rPr>
              <a:t>Urinalysis</a:t>
            </a:r>
            <a:r>
              <a:rPr lang="en-US" sz="1800">
                <a:solidFill>
                  <a:schemeClr val="dk1"/>
                </a:solidFill>
                <a:latin typeface="Calibri"/>
                <a:ea typeface="Calibri"/>
                <a:cs typeface="Calibri"/>
                <a:sym typeface="Calibri"/>
              </a:rPr>
              <a:t> (exclude </a:t>
            </a:r>
            <a:r>
              <a:rPr lang="en-US" sz="1800" u="sng">
                <a:solidFill>
                  <a:schemeClr val="dk1"/>
                </a:solidFill>
                <a:latin typeface="Calibri"/>
                <a:ea typeface="Calibri"/>
                <a:cs typeface="Calibri"/>
                <a:sym typeface="Calibri"/>
              </a:rPr>
              <a:t>UTI</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indent="-431800" lvl="0" marL="609600" marR="0" rtl="0" algn="l">
              <a:spcBef>
                <a:spcPts val="0"/>
              </a:spcBef>
              <a:spcAft>
                <a:spcPts val="0"/>
              </a:spcAft>
              <a:buClr>
                <a:schemeClr val="dk1"/>
              </a:buClr>
              <a:buSzPts val="2000"/>
              <a:buFont typeface="Calibri"/>
              <a:buChar char="●"/>
            </a:pPr>
            <a:r>
              <a:rPr b="1" lang="en-US" sz="1800">
                <a:solidFill>
                  <a:srgbClr val="FF0000"/>
                </a:solidFill>
                <a:latin typeface="Calibri"/>
                <a:ea typeface="Calibri"/>
                <a:cs typeface="Calibri"/>
                <a:sym typeface="Calibri"/>
              </a:rPr>
              <a:t>Pregnancy test </a:t>
            </a:r>
            <a:r>
              <a:rPr lang="en-US" sz="1800">
                <a:solidFill>
                  <a:schemeClr val="dk1"/>
                </a:solidFill>
                <a:latin typeface="Calibri"/>
                <a:ea typeface="Calibri"/>
                <a:cs typeface="Calibri"/>
                <a:sym typeface="Calibri"/>
              </a:rPr>
              <a:t>– exclude </a:t>
            </a:r>
            <a:r>
              <a:rPr lang="en-US" sz="1800" u="sng">
                <a:solidFill>
                  <a:schemeClr val="dk1"/>
                </a:solidFill>
                <a:latin typeface="Calibri"/>
                <a:ea typeface="Calibri"/>
                <a:cs typeface="Calibri"/>
                <a:sym typeface="Calibri"/>
              </a:rPr>
              <a:t>ectopic</a:t>
            </a:r>
            <a:r>
              <a:rPr lang="en-US" sz="1800">
                <a:solidFill>
                  <a:schemeClr val="dk1"/>
                </a:solidFill>
                <a:latin typeface="Calibri"/>
                <a:ea typeface="Calibri"/>
                <a:cs typeface="Calibri"/>
                <a:sym typeface="Calibri"/>
              </a:rPr>
              <a:t> pregnancy (1 of MC DDx)</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785" name="Google Shape;785;p57"/>
          <p:cNvSpPr/>
          <p:nvPr/>
        </p:nvSpPr>
        <p:spPr>
          <a:xfrm>
            <a:off x="8338970" y="334908"/>
            <a:ext cx="3317100" cy="3582300"/>
          </a:xfrm>
          <a:prstGeom prst="rect">
            <a:avLst/>
          </a:prstGeom>
          <a:noFill/>
          <a:ln cap="flat" cmpd="sng" w="76200">
            <a:solidFill>
              <a:srgbClr val="FFFFFF"/>
            </a:solidFill>
            <a:prstDash val="solid"/>
            <a:round/>
            <a:headEnd len="sm" w="sm" type="none"/>
            <a:tailEnd len="sm" w="sm" type="none"/>
          </a:ln>
        </p:spPr>
        <p:txBody>
          <a:bodyPr anchorCtr="0" anchor="t" bIns="121900" lIns="121900" spcFirstLastPara="1" rIns="121900" wrap="square" tIns="1219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lang="en-US" sz="1800">
                <a:solidFill>
                  <a:schemeClr val="dk1"/>
                </a:solidFill>
                <a:highlight>
                  <a:srgbClr val="CC99FF"/>
                </a:highlight>
                <a:latin typeface="Calibri"/>
                <a:ea typeface="Calibri"/>
                <a:cs typeface="Calibri"/>
                <a:sym typeface="Calibri"/>
              </a:rPr>
              <a:t>GI: </a:t>
            </a:r>
            <a:r>
              <a:rPr lang="en-US" sz="1800">
                <a:solidFill>
                  <a:schemeClr val="dk1"/>
                </a:solidFill>
                <a:latin typeface="Calibri"/>
                <a:ea typeface="Calibri"/>
                <a:cs typeface="Calibri"/>
                <a:sym typeface="Calibri"/>
              </a:rPr>
              <a:t>IBD, diverticulitis, Meckel’s diverticulum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lang="en-US" sz="1800">
                <a:solidFill>
                  <a:schemeClr val="dk1"/>
                </a:solidFill>
                <a:highlight>
                  <a:srgbClr val="FCD53F"/>
                </a:highlight>
                <a:latin typeface="Calibri"/>
                <a:ea typeface="Calibri"/>
                <a:cs typeface="Calibri"/>
                <a:sym typeface="Calibri"/>
              </a:rPr>
              <a:t>GU: </a:t>
            </a:r>
            <a:r>
              <a:rPr lang="en-US" sz="1800">
                <a:solidFill>
                  <a:schemeClr val="dk1"/>
                </a:solidFill>
                <a:latin typeface="Calibri"/>
                <a:ea typeface="Calibri"/>
                <a:cs typeface="Calibri"/>
                <a:sym typeface="Calibri"/>
              </a:rPr>
              <a:t>Kidney stones, </a:t>
            </a:r>
            <a:r>
              <a:rPr b="1" lang="en-US" sz="1800">
                <a:solidFill>
                  <a:schemeClr val="dk1"/>
                </a:solidFill>
                <a:latin typeface="Calibri"/>
                <a:ea typeface="Calibri"/>
                <a:cs typeface="Calibri"/>
                <a:sym typeface="Calibri"/>
              </a:rPr>
              <a:t>UTI, </a:t>
            </a:r>
            <a:r>
              <a:rPr lang="en-US" sz="1800">
                <a:solidFill>
                  <a:schemeClr val="dk1"/>
                </a:solidFill>
                <a:latin typeface="Calibri"/>
                <a:ea typeface="Calibri"/>
                <a:cs typeface="Calibri"/>
                <a:sym typeface="Calibri"/>
              </a:rPr>
              <a:t>testicular torsion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lang="en-US" sz="1800">
                <a:solidFill>
                  <a:schemeClr val="dk1"/>
                </a:solidFill>
                <a:highlight>
                  <a:srgbClr val="FFA7E8"/>
                </a:highlight>
                <a:latin typeface="Calibri"/>
                <a:ea typeface="Calibri"/>
                <a:cs typeface="Calibri"/>
                <a:sym typeface="Calibri"/>
              </a:rPr>
              <a:t>Gynae:</a:t>
            </a:r>
            <a:r>
              <a:rPr lang="en-US" sz="1800">
                <a:solidFill>
                  <a:schemeClr val="dk1"/>
                </a:solidFill>
                <a:latin typeface="Calibri"/>
                <a:ea typeface="Calibri"/>
                <a:cs typeface="Calibri"/>
                <a:sym typeface="Calibri"/>
              </a:rPr>
              <a:t> </a:t>
            </a:r>
            <a:r>
              <a:rPr b="1" lang="en-US" sz="1800">
                <a:solidFill>
                  <a:schemeClr val="dk1"/>
                </a:solidFill>
                <a:latin typeface="Calibri"/>
                <a:ea typeface="Calibri"/>
                <a:cs typeface="Calibri"/>
                <a:sym typeface="Calibri"/>
              </a:rPr>
              <a:t>Ectopic pregnancy, </a:t>
            </a:r>
            <a:endParaRPr/>
          </a:p>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ovarian torsion, ruptured ovarian cyst</a:t>
            </a:r>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786" name="Google Shape;786;p57"/>
          <p:cNvSpPr/>
          <p:nvPr/>
        </p:nvSpPr>
        <p:spPr>
          <a:xfrm>
            <a:off x="8341107" y="3980814"/>
            <a:ext cx="3317100" cy="2877186"/>
          </a:xfrm>
          <a:prstGeom prst="rect">
            <a:avLst/>
          </a:prstGeom>
          <a:noFill/>
          <a:ln>
            <a:noFill/>
          </a:ln>
        </p:spPr>
        <p:txBody>
          <a:bodyPr anchorCtr="0" anchor="t" bIns="121900" lIns="121900" spcFirstLastPara="1" rIns="121900" wrap="square" tIns="121900">
            <a:noAutofit/>
          </a:bodyPr>
          <a:lstStyle/>
          <a:p>
            <a:pPr indent="-342900" lvl="0" marL="34290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Initial🡪 fluids, analgesia, antiemetics, preoperative IV antibiotics</a:t>
            </a:r>
            <a:endParaRPr/>
          </a:p>
          <a:p>
            <a:pPr indent="-228600" lvl="0" marL="342900" marR="0" rtl="0" algn="l">
              <a:spcBef>
                <a:spcPts val="0"/>
              </a:spcBef>
              <a:spcAft>
                <a:spcPts val="0"/>
              </a:spcAft>
              <a:buClr>
                <a:schemeClr val="dk1"/>
              </a:buClr>
              <a:buSzPts val="1800"/>
              <a:buFont typeface="Arial"/>
              <a:buNone/>
            </a:pPr>
            <a:r>
              <a:t/>
            </a:r>
            <a:endParaRPr b="1"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Definitive🡪 Appendicectomy, Typically laparoscopically</a:t>
            </a:r>
            <a:r>
              <a:rPr lang="en-US" sz="1800">
                <a:solidFill>
                  <a:schemeClr val="dk1"/>
                </a:solidFill>
                <a:latin typeface="Calibri"/>
                <a:ea typeface="Calibri"/>
                <a:cs typeface="Calibri"/>
                <a:sym typeface="Calibri"/>
              </a:rPr>
              <a:t> but </a:t>
            </a:r>
            <a:r>
              <a:rPr lang="en-US" sz="1800" u="sng">
                <a:solidFill>
                  <a:schemeClr val="dk1"/>
                </a:solidFill>
                <a:latin typeface="Calibri"/>
                <a:ea typeface="Calibri"/>
                <a:cs typeface="Calibri"/>
                <a:sym typeface="Calibri"/>
              </a:rPr>
              <a:t>open surgery</a:t>
            </a:r>
            <a:r>
              <a:rPr lang="en-US" sz="1800">
                <a:solidFill>
                  <a:schemeClr val="dk1"/>
                </a:solidFill>
                <a:latin typeface="Calibri"/>
                <a:ea typeface="Calibri"/>
                <a:cs typeface="Calibri"/>
                <a:sym typeface="Calibri"/>
              </a:rPr>
              <a:t> may be required in </a:t>
            </a:r>
            <a:r>
              <a:rPr lang="en-US" sz="1800" u="sng">
                <a:solidFill>
                  <a:schemeClr val="dk1"/>
                </a:solidFill>
                <a:latin typeface="Calibri"/>
                <a:ea typeface="Calibri"/>
                <a:cs typeface="Calibri"/>
                <a:sym typeface="Calibri"/>
              </a:rPr>
              <a:t>severe</a:t>
            </a:r>
            <a:r>
              <a:rPr lang="en-US" sz="1800">
                <a:solidFill>
                  <a:schemeClr val="dk1"/>
                </a:solidFill>
                <a:latin typeface="Calibri"/>
                <a:ea typeface="Calibri"/>
                <a:cs typeface="Calibri"/>
                <a:sym typeface="Calibri"/>
              </a:rPr>
              <a:t> cases</a:t>
            </a:r>
            <a:endParaRPr sz="1800">
              <a:solidFill>
                <a:schemeClr val="dk1"/>
              </a:solidFill>
              <a:latin typeface="Calibri"/>
              <a:ea typeface="Calibri"/>
              <a:cs typeface="Calibri"/>
              <a:sym typeface="Calibri"/>
            </a:endParaRPr>
          </a:p>
        </p:txBody>
      </p:sp>
      <p:sp>
        <p:nvSpPr>
          <p:cNvPr id="787" name="Google Shape;787;p57"/>
          <p:cNvSpPr txBox="1"/>
          <p:nvPr/>
        </p:nvSpPr>
        <p:spPr>
          <a:xfrm>
            <a:off x="324638" y="296395"/>
            <a:ext cx="3312826" cy="338554"/>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Symptoms</a:t>
            </a:r>
            <a:endParaRPr/>
          </a:p>
        </p:txBody>
      </p:sp>
      <p:sp>
        <p:nvSpPr>
          <p:cNvPr id="788" name="Google Shape;788;p57"/>
          <p:cNvSpPr txBox="1"/>
          <p:nvPr/>
        </p:nvSpPr>
        <p:spPr>
          <a:xfrm>
            <a:off x="4441189" y="238090"/>
            <a:ext cx="3312826" cy="338554"/>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Investigations</a:t>
            </a:r>
            <a:endParaRPr/>
          </a:p>
        </p:txBody>
      </p:sp>
      <p:sp>
        <p:nvSpPr>
          <p:cNvPr id="789" name="Google Shape;789;p57"/>
          <p:cNvSpPr txBox="1"/>
          <p:nvPr/>
        </p:nvSpPr>
        <p:spPr>
          <a:xfrm>
            <a:off x="8341107" y="238090"/>
            <a:ext cx="3312826" cy="338554"/>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Differential Diagnosis</a:t>
            </a:r>
            <a:endParaRPr/>
          </a:p>
        </p:txBody>
      </p:sp>
      <p:sp>
        <p:nvSpPr>
          <p:cNvPr id="790" name="Google Shape;790;p57"/>
          <p:cNvSpPr txBox="1"/>
          <p:nvPr/>
        </p:nvSpPr>
        <p:spPr>
          <a:xfrm>
            <a:off x="8331519" y="3506958"/>
            <a:ext cx="3312826" cy="338554"/>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Management</a:t>
            </a:r>
            <a:endParaRPr/>
          </a:p>
        </p:txBody>
      </p:sp>
      <p:sp>
        <p:nvSpPr>
          <p:cNvPr id="791" name="Google Shape;791;p57"/>
          <p:cNvSpPr txBox="1"/>
          <p:nvPr/>
        </p:nvSpPr>
        <p:spPr>
          <a:xfrm>
            <a:off x="324637" y="3394066"/>
            <a:ext cx="3312826" cy="338554"/>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alibri"/>
                <a:ea typeface="Calibri"/>
                <a:cs typeface="Calibri"/>
                <a:sym typeface="Calibri"/>
              </a:rPr>
              <a:t>Signs</a:t>
            </a:r>
            <a:endParaRPr/>
          </a:p>
        </p:txBody>
      </p:sp>
      <p:sp>
        <p:nvSpPr>
          <p:cNvPr id="792" name="Google Shape;792;p57"/>
          <p:cNvSpPr txBox="1"/>
          <p:nvPr/>
        </p:nvSpPr>
        <p:spPr>
          <a:xfrm>
            <a:off x="0" y="4062992"/>
            <a:ext cx="3702550" cy="1815882"/>
          </a:xfrm>
          <a:prstGeom prst="rect">
            <a:avLst/>
          </a:prstGeom>
          <a:noFill/>
          <a:ln>
            <a:noFill/>
          </a:ln>
        </p:spPr>
        <p:txBody>
          <a:bodyPr anchorCtr="0" anchor="t" bIns="45700" lIns="91425" spcFirstLastPara="1" rIns="91425" wrap="square" tIns="45700">
            <a:spAutoFit/>
          </a:bodyPr>
          <a:lstStyle/>
          <a:p>
            <a:pPr indent="-431800" lvl="0" marL="609600" marR="0" rtl="0" algn="l">
              <a:spcBef>
                <a:spcPts val="0"/>
              </a:spcBef>
              <a:spcAft>
                <a:spcPts val="0"/>
              </a:spcAft>
              <a:buClr>
                <a:srgbClr val="9900FF"/>
              </a:buClr>
              <a:buSzPts val="2000"/>
              <a:buFont typeface="Calibri"/>
              <a:buChar char="●"/>
            </a:pPr>
            <a:r>
              <a:rPr b="1" lang="en-US" sz="1600">
                <a:solidFill>
                  <a:schemeClr val="dk1"/>
                </a:solidFill>
                <a:highlight>
                  <a:srgbClr val="FFFF00"/>
                </a:highlight>
                <a:latin typeface="Calibri"/>
                <a:ea typeface="Calibri"/>
                <a:cs typeface="Calibri"/>
                <a:sym typeface="Calibri"/>
              </a:rPr>
              <a:t>Rovsing's sign </a:t>
            </a:r>
            <a:r>
              <a:rPr lang="en-US" sz="1600">
                <a:solidFill>
                  <a:schemeClr val="dk1"/>
                </a:solidFill>
                <a:latin typeface="Calibri"/>
                <a:ea typeface="Calibri"/>
                <a:cs typeface="Calibri"/>
                <a:sym typeface="Calibri"/>
              </a:rPr>
              <a:t>(palpation on the LIF causes pain in the RIF)</a:t>
            </a:r>
            <a:endParaRPr sz="1600">
              <a:solidFill>
                <a:srgbClr val="9900FF"/>
              </a:solidFill>
              <a:latin typeface="Calibri"/>
              <a:ea typeface="Calibri"/>
              <a:cs typeface="Calibri"/>
              <a:sym typeface="Calibri"/>
            </a:endParaRPr>
          </a:p>
          <a:p>
            <a:pPr indent="-431800" lvl="0" marL="609600" marR="0" rtl="0" algn="l">
              <a:spcBef>
                <a:spcPts val="0"/>
              </a:spcBef>
              <a:spcAft>
                <a:spcPts val="0"/>
              </a:spcAft>
              <a:buClr>
                <a:schemeClr val="dk1"/>
              </a:buClr>
              <a:buSzPts val="2000"/>
              <a:buFont typeface="Calibri"/>
              <a:buChar char="●"/>
            </a:pPr>
            <a:r>
              <a:rPr b="1" lang="en-US" sz="1600">
                <a:solidFill>
                  <a:schemeClr val="dk1"/>
                </a:solidFill>
                <a:highlight>
                  <a:srgbClr val="FFFF00"/>
                </a:highlight>
                <a:latin typeface="Calibri"/>
                <a:ea typeface="Calibri"/>
                <a:cs typeface="Calibri"/>
                <a:sym typeface="Calibri"/>
              </a:rPr>
              <a:t>Psoas sign </a:t>
            </a:r>
            <a:r>
              <a:rPr lang="en-US" sz="1600">
                <a:solidFill>
                  <a:schemeClr val="dk1"/>
                </a:solidFill>
                <a:latin typeface="Calibri"/>
                <a:ea typeface="Calibri"/>
                <a:cs typeface="Calibri"/>
                <a:sym typeface="Calibri"/>
              </a:rPr>
              <a:t>(RIF pain on right hip extension) </a:t>
            </a:r>
            <a:endParaRPr/>
          </a:p>
          <a:p>
            <a:pPr indent="-431800" lvl="0" marL="609600" marR="0" rtl="0" algn="l">
              <a:spcBef>
                <a:spcPts val="0"/>
              </a:spcBef>
              <a:spcAft>
                <a:spcPts val="0"/>
              </a:spcAft>
              <a:buClr>
                <a:schemeClr val="dk1"/>
              </a:buClr>
              <a:buSzPts val="2000"/>
              <a:buFont typeface="Calibri"/>
              <a:buChar char="●"/>
            </a:pPr>
            <a:r>
              <a:rPr b="1" lang="en-US" sz="1600">
                <a:solidFill>
                  <a:schemeClr val="dk1"/>
                </a:solidFill>
                <a:highlight>
                  <a:srgbClr val="FFFF00"/>
                </a:highlight>
                <a:latin typeface="Calibri"/>
                <a:ea typeface="Calibri"/>
                <a:cs typeface="Calibri"/>
                <a:sym typeface="Calibri"/>
              </a:rPr>
              <a:t>Obturator sign </a:t>
            </a:r>
            <a:r>
              <a:rPr lang="en-US" sz="1600">
                <a:solidFill>
                  <a:schemeClr val="dk1"/>
                </a:solidFill>
                <a:latin typeface="Calibri"/>
                <a:ea typeface="Calibri"/>
                <a:cs typeface="Calibri"/>
                <a:sym typeface="Calibri"/>
              </a:rPr>
              <a:t>(RIF pain on right hip flexion and internal rotation </a:t>
            </a:r>
            <a:endParaRPr/>
          </a:p>
          <a:p>
            <a:pPr indent="-431800" lvl="0" marL="609600" marR="0" rtl="0" algn="l">
              <a:spcBef>
                <a:spcPts val="0"/>
              </a:spcBef>
              <a:spcAft>
                <a:spcPts val="0"/>
              </a:spcAft>
              <a:buClr>
                <a:schemeClr val="dk1"/>
              </a:buClr>
              <a:buSzPts val="2000"/>
              <a:buFont typeface="Calibri"/>
              <a:buChar char="●"/>
            </a:pPr>
            <a:r>
              <a:rPr b="1" lang="en-US" sz="1600">
                <a:solidFill>
                  <a:srgbClr val="FF0000"/>
                </a:solidFill>
                <a:latin typeface="Calibri"/>
                <a:ea typeface="Calibri"/>
                <a:cs typeface="Calibri"/>
                <a:sym typeface="Calibri"/>
              </a:rPr>
              <a:t>Guarding</a:t>
            </a:r>
            <a:r>
              <a:rPr lang="en-US" sz="1600">
                <a:solidFill>
                  <a:srgbClr val="FF0000"/>
                </a:solidFill>
                <a:latin typeface="Calibri"/>
                <a:ea typeface="Calibri"/>
                <a:cs typeface="Calibri"/>
                <a:sym typeface="Calibri"/>
              </a:rPr>
              <a:t> + </a:t>
            </a:r>
            <a:r>
              <a:rPr b="1" lang="en-US" sz="1600">
                <a:solidFill>
                  <a:srgbClr val="FF0000"/>
                </a:solidFill>
                <a:latin typeface="Calibri"/>
                <a:ea typeface="Calibri"/>
                <a:cs typeface="Calibri"/>
                <a:sym typeface="Calibri"/>
              </a:rPr>
              <a:t>Rebound tenderness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pic>
        <p:nvPicPr>
          <p:cNvPr id="797" name="Google Shape;797;p58"/>
          <p:cNvPicPr preferRelativeResize="0"/>
          <p:nvPr/>
        </p:nvPicPr>
        <p:blipFill rotWithShape="1">
          <a:blip r:embed="rId3">
            <a:alphaModFix/>
          </a:blip>
          <a:srcRect b="0" l="0" r="0" t="0"/>
          <a:stretch/>
        </p:blipFill>
        <p:spPr>
          <a:xfrm>
            <a:off x="1674149" y="1070405"/>
            <a:ext cx="3711262" cy="4717189"/>
          </a:xfrm>
          <a:prstGeom prst="rect">
            <a:avLst/>
          </a:prstGeom>
          <a:noFill/>
          <a:ln>
            <a:noFill/>
          </a:ln>
        </p:spPr>
      </p:pic>
      <p:sp>
        <p:nvSpPr>
          <p:cNvPr id="798" name="Google Shape;798;p58"/>
          <p:cNvSpPr txBox="1"/>
          <p:nvPr>
            <p:ph type="title"/>
          </p:nvPr>
        </p:nvSpPr>
        <p:spPr>
          <a:xfrm>
            <a:off x="1" y="0"/>
            <a:ext cx="12191999" cy="778034"/>
          </a:xfrm>
          <a:prstGeom prst="rect">
            <a:avLst/>
          </a:prstGeom>
          <a:solidFill>
            <a:schemeClr val="lt1"/>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300"/>
              <a:buFont typeface="Calibri"/>
              <a:buNone/>
            </a:pPr>
            <a:r>
              <a:rPr lang="en-US" sz="3900">
                <a:latin typeface="Calibri"/>
                <a:ea typeface="Calibri"/>
                <a:cs typeface="Calibri"/>
                <a:sym typeface="Calibri"/>
              </a:rPr>
              <a:t>Acute Appendicitis</a:t>
            </a:r>
            <a:endParaRPr sz="3900">
              <a:latin typeface="Calibri"/>
              <a:ea typeface="Calibri"/>
              <a:cs typeface="Calibri"/>
              <a:sym typeface="Calibri"/>
            </a:endParaRPr>
          </a:p>
        </p:txBody>
      </p:sp>
      <p:sp>
        <p:nvSpPr>
          <p:cNvPr id="799" name="Google Shape;799;p58"/>
          <p:cNvSpPr txBox="1"/>
          <p:nvPr/>
        </p:nvSpPr>
        <p:spPr>
          <a:xfrm>
            <a:off x="5895668" y="1173796"/>
            <a:ext cx="3711262" cy="923330"/>
          </a:xfrm>
          <a:prstGeom prst="rect">
            <a:avLst/>
          </a:prstGeom>
          <a:noFill/>
          <a:ln>
            <a:noFill/>
          </a:ln>
        </p:spPr>
        <p:txBody>
          <a:bodyPr anchorCtr="0" anchor="t" bIns="45700" lIns="91425" spcFirstLastPara="1" rIns="91425" wrap="square" tIns="45700">
            <a:spAutoFit/>
          </a:bodyPr>
          <a:lstStyle/>
          <a:p>
            <a:pPr indent="-431800" lvl="0" marL="609600" marR="0" rtl="0" algn="l">
              <a:spcBef>
                <a:spcPts val="0"/>
              </a:spcBef>
              <a:spcAft>
                <a:spcPts val="0"/>
              </a:spcAft>
              <a:buClr>
                <a:schemeClr val="dk1"/>
              </a:buClr>
              <a:buSzPts val="2000"/>
              <a:buFont typeface="Calibri"/>
              <a:buChar char="●"/>
            </a:pPr>
            <a:r>
              <a:rPr b="1" lang="en-US" sz="1800">
                <a:solidFill>
                  <a:schemeClr val="dk1"/>
                </a:solidFill>
                <a:latin typeface="Calibri"/>
                <a:ea typeface="Calibri"/>
                <a:cs typeface="Calibri"/>
                <a:sym typeface="Calibri"/>
              </a:rPr>
              <a:t>Alvarado Score- </a:t>
            </a:r>
            <a:r>
              <a:rPr lang="en-US" sz="1800">
                <a:solidFill>
                  <a:schemeClr val="dk1"/>
                </a:solidFill>
                <a:latin typeface="Calibri"/>
                <a:ea typeface="Calibri"/>
                <a:cs typeface="Calibri"/>
                <a:sym typeface="Calibri"/>
              </a:rPr>
              <a:t>used to predict likelihood of appendicitis</a:t>
            </a:r>
            <a:endParaRPr/>
          </a:p>
        </p:txBody>
      </p:sp>
      <p:sp>
        <p:nvSpPr>
          <p:cNvPr id="800" name="Google Shape;800;p58"/>
          <p:cNvSpPr txBox="1"/>
          <p:nvPr/>
        </p:nvSpPr>
        <p:spPr>
          <a:xfrm>
            <a:off x="6386051" y="2923090"/>
            <a:ext cx="2761635"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a:solidFill>
                  <a:srgbClr val="35332E"/>
                </a:solidFill>
                <a:latin typeface="Open Sans"/>
                <a:ea typeface="Open Sans"/>
                <a:cs typeface="Open Sans"/>
                <a:sym typeface="Open Sans"/>
              </a:rPr>
              <a:t> A score of </a:t>
            </a:r>
            <a:r>
              <a:rPr b="1" i="0" lang="en-US" sz="1800">
                <a:solidFill>
                  <a:srgbClr val="35332E"/>
                </a:solidFill>
                <a:latin typeface="Open Sans"/>
                <a:ea typeface="Open Sans"/>
                <a:cs typeface="Open Sans"/>
                <a:sym typeface="Open Sans"/>
              </a:rPr>
              <a:t>≥7 </a:t>
            </a:r>
            <a:r>
              <a:rPr b="0" i="0" lang="en-US" sz="1800">
                <a:solidFill>
                  <a:srgbClr val="35332E"/>
                </a:solidFill>
                <a:latin typeface="Open Sans"/>
                <a:ea typeface="Open Sans"/>
                <a:cs typeface="Open Sans"/>
                <a:sym typeface="Open Sans"/>
              </a:rPr>
              <a:t>is predictive of acute appendicitis. A score of </a:t>
            </a:r>
            <a:r>
              <a:rPr b="1" i="0" lang="en-US" sz="1800">
                <a:solidFill>
                  <a:srgbClr val="35332E"/>
                </a:solidFill>
                <a:latin typeface="Open Sans"/>
                <a:ea typeface="Open Sans"/>
                <a:cs typeface="Open Sans"/>
                <a:sym typeface="Open Sans"/>
              </a:rPr>
              <a:t>5 </a:t>
            </a:r>
            <a:r>
              <a:rPr b="0" i="0" lang="en-US" sz="1800">
                <a:solidFill>
                  <a:srgbClr val="35332E"/>
                </a:solidFill>
                <a:latin typeface="Open Sans"/>
                <a:ea typeface="Open Sans"/>
                <a:cs typeface="Open Sans"/>
                <a:sym typeface="Open Sans"/>
              </a:rPr>
              <a:t>or </a:t>
            </a:r>
            <a:r>
              <a:rPr b="1" i="0" lang="en-US" sz="1800">
                <a:solidFill>
                  <a:srgbClr val="35332E"/>
                </a:solidFill>
                <a:latin typeface="Open Sans"/>
                <a:ea typeface="Open Sans"/>
                <a:cs typeface="Open Sans"/>
                <a:sym typeface="Open Sans"/>
              </a:rPr>
              <a:t>6 </a:t>
            </a:r>
            <a:r>
              <a:rPr b="0" i="0" lang="en-US" sz="1800">
                <a:solidFill>
                  <a:srgbClr val="35332E"/>
                </a:solidFill>
                <a:latin typeface="Open Sans"/>
                <a:ea typeface="Open Sans"/>
                <a:cs typeface="Open Sans"/>
                <a:sym typeface="Open Sans"/>
              </a:rPr>
              <a:t>may warrant an ultrasound or CT but this should be considered on a case-by-case basis.</a:t>
            </a:r>
            <a:endParaRPr sz="1800">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g2b58416bc88_0_2"/>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https://forms.gle/LP8Bu4tSXdoumQAM8</a:t>
            </a:r>
            <a:endParaRPr/>
          </a:p>
        </p:txBody>
      </p:sp>
      <p:sp>
        <p:nvSpPr>
          <p:cNvPr id="807" name="Google Shape;807;g2b58416bc88_0_2"/>
          <p:cNvSpPr txBox="1"/>
          <p:nvPr>
            <p:ph idx="1" type="body"/>
          </p:nvPr>
        </p:nvSpPr>
        <p:spPr>
          <a:xfrm>
            <a:off x="611500" y="2005000"/>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Feedback Form </a:t>
            </a:r>
            <a:endParaRPr/>
          </a:p>
        </p:txBody>
      </p:sp>
      <p:pic>
        <p:nvPicPr>
          <p:cNvPr id="808" name="Google Shape;808;g2b58416bc88_0_2"/>
          <p:cNvPicPr preferRelativeResize="0"/>
          <p:nvPr/>
        </p:nvPicPr>
        <p:blipFill>
          <a:blip r:embed="rId3">
            <a:alphaModFix/>
          </a:blip>
          <a:stretch>
            <a:fillRect/>
          </a:stretch>
        </p:blipFill>
        <p:spPr>
          <a:xfrm>
            <a:off x="6070480" y="2347250"/>
            <a:ext cx="4364630" cy="4351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6"/>
          <p:cNvSpPr txBox="1"/>
          <p:nvPr>
            <p:ph type="title"/>
          </p:nvPr>
        </p:nvSpPr>
        <p:spPr>
          <a:xfrm>
            <a:off x="241041" y="227582"/>
            <a:ext cx="10515600" cy="428189"/>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Inflammatory Bowel Disease</a:t>
            </a:r>
            <a:endParaRPr/>
          </a:p>
        </p:txBody>
      </p:sp>
      <p:sp>
        <p:nvSpPr>
          <p:cNvPr id="134" name="Google Shape;134;p6"/>
          <p:cNvSpPr txBox="1"/>
          <p:nvPr/>
        </p:nvSpPr>
        <p:spPr>
          <a:xfrm>
            <a:off x="241041" y="870478"/>
            <a:ext cx="5077408"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Definition</a:t>
            </a:r>
            <a:endParaRPr/>
          </a:p>
        </p:txBody>
      </p:sp>
      <p:sp>
        <p:nvSpPr>
          <p:cNvPr id="135" name="Google Shape;135;p6"/>
          <p:cNvSpPr txBox="1"/>
          <p:nvPr/>
        </p:nvSpPr>
        <p:spPr>
          <a:xfrm>
            <a:off x="241041" y="1251710"/>
            <a:ext cx="507740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Group of chronic </a:t>
            </a:r>
            <a:r>
              <a:rPr b="1" lang="en-US" sz="1800">
                <a:solidFill>
                  <a:schemeClr val="dk1"/>
                </a:solidFill>
                <a:latin typeface="Calibri"/>
                <a:ea typeface="Calibri"/>
                <a:cs typeface="Calibri"/>
                <a:sym typeface="Calibri"/>
              </a:rPr>
              <a:t>autoimmune</a:t>
            </a:r>
            <a:r>
              <a:rPr lang="en-US" sz="1800">
                <a:solidFill>
                  <a:schemeClr val="dk1"/>
                </a:solidFill>
                <a:latin typeface="Calibri"/>
                <a:ea typeface="Calibri"/>
                <a:cs typeface="Calibri"/>
                <a:sym typeface="Calibri"/>
              </a:rPr>
              <a:t> inflammatory diseases of the GI system with extraintestinal effects. Relapsing &amp; remitting course</a:t>
            </a:r>
            <a:endParaRPr/>
          </a:p>
        </p:txBody>
      </p:sp>
      <p:graphicFrame>
        <p:nvGraphicFramePr>
          <p:cNvPr id="136" name="Google Shape;136;p6"/>
          <p:cNvGraphicFramePr/>
          <p:nvPr/>
        </p:nvGraphicFramePr>
        <p:xfrm>
          <a:off x="241041" y="3745254"/>
          <a:ext cx="3000000" cy="3000000"/>
        </p:xfrm>
        <a:graphic>
          <a:graphicData uri="http://schemas.openxmlformats.org/drawingml/2006/table">
            <a:tbl>
              <a:tblPr bandRow="1" firstRow="1">
                <a:noFill/>
                <a:tableStyleId>{67D94C3F-75B1-4F15-80CC-DB4133E8751E}</a:tableStyleId>
              </a:tblPr>
              <a:tblGrid>
                <a:gridCol w="2824925"/>
                <a:gridCol w="5009050"/>
                <a:gridCol w="3875950"/>
              </a:tblGrid>
              <a:tr h="25625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rPr lang="en-US" sz="1800"/>
                        <a:t>Crohn’s</a:t>
                      </a:r>
                      <a:endParaRPr/>
                    </a:p>
                  </a:txBody>
                  <a:tcPr marT="45725" marB="45725" marR="91450" marL="91450"/>
                </a:tc>
                <a:tc>
                  <a:txBody>
                    <a:bodyPr/>
                    <a:lstStyle/>
                    <a:p>
                      <a:pPr indent="0" lvl="0" marL="0" marR="0" rtl="0" algn="l">
                        <a:spcBef>
                          <a:spcPts val="0"/>
                        </a:spcBef>
                        <a:spcAft>
                          <a:spcPts val="0"/>
                        </a:spcAft>
                        <a:buNone/>
                      </a:pPr>
                      <a:r>
                        <a:rPr lang="en-US" sz="1800"/>
                        <a:t>Ulcerative colitis</a:t>
                      </a:r>
                      <a:endParaRPr/>
                    </a:p>
                  </a:txBody>
                  <a:tcPr marT="45725" marB="45725" marR="91450" marL="91450"/>
                </a:tc>
              </a:tr>
              <a:tr h="472025">
                <a:tc>
                  <a:txBody>
                    <a:bodyPr/>
                    <a:lstStyle/>
                    <a:p>
                      <a:pPr indent="0" lvl="0" marL="0" marR="0" rtl="0" algn="l">
                        <a:spcBef>
                          <a:spcPts val="0"/>
                        </a:spcBef>
                        <a:spcAft>
                          <a:spcPts val="0"/>
                        </a:spcAft>
                        <a:buNone/>
                      </a:pPr>
                      <a:r>
                        <a:rPr lang="en-US" sz="1800"/>
                        <a:t>Location</a:t>
                      </a:r>
                      <a:endParaRPr/>
                    </a:p>
                  </a:txBody>
                  <a:tcPr marT="45725" marB="45725" marR="91450" marL="91450"/>
                </a:tc>
                <a:tc>
                  <a:txBody>
                    <a:bodyPr/>
                    <a:lstStyle/>
                    <a:p>
                      <a:pPr indent="0" lvl="0" marL="0" marR="0" rtl="0" algn="l">
                        <a:spcBef>
                          <a:spcPts val="0"/>
                        </a:spcBef>
                        <a:spcAft>
                          <a:spcPts val="0"/>
                        </a:spcAft>
                        <a:buNone/>
                      </a:pPr>
                      <a:r>
                        <a:rPr lang="en-US" sz="1800"/>
                        <a:t>Anywhere in GI tract - mouth 🡪 anus</a:t>
                      </a:r>
                      <a:endParaRPr sz="1800"/>
                    </a:p>
                  </a:txBody>
                  <a:tcPr marT="45725" marB="45725" marR="91450" marL="91450"/>
                </a:tc>
                <a:tc>
                  <a:txBody>
                    <a:bodyPr/>
                    <a:lstStyle/>
                    <a:p>
                      <a:pPr indent="0" lvl="0" marL="0" marR="0" rtl="0" algn="l">
                        <a:spcBef>
                          <a:spcPts val="0"/>
                        </a:spcBef>
                        <a:spcAft>
                          <a:spcPts val="0"/>
                        </a:spcAft>
                        <a:buNone/>
                      </a:pPr>
                      <a:r>
                        <a:rPr lang="en-US" sz="1800"/>
                        <a:t>Starts @ rectum (proctitis), extends proximally but LIMITED to colon</a:t>
                      </a:r>
                      <a:endParaRPr/>
                    </a:p>
                  </a:txBody>
                  <a:tcPr marT="45725" marB="45725" marR="91450" marL="91450"/>
                </a:tc>
              </a:tr>
              <a:tr h="656725">
                <a:tc>
                  <a:txBody>
                    <a:bodyPr/>
                    <a:lstStyle/>
                    <a:p>
                      <a:pPr indent="0" lvl="0" marL="0" marR="0" rtl="0" algn="l">
                        <a:spcBef>
                          <a:spcPts val="0"/>
                        </a:spcBef>
                        <a:spcAft>
                          <a:spcPts val="0"/>
                        </a:spcAft>
                        <a:buNone/>
                      </a:pPr>
                      <a:r>
                        <a:rPr lang="en-US" sz="1800"/>
                        <a:t>Colonoscopy (macroscopic)</a:t>
                      </a:r>
                      <a:endParaRPr/>
                    </a:p>
                  </a:txBody>
                  <a:tcPr marT="45725" marB="45725" marR="91450" marL="91450"/>
                </a:tc>
                <a:tc>
                  <a:txBody>
                    <a:bodyPr/>
                    <a:lstStyle/>
                    <a:p>
                      <a:pPr indent="0" lvl="0" marL="0" marR="0" rtl="0" algn="l">
                        <a:spcBef>
                          <a:spcPts val="0"/>
                        </a:spcBef>
                        <a:spcAft>
                          <a:spcPts val="0"/>
                        </a:spcAft>
                        <a:buNone/>
                      </a:pPr>
                      <a:r>
                        <a:rPr b="1" lang="en-US" sz="1800"/>
                        <a:t>Cobblestone mucosa </a:t>
                      </a:r>
                      <a:r>
                        <a:rPr lang="en-US" sz="1800"/>
                        <a:t>with </a:t>
                      </a:r>
                      <a:r>
                        <a:rPr b="1" lang="en-US" sz="1800"/>
                        <a:t>skip lesions </a:t>
                      </a:r>
                      <a:r>
                        <a:rPr lang="en-US" sz="1800"/>
                        <a:t>(patchy inflammation)</a:t>
                      </a:r>
                      <a:endParaRPr/>
                    </a:p>
                  </a:txBody>
                  <a:tcPr marT="45725" marB="45725" marR="91450" marL="91450"/>
                </a:tc>
                <a:tc>
                  <a:txBody>
                    <a:bodyPr/>
                    <a:lstStyle/>
                    <a:p>
                      <a:pPr indent="0" lvl="0" marL="0" marR="0" rtl="0" algn="l">
                        <a:spcBef>
                          <a:spcPts val="0"/>
                        </a:spcBef>
                        <a:spcAft>
                          <a:spcPts val="0"/>
                        </a:spcAft>
                        <a:buNone/>
                      </a:pPr>
                      <a:r>
                        <a:rPr lang="en-US" sz="1800"/>
                        <a:t>Continuous circumferential inflammation </a:t>
                      </a:r>
                      <a:endParaRPr/>
                    </a:p>
                  </a:txBody>
                  <a:tcPr marT="45725" marB="45725" marR="91450" marL="91450"/>
                </a:tc>
              </a:tr>
              <a:tr h="656725">
                <a:tc>
                  <a:txBody>
                    <a:bodyPr/>
                    <a:lstStyle/>
                    <a:p>
                      <a:pPr indent="0" lvl="0" marL="0" marR="0" rtl="0" algn="l">
                        <a:spcBef>
                          <a:spcPts val="0"/>
                        </a:spcBef>
                        <a:spcAft>
                          <a:spcPts val="0"/>
                        </a:spcAft>
                        <a:buNone/>
                      </a:pPr>
                      <a:r>
                        <a:rPr lang="en-US" sz="1800"/>
                        <a:t>Histology (microscopic)</a:t>
                      </a:r>
                      <a:endParaRPr/>
                    </a:p>
                  </a:txBody>
                  <a:tcPr marT="45725" marB="45725" marR="91450" marL="91450"/>
                </a:tc>
                <a:tc>
                  <a:txBody>
                    <a:bodyPr/>
                    <a:lstStyle/>
                    <a:p>
                      <a:pPr indent="0" lvl="0" marL="0" marR="0" rtl="0" algn="l">
                        <a:spcBef>
                          <a:spcPts val="0"/>
                        </a:spcBef>
                        <a:spcAft>
                          <a:spcPts val="0"/>
                        </a:spcAft>
                        <a:buNone/>
                      </a:pPr>
                      <a:r>
                        <a:rPr b="1" lang="en-US" sz="1800"/>
                        <a:t>Transmural inflammation </a:t>
                      </a:r>
                      <a:r>
                        <a:rPr lang="en-US" sz="1800"/>
                        <a:t>with </a:t>
                      </a:r>
                      <a:r>
                        <a:rPr b="1" lang="en-US" sz="1800"/>
                        <a:t>non-caseating granulomas</a:t>
                      </a:r>
                      <a:endParaRPr/>
                    </a:p>
                  </a:txBody>
                  <a:tcPr marT="45725" marB="45725" marR="91450" marL="91450"/>
                </a:tc>
                <a:tc>
                  <a:txBody>
                    <a:bodyPr/>
                    <a:lstStyle/>
                    <a:p>
                      <a:pPr indent="0" lvl="0" marL="0" marR="0" rtl="0" algn="l">
                        <a:spcBef>
                          <a:spcPts val="0"/>
                        </a:spcBef>
                        <a:spcAft>
                          <a:spcPts val="0"/>
                        </a:spcAft>
                        <a:buNone/>
                      </a:pPr>
                      <a:r>
                        <a:rPr b="1" lang="en-US" sz="1800"/>
                        <a:t>Mucosal inflammation </a:t>
                      </a:r>
                      <a:r>
                        <a:rPr lang="en-US" sz="1800"/>
                        <a:t>w/ </a:t>
                      </a:r>
                      <a:r>
                        <a:rPr b="1" lang="en-US" sz="1800"/>
                        <a:t>crypt abscesses &amp; crypt hyperplasia </a:t>
                      </a:r>
                      <a:endParaRPr/>
                    </a:p>
                  </a:txBody>
                  <a:tcPr marT="45725" marB="45725" marR="91450" marL="91450"/>
                </a:tc>
              </a:tr>
              <a:tr h="375275">
                <a:tc>
                  <a:txBody>
                    <a:bodyPr/>
                    <a:lstStyle/>
                    <a:p>
                      <a:pPr indent="0" lvl="0" marL="0" marR="0" rtl="0" algn="l">
                        <a:spcBef>
                          <a:spcPts val="0"/>
                        </a:spcBef>
                        <a:spcAft>
                          <a:spcPts val="0"/>
                        </a:spcAft>
                        <a:buNone/>
                      </a:pPr>
                      <a:r>
                        <a:rPr lang="en-US" sz="1800"/>
                        <a:t>Risk factors</a:t>
                      </a:r>
                      <a:endParaRPr/>
                    </a:p>
                  </a:txBody>
                  <a:tcPr marT="45725" marB="45725" marR="91450" marL="91450"/>
                </a:tc>
                <a:tc>
                  <a:txBody>
                    <a:bodyPr/>
                    <a:lstStyle/>
                    <a:p>
                      <a:pPr indent="0" lvl="0" marL="0" marR="0" rtl="0" algn="l">
                        <a:spcBef>
                          <a:spcPts val="0"/>
                        </a:spcBef>
                        <a:spcAft>
                          <a:spcPts val="0"/>
                        </a:spcAft>
                        <a:buNone/>
                      </a:pPr>
                      <a:r>
                        <a:rPr lang="en-US" sz="1800"/>
                        <a:t>Smoking</a:t>
                      </a:r>
                      <a:endParaRPr/>
                    </a:p>
                  </a:txBody>
                  <a:tcPr marT="45725" marB="45725" marR="91450" marL="91450"/>
                </a:tc>
                <a:tc>
                  <a:txBody>
                    <a:bodyPr/>
                    <a:lstStyle/>
                    <a:p>
                      <a:pPr indent="0" lvl="0" marL="0" marR="0" rtl="0" algn="l">
                        <a:spcBef>
                          <a:spcPts val="0"/>
                        </a:spcBef>
                        <a:spcAft>
                          <a:spcPts val="0"/>
                        </a:spcAft>
                        <a:buNone/>
                      </a:pPr>
                      <a:r>
                        <a:rPr lang="en-US" sz="1800"/>
                        <a:t>Non-smoking</a:t>
                      </a:r>
                      <a:endParaRPr/>
                    </a:p>
                  </a:txBody>
                  <a:tcPr marT="45725" marB="45725" marR="91450" marL="91450"/>
                </a:tc>
              </a:tr>
            </a:tbl>
          </a:graphicData>
        </a:graphic>
      </p:graphicFrame>
      <p:sp>
        <p:nvSpPr>
          <p:cNvPr id="137" name="Google Shape;137;p6"/>
          <p:cNvSpPr txBox="1"/>
          <p:nvPr/>
        </p:nvSpPr>
        <p:spPr>
          <a:xfrm>
            <a:off x="5467739" y="857016"/>
            <a:ext cx="6188242"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Epidemiology</a:t>
            </a:r>
            <a:endParaRPr/>
          </a:p>
        </p:txBody>
      </p:sp>
      <p:sp>
        <p:nvSpPr>
          <p:cNvPr id="138" name="Google Shape;138;p6"/>
          <p:cNvSpPr txBox="1"/>
          <p:nvPr/>
        </p:nvSpPr>
        <p:spPr>
          <a:xfrm>
            <a:off x="5467739" y="1308648"/>
            <a:ext cx="648322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Ashkenazi Jewish</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Starts in early teens (15-20) &amp; elderly (55+) = </a:t>
            </a:r>
            <a:r>
              <a:rPr b="1" lang="en-US" sz="1800">
                <a:solidFill>
                  <a:schemeClr val="dk1"/>
                </a:solidFill>
                <a:latin typeface="Calibri"/>
                <a:ea typeface="Calibri"/>
                <a:cs typeface="Calibri"/>
                <a:sym typeface="Calibri"/>
              </a:rPr>
              <a:t>BIMODAL INCIDENCE</a:t>
            </a:r>
            <a:endParaRPr/>
          </a:p>
        </p:txBody>
      </p:sp>
      <p:sp>
        <p:nvSpPr>
          <p:cNvPr id="139" name="Google Shape;139;p6"/>
          <p:cNvSpPr txBox="1"/>
          <p:nvPr/>
        </p:nvSpPr>
        <p:spPr>
          <a:xfrm>
            <a:off x="241042" y="2175040"/>
            <a:ext cx="11414939"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Pathophysiology</a:t>
            </a:r>
            <a:endParaRPr/>
          </a:p>
        </p:txBody>
      </p:sp>
      <p:sp>
        <p:nvSpPr>
          <p:cNvPr id="140" name="Google Shape;140;p6"/>
          <p:cNvSpPr txBox="1"/>
          <p:nvPr/>
        </p:nvSpPr>
        <p:spPr>
          <a:xfrm>
            <a:off x="241041" y="2540060"/>
            <a:ext cx="1141494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Defective GI epithelium allows leakage of gut bacteria into bloodstream triggering an autoimmune response in genetically susceptible individuals.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Crohn’s 🡪</a:t>
            </a:r>
            <a:r>
              <a:rPr b="1" lang="en-US" sz="1800">
                <a:solidFill>
                  <a:schemeClr val="dk1"/>
                </a:solidFill>
                <a:latin typeface="Calibri"/>
                <a:ea typeface="Calibri"/>
                <a:cs typeface="Calibri"/>
                <a:sym typeface="Calibri"/>
              </a:rPr>
              <a:t>NOD2/CARD15 mutation , ASCA antibodies </a:t>
            </a:r>
            <a:r>
              <a:rPr lang="en-US" sz="1800">
                <a:solidFill>
                  <a:schemeClr val="dk1"/>
                </a:solidFill>
                <a:latin typeface="Calibri"/>
                <a:ea typeface="Calibri"/>
                <a:cs typeface="Calibri"/>
                <a:sym typeface="Calibri"/>
              </a:rPr>
              <a:t>+ve</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UC 🡪 </a:t>
            </a:r>
            <a:r>
              <a:rPr b="1" lang="en-US" sz="1800">
                <a:solidFill>
                  <a:schemeClr val="dk1"/>
                </a:solidFill>
                <a:latin typeface="Calibri"/>
                <a:ea typeface="Calibri"/>
                <a:cs typeface="Calibri"/>
                <a:sym typeface="Calibri"/>
              </a:rPr>
              <a:t>pANCA antibodies </a:t>
            </a:r>
            <a:r>
              <a:rPr lang="en-US" sz="1800">
                <a:solidFill>
                  <a:schemeClr val="dk1"/>
                </a:solidFill>
                <a:latin typeface="Calibri"/>
                <a:ea typeface="Calibri"/>
                <a:cs typeface="Calibri"/>
                <a:sym typeface="Calibri"/>
              </a:rPr>
              <a:t>+ve</a:t>
            </a:r>
            <a:endParaRPr sz="1800">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Top tips (GI)</a:t>
            </a:r>
            <a:endParaRPr/>
          </a:p>
        </p:txBody>
      </p:sp>
      <p:sp>
        <p:nvSpPr>
          <p:cNvPr id="814" name="Google Shape;814;p59"/>
          <p:cNvSpPr txBox="1"/>
          <p:nvPr>
            <p:ph idx="1" type="body"/>
          </p:nvPr>
        </p:nvSpPr>
        <p:spPr>
          <a:xfrm>
            <a:off x="611500" y="2005000"/>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Study GI by symptoms &amp; associated differentials, not disease .e.g dysphagia</a:t>
            </a:r>
            <a:endParaRPr/>
          </a:p>
          <a:p>
            <a:pPr indent="-228600" lvl="0" marL="228600" rtl="0" algn="l">
              <a:lnSpc>
                <a:spcPct val="90000"/>
              </a:lnSpc>
              <a:spcBef>
                <a:spcPts val="1000"/>
              </a:spcBef>
              <a:spcAft>
                <a:spcPts val="0"/>
              </a:spcAft>
              <a:buClr>
                <a:schemeClr val="dk1"/>
              </a:buClr>
              <a:buSzPts val="2800"/>
              <a:buChar char="•"/>
            </a:pPr>
            <a:r>
              <a:rPr lang="en-US"/>
              <a:t>Only learn enough pathophysiology to understand the disease, (Osmosis videos go into detailed immunology of IBD etc which can be overwhelming)</a:t>
            </a:r>
            <a:endParaRPr/>
          </a:p>
          <a:p>
            <a:pPr indent="-228600" lvl="0" marL="228600" rtl="0" algn="l">
              <a:lnSpc>
                <a:spcPct val="90000"/>
              </a:lnSpc>
              <a:spcBef>
                <a:spcPts val="1000"/>
              </a:spcBef>
              <a:spcAft>
                <a:spcPts val="0"/>
              </a:spcAft>
              <a:buClr>
                <a:schemeClr val="dk1"/>
              </a:buClr>
              <a:buSzPts val="2800"/>
              <a:buChar char="•"/>
            </a:pPr>
            <a:r>
              <a:rPr lang="en-US"/>
              <a:t>Know more pathophysiology for: coeliac disease</a:t>
            </a:r>
            <a:endParaRPr/>
          </a:p>
          <a:p>
            <a:pPr indent="-228600" lvl="0" marL="228600" rtl="0" algn="l">
              <a:lnSpc>
                <a:spcPct val="90000"/>
              </a:lnSpc>
              <a:spcBef>
                <a:spcPts val="1000"/>
              </a:spcBef>
              <a:spcAft>
                <a:spcPts val="0"/>
              </a:spcAft>
              <a:buClr>
                <a:schemeClr val="dk1"/>
              </a:buClr>
              <a:buSzPts val="2800"/>
              <a:buChar char="•"/>
            </a:pPr>
            <a:r>
              <a:rPr lang="en-US"/>
              <a:t>Remember 4C antibiotics causing C difficile infection </a:t>
            </a:r>
            <a:endParaRPr/>
          </a:p>
          <a:p>
            <a:pPr indent="-228600" lvl="0" marL="228600" rtl="0" algn="l">
              <a:lnSpc>
                <a:spcPct val="90000"/>
              </a:lnSpc>
              <a:spcBef>
                <a:spcPts val="1000"/>
              </a:spcBef>
              <a:spcAft>
                <a:spcPts val="0"/>
              </a:spcAft>
              <a:buClr>
                <a:schemeClr val="dk1"/>
              </a:buClr>
              <a:buSzPts val="2800"/>
              <a:buChar char="•"/>
            </a:pPr>
            <a:r>
              <a:rPr lang="en-US"/>
              <a:t>Don’t need to be an expert in IBS biologics for 2a, just know the step-up algorithm</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Resources</a:t>
            </a:r>
            <a:endParaRPr/>
          </a:p>
        </p:txBody>
      </p:sp>
      <p:sp>
        <p:nvSpPr>
          <p:cNvPr id="820" name="Google Shape;820;p60"/>
          <p:cNvSpPr txBox="1"/>
          <p:nvPr>
            <p:ph idx="1" type="body"/>
          </p:nvPr>
        </p:nvSpPr>
        <p:spPr>
          <a:xfrm>
            <a:off x="611500" y="2005000"/>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Bitemedicine</a:t>
            </a:r>
            <a:endParaRPr/>
          </a:p>
          <a:p>
            <a:pPr indent="-228600" lvl="0" marL="228600" rtl="0" algn="l">
              <a:lnSpc>
                <a:spcPct val="90000"/>
              </a:lnSpc>
              <a:spcBef>
                <a:spcPts val="1000"/>
              </a:spcBef>
              <a:spcAft>
                <a:spcPts val="0"/>
              </a:spcAft>
              <a:buClr>
                <a:schemeClr val="dk1"/>
              </a:buClr>
              <a:buSzPts val="2800"/>
              <a:buChar char="•"/>
            </a:pPr>
            <a:r>
              <a:rPr lang="en-US"/>
              <a:t>Quesmed</a:t>
            </a:r>
            <a:endParaRPr/>
          </a:p>
          <a:p>
            <a:pPr indent="-228600" lvl="0" marL="228600" rtl="0" algn="l">
              <a:lnSpc>
                <a:spcPct val="90000"/>
              </a:lnSpc>
              <a:spcBef>
                <a:spcPts val="1000"/>
              </a:spcBef>
              <a:spcAft>
                <a:spcPts val="0"/>
              </a:spcAft>
              <a:buClr>
                <a:schemeClr val="dk1"/>
              </a:buClr>
              <a:buSzPts val="2800"/>
              <a:buChar char="•"/>
            </a:pPr>
            <a:r>
              <a:rPr lang="en-US"/>
              <a:t>Osmosis videos</a:t>
            </a:r>
            <a:endParaRPr/>
          </a:p>
          <a:p>
            <a:pPr indent="-228600" lvl="0" marL="228600" rtl="0" algn="l">
              <a:lnSpc>
                <a:spcPct val="90000"/>
              </a:lnSpc>
              <a:spcBef>
                <a:spcPts val="1000"/>
              </a:spcBef>
              <a:spcAft>
                <a:spcPts val="0"/>
              </a:spcAft>
              <a:buClr>
                <a:schemeClr val="dk1"/>
              </a:buClr>
              <a:buSzPts val="2800"/>
              <a:buChar char="•"/>
            </a:pPr>
            <a:r>
              <a:rPr lang="en-US"/>
              <a:t>Zero to finals</a:t>
            </a:r>
            <a:endParaRPr/>
          </a:p>
          <a:p>
            <a:pPr indent="-228600" lvl="0" marL="228600" rtl="0" algn="l">
              <a:lnSpc>
                <a:spcPct val="90000"/>
              </a:lnSpc>
              <a:spcBef>
                <a:spcPts val="1000"/>
              </a:spcBef>
              <a:spcAft>
                <a:spcPts val="0"/>
              </a:spcAft>
              <a:buClr>
                <a:schemeClr val="dk1"/>
              </a:buClr>
              <a:buSzPts val="2800"/>
              <a:buChar char="•"/>
            </a:pPr>
            <a:r>
              <a:rPr lang="en-US"/>
              <a:t>Haroon Tariq’s notes</a:t>
            </a:r>
            <a:endParaRPr/>
          </a:p>
          <a:p>
            <a:pPr indent="0" lvl="0" marL="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Feedback please!</a:t>
            </a:r>
            <a:endParaRPr/>
          </a:p>
        </p:txBody>
      </p:sp>
      <p:sp>
        <p:nvSpPr>
          <p:cNvPr id="826" name="Google Shape;826;p61"/>
          <p:cNvSpPr txBox="1"/>
          <p:nvPr>
            <p:ph idx="1" type="body"/>
          </p:nvPr>
        </p:nvSpPr>
        <p:spPr>
          <a:xfrm>
            <a:off x="611500" y="2005000"/>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Any questions regarding this PPT please email </a:t>
            </a:r>
            <a:r>
              <a:rPr lang="en-US" u="sng">
                <a:solidFill>
                  <a:schemeClr val="hlink"/>
                </a:solidFill>
                <a:hlinkClick r:id="rId3"/>
              </a:rPr>
              <a:t>aaziz4@sheffield.ac.uk</a:t>
            </a:r>
            <a:r>
              <a:rPr lang="en-US"/>
              <a:t> or </a:t>
            </a:r>
            <a:r>
              <a:rPr lang="en-US" u="sng">
                <a:solidFill>
                  <a:schemeClr val="hlink"/>
                </a:solidFill>
                <a:hlinkClick r:id="rId4"/>
              </a:rPr>
              <a:t>brkhan1@Sheffield.ac.uk</a:t>
            </a:r>
            <a:r>
              <a:rPr lang="en-US"/>
              <a:t>. We are happy to help!</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7"/>
          <p:cNvSpPr txBox="1"/>
          <p:nvPr>
            <p:ph type="title"/>
          </p:nvPr>
        </p:nvSpPr>
        <p:spPr>
          <a:xfrm>
            <a:off x="261731" y="48557"/>
            <a:ext cx="7967870" cy="70830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Crohn’s vs UC differences– SAQ Q </a:t>
            </a:r>
            <a:endParaRPr/>
          </a:p>
        </p:txBody>
      </p:sp>
      <p:pic>
        <p:nvPicPr>
          <p:cNvPr descr="A screenshot of a medical report&#10;&#10;Description automatically generated" id="147" name="Google Shape;147;p7"/>
          <p:cNvPicPr preferRelativeResize="0"/>
          <p:nvPr/>
        </p:nvPicPr>
        <p:blipFill rotWithShape="1">
          <a:blip r:embed="rId3">
            <a:alphaModFix/>
          </a:blip>
          <a:srcRect b="0" l="0" r="0" t="0"/>
          <a:stretch/>
        </p:blipFill>
        <p:spPr>
          <a:xfrm>
            <a:off x="458645" y="756858"/>
            <a:ext cx="10486616" cy="6098400"/>
          </a:xfrm>
          <a:prstGeom prst="rect">
            <a:avLst/>
          </a:prstGeom>
          <a:noFill/>
          <a:ln>
            <a:noFill/>
          </a:ln>
        </p:spPr>
      </p:pic>
      <p:sp>
        <p:nvSpPr>
          <p:cNvPr id="148" name="Google Shape;148;p7"/>
          <p:cNvSpPr txBox="1"/>
          <p:nvPr/>
        </p:nvSpPr>
        <p:spPr>
          <a:xfrm>
            <a:off x="6096000" y="5916476"/>
            <a:ext cx="381549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70% of PSC patients have UC.</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8"/>
          <p:cNvSpPr txBox="1"/>
          <p:nvPr>
            <p:ph type="title"/>
          </p:nvPr>
        </p:nvSpPr>
        <p:spPr>
          <a:xfrm>
            <a:off x="39168" y="152682"/>
            <a:ext cx="3691586" cy="580291"/>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Crohn’s disease</a:t>
            </a:r>
            <a:endParaRPr/>
          </a:p>
        </p:txBody>
      </p:sp>
      <p:sp>
        <p:nvSpPr>
          <p:cNvPr id="155" name="Google Shape;155;p8"/>
          <p:cNvSpPr txBox="1"/>
          <p:nvPr/>
        </p:nvSpPr>
        <p:spPr>
          <a:xfrm>
            <a:off x="213732" y="901961"/>
            <a:ext cx="2646173"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Pathophysiology</a:t>
            </a:r>
            <a:endParaRPr/>
          </a:p>
        </p:txBody>
      </p:sp>
      <p:sp>
        <p:nvSpPr>
          <p:cNvPr id="156" name="Google Shape;156;p8"/>
          <p:cNvSpPr txBox="1"/>
          <p:nvPr/>
        </p:nvSpPr>
        <p:spPr>
          <a:xfrm>
            <a:off x="213732" y="1305647"/>
            <a:ext cx="264617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STRONG GENETIC COMPONENT: Frameshift mutation in </a:t>
            </a:r>
            <a:r>
              <a:rPr b="1" lang="en-US" sz="1800">
                <a:solidFill>
                  <a:schemeClr val="dk1"/>
                </a:solidFill>
                <a:latin typeface="Calibri"/>
                <a:ea typeface="Calibri"/>
                <a:cs typeface="Calibri"/>
                <a:sym typeface="Calibri"/>
              </a:rPr>
              <a:t>NOD2/CARD15 gene </a:t>
            </a:r>
            <a:r>
              <a:rPr lang="en-US" sz="1800">
                <a:solidFill>
                  <a:schemeClr val="dk1"/>
                </a:solidFill>
                <a:latin typeface="Calibri"/>
                <a:ea typeface="Calibri"/>
                <a:cs typeface="Calibri"/>
                <a:sym typeface="Calibri"/>
              </a:rPr>
              <a:t>🡪 autoimmune response 🡪 </a:t>
            </a:r>
            <a:r>
              <a:rPr b="1" lang="en-US" sz="1800">
                <a:solidFill>
                  <a:schemeClr val="dk1"/>
                </a:solidFill>
                <a:latin typeface="Calibri"/>
                <a:ea typeface="Calibri"/>
                <a:cs typeface="Calibri"/>
                <a:sym typeface="Calibri"/>
              </a:rPr>
              <a:t>ASCA antibodies </a:t>
            </a:r>
            <a:r>
              <a:rPr lang="en-US" sz="1800">
                <a:solidFill>
                  <a:schemeClr val="dk1"/>
                </a:solidFill>
                <a:latin typeface="Calibri"/>
                <a:ea typeface="Calibri"/>
                <a:cs typeface="Calibri"/>
                <a:sym typeface="Calibri"/>
              </a:rPr>
              <a:t>develop and cause transmural patchy inflammation </a:t>
            </a:r>
            <a:endParaRPr sz="1800">
              <a:solidFill>
                <a:schemeClr val="dk1"/>
              </a:solidFill>
              <a:latin typeface="Calibri"/>
              <a:ea typeface="Calibri"/>
              <a:cs typeface="Calibri"/>
              <a:sym typeface="Calibri"/>
            </a:endParaRPr>
          </a:p>
        </p:txBody>
      </p:sp>
      <p:sp>
        <p:nvSpPr>
          <p:cNvPr id="157" name="Google Shape;157;p8"/>
          <p:cNvSpPr txBox="1"/>
          <p:nvPr/>
        </p:nvSpPr>
        <p:spPr>
          <a:xfrm>
            <a:off x="3377616" y="1271293"/>
            <a:ext cx="3691586"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Symptoms</a:t>
            </a:r>
            <a:endParaRPr/>
          </a:p>
        </p:txBody>
      </p:sp>
      <p:sp>
        <p:nvSpPr>
          <p:cNvPr id="158" name="Google Shape;158;p8"/>
          <p:cNvSpPr txBox="1"/>
          <p:nvPr/>
        </p:nvSpPr>
        <p:spPr>
          <a:xfrm>
            <a:off x="3256446" y="1772354"/>
            <a:ext cx="3812756" cy="507831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Abdo (</a:t>
            </a:r>
            <a:r>
              <a:rPr b="1" lang="en-US" sz="1800">
                <a:solidFill>
                  <a:schemeClr val="dk1"/>
                </a:solidFill>
                <a:latin typeface="Calibri"/>
                <a:ea typeface="Calibri"/>
                <a:cs typeface="Calibri"/>
                <a:sym typeface="Calibri"/>
              </a:rPr>
              <a:t>RLQ) pain</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Non-bloody </a:t>
            </a:r>
            <a:r>
              <a:rPr b="1" lang="en-US" sz="1800">
                <a:solidFill>
                  <a:schemeClr val="dk1"/>
                </a:solidFill>
                <a:latin typeface="Calibri"/>
                <a:ea typeface="Calibri"/>
                <a:cs typeface="Calibri"/>
                <a:sym typeface="Calibri"/>
              </a:rPr>
              <a:t>diarrhoea</a:t>
            </a:r>
            <a:endParaRPr b="1"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MC affects terminal ileum hence </a:t>
            </a:r>
            <a:r>
              <a:rPr b="1" lang="en-US" sz="1800">
                <a:solidFill>
                  <a:schemeClr val="dk1"/>
                </a:solidFill>
                <a:highlight>
                  <a:srgbClr val="FFFF00"/>
                </a:highlight>
                <a:latin typeface="Calibri"/>
                <a:ea typeface="Calibri"/>
                <a:cs typeface="Calibri"/>
                <a:sym typeface="Calibri"/>
              </a:rPr>
              <a:t>malabsorption</a:t>
            </a:r>
            <a:r>
              <a:rPr lang="en-US" sz="1800">
                <a:solidFill>
                  <a:schemeClr val="dk1"/>
                </a:solidFill>
                <a:latin typeface="Calibri"/>
                <a:ea typeface="Calibri"/>
                <a:cs typeface="Calibri"/>
                <a:sym typeface="Calibri"/>
              </a:rPr>
              <a:t> </a:t>
            </a:r>
            <a:endParaRPr/>
          </a:p>
          <a:p>
            <a:pPr indent="-285750" lvl="1" marL="742950" marR="0" rtl="0" algn="l">
              <a:spcBef>
                <a:spcPts val="0"/>
              </a:spcBef>
              <a:spcAft>
                <a:spcPts val="0"/>
              </a:spcAft>
              <a:buClr>
                <a:schemeClr val="dk1"/>
              </a:buClr>
              <a:buSzPts val="1800"/>
              <a:buFont typeface="Arial"/>
              <a:buChar char="•"/>
            </a:pPr>
            <a:r>
              <a:rPr b="1" i="0" lang="en-US" sz="1800" u="none" cap="none" strike="noStrike">
                <a:solidFill>
                  <a:schemeClr val="dk1"/>
                </a:solidFill>
                <a:highlight>
                  <a:srgbClr val="FFFF00"/>
                </a:highlight>
                <a:latin typeface="Calibri"/>
                <a:ea typeface="Calibri"/>
                <a:cs typeface="Calibri"/>
                <a:sym typeface="Calibri"/>
              </a:rPr>
              <a:t>Weight loss </a:t>
            </a:r>
            <a:r>
              <a:rPr b="0" i="0" lang="en-US" sz="1800" u="none" cap="none" strike="noStrike">
                <a:solidFill>
                  <a:schemeClr val="dk1"/>
                </a:solidFill>
                <a:latin typeface="Calibri"/>
                <a:ea typeface="Calibri"/>
                <a:cs typeface="Calibri"/>
                <a:sym typeface="Calibri"/>
              </a:rPr>
              <a:t>&amp; fatigue</a:t>
            </a:r>
            <a:endParaRPr/>
          </a:p>
          <a:p>
            <a:pPr indent="-285750" lvl="1" marL="742950" marR="0" rtl="0" algn="l">
              <a:spcBef>
                <a:spcPts val="0"/>
              </a:spcBef>
              <a:spcAft>
                <a:spcPts val="0"/>
              </a:spcAft>
              <a:buClr>
                <a:schemeClr val="dk1"/>
              </a:buClr>
              <a:buSzPts val="1800"/>
              <a:buFont typeface="Arial"/>
              <a:buChar char="•"/>
            </a:pPr>
            <a:r>
              <a:rPr b="1" i="0" lang="en-US" sz="1800" u="none" cap="none" strike="noStrike">
                <a:solidFill>
                  <a:schemeClr val="dk1"/>
                </a:solidFill>
                <a:highlight>
                  <a:srgbClr val="FFFF00"/>
                </a:highlight>
                <a:latin typeface="Calibri"/>
                <a:ea typeface="Calibri"/>
                <a:cs typeface="Calibri"/>
                <a:sym typeface="Calibri"/>
              </a:rPr>
              <a:t>Haematinic deficiencies  </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Fe deficiency anaemia: angular stomatitis, glossitis, koilonychia</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B12 deficiency: paresthesia, lemon-yellow skin</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Steatorrhoea &amp; fat-soluble vitamin deficiencies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Cholesterol gallstones (reduced bile salt reabsorption in terminal ileum via enterohepatic circulation)</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highlight>
                  <a:srgbClr val="FFFF00"/>
                </a:highlight>
                <a:latin typeface="Calibri"/>
                <a:ea typeface="Calibri"/>
                <a:cs typeface="Calibri"/>
                <a:sym typeface="Calibri"/>
              </a:rPr>
              <a:t>Apthous ulcers</a:t>
            </a:r>
            <a:endParaRPr/>
          </a:p>
        </p:txBody>
      </p:sp>
      <p:pic>
        <p:nvPicPr>
          <p:cNvPr descr="Diagram of a diagram of a liver&#10;&#10;Description automatically generated" id="159" name="Google Shape;159;p8"/>
          <p:cNvPicPr preferRelativeResize="0"/>
          <p:nvPr/>
        </p:nvPicPr>
        <p:blipFill rotWithShape="1">
          <a:blip r:embed="rId3">
            <a:alphaModFix/>
          </a:blip>
          <a:srcRect b="0" l="0" r="0" t="0"/>
          <a:stretch/>
        </p:blipFill>
        <p:spPr>
          <a:xfrm>
            <a:off x="213732" y="4068104"/>
            <a:ext cx="2646173" cy="2602070"/>
          </a:xfrm>
          <a:prstGeom prst="rect">
            <a:avLst/>
          </a:prstGeom>
          <a:noFill/>
          <a:ln>
            <a:noFill/>
          </a:ln>
        </p:spPr>
      </p:pic>
      <p:sp>
        <p:nvSpPr>
          <p:cNvPr id="160" name="Google Shape;160;p8"/>
          <p:cNvSpPr txBox="1"/>
          <p:nvPr/>
        </p:nvSpPr>
        <p:spPr>
          <a:xfrm>
            <a:off x="7190372" y="1271293"/>
            <a:ext cx="4729223"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Tx</a:t>
            </a:r>
            <a:endParaRPr/>
          </a:p>
        </p:txBody>
      </p:sp>
      <p:pic>
        <p:nvPicPr>
          <p:cNvPr descr="A screenshot of a medical list&#10;&#10;Description automatically generated" id="161" name="Google Shape;161;p8"/>
          <p:cNvPicPr preferRelativeResize="0"/>
          <p:nvPr/>
        </p:nvPicPr>
        <p:blipFill rotWithShape="1">
          <a:blip r:embed="rId4">
            <a:alphaModFix/>
          </a:blip>
          <a:srcRect b="0" l="0" r="0" t="0"/>
          <a:stretch/>
        </p:blipFill>
        <p:spPr>
          <a:xfrm>
            <a:off x="7249045" y="1833450"/>
            <a:ext cx="4737057" cy="4006800"/>
          </a:xfrm>
          <a:prstGeom prst="rect">
            <a:avLst/>
          </a:prstGeom>
          <a:noFill/>
          <a:ln>
            <a:noFill/>
          </a:ln>
        </p:spPr>
      </p:pic>
      <p:sp>
        <p:nvSpPr>
          <p:cNvPr id="162" name="Google Shape;162;p8"/>
          <p:cNvSpPr/>
          <p:nvPr/>
        </p:nvSpPr>
        <p:spPr>
          <a:xfrm>
            <a:off x="3730754" y="91339"/>
            <a:ext cx="8255348" cy="987129"/>
          </a:xfrm>
          <a:prstGeom prst="roundRect">
            <a:avLst>
              <a:gd fmla="val 16667" name="adj"/>
            </a:avLst>
          </a:prstGeom>
          <a:solidFill>
            <a:srgbClr val="FFC000">
              <a:alpha val="72941"/>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type of IBD characterised by </a:t>
            </a:r>
            <a:r>
              <a:rPr b="1" lang="en-US" sz="1800">
                <a:solidFill>
                  <a:schemeClr val="dk1"/>
                </a:solidFill>
                <a:latin typeface="Calibri"/>
                <a:ea typeface="Calibri"/>
                <a:cs typeface="Calibri"/>
                <a:sym typeface="Calibri"/>
              </a:rPr>
              <a:t>patchy</a:t>
            </a:r>
            <a:r>
              <a:rPr lang="en-US" sz="1800">
                <a:solidFill>
                  <a:schemeClr val="dk1"/>
                </a:solidFill>
                <a:latin typeface="Calibri"/>
                <a:ea typeface="Calibri"/>
                <a:cs typeface="Calibri"/>
                <a:sym typeface="Calibri"/>
              </a:rPr>
              <a:t> </a:t>
            </a:r>
            <a:r>
              <a:rPr b="1" lang="en-US" sz="1800">
                <a:solidFill>
                  <a:schemeClr val="dk1"/>
                </a:solidFill>
                <a:latin typeface="Calibri"/>
                <a:ea typeface="Calibri"/>
                <a:cs typeface="Calibri"/>
                <a:sym typeface="Calibri"/>
              </a:rPr>
              <a:t>transmural</a:t>
            </a:r>
            <a:r>
              <a:rPr lang="en-US" sz="1800">
                <a:solidFill>
                  <a:schemeClr val="dk1"/>
                </a:solidFill>
                <a:latin typeface="Calibri"/>
                <a:ea typeface="Calibri"/>
                <a:cs typeface="Calibri"/>
                <a:sym typeface="Calibri"/>
              </a:rPr>
              <a:t> </a:t>
            </a:r>
            <a:r>
              <a:rPr b="1" lang="en-US" sz="1800">
                <a:solidFill>
                  <a:schemeClr val="dk1"/>
                </a:solidFill>
                <a:latin typeface="Calibri"/>
                <a:ea typeface="Calibri"/>
                <a:cs typeface="Calibri"/>
                <a:sym typeface="Calibri"/>
              </a:rPr>
              <a:t>granulomatous</a:t>
            </a:r>
            <a:r>
              <a:rPr lang="en-US" sz="1800">
                <a:solidFill>
                  <a:schemeClr val="dk1"/>
                </a:solidFill>
                <a:latin typeface="Calibri"/>
                <a:ea typeface="Calibri"/>
                <a:cs typeface="Calibri"/>
                <a:sym typeface="Calibri"/>
              </a:rPr>
              <a:t> inflammation with </a:t>
            </a:r>
            <a:r>
              <a:rPr b="1" lang="en-US" sz="1800">
                <a:solidFill>
                  <a:schemeClr val="dk1"/>
                </a:solidFill>
                <a:latin typeface="Calibri"/>
                <a:ea typeface="Calibri"/>
                <a:cs typeface="Calibri"/>
                <a:sym typeface="Calibri"/>
              </a:rPr>
              <a:t>skip</a:t>
            </a:r>
            <a:r>
              <a:rPr lang="en-US" sz="1800">
                <a:solidFill>
                  <a:schemeClr val="dk1"/>
                </a:solidFill>
                <a:latin typeface="Calibri"/>
                <a:ea typeface="Calibri"/>
                <a:cs typeface="Calibri"/>
                <a:sym typeface="Calibri"/>
              </a:rPr>
              <a:t> of </a:t>
            </a:r>
            <a:r>
              <a:rPr b="1" lang="en-US" sz="1800">
                <a:solidFill>
                  <a:schemeClr val="dk1"/>
                </a:solidFill>
                <a:latin typeface="Calibri"/>
                <a:ea typeface="Calibri"/>
                <a:cs typeface="Calibri"/>
                <a:sym typeface="Calibri"/>
              </a:rPr>
              <a:t>any part of GI tract </a:t>
            </a:r>
            <a:r>
              <a:rPr lang="en-US" sz="1800">
                <a:solidFill>
                  <a:schemeClr val="dk1"/>
                </a:solidFill>
                <a:latin typeface="Calibri"/>
                <a:ea typeface="Calibri"/>
                <a:cs typeface="Calibri"/>
                <a:sym typeface="Calibri"/>
              </a:rPr>
              <a:t>(mouth→ anus). MC affects in </a:t>
            </a:r>
            <a:r>
              <a:rPr b="1" lang="en-US" sz="1800">
                <a:solidFill>
                  <a:schemeClr val="dk1"/>
                </a:solidFill>
                <a:latin typeface="Calibri"/>
                <a:ea typeface="Calibri"/>
                <a:cs typeface="Calibri"/>
                <a:sym typeface="Calibri"/>
              </a:rPr>
              <a:t>terminal ileum &amp; proximal colon</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9"/>
          <p:cNvSpPr txBox="1"/>
          <p:nvPr>
            <p:ph type="title"/>
          </p:nvPr>
        </p:nvSpPr>
        <p:spPr>
          <a:xfrm>
            <a:off x="0" y="63735"/>
            <a:ext cx="3691586" cy="54845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Ulcerative colitis</a:t>
            </a:r>
            <a:endParaRPr/>
          </a:p>
        </p:txBody>
      </p:sp>
      <p:sp>
        <p:nvSpPr>
          <p:cNvPr id="169" name="Google Shape;169;p9"/>
          <p:cNvSpPr txBox="1"/>
          <p:nvPr/>
        </p:nvSpPr>
        <p:spPr>
          <a:xfrm>
            <a:off x="213730" y="795066"/>
            <a:ext cx="2646173"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Pathophysiology</a:t>
            </a:r>
            <a:endParaRPr/>
          </a:p>
        </p:txBody>
      </p:sp>
      <p:sp>
        <p:nvSpPr>
          <p:cNvPr id="170" name="Google Shape;170;p9"/>
          <p:cNvSpPr txBox="1"/>
          <p:nvPr/>
        </p:nvSpPr>
        <p:spPr>
          <a:xfrm>
            <a:off x="174219" y="1213712"/>
            <a:ext cx="2646173"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p-ANCA antibodies</a:t>
            </a:r>
            <a:r>
              <a:rPr lang="en-US" sz="1800">
                <a:solidFill>
                  <a:schemeClr val="dk1"/>
                </a:solidFill>
                <a:latin typeface="Calibri"/>
                <a:ea typeface="Calibri"/>
                <a:cs typeface="Calibri"/>
                <a:sym typeface="Calibri"/>
              </a:rPr>
              <a:t> formed against gut bacteria cross-react with neutrophils due to </a:t>
            </a:r>
            <a:r>
              <a:rPr b="1" lang="en-US" sz="1800">
                <a:solidFill>
                  <a:schemeClr val="dk1"/>
                </a:solidFill>
                <a:latin typeface="Calibri"/>
                <a:ea typeface="Calibri"/>
                <a:cs typeface="Calibri"/>
                <a:sym typeface="Calibri"/>
              </a:rPr>
              <a:t>molecular mimicry </a:t>
            </a:r>
            <a:r>
              <a:rPr lang="en-US" sz="1800">
                <a:solidFill>
                  <a:schemeClr val="dk1"/>
                </a:solidFill>
                <a:latin typeface="Calibri"/>
                <a:ea typeface="Calibri"/>
                <a:cs typeface="Calibri"/>
                <a:sym typeface="Calibri"/>
              </a:rPr>
              <a:t>(gut bacteria possess similar antigens to neutrophils).</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Cytotoxic T cells</a:t>
            </a:r>
            <a:r>
              <a:rPr lang="en-US" sz="1800">
                <a:solidFill>
                  <a:schemeClr val="dk1"/>
                </a:solidFill>
                <a:latin typeface="Calibri"/>
                <a:ea typeface="Calibri"/>
                <a:cs typeface="Calibri"/>
                <a:sym typeface="Calibri"/>
              </a:rPr>
              <a:t> in epithelium of colon cause destruction of mucosa &amp; submucosa→ </a:t>
            </a:r>
            <a:r>
              <a:rPr b="1" lang="en-US" sz="1800">
                <a:solidFill>
                  <a:schemeClr val="dk1"/>
                </a:solidFill>
                <a:latin typeface="Calibri"/>
                <a:ea typeface="Calibri"/>
                <a:cs typeface="Calibri"/>
                <a:sym typeface="Calibri"/>
              </a:rPr>
              <a:t>mucosal &amp; submucosal ulceration</a:t>
            </a:r>
            <a:endParaRPr/>
          </a:p>
        </p:txBody>
      </p:sp>
      <p:sp>
        <p:nvSpPr>
          <p:cNvPr id="171" name="Google Shape;171;p9"/>
          <p:cNvSpPr txBox="1"/>
          <p:nvPr/>
        </p:nvSpPr>
        <p:spPr>
          <a:xfrm>
            <a:off x="213729" y="4749643"/>
            <a:ext cx="2646173" cy="370747"/>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Complications</a:t>
            </a:r>
            <a:endParaRPr/>
          </a:p>
        </p:txBody>
      </p:sp>
      <p:sp>
        <p:nvSpPr>
          <p:cNvPr id="172" name="Google Shape;172;p9"/>
          <p:cNvSpPr txBox="1"/>
          <p:nvPr/>
        </p:nvSpPr>
        <p:spPr>
          <a:xfrm>
            <a:off x="3237271" y="1948116"/>
            <a:ext cx="3498205" cy="120032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LLQ </a:t>
            </a:r>
            <a:r>
              <a:rPr lang="en-US" sz="1800">
                <a:solidFill>
                  <a:schemeClr val="dk1"/>
                </a:solidFill>
                <a:latin typeface="Calibri"/>
                <a:ea typeface="Calibri"/>
                <a:cs typeface="Calibri"/>
                <a:sym typeface="Calibri"/>
              </a:rPr>
              <a:t>abdo pain</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bloody diarrhoea w/ mucus </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rectal tenesmus</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weight loss (Crohn’s &gt;&gt;)</a:t>
            </a:r>
            <a:endParaRPr/>
          </a:p>
        </p:txBody>
      </p:sp>
      <p:sp>
        <p:nvSpPr>
          <p:cNvPr id="173" name="Google Shape;173;p9"/>
          <p:cNvSpPr txBox="1"/>
          <p:nvPr/>
        </p:nvSpPr>
        <p:spPr>
          <a:xfrm>
            <a:off x="7152355" y="1428024"/>
            <a:ext cx="4729223"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Tx</a:t>
            </a:r>
            <a:endParaRPr/>
          </a:p>
        </p:txBody>
      </p:sp>
      <p:sp>
        <p:nvSpPr>
          <p:cNvPr id="174" name="Google Shape;174;p9"/>
          <p:cNvSpPr txBox="1"/>
          <p:nvPr/>
        </p:nvSpPr>
        <p:spPr>
          <a:xfrm>
            <a:off x="3165329" y="1428024"/>
            <a:ext cx="3691586" cy="369332"/>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Symptoms</a:t>
            </a:r>
            <a:endParaRPr/>
          </a:p>
        </p:txBody>
      </p:sp>
      <p:sp>
        <p:nvSpPr>
          <p:cNvPr id="175" name="Google Shape;175;p9"/>
          <p:cNvSpPr txBox="1"/>
          <p:nvPr/>
        </p:nvSpPr>
        <p:spPr>
          <a:xfrm>
            <a:off x="213729" y="5231552"/>
            <a:ext cx="2646173"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 Toxic megacolon = MC cause of death </a:t>
            </a:r>
            <a:r>
              <a:rPr lang="en-US" sz="1800">
                <a:solidFill>
                  <a:schemeClr val="dk1"/>
                </a:solidFill>
                <a:latin typeface="Calibri"/>
                <a:ea typeface="Calibri"/>
                <a:cs typeface="Calibri"/>
                <a:sym typeface="Calibri"/>
              </a:rPr>
              <a:t>in UC patients</a:t>
            </a:r>
            <a:endParaRPr/>
          </a:p>
          <a:p>
            <a:pPr indent="0" lvl="0" marL="0" marR="0" rtl="0" algn="l">
              <a:spcBef>
                <a:spcPts val="0"/>
              </a:spcBef>
              <a:spcAft>
                <a:spcPts val="0"/>
              </a:spcAft>
              <a:buNone/>
            </a:pPr>
            <a:r>
              <a:rPr b="0" i="0" lang="en-US" sz="1800">
                <a:solidFill>
                  <a:srgbClr val="000000"/>
                </a:solidFill>
                <a:latin typeface="Lucida Sans"/>
                <a:ea typeface="Lucida Sans"/>
                <a:cs typeface="Lucida Sans"/>
                <a:sym typeface="Lucida Sans"/>
              </a:rPr>
              <a:t>- ↑</a:t>
            </a:r>
            <a:r>
              <a:rPr lang="en-US" sz="1800">
                <a:solidFill>
                  <a:srgbClr val="000000"/>
                </a:solidFill>
                <a:latin typeface="Lucida Sans"/>
                <a:ea typeface="Lucida Sans"/>
                <a:cs typeface="Lucida Sans"/>
                <a:sym typeface="Lucida Sans"/>
              </a:rPr>
              <a:t> risk of cholangiocarcinoma</a:t>
            </a:r>
            <a:endParaRPr b="1" sz="1800">
              <a:solidFill>
                <a:schemeClr val="dk1"/>
              </a:solidFill>
              <a:latin typeface="Calibri"/>
              <a:ea typeface="Calibri"/>
              <a:cs typeface="Calibri"/>
              <a:sym typeface="Calibri"/>
            </a:endParaRPr>
          </a:p>
        </p:txBody>
      </p:sp>
      <p:pic>
        <p:nvPicPr>
          <p:cNvPr descr="A diagram of different types of ulcerative colitis&#10;&#10;Description automatically generated" id="176" name="Google Shape;176;p9"/>
          <p:cNvPicPr preferRelativeResize="0"/>
          <p:nvPr/>
        </p:nvPicPr>
        <p:blipFill rotWithShape="1">
          <a:blip r:embed="rId3">
            <a:alphaModFix/>
          </a:blip>
          <a:srcRect b="0" l="0" r="0" t="0"/>
          <a:stretch/>
        </p:blipFill>
        <p:spPr>
          <a:xfrm>
            <a:off x="3093560" y="3521528"/>
            <a:ext cx="3835124" cy="2826975"/>
          </a:xfrm>
          <a:prstGeom prst="rect">
            <a:avLst/>
          </a:prstGeom>
          <a:noFill/>
          <a:ln>
            <a:noFill/>
          </a:ln>
        </p:spPr>
      </p:pic>
      <p:pic>
        <p:nvPicPr>
          <p:cNvPr descr="A screenshot of a cell phone&#10;&#10;Description automatically generated" id="177" name="Google Shape;177;p9"/>
          <p:cNvPicPr preferRelativeResize="0"/>
          <p:nvPr/>
        </p:nvPicPr>
        <p:blipFill rotWithShape="1">
          <a:blip r:embed="rId4">
            <a:alphaModFix/>
          </a:blip>
          <a:srcRect b="0" l="0" r="0" t="0"/>
          <a:stretch/>
        </p:blipFill>
        <p:spPr>
          <a:xfrm>
            <a:off x="7152355" y="1946376"/>
            <a:ext cx="4735666" cy="4735666"/>
          </a:xfrm>
          <a:prstGeom prst="rect">
            <a:avLst/>
          </a:prstGeom>
          <a:noFill/>
          <a:ln>
            <a:noFill/>
          </a:ln>
        </p:spPr>
      </p:pic>
      <p:sp>
        <p:nvSpPr>
          <p:cNvPr id="178" name="Google Shape;178;p9"/>
          <p:cNvSpPr/>
          <p:nvPr/>
        </p:nvSpPr>
        <p:spPr>
          <a:xfrm>
            <a:off x="3654458" y="219953"/>
            <a:ext cx="8461246" cy="967353"/>
          </a:xfrm>
          <a:prstGeom prst="roundRect">
            <a:avLst>
              <a:gd fmla="val 16667" name="adj"/>
            </a:avLst>
          </a:prstGeom>
          <a:solidFill>
            <a:srgbClr val="FFC000">
              <a:alpha val="72941"/>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autoimmune colitis beginning @ rectum (proctitis) &amp; extending proximally into colon (NEVER beyond ileocaecal valve) associated with </a:t>
            </a:r>
            <a:r>
              <a:rPr b="1" lang="en-US" sz="1800">
                <a:solidFill>
                  <a:schemeClr val="dk1"/>
                </a:solidFill>
                <a:latin typeface="Calibri"/>
                <a:ea typeface="Calibri"/>
                <a:cs typeface="Calibri"/>
                <a:sym typeface="Calibri"/>
              </a:rPr>
              <a:t>p-ANCA antibodies &amp; HLA B27 gene</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Affects colon only, never SI or anus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2024-01-25T09:31:23Z</dcterms:created>
  <dc:creator>azizareesha@gmail.com</dc:creator>
</cp:coreProperties>
</file>