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Radley" pitchFamily="2" charset="77"/>
      <p:regular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NRyvaKjoC+vViw6ZyT8c3Uhv1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1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2d2a89e1b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2" name="Google Shape;162;g122d2a89e1b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2d2a89e1b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1" name="Google Shape;171;g122d2a89e1b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182f6e6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0" name="Google Shape;180;g12182f6e6e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182f6e6e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9" name="Google Shape;189;g12182f6e6e7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182f6e6e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182f6e6e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12182f6e6e7_0_1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182f6e6e7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182f6e6e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Learn the difference between specific and sensitive. Important in conditions such as pernicious anaemia/rheumatoid arthritis. </a:t>
            </a:r>
            <a:endParaRPr/>
          </a:p>
        </p:txBody>
      </p:sp>
      <p:sp>
        <p:nvSpPr>
          <p:cNvPr id="206" name="Google Shape;206;g12182f6e6e7_0_2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182f6e6e7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2" name="Google Shape;212;g12182f6e6e7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21" name="Google Shape;2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2d2a89e1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0" name="Google Shape;230;g122d2a89e1b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2d2a89e1b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9" name="Google Shape;239;g122d2a89e1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2d2a89e1b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8" name="Google Shape;248;g122d2a89e1b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2d2a89e1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7" name="Google Shape;257;g122d2a89e1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2182f6e6e7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2182f6e6e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12182f6e6e7_0_3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182f6e6e7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2182f6e6e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12182f6e6e7_0_4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182f6e6e7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2182f6e6e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Know both the roman numerals and numbers for this </a:t>
            </a:r>
            <a:endParaRPr/>
          </a:p>
        </p:txBody>
      </p:sp>
      <p:sp>
        <p:nvSpPr>
          <p:cNvPr id="281" name="Google Shape;281;g12182f6e6e7_0_4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abb94368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7" name="Google Shape;287;g11abb943688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d2a89e1b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6" name="Google Shape;296;g122d2a89e1b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2d2a89e1b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5" name="Google Shape;305;g122d2a89e1b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2d2a89e1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4" name="Google Shape;314;g122d2a89e1b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182f6e6e7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182f6e6e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Might get questions where they write a whole spiel about a presentation and then give you the answer/ask you an entirely different question. </a:t>
            </a:r>
            <a:endParaRPr/>
          </a:p>
        </p:txBody>
      </p:sp>
      <p:sp>
        <p:nvSpPr>
          <p:cNvPr id="324" name="Google Shape;324;g12182f6e6e7_0_5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2" name="Google Shape;102;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2182f6e6e7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2182f6e6e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Might get questions where they write a whole spiel about a presentation and then give you the answer/ask you an entirely different question. </a:t>
            </a:r>
            <a:endParaRPr/>
          </a:p>
          <a:p>
            <a:pPr marL="0" lvl="0" indent="0" algn="l" rtl="0">
              <a:spcBef>
                <a:spcPts val="0"/>
              </a:spcBef>
              <a:spcAft>
                <a:spcPts val="0"/>
              </a:spcAft>
              <a:buNone/>
            </a:pPr>
            <a:endParaRPr/>
          </a:p>
        </p:txBody>
      </p:sp>
      <p:sp>
        <p:nvSpPr>
          <p:cNvPr id="331" name="Google Shape;331;g12182f6e6e7_0_6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2182f6e6e7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2182f6e6e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12182f6e6e7_0_6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2d2a89e1b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4" name="Google Shape;344;g122d2a89e1b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22d2a89e1b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3" name="Google Shape;353;g122d2a89e1b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22d2a89e1b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2" name="Google Shape;362;g122d2a89e1b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2182f6e6e7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2182f6e6e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2182f6e6e7_0_7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182f6e6e7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182f6e6e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12182f6e6e7_0_7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182f6e6e7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2182f6e6e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12182f6e6e7_0_8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22d2a89e1b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2" name="Google Shape;392;g122d2a89e1b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22d2a89e1b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1" name="Google Shape;401;g122d2a89e1b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0" name="Google Shape;1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22d2a89e1b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It is often called black water fever. </a:t>
            </a:r>
            <a:endParaRPr/>
          </a:p>
        </p:txBody>
      </p:sp>
      <p:sp>
        <p:nvSpPr>
          <p:cNvPr id="411" name="Google Shape;411;g122d2a89e1b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abb943688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It is often called black water fever. </a:t>
            </a:r>
            <a:endParaRPr/>
          </a:p>
        </p:txBody>
      </p:sp>
      <p:sp>
        <p:nvSpPr>
          <p:cNvPr id="421" name="Google Shape;421;g11abb943688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abb94368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It is often called black water fever. </a:t>
            </a:r>
            <a:endParaRPr/>
          </a:p>
        </p:txBody>
      </p:sp>
      <p:sp>
        <p:nvSpPr>
          <p:cNvPr id="431" name="Google Shape;431;g11abb94368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ac7114116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ac711411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11ac7114116_0_8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1ac7114116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1ac711411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11ac7114116_0_8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22d2a89e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7" name="Google Shape;457;g122d2a89e1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6" name="Google Shape;4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5" name="Google Shape;47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2d2a89e1b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6" name="Google Shape;126;g122d2a89e1b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2d2a89e1b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5" name="Google Shape;135;g122d2a89e1b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d2a89e1b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4" name="Google Shape;144;g122d2a89e1b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2d2a89e1b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3" name="Google Shape;153;g122d2a89e1b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0"/>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1" name="Google Shape;21;p10"/>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7200" y="274637"/>
            <a:ext cx="8229600" cy="1143000"/>
          </a:xfrm>
          <a:prstGeom prst="rect">
            <a:avLst/>
          </a:prstGeom>
          <a:solidFill>
            <a:srgbClr val="17365D"/>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4" name="Google Shape;24;p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1"/>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9" name="Google Shape;29;p11"/>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Google Shape;33;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1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1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8"/>
          <p:cNvSpPr>
            <a:spLocks noGrp="1"/>
          </p:cNvSpPr>
          <p:nvPr>
            <p:ph type="pic" idx="2"/>
          </p:nvPr>
        </p:nvSpPr>
        <p:spPr>
          <a:xfrm>
            <a:off x="1792288" y="612775"/>
            <a:ext cx="5486399" cy="4114800"/>
          </a:xfrm>
          <a:prstGeom prst="rect">
            <a:avLst/>
          </a:prstGeom>
          <a:noFill/>
          <a:ln>
            <a:noFill/>
          </a:ln>
        </p:spPr>
      </p:sp>
      <p:sp>
        <p:nvSpPr>
          <p:cNvPr id="70" name="Google Shape;70;p1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7"/>
            <a:ext cx="8229600" cy="1143000"/>
          </a:xfrm>
          <a:prstGeom prst="rect">
            <a:avLst/>
          </a:prstGeom>
          <a:solidFill>
            <a:srgbClr val="0F243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body" idx="1"/>
          </p:nvPr>
        </p:nvSpPr>
        <p:spPr>
          <a:xfrm>
            <a:off x="457201" y="1056503"/>
            <a:ext cx="8229597" cy="4525963"/>
          </a:xfrm>
          <a:prstGeom prst="rect">
            <a:avLst/>
          </a:prstGeom>
          <a:noFill/>
          <a:ln>
            <a:noFill/>
          </a:ln>
        </p:spPr>
        <p:txBody>
          <a:bodyPr spcFirstLastPara="1" wrap="square" lIns="91425" tIns="91425" rIns="91425" bIns="91425" anchor="t" anchorCtr="0">
            <a:noAutofit/>
          </a:bodyPr>
          <a:lstStyle/>
          <a:p>
            <a:pPr marL="177800" lvl="0" indent="0" algn="l" rtl="0">
              <a:lnSpc>
                <a:spcPct val="100000"/>
              </a:lnSpc>
              <a:spcBef>
                <a:spcPts val="0"/>
              </a:spcBef>
              <a:spcAft>
                <a:spcPts val="0"/>
              </a:spcAft>
              <a:buSzPts val="1600"/>
              <a:buNone/>
            </a:pPr>
            <a:r>
              <a:rPr lang="en-US" sz="1600"/>
              <a:t>Thank you for signing up to deliver a Peer Teaching Society teaching session.  We appreciate you taking the time to teach our members.  As part of the process we now offer the opportunity to collate feedback on your teaching session.  The Peer Teaching Society feedback form is linked at the end of the template.  The process of collating this feedback is as follows:</a:t>
            </a:r>
            <a:endParaRPr/>
          </a:p>
          <a:p>
            <a:pPr marL="692150" lvl="0" indent="-514350" algn="l" rtl="0">
              <a:lnSpc>
                <a:spcPct val="100000"/>
              </a:lnSpc>
              <a:spcBef>
                <a:spcPts val="560"/>
              </a:spcBef>
              <a:spcAft>
                <a:spcPts val="0"/>
              </a:spcAft>
              <a:buSzPts val="1600"/>
              <a:buFont typeface="Arial"/>
              <a:buAutoNum type="arabicPeriod"/>
            </a:pPr>
            <a:r>
              <a:rPr lang="en-US" sz="1600"/>
              <a:t>All field marked with [Square Brackets] should be filled in by yourself.</a:t>
            </a:r>
            <a:endParaRPr/>
          </a:p>
          <a:p>
            <a:pPr marL="692150" lvl="0" indent="-514350" algn="l" rtl="0">
              <a:lnSpc>
                <a:spcPct val="100000"/>
              </a:lnSpc>
              <a:spcBef>
                <a:spcPts val="560"/>
              </a:spcBef>
              <a:spcAft>
                <a:spcPts val="0"/>
              </a:spcAft>
              <a:buSzPts val="1600"/>
              <a:buFont typeface="Arial"/>
              <a:buAutoNum type="arabicPeriod"/>
            </a:pPr>
            <a:r>
              <a:rPr lang="en-US" sz="1600"/>
              <a:t>Specifically, the date and time at the end should be in the format of [DD/MM/YYYY] and [HH:MM AM/PM].  </a:t>
            </a:r>
            <a:r>
              <a:rPr lang="en-US" sz="1600" i="1"/>
              <a:t>This allows us to filter responses to the specific session and give you your specific feedback.</a:t>
            </a:r>
            <a:endParaRPr/>
          </a:p>
          <a:p>
            <a:pPr marL="692150" lvl="0" indent="-514350" algn="l" rtl="0">
              <a:lnSpc>
                <a:spcPct val="100000"/>
              </a:lnSpc>
              <a:spcBef>
                <a:spcPts val="560"/>
              </a:spcBef>
              <a:spcAft>
                <a:spcPts val="0"/>
              </a:spcAft>
              <a:buSzPts val="1600"/>
              <a:buFont typeface="Arial"/>
              <a:buAutoNum type="arabicPeriod"/>
            </a:pPr>
            <a:r>
              <a:rPr lang="en-US" sz="1600"/>
              <a:t>Get students to utilize the QR code or the link to fill out the feedback form </a:t>
            </a:r>
            <a:r>
              <a:rPr lang="en-US" sz="1600" b="1"/>
              <a:t>at the end of the session</a:t>
            </a:r>
            <a:r>
              <a:rPr lang="en-US" sz="1600"/>
              <a:t>.</a:t>
            </a:r>
            <a:endParaRPr/>
          </a:p>
          <a:p>
            <a:pPr marL="692150" lvl="0" indent="-514350" algn="l" rtl="0">
              <a:lnSpc>
                <a:spcPct val="100000"/>
              </a:lnSpc>
              <a:spcBef>
                <a:spcPts val="560"/>
              </a:spcBef>
              <a:spcAft>
                <a:spcPts val="0"/>
              </a:spcAft>
              <a:buSzPts val="1600"/>
              <a:buFont typeface="Arial"/>
              <a:buAutoNum type="arabicPeriod"/>
            </a:pPr>
            <a:r>
              <a:rPr lang="en-US" sz="1600"/>
              <a:t>Peer Teaching Society will collate the responses for you and send them to you as soon as possible utilizing the email you provided on the sign up form.</a:t>
            </a:r>
            <a:endParaRPr/>
          </a:p>
          <a:p>
            <a:pPr marL="692150" lvl="0" indent="-514350" algn="l" rtl="0">
              <a:lnSpc>
                <a:spcPct val="100000"/>
              </a:lnSpc>
              <a:spcBef>
                <a:spcPts val="560"/>
              </a:spcBef>
              <a:spcAft>
                <a:spcPts val="0"/>
              </a:spcAft>
              <a:buSzPts val="1600"/>
              <a:buFont typeface="Arial"/>
              <a:buAutoNum type="arabicPeriod"/>
            </a:pPr>
            <a:r>
              <a:rPr lang="en-US" sz="1600"/>
              <a:t>Finally, delete this slide when you have completed the above.</a:t>
            </a:r>
            <a:endParaRPr/>
          </a:p>
          <a:p>
            <a:pPr marL="177800" lvl="0" indent="0" algn="l" rtl="0">
              <a:lnSpc>
                <a:spcPct val="100000"/>
              </a:lnSpc>
              <a:spcBef>
                <a:spcPts val="560"/>
              </a:spcBef>
              <a:spcAft>
                <a:spcPts val="0"/>
              </a:spcAft>
              <a:buSzPts val="1600"/>
              <a:buNone/>
            </a:pPr>
            <a:endParaRPr sz="1600"/>
          </a:p>
          <a:p>
            <a:pPr marL="177800" lvl="0" indent="0" algn="ctr" rtl="0">
              <a:lnSpc>
                <a:spcPct val="100000"/>
              </a:lnSpc>
              <a:spcBef>
                <a:spcPts val="560"/>
              </a:spcBef>
              <a:spcAft>
                <a:spcPts val="0"/>
              </a:spcAft>
              <a:buSzPts val="1600"/>
              <a:buNone/>
            </a:pPr>
            <a:r>
              <a:rPr lang="en-US" sz="1600"/>
              <a:t>Good luck with your teaching session and thank you again for engaging with Peer Teaching Society.  We hope to see you again soon!</a:t>
            </a:r>
            <a:endParaRPr/>
          </a:p>
        </p:txBody>
      </p:sp>
      <p:sp>
        <p:nvSpPr>
          <p:cNvPr id="91" name="Google Shape;91;p1"/>
          <p:cNvSpPr txBox="1"/>
          <p:nvPr/>
        </p:nvSpPr>
        <p:spPr>
          <a:xfrm>
            <a:off x="457202" y="364525"/>
            <a:ext cx="8229597" cy="599302"/>
          </a:xfrm>
          <a:prstGeom prst="rect">
            <a:avLst/>
          </a:prstGeom>
          <a:noFill/>
          <a:ln>
            <a:noFill/>
          </a:ln>
        </p:spPr>
        <p:txBody>
          <a:bodyPr spcFirstLastPara="1" wrap="square" lIns="91425" tIns="91425" rIns="91425" bIns="91425" anchor="t" anchorCtr="0">
            <a:noAutofit/>
          </a:bodyPr>
          <a:lstStyle/>
          <a:p>
            <a:pPr marL="17780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Peer teaching PowerPoint brief</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22d2a89e1b_0_1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Bone marrow infiltration and failure will lead to:</a:t>
            </a:r>
            <a:endParaRPr sz="2000"/>
          </a:p>
          <a:p>
            <a:pPr marL="457200" marR="0" lvl="0" indent="-355600" algn="l" rtl="0">
              <a:lnSpc>
                <a:spcPct val="100000"/>
              </a:lnSpc>
              <a:spcBef>
                <a:spcPts val="0"/>
              </a:spcBef>
              <a:spcAft>
                <a:spcPts val="0"/>
              </a:spcAft>
              <a:buSzPts val="2000"/>
              <a:buChar char="•"/>
            </a:pPr>
            <a:r>
              <a:rPr lang="en-US" sz="2000"/>
              <a:t>Bruising / bleeding - thrombocytopenia</a:t>
            </a:r>
            <a:endParaRPr sz="2000"/>
          </a:p>
          <a:p>
            <a:pPr marL="457200" marR="0" lvl="0" indent="-355600" algn="l" rtl="0">
              <a:lnSpc>
                <a:spcPct val="100000"/>
              </a:lnSpc>
              <a:spcBef>
                <a:spcPts val="0"/>
              </a:spcBef>
              <a:spcAft>
                <a:spcPts val="0"/>
              </a:spcAft>
              <a:buSzPts val="2000"/>
              <a:buChar char="•"/>
            </a:pPr>
            <a:r>
              <a:rPr lang="en-US" sz="2000"/>
              <a:t>Infections - leukopenia </a:t>
            </a:r>
            <a:endParaRPr sz="2000"/>
          </a:p>
          <a:p>
            <a:pPr marL="457200" marR="0" lvl="0" indent="-355600" algn="l" rtl="0">
              <a:lnSpc>
                <a:spcPct val="100000"/>
              </a:lnSpc>
              <a:spcBef>
                <a:spcPts val="0"/>
              </a:spcBef>
              <a:spcAft>
                <a:spcPts val="0"/>
              </a:spcAft>
              <a:buSzPts val="2000"/>
              <a:buChar char="•"/>
            </a:pPr>
            <a:r>
              <a:rPr lang="en-US" sz="2000"/>
              <a:t>Breathless, fatigue, pale - Anaemia</a:t>
            </a:r>
            <a:endParaRPr sz="2000"/>
          </a:p>
          <a:p>
            <a:pPr marL="0" marR="0" lvl="0" indent="0" algn="l" rtl="0">
              <a:lnSpc>
                <a:spcPct val="100000"/>
              </a:lnSpc>
              <a:spcBef>
                <a:spcPts val="0"/>
              </a:spcBef>
              <a:spcAft>
                <a:spcPts val="0"/>
              </a:spcAft>
              <a:buNone/>
            </a:pPr>
            <a:r>
              <a:rPr lang="en-US" sz="2000"/>
              <a:t>(pancytopenia if all 3 are present)</a:t>
            </a:r>
            <a:endParaRPr sz="20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r>
              <a:rPr lang="en-US" sz="2200"/>
              <a:t>Findings on blood smear:</a:t>
            </a:r>
            <a:endParaRPr sz="2200"/>
          </a:p>
          <a:p>
            <a:pPr marL="457200" lvl="0" indent="-330200" algn="l" rtl="0">
              <a:spcBef>
                <a:spcPts val="0"/>
              </a:spcBef>
              <a:spcAft>
                <a:spcPts val="0"/>
              </a:spcAft>
              <a:buSzPts val="1600"/>
              <a:buAutoNum type="alphaUcPeriod"/>
            </a:pPr>
            <a:r>
              <a:rPr lang="en-US" sz="1600"/>
              <a:t>Bite cells 		Seen in G6PD</a:t>
            </a:r>
            <a:endParaRPr sz="1600"/>
          </a:p>
          <a:p>
            <a:pPr marL="457200" lvl="0" indent="-330200" algn="l" rtl="0">
              <a:spcBef>
                <a:spcPts val="0"/>
              </a:spcBef>
              <a:spcAft>
                <a:spcPts val="0"/>
              </a:spcAft>
              <a:buSzPts val="1600"/>
              <a:buAutoNum type="alphaUcPeriod"/>
            </a:pPr>
            <a:r>
              <a:rPr lang="en-US" sz="1600"/>
              <a:t>Smudge cells 	</a:t>
            </a:r>
            <a:r>
              <a:rPr lang="en-US" sz="1600" b="1"/>
              <a:t>Seen in CLL</a:t>
            </a:r>
            <a:endParaRPr sz="1600" b="1"/>
          </a:p>
          <a:p>
            <a:pPr marL="457200" lvl="0" indent="-330200" algn="l" rtl="0">
              <a:spcBef>
                <a:spcPts val="0"/>
              </a:spcBef>
              <a:spcAft>
                <a:spcPts val="0"/>
              </a:spcAft>
              <a:buClr>
                <a:srgbClr val="00B800"/>
              </a:buClr>
              <a:buSzPts val="1600"/>
              <a:buAutoNum type="alphaUcPeriod"/>
            </a:pPr>
            <a:r>
              <a:rPr lang="en-US" sz="1600" b="1">
                <a:solidFill>
                  <a:srgbClr val="00B800"/>
                </a:solidFill>
              </a:rPr>
              <a:t>Auer rods 		</a:t>
            </a:r>
            <a:r>
              <a:rPr lang="en-US" sz="1600" b="1"/>
              <a:t>Seen in AML</a:t>
            </a:r>
            <a:endParaRPr sz="1600" b="1"/>
          </a:p>
          <a:p>
            <a:pPr marL="457200" lvl="0" indent="-330200" algn="l" rtl="0">
              <a:spcBef>
                <a:spcPts val="0"/>
              </a:spcBef>
              <a:spcAft>
                <a:spcPts val="0"/>
              </a:spcAft>
              <a:buSzPts val="1600"/>
              <a:buAutoNum type="alphaUcPeriod"/>
            </a:pPr>
            <a:r>
              <a:rPr lang="en-US" sz="1600"/>
              <a:t>Spherocytes 	Seen in HS (hereditary spherocytosis)</a:t>
            </a:r>
            <a:endParaRPr sz="1600"/>
          </a:p>
          <a:p>
            <a:pPr marL="457200" lvl="0" indent="-330200" algn="l" rtl="0">
              <a:spcBef>
                <a:spcPts val="0"/>
              </a:spcBef>
              <a:spcAft>
                <a:spcPts val="0"/>
              </a:spcAft>
              <a:buSzPts val="1600"/>
              <a:buAutoNum type="alphaUcPeriod"/>
            </a:pPr>
            <a:r>
              <a:rPr lang="en-US" sz="1600"/>
              <a:t>Tear drop cells 	Seen in myelofibrosis</a:t>
            </a:r>
            <a:endParaRPr sz="22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endParaRPr sz="2200"/>
          </a:p>
        </p:txBody>
      </p:sp>
      <p:sp>
        <p:nvSpPr>
          <p:cNvPr id="165" name="Google Shape;165;g122d2a89e1b_0_121"/>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66" name="Google Shape;166;g122d2a89e1b_0_121"/>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7" name="Google Shape;167;g122d2a89e1b_0_121"/>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68" name="Google Shape;168;g122d2a89e1b_0_121"/>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 (AML) - Explanation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22d2a89e1b_0_1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i="1"/>
              <a:t>Shane is 34yr old male with </a:t>
            </a:r>
            <a:r>
              <a:rPr lang="en-US" sz="1600" b="1" i="1">
                <a:highlight>
                  <a:srgbClr val="FFFF00"/>
                </a:highlight>
              </a:rPr>
              <a:t>Down’s syndrome.</a:t>
            </a:r>
            <a:r>
              <a:rPr lang="en-US" sz="1600" i="1"/>
              <a:t> He has recently been complaining of increasing </a:t>
            </a:r>
            <a:r>
              <a:rPr lang="en-US" sz="1600" i="1">
                <a:highlight>
                  <a:srgbClr val="FFFF00"/>
                </a:highlight>
              </a:rPr>
              <a:t>breathlessness </a:t>
            </a:r>
            <a:r>
              <a:rPr lang="en-US" sz="1600" i="1"/>
              <a:t>and </a:t>
            </a:r>
            <a:r>
              <a:rPr lang="en-US" sz="1600" i="1">
                <a:highlight>
                  <a:srgbClr val="FFFF00"/>
                </a:highlight>
              </a:rPr>
              <a:t>fatigue </a:t>
            </a:r>
            <a:r>
              <a:rPr lang="en-US" sz="1600" i="1"/>
              <a:t>over the last 3 or 4 weeks. Upon looking at his medical record, you also notice he has been getting </a:t>
            </a:r>
            <a:r>
              <a:rPr lang="en-US" sz="1600" i="1">
                <a:highlight>
                  <a:srgbClr val="FFFF00"/>
                </a:highlight>
              </a:rPr>
              <a:t>infections </a:t>
            </a:r>
            <a:r>
              <a:rPr lang="en-US" sz="1600" i="1"/>
              <a:t>much more commonly than normal. </a:t>
            </a:r>
            <a:endParaRPr sz="1600" i="1"/>
          </a:p>
          <a:p>
            <a:pPr marL="0" lvl="0" indent="0" algn="l" rtl="0">
              <a:spcBef>
                <a:spcPts val="0"/>
              </a:spcBef>
              <a:spcAft>
                <a:spcPts val="0"/>
              </a:spcAft>
              <a:buClr>
                <a:schemeClr val="dk1"/>
              </a:buClr>
              <a:buSzPts val="1100"/>
              <a:buFont typeface="Arial"/>
              <a:buNone/>
            </a:pPr>
            <a:endParaRPr sz="1600" i="1"/>
          </a:p>
          <a:p>
            <a:pPr marL="0" lvl="0" indent="0" algn="l" rtl="0">
              <a:spcBef>
                <a:spcPts val="0"/>
              </a:spcBef>
              <a:spcAft>
                <a:spcPts val="0"/>
              </a:spcAft>
              <a:buClr>
                <a:schemeClr val="dk1"/>
              </a:buClr>
              <a:buSzPts val="1100"/>
              <a:buFont typeface="Arial"/>
              <a:buNone/>
            </a:pPr>
            <a:r>
              <a:rPr lang="en-US" sz="1600" i="1"/>
              <a:t>On examination you note </a:t>
            </a:r>
            <a:r>
              <a:rPr lang="en-US" sz="1600" i="1">
                <a:highlight>
                  <a:srgbClr val="FFFF00"/>
                </a:highlight>
              </a:rPr>
              <a:t>bruising </a:t>
            </a:r>
            <a:r>
              <a:rPr lang="en-US" sz="1600" i="1"/>
              <a:t>on his legs but otherwise normal. </a:t>
            </a:r>
            <a:endParaRPr sz="1600" i="1"/>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200"/>
          </a:p>
          <a:p>
            <a:pPr marL="457200" lvl="0" indent="-330200" algn="l" rtl="0">
              <a:spcBef>
                <a:spcPts val="0"/>
              </a:spcBef>
              <a:spcAft>
                <a:spcPts val="0"/>
              </a:spcAft>
              <a:buSzPts val="1600"/>
              <a:buAutoNum type="alphaUcPeriod"/>
            </a:pPr>
            <a:r>
              <a:rPr lang="en-US" sz="1600"/>
              <a:t>Bite cells 		Seen in G6PD</a:t>
            </a:r>
            <a:endParaRPr sz="1600"/>
          </a:p>
          <a:p>
            <a:pPr marL="457200" lvl="0" indent="-330200" algn="l" rtl="0">
              <a:spcBef>
                <a:spcPts val="0"/>
              </a:spcBef>
              <a:spcAft>
                <a:spcPts val="0"/>
              </a:spcAft>
              <a:buSzPts val="1600"/>
              <a:buAutoNum type="alphaUcPeriod"/>
            </a:pPr>
            <a:r>
              <a:rPr lang="en-US" sz="1600"/>
              <a:t>Smudge cells 	Seen in ALL</a:t>
            </a:r>
            <a:endParaRPr sz="1600"/>
          </a:p>
          <a:p>
            <a:pPr marL="457200" lvl="0" indent="-330200" algn="l" rtl="0">
              <a:spcBef>
                <a:spcPts val="0"/>
              </a:spcBef>
              <a:spcAft>
                <a:spcPts val="0"/>
              </a:spcAft>
              <a:buClr>
                <a:srgbClr val="00B800"/>
              </a:buClr>
              <a:buSzPts val="1600"/>
              <a:buAutoNum type="alphaUcPeriod"/>
            </a:pPr>
            <a:r>
              <a:rPr lang="en-US" sz="1600" b="1">
                <a:solidFill>
                  <a:srgbClr val="00B800"/>
                </a:solidFill>
              </a:rPr>
              <a:t>Auer rods 		</a:t>
            </a:r>
            <a:r>
              <a:rPr lang="en-US" sz="1600"/>
              <a:t>Seen in AML</a:t>
            </a:r>
            <a:endParaRPr sz="1600"/>
          </a:p>
          <a:p>
            <a:pPr marL="457200" lvl="0" indent="-330200" algn="l" rtl="0">
              <a:spcBef>
                <a:spcPts val="0"/>
              </a:spcBef>
              <a:spcAft>
                <a:spcPts val="0"/>
              </a:spcAft>
              <a:buSzPts val="1600"/>
              <a:buAutoNum type="alphaUcPeriod"/>
            </a:pPr>
            <a:r>
              <a:rPr lang="en-US" sz="1600"/>
              <a:t>Spherocytes 	Seen in HS (hereditary spherocytosis)</a:t>
            </a:r>
            <a:endParaRPr sz="1600"/>
          </a:p>
          <a:p>
            <a:pPr marL="457200" lvl="0" indent="-330200" algn="l" rtl="0">
              <a:spcBef>
                <a:spcPts val="0"/>
              </a:spcBef>
              <a:spcAft>
                <a:spcPts val="0"/>
              </a:spcAft>
              <a:buSzPts val="1600"/>
              <a:buAutoNum type="alphaUcPeriod"/>
            </a:pPr>
            <a:r>
              <a:rPr lang="en-US" sz="1600"/>
              <a:t>Tear drop cells 	Seen in myelofibrosis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DS is most commonly associated with AML, however there is also a higher prevalence of ALL in patients with DS. </a:t>
            </a:r>
            <a:endParaRPr sz="1600"/>
          </a:p>
          <a:p>
            <a:pPr marL="0" lvl="0" indent="0" algn="l" rtl="0">
              <a:spcBef>
                <a:spcPts val="0"/>
              </a:spcBef>
              <a:spcAft>
                <a:spcPts val="0"/>
              </a:spcAft>
              <a:buNone/>
            </a:pPr>
            <a:r>
              <a:rPr lang="en-US" sz="1600"/>
              <a:t>Age points more to AML. </a:t>
            </a:r>
            <a:endParaRPr sz="16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endParaRPr sz="2200"/>
          </a:p>
        </p:txBody>
      </p:sp>
      <p:sp>
        <p:nvSpPr>
          <p:cNvPr id="174" name="Google Shape;174;g122d2a89e1b_0_113"/>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75" name="Google Shape;175;g122d2a89e1b_0_113"/>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6" name="Google Shape;176;g122d2a89e1b_0_113"/>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77" name="Google Shape;177;g122d2a89e1b_0_113"/>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 (AML) - Explanation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2182f6e6e7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200"/>
              <a:t>Katie, a 25-year old student has been struggling with tiredness for a few months. She presented to the GP having developed weakness and pins and needles in her hands and feet, and difficulty with balance and walking. She has been following a vegan diet for the past 7 years.</a:t>
            </a:r>
            <a:endParaRPr sz="22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r>
              <a:rPr lang="en-US" sz="2200"/>
              <a:t>What blood tests would you carry out and what would you expect the results to be? (3 marks) </a:t>
            </a:r>
            <a:endParaRPr sz="22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US" sz="1600"/>
              <a:t> </a:t>
            </a:r>
            <a:endParaRPr sz="1600"/>
          </a:p>
          <a:p>
            <a:pPr marL="0" marR="0" lvl="0" indent="0" algn="l" rtl="0">
              <a:lnSpc>
                <a:spcPct val="100000"/>
              </a:lnSpc>
              <a:spcBef>
                <a:spcPts val="0"/>
              </a:spcBef>
              <a:spcAft>
                <a:spcPts val="0"/>
              </a:spcAft>
              <a:buNone/>
            </a:pPr>
            <a:endParaRPr sz="1600"/>
          </a:p>
        </p:txBody>
      </p:sp>
      <p:sp>
        <p:nvSpPr>
          <p:cNvPr id="183" name="Google Shape;183;g12182f6e6e7_0_0"/>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84" name="Google Shape;184;g12182f6e6e7_0_0"/>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5" name="Google Shape;185;g12182f6e6e7_0_0"/>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86" name="Google Shape;186;g12182f6e6e7_0_0"/>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2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2182f6e6e7_0_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a:t>Katie, a 25-year old student had been struggling with </a:t>
            </a:r>
            <a:r>
              <a:rPr lang="en-US" sz="1800" b="1">
                <a:highlight>
                  <a:srgbClr val="FFFF00"/>
                </a:highlight>
              </a:rPr>
              <a:t>tiredness </a:t>
            </a:r>
            <a:r>
              <a:rPr lang="en-US" sz="1800"/>
              <a:t>for a few months. She presented to the GP having developed </a:t>
            </a:r>
            <a:r>
              <a:rPr lang="en-US" sz="1800" b="1">
                <a:highlight>
                  <a:srgbClr val="FFFF00"/>
                </a:highlight>
              </a:rPr>
              <a:t>weakness</a:t>
            </a:r>
            <a:r>
              <a:rPr lang="en-US" sz="1800"/>
              <a:t> and </a:t>
            </a:r>
            <a:r>
              <a:rPr lang="en-US" sz="1800" b="1">
                <a:highlight>
                  <a:srgbClr val="FFFF00"/>
                </a:highlight>
              </a:rPr>
              <a:t>pins and needles</a:t>
            </a:r>
            <a:r>
              <a:rPr lang="en-US" sz="1800"/>
              <a:t> in her hands and feet, and </a:t>
            </a:r>
            <a:r>
              <a:rPr lang="en-US" sz="1800" b="1">
                <a:highlight>
                  <a:srgbClr val="FFFF00"/>
                </a:highlight>
              </a:rPr>
              <a:t>difficulty with balance and walking</a:t>
            </a:r>
            <a:r>
              <a:rPr lang="en-US" sz="1800" b="1"/>
              <a:t>.</a:t>
            </a:r>
            <a:r>
              <a:rPr lang="en-US" sz="1800"/>
              <a:t> She has been following a </a:t>
            </a:r>
            <a:r>
              <a:rPr lang="en-US" sz="1800" b="1">
                <a:highlight>
                  <a:srgbClr val="FFFF00"/>
                </a:highlight>
              </a:rPr>
              <a:t>vegan</a:t>
            </a:r>
            <a:r>
              <a:rPr lang="en-US" sz="1800" b="1"/>
              <a:t> diet</a:t>
            </a:r>
            <a:r>
              <a:rPr lang="en-US" sz="1800"/>
              <a:t> for the past </a:t>
            </a:r>
            <a:r>
              <a:rPr lang="en-US" sz="1800" b="1">
                <a:highlight>
                  <a:srgbClr val="FFFF00"/>
                </a:highlight>
              </a:rPr>
              <a:t>7 years</a:t>
            </a:r>
            <a:r>
              <a:rPr lang="en-US" sz="1800" b="1"/>
              <a:t>.</a:t>
            </a:r>
            <a:endParaRPr sz="1800" b="1"/>
          </a:p>
          <a:p>
            <a:pPr marL="0" lvl="0" indent="0" algn="l" rtl="0">
              <a:spcBef>
                <a:spcPts val="0"/>
              </a:spcBef>
              <a:spcAft>
                <a:spcPts val="0"/>
              </a:spcAft>
              <a:buClr>
                <a:schemeClr val="dk1"/>
              </a:buClr>
              <a:buSzPts val="1100"/>
              <a:buFont typeface="Arial"/>
              <a:buNone/>
            </a:pPr>
            <a:endParaRPr sz="1800" b="1"/>
          </a:p>
          <a:p>
            <a:pPr marL="0" lvl="0" indent="0" algn="l" rtl="0">
              <a:spcBef>
                <a:spcPts val="0"/>
              </a:spcBef>
              <a:spcAft>
                <a:spcPts val="0"/>
              </a:spcAft>
              <a:buNone/>
            </a:pPr>
            <a:r>
              <a:rPr lang="en-US" sz="1800"/>
              <a:t>What blood tests would you like to carry out and what would the likely results be? (3 marks)</a:t>
            </a:r>
            <a:endParaRPr sz="1800"/>
          </a:p>
          <a:p>
            <a:pPr marL="457200" lvl="0" indent="-342900" algn="l" rtl="0">
              <a:spcBef>
                <a:spcPts val="0"/>
              </a:spcBef>
              <a:spcAft>
                <a:spcPts val="0"/>
              </a:spcAft>
              <a:buSzPts val="1800"/>
              <a:buChar char="•"/>
            </a:pPr>
            <a:r>
              <a:rPr lang="en-US" sz="1800"/>
              <a:t>FBC </a:t>
            </a:r>
            <a:endParaRPr sz="1800"/>
          </a:p>
          <a:p>
            <a:pPr marL="914400" lvl="1" indent="-342900" algn="l" rtl="0">
              <a:spcBef>
                <a:spcPts val="0"/>
              </a:spcBef>
              <a:spcAft>
                <a:spcPts val="0"/>
              </a:spcAft>
              <a:buSzPts val="1800"/>
              <a:buChar char="–"/>
            </a:pPr>
            <a:r>
              <a:rPr lang="en-US" sz="1800"/>
              <a:t>↓Hb </a:t>
            </a:r>
            <a:endParaRPr sz="1800"/>
          </a:p>
          <a:p>
            <a:pPr marL="914400" lvl="1" indent="-342900" algn="l" rtl="0">
              <a:spcBef>
                <a:spcPts val="0"/>
              </a:spcBef>
              <a:spcAft>
                <a:spcPts val="0"/>
              </a:spcAft>
              <a:buSzPts val="1800"/>
              <a:buChar char="–"/>
            </a:pPr>
            <a:r>
              <a:rPr lang="en-US" sz="1800"/>
              <a:t>↑MCV (macrocytic anaemia) </a:t>
            </a:r>
            <a:endParaRPr sz="1800"/>
          </a:p>
          <a:p>
            <a:pPr marL="457200" lvl="0" indent="-342900" algn="l" rtl="0">
              <a:spcBef>
                <a:spcPts val="0"/>
              </a:spcBef>
              <a:spcAft>
                <a:spcPts val="0"/>
              </a:spcAft>
              <a:buSzPts val="1800"/>
              <a:buChar char="•"/>
            </a:pPr>
            <a:r>
              <a:rPr lang="en-US" sz="1800"/>
              <a:t>Blood film </a:t>
            </a:r>
            <a:endParaRPr sz="1800"/>
          </a:p>
          <a:p>
            <a:pPr marL="914400" lvl="1" indent="-342900" algn="l" rtl="0">
              <a:spcBef>
                <a:spcPts val="0"/>
              </a:spcBef>
              <a:spcAft>
                <a:spcPts val="0"/>
              </a:spcAft>
              <a:buSzPts val="1800"/>
              <a:buChar char="–"/>
            </a:pPr>
            <a:r>
              <a:rPr lang="en-US" sz="1800"/>
              <a:t>Hypersegmented neutrophils (&gt;5 lobes) and presence of oval macrocytes </a:t>
            </a:r>
            <a:endParaRPr sz="1800"/>
          </a:p>
          <a:p>
            <a:pPr marL="457200" lvl="0" indent="-342900" algn="l" rtl="0">
              <a:spcBef>
                <a:spcPts val="0"/>
              </a:spcBef>
              <a:spcAft>
                <a:spcPts val="0"/>
              </a:spcAft>
              <a:buSzPts val="1800"/>
              <a:buChar char="•"/>
            </a:pPr>
            <a:r>
              <a:rPr lang="en-US" sz="1800"/>
              <a:t>Serum cobalamin ↓</a:t>
            </a:r>
            <a:endParaRPr sz="1800"/>
          </a:p>
          <a:p>
            <a:pPr marL="0" lvl="0" indent="0" algn="l" rtl="0">
              <a:spcBef>
                <a:spcPts val="0"/>
              </a:spcBef>
              <a:spcAft>
                <a:spcPts val="0"/>
              </a:spcAft>
              <a:buNone/>
            </a:pPr>
            <a:endParaRPr sz="1600"/>
          </a:p>
        </p:txBody>
      </p:sp>
      <p:sp>
        <p:nvSpPr>
          <p:cNvPr id="192" name="Google Shape;192;g12182f6e6e7_0_8"/>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93" name="Google Shape;193;g12182f6e6e7_0_8"/>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4" name="Google Shape;194;g12182f6e6e7_0_8"/>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95" name="Google Shape;195;g12182f6e6e7_0_8"/>
          <p:cNvSpPr txBox="1"/>
          <p:nvPr/>
        </p:nvSpPr>
        <p:spPr>
          <a:xfrm>
            <a:off x="1187595" y="449700"/>
            <a:ext cx="7499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2 - Answer (Anaemia)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2182f6e6e7_0_1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2</a:t>
            </a:r>
            <a:endParaRPr/>
          </a:p>
        </p:txBody>
      </p:sp>
      <p:sp>
        <p:nvSpPr>
          <p:cNvPr id="202" name="Google Shape;202;g12182f6e6e7_0_1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Katie is found to have anaemia caused by vitamin B12 deficiency. </a:t>
            </a:r>
            <a:endParaRPr/>
          </a:p>
          <a:p>
            <a:pPr marL="0" lvl="0" indent="0" algn="l" rtl="0">
              <a:spcBef>
                <a:spcPts val="560"/>
              </a:spcBef>
              <a:spcAft>
                <a:spcPts val="0"/>
              </a:spcAft>
              <a:buNone/>
            </a:pPr>
            <a:endParaRPr/>
          </a:p>
          <a:p>
            <a:pPr marL="457200" lvl="0" indent="-406400" algn="l" rtl="0">
              <a:spcBef>
                <a:spcPts val="560"/>
              </a:spcBef>
              <a:spcAft>
                <a:spcPts val="0"/>
              </a:spcAft>
              <a:buSzPts val="2800"/>
              <a:buAutoNum type="arabicParenR"/>
            </a:pPr>
            <a:r>
              <a:rPr lang="en-US"/>
              <a:t>What is the most common cause of this?</a:t>
            </a:r>
            <a:endParaRPr/>
          </a:p>
          <a:p>
            <a:pPr marL="457200" lvl="0" indent="0" algn="l" rtl="0">
              <a:spcBef>
                <a:spcPts val="560"/>
              </a:spcBef>
              <a:spcAft>
                <a:spcPts val="0"/>
              </a:spcAft>
              <a:buNone/>
            </a:pPr>
            <a:endParaRPr/>
          </a:p>
          <a:p>
            <a:pPr marL="457200" lvl="0" indent="-406400" algn="l" rtl="0">
              <a:spcBef>
                <a:spcPts val="560"/>
              </a:spcBef>
              <a:spcAft>
                <a:spcPts val="0"/>
              </a:spcAft>
              <a:buSzPts val="2800"/>
              <a:buAutoNum type="arabicParenR"/>
            </a:pPr>
            <a:r>
              <a:rPr lang="en-US"/>
              <a:t>What features in a history would point towards it? </a:t>
            </a:r>
            <a:endParaRPr/>
          </a:p>
          <a:p>
            <a:pPr marL="0" lvl="0" indent="0" algn="l" rtl="0">
              <a:spcBef>
                <a:spcPts val="560"/>
              </a:spcBef>
              <a:spcAft>
                <a:spcPts val="0"/>
              </a:spcAft>
              <a:buNone/>
            </a:pPr>
            <a:endParaRPr/>
          </a:p>
          <a:p>
            <a:pPr marL="457200" lvl="0" indent="-406400" algn="l" rtl="0">
              <a:spcBef>
                <a:spcPts val="560"/>
              </a:spcBef>
              <a:spcAft>
                <a:spcPts val="0"/>
              </a:spcAft>
              <a:buSzPts val="2800"/>
              <a:buAutoNum type="arabicParenR"/>
            </a:pPr>
            <a:r>
              <a:rPr lang="en-US"/>
              <a:t>What tests are required to identify it? </a:t>
            </a:r>
            <a:endParaRPr/>
          </a:p>
          <a:p>
            <a:pPr marL="0" lvl="0" indent="0" algn="l" rtl="0">
              <a:spcBef>
                <a:spcPts val="56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2182f6e6e7_0_2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2</a:t>
            </a:r>
            <a:endParaRPr/>
          </a:p>
        </p:txBody>
      </p:sp>
      <p:sp>
        <p:nvSpPr>
          <p:cNvPr id="209" name="Google Shape;209;g12182f6e6e7_0_22"/>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600"/>
              <a:t>Most common cause of B12 deficiency anaemia is </a:t>
            </a:r>
            <a:r>
              <a:rPr lang="en-US" sz="2600" b="1"/>
              <a:t>pernicious anaemia. </a:t>
            </a:r>
            <a:r>
              <a:rPr lang="en-US" sz="2600"/>
              <a:t>Vitamin B12 binds to intrinsic factor </a:t>
            </a:r>
            <a:endParaRPr sz="2600"/>
          </a:p>
          <a:p>
            <a:pPr marL="0" lvl="0" indent="0" algn="l" rtl="0">
              <a:spcBef>
                <a:spcPts val="560"/>
              </a:spcBef>
              <a:spcAft>
                <a:spcPts val="0"/>
              </a:spcAft>
              <a:buNone/>
            </a:pPr>
            <a:endParaRPr sz="2600"/>
          </a:p>
          <a:p>
            <a:pPr marL="0" lvl="0" indent="0" algn="l" rtl="0">
              <a:spcBef>
                <a:spcPts val="560"/>
              </a:spcBef>
              <a:spcAft>
                <a:spcPts val="0"/>
              </a:spcAft>
              <a:buNone/>
            </a:pPr>
            <a:r>
              <a:rPr lang="en-US" sz="2600"/>
              <a:t>It is an </a:t>
            </a:r>
            <a:r>
              <a:rPr lang="en-US" sz="2600" b="1"/>
              <a:t>autoimmune </a:t>
            </a:r>
            <a:r>
              <a:rPr lang="en-US" sz="2600"/>
              <a:t>disease- personal or family history of T1DM, autoimmune thyroid disease, Addison’s, vitiligo </a:t>
            </a:r>
            <a:endParaRPr sz="2600"/>
          </a:p>
          <a:p>
            <a:pPr marL="0" lvl="0" indent="0" algn="l" rtl="0">
              <a:spcBef>
                <a:spcPts val="560"/>
              </a:spcBef>
              <a:spcAft>
                <a:spcPts val="0"/>
              </a:spcAft>
              <a:buNone/>
            </a:pPr>
            <a:endParaRPr sz="2600"/>
          </a:p>
          <a:p>
            <a:pPr marL="0" lvl="0" indent="0" algn="l" rtl="0">
              <a:spcBef>
                <a:spcPts val="560"/>
              </a:spcBef>
              <a:spcAft>
                <a:spcPts val="0"/>
              </a:spcAft>
              <a:buNone/>
            </a:pPr>
            <a:r>
              <a:rPr lang="en-US" sz="2600"/>
              <a:t>Test for antibodies: </a:t>
            </a:r>
            <a:r>
              <a:rPr lang="en-US" sz="2600" b="1"/>
              <a:t>parietal cell</a:t>
            </a:r>
            <a:r>
              <a:rPr lang="en-US" sz="2600"/>
              <a:t> and </a:t>
            </a:r>
            <a:r>
              <a:rPr lang="en-US" sz="2600" b="1"/>
              <a:t>intrinsic factor </a:t>
            </a:r>
            <a:r>
              <a:rPr lang="en-US" sz="2600"/>
              <a:t>(specific) antibodies  </a:t>
            </a:r>
            <a:endParaRPr sz="2600"/>
          </a:p>
          <a:p>
            <a:pPr marL="0" lvl="0" indent="0" algn="l" rtl="0">
              <a:spcBef>
                <a:spcPts val="560"/>
              </a:spcBef>
              <a:spcAft>
                <a:spcPts val="0"/>
              </a:spcAft>
              <a:buNone/>
            </a:pPr>
            <a:r>
              <a:rPr lang="en-US" sz="2600"/>
              <a:t>Learn the difference between specific and sensitive </a:t>
            </a:r>
            <a:endParaRPr sz="2600"/>
          </a:p>
          <a:p>
            <a:pPr marL="0" lvl="0" indent="0" algn="l" rtl="0">
              <a:spcBef>
                <a:spcPts val="560"/>
              </a:spcBef>
              <a:spcAft>
                <a:spcPts val="0"/>
              </a:spcAft>
              <a:buNone/>
            </a:pPr>
            <a:r>
              <a:rPr lang="en-US" sz="2600"/>
              <a:t>N.B. If someone had folate and B12 deficiency, correct B12 first. </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2182f6e6e7_0_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Vitamin B12 deficiency can result in </a:t>
            </a:r>
            <a:r>
              <a:rPr lang="en-US" sz="2200" b="1"/>
              <a:t>subacute combined degeneration of the spinal cord</a:t>
            </a:r>
            <a:r>
              <a:rPr lang="en-US" sz="2200"/>
              <a:t>. Can present with sensory deficits, paraesthesia, weakness, ataxia and gait disturbance. </a:t>
            </a: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r>
              <a:rPr lang="en-US" sz="2200"/>
              <a:t>Stores of B12 are sufficient to last 2-5 years (so very short history of dietary deficiency would not cause significant B12 deficiency) </a:t>
            </a: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r>
              <a:rPr lang="en-US" sz="2200"/>
              <a:t>Serum MMA and homocysteine levels are also raised in B12 deficiency </a:t>
            </a: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a:p>
            <a:pPr marL="342900" marR="0" lvl="0" indent="-342900" algn="l" rtl="0">
              <a:lnSpc>
                <a:spcPct val="100000"/>
              </a:lnSpc>
              <a:spcBef>
                <a:spcPts val="0"/>
              </a:spcBef>
              <a:spcAft>
                <a:spcPts val="0"/>
              </a:spcAft>
              <a:buClr>
                <a:schemeClr val="dk1"/>
              </a:buClr>
              <a:buSzPts val="2800"/>
              <a:buFont typeface="Arial"/>
              <a:buNone/>
            </a:pPr>
            <a:endParaRPr sz="2200"/>
          </a:p>
          <a:p>
            <a:pPr marL="342900" marR="0" lvl="0" indent="-342900" algn="l" rtl="0">
              <a:lnSpc>
                <a:spcPct val="100000"/>
              </a:lnSpc>
              <a:spcBef>
                <a:spcPts val="0"/>
              </a:spcBef>
              <a:spcAft>
                <a:spcPts val="0"/>
              </a:spcAft>
              <a:buClr>
                <a:schemeClr val="dk1"/>
              </a:buClr>
              <a:buSzPts val="2800"/>
              <a:buFont typeface="Arial"/>
              <a:buNone/>
            </a:pPr>
            <a:endParaRPr sz="2200"/>
          </a:p>
        </p:txBody>
      </p:sp>
      <p:sp>
        <p:nvSpPr>
          <p:cNvPr id="215" name="Google Shape;215;g12182f6e6e7_0_28"/>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216" name="Google Shape;216;g12182f6e6e7_0_28"/>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7" name="Google Shape;217;g12182f6e6e7_0_28"/>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18" name="Google Shape;218;g12182f6e6e7_0_28"/>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2 - Explanation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600"/>
              <a:t>A 56-year-old female presents with a painless right neck lump that has been slowly enlarging for the last 2 years. She denies fevers but states she has been waking up sweaty at night more often. On direct questioning she believes she may have lost some weight. </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Physical examination reveals bilateral cervical and axillary adenopathy and a palpable spleen.</a:t>
            </a:r>
            <a:endParaRPr sz="1600"/>
          </a:p>
          <a:p>
            <a:pPr marL="0" marR="0" lvl="0" indent="0" algn="l" rtl="0">
              <a:lnSpc>
                <a:spcPct val="100000"/>
              </a:lnSpc>
              <a:spcBef>
                <a:spcPts val="0"/>
              </a:spcBef>
              <a:spcAft>
                <a:spcPts val="0"/>
              </a:spcAft>
              <a:buClr>
                <a:schemeClr val="dk1"/>
              </a:buClr>
              <a:buSzPts val="2800"/>
              <a:buFont typeface="Arial"/>
              <a:buNone/>
            </a:pPr>
            <a:endParaRPr sz="2400"/>
          </a:p>
          <a:p>
            <a:pPr marL="0" marR="0" lvl="0" indent="0" algn="l" rtl="0">
              <a:lnSpc>
                <a:spcPct val="100000"/>
              </a:lnSpc>
              <a:spcBef>
                <a:spcPts val="0"/>
              </a:spcBef>
              <a:spcAft>
                <a:spcPts val="0"/>
              </a:spcAft>
              <a:buClr>
                <a:schemeClr val="dk1"/>
              </a:buClr>
              <a:buSzPts val="2800"/>
              <a:buFont typeface="Arial"/>
              <a:buNone/>
            </a:pPr>
            <a:endParaRPr sz="2400"/>
          </a:p>
        </p:txBody>
      </p:sp>
      <p:sp>
        <p:nvSpPr>
          <p:cNvPr id="224" name="Google Shape;224;p6"/>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225" name="Google Shape;225;p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6" name="Google Shape;226;p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27" name="Google Shape;227;p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3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22d2a89e1b_0_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600"/>
              <a:t>A 56-year-old female presents with a painless right neck lump that has been slowly enlarging for the last 2 years. She denies fevers but states she has been waking up sweaty at night more often. On direct questioning she believes she may have lost some weight. </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Physical examination reveals bilateral cervical and axillary adenopathy and a palpable spleen.</a:t>
            </a:r>
            <a:endParaRPr sz="1600"/>
          </a:p>
          <a:p>
            <a:pPr marL="0" marR="0" lvl="0" indent="0" algn="l" rtl="0">
              <a:lnSpc>
                <a:spcPct val="100000"/>
              </a:lnSpc>
              <a:spcBef>
                <a:spcPts val="0"/>
              </a:spcBef>
              <a:spcAft>
                <a:spcPts val="0"/>
              </a:spcAft>
              <a:buClr>
                <a:schemeClr val="dk1"/>
              </a:buClr>
              <a:buSzPts val="2800"/>
              <a:buFont typeface="Arial"/>
              <a:buNone/>
            </a:pPr>
            <a:endParaRPr sz="2400"/>
          </a:p>
          <a:p>
            <a:pPr marL="0" marR="0" lvl="0" indent="0" algn="l" rtl="0">
              <a:lnSpc>
                <a:spcPct val="100000"/>
              </a:lnSpc>
              <a:spcBef>
                <a:spcPts val="0"/>
              </a:spcBef>
              <a:spcAft>
                <a:spcPts val="0"/>
              </a:spcAft>
              <a:buClr>
                <a:schemeClr val="dk1"/>
              </a:buClr>
              <a:buSzPts val="2800"/>
              <a:buFont typeface="Arial"/>
              <a:buNone/>
            </a:pPr>
            <a:r>
              <a:rPr lang="en-US" sz="2400"/>
              <a:t>What are some differential diagnoses?</a:t>
            </a:r>
            <a:endParaRPr sz="2400"/>
          </a:p>
        </p:txBody>
      </p:sp>
      <p:sp>
        <p:nvSpPr>
          <p:cNvPr id="233" name="Google Shape;233;g122d2a89e1b_0_17"/>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234" name="Google Shape;234;g122d2a89e1b_0_17"/>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5" name="Google Shape;235;g122d2a89e1b_0_1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36" name="Google Shape;236;g122d2a89e1b_0_17"/>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3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22d2a89e1b_0_25"/>
          <p:cNvSpPr txBox="1">
            <a:spLocks noGrp="1"/>
          </p:cNvSpPr>
          <p:nvPr>
            <p:ph type="body" idx="1"/>
          </p:nvPr>
        </p:nvSpPr>
        <p:spPr>
          <a:xfrm>
            <a:off x="457200" y="1600200"/>
            <a:ext cx="8229600" cy="45261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600"/>
              <a:t>A 56-year-old female presents with a painless right neck lump that has been slowly enlarging for the last 2 years. She denies fevers but states she has been waking up sweaty at night more often. On direct questioning she believes she may have lost some weight. </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Physical examination reveals bilateral cervical and axillary adenopathy and a palpable spleen.</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Subsequent node biopsy is negative for Reed-Sternberg cells but a diagnosis of non-hodgkin’s lymphoma is made.</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What is the most common cell of origin for this malignancy?</a:t>
            </a:r>
            <a:endParaRPr sz="1600"/>
          </a:p>
          <a:p>
            <a:pPr marL="457200" marR="0" lvl="0" indent="-330200" algn="l" rtl="0">
              <a:lnSpc>
                <a:spcPct val="100000"/>
              </a:lnSpc>
              <a:spcBef>
                <a:spcPts val="0"/>
              </a:spcBef>
              <a:spcAft>
                <a:spcPts val="0"/>
              </a:spcAft>
              <a:buSzPts val="1600"/>
              <a:buAutoNum type="alphaUcPeriod"/>
            </a:pPr>
            <a:r>
              <a:rPr lang="en-US" sz="1600"/>
              <a:t>T lymphocytes</a:t>
            </a:r>
            <a:endParaRPr sz="1600"/>
          </a:p>
          <a:p>
            <a:pPr marL="457200" marR="0" lvl="0" indent="-330200" algn="l" rtl="0">
              <a:lnSpc>
                <a:spcPct val="100000"/>
              </a:lnSpc>
              <a:spcBef>
                <a:spcPts val="0"/>
              </a:spcBef>
              <a:spcAft>
                <a:spcPts val="0"/>
              </a:spcAft>
              <a:buSzPts val="1600"/>
              <a:buAutoNum type="alphaUcPeriod"/>
            </a:pPr>
            <a:r>
              <a:rPr lang="en-US" sz="1600"/>
              <a:t>B lymphocytes </a:t>
            </a:r>
            <a:endParaRPr sz="1600"/>
          </a:p>
          <a:p>
            <a:pPr marL="457200" marR="0" lvl="0" indent="-330200" algn="l" rtl="0">
              <a:lnSpc>
                <a:spcPct val="100000"/>
              </a:lnSpc>
              <a:spcBef>
                <a:spcPts val="0"/>
              </a:spcBef>
              <a:spcAft>
                <a:spcPts val="0"/>
              </a:spcAft>
              <a:buSzPts val="1600"/>
              <a:buAutoNum type="alphaUcPeriod"/>
            </a:pPr>
            <a:r>
              <a:rPr lang="en-US" sz="1600"/>
              <a:t>Neutrophils </a:t>
            </a:r>
            <a:endParaRPr sz="1600"/>
          </a:p>
          <a:p>
            <a:pPr marL="457200" marR="0" lvl="0" indent="-330200" algn="l" rtl="0">
              <a:lnSpc>
                <a:spcPct val="100000"/>
              </a:lnSpc>
              <a:spcBef>
                <a:spcPts val="0"/>
              </a:spcBef>
              <a:spcAft>
                <a:spcPts val="0"/>
              </a:spcAft>
              <a:buSzPts val="1600"/>
              <a:buAutoNum type="alphaUcPeriod"/>
            </a:pPr>
            <a:r>
              <a:rPr lang="en-US" sz="1600"/>
              <a:t>Th lymphocytes </a:t>
            </a:r>
            <a:endParaRPr sz="1600"/>
          </a:p>
          <a:p>
            <a:pPr marL="457200" marR="0" lvl="0" indent="-330200" algn="l" rtl="0">
              <a:lnSpc>
                <a:spcPct val="100000"/>
              </a:lnSpc>
              <a:spcBef>
                <a:spcPts val="0"/>
              </a:spcBef>
              <a:spcAft>
                <a:spcPts val="0"/>
              </a:spcAft>
              <a:buSzPts val="1600"/>
              <a:buAutoNum type="alphaUcPeriod"/>
            </a:pPr>
            <a:r>
              <a:rPr lang="en-US" sz="1600"/>
              <a:t>Myeloblast</a:t>
            </a:r>
            <a:endParaRPr sz="1600"/>
          </a:p>
        </p:txBody>
      </p:sp>
      <p:sp>
        <p:nvSpPr>
          <p:cNvPr id="242" name="Google Shape;242;g122d2a89e1b_0_25"/>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243" name="Google Shape;243;g122d2a89e1b_0_25"/>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4" name="Google Shape;244;g122d2a89e1b_0_25"/>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45" name="Google Shape;245;g122d2a89e1b_0_25"/>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3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877732"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pic>
        <p:nvPicPr>
          <p:cNvPr id="97" name="Google Shape;97;p2"/>
          <p:cNvPicPr preferRelativeResize="0"/>
          <p:nvPr/>
        </p:nvPicPr>
        <p:blipFill rotWithShape="1">
          <a:blip r:embed="rId3">
            <a:alphaModFix/>
          </a:blip>
          <a:srcRect/>
          <a:stretch/>
        </p:blipFill>
        <p:spPr>
          <a:xfrm>
            <a:off x="1963229" y="208752"/>
            <a:ext cx="5573138" cy="5589514"/>
          </a:xfrm>
          <a:prstGeom prst="rect">
            <a:avLst/>
          </a:prstGeom>
          <a:noFill/>
          <a:ln>
            <a:noFill/>
          </a:ln>
        </p:spPr>
      </p:pic>
      <p:sp>
        <p:nvSpPr>
          <p:cNvPr id="98" name="Google Shape;98;p2"/>
          <p:cNvSpPr txBox="1"/>
          <p:nvPr/>
        </p:nvSpPr>
        <p:spPr>
          <a:xfrm>
            <a:off x="3636330" y="5897455"/>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3267"/>
              </a:buClr>
              <a:buSzPts val="3600"/>
              <a:buFont typeface="Calibri"/>
              <a:buNone/>
            </a:pPr>
            <a:r>
              <a:rPr lang="en-US" sz="3600" b="1" i="0" u="none" strike="noStrike" cap="none">
                <a:solidFill>
                  <a:srgbClr val="293267"/>
                </a:solidFill>
                <a:latin typeface="Calibri"/>
                <a:ea typeface="Calibri"/>
                <a:cs typeface="Calibri"/>
                <a:sym typeface="Calibri"/>
              </a:rPr>
              <a:t>20</a:t>
            </a:r>
            <a:r>
              <a:rPr lang="en-US" sz="3600" b="1">
                <a:solidFill>
                  <a:srgbClr val="293267"/>
                </a:solidFill>
                <a:latin typeface="Calibri"/>
                <a:ea typeface="Calibri"/>
                <a:cs typeface="Calibri"/>
                <a:sym typeface="Calibri"/>
              </a:rPr>
              <a:t>21</a:t>
            </a: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2</a:t>
            </a:r>
            <a:endParaRPr sz="3200" b="1" i="0" u="none" strike="noStrike" cap="none">
              <a:solidFill>
                <a:srgbClr val="293267"/>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22d2a89e1b_0_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600"/>
              <a:t>A 5</a:t>
            </a:r>
            <a:r>
              <a:rPr lang="en-US" sz="1600">
                <a:highlight>
                  <a:srgbClr val="FFFF00"/>
                </a:highlight>
              </a:rPr>
              <a:t>6-year-old</a:t>
            </a:r>
            <a:r>
              <a:rPr lang="en-US" sz="1600"/>
              <a:t> female presents with a </a:t>
            </a:r>
            <a:r>
              <a:rPr lang="en-US" sz="1600">
                <a:highlight>
                  <a:srgbClr val="FFFF00"/>
                </a:highlight>
              </a:rPr>
              <a:t>painless </a:t>
            </a:r>
            <a:r>
              <a:rPr lang="en-US" sz="1600"/>
              <a:t>right neck lump that has been slowly enlarging for the last 2 years. She denies fevers but states she has been waking up </a:t>
            </a:r>
            <a:r>
              <a:rPr lang="en-US" sz="1600">
                <a:highlight>
                  <a:srgbClr val="FFFF00"/>
                </a:highlight>
              </a:rPr>
              <a:t>sweaty at night </a:t>
            </a:r>
            <a:r>
              <a:rPr lang="en-US" sz="1600"/>
              <a:t>more often. On direct questioning she believes she may have </a:t>
            </a:r>
            <a:r>
              <a:rPr lang="en-US" sz="1600">
                <a:highlight>
                  <a:srgbClr val="FFFF00"/>
                </a:highlight>
              </a:rPr>
              <a:t>lost some weight.</a:t>
            </a:r>
            <a:endParaRPr sz="1600">
              <a:highlight>
                <a:srgbClr val="FFFF00"/>
              </a:highlight>
            </a:endParaRPr>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Physical examination reveals bilateral </a:t>
            </a:r>
            <a:r>
              <a:rPr lang="en-US" sz="1600">
                <a:highlight>
                  <a:srgbClr val="FFFF00"/>
                </a:highlight>
              </a:rPr>
              <a:t>cervical and axillary adenopathy </a:t>
            </a:r>
            <a:r>
              <a:rPr lang="en-US" sz="1600"/>
              <a:t>and a </a:t>
            </a:r>
            <a:r>
              <a:rPr lang="en-US" sz="1600">
                <a:highlight>
                  <a:srgbClr val="FFFF00"/>
                </a:highlight>
              </a:rPr>
              <a:t>palpable spleen.</a:t>
            </a:r>
            <a:endParaRPr sz="1600">
              <a:highlight>
                <a:srgbClr val="FFFF00"/>
              </a:highlight>
            </a:endParaRPr>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Subsequent node biopsy is negative for Reed-Sternberg cells but a diagnosis of non-hodgkin’s lymphoma is made.</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What is the most common cell of origin for this malignancy?</a:t>
            </a:r>
            <a:endParaRPr sz="1600"/>
          </a:p>
          <a:p>
            <a:pPr marL="457200" marR="0" lvl="0" indent="-330200" algn="l" rtl="0">
              <a:lnSpc>
                <a:spcPct val="100000"/>
              </a:lnSpc>
              <a:spcBef>
                <a:spcPts val="0"/>
              </a:spcBef>
              <a:spcAft>
                <a:spcPts val="0"/>
              </a:spcAft>
              <a:buSzPts val="1600"/>
              <a:buAutoNum type="alphaUcPeriod"/>
            </a:pPr>
            <a:r>
              <a:rPr lang="en-US" sz="1600"/>
              <a:t>T lymphocytes</a:t>
            </a:r>
            <a:endParaRPr sz="1600"/>
          </a:p>
          <a:p>
            <a:pPr marL="457200" marR="0" lvl="0" indent="-330200" algn="l" rtl="0">
              <a:lnSpc>
                <a:spcPct val="100000"/>
              </a:lnSpc>
              <a:spcBef>
                <a:spcPts val="0"/>
              </a:spcBef>
              <a:spcAft>
                <a:spcPts val="0"/>
              </a:spcAft>
              <a:buClr>
                <a:srgbClr val="00B800"/>
              </a:buClr>
              <a:buSzPts val="1600"/>
              <a:buAutoNum type="alphaUcPeriod"/>
            </a:pPr>
            <a:r>
              <a:rPr lang="en-US" sz="1600" b="1">
                <a:solidFill>
                  <a:srgbClr val="00B800"/>
                </a:solidFill>
              </a:rPr>
              <a:t>B lymphocytes </a:t>
            </a:r>
            <a:endParaRPr sz="1600" b="1">
              <a:solidFill>
                <a:srgbClr val="00B800"/>
              </a:solidFill>
            </a:endParaRPr>
          </a:p>
          <a:p>
            <a:pPr marL="457200" marR="0" lvl="0" indent="-330200" algn="l" rtl="0">
              <a:lnSpc>
                <a:spcPct val="100000"/>
              </a:lnSpc>
              <a:spcBef>
                <a:spcPts val="0"/>
              </a:spcBef>
              <a:spcAft>
                <a:spcPts val="0"/>
              </a:spcAft>
              <a:buSzPts val="1600"/>
              <a:buAutoNum type="alphaUcPeriod"/>
            </a:pPr>
            <a:r>
              <a:rPr lang="en-US" sz="1600"/>
              <a:t>Neutrophils </a:t>
            </a:r>
            <a:endParaRPr sz="1600"/>
          </a:p>
          <a:p>
            <a:pPr marL="457200" marR="0" lvl="0" indent="-330200" algn="l" rtl="0">
              <a:lnSpc>
                <a:spcPct val="100000"/>
              </a:lnSpc>
              <a:spcBef>
                <a:spcPts val="0"/>
              </a:spcBef>
              <a:spcAft>
                <a:spcPts val="0"/>
              </a:spcAft>
              <a:buSzPts val="1600"/>
              <a:buAutoNum type="alphaUcPeriod"/>
            </a:pPr>
            <a:r>
              <a:rPr lang="en-US" sz="1600"/>
              <a:t>Th lymphocytes </a:t>
            </a:r>
            <a:endParaRPr sz="1600"/>
          </a:p>
          <a:p>
            <a:pPr marL="457200" marR="0" lvl="0" indent="-330200" algn="l" rtl="0">
              <a:lnSpc>
                <a:spcPct val="100000"/>
              </a:lnSpc>
              <a:spcBef>
                <a:spcPts val="0"/>
              </a:spcBef>
              <a:spcAft>
                <a:spcPts val="0"/>
              </a:spcAft>
              <a:buSzPts val="1600"/>
              <a:buAutoNum type="alphaUcPeriod"/>
            </a:pPr>
            <a:r>
              <a:rPr lang="en-US" sz="1600"/>
              <a:t>Myeloblast</a:t>
            </a:r>
            <a:endParaRPr sz="1600"/>
          </a:p>
        </p:txBody>
      </p:sp>
      <p:sp>
        <p:nvSpPr>
          <p:cNvPr id="251" name="Google Shape;251;g122d2a89e1b_0_33"/>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252" name="Google Shape;252;g122d2a89e1b_0_33"/>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3" name="Google Shape;253;g122d2a89e1b_0_33"/>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54" name="Google Shape;254;g122d2a89e1b_0_33"/>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3 - Answer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22d2a89e1b_0_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Around 80% of NHL is of B cell origin, the remaining 20% are of T cells. </a:t>
            </a:r>
            <a:endParaRPr sz="2200"/>
          </a:p>
          <a:p>
            <a:pPr marL="342900" marR="0" lvl="0" indent="-34290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r>
              <a:rPr lang="en-US" sz="2200"/>
              <a:t>Normal B cells mature in bone marrow. It is upon subsequent differentiation in secondary lymphoid tissues (lymph nodes and spleen). Thought during subsequent differentiation they undergo malignant transformation.</a:t>
            </a:r>
            <a:endParaRPr sz="2200"/>
          </a:p>
          <a:p>
            <a:pPr marL="342900" marR="0" lvl="0" indent="-342900" algn="l" rtl="0">
              <a:lnSpc>
                <a:spcPct val="100000"/>
              </a:lnSpc>
              <a:spcBef>
                <a:spcPts val="0"/>
              </a:spcBef>
              <a:spcAft>
                <a:spcPts val="0"/>
              </a:spcAft>
              <a:buClr>
                <a:schemeClr val="dk1"/>
              </a:buClr>
              <a:buSzPts val="2800"/>
              <a:buFont typeface="Arial"/>
              <a:buNone/>
            </a:pPr>
            <a:endParaRPr sz="2200"/>
          </a:p>
          <a:p>
            <a:pPr marL="342900" marR="0" lvl="0" indent="-342900" algn="l" rtl="0">
              <a:lnSpc>
                <a:spcPct val="100000"/>
              </a:lnSpc>
              <a:spcBef>
                <a:spcPts val="0"/>
              </a:spcBef>
              <a:spcAft>
                <a:spcPts val="0"/>
              </a:spcAft>
              <a:buClr>
                <a:schemeClr val="dk1"/>
              </a:buClr>
              <a:buSzPts val="2800"/>
              <a:buFont typeface="Arial"/>
              <a:buNone/>
            </a:pPr>
            <a:r>
              <a:rPr lang="en-US" sz="2200"/>
              <a:t>Large B cell lymphoma is the most common. </a:t>
            </a:r>
            <a:endParaRPr sz="2200"/>
          </a:p>
          <a:p>
            <a:pPr marL="342900" marR="0" lvl="0" indent="-34290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r>
              <a:rPr lang="en-US" sz="2200"/>
              <a:t>Hodgkin’s lymphoma is also a B-cell malignancy. It is the type of lymphoma where you see Reed-Sternberg cells. </a:t>
            </a:r>
            <a:endParaRPr sz="2200"/>
          </a:p>
          <a:p>
            <a:pPr marL="342900" marR="0" lvl="0" indent="-342900" algn="l" rtl="0">
              <a:lnSpc>
                <a:spcPct val="100000"/>
              </a:lnSpc>
              <a:spcBef>
                <a:spcPts val="0"/>
              </a:spcBef>
              <a:spcAft>
                <a:spcPts val="0"/>
              </a:spcAft>
              <a:buClr>
                <a:schemeClr val="dk1"/>
              </a:buClr>
              <a:buSzPts val="2800"/>
              <a:buFont typeface="Arial"/>
              <a:buNone/>
            </a:pPr>
            <a:endParaRPr sz="2200"/>
          </a:p>
          <a:p>
            <a:pPr marL="342900" marR="0" lvl="0" indent="-342900" algn="l" rtl="0">
              <a:lnSpc>
                <a:spcPct val="100000"/>
              </a:lnSpc>
              <a:spcBef>
                <a:spcPts val="0"/>
              </a:spcBef>
              <a:spcAft>
                <a:spcPts val="0"/>
              </a:spcAft>
              <a:buClr>
                <a:schemeClr val="dk1"/>
              </a:buClr>
              <a:buSzPts val="2800"/>
              <a:buFont typeface="Arial"/>
              <a:buNone/>
            </a:pPr>
            <a:endParaRPr sz="2200"/>
          </a:p>
        </p:txBody>
      </p:sp>
      <p:sp>
        <p:nvSpPr>
          <p:cNvPr id="260" name="Google Shape;260;g122d2a89e1b_0_8"/>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261" name="Google Shape;261;g122d2a89e1b_0_8"/>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2" name="Google Shape;262;g122d2a89e1b_0_8"/>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63" name="Google Shape;263;g122d2a89e1b_0_8"/>
          <p:cNvSpPr txBox="1"/>
          <p:nvPr/>
        </p:nvSpPr>
        <p:spPr>
          <a:xfrm>
            <a:off x="851400" y="487950"/>
            <a:ext cx="7441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3 (Lymphoma) - Explanation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2182f6e6e7_0_3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4</a:t>
            </a:r>
            <a:endParaRPr/>
          </a:p>
        </p:txBody>
      </p:sp>
      <p:sp>
        <p:nvSpPr>
          <p:cNvPr id="270" name="Google Shape;270;g12182f6e6e7_0_3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600"/>
              <a:t>William is an 80 year old gentleman who takes warfarin for his metallic heart valve. His daughter called an ambulance after he had a nosebleed which would not stop. A&amp;E blood tests showed his INR was 8.0 (target 2.5)</a:t>
            </a:r>
            <a:endParaRPr sz="2600"/>
          </a:p>
          <a:p>
            <a:pPr marL="0" lvl="0" indent="0" algn="l" rtl="0">
              <a:spcBef>
                <a:spcPts val="560"/>
              </a:spcBef>
              <a:spcAft>
                <a:spcPts val="0"/>
              </a:spcAft>
              <a:buNone/>
            </a:pPr>
            <a:r>
              <a:rPr lang="en-US" sz="2600"/>
              <a:t>What should the F2 give to help stop this? </a:t>
            </a:r>
            <a:endParaRPr sz="2600"/>
          </a:p>
          <a:p>
            <a:pPr marL="457200" lvl="0" indent="-393700" algn="l" rtl="0">
              <a:spcBef>
                <a:spcPts val="560"/>
              </a:spcBef>
              <a:spcAft>
                <a:spcPts val="0"/>
              </a:spcAft>
              <a:buSzPts val="2600"/>
              <a:buAutoNum type="alphaUcParenR"/>
            </a:pPr>
            <a:r>
              <a:rPr lang="en-US" sz="2600"/>
              <a:t>Vitamin A</a:t>
            </a:r>
            <a:endParaRPr sz="2600"/>
          </a:p>
          <a:p>
            <a:pPr marL="457200" lvl="0" indent="-393700" algn="l" rtl="0">
              <a:spcBef>
                <a:spcPts val="0"/>
              </a:spcBef>
              <a:spcAft>
                <a:spcPts val="0"/>
              </a:spcAft>
              <a:buSzPts val="2600"/>
              <a:buAutoNum type="alphaUcParenR"/>
            </a:pPr>
            <a:r>
              <a:rPr lang="en-US" sz="2600"/>
              <a:t>Vitamin B</a:t>
            </a:r>
            <a:endParaRPr sz="2600"/>
          </a:p>
          <a:p>
            <a:pPr marL="457200" lvl="0" indent="-393700" algn="l" rtl="0">
              <a:spcBef>
                <a:spcPts val="0"/>
              </a:spcBef>
              <a:spcAft>
                <a:spcPts val="0"/>
              </a:spcAft>
              <a:buSzPts val="2600"/>
              <a:buAutoNum type="alphaUcParenR"/>
            </a:pPr>
            <a:r>
              <a:rPr lang="en-US" sz="2600"/>
              <a:t>Vitamin K</a:t>
            </a:r>
            <a:endParaRPr sz="2600"/>
          </a:p>
          <a:p>
            <a:pPr marL="457200" lvl="0" indent="-393700" algn="l" rtl="0">
              <a:spcBef>
                <a:spcPts val="0"/>
              </a:spcBef>
              <a:spcAft>
                <a:spcPts val="0"/>
              </a:spcAft>
              <a:buSzPts val="2600"/>
              <a:buAutoNum type="alphaUcParenR"/>
            </a:pPr>
            <a:r>
              <a:rPr lang="en-US" sz="2600"/>
              <a:t>Vitamin D</a:t>
            </a:r>
            <a:endParaRPr sz="2600"/>
          </a:p>
          <a:p>
            <a:pPr marL="457200" lvl="0" indent="-393700" algn="l" rtl="0">
              <a:spcBef>
                <a:spcPts val="0"/>
              </a:spcBef>
              <a:spcAft>
                <a:spcPts val="0"/>
              </a:spcAft>
              <a:buSzPts val="2600"/>
              <a:buAutoNum type="alphaUcParenR"/>
            </a:pPr>
            <a:r>
              <a:rPr lang="en-US" sz="2600"/>
              <a:t>Vitamin E</a:t>
            </a:r>
            <a:endParaRPr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2182f6e6e7_0_4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4 Answer</a:t>
            </a:r>
            <a:endParaRPr/>
          </a:p>
        </p:txBody>
      </p:sp>
      <p:sp>
        <p:nvSpPr>
          <p:cNvPr id="277" name="Google Shape;277;g12182f6e6e7_0_42"/>
          <p:cNvSpPr txBox="1">
            <a:spLocks noGrp="1"/>
          </p:cNvSpPr>
          <p:nvPr>
            <p:ph type="body" idx="1"/>
          </p:nvPr>
        </p:nvSpPr>
        <p:spPr>
          <a:xfrm>
            <a:off x="457200" y="1600200"/>
            <a:ext cx="8229600" cy="45261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560"/>
              </a:spcBef>
              <a:spcAft>
                <a:spcPts val="0"/>
              </a:spcAft>
              <a:buNone/>
            </a:pPr>
            <a:r>
              <a:rPr lang="en-US" sz="2600"/>
              <a:t>What medication will help to stop this? </a:t>
            </a:r>
            <a:endParaRPr sz="2600"/>
          </a:p>
          <a:p>
            <a:pPr marL="457200" lvl="0" indent="-393700" algn="l" rtl="0">
              <a:spcBef>
                <a:spcPts val="560"/>
              </a:spcBef>
              <a:spcAft>
                <a:spcPts val="0"/>
              </a:spcAft>
              <a:buSzPts val="2600"/>
              <a:buAutoNum type="alphaUcParenR"/>
            </a:pPr>
            <a:r>
              <a:rPr lang="en-US" sz="2600"/>
              <a:t>Vitamin A</a:t>
            </a:r>
            <a:endParaRPr sz="2600"/>
          </a:p>
          <a:p>
            <a:pPr marL="457200" lvl="0" indent="-393700" algn="l" rtl="0">
              <a:spcBef>
                <a:spcPts val="0"/>
              </a:spcBef>
              <a:spcAft>
                <a:spcPts val="0"/>
              </a:spcAft>
              <a:buSzPts val="2600"/>
              <a:buAutoNum type="alphaUcParenR"/>
            </a:pPr>
            <a:r>
              <a:rPr lang="en-US" sz="2600"/>
              <a:t>Vitamin B</a:t>
            </a:r>
            <a:endParaRPr sz="2600"/>
          </a:p>
          <a:p>
            <a:pPr marL="457200" lvl="0" indent="-393700" algn="l" rtl="0">
              <a:spcBef>
                <a:spcPts val="0"/>
              </a:spcBef>
              <a:spcAft>
                <a:spcPts val="0"/>
              </a:spcAft>
              <a:buClr>
                <a:srgbClr val="00B800"/>
              </a:buClr>
              <a:buSzPts val="2600"/>
              <a:buAutoNum type="alphaUcParenR"/>
            </a:pPr>
            <a:r>
              <a:rPr lang="en-US" sz="2600" b="1">
                <a:solidFill>
                  <a:srgbClr val="00B800"/>
                </a:solidFill>
              </a:rPr>
              <a:t>Vitamin K</a:t>
            </a:r>
            <a:endParaRPr sz="2600" b="1">
              <a:solidFill>
                <a:srgbClr val="00B800"/>
              </a:solidFill>
            </a:endParaRPr>
          </a:p>
          <a:p>
            <a:pPr marL="457200" lvl="0" indent="-393700" algn="l" rtl="0">
              <a:spcBef>
                <a:spcPts val="0"/>
              </a:spcBef>
              <a:spcAft>
                <a:spcPts val="0"/>
              </a:spcAft>
              <a:buSzPts val="2600"/>
              <a:buAutoNum type="alphaUcParenR"/>
            </a:pPr>
            <a:r>
              <a:rPr lang="en-US" sz="2600"/>
              <a:t>Vitamin D</a:t>
            </a:r>
            <a:endParaRPr sz="2600"/>
          </a:p>
          <a:p>
            <a:pPr marL="457200" lvl="0" indent="-393700" algn="l" rtl="0">
              <a:spcBef>
                <a:spcPts val="0"/>
              </a:spcBef>
              <a:spcAft>
                <a:spcPts val="0"/>
              </a:spcAft>
              <a:buSzPts val="2600"/>
              <a:buAutoNum type="alphaUcParenR"/>
            </a:pPr>
            <a:r>
              <a:rPr lang="en-US" sz="2600"/>
              <a:t>Vitamin E</a:t>
            </a:r>
            <a:endParaRPr sz="2600"/>
          </a:p>
          <a:p>
            <a:pPr marL="0" lvl="0" indent="0" algn="l" rtl="0">
              <a:spcBef>
                <a:spcPts val="560"/>
              </a:spcBef>
              <a:spcAft>
                <a:spcPts val="0"/>
              </a:spcAft>
              <a:buNone/>
            </a:pPr>
            <a:endParaRPr sz="2600"/>
          </a:p>
          <a:p>
            <a:pPr marL="0" lvl="0" indent="0" algn="l" rtl="0">
              <a:spcBef>
                <a:spcPts val="560"/>
              </a:spcBef>
              <a:spcAft>
                <a:spcPts val="0"/>
              </a:spcAft>
              <a:buNone/>
            </a:pPr>
            <a:r>
              <a:rPr lang="en-US" sz="2600"/>
              <a:t>What clotting factors are vitamin K dependent? </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2182f6e6e7_0_4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Explanation</a:t>
            </a:r>
            <a:endParaRPr/>
          </a:p>
        </p:txBody>
      </p:sp>
      <p:sp>
        <p:nvSpPr>
          <p:cNvPr id="284" name="Google Shape;284;g12182f6e6e7_0_4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b="1"/>
              <a:t>X, IX, VII, II → 1972</a:t>
            </a:r>
            <a:r>
              <a:rPr lang="en-US" sz="2400"/>
              <a:t> are vitamin K dependent clotting factors</a:t>
            </a:r>
            <a:endParaRPr sz="2400"/>
          </a:p>
          <a:p>
            <a:pPr marL="0" lvl="0" indent="0" algn="l" rtl="0">
              <a:spcBef>
                <a:spcPts val="560"/>
              </a:spcBef>
              <a:spcAft>
                <a:spcPts val="0"/>
              </a:spcAft>
              <a:buNone/>
            </a:pPr>
            <a:r>
              <a:rPr lang="en-US" sz="2400"/>
              <a:t>Warfarin is a competitive inhibitor of vitamin K epoxide reductase complex 1 which is required for activating vitamin K. </a:t>
            </a:r>
            <a:endParaRPr sz="2400"/>
          </a:p>
          <a:p>
            <a:pPr marL="0" lvl="0" indent="0" algn="l" rtl="0">
              <a:spcBef>
                <a:spcPts val="560"/>
              </a:spcBef>
              <a:spcAft>
                <a:spcPts val="0"/>
              </a:spcAft>
              <a:buNone/>
            </a:pPr>
            <a:endParaRPr sz="2400"/>
          </a:p>
          <a:p>
            <a:pPr marL="0" lvl="0" indent="0" algn="l" rtl="0">
              <a:spcBef>
                <a:spcPts val="560"/>
              </a:spcBef>
              <a:spcAft>
                <a:spcPts val="0"/>
              </a:spcAft>
              <a:buNone/>
            </a:pPr>
            <a:r>
              <a:rPr lang="en-US" sz="2400"/>
              <a:t>Giving vitamin K is the reversal agent for warfarin. </a:t>
            </a:r>
            <a:endParaRPr sz="2400"/>
          </a:p>
          <a:p>
            <a:pPr marL="0" lvl="0" indent="0" algn="l" rtl="0">
              <a:spcBef>
                <a:spcPts val="560"/>
              </a:spcBef>
              <a:spcAft>
                <a:spcPts val="0"/>
              </a:spcAft>
              <a:buNone/>
            </a:pPr>
            <a:endParaRPr sz="2400"/>
          </a:p>
          <a:p>
            <a:pPr marL="0" lvl="0" indent="0" algn="l" rtl="0">
              <a:spcBef>
                <a:spcPts val="560"/>
              </a:spcBef>
              <a:spcAft>
                <a:spcPts val="0"/>
              </a:spcAft>
              <a:buNone/>
            </a:pPr>
            <a:r>
              <a:rPr lang="en-US" sz="2400"/>
              <a:t>Normal INR range is 2.0-3.0, if it is too high, the blood doesn’t clot properly and you get bleeding e.g. epistaxis (nose bleeds), gums bleeding, bruising for no reason, coffee ground vomit. If INR is too low you get clotting.</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1abb943688_0_12"/>
          <p:cNvSpPr txBox="1">
            <a:spLocks noGrp="1"/>
          </p:cNvSpPr>
          <p:nvPr>
            <p:ph type="body" idx="1"/>
          </p:nvPr>
        </p:nvSpPr>
        <p:spPr>
          <a:xfrm>
            <a:off x="457200" y="1600200"/>
            <a:ext cx="8229600" cy="438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500"/>
              <a:t>Janet, (77F) attends A&amp;E after a fall at home. An X-ray shows a fractured femur in the mid-shaft. You note this is a strange fracture to sustain considering her latest DEXA scan did not show osteoporosis. </a:t>
            </a:r>
            <a:endParaRPr sz="1500"/>
          </a:p>
          <a:p>
            <a:pPr marL="0" marR="0" lvl="0" indent="0" algn="l" rtl="0">
              <a:lnSpc>
                <a:spcPct val="100000"/>
              </a:lnSpc>
              <a:spcBef>
                <a:spcPts val="0"/>
              </a:spcBef>
              <a:spcAft>
                <a:spcPts val="0"/>
              </a:spcAft>
              <a:buClr>
                <a:schemeClr val="dk1"/>
              </a:buClr>
              <a:buSzPts val="2800"/>
              <a:buFont typeface="Arial"/>
              <a:buNone/>
            </a:pPr>
            <a:endParaRPr sz="1500"/>
          </a:p>
          <a:p>
            <a:pPr marL="0" marR="0" lvl="0" indent="0" algn="l" rtl="0">
              <a:lnSpc>
                <a:spcPct val="100000"/>
              </a:lnSpc>
              <a:spcBef>
                <a:spcPts val="0"/>
              </a:spcBef>
              <a:spcAft>
                <a:spcPts val="0"/>
              </a:spcAft>
              <a:buClr>
                <a:schemeClr val="dk1"/>
              </a:buClr>
              <a:buSzPts val="2800"/>
              <a:buFont typeface="Arial"/>
              <a:buNone/>
            </a:pPr>
            <a:r>
              <a:rPr lang="en-US" sz="1500"/>
              <a:t>During her admission Janet notes that she has also been suffering with a few other symptoms that she wonders whether you would be able to help her with. This include:</a:t>
            </a:r>
            <a:endParaRPr sz="1500"/>
          </a:p>
          <a:p>
            <a:pPr marL="457200" marR="0" lvl="0" indent="-323850" algn="l" rtl="0">
              <a:lnSpc>
                <a:spcPct val="100000"/>
              </a:lnSpc>
              <a:spcBef>
                <a:spcPts val="0"/>
              </a:spcBef>
              <a:spcAft>
                <a:spcPts val="0"/>
              </a:spcAft>
              <a:buSzPts val="1500"/>
              <a:buChar char="●"/>
            </a:pPr>
            <a:r>
              <a:rPr lang="en-US" sz="1500"/>
              <a:t>A strange tingling/numb sensation around her mouth and on her fingers and toes. </a:t>
            </a:r>
            <a:endParaRPr sz="1500"/>
          </a:p>
          <a:p>
            <a:pPr marL="457200" marR="0" lvl="0" indent="-323850" algn="l" rtl="0">
              <a:lnSpc>
                <a:spcPct val="100000"/>
              </a:lnSpc>
              <a:spcBef>
                <a:spcPts val="0"/>
              </a:spcBef>
              <a:spcAft>
                <a:spcPts val="0"/>
              </a:spcAft>
              <a:buSzPts val="1500"/>
              <a:buChar char="●"/>
            </a:pPr>
            <a:r>
              <a:rPr lang="en-US" sz="1500"/>
              <a:t>A worsening back pain for 2-3 months </a:t>
            </a:r>
            <a:endParaRPr sz="1500"/>
          </a:p>
          <a:p>
            <a:pPr marL="457200" marR="0" lvl="0" indent="-323850" algn="l" rtl="0">
              <a:lnSpc>
                <a:spcPct val="100000"/>
              </a:lnSpc>
              <a:spcBef>
                <a:spcPts val="0"/>
              </a:spcBef>
              <a:spcAft>
                <a:spcPts val="0"/>
              </a:spcAft>
              <a:buSzPts val="1500"/>
              <a:buChar char="●"/>
            </a:pPr>
            <a:r>
              <a:rPr lang="en-US" sz="1500"/>
              <a:t>She has recently become quite constipated </a:t>
            </a:r>
            <a:endParaRPr sz="1500"/>
          </a:p>
          <a:p>
            <a:pPr marL="0" marR="0" lvl="0" indent="0" algn="l" rtl="0">
              <a:lnSpc>
                <a:spcPct val="100000"/>
              </a:lnSpc>
              <a:spcBef>
                <a:spcPts val="0"/>
              </a:spcBef>
              <a:spcAft>
                <a:spcPts val="0"/>
              </a:spcAft>
              <a:buClr>
                <a:schemeClr val="dk1"/>
              </a:buClr>
              <a:buSzPts val="2800"/>
              <a:buFont typeface="Arial"/>
              <a:buNone/>
            </a:pPr>
            <a:endParaRPr sz="1500"/>
          </a:p>
          <a:p>
            <a:pPr marL="0" marR="0" lvl="0" indent="0" algn="l" rtl="0">
              <a:lnSpc>
                <a:spcPct val="100000"/>
              </a:lnSpc>
              <a:spcBef>
                <a:spcPts val="0"/>
              </a:spcBef>
              <a:spcAft>
                <a:spcPts val="0"/>
              </a:spcAft>
              <a:buClr>
                <a:schemeClr val="dk1"/>
              </a:buClr>
              <a:buSzPts val="2800"/>
              <a:buFont typeface="Arial"/>
              <a:buNone/>
            </a:pPr>
            <a:r>
              <a:rPr lang="en-US" sz="1500"/>
              <a:t>You take U&amp;E’s as part of routine bloods which shows a high serum urea and creatinine. </a:t>
            </a:r>
            <a:endParaRPr sz="1500"/>
          </a:p>
          <a:p>
            <a:pPr marL="0" marR="0" lvl="0" indent="0" algn="l" rtl="0">
              <a:lnSpc>
                <a:spcPct val="100000"/>
              </a:lnSpc>
              <a:spcBef>
                <a:spcPts val="0"/>
              </a:spcBef>
              <a:spcAft>
                <a:spcPts val="0"/>
              </a:spcAft>
              <a:buNone/>
            </a:pPr>
            <a:endParaRPr sz="1500"/>
          </a:p>
          <a:p>
            <a:pPr marL="0" marR="0" lvl="0" indent="0" algn="l" rtl="0">
              <a:lnSpc>
                <a:spcPct val="100000"/>
              </a:lnSpc>
              <a:spcBef>
                <a:spcPts val="0"/>
              </a:spcBef>
              <a:spcAft>
                <a:spcPts val="0"/>
              </a:spcAft>
              <a:buNone/>
            </a:pPr>
            <a:endParaRPr sz="1500"/>
          </a:p>
          <a:p>
            <a:pPr marL="0" marR="0" lvl="0" indent="0" algn="l" rtl="0">
              <a:lnSpc>
                <a:spcPct val="100000"/>
              </a:lnSpc>
              <a:spcBef>
                <a:spcPts val="0"/>
              </a:spcBef>
              <a:spcAft>
                <a:spcPts val="0"/>
              </a:spcAft>
              <a:buNone/>
            </a:pPr>
            <a:r>
              <a:rPr lang="en-US" sz="2000"/>
              <a:t>What is your top differential?</a:t>
            </a:r>
            <a:endParaRPr sz="2000"/>
          </a:p>
        </p:txBody>
      </p:sp>
      <p:sp>
        <p:nvSpPr>
          <p:cNvPr id="290" name="Google Shape;290;g11abb943688_0_12"/>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291" name="Google Shape;291;g11abb943688_0_12"/>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2" name="Google Shape;292;g11abb943688_0_12"/>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93" name="Google Shape;293;g11abb943688_0_12"/>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5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22d2a89e1b_0_73"/>
          <p:cNvSpPr txBox="1">
            <a:spLocks noGrp="1"/>
          </p:cNvSpPr>
          <p:nvPr>
            <p:ph type="body" idx="1"/>
          </p:nvPr>
        </p:nvSpPr>
        <p:spPr>
          <a:xfrm>
            <a:off x="457200" y="1600200"/>
            <a:ext cx="8229600" cy="438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500"/>
              <a:t>Janet, (77F) attends A&amp;E after a fall at home. An X-ray shows a fractured femur in the mid-shaft. You note this is a strange fracture to sustain considering her latest DEXA scan did not show osteoporosis. </a:t>
            </a:r>
            <a:endParaRPr sz="1500"/>
          </a:p>
          <a:p>
            <a:pPr marL="0" marR="0" lvl="0" indent="0" algn="l" rtl="0">
              <a:lnSpc>
                <a:spcPct val="100000"/>
              </a:lnSpc>
              <a:spcBef>
                <a:spcPts val="0"/>
              </a:spcBef>
              <a:spcAft>
                <a:spcPts val="0"/>
              </a:spcAft>
              <a:buClr>
                <a:schemeClr val="dk1"/>
              </a:buClr>
              <a:buSzPts val="2800"/>
              <a:buFont typeface="Arial"/>
              <a:buNone/>
            </a:pPr>
            <a:endParaRPr sz="1500"/>
          </a:p>
          <a:p>
            <a:pPr marL="0" marR="0" lvl="0" indent="0" algn="l" rtl="0">
              <a:lnSpc>
                <a:spcPct val="100000"/>
              </a:lnSpc>
              <a:spcBef>
                <a:spcPts val="0"/>
              </a:spcBef>
              <a:spcAft>
                <a:spcPts val="0"/>
              </a:spcAft>
              <a:buClr>
                <a:schemeClr val="dk1"/>
              </a:buClr>
              <a:buSzPts val="2800"/>
              <a:buFont typeface="Arial"/>
              <a:buNone/>
            </a:pPr>
            <a:r>
              <a:rPr lang="en-US" sz="1500"/>
              <a:t>During her admission Janet notes that she has also been suffering with a few other symptoms that she wonders whether you would be able to help her with. This include:</a:t>
            </a:r>
            <a:endParaRPr sz="1500"/>
          </a:p>
          <a:p>
            <a:pPr marL="457200" marR="0" lvl="0" indent="-323850" algn="l" rtl="0">
              <a:lnSpc>
                <a:spcPct val="100000"/>
              </a:lnSpc>
              <a:spcBef>
                <a:spcPts val="0"/>
              </a:spcBef>
              <a:spcAft>
                <a:spcPts val="0"/>
              </a:spcAft>
              <a:buSzPts val="1500"/>
              <a:buChar char="●"/>
            </a:pPr>
            <a:r>
              <a:rPr lang="en-US" sz="1500"/>
              <a:t>A strange tingling/numb sensation around her mouth and on her fingers and toes. </a:t>
            </a:r>
            <a:endParaRPr sz="1500"/>
          </a:p>
          <a:p>
            <a:pPr marL="457200" marR="0" lvl="0" indent="-323850" algn="l" rtl="0">
              <a:lnSpc>
                <a:spcPct val="100000"/>
              </a:lnSpc>
              <a:spcBef>
                <a:spcPts val="0"/>
              </a:spcBef>
              <a:spcAft>
                <a:spcPts val="0"/>
              </a:spcAft>
              <a:buSzPts val="1500"/>
              <a:buChar char="●"/>
            </a:pPr>
            <a:r>
              <a:rPr lang="en-US" sz="1500"/>
              <a:t>A worsening back pain for 2-3 months </a:t>
            </a:r>
            <a:endParaRPr sz="1500"/>
          </a:p>
          <a:p>
            <a:pPr marL="457200" marR="0" lvl="0" indent="-323850" algn="l" rtl="0">
              <a:lnSpc>
                <a:spcPct val="100000"/>
              </a:lnSpc>
              <a:spcBef>
                <a:spcPts val="0"/>
              </a:spcBef>
              <a:spcAft>
                <a:spcPts val="0"/>
              </a:spcAft>
              <a:buSzPts val="1500"/>
              <a:buChar char="●"/>
            </a:pPr>
            <a:r>
              <a:rPr lang="en-US" sz="1500"/>
              <a:t>She has recently become quite constipated </a:t>
            </a:r>
            <a:endParaRPr sz="1500"/>
          </a:p>
          <a:p>
            <a:pPr marL="0" marR="0" lvl="0" indent="0" algn="l" rtl="0">
              <a:lnSpc>
                <a:spcPct val="100000"/>
              </a:lnSpc>
              <a:spcBef>
                <a:spcPts val="0"/>
              </a:spcBef>
              <a:spcAft>
                <a:spcPts val="0"/>
              </a:spcAft>
              <a:buClr>
                <a:schemeClr val="dk1"/>
              </a:buClr>
              <a:buSzPts val="2800"/>
              <a:buFont typeface="Arial"/>
              <a:buNone/>
            </a:pPr>
            <a:endParaRPr sz="1500"/>
          </a:p>
          <a:p>
            <a:pPr marL="0" marR="0" lvl="0" indent="0" algn="l" rtl="0">
              <a:lnSpc>
                <a:spcPct val="100000"/>
              </a:lnSpc>
              <a:spcBef>
                <a:spcPts val="0"/>
              </a:spcBef>
              <a:spcAft>
                <a:spcPts val="0"/>
              </a:spcAft>
              <a:buClr>
                <a:schemeClr val="dk1"/>
              </a:buClr>
              <a:buSzPts val="2800"/>
              <a:buFont typeface="Arial"/>
              <a:buNone/>
            </a:pPr>
            <a:r>
              <a:rPr lang="en-US" sz="1500"/>
              <a:t>You take U&amp;E’s as part of routine bloods which shows a high serum urea and creatinine.. </a:t>
            </a:r>
            <a:endParaRPr sz="1500"/>
          </a:p>
          <a:p>
            <a:pPr marL="0" marR="0" lvl="0" indent="0" algn="l" rtl="0">
              <a:lnSpc>
                <a:spcPct val="100000"/>
              </a:lnSpc>
              <a:spcBef>
                <a:spcPts val="0"/>
              </a:spcBef>
              <a:spcAft>
                <a:spcPts val="0"/>
              </a:spcAft>
              <a:buClr>
                <a:schemeClr val="dk1"/>
              </a:buClr>
              <a:buSzPts val="2800"/>
              <a:buFont typeface="Arial"/>
              <a:buNone/>
            </a:pPr>
            <a:endParaRPr sz="1500"/>
          </a:p>
          <a:p>
            <a:pPr marL="0" lvl="0" indent="0" algn="l" rtl="0">
              <a:spcBef>
                <a:spcPts val="0"/>
              </a:spcBef>
              <a:spcAft>
                <a:spcPts val="0"/>
              </a:spcAft>
              <a:buNone/>
            </a:pPr>
            <a:r>
              <a:rPr lang="en-US" sz="1500"/>
              <a:t>Which of the following symptoms/signs points AWAY from a diagnosis of myeloma? </a:t>
            </a:r>
            <a:endParaRPr sz="1500"/>
          </a:p>
          <a:p>
            <a:pPr marL="457200" marR="0" lvl="0" indent="-323850" algn="l" rtl="0">
              <a:lnSpc>
                <a:spcPct val="100000"/>
              </a:lnSpc>
              <a:spcBef>
                <a:spcPts val="0"/>
              </a:spcBef>
              <a:spcAft>
                <a:spcPts val="0"/>
              </a:spcAft>
              <a:buSzPts val="1500"/>
              <a:buAutoNum type="alphaUcPeriod"/>
            </a:pPr>
            <a:r>
              <a:rPr lang="en-US" sz="1500"/>
              <a:t>Back pain</a:t>
            </a:r>
            <a:endParaRPr sz="1500"/>
          </a:p>
          <a:p>
            <a:pPr marL="457200" marR="0" lvl="0" indent="-323850" algn="l" rtl="0">
              <a:lnSpc>
                <a:spcPct val="100000"/>
              </a:lnSpc>
              <a:spcBef>
                <a:spcPts val="0"/>
              </a:spcBef>
              <a:spcAft>
                <a:spcPts val="0"/>
              </a:spcAft>
              <a:buSzPts val="1500"/>
              <a:buAutoNum type="alphaUcPeriod"/>
            </a:pPr>
            <a:r>
              <a:rPr lang="en-US" sz="1500"/>
              <a:t>Numbness around the mouth</a:t>
            </a:r>
            <a:endParaRPr sz="1500"/>
          </a:p>
          <a:p>
            <a:pPr marL="457200" marR="0" lvl="0" indent="-323850" algn="l" rtl="0">
              <a:lnSpc>
                <a:spcPct val="100000"/>
              </a:lnSpc>
              <a:spcBef>
                <a:spcPts val="0"/>
              </a:spcBef>
              <a:spcAft>
                <a:spcPts val="0"/>
              </a:spcAft>
              <a:buSzPts val="1500"/>
              <a:buAutoNum type="alphaUcPeriod"/>
            </a:pPr>
            <a:r>
              <a:rPr lang="en-US" sz="1500"/>
              <a:t>Pathological fracture </a:t>
            </a:r>
            <a:endParaRPr sz="1500"/>
          </a:p>
          <a:p>
            <a:pPr marL="457200" marR="0" lvl="0" indent="-323850" algn="l" rtl="0">
              <a:lnSpc>
                <a:spcPct val="100000"/>
              </a:lnSpc>
              <a:spcBef>
                <a:spcPts val="0"/>
              </a:spcBef>
              <a:spcAft>
                <a:spcPts val="0"/>
              </a:spcAft>
              <a:buSzPts val="1500"/>
              <a:buAutoNum type="alphaUcPeriod"/>
            </a:pPr>
            <a:r>
              <a:rPr lang="en-US" sz="1500"/>
              <a:t>Constipation</a:t>
            </a:r>
            <a:endParaRPr sz="1500"/>
          </a:p>
          <a:p>
            <a:pPr marL="457200" marR="0" lvl="0" indent="-323850" algn="l" rtl="0">
              <a:lnSpc>
                <a:spcPct val="100000"/>
              </a:lnSpc>
              <a:spcBef>
                <a:spcPts val="0"/>
              </a:spcBef>
              <a:spcAft>
                <a:spcPts val="0"/>
              </a:spcAft>
              <a:buSzPts val="1500"/>
              <a:buAutoNum type="alphaUcPeriod"/>
            </a:pPr>
            <a:r>
              <a:rPr lang="en-US" sz="1500"/>
              <a:t>High serum urea </a:t>
            </a:r>
            <a:endParaRPr sz="1500"/>
          </a:p>
        </p:txBody>
      </p:sp>
      <p:sp>
        <p:nvSpPr>
          <p:cNvPr id="299" name="Google Shape;299;g122d2a89e1b_0_73"/>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300" name="Google Shape;300;g122d2a89e1b_0_73"/>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1" name="Google Shape;301;g122d2a89e1b_0_73"/>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02" name="Google Shape;302;g122d2a89e1b_0_73"/>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5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22d2a89e1b_0_81"/>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Arial"/>
              <a:buNone/>
            </a:pPr>
            <a:r>
              <a:rPr lang="en-US" sz="1500"/>
              <a:t>Janet, (</a:t>
            </a:r>
            <a:r>
              <a:rPr lang="en-US" sz="1500">
                <a:highlight>
                  <a:srgbClr val="FFFF00"/>
                </a:highlight>
              </a:rPr>
              <a:t>77F</a:t>
            </a:r>
            <a:r>
              <a:rPr lang="en-US" sz="1500"/>
              <a:t>) attends A&amp;E after a fall at home. An X-ray shows a </a:t>
            </a:r>
            <a:r>
              <a:rPr lang="en-US" sz="1500">
                <a:highlight>
                  <a:srgbClr val="FFFF00"/>
                </a:highlight>
              </a:rPr>
              <a:t>fractured femur</a:t>
            </a:r>
            <a:r>
              <a:rPr lang="en-US" sz="1500"/>
              <a:t> in the mid-shaft. You note this is a strange fracture to sustain considering her latest DEXA scan did not show osteoporosis. </a:t>
            </a:r>
            <a:endParaRPr sz="1500"/>
          </a:p>
          <a:p>
            <a:pPr marL="0" lvl="0" indent="0" algn="l" rtl="0">
              <a:spcBef>
                <a:spcPts val="0"/>
              </a:spcBef>
              <a:spcAft>
                <a:spcPts val="0"/>
              </a:spcAft>
              <a:buClr>
                <a:schemeClr val="dk1"/>
              </a:buClr>
              <a:buSzPts val="2800"/>
              <a:buFont typeface="Arial"/>
              <a:buNone/>
            </a:pPr>
            <a:endParaRPr sz="1500"/>
          </a:p>
          <a:p>
            <a:pPr marL="0" lvl="0" indent="0" algn="l" rtl="0">
              <a:spcBef>
                <a:spcPts val="0"/>
              </a:spcBef>
              <a:spcAft>
                <a:spcPts val="0"/>
              </a:spcAft>
              <a:buClr>
                <a:schemeClr val="dk1"/>
              </a:buClr>
              <a:buSzPts val="2800"/>
              <a:buFont typeface="Arial"/>
              <a:buNone/>
            </a:pPr>
            <a:r>
              <a:rPr lang="en-US" sz="1500"/>
              <a:t>During her admission Janet notes that she has also been suffering with a few other symptoms that she wonders whether you would be able to help her with. This include:</a:t>
            </a:r>
            <a:endParaRPr sz="1500"/>
          </a:p>
          <a:p>
            <a:pPr marL="457200" lvl="0" indent="-323850" algn="l" rtl="0">
              <a:spcBef>
                <a:spcPts val="0"/>
              </a:spcBef>
              <a:spcAft>
                <a:spcPts val="0"/>
              </a:spcAft>
              <a:buSzPts val="1500"/>
              <a:buChar char="●"/>
            </a:pPr>
            <a:r>
              <a:rPr lang="en-US" sz="1500"/>
              <a:t>A strange tingling/numb sensation around her mouth and on her fingers and toes. </a:t>
            </a:r>
            <a:endParaRPr sz="1500"/>
          </a:p>
          <a:p>
            <a:pPr marL="457200" lvl="0" indent="-323850" algn="l" rtl="0">
              <a:spcBef>
                <a:spcPts val="0"/>
              </a:spcBef>
              <a:spcAft>
                <a:spcPts val="0"/>
              </a:spcAft>
              <a:buSzPts val="1500"/>
              <a:buChar char="●"/>
            </a:pPr>
            <a:r>
              <a:rPr lang="en-US" sz="1500"/>
              <a:t>A worsening </a:t>
            </a:r>
            <a:r>
              <a:rPr lang="en-US" sz="1500">
                <a:highlight>
                  <a:srgbClr val="FFFF00"/>
                </a:highlight>
              </a:rPr>
              <a:t>back pain</a:t>
            </a:r>
            <a:r>
              <a:rPr lang="en-US" sz="1500"/>
              <a:t> for 2-3 months </a:t>
            </a:r>
            <a:endParaRPr sz="1500"/>
          </a:p>
          <a:p>
            <a:pPr marL="457200" lvl="0" indent="-323850" algn="l" rtl="0">
              <a:spcBef>
                <a:spcPts val="0"/>
              </a:spcBef>
              <a:spcAft>
                <a:spcPts val="0"/>
              </a:spcAft>
              <a:buSzPts val="1500"/>
              <a:buChar char="●"/>
            </a:pPr>
            <a:r>
              <a:rPr lang="en-US" sz="1500"/>
              <a:t>She has recently become quite </a:t>
            </a:r>
            <a:r>
              <a:rPr lang="en-US" sz="1500">
                <a:highlight>
                  <a:srgbClr val="FFFF00"/>
                </a:highlight>
              </a:rPr>
              <a:t>constipated </a:t>
            </a:r>
            <a:endParaRPr sz="1500">
              <a:highlight>
                <a:srgbClr val="FFFF00"/>
              </a:highlight>
            </a:endParaRPr>
          </a:p>
          <a:p>
            <a:pPr marL="0" lvl="0" indent="0" algn="l" rtl="0">
              <a:spcBef>
                <a:spcPts val="0"/>
              </a:spcBef>
              <a:spcAft>
                <a:spcPts val="0"/>
              </a:spcAft>
              <a:buClr>
                <a:schemeClr val="dk1"/>
              </a:buClr>
              <a:buSzPts val="2800"/>
              <a:buFont typeface="Arial"/>
              <a:buNone/>
            </a:pPr>
            <a:endParaRPr sz="1500"/>
          </a:p>
          <a:p>
            <a:pPr marL="0" lvl="0" indent="0" algn="l" rtl="0">
              <a:spcBef>
                <a:spcPts val="0"/>
              </a:spcBef>
              <a:spcAft>
                <a:spcPts val="0"/>
              </a:spcAft>
              <a:buClr>
                <a:schemeClr val="dk1"/>
              </a:buClr>
              <a:buSzPts val="2800"/>
              <a:buFont typeface="Arial"/>
              <a:buNone/>
            </a:pPr>
            <a:r>
              <a:rPr lang="en-US" sz="1500"/>
              <a:t>You take U&amp;E’s as part of routine bloods which shows a </a:t>
            </a:r>
            <a:r>
              <a:rPr lang="en-US" sz="1500">
                <a:highlight>
                  <a:srgbClr val="FFFF00"/>
                </a:highlight>
              </a:rPr>
              <a:t>high serum urea and creatinine.</a:t>
            </a:r>
            <a:r>
              <a:rPr lang="en-US" sz="1500"/>
              <a:t> </a:t>
            </a:r>
            <a:endParaRPr sz="1500"/>
          </a:p>
          <a:p>
            <a:pPr marL="0" lvl="0" indent="0" algn="l" rtl="0">
              <a:spcBef>
                <a:spcPts val="0"/>
              </a:spcBef>
              <a:spcAft>
                <a:spcPts val="0"/>
              </a:spcAft>
              <a:buClr>
                <a:schemeClr val="dk1"/>
              </a:buClr>
              <a:buSzPts val="2800"/>
              <a:buFont typeface="Arial"/>
              <a:buNone/>
            </a:pPr>
            <a:endParaRPr sz="1500"/>
          </a:p>
          <a:p>
            <a:pPr marL="0" lvl="0" indent="0" algn="l" rtl="0">
              <a:spcBef>
                <a:spcPts val="0"/>
              </a:spcBef>
              <a:spcAft>
                <a:spcPts val="0"/>
              </a:spcAft>
              <a:buClr>
                <a:schemeClr val="dk1"/>
              </a:buClr>
              <a:buSzPts val="2800"/>
              <a:buFont typeface="Arial"/>
              <a:buNone/>
            </a:pPr>
            <a:r>
              <a:rPr lang="en-US" sz="1500"/>
              <a:t>Which of the following symptoms/signs points AWAY from a diagnosis of myeloma? </a:t>
            </a:r>
            <a:endParaRPr sz="1500"/>
          </a:p>
          <a:p>
            <a:pPr marL="457200" lvl="0" indent="-323850" algn="l" rtl="0">
              <a:spcBef>
                <a:spcPts val="0"/>
              </a:spcBef>
              <a:spcAft>
                <a:spcPts val="0"/>
              </a:spcAft>
              <a:buSzPts val="1500"/>
              <a:buAutoNum type="alphaUcPeriod"/>
            </a:pPr>
            <a:r>
              <a:rPr lang="en-US" sz="1500"/>
              <a:t>Back pain</a:t>
            </a:r>
            <a:endParaRPr sz="1500"/>
          </a:p>
          <a:p>
            <a:pPr marL="457200" lvl="0" indent="-323850" algn="l" rtl="0">
              <a:spcBef>
                <a:spcPts val="0"/>
              </a:spcBef>
              <a:spcAft>
                <a:spcPts val="0"/>
              </a:spcAft>
              <a:buClr>
                <a:srgbClr val="00B800"/>
              </a:buClr>
              <a:buSzPts val="1500"/>
              <a:buAutoNum type="alphaUcPeriod"/>
            </a:pPr>
            <a:r>
              <a:rPr lang="en-US" sz="1500" b="1">
                <a:solidFill>
                  <a:srgbClr val="00B800"/>
                </a:solidFill>
              </a:rPr>
              <a:t>Numbness around the mouth</a:t>
            </a:r>
            <a:endParaRPr sz="1500" b="1">
              <a:solidFill>
                <a:srgbClr val="00B800"/>
              </a:solidFill>
            </a:endParaRPr>
          </a:p>
          <a:p>
            <a:pPr marL="457200" lvl="0" indent="-323850" algn="l" rtl="0">
              <a:spcBef>
                <a:spcPts val="0"/>
              </a:spcBef>
              <a:spcAft>
                <a:spcPts val="0"/>
              </a:spcAft>
              <a:buSzPts val="1500"/>
              <a:buAutoNum type="alphaUcPeriod"/>
            </a:pPr>
            <a:r>
              <a:rPr lang="en-US" sz="1500"/>
              <a:t>Pathological fracture </a:t>
            </a:r>
            <a:endParaRPr sz="1500"/>
          </a:p>
          <a:p>
            <a:pPr marL="457200" lvl="0" indent="-323850" algn="l" rtl="0">
              <a:spcBef>
                <a:spcPts val="0"/>
              </a:spcBef>
              <a:spcAft>
                <a:spcPts val="0"/>
              </a:spcAft>
              <a:buSzPts val="1500"/>
              <a:buAutoNum type="alphaUcPeriod"/>
            </a:pPr>
            <a:r>
              <a:rPr lang="en-US" sz="1500"/>
              <a:t>Constipation</a:t>
            </a:r>
            <a:endParaRPr sz="1500"/>
          </a:p>
          <a:p>
            <a:pPr marL="457200" lvl="0" indent="-323850" algn="l" rtl="0">
              <a:spcBef>
                <a:spcPts val="0"/>
              </a:spcBef>
              <a:spcAft>
                <a:spcPts val="0"/>
              </a:spcAft>
              <a:buSzPts val="1500"/>
              <a:buAutoNum type="alphaUcPeriod"/>
            </a:pPr>
            <a:r>
              <a:rPr lang="en-US" sz="1500"/>
              <a:t>High serum urea </a:t>
            </a:r>
            <a:endParaRPr sz="1600"/>
          </a:p>
        </p:txBody>
      </p:sp>
      <p:sp>
        <p:nvSpPr>
          <p:cNvPr id="308" name="Google Shape;308;g122d2a89e1b_0_81"/>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309" name="Google Shape;309;g122d2a89e1b_0_81"/>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0" name="Google Shape;310;g122d2a89e1b_0_81"/>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1" name="Google Shape;311;g122d2a89e1b_0_81"/>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5 - Answer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22d2a89e1b_0_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Myeloma = Old CRAB</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457200" marR="0" lvl="0" indent="-355600" algn="l" rtl="0">
              <a:lnSpc>
                <a:spcPct val="100000"/>
              </a:lnSpc>
              <a:spcBef>
                <a:spcPts val="0"/>
              </a:spcBef>
              <a:spcAft>
                <a:spcPts val="0"/>
              </a:spcAft>
              <a:buSzPts val="2000"/>
              <a:buChar char="•"/>
            </a:pPr>
            <a:r>
              <a:rPr lang="en-US" sz="2000" b="1"/>
              <a:t>Hyper</a:t>
            </a:r>
            <a:r>
              <a:rPr lang="en-US" sz="2000" b="1">
                <a:highlight>
                  <a:srgbClr val="FFFF00"/>
                </a:highlight>
              </a:rPr>
              <a:t>c</a:t>
            </a:r>
            <a:r>
              <a:rPr lang="en-US" sz="2000" b="1"/>
              <a:t>alcaemia </a:t>
            </a:r>
            <a:r>
              <a:rPr lang="en-US" sz="2000"/>
              <a:t>- Groans (constipation), stones, bones, moans (psychic) </a:t>
            </a:r>
            <a:endParaRPr sz="2000"/>
          </a:p>
          <a:p>
            <a:pPr marL="457200" marR="0" lvl="0" indent="-355600" algn="l" rtl="0">
              <a:lnSpc>
                <a:spcPct val="100000"/>
              </a:lnSpc>
              <a:spcBef>
                <a:spcPts val="0"/>
              </a:spcBef>
              <a:spcAft>
                <a:spcPts val="0"/>
              </a:spcAft>
              <a:buSzPts val="2000"/>
              <a:buChar char="•"/>
            </a:pPr>
            <a:r>
              <a:rPr lang="en-US" sz="2000" b="1">
                <a:highlight>
                  <a:srgbClr val="FFFF00"/>
                </a:highlight>
              </a:rPr>
              <a:t>R</a:t>
            </a:r>
            <a:r>
              <a:rPr lang="en-US" sz="2000" b="1"/>
              <a:t>enal injury</a:t>
            </a:r>
            <a:r>
              <a:rPr lang="en-US" sz="2000"/>
              <a:t> - AKI (high creatinine, high urea, low eGFR) </a:t>
            </a:r>
            <a:endParaRPr sz="2000"/>
          </a:p>
          <a:p>
            <a:pPr marL="457200" marR="0" lvl="0" indent="-355600" algn="l" rtl="0">
              <a:lnSpc>
                <a:spcPct val="100000"/>
              </a:lnSpc>
              <a:spcBef>
                <a:spcPts val="0"/>
              </a:spcBef>
              <a:spcAft>
                <a:spcPts val="0"/>
              </a:spcAft>
              <a:buSzPts val="2000"/>
              <a:buChar char="•"/>
            </a:pPr>
            <a:r>
              <a:rPr lang="en-US" sz="2000" b="1">
                <a:highlight>
                  <a:srgbClr val="FFFF00"/>
                </a:highlight>
              </a:rPr>
              <a:t>A</a:t>
            </a:r>
            <a:r>
              <a:rPr lang="en-US" sz="2000" b="1"/>
              <a:t>naemia </a:t>
            </a:r>
            <a:r>
              <a:rPr lang="en-US" sz="2000"/>
              <a:t>- breathless, fatigue (not reported here). </a:t>
            </a:r>
            <a:endParaRPr sz="2000"/>
          </a:p>
          <a:p>
            <a:pPr marL="457200" marR="0" lvl="0" indent="-355600" algn="l" rtl="0">
              <a:lnSpc>
                <a:spcPct val="100000"/>
              </a:lnSpc>
              <a:spcBef>
                <a:spcPts val="0"/>
              </a:spcBef>
              <a:spcAft>
                <a:spcPts val="0"/>
              </a:spcAft>
              <a:buSzPts val="2000"/>
              <a:buChar char="•"/>
            </a:pPr>
            <a:r>
              <a:rPr lang="en-US" sz="2000" b="1">
                <a:highlight>
                  <a:srgbClr val="FFFF00"/>
                </a:highlight>
              </a:rPr>
              <a:t>B</a:t>
            </a:r>
            <a:r>
              <a:rPr lang="en-US" sz="2000" b="1"/>
              <a:t>one destruction </a:t>
            </a:r>
            <a:r>
              <a:rPr lang="en-US" sz="2000"/>
              <a:t>- pathological fractures (vertebral most common).</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Symptoms of hypocalcaemia = </a:t>
            </a:r>
            <a:r>
              <a:rPr lang="en-US" sz="2000" u="sng"/>
              <a:t>CATs go numb</a:t>
            </a:r>
            <a:endParaRPr sz="2000" u="sng"/>
          </a:p>
          <a:p>
            <a:pPr marL="0" marR="0" lvl="0" indent="457200" algn="l" rtl="0">
              <a:lnSpc>
                <a:spcPct val="100000"/>
              </a:lnSpc>
              <a:spcBef>
                <a:spcPts val="0"/>
              </a:spcBef>
              <a:spcAft>
                <a:spcPts val="0"/>
              </a:spcAft>
              <a:buNone/>
            </a:pPr>
            <a:r>
              <a:rPr lang="en-US" sz="2000"/>
              <a:t>Convulsions, arrhythmias, tetany and numbness. </a:t>
            </a:r>
            <a:endParaRPr sz="2000"/>
          </a:p>
          <a:p>
            <a:pPr marL="0" marR="0" lvl="0" indent="457200" algn="l" rtl="0">
              <a:lnSpc>
                <a:spcPct val="100000"/>
              </a:lnSpc>
              <a:spcBef>
                <a:spcPts val="0"/>
              </a:spcBef>
              <a:spcAft>
                <a:spcPts val="0"/>
              </a:spcAft>
              <a:buNone/>
            </a:pPr>
            <a:r>
              <a:rPr lang="en-US" sz="2000"/>
              <a:t>Also Chvostek’s and Trousseau’s signs </a:t>
            </a:r>
            <a:endParaRPr sz="2000"/>
          </a:p>
        </p:txBody>
      </p:sp>
      <p:sp>
        <p:nvSpPr>
          <p:cNvPr id="317" name="Google Shape;317;g122d2a89e1b_0_97"/>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318" name="Google Shape;318;g122d2a89e1b_0_97"/>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9" name="Google Shape;319;g122d2a89e1b_0_9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20" name="Google Shape;320;g122d2a89e1b_0_97"/>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5 (myeloma) - Explanation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2182f6e6e7_0_5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6</a:t>
            </a:r>
            <a:endParaRPr/>
          </a:p>
        </p:txBody>
      </p:sp>
      <p:sp>
        <p:nvSpPr>
          <p:cNvPr id="327" name="Google Shape;327;g12182f6e6e7_0_5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300"/>
              <a:t>George presents with jaundice, fatigue, dizziness and palpitations. Blood tests show an autoimmune haemolytic anaemia. </a:t>
            </a:r>
            <a:endParaRPr sz="2300"/>
          </a:p>
          <a:p>
            <a:pPr marL="0" lvl="0" indent="0" algn="l" rtl="0">
              <a:spcBef>
                <a:spcPts val="560"/>
              </a:spcBef>
              <a:spcAft>
                <a:spcPts val="0"/>
              </a:spcAft>
              <a:buNone/>
            </a:pPr>
            <a:r>
              <a:rPr lang="en-US" sz="2300"/>
              <a:t>Which of these statements regarding haemolytic anaemias is false? </a:t>
            </a:r>
            <a:endParaRPr sz="2300"/>
          </a:p>
          <a:p>
            <a:pPr marL="457200" lvl="0" indent="-374650" algn="l" rtl="0">
              <a:spcBef>
                <a:spcPts val="560"/>
              </a:spcBef>
              <a:spcAft>
                <a:spcPts val="0"/>
              </a:spcAft>
              <a:buSzPts val="2300"/>
              <a:buAutoNum type="alphaUcParenR"/>
            </a:pPr>
            <a:r>
              <a:rPr lang="en-US" sz="2300"/>
              <a:t>The direct antiglobulin test (Coombs’) is used to distinguish autoimmune between non-immune aetiologies  </a:t>
            </a:r>
            <a:endParaRPr sz="2300"/>
          </a:p>
          <a:p>
            <a:pPr marL="457200" lvl="0" indent="-374650" algn="l" rtl="0">
              <a:spcBef>
                <a:spcPts val="0"/>
              </a:spcBef>
              <a:spcAft>
                <a:spcPts val="0"/>
              </a:spcAft>
              <a:buSzPts val="2300"/>
              <a:buAutoNum type="alphaUcParenR"/>
            </a:pPr>
            <a:r>
              <a:rPr lang="en-US" sz="2300"/>
              <a:t>Warm AIHA involves the IgG autoantibody</a:t>
            </a:r>
            <a:endParaRPr sz="2300"/>
          </a:p>
          <a:p>
            <a:pPr marL="457200" lvl="0" indent="-374650" algn="l" rtl="0">
              <a:spcBef>
                <a:spcPts val="0"/>
              </a:spcBef>
              <a:spcAft>
                <a:spcPts val="0"/>
              </a:spcAft>
              <a:buSzPts val="2300"/>
              <a:buAutoNum type="alphaUcParenR"/>
            </a:pPr>
            <a:r>
              <a:rPr lang="en-US" sz="2300"/>
              <a:t>Bite cells and Heinz bodies are features of a PBS in G6PD deficiency</a:t>
            </a:r>
            <a:endParaRPr sz="2300"/>
          </a:p>
          <a:p>
            <a:pPr marL="457200" lvl="0" indent="-374650" algn="l" rtl="0">
              <a:spcBef>
                <a:spcPts val="0"/>
              </a:spcBef>
              <a:spcAft>
                <a:spcPts val="0"/>
              </a:spcAft>
              <a:buSzPts val="2300"/>
              <a:buAutoNum type="alphaUcParenR"/>
            </a:pPr>
            <a:r>
              <a:rPr lang="en-US" sz="2300"/>
              <a:t>Signs of sickle cell usually manifest within 1-2 weeks of birth</a:t>
            </a:r>
            <a:endParaRPr sz="2300"/>
          </a:p>
          <a:p>
            <a:pPr marL="457200" lvl="0" indent="-374650" algn="l" rtl="0">
              <a:spcBef>
                <a:spcPts val="0"/>
              </a:spcBef>
              <a:spcAft>
                <a:spcPts val="0"/>
              </a:spcAft>
              <a:buSzPts val="2300"/>
              <a:buAutoNum type="alphaUcParenR"/>
            </a:pPr>
            <a:r>
              <a:rPr lang="en-US" sz="2300"/>
              <a:t>Decreased haptoglobin is a feature of haemolytic anaemia</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     </a:t>
            </a:r>
            <a:endParaRPr/>
          </a:p>
        </p:txBody>
      </p:sp>
      <p:sp>
        <p:nvSpPr>
          <p:cNvPr id="105" name="Google Shape;105;p3"/>
          <p:cNvSpPr txBox="1">
            <a:spLocks noGrp="1"/>
          </p:cNvSpPr>
          <p:nvPr>
            <p:ph type="body" idx="1"/>
          </p:nvPr>
        </p:nvSpPr>
        <p:spPr>
          <a:xfrm>
            <a:off x="457200" y="2981325"/>
            <a:ext cx="8229600" cy="314483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00000"/>
              </a:lnSpc>
              <a:spcBef>
                <a:spcPts val="0"/>
              </a:spcBef>
              <a:spcAft>
                <a:spcPts val="0"/>
              </a:spcAft>
              <a:buClr>
                <a:schemeClr val="dk1"/>
              </a:buClr>
              <a:buSzPts val="800"/>
              <a:buFont typeface="Arial"/>
              <a:buNone/>
            </a:pPr>
            <a:r>
              <a:rPr lang="en-US" sz="3200" b="0" i="0" u="none" strike="noStrike" cap="none">
                <a:solidFill>
                  <a:schemeClr val="dk1"/>
                </a:solidFill>
                <a:latin typeface="Calibri"/>
                <a:ea typeface="Calibri"/>
                <a:cs typeface="Calibri"/>
                <a:sym typeface="Calibri"/>
              </a:rPr>
              <a:t>Phase </a:t>
            </a:r>
            <a:r>
              <a:rPr lang="en-US"/>
              <a:t>2a</a:t>
            </a:r>
            <a:r>
              <a:rPr lang="en-US" sz="3200" b="0" i="0" u="none" strike="noStrike" cap="none">
                <a:solidFill>
                  <a:schemeClr val="dk1"/>
                </a:solidFill>
                <a:latin typeface="Calibri"/>
                <a:ea typeface="Calibri"/>
                <a:cs typeface="Calibri"/>
                <a:sym typeface="Calibri"/>
              </a:rPr>
              <a:t> Revision Session</a:t>
            </a:r>
            <a:endParaRPr/>
          </a:p>
          <a:p>
            <a:pPr marL="342900" marR="0" lvl="0" indent="-342900" algn="r"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US"/>
              <a:t>Ella Reeve and Jack Emmerson</a:t>
            </a:r>
            <a:endParaRPr/>
          </a:p>
          <a:p>
            <a:pPr marL="342900" marR="0" lvl="0" indent="-342900" algn="r" rtl="0">
              <a:lnSpc>
                <a:spcPct val="100000"/>
              </a:lnSpc>
              <a:spcBef>
                <a:spcPts val="640"/>
              </a:spcBef>
              <a:spcAft>
                <a:spcPts val="0"/>
              </a:spcAft>
              <a:buClr>
                <a:schemeClr val="dk1"/>
              </a:buClr>
              <a:buSzPts val="800"/>
              <a:buFont typeface="Arial"/>
              <a:buNone/>
            </a:pPr>
            <a:r>
              <a:rPr lang="en-US"/>
              <a:t>08/04/2022</a:t>
            </a:r>
            <a:r>
              <a:rPr lang="en-US">
                <a:latin typeface="Calibri"/>
                <a:ea typeface="Calibri"/>
                <a:cs typeface="Calibri"/>
                <a:sym typeface="Calibri"/>
              </a:rPr>
              <a:t>/</a:t>
            </a:r>
            <a:r>
              <a:rPr lang="en-US"/>
              <a:t>18:00-19:00</a:t>
            </a:r>
            <a:endParaRPr sz="3200" b="0" i="0" u="none" strike="noStrike" cap="none">
              <a:solidFill>
                <a:schemeClr val="dk1"/>
              </a:solidFill>
              <a:latin typeface="Calibri"/>
              <a:ea typeface="Calibri"/>
              <a:cs typeface="Calibri"/>
              <a:sym typeface="Calibri"/>
            </a:endParaRPr>
          </a:p>
        </p:txBody>
      </p:sp>
      <p:sp>
        <p:nvSpPr>
          <p:cNvPr id="106" name="Google Shape;106;p3"/>
          <p:cNvSpPr txBox="1"/>
          <p:nvPr/>
        </p:nvSpPr>
        <p:spPr>
          <a:xfrm>
            <a:off x="457200" y="274637"/>
            <a:ext cx="8229600" cy="1981199"/>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txBox="1"/>
          <p:nvPr/>
        </p:nvSpPr>
        <p:spPr>
          <a:xfrm>
            <a:off x="929571" y="377520"/>
            <a:ext cx="7386000" cy="224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750"/>
              <a:buFont typeface="Calibri"/>
              <a:buNone/>
            </a:pPr>
            <a:r>
              <a:rPr lang="en-US" sz="5300">
                <a:solidFill>
                  <a:schemeClr val="lt1"/>
                </a:solidFill>
                <a:latin typeface="Calibri"/>
                <a:ea typeface="Calibri"/>
                <a:cs typeface="Calibri"/>
                <a:sym typeface="Calibri"/>
              </a:rPr>
              <a:t>Haematology SBA/SAQ practice questions</a:t>
            </a:r>
            <a:endParaRPr sz="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2182f6e6e7_0_6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6</a:t>
            </a:r>
            <a:endParaRPr/>
          </a:p>
        </p:txBody>
      </p:sp>
      <p:sp>
        <p:nvSpPr>
          <p:cNvPr id="334" name="Google Shape;334;g12182f6e6e7_0_6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300"/>
              <a:t>George presents with jaundice, fatigue, dizziness and palpitations. Blood tests show an autoimmune haemolytic anaemia. </a:t>
            </a:r>
            <a:endParaRPr sz="2300"/>
          </a:p>
          <a:p>
            <a:pPr marL="0" lvl="0" indent="0" algn="l" rtl="0">
              <a:spcBef>
                <a:spcPts val="560"/>
              </a:spcBef>
              <a:spcAft>
                <a:spcPts val="0"/>
              </a:spcAft>
              <a:buNone/>
            </a:pPr>
            <a:r>
              <a:rPr lang="en-US" sz="2300"/>
              <a:t>Which of these statements regarding haemolytic anaemias is false? </a:t>
            </a:r>
            <a:endParaRPr sz="2300"/>
          </a:p>
          <a:p>
            <a:pPr marL="457200" lvl="0" indent="-374650" algn="l" rtl="0">
              <a:spcBef>
                <a:spcPts val="560"/>
              </a:spcBef>
              <a:spcAft>
                <a:spcPts val="0"/>
              </a:spcAft>
              <a:buSzPts val="2300"/>
              <a:buAutoNum type="alphaUcParenR"/>
            </a:pPr>
            <a:r>
              <a:rPr lang="en-US" sz="2300"/>
              <a:t>The direct antiglobulin test (Coombs’) is used to distinguish autoimmune between non-immune aetiologies  </a:t>
            </a:r>
            <a:endParaRPr sz="2300"/>
          </a:p>
          <a:p>
            <a:pPr marL="457200" lvl="0" indent="-374650" algn="l" rtl="0">
              <a:spcBef>
                <a:spcPts val="0"/>
              </a:spcBef>
              <a:spcAft>
                <a:spcPts val="0"/>
              </a:spcAft>
              <a:buSzPts val="2300"/>
              <a:buAutoNum type="alphaUcParenR"/>
            </a:pPr>
            <a:r>
              <a:rPr lang="en-US" sz="2300"/>
              <a:t>Warm AIHA involves the IgG autoantibody</a:t>
            </a:r>
            <a:endParaRPr sz="2300"/>
          </a:p>
          <a:p>
            <a:pPr marL="457200" lvl="0" indent="-374650" algn="l" rtl="0">
              <a:spcBef>
                <a:spcPts val="0"/>
              </a:spcBef>
              <a:spcAft>
                <a:spcPts val="0"/>
              </a:spcAft>
              <a:buSzPts val="2300"/>
              <a:buAutoNum type="alphaUcParenR"/>
            </a:pPr>
            <a:r>
              <a:rPr lang="en-US" sz="2300"/>
              <a:t>Bite cells and Heinz bodies are features of a PBS in G6PD deficiency</a:t>
            </a:r>
            <a:endParaRPr sz="2300"/>
          </a:p>
          <a:p>
            <a:pPr marL="457200" lvl="0" indent="-374650" algn="l" rtl="0">
              <a:spcBef>
                <a:spcPts val="0"/>
              </a:spcBef>
              <a:spcAft>
                <a:spcPts val="0"/>
              </a:spcAft>
              <a:buClr>
                <a:srgbClr val="FF0000"/>
              </a:buClr>
              <a:buSzPts val="2300"/>
              <a:buAutoNum type="alphaUcParenR"/>
            </a:pPr>
            <a:r>
              <a:rPr lang="en-US" sz="2300" b="1">
                <a:solidFill>
                  <a:srgbClr val="FF0000"/>
                </a:solidFill>
              </a:rPr>
              <a:t>Signs of sickle cell usually manifest within 1-2 weeks of birth</a:t>
            </a:r>
            <a:endParaRPr sz="2300" b="1">
              <a:solidFill>
                <a:srgbClr val="FF0000"/>
              </a:solidFill>
            </a:endParaRPr>
          </a:p>
          <a:p>
            <a:pPr marL="457200" lvl="0" indent="-374650" algn="l" rtl="0">
              <a:spcBef>
                <a:spcPts val="0"/>
              </a:spcBef>
              <a:spcAft>
                <a:spcPts val="0"/>
              </a:spcAft>
              <a:buSzPts val="2300"/>
              <a:buAutoNum type="alphaUcParenR"/>
            </a:pPr>
            <a:r>
              <a:rPr lang="en-US" sz="2300"/>
              <a:t>Decreased haptoglobin is a feature of haemolytic anaemia</a:t>
            </a:r>
            <a:endParaRPr sz="23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2182f6e6e7_0_6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6</a:t>
            </a:r>
            <a:endParaRPr/>
          </a:p>
        </p:txBody>
      </p:sp>
      <p:sp>
        <p:nvSpPr>
          <p:cNvPr id="341" name="Google Shape;341;g12182f6e6e7_0_6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a:t> Blood test findings in haemolytic anaemia: normocytic, ↑LDH, ↑unconjugated bilirubin, ↓haptoglobin (particularly with intravascular haemolysis), ↑reticulocyte count.</a:t>
            </a:r>
            <a:endParaRPr sz="2400"/>
          </a:p>
          <a:p>
            <a:pPr marL="0" lvl="0" indent="0" algn="l" rtl="0">
              <a:spcBef>
                <a:spcPts val="560"/>
              </a:spcBef>
              <a:spcAft>
                <a:spcPts val="0"/>
              </a:spcAft>
              <a:buNone/>
            </a:pPr>
            <a:r>
              <a:rPr lang="en-US" sz="2400"/>
              <a:t>HbA affected in sickle cell: β-globin chain misshapen. Normally glutamic acid but in sickle cell it is valine.</a:t>
            </a:r>
            <a:endParaRPr sz="2400"/>
          </a:p>
          <a:p>
            <a:pPr marL="0" lvl="0" indent="0" algn="l" rtl="0">
              <a:spcBef>
                <a:spcPts val="560"/>
              </a:spcBef>
              <a:spcAft>
                <a:spcPts val="0"/>
              </a:spcAft>
              <a:buNone/>
            </a:pPr>
            <a:r>
              <a:rPr lang="en-US" sz="2400"/>
              <a:t>Results in HbS- when deoxygenated it sickles- aggregates with other HbS and the RBC sickles. </a:t>
            </a:r>
            <a:endParaRPr sz="2400"/>
          </a:p>
          <a:p>
            <a:pPr marL="0" lvl="0" indent="0" algn="l" rtl="0">
              <a:spcBef>
                <a:spcPts val="560"/>
              </a:spcBef>
              <a:spcAft>
                <a:spcPts val="0"/>
              </a:spcAft>
              <a:buNone/>
            </a:pPr>
            <a:r>
              <a:rPr lang="en-US" sz="2400"/>
              <a:t>Fetal Hb (2α + 2γ globin chains) →  primary Hb at birth so no symptoms until a few months old.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22d2a89e1b_0_1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a:t>Mike, a 55M goes for his routine blood tests. His FBC shows a haemoglobin of 195g/L (normal 130-180g/L). This has been gradually increasing. On further questioning, he reports worsening symptoms of facial flushing that are associated with headaches. He also gets intermittent itching all over his body that gets worse when taking a hot bath. </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US" sz="1600"/>
              <a:t>Which of the following is not known to cause polycythaemia on a full blood count?</a:t>
            </a:r>
            <a:endParaRPr sz="1600"/>
          </a:p>
          <a:p>
            <a:pPr marL="457200" marR="0" lvl="0" indent="-330200" algn="l" rtl="0">
              <a:lnSpc>
                <a:spcPct val="100000"/>
              </a:lnSpc>
              <a:spcBef>
                <a:spcPts val="0"/>
              </a:spcBef>
              <a:spcAft>
                <a:spcPts val="0"/>
              </a:spcAft>
              <a:buSzPts val="1600"/>
              <a:buAutoNum type="alphaUcPeriod"/>
            </a:pPr>
            <a:r>
              <a:rPr lang="en-US" sz="1600"/>
              <a:t>Alcohol </a:t>
            </a:r>
            <a:endParaRPr sz="1600"/>
          </a:p>
          <a:p>
            <a:pPr marL="457200" marR="0" lvl="0" indent="-330200" algn="l" rtl="0">
              <a:lnSpc>
                <a:spcPct val="100000"/>
              </a:lnSpc>
              <a:spcBef>
                <a:spcPts val="0"/>
              </a:spcBef>
              <a:spcAft>
                <a:spcPts val="0"/>
              </a:spcAft>
              <a:buSzPts val="1600"/>
              <a:buAutoNum type="alphaUcPeriod"/>
            </a:pPr>
            <a:r>
              <a:rPr lang="en-US" sz="1600"/>
              <a:t>Living at high altitude </a:t>
            </a:r>
            <a:endParaRPr sz="1600"/>
          </a:p>
          <a:p>
            <a:pPr marL="457200" marR="0" lvl="0" indent="-330200" algn="l" rtl="0">
              <a:lnSpc>
                <a:spcPct val="100000"/>
              </a:lnSpc>
              <a:spcBef>
                <a:spcPts val="0"/>
              </a:spcBef>
              <a:spcAft>
                <a:spcPts val="0"/>
              </a:spcAft>
              <a:buSzPts val="1600"/>
              <a:buAutoNum type="alphaUcPeriod"/>
            </a:pPr>
            <a:r>
              <a:rPr lang="en-US" sz="1600"/>
              <a:t>Obstructive sleep apnoea </a:t>
            </a:r>
            <a:endParaRPr sz="1600"/>
          </a:p>
          <a:p>
            <a:pPr marL="457200" marR="0" lvl="0" indent="-330200" algn="l" rtl="0">
              <a:lnSpc>
                <a:spcPct val="100000"/>
              </a:lnSpc>
              <a:spcBef>
                <a:spcPts val="0"/>
              </a:spcBef>
              <a:spcAft>
                <a:spcPts val="0"/>
              </a:spcAft>
              <a:buSzPts val="1600"/>
              <a:buAutoNum type="alphaUcPeriod"/>
            </a:pPr>
            <a:r>
              <a:rPr lang="en-US" sz="1600"/>
              <a:t>JAK2 mutation</a:t>
            </a:r>
            <a:endParaRPr sz="1600"/>
          </a:p>
          <a:p>
            <a:pPr marL="457200" marR="0" lvl="0" indent="-330200" algn="l" rtl="0">
              <a:lnSpc>
                <a:spcPct val="100000"/>
              </a:lnSpc>
              <a:spcBef>
                <a:spcPts val="0"/>
              </a:spcBef>
              <a:spcAft>
                <a:spcPts val="0"/>
              </a:spcAft>
              <a:buSzPts val="1600"/>
              <a:buAutoNum type="alphaUcPeriod"/>
            </a:pPr>
            <a:r>
              <a:rPr lang="en-US" sz="1600"/>
              <a:t>G6PD </a:t>
            </a:r>
            <a:endParaRPr sz="1600"/>
          </a:p>
        </p:txBody>
      </p:sp>
      <p:sp>
        <p:nvSpPr>
          <p:cNvPr id="347" name="Google Shape;347;g122d2a89e1b_0_137"/>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348" name="Google Shape;348;g122d2a89e1b_0_137"/>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9" name="Google Shape;349;g122d2a89e1b_0_13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50" name="Google Shape;350;g122d2a89e1b_0_137"/>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7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22d2a89e1b_0_1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a:t>Mike, a 55M goes for his routine blood tests. His FBC shows a haemoglobin of 195g/L (normal 130-180g/L). This has been gradually increasing. On further questioning, he reports worsening symptoms of </a:t>
            </a:r>
            <a:r>
              <a:rPr lang="en-US" sz="1600">
                <a:highlight>
                  <a:srgbClr val="FFFF00"/>
                </a:highlight>
              </a:rPr>
              <a:t>facial flushing </a:t>
            </a:r>
            <a:r>
              <a:rPr lang="en-US" sz="1600"/>
              <a:t>that are associated with headaches. He also gets </a:t>
            </a:r>
            <a:r>
              <a:rPr lang="en-US" sz="1600">
                <a:highlight>
                  <a:srgbClr val="FFFF00"/>
                </a:highlight>
              </a:rPr>
              <a:t>intermittent itching </a:t>
            </a:r>
            <a:r>
              <a:rPr lang="en-US" sz="1600"/>
              <a:t>all over his body that gets </a:t>
            </a:r>
            <a:r>
              <a:rPr lang="en-US" sz="1600">
                <a:highlight>
                  <a:srgbClr val="FFFF00"/>
                </a:highlight>
              </a:rPr>
              <a:t>worse when taking a hot bath.</a:t>
            </a:r>
            <a:r>
              <a:rPr lang="en-US" sz="1600"/>
              <a:t> </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Clr>
                <a:schemeClr val="dk1"/>
              </a:buClr>
              <a:buSzPts val="1100"/>
              <a:buFont typeface="Arial"/>
              <a:buNone/>
            </a:pPr>
            <a:r>
              <a:rPr lang="en-US" sz="1600"/>
              <a:t>Which of the following is not known to cause polycythaemia on a full blood count?</a:t>
            </a:r>
            <a:endParaRPr sz="1600"/>
          </a:p>
          <a:p>
            <a:pPr marL="457200" lvl="0" indent="-330200" algn="l" rtl="0">
              <a:spcBef>
                <a:spcPts val="0"/>
              </a:spcBef>
              <a:spcAft>
                <a:spcPts val="0"/>
              </a:spcAft>
              <a:buSzPts val="1600"/>
              <a:buAutoNum type="alphaUcPeriod"/>
            </a:pPr>
            <a:r>
              <a:rPr lang="en-US" sz="1600"/>
              <a:t>Alcohol </a:t>
            </a:r>
            <a:endParaRPr sz="1600"/>
          </a:p>
          <a:p>
            <a:pPr marL="457200" lvl="0" indent="-330200" algn="l" rtl="0">
              <a:spcBef>
                <a:spcPts val="0"/>
              </a:spcBef>
              <a:spcAft>
                <a:spcPts val="0"/>
              </a:spcAft>
              <a:buSzPts val="1600"/>
              <a:buAutoNum type="alphaUcPeriod"/>
            </a:pPr>
            <a:r>
              <a:rPr lang="en-US" sz="1600"/>
              <a:t>Living at high altitude </a:t>
            </a:r>
            <a:endParaRPr sz="1600"/>
          </a:p>
          <a:p>
            <a:pPr marL="457200" lvl="0" indent="-330200" algn="l" rtl="0">
              <a:spcBef>
                <a:spcPts val="0"/>
              </a:spcBef>
              <a:spcAft>
                <a:spcPts val="0"/>
              </a:spcAft>
              <a:buSzPts val="1600"/>
              <a:buAutoNum type="alphaUcPeriod"/>
            </a:pPr>
            <a:r>
              <a:rPr lang="en-US" sz="1600"/>
              <a:t>Obstructive sleep apnoea </a:t>
            </a:r>
            <a:endParaRPr sz="1600"/>
          </a:p>
          <a:p>
            <a:pPr marL="457200" lvl="0" indent="-330200" algn="l" rtl="0">
              <a:spcBef>
                <a:spcPts val="0"/>
              </a:spcBef>
              <a:spcAft>
                <a:spcPts val="0"/>
              </a:spcAft>
              <a:buSzPts val="1600"/>
              <a:buAutoNum type="alphaUcPeriod"/>
            </a:pPr>
            <a:r>
              <a:rPr lang="en-US" sz="1600"/>
              <a:t>JAK2 mutation</a:t>
            </a:r>
            <a:endParaRPr sz="1600"/>
          </a:p>
          <a:p>
            <a:pPr marL="457200" lvl="0" indent="-330200" algn="l" rtl="0">
              <a:spcBef>
                <a:spcPts val="0"/>
              </a:spcBef>
              <a:spcAft>
                <a:spcPts val="0"/>
              </a:spcAft>
              <a:buClr>
                <a:srgbClr val="00B800"/>
              </a:buClr>
              <a:buSzPts val="1600"/>
              <a:buAutoNum type="alphaUcPeriod"/>
            </a:pPr>
            <a:r>
              <a:rPr lang="en-US" sz="1600" b="1">
                <a:solidFill>
                  <a:srgbClr val="00B800"/>
                </a:solidFill>
              </a:rPr>
              <a:t>G6PD </a:t>
            </a:r>
            <a:endParaRPr sz="1600" b="1">
              <a:solidFill>
                <a:srgbClr val="00B800"/>
              </a:solidFill>
            </a:endParaRPr>
          </a:p>
        </p:txBody>
      </p:sp>
      <p:sp>
        <p:nvSpPr>
          <p:cNvPr id="356" name="Google Shape;356;g122d2a89e1b_0_145"/>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357" name="Google Shape;357;g122d2a89e1b_0_145"/>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8" name="Google Shape;358;g122d2a89e1b_0_145"/>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59" name="Google Shape;359;g122d2a89e1b_0_145"/>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7 - Answer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22d2a89e1b_0_1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Polycythaemia, or an increased number of red blood cells can occur via two mechanisms:</a:t>
            </a:r>
            <a:endParaRPr sz="2200"/>
          </a:p>
          <a:p>
            <a:pPr marL="457200" marR="0" lvl="0" indent="-368300" algn="l" rtl="0">
              <a:lnSpc>
                <a:spcPct val="100000"/>
              </a:lnSpc>
              <a:spcBef>
                <a:spcPts val="0"/>
              </a:spcBef>
              <a:spcAft>
                <a:spcPts val="0"/>
              </a:spcAft>
              <a:buSzPts val="2200"/>
              <a:buChar char="•"/>
            </a:pPr>
            <a:r>
              <a:rPr lang="en-US" sz="2200" b="1"/>
              <a:t>Primary:</a:t>
            </a:r>
            <a:r>
              <a:rPr lang="en-US" sz="2200"/>
              <a:t> JAK2 mutation = polycythaemia vera </a:t>
            </a:r>
            <a:endParaRPr sz="2200"/>
          </a:p>
          <a:p>
            <a:pPr marL="457200" marR="0" lvl="0" indent="-368300" algn="l" rtl="0">
              <a:lnSpc>
                <a:spcPct val="100000"/>
              </a:lnSpc>
              <a:spcBef>
                <a:spcPts val="0"/>
              </a:spcBef>
              <a:spcAft>
                <a:spcPts val="0"/>
              </a:spcAft>
              <a:buSzPts val="2200"/>
              <a:buChar char="•"/>
            </a:pPr>
            <a:r>
              <a:rPr lang="en-US" sz="2200" b="1"/>
              <a:t>Secondary: </a:t>
            </a:r>
            <a:endParaRPr sz="2200" b="1"/>
          </a:p>
          <a:p>
            <a:pPr marL="914400" marR="0" lvl="1" indent="-355600" algn="l" rtl="0">
              <a:lnSpc>
                <a:spcPct val="100000"/>
              </a:lnSpc>
              <a:spcBef>
                <a:spcPts val="0"/>
              </a:spcBef>
              <a:spcAft>
                <a:spcPts val="0"/>
              </a:spcAft>
              <a:buSzPts val="2000"/>
              <a:buChar char="–"/>
            </a:pPr>
            <a:r>
              <a:rPr lang="en-US" sz="2000"/>
              <a:t>Alcohol </a:t>
            </a:r>
            <a:endParaRPr sz="2000"/>
          </a:p>
          <a:p>
            <a:pPr marL="914400" marR="0" lvl="1" indent="-355600" algn="l" rtl="0">
              <a:lnSpc>
                <a:spcPct val="100000"/>
              </a:lnSpc>
              <a:spcBef>
                <a:spcPts val="0"/>
              </a:spcBef>
              <a:spcAft>
                <a:spcPts val="0"/>
              </a:spcAft>
              <a:buSzPts val="2000"/>
              <a:buChar char="–"/>
            </a:pPr>
            <a:r>
              <a:rPr lang="en-US" sz="2000"/>
              <a:t>Chronic hypoxia </a:t>
            </a:r>
            <a:endParaRPr sz="2000"/>
          </a:p>
          <a:p>
            <a:pPr marL="1371600" marR="0" lvl="2" indent="-342900" algn="l" rtl="0">
              <a:lnSpc>
                <a:spcPct val="100000"/>
              </a:lnSpc>
              <a:spcBef>
                <a:spcPts val="0"/>
              </a:spcBef>
              <a:spcAft>
                <a:spcPts val="0"/>
              </a:spcAft>
              <a:buSzPts val="1800"/>
              <a:buChar char="•"/>
            </a:pPr>
            <a:r>
              <a:rPr lang="en-US" sz="1800"/>
              <a:t>Obstructive sleep apnoea </a:t>
            </a:r>
            <a:endParaRPr sz="1800"/>
          </a:p>
          <a:p>
            <a:pPr marL="1371600" marR="0" lvl="2" indent="-342900" algn="l" rtl="0">
              <a:lnSpc>
                <a:spcPct val="100000"/>
              </a:lnSpc>
              <a:spcBef>
                <a:spcPts val="0"/>
              </a:spcBef>
              <a:spcAft>
                <a:spcPts val="0"/>
              </a:spcAft>
              <a:buSzPts val="1800"/>
              <a:buChar char="•"/>
            </a:pPr>
            <a:r>
              <a:rPr lang="en-US" sz="1800"/>
              <a:t>Living at altitude </a:t>
            </a:r>
            <a:endParaRPr sz="1800"/>
          </a:p>
          <a:p>
            <a:pPr marL="1371600" marR="0" lvl="2" indent="-342900" algn="l" rtl="0">
              <a:lnSpc>
                <a:spcPct val="100000"/>
              </a:lnSpc>
              <a:spcBef>
                <a:spcPts val="0"/>
              </a:spcBef>
              <a:spcAft>
                <a:spcPts val="0"/>
              </a:spcAft>
              <a:buSzPts val="1800"/>
              <a:buChar char="•"/>
            </a:pPr>
            <a:r>
              <a:rPr lang="en-US" sz="1800"/>
              <a:t>Lung disease affecting oxygen transfer </a:t>
            </a:r>
            <a:endParaRPr sz="1800"/>
          </a:p>
          <a:p>
            <a:pPr marL="1371600" marR="0" lvl="2" indent="-342900" algn="l" rtl="0">
              <a:lnSpc>
                <a:spcPct val="100000"/>
              </a:lnSpc>
              <a:spcBef>
                <a:spcPts val="0"/>
              </a:spcBef>
              <a:spcAft>
                <a:spcPts val="0"/>
              </a:spcAft>
              <a:buSzPts val="1800"/>
              <a:buChar char="•"/>
            </a:pPr>
            <a:r>
              <a:rPr lang="en-US" sz="1800"/>
              <a:t>Smoking </a:t>
            </a:r>
            <a:endParaRPr sz="1800"/>
          </a:p>
          <a:p>
            <a:pPr marL="914400" marR="0" lvl="1" indent="-355600" algn="l" rtl="0">
              <a:lnSpc>
                <a:spcPct val="100000"/>
              </a:lnSpc>
              <a:spcBef>
                <a:spcPts val="0"/>
              </a:spcBef>
              <a:spcAft>
                <a:spcPts val="0"/>
              </a:spcAft>
              <a:buSzPts val="2000"/>
              <a:buChar char="–"/>
            </a:pPr>
            <a:r>
              <a:rPr lang="en-US" sz="2000"/>
              <a:t>EPO secreting tumours </a:t>
            </a:r>
            <a:endParaRPr sz="20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r>
              <a:rPr lang="en-US" sz="2200"/>
              <a:t>G6PD is a hereditary enzyme defect. As far as i can tell there is no association with polycythaemia (more likely causes anaemia). </a:t>
            </a:r>
            <a:endParaRPr sz="2200"/>
          </a:p>
        </p:txBody>
      </p:sp>
      <p:sp>
        <p:nvSpPr>
          <p:cNvPr id="365" name="Google Shape;365;g122d2a89e1b_0_153"/>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366" name="Google Shape;366;g122d2a89e1b_0_153"/>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7" name="Google Shape;367;g122d2a89e1b_0_153"/>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68" name="Google Shape;368;g122d2a89e1b_0_153"/>
          <p:cNvSpPr txBox="1"/>
          <p:nvPr/>
        </p:nvSpPr>
        <p:spPr>
          <a:xfrm>
            <a:off x="640800" y="487950"/>
            <a:ext cx="7862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7 (polycythaemia)- Explanation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2182f6e6e7_0_7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8</a:t>
            </a:r>
            <a:endParaRPr/>
          </a:p>
        </p:txBody>
      </p:sp>
      <p:sp>
        <p:nvSpPr>
          <p:cNvPr id="375" name="Google Shape;375;g12182f6e6e7_0_72"/>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a:t>Sam, a 3-year old has had bloody diarrhoea for the past 5 days after eating some dodgy cottage pie at nursery. Their parents are now getting worried as they have  a purpuric rash, are very fatigued and are not producing much urine (oliguria). </a:t>
            </a:r>
            <a:endParaRPr sz="2400"/>
          </a:p>
          <a:p>
            <a:pPr marL="0" lvl="0" indent="0" algn="l" rtl="0">
              <a:spcBef>
                <a:spcPts val="560"/>
              </a:spcBef>
              <a:spcAft>
                <a:spcPts val="0"/>
              </a:spcAft>
              <a:buNone/>
            </a:pPr>
            <a:endParaRPr sz="2400"/>
          </a:p>
          <a:p>
            <a:pPr marL="0" lvl="0" indent="0" algn="l" rtl="0">
              <a:spcBef>
                <a:spcPts val="560"/>
              </a:spcBef>
              <a:spcAft>
                <a:spcPts val="0"/>
              </a:spcAft>
              <a:buNone/>
            </a:pPr>
            <a:r>
              <a:rPr lang="en-US" sz="2400"/>
              <a:t>What is the most likely diagnosis? </a:t>
            </a:r>
            <a:endParaRPr sz="2400"/>
          </a:p>
          <a:p>
            <a:pPr marL="457200" lvl="0" indent="-381000" algn="l" rtl="0">
              <a:spcBef>
                <a:spcPts val="560"/>
              </a:spcBef>
              <a:spcAft>
                <a:spcPts val="0"/>
              </a:spcAft>
              <a:buSzPts val="2400"/>
              <a:buAutoNum type="alphaUcParenR"/>
            </a:pPr>
            <a:r>
              <a:rPr lang="en-US" sz="2400"/>
              <a:t>Immune thrombocytopenic purpura</a:t>
            </a:r>
            <a:endParaRPr sz="2400"/>
          </a:p>
          <a:p>
            <a:pPr marL="457200" lvl="0" indent="-381000" algn="l" rtl="0">
              <a:spcBef>
                <a:spcPts val="0"/>
              </a:spcBef>
              <a:spcAft>
                <a:spcPts val="0"/>
              </a:spcAft>
              <a:buSzPts val="2400"/>
              <a:buAutoNum type="alphaUcParenR"/>
            </a:pPr>
            <a:r>
              <a:rPr lang="en-US" sz="2400"/>
              <a:t>Haemolytic uraemic syndrome</a:t>
            </a:r>
            <a:endParaRPr sz="2400"/>
          </a:p>
          <a:p>
            <a:pPr marL="457200" lvl="0" indent="-381000" algn="l" rtl="0">
              <a:spcBef>
                <a:spcPts val="0"/>
              </a:spcBef>
              <a:spcAft>
                <a:spcPts val="0"/>
              </a:spcAft>
              <a:buSzPts val="2400"/>
              <a:buAutoNum type="alphaUcParenR"/>
            </a:pPr>
            <a:r>
              <a:rPr lang="en-US" sz="2400"/>
              <a:t>Von Willebrands disease</a:t>
            </a:r>
            <a:endParaRPr sz="2400"/>
          </a:p>
          <a:p>
            <a:pPr marL="457200" lvl="0" indent="-381000" algn="l" rtl="0">
              <a:spcBef>
                <a:spcPts val="0"/>
              </a:spcBef>
              <a:spcAft>
                <a:spcPts val="0"/>
              </a:spcAft>
              <a:buSzPts val="2400"/>
              <a:buAutoNum type="alphaUcParenR"/>
            </a:pPr>
            <a:r>
              <a:rPr lang="en-US" sz="2400"/>
              <a:t>Thrombotic thrombocytopenic purpura</a:t>
            </a:r>
            <a:endParaRPr sz="2400"/>
          </a:p>
          <a:p>
            <a:pPr marL="457200" lvl="0" indent="-381000" algn="l" rtl="0">
              <a:spcBef>
                <a:spcPts val="0"/>
              </a:spcBef>
              <a:spcAft>
                <a:spcPts val="0"/>
              </a:spcAft>
              <a:buSzPts val="2400"/>
              <a:buAutoNum type="alphaUcParenR"/>
            </a:pPr>
            <a:r>
              <a:rPr lang="en-US" sz="2400"/>
              <a:t>Kawasaki disease</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12182f6e6e7_0_7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8</a:t>
            </a:r>
            <a:endParaRPr/>
          </a:p>
        </p:txBody>
      </p:sp>
      <p:sp>
        <p:nvSpPr>
          <p:cNvPr id="382" name="Google Shape;382;g12182f6e6e7_0_7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Clr>
                <a:schemeClr val="dk1"/>
              </a:buClr>
              <a:buSzPts val="1100"/>
              <a:buFont typeface="Arial"/>
              <a:buNone/>
            </a:pPr>
            <a:r>
              <a:rPr lang="en-US" sz="2400"/>
              <a:t>Sam, a </a:t>
            </a:r>
            <a:r>
              <a:rPr lang="en-US" sz="2400" b="1">
                <a:highlight>
                  <a:srgbClr val="FFFF00"/>
                </a:highlight>
              </a:rPr>
              <a:t>3-year old</a:t>
            </a:r>
            <a:r>
              <a:rPr lang="en-US" sz="2400"/>
              <a:t> has had </a:t>
            </a:r>
            <a:r>
              <a:rPr lang="en-US" sz="2400" b="1">
                <a:highlight>
                  <a:srgbClr val="FFFF00"/>
                </a:highlight>
              </a:rPr>
              <a:t>bloody diarrhoea</a:t>
            </a:r>
            <a:r>
              <a:rPr lang="en-US" sz="2400"/>
              <a:t> for the past 5 days after </a:t>
            </a:r>
            <a:r>
              <a:rPr lang="en-US" sz="2400" b="1">
                <a:highlight>
                  <a:srgbClr val="FFFF00"/>
                </a:highlight>
              </a:rPr>
              <a:t>eating </a:t>
            </a:r>
            <a:r>
              <a:rPr lang="en-US" sz="2400"/>
              <a:t>some cottage pie at nursery. Their parents are now getting worried as they have a </a:t>
            </a:r>
            <a:r>
              <a:rPr lang="en-US" sz="2400" b="1">
                <a:highlight>
                  <a:srgbClr val="FFFF00"/>
                </a:highlight>
              </a:rPr>
              <a:t>purpuric rash,</a:t>
            </a:r>
            <a:r>
              <a:rPr lang="en-US" sz="2400"/>
              <a:t> are very </a:t>
            </a:r>
            <a:r>
              <a:rPr lang="en-US" sz="2400" b="1">
                <a:highlight>
                  <a:srgbClr val="FFFF00"/>
                </a:highlight>
              </a:rPr>
              <a:t>fatigued </a:t>
            </a:r>
            <a:r>
              <a:rPr lang="en-US" sz="2400"/>
              <a:t>and </a:t>
            </a:r>
            <a:r>
              <a:rPr lang="en-US" sz="2400" b="1">
                <a:highlight>
                  <a:srgbClr val="FFFF00"/>
                </a:highlight>
              </a:rPr>
              <a:t>oliguria</a:t>
            </a:r>
            <a:r>
              <a:rPr lang="en-US" sz="2400"/>
              <a:t>. </a:t>
            </a:r>
            <a:endParaRPr sz="2400"/>
          </a:p>
          <a:p>
            <a:pPr marL="0" lvl="0" indent="0" algn="l" rtl="0">
              <a:spcBef>
                <a:spcPts val="560"/>
              </a:spcBef>
              <a:spcAft>
                <a:spcPts val="0"/>
              </a:spcAft>
              <a:buNone/>
            </a:pPr>
            <a:endParaRPr sz="2400"/>
          </a:p>
          <a:p>
            <a:pPr marL="0" lvl="0" indent="0" algn="l" rtl="0">
              <a:spcBef>
                <a:spcPts val="560"/>
              </a:spcBef>
              <a:spcAft>
                <a:spcPts val="0"/>
              </a:spcAft>
              <a:buNone/>
            </a:pPr>
            <a:r>
              <a:rPr lang="en-US" sz="2400"/>
              <a:t>What is the most likely diagnosis? </a:t>
            </a:r>
            <a:endParaRPr sz="2400"/>
          </a:p>
          <a:p>
            <a:pPr marL="457200" lvl="0" indent="-381000" algn="l" rtl="0">
              <a:spcBef>
                <a:spcPts val="560"/>
              </a:spcBef>
              <a:spcAft>
                <a:spcPts val="0"/>
              </a:spcAft>
              <a:buSzPts val="2400"/>
              <a:buAutoNum type="alphaUcParenR"/>
            </a:pPr>
            <a:r>
              <a:rPr lang="en-US" sz="2400"/>
              <a:t>Immune thrombocytopenic purpura</a:t>
            </a:r>
            <a:endParaRPr sz="2400"/>
          </a:p>
          <a:p>
            <a:pPr marL="457200" lvl="0" indent="-381000" algn="l" rtl="0">
              <a:spcBef>
                <a:spcPts val="0"/>
              </a:spcBef>
              <a:spcAft>
                <a:spcPts val="0"/>
              </a:spcAft>
              <a:buClr>
                <a:srgbClr val="00B800"/>
              </a:buClr>
              <a:buSzPts val="2400"/>
              <a:buAutoNum type="alphaUcParenR"/>
            </a:pPr>
            <a:r>
              <a:rPr lang="en-US" sz="2400" b="1">
                <a:solidFill>
                  <a:srgbClr val="00B800"/>
                </a:solidFill>
              </a:rPr>
              <a:t>Haemolytic uraemic syndrome</a:t>
            </a:r>
            <a:endParaRPr sz="2400" b="1">
              <a:solidFill>
                <a:srgbClr val="00B800"/>
              </a:solidFill>
            </a:endParaRPr>
          </a:p>
          <a:p>
            <a:pPr marL="457200" lvl="0" indent="-381000" algn="l" rtl="0">
              <a:spcBef>
                <a:spcPts val="0"/>
              </a:spcBef>
              <a:spcAft>
                <a:spcPts val="0"/>
              </a:spcAft>
              <a:buSzPts val="2400"/>
              <a:buAutoNum type="alphaUcParenR"/>
            </a:pPr>
            <a:r>
              <a:rPr lang="en-US" sz="2400"/>
              <a:t>Von Willebrands disease</a:t>
            </a:r>
            <a:endParaRPr sz="2400"/>
          </a:p>
          <a:p>
            <a:pPr marL="457200" lvl="0" indent="-381000" algn="l" rtl="0">
              <a:spcBef>
                <a:spcPts val="0"/>
              </a:spcBef>
              <a:spcAft>
                <a:spcPts val="0"/>
              </a:spcAft>
              <a:buSzPts val="2400"/>
              <a:buAutoNum type="alphaUcParenR"/>
            </a:pPr>
            <a:r>
              <a:rPr lang="en-US" sz="2400"/>
              <a:t>Thrombotic thrombocytopenic purpura</a:t>
            </a:r>
            <a:endParaRPr sz="2400"/>
          </a:p>
          <a:p>
            <a:pPr marL="457200" lvl="0" indent="-381000" algn="l" rtl="0">
              <a:spcBef>
                <a:spcPts val="0"/>
              </a:spcBef>
              <a:spcAft>
                <a:spcPts val="0"/>
              </a:spcAft>
              <a:buSzPts val="2400"/>
              <a:buAutoNum type="alphaUcParenR"/>
            </a:pPr>
            <a:r>
              <a:rPr lang="en-US" sz="2400"/>
              <a:t>Kawasaki disease</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2182f6e6e7_0_84"/>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8 Explanation</a:t>
            </a:r>
            <a:endParaRPr/>
          </a:p>
        </p:txBody>
      </p:sp>
      <p:sp>
        <p:nvSpPr>
          <p:cNvPr id="389" name="Google Shape;389;g12182f6e6e7_0_8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a:t>Haemolytic uraemic syndrome→ triad of microangiopathic haemolytic anaemia, thrombocytopenia and renal impairment. </a:t>
            </a:r>
            <a:endParaRPr sz="2400"/>
          </a:p>
          <a:p>
            <a:pPr marL="0" lvl="0" indent="0" algn="l" rtl="0">
              <a:spcBef>
                <a:spcPts val="560"/>
              </a:spcBef>
              <a:spcAft>
                <a:spcPts val="0"/>
              </a:spcAft>
              <a:buNone/>
            </a:pPr>
            <a:r>
              <a:rPr lang="en-US" sz="2400"/>
              <a:t>Most are diarrhoea-associated (caused by Shiga-toxin producing E.coli) in children</a:t>
            </a:r>
            <a:endParaRPr sz="2400"/>
          </a:p>
          <a:p>
            <a:pPr marL="0" lvl="0" indent="0" algn="l" rtl="0">
              <a:spcBef>
                <a:spcPts val="560"/>
              </a:spcBef>
              <a:spcAft>
                <a:spcPts val="0"/>
              </a:spcAft>
              <a:buNone/>
            </a:pPr>
            <a:r>
              <a:rPr lang="en-US" sz="2400"/>
              <a:t>Blood test results show: </a:t>
            </a:r>
            <a:endParaRPr sz="2400"/>
          </a:p>
          <a:p>
            <a:pPr marL="457200" lvl="0" indent="-381000" algn="l" rtl="0">
              <a:spcBef>
                <a:spcPts val="560"/>
              </a:spcBef>
              <a:spcAft>
                <a:spcPts val="0"/>
              </a:spcAft>
              <a:buSzPts val="2400"/>
              <a:buChar char="•"/>
            </a:pPr>
            <a:r>
              <a:rPr lang="en-US" sz="2400"/>
              <a:t>FBC: anaemia and thrombocytopenia</a:t>
            </a:r>
            <a:endParaRPr sz="2400"/>
          </a:p>
          <a:p>
            <a:pPr marL="457200" lvl="0" indent="-381000" algn="l" rtl="0">
              <a:spcBef>
                <a:spcPts val="0"/>
              </a:spcBef>
              <a:spcAft>
                <a:spcPts val="0"/>
              </a:spcAft>
              <a:buSzPts val="2400"/>
              <a:buChar char="•"/>
            </a:pPr>
            <a:r>
              <a:rPr lang="en-US" sz="2400"/>
              <a:t>Haemolysis: LDH, bilirubin</a:t>
            </a:r>
            <a:endParaRPr sz="2400"/>
          </a:p>
          <a:p>
            <a:pPr marL="457200" lvl="0" indent="-381000" algn="l" rtl="0">
              <a:spcBef>
                <a:spcPts val="0"/>
              </a:spcBef>
              <a:spcAft>
                <a:spcPts val="0"/>
              </a:spcAft>
              <a:buSzPts val="2400"/>
              <a:buChar char="•"/>
            </a:pPr>
            <a:r>
              <a:rPr lang="en-US" sz="2400"/>
              <a:t>Peripheral blood smear: schistocytes</a:t>
            </a:r>
            <a:endParaRPr sz="2400"/>
          </a:p>
          <a:p>
            <a:pPr marL="457200" lvl="0" indent="-381000" algn="l" rtl="0">
              <a:spcBef>
                <a:spcPts val="0"/>
              </a:spcBef>
              <a:spcAft>
                <a:spcPts val="0"/>
              </a:spcAft>
              <a:buSzPts val="2400"/>
              <a:buChar char="•"/>
            </a:pPr>
            <a:r>
              <a:rPr lang="en-US" sz="2400"/>
              <a:t>U&amp;E: raised creatinine and electrolyte abnormalities</a:t>
            </a:r>
            <a:endParaRPr sz="2400"/>
          </a:p>
          <a:p>
            <a:pPr marL="0" lvl="0" indent="0" algn="l" rtl="0">
              <a:spcBef>
                <a:spcPts val="560"/>
              </a:spcBef>
              <a:spcAft>
                <a:spcPts val="0"/>
              </a:spcAft>
              <a:buNone/>
            </a:pPr>
            <a:r>
              <a:rPr lang="en-US" sz="2400"/>
              <a:t>Management is mainly supportive</a:t>
            </a:r>
            <a:endParaRPr sz="2400"/>
          </a:p>
          <a:p>
            <a:pPr marL="0" lvl="0" indent="0" algn="l" rtl="0">
              <a:spcBef>
                <a:spcPts val="560"/>
              </a:spcBef>
              <a:spcAft>
                <a:spcPts val="0"/>
              </a:spcAft>
              <a:buNone/>
            </a:pPr>
            <a:endParaRPr sz="2400"/>
          </a:p>
          <a:p>
            <a:pPr marL="0" lvl="0" indent="0" algn="l" rtl="0">
              <a:spcBef>
                <a:spcPts val="560"/>
              </a:spcBef>
              <a:spcAft>
                <a:spcPts val="0"/>
              </a:spcAft>
              <a:buNone/>
            </a:pP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22d2a89e1b_0_1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a:t>Adi, a 28M presents with a 5 day history of fever, chills and diarrhoea. He had been volunteering in Sub-Saharan Africa for 3 months, returning 8 weeks ago, and had been bitten by mosquitoes on multiple occasions. He recounts forgetting to take any prophylaxis medications. </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US" sz="1600"/>
              <a:t>On examination, temperature of 38.8C and a mild jaundice can be noted in the sclera. The rest of the examination is normal. </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US" sz="1600"/>
              <a:t>Which of the following is the most appropriate treatment option? </a:t>
            </a:r>
            <a:endParaRPr sz="1600"/>
          </a:p>
          <a:p>
            <a:pPr marL="457200" marR="0" lvl="0" indent="-330200" algn="l" rtl="0">
              <a:lnSpc>
                <a:spcPct val="100000"/>
              </a:lnSpc>
              <a:spcBef>
                <a:spcPts val="0"/>
              </a:spcBef>
              <a:spcAft>
                <a:spcPts val="0"/>
              </a:spcAft>
              <a:buSzPts val="1600"/>
              <a:buAutoNum type="alphaUcPeriod"/>
            </a:pPr>
            <a:r>
              <a:rPr lang="en-US" sz="1600"/>
              <a:t>IV artesunate</a:t>
            </a:r>
            <a:endParaRPr sz="1600"/>
          </a:p>
          <a:p>
            <a:pPr marL="457200" marR="0" lvl="0" indent="-330200" algn="l" rtl="0">
              <a:lnSpc>
                <a:spcPct val="100000"/>
              </a:lnSpc>
              <a:spcBef>
                <a:spcPts val="0"/>
              </a:spcBef>
              <a:spcAft>
                <a:spcPts val="0"/>
              </a:spcAft>
              <a:buSzPts val="1600"/>
              <a:buAutoNum type="alphaUcPeriod"/>
            </a:pPr>
            <a:r>
              <a:rPr lang="en-US" sz="1600"/>
              <a:t>Oral amoxicillin </a:t>
            </a:r>
            <a:endParaRPr sz="1600"/>
          </a:p>
          <a:p>
            <a:pPr marL="457200" marR="0" lvl="0" indent="-330200" algn="l" rtl="0">
              <a:lnSpc>
                <a:spcPct val="100000"/>
              </a:lnSpc>
              <a:spcBef>
                <a:spcPts val="0"/>
              </a:spcBef>
              <a:spcAft>
                <a:spcPts val="0"/>
              </a:spcAft>
              <a:buSzPts val="1600"/>
              <a:buAutoNum type="alphaUcPeriod"/>
            </a:pPr>
            <a:r>
              <a:rPr lang="en-US" sz="1600"/>
              <a:t>IV Co-amoxiclav </a:t>
            </a:r>
            <a:endParaRPr sz="1600"/>
          </a:p>
          <a:p>
            <a:pPr marL="457200" marR="0" lvl="0" indent="-330200" algn="l" rtl="0">
              <a:lnSpc>
                <a:spcPct val="100000"/>
              </a:lnSpc>
              <a:spcBef>
                <a:spcPts val="0"/>
              </a:spcBef>
              <a:spcAft>
                <a:spcPts val="0"/>
              </a:spcAft>
              <a:buSzPts val="1600"/>
              <a:buAutoNum type="alphaUcPeriod"/>
            </a:pPr>
            <a:r>
              <a:rPr lang="en-US" sz="1600"/>
              <a:t>Oral hydroxychloroquine </a:t>
            </a:r>
            <a:endParaRPr sz="1600"/>
          </a:p>
          <a:p>
            <a:pPr marL="457200" marR="0" lvl="0" indent="-330200" algn="l" rtl="0">
              <a:lnSpc>
                <a:spcPct val="100000"/>
              </a:lnSpc>
              <a:spcBef>
                <a:spcPts val="0"/>
              </a:spcBef>
              <a:spcAft>
                <a:spcPts val="0"/>
              </a:spcAft>
              <a:buSzPts val="1600"/>
              <a:buAutoNum type="alphaUcPeriod"/>
            </a:pPr>
            <a:r>
              <a:rPr lang="en-US" sz="1600"/>
              <a:t>Oral Benzylpenicillin </a:t>
            </a:r>
            <a:endParaRPr sz="1600"/>
          </a:p>
        </p:txBody>
      </p:sp>
      <p:sp>
        <p:nvSpPr>
          <p:cNvPr id="395" name="Google Shape;395;g122d2a89e1b_0_170"/>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396" name="Google Shape;396;g122d2a89e1b_0_170"/>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7" name="Google Shape;397;g122d2a89e1b_0_170"/>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98" name="Google Shape;398;g122d2a89e1b_0_170"/>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9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22d2a89e1b_0_1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a:t>Adi, a 28M presents with a 5 day history of </a:t>
            </a:r>
            <a:r>
              <a:rPr lang="en-US" sz="1600">
                <a:highlight>
                  <a:srgbClr val="FFFF00"/>
                </a:highlight>
              </a:rPr>
              <a:t>fever</a:t>
            </a:r>
            <a:r>
              <a:rPr lang="en-US" sz="1600"/>
              <a:t>, </a:t>
            </a:r>
            <a:r>
              <a:rPr lang="en-US" sz="1600">
                <a:highlight>
                  <a:srgbClr val="FFFF00"/>
                </a:highlight>
              </a:rPr>
              <a:t>chills </a:t>
            </a:r>
            <a:r>
              <a:rPr lang="en-US" sz="1600"/>
              <a:t>and </a:t>
            </a:r>
            <a:r>
              <a:rPr lang="en-US" sz="1600">
                <a:highlight>
                  <a:srgbClr val="FFFF00"/>
                </a:highlight>
              </a:rPr>
              <a:t>diarrhoea</a:t>
            </a:r>
            <a:r>
              <a:rPr lang="en-US" sz="1600"/>
              <a:t>. He had been volunteering in </a:t>
            </a:r>
            <a:r>
              <a:rPr lang="en-US" sz="1600">
                <a:highlight>
                  <a:srgbClr val="FFFF00"/>
                </a:highlight>
              </a:rPr>
              <a:t>Sub-Saharan Africa </a:t>
            </a:r>
            <a:r>
              <a:rPr lang="en-US" sz="1600"/>
              <a:t>for 3 months, returning 8 weeks ago, and had been </a:t>
            </a:r>
            <a:r>
              <a:rPr lang="en-US" sz="1600">
                <a:highlight>
                  <a:srgbClr val="FFFF00"/>
                </a:highlight>
              </a:rPr>
              <a:t>bitten by mosquitoes </a:t>
            </a:r>
            <a:r>
              <a:rPr lang="en-US" sz="1600"/>
              <a:t>on multiple occasions. He recounts forgetting to take any </a:t>
            </a:r>
            <a:r>
              <a:rPr lang="en-US" sz="1600">
                <a:highlight>
                  <a:srgbClr val="FFFF00"/>
                </a:highlight>
              </a:rPr>
              <a:t>prophylaxis medications. </a:t>
            </a:r>
            <a:endParaRPr sz="1600">
              <a:highlight>
                <a:srgbClr val="FFFF00"/>
              </a:highlight>
            </a:endParaRPr>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Clr>
                <a:schemeClr val="dk1"/>
              </a:buClr>
              <a:buSzPts val="1100"/>
              <a:buFont typeface="Arial"/>
              <a:buNone/>
            </a:pPr>
            <a:r>
              <a:rPr lang="en-US" sz="1600"/>
              <a:t>On examination, temperature of </a:t>
            </a:r>
            <a:r>
              <a:rPr lang="en-US" sz="1600">
                <a:highlight>
                  <a:srgbClr val="FFFF00"/>
                </a:highlight>
              </a:rPr>
              <a:t>38.8C</a:t>
            </a:r>
            <a:r>
              <a:rPr lang="en-US" sz="1600"/>
              <a:t> and a </a:t>
            </a:r>
            <a:r>
              <a:rPr lang="en-US" sz="1600">
                <a:highlight>
                  <a:srgbClr val="FFFF00"/>
                </a:highlight>
              </a:rPr>
              <a:t>mild jaundice </a:t>
            </a:r>
            <a:r>
              <a:rPr lang="en-US" sz="1600"/>
              <a:t>can be noted in the sclera. The rest of the examination is normal. </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Clr>
                <a:schemeClr val="dk1"/>
              </a:buClr>
              <a:buSzPts val="1100"/>
              <a:buFont typeface="Arial"/>
              <a:buNone/>
            </a:pPr>
            <a:r>
              <a:rPr lang="en-US" sz="1600"/>
              <a:t>Which of the following is the most appropriate treatment option? </a:t>
            </a:r>
            <a:endParaRPr sz="1600"/>
          </a:p>
          <a:p>
            <a:pPr marL="457200" lvl="0" indent="-330200" algn="l" rtl="0">
              <a:spcBef>
                <a:spcPts val="0"/>
              </a:spcBef>
              <a:spcAft>
                <a:spcPts val="0"/>
              </a:spcAft>
              <a:buSzPts val="1600"/>
              <a:buAutoNum type="alphaUcPeriod"/>
            </a:pPr>
            <a:r>
              <a:rPr lang="en-US" sz="1600"/>
              <a:t>IV artesunate</a:t>
            </a:r>
            <a:endParaRPr sz="1600"/>
          </a:p>
          <a:p>
            <a:pPr marL="457200" lvl="0" indent="-330200" algn="l" rtl="0">
              <a:spcBef>
                <a:spcPts val="0"/>
              </a:spcBef>
              <a:spcAft>
                <a:spcPts val="0"/>
              </a:spcAft>
              <a:buSzPts val="1600"/>
              <a:buAutoNum type="alphaUcPeriod"/>
            </a:pPr>
            <a:r>
              <a:rPr lang="en-US" sz="1600"/>
              <a:t>Oral amoxicillin </a:t>
            </a:r>
            <a:endParaRPr sz="1600"/>
          </a:p>
          <a:p>
            <a:pPr marL="457200" lvl="0" indent="-330200" algn="l" rtl="0">
              <a:spcBef>
                <a:spcPts val="0"/>
              </a:spcBef>
              <a:spcAft>
                <a:spcPts val="0"/>
              </a:spcAft>
              <a:buSzPts val="1600"/>
              <a:buAutoNum type="alphaUcPeriod"/>
            </a:pPr>
            <a:r>
              <a:rPr lang="en-US" sz="1600"/>
              <a:t>IV Co-amoxiclav </a:t>
            </a:r>
            <a:endParaRPr sz="1600"/>
          </a:p>
          <a:p>
            <a:pPr marL="457200" lvl="0" indent="-330200" algn="l" rtl="0">
              <a:spcBef>
                <a:spcPts val="0"/>
              </a:spcBef>
              <a:spcAft>
                <a:spcPts val="0"/>
              </a:spcAft>
              <a:buClr>
                <a:srgbClr val="00B800"/>
              </a:buClr>
              <a:buSzPts val="1600"/>
              <a:buAutoNum type="alphaUcPeriod"/>
            </a:pPr>
            <a:r>
              <a:rPr lang="en-US" sz="1600" b="1">
                <a:solidFill>
                  <a:srgbClr val="00B800"/>
                </a:solidFill>
              </a:rPr>
              <a:t>Oral hydroxychloroquine </a:t>
            </a:r>
            <a:endParaRPr sz="1600" b="1">
              <a:solidFill>
                <a:srgbClr val="00B800"/>
              </a:solidFill>
            </a:endParaRPr>
          </a:p>
          <a:p>
            <a:pPr marL="457200" lvl="0" indent="-330200" algn="l" rtl="0">
              <a:spcBef>
                <a:spcPts val="0"/>
              </a:spcBef>
              <a:spcAft>
                <a:spcPts val="0"/>
              </a:spcAft>
              <a:buSzPts val="1600"/>
              <a:buAutoNum type="alphaUcPeriod"/>
            </a:pPr>
            <a:r>
              <a:rPr lang="en-US" sz="1600"/>
              <a:t>Oral Benzylpenicillin </a:t>
            </a:r>
            <a:endParaRPr sz="1600"/>
          </a:p>
        </p:txBody>
      </p:sp>
      <p:sp>
        <p:nvSpPr>
          <p:cNvPr id="404" name="Google Shape;404;g122d2a89e1b_0_178"/>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405" name="Google Shape;405;g122d2a89e1b_0_178"/>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6" name="Google Shape;406;g122d2a89e1b_0_178"/>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07" name="Google Shape;407;g122d2a89e1b_0_178"/>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9 - Answer </a:t>
            </a:r>
            <a:endParaRPr sz="1400" b="0" i="0" u="none" strike="noStrike" cap="none">
              <a:solidFill>
                <a:srgbClr val="000000"/>
              </a:solidFill>
              <a:latin typeface="Arial"/>
              <a:ea typeface="Arial"/>
              <a:cs typeface="Arial"/>
              <a:sym typeface="Arial"/>
            </a:endParaRPr>
          </a:p>
        </p:txBody>
      </p:sp>
      <p:pic>
        <p:nvPicPr>
          <p:cNvPr id="408" name="Google Shape;408;g122d2a89e1b_0_178"/>
          <p:cNvPicPr preferRelativeResize="0"/>
          <p:nvPr/>
        </p:nvPicPr>
        <p:blipFill>
          <a:blip r:embed="rId4">
            <a:alphaModFix/>
          </a:blip>
          <a:stretch>
            <a:fillRect/>
          </a:stretch>
        </p:blipFill>
        <p:spPr>
          <a:xfrm>
            <a:off x="6067413" y="3769913"/>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a:t>We will cover 10 SAQ/SBA-style questions on haematology.</a:t>
            </a:r>
            <a:endParaRPr/>
          </a:p>
          <a:p>
            <a:pPr marL="342900" marR="0" lvl="0" indent="-342900" algn="l" rtl="0">
              <a:lnSpc>
                <a:spcPct val="100000"/>
              </a:lnSpc>
              <a:spcBef>
                <a:spcPts val="0"/>
              </a:spcBef>
              <a:spcAft>
                <a:spcPts val="0"/>
              </a:spcAft>
              <a:buClr>
                <a:schemeClr val="dk1"/>
              </a:buClr>
              <a:buSzPts val="2800"/>
              <a:buFont typeface="Arial"/>
              <a:buNone/>
            </a:pPr>
            <a:endParaRPr/>
          </a:p>
          <a:p>
            <a:pPr marL="342900" marR="0" lvl="0" indent="-342900" algn="l" rtl="0">
              <a:lnSpc>
                <a:spcPct val="100000"/>
              </a:lnSpc>
              <a:spcBef>
                <a:spcPts val="0"/>
              </a:spcBef>
              <a:spcAft>
                <a:spcPts val="0"/>
              </a:spcAft>
              <a:buClr>
                <a:schemeClr val="dk1"/>
              </a:buClr>
              <a:buSzPts val="2800"/>
              <a:buFont typeface="Arial"/>
              <a:buNone/>
            </a:pPr>
            <a:r>
              <a:rPr lang="en-US"/>
              <a:t>Answer via poll on blackboard. </a:t>
            </a:r>
            <a:endParaRPr/>
          </a:p>
          <a:p>
            <a:pPr marL="342900" marR="0" lvl="0" indent="-342900" algn="l" rtl="0">
              <a:lnSpc>
                <a:spcPct val="100000"/>
              </a:lnSpc>
              <a:spcBef>
                <a:spcPts val="0"/>
              </a:spcBef>
              <a:spcAft>
                <a:spcPts val="0"/>
              </a:spcAft>
              <a:buClr>
                <a:schemeClr val="dk1"/>
              </a:buClr>
              <a:buSzPts val="2800"/>
              <a:buFont typeface="Arial"/>
              <a:buNone/>
            </a:pPr>
            <a:endParaRPr/>
          </a:p>
          <a:p>
            <a:pPr marL="0" marR="0" lvl="0" indent="0" algn="l" rtl="0">
              <a:lnSpc>
                <a:spcPct val="100000"/>
              </a:lnSpc>
              <a:spcBef>
                <a:spcPts val="0"/>
              </a:spcBef>
              <a:spcAft>
                <a:spcPts val="0"/>
              </a:spcAft>
              <a:buClr>
                <a:schemeClr val="dk1"/>
              </a:buClr>
              <a:buSzPts val="2800"/>
              <a:buFont typeface="Arial"/>
              <a:buNone/>
            </a:pPr>
            <a:r>
              <a:rPr lang="en-US"/>
              <a:t>Answers will be shown after each question with an explanation. </a:t>
            </a:r>
            <a:endParaRPr/>
          </a:p>
        </p:txBody>
      </p:sp>
      <p:sp>
        <p:nvSpPr>
          <p:cNvPr id="113" name="Google Shape;113;p4"/>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14" name="Google Shape;114;p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5" name="Google Shape;115;p4"/>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16" name="Google Shape;116;p4"/>
          <p:cNvSpPr txBox="1"/>
          <p:nvPr/>
        </p:nvSpPr>
        <p:spPr>
          <a:xfrm>
            <a:off x="1187608" y="449705"/>
            <a:ext cx="4694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Aims and Objectives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22d2a89e1b_0_1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He’s got quite mild malaria. Think of this when you have a traveller presenting with fevery illness and signs of haemolytic anaemia (jaundice, dark urine).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p:txBody>
      </p:sp>
      <p:sp>
        <p:nvSpPr>
          <p:cNvPr id="414" name="Google Shape;414;g122d2a89e1b_0_18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415" name="Google Shape;415;g122d2a89e1b_0_18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6" name="Google Shape;416;g122d2a89e1b_0_18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17" name="Google Shape;417;g122d2a89e1b_0_186"/>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9 (malaria) - Explanation</a:t>
            </a:r>
            <a:endParaRPr sz="1400" b="0" i="0" u="none" strike="noStrike" cap="none">
              <a:solidFill>
                <a:srgbClr val="000000"/>
              </a:solidFill>
              <a:latin typeface="Arial"/>
              <a:ea typeface="Arial"/>
              <a:cs typeface="Arial"/>
              <a:sym typeface="Arial"/>
            </a:endParaRPr>
          </a:p>
        </p:txBody>
      </p:sp>
      <p:pic>
        <p:nvPicPr>
          <p:cNvPr id="418" name="Google Shape;418;g122d2a89e1b_0_186"/>
          <p:cNvPicPr preferRelativeResize="0"/>
          <p:nvPr/>
        </p:nvPicPr>
        <p:blipFill>
          <a:blip r:embed="rId4">
            <a:alphaModFix/>
          </a:blip>
          <a:stretch>
            <a:fillRect/>
          </a:stretch>
        </p:blipFill>
        <p:spPr>
          <a:xfrm>
            <a:off x="3998400" y="2672125"/>
            <a:ext cx="4958025" cy="4076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1abb943688_0_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He’s got quite mild malaria. Think of this when you have a traveller presenting with fevery illness and signs of haemolytic anaemia (jaundice, dark urine).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lvl="0" indent="0" algn="l" rtl="0">
              <a:spcBef>
                <a:spcPts val="0"/>
              </a:spcBef>
              <a:spcAft>
                <a:spcPts val="0"/>
              </a:spcAft>
              <a:buNone/>
            </a:pPr>
            <a:r>
              <a:rPr lang="en-US" sz="2000"/>
              <a:t>Diagnosed on Giemsa stained thin/thick blood films</a:t>
            </a:r>
            <a:endParaRPr sz="2000"/>
          </a:p>
          <a:p>
            <a:pPr marL="0" lvl="0" indent="0" algn="l" rtl="0">
              <a:spcBef>
                <a:spcPts val="0"/>
              </a:spcBef>
              <a:spcAft>
                <a:spcPts val="0"/>
              </a:spcAft>
              <a:buNone/>
            </a:pPr>
            <a:endParaRPr sz="2000"/>
          </a:p>
          <a:p>
            <a:pPr marL="457200" marR="0" lvl="0" indent="-355600" algn="l" rtl="0">
              <a:lnSpc>
                <a:spcPct val="100000"/>
              </a:lnSpc>
              <a:spcBef>
                <a:spcPts val="0"/>
              </a:spcBef>
              <a:spcAft>
                <a:spcPts val="0"/>
              </a:spcAft>
              <a:buSzPts val="2000"/>
              <a:buChar char="•"/>
            </a:pPr>
            <a:r>
              <a:rPr lang="en-US" sz="2000"/>
              <a:t>Mild is treated with oral (hydroxy)chloroquine</a:t>
            </a:r>
            <a:endParaRPr sz="2000"/>
          </a:p>
          <a:p>
            <a:pPr marL="457200" marR="0" lvl="0" indent="-355600" algn="l" rtl="0">
              <a:lnSpc>
                <a:spcPct val="100000"/>
              </a:lnSpc>
              <a:spcBef>
                <a:spcPts val="0"/>
              </a:spcBef>
              <a:spcAft>
                <a:spcPts val="0"/>
              </a:spcAft>
              <a:buSzPts val="2000"/>
              <a:buChar char="•"/>
            </a:pPr>
            <a:r>
              <a:rPr lang="en-US" sz="2000"/>
              <a:t>Severe is treated with IV artesunate.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r>
              <a:rPr lang="en-US" sz="2000"/>
              <a:t>+ Primaquine, notify to PHE.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p:txBody>
      </p:sp>
      <p:sp>
        <p:nvSpPr>
          <p:cNvPr id="424" name="Google Shape;424;g11abb943688_0_28"/>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425" name="Google Shape;425;g11abb943688_0_28"/>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6" name="Google Shape;426;g11abb943688_0_28"/>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27" name="Google Shape;427;g11abb943688_0_28"/>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9 (malaria) - Explanation</a:t>
            </a:r>
            <a:endParaRPr sz="1400" b="0" i="0" u="none" strike="noStrike" cap="none">
              <a:solidFill>
                <a:srgbClr val="000000"/>
              </a:solidFill>
              <a:latin typeface="Arial"/>
              <a:ea typeface="Arial"/>
              <a:cs typeface="Arial"/>
              <a:sym typeface="Arial"/>
            </a:endParaRPr>
          </a:p>
        </p:txBody>
      </p:sp>
      <p:pic>
        <p:nvPicPr>
          <p:cNvPr id="428" name="Google Shape;428;g11abb943688_0_28"/>
          <p:cNvPicPr preferRelativeResize="0"/>
          <p:nvPr/>
        </p:nvPicPr>
        <p:blipFill>
          <a:blip r:embed="rId4">
            <a:alphaModFix/>
          </a:blip>
          <a:stretch>
            <a:fillRect/>
          </a:stretch>
        </p:blipFill>
        <p:spPr>
          <a:xfrm>
            <a:off x="5145600" y="3571725"/>
            <a:ext cx="3709600" cy="30497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1abb943688_0_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He’s got quite mild malaria. Think of this when you have a traveller presenting with fevery illness and signs of haemolytic anaemia (jaundice, dark urine).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r>
              <a:rPr lang="en-US" sz="2000"/>
              <a:t>Diagnosed on Giemsa stained thin/thick blood films</a:t>
            </a:r>
            <a:endParaRPr sz="2000"/>
          </a:p>
          <a:p>
            <a:pPr marL="0" marR="0" lvl="0" indent="0" algn="l" rtl="0">
              <a:lnSpc>
                <a:spcPct val="100000"/>
              </a:lnSpc>
              <a:spcBef>
                <a:spcPts val="0"/>
              </a:spcBef>
              <a:spcAft>
                <a:spcPts val="0"/>
              </a:spcAft>
              <a:buNone/>
            </a:pPr>
            <a:endParaRPr sz="2000"/>
          </a:p>
          <a:p>
            <a:pPr marL="457200" marR="0" lvl="0" indent="-355600" algn="l" rtl="0">
              <a:lnSpc>
                <a:spcPct val="100000"/>
              </a:lnSpc>
              <a:spcBef>
                <a:spcPts val="0"/>
              </a:spcBef>
              <a:spcAft>
                <a:spcPts val="0"/>
              </a:spcAft>
              <a:buSzPts val="2000"/>
              <a:buChar char="•"/>
            </a:pPr>
            <a:r>
              <a:rPr lang="en-US" sz="2000"/>
              <a:t>Mild is treated with oral (hydroxy)chloroquine</a:t>
            </a:r>
            <a:endParaRPr sz="2000"/>
          </a:p>
          <a:p>
            <a:pPr marL="457200" marR="0" lvl="0" indent="-355600" algn="l" rtl="0">
              <a:lnSpc>
                <a:spcPct val="100000"/>
              </a:lnSpc>
              <a:spcBef>
                <a:spcPts val="0"/>
              </a:spcBef>
              <a:spcAft>
                <a:spcPts val="0"/>
              </a:spcAft>
              <a:buSzPts val="2000"/>
              <a:buChar char="•"/>
            </a:pPr>
            <a:r>
              <a:rPr lang="en-US" sz="2000"/>
              <a:t>Severe is treated with IV artesunate.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r>
              <a:rPr lang="en-US" sz="2000"/>
              <a:t>+ Primaquine, notify to PHE.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r>
              <a:rPr lang="en-US" sz="2000"/>
              <a:t>What other MSK condition is treated </a:t>
            </a:r>
            <a:endParaRPr sz="2000"/>
          </a:p>
          <a:p>
            <a:pPr marL="0" marR="0" lvl="0" indent="0" algn="l" rtl="0">
              <a:lnSpc>
                <a:spcPct val="100000"/>
              </a:lnSpc>
              <a:spcBef>
                <a:spcPts val="0"/>
              </a:spcBef>
              <a:spcAft>
                <a:spcPts val="0"/>
              </a:spcAft>
              <a:buClr>
                <a:schemeClr val="dk1"/>
              </a:buClr>
              <a:buSzPts val="2800"/>
              <a:buFont typeface="Arial"/>
              <a:buNone/>
            </a:pPr>
            <a:r>
              <a:rPr lang="en-US" sz="2000"/>
              <a:t>with antimalarials?</a:t>
            </a:r>
            <a:endParaRPr sz="20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endParaRPr sz="2200"/>
          </a:p>
        </p:txBody>
      </p:sp>
      <p:sp>
        <p:nvSpPr>
          <p:cNvPr id="434" name="Google Shape;434;g11abb943688_0_2"/>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435" name="Google Shape;435;g11abb943688_0_2"/>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6" name="Google Shape;436;g11abb943688_0_2"/>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37" name="Google Shape;437;g11abb943688_0_2"/>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9 (malaria) - Explanation</a:t>
            </a:r>
            <a:endParaRPr sz="1400" b="0" i="0" u="none" strike="noStrike" cap="none">
              <a:solidFill>
                <a:srgbClr val="000000"/>
              </a:solidFill>
              <a:latin typeface="Arial"/>
              <a:ea typeface="Arial"/>
              <a:cs typeface="Arial"/>
              <a:sym typeface="Arial"/>
            </a:endParaRPr>
          </a:p>
        </p:txBody>
      </p:sp>
      <p:pic>
        <p:nvPicPr>
          <p:cNvPr id="438" name="Google Shape;438;g11abb943688_0_2"/>
          <p:cNvPicPr preferRelativeResize="0"/>
          <p:nvPr/>
        </p:nvPicPr>
        <p:blipFill>
          <a:blip r:embed="rId4">
            <a:alphaModFix/>
          </a:blip>
          <a:stretch>
            <a:fillRect/>
          </a:stretch>
        </p:blipFill>
        <p:spPr>
          <a:xfrm>
            <a:off x="5229975" y="3641100"/>
            <a:ext cx="3625225" cy="2980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1ac7114116_0_8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10</a:t>
            </a:r>
            <a:endParaRPr/>
          </a:p>
        </p:txBody>
      </p:sp>
      <p:sp>
        <p:nvSpPr>
          <p:cNvPr id="445" name="Google Shape;445;g11ac7114116_0_8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300"/>
              <a:t>A 17 year old presents to her GP with a 3-month history of tiredness. Further conversation reveals a history of heavy periods and a vegetarian diet. Blood tests show a decreased Hb of 95g/L (&gt;120g/L), decreased MCV of 70 (80-100) and decreased ferritin of 20mcg/L (&gt;30mcg/L). This suggests an iron deficiency anaemia. </a:t>
            </a:r>
            <a:endParaRPr sz="2300"/>
          </a:p>
          <a:p>
            <a:pPr marL="0" lvl="0" indent="0" algn="l" rtl="0">
              <a:spcBef>
                <a:spcPts val="560"/>
              </a:spcBef>
              <a:spcAft>
                <a:spcPts val="0"/>
              </a:spcAft>
              <a:buNone/>
            </a:pPr>
            <a:endParaRPr sz="2300"/>
          </a:p>
          <a:p>
            <a:pPr marL="457200" lvl="0" indent="-374650" algn="l" rtl="0">
              <a:spcBef>
                <a:spcPts val="560"/>
              </a:spcBef>
              <a:spcAft>
                <a:spcPts val="0"/>
              </a:spcAft>
              <a:buSzPts val="2300"/>
              <a:buAutoNum type="arabicParenR"/>
            </a:pPr>
            <a:r>
              <a:rPr lang="en-US" sz="2300"/>
              <a:t>What changes would you expect to see on a blood film? </a:t>
            </a:r>
            <a:endParaRPr sz="2300"/>
          </a:p>
          <a:p>
            <a:pPr marL="0" lvl="0" indent="0" algn="l" rtl="0">
              <a:spcBef>
                <a:spcPts val="560"/>
              </a:spcBef>
              <a:spcAft>
                <a:spcPts val="0"/>
              </a:spcAft>
              <a:buNone/>
            </a:pPr>
            <a:endParaRPr sz="2300"/>
          </a:p>
          <a:p>
            <a:pPr marL="457200" lvl="0" indent="-374650" algn="l" rtl="0">
              <a:spcBef>
                <a:spcPts val="560"/>
              </a:spcBef>
              <a:spcAft>
                <a:spcPts val="0"/>
              </a:spcAft>
              <a:buSzPts val="2300"/>
              <a:buAutoNum type="arabicParenR"/>
            </a:pPr>
            <a:r>
              <a:rPr lang="en-US" sz="2300"/>
              <a:t>Name 3 other causes of microcytic anaemia</a:t>
            </a:r>
            <a:endParaRPr sz="2300"/>
          </a:p>
          <a:p>
            <a:pPr marL="0" lvl="0" indent="0" algn="l" rtl="0">
              <a:spcBef>
                <a:spcPts val="560"/>
              </a:spcBef>
              <a:spcAft>
                <a:spcPts val="0"/>
              </a:spcAft>
              <a:buNone/>
            </a:pPr>
            <a:endParaRPr sz="2300"/>
          </a:p>
          <a:p>
            <a:pPr marL="457200" lvl="0" indent="-374650" algn="l" rtl="0">
              <a:spcBef>
                <a:spcPts val="560"/>
              </a:spcBef>
              <a:spcAft>
                <a:spcPts val="0"/>
              </a:spcAft>
              <a:buSzPts val="2300"/>
              <a:buAutoNum type="arabicParenR"/>
            </a:pPr>
            <a:r>
              <a:rPr lang="en-US" sz="2300"/>
              <a:t>What are 3 signs of iron deficiency anaemia? </a:t>
            </a:r>
            <a:endParaRPr sz="23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1ac7114116_0_87"/>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10 Answer</a:t>
            </a:r>
            <a:endParaRPr/>
          </a:p>
        </p:txBody>
      </p:sp>
      <p:sp>
        <p:nvSpPr>
          <p:cNvPr id="452" name="Google Shape;452;g11ac7114116_0_8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381000" algn="l" rtl="0">
              <a:spcBef>
                <a:spcPts val="560"/>
              </a:spcBef>
              <a:spcAft>
                <a:spcPts val="0"/>
              </a:spcAft>
              <a:buSzPts val="2400"/>
              <a:buAutoNum type="arabicParenR"/>
            </a:pPr>
            <a:r>
              <a:rPr lang="en-US" sz="2400"/>
              <a:t>Microcytic hypochromic RBCs, anisocytosis (variation in size of RBCs), poikilocytosis (irregular shaped RBCs)</a:t>
            </a:r>
            <a:endParaRPr sz="2400"/>
          </a:p>
          <a:p>
            <a:pPr marL="457200" lvl="0" indent="-381000" algn="l" rtl="0">
              <a:spcBef>
                <a:spcPts val="0"/>
              </a:spcBef>
              <a:spcAft>
                <a:spcPts val="0"/>
              </a:spcAft>
              <a:buSzPts val="2400"/>
              <a:buAutoNum type="arabicParenR"/>
            </a:pPr>
            <a:r>
              <a:rPr lang="en-US" sz="2400"/>
              <a:t>Sideroblastic anaemia, anaemia of chronic disease, thalassaemia</a:t>
            </a:r>
            <a:endParaRPr sz="2400"/>
          </a:p>
          <a:p>
            <a:pPr marL="457200" lvl="0" indent="-381000" algn="l" rtl="0">
              <a:spcBef>
                <a:spcPts val="0"/>
              </a:spcBef>
              <a:spcAft>
                <a:spcPts val="0"/>
              </a:spcAft>
              <a:buSzPts val="2400"/>
              <a:buAutoNum type="arabicParenR"/>
            </a:pPr>
            <a:r>
              <a:rPr lang="en-US" sz="2400"/>
              <a:t>Koilonychia (spoon shaped nails), angular stomatitis, atrophic glossitis, pallor </a:t>
            </a:r>
            <a:endParaRPr sz="2400"/>
          </a:p>
          <a:p>
            <a:pPr marL="0" lvl="0" indent="0" algn="l" rtl="0">
              <a:spcBef>
                <a:spcPts val="560"/>
              </a:spcBef>
              <a:spcAft>
                <a:spcPts val="0"/>
              </a:spcAft>
              <a:buNone/>
            </a:pPr>
            <a:endParaRPr sz="2400"/>
          </a:p>
        </p:txBody>
      </p:sp>
      <p:pic>
        <p:nvPicPr>
          <p:cNvPr id="453" name="Google Shape;453;g11ac7114116_0_87"/>
          <p:cNvPicPr preferRelativeResize="0"/>
          <p:nvPr/>
        </p:nvPicPr>
        <p:blipFill>
          <a:blip r:embed="rId3">
            <a:alphaModFix/>
          </a:blip>
          <a:stretch>
            <a:fillRect/>
          </a:stretch>
        </p:blipFill>
        <p:spPr>
          <a:xfrm>
            <a:off x="1845575" y="4008313"/>
            <a:ext cx="2838450" cy="1609725"/>
          </a:xfrm>
          <a:prstGeom prst="rect">
            <a:avLst/>
          </a:prstGeom>
          <a:noFill/>
          <a:ln>
            <a:noFill/>
          </a:ln>
        </p:spPr>
      </p:pic>
      <p:pic>
        <p:nvPicPr>
          <p:cNvPr id="454" name="Google Shape;454;g11ac7114116_0_87"/>
          <p:cNvPicPr preferRelativeResize="0"/>
          <p:nvPr/>
        </p:nvPicPr>
        <p:blipFill>
          <a:blip r:embed="rId4">
            <a:alphaModFix/>
          </a:blip>
          <a:stretch>
            <a:fillRect/>
          </a:stretch>
        </p:blipFill>
        <p:spPr>
          <a:xfrm>
            <a:off x="4684016" y="4008326"/>
            <a:ext cx="2896059" cy="16097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122d2a89e1b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SzPts val="2800"/>
              <a:buChar char="•"/>
            </a:pPr>
            <a:r>
              <a:rPr lang="en-US"/>
              <a:t>Learn the key features for each condition e.g. Auer rods (they really do come up in exams!)</a:t>
            </a:r>
            <a:endParaRPr/>
          </a:p>
          <a:p>
            <a:pPr marL="457200" marR="0" lvl="0" indent="-406400" algn="l" rtl="0">
              <a:lnSpc>
                <a:spcPct val="100000"/>
              </a:lnSpc>
              <a:spcBef>
                <a:spcPts val="0"/>
              </a:spcBef>
              <a:spcAft>
                <a:spcPts val="0"/>
              </a:spcAft>
              <a:buSzPts val="2800"/>
              <a:buChar char="•"/>
            </a:pPr>
            <a:r>
              <a:rPr lang="en-US"/>
              <a:t>Common conditions are common is still true for haem- focus on the malignancies and anaemias </a:t>
            </a:r>
            <a:endParaRPr/>
          </a:p>
          <a:p>
            <a:pPr marL="457200" marR="0" lvl="0" indent="-406400" algn="l" rtl="0">
              <a:lnSpc>
                <a:spcPct val="100000"/>
              </a:lnSpc>
              <a:spcBef>
                <a:spcPts val="0"/>
              </a:spcBef>
              <a:spcAft>
                <a:spcPts val="0"/>
              </a:spcAft>
              <a:buSzPts val="2800"/>
              <a:buChar char="•"/>
            </a:pPr>
            <a:r>
              <a:rPr lang="en-US"/>
              <a:t>Good luck for your exams!</a:t>
            </a:r>
            <a:endParaRPr/>
          </a:p>
        </p:txBody>
      </p:sp>
      <p:sp>
        <p:nvSpPr>
          <p:cNvPr id="460" name="Google Shape;460;g122d2a89e1b_0_0"/>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461" name="Google Shape;461;g122d2a89e1b_0_0"/>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2" name="Google Shape;462;g122d2a89e1b_0_0"/>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63" name="Google Shape;463;g122d2a89e1b_0_0"/>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Conclusion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469" name="Google Shape;469;p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470" name="Google Shape;470;p7"/>
          <p:cNvSpPr txBox="1"/>
          <p:nvPr/>
        </p:nvSpPr>
        <p:spPr>
          <a:xfrm>
            <a:off x="3176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Feedback</a:t>
            </a:r>
            <a:endParaRPr sz="1400" b="0" i="0" u="none" strike="noStrike" cap="none">
              <a:solidFill>
                <a:srgbClr val="000000"/>
              </a:solidFill>
              <a:latin typeface="Arial"/>
              <a:ea typeface="Arial"/>
              <a:cs typeface="Arial"/>
              <a:sym typeface="Arial"/>
            </a:endParaRPr>
          </a:p>
        </p:txBody>
      </p:sp>
      <p:sp>
        <p:nvSpPr>
          <p:cNvPr id="471" name="Google Shape;471;p7"/>
          <p:cNvSpPr txBox="1"/>
          <p:nvPr/>
        </p:nvSpPr>
        <p:spPr>
          <a:xfrm>
            <a:off x="1292675" y="5415650"/>
            <a:ext cx="7674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t>https://docs.google.com/forms/d/e/1FAIpQLScpdBWBdqGddb3AXdcv-A4gbcbBv_4xn2I-sFFSOZC_q6Dm_Q/viewform?usp=sf_link</a:t>
            </a:r>
            <a:endParaRPr sz="2000"/>
          </a:p>
        </p:txBody>
      </p:sp>
      <p:pic>
        <p:nvPicPr>
          <p:cNvPr id="472" name="Google Shape;472;p7"/>
          <p:cNvPicPr preferRelativeResize="0"/>
          <p:nvPr/>
        </p:nvPicPr>
        <p:blipFill>
          <a:blip r:embed="rId4">
            <a:alphaModFix/>
          </a:blip>
          <a:stretch>
            <a:fillRect/>
          </a:stretch>
        </p:blipFill>
        <p:spPr>
          <a:xfrm>
            <a:off x="2302325" y="647277"/>
            <a:ext cx="4805862" cy="46407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8"/>
          <p:cNvPicPr preferRelativeResize="0"/>
          <p:nvPr/>
        </p:nvPicPr>
        <p:blipFill rotWithShape="1">
          <a:blip r:embed="rId3">
            <a:alphaModFix/>
          </a:blip>
          <a:srcRect r="3646"/>
          <a:stretch/>
        </p:blipFill>
        <p:spPr>
          <a:xfrm>
            <a:off x="1474242"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Haematology topics</a:t>
            </a:r>
            <a:endParaRPr/>
          </a:p>
        </p:txBody>
      </p:sp>
      <p:sp>
        <p:nvSpPr>
          <p:cNvPr id="122" name="Google Shape;122;p5"/>
          <p:cNvSpPr txBox="1">
            <a:spLocks noGrp="1"/>
          </p:cNvSpPr>
          <p:nvPr>
            <p:ph type="body" idx="2"/>
          </p:nvPr>
        </p:nvSpPr>
        <p:spPr>
          <a:xfrm>
            <a:off x="457200" y="1562225"/>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200"/>
              <a:t>These are the index conditions in your handbook </a:t>
            </a:r>
            <a:endParaRPr sz="2200"/>
          </a:p>
        </p:txBody>
      </p:sp>
      <p:pic>
        <p:nvPicPr>
          <p:cNvPr id="123" name="Google Shape;123;p5"/>
          <p:cNvPicPr preferRelativeResize="0"/>
          <p:nvPr/>
        </p:nvPicPr>
        <p:blipFill rotWithShape="1">
          <a:blip r:embed="rId3">
            <a:alphaModFix/>
          </a:blip>
          <a:srcRect l="24908" t="44590" r="12269" b="15309"/>
          <a:stretch/>
        </p:blipFill>
        <p:spPr>
          <a:xfrm>
            <a:off x="342900" y="2055675"/>
            <a:ext cx="8458200" cy="303677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22d2a89e1b_0_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600"/>
              <a:t>Shane is 34yr old male with Down’s syndrome. He has recently been complaining of increasing breathlessness and fatigue over the last 3 or 4 weeks. Upon looking at his medical record, you also notice he has been getting infections much more commonly than normal. </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r>
              <a:rPr lang="en-US" sz="1600"/>
              <a:t>On examination you note bruising on his legs but otherwise normal. </a:t>
            </a: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endParaRPr sz="1600"/>
          </a:p>
          <a:p>
            <a:pPr marL="0" marR="0" lvl="0" indent="0" algn="l" rtl="0">
              <a:lnSpc>
                <a:spcPct val="100000"/>
              </a:lnSpc>
              <a:spcBef>
                <a:spcPts val="0"/>
              </a:spcBef>
              <a:spcAft>
                <a:spcPts val="0"/>
              </a:spcAft>
              <a:buClr>
                <a:schemeClr val="dk1"/>
              </a:buClr>
              <a:buSzPts val="2800"/>
              <a:buFont typeface="Arial"/>
              <a:buNone/>
            </a:pPr>
            <a:endParaRPr sz="1600"/>
          </a:p>
        </p:txBody>
      </p:sp>
      <p:sp>
        <p:nvSpPr>
          <p:cNvPr id="129" name="Google Shape;129;g122d2a89e1b_0_41"/>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30" name="Google Shape;130;g122d2a89e1b_0_41"/>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1" name="Google Shape;131;g122d2a89e1b_0_41"/>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32" name="Google Shape;132;g122d2a89e1b_0_41"/>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22d2a89e1b_0_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Arial"/>
              <a:buNone/>
            </a:pPr>
            <a:r>
              <a:rPr lang="en-US" sz="1600"/>
              <a:t>Shane is 34yr old male with Down’s syndrome. He has recently been complaining of increasing breathlessness and fatigue over the last 3 or 4 weeks. Upon looking at his medical record, you also notice he has been getting infections much more commonly than normal. </a:t>
            </a:r>
            <a:endParaRPr sz="1600"/>
          </a:p>
          <a:p>
            <a:pPr marL="0" lvl="0" indent="0" algn="l" rtl="0">
              <a:spcBef>
                <a:spcPts val="0"/>
              </a:spcBef>
              <a:spcAft>
                <a:spcPts val="0"/>
              </a:spcAft>
              <a:buClr>
                <a:schemeClr val="dk1"/>
              </a:buClr>
              <a:buSzPts val="2800"/>
              <a:buFont typeface="Arial"/>
              <a:buNone/>
            </a:pPr>
            <a:endParaRPr sz="1600"/>
          </a:p>
          <a:p>
            <a:pPr marL="0" lvl="0" indent="0" algn="l" rtl="0">
              <a:spcBef>
                <a:spcPts val="0"/>
              </a:spcBef>
              <a:spcAft>
                <a:spcPts val="0"/>
              </a:spcAft>
              <a:buClr>
                <a:schemeClr val="dk1"/>
              </a:buClr>
              <a:buSzPts val="2800"/>
              <a:buFont typeface="Arial"/>
              <a:buNone/>
            </a:pPr>
            <a:r>
              <a:rPr lang="en-US" sz="1600"/>
              <a:t>On examination you note bruising on his legs but otherwise normal. </a:t>
            </a:r>
            <a:endParaRPr sz="1600"/>
          </a:p>
          <a:p>
            <a:pPr marL="0" lvl="0" indent="0" algn="l" rtl="0">
              <a:spcBef>
                <a:spcPts val="0"/>
              </a:spcBef>
              <a:spcAft>
                <a:spcPts val="0"/>
              </a:spcAft>
              <a:buClr>
                <a:schemeClr val="dk1"/>
              </a:buClr>
              <a:buSzPts val="2800"/>
              <a:buFont typeface="Arial"/>
              <a:buNone/>
            </a:pPr>
            <a:endParaRPr sz="1600"/>
          </a:p>
          <a:p>
            <a:pPr marL="0" lvl="0" indent="0" algn="l" rtl="0">
              <a:spcBef>
                <a:spcPts val="0"/>
              </a:spcBef>
              <a:spcAft>
                <a:spcPts val="0"/>
              </a:spcAft>
              <a:buNone/>
            </a:pPr>
            <a:r>
              <a:rPr lang="en-US" sz="1600"/>
              <a:t>Which of the following are you most likely to see on a peripheral blood film?</a:t>
            </a:r>
            <a:endParaRPr sz="1600"/>
          </a:p>
          <a:p>
            <a:pPr marL="457200" lvl="0" indent="-330200" algn="l" rtl="0">
              <a:spcBef>
                <a:spcPts val="0"/>
              </a:spcBef>
              <a:spcAft>
                <a:spcPts val="0"/>
              </a:spcAft>
              <a:buSzPts val="1600"/>
              <a:buAutoNum type="alphaUcPeriod"/>
            </a:pPr>
            <a:r>
              <a:rPr lang="en-US" sz="1600"/>
              <a:t>Bite cells </a:t>
            </a:r>
            <a:endParaRPr sz="1600"/>
          </a:p>
          <a:p>
            <a:pPr marL="457200" lvl="0" indent="-330200" algn="l" rtl="0">
              <a:spcBef>
                <a:spcPts val="0"/>
              </a:spcBef>
              <a:spcAft>
                <a:spcPts val="0"/>
              </a:spcAft>
              <a:buSzPts val="1600"/>
              <a:buAutoNum type="alphaUcPeriod"/>
            </a:pPr>
            <a:r>
              <a:rPr lang="en-US" sz="1600"/>
              <a:t>Smudge cells </a:t>
            </a:r>
            <a:endParaRPr sz="1600"/>
          </a:p>
          <a:p>
            <a:pPr marL="457200" lvl="0" indent="-330200" algn="l" rtl="0">
              <a:spcBef>
                <a:spcPts val="0"/>
              </a:spcBef>
              <a:spcAft>
                <a:spcPts val="0"/>
              </a:spcAft>
              <a:buSzPts val="1600"/>
              <a:buAutoNum type="alphaUcPeriod"/>
            </a:pPr>
            <a:r>
              <a:rPr lang="en-US" sz="1600"/>
              <a:t>Auer rods </a:t>
            </a:r>
            <a:endParaRPr sz="1600"/>
          </a:p>
          <a:p>
            <a:pPr marL="457200" lvl="0" indent="-330200" algn="l" rtl="0">
              <a:spcBef>
                <a:spcPts val="0"/>
              </a:spcBef>
              <a:spcAft>
                <a:spcPts val="0"/>
              </a:spcAft>
              <a:buSzPts val="1600"/>
              <a:buAutoNum type="alphaUcPeriod"/>
            </a:pPr>
            <a:r>
              <a:rPr lang="en-US" sz="1600"/>
              <a:t>Spherocytes </a:t>
            </a:r>
            <a:endParaRPr sz="1600"/>
          </a:p>
          <a:p>
            <a:pPr marL="457200" lvl="0" indent="-330200" algn="l" rtl="0">
              <a:spcBef>
                <a:spcPts val="0"/>
              </a:spcBef>
              <a:spcAft>
                <a:spcPts val="0"/>
              </a:spcAft>
              <a:buSzPts val="1600"/>
              <a:buAutoNum type="alphaUcPeriod"/>
            </a:pPr>
            <a:r>
              <a:rPr lang="en-US" sz="1600"/>
              <a:t>Tear drop cells</a:t>
            </a:r>
            <a:endParaRPr sz="1600"/>
          </a:p>
        </p:txBody>
      </p:sp>
      <p:sp>
        <p:nvSpPr>
          <p:cNvPr id="138" name="Google Shape;138;g122d2a89e1b_0_49"/>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39" name="Google Shape;139;g122d2a89e1b_0_49"/>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0" name="Google Shape;140;g122d2a89e1b_0_49"/>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41" name="Google Shape;141;g122d2a89e1b_0_49"/>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22d2a89e1b_0_1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t>Shane is 34yr old male with </a:t>
            </a:r>
            <a:r>
              <a:rPr lang="en-US" sz="1600" b="1">
                <a:highlight>
                  <a:srgbClr val="FFFF00"/>
                </a:highlight>
              </a:rPr>
              <a:t>Down’s syndrome.</a:t>
            </a:r>
            <a:r>
              <a:rPr lang="en-US" sz="1600"/>
              <a:t> He has recently been complaining of increasing </a:t>
            </a:r>
            <a:r>
              <a:rPr lang="en-US" sz="1600">
                <a:highlight>
                  <a:srgbClr val="FFFF00"/>
                </a:highlight>
              </a:rPr>
              <a:t>breathlessness </a:t>
            </a:r>
            <a:r>
              <a:rPr lang="en-US" sz="1600"/>
              <a:t>and </a:t>
            </a:r>
            <a:r>
              <a:rPr lang="en-US" sz="1600">
                <a:highlight>
                  <a:srgbClr val="FFFF00"/>
                </a:highlight>
              </a:rPr>
              <a:t>fatigue </a:t>
            </a:r>
            <a:r>
              <a:rPr lang="en-US" sz="1600"/>
              <a:t>over the last 3 or 4 weeks. Upon looking at his medical record, you also notice he has been getting </a:t>
            </a:r>
            <a:r>
              <a:rPr lang="en-US" sz="1600">
                <a:highlight>
                  <a:srgbClr val="FFFF00"/>
                </a:highlight>
              </a:rPr>
              <a:t>infections </a:t>
            </a:r>
            <a:r>
              <a:rPr lang="en-US" sz="1600"/>
              <a:t>much more commonly than normal.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On examination you note </a:t>
            </a:r>
            <a:r>
              <a:rPr lang="en-US" sz="1600">
                <a:highlight>
                  <a:srgbClr val="FFFF00"/>
                </a:highlight>
              </a:rPr>
              <a:t>bruising </a:t>
            </a:r>
            <a:r>
              <a:rPr lang="en-US" sz="1600"/>
              <a:t>on his legs but otherwise normal.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Which of the following are you most likely to see on a peripheral blood film?</a:t>
            </a:r>
            <a:endParaRPr sz="1600"/>
          </a:p>
          <a:p>
            <a:pPr marL="457200" lvl="0" indent="-330200" algn="l" rtl="0">
              <a:spcBef>
                <a:spcPts val="0"/>
              </a:spcBef>
              <a:spcAft>
                <a:spcPts val="0"/>
              </a:spcAft>
              <a:buSzPts val="1600"/>
              <a:buAutoNum type="alphaUcPeriod"/>
            </a:pPr>
            <a:r>
              <a:rPr lang="en-US" sz="1600"/>
              <a:t>Bite cells </a:t>
            </a:r>
            <a:endParaRPr sz="1600"/>
          </a:p>
          <a:p>
            <a:pPr marL="457200" lvl="0" indent="-330200" algn="l" rtl="0">
              <a:spcBef>
                <a:spcPts val="0"/>
              </a:spcBef>
              <a:spcAft>
                <a:spcPts val="0"/>
              </a:spcAft>
              <a:buSzPts val="1600"/>
              <a:buAutoNum type="alphaUcPeriod"/>
            </a:pPr>
            <a:r>
              <a:rPr lang="en-US" sz="1600"/>
              <a:t>Smudge cells </a:t>
            </a:r>
            <a:endParaRPr sz="1600"/>
          </a:p>
          <a:p>
            <a:pPr marL="457200" lvl="0" indent="-330200" algn="l" rtl="0">
              <a:spcBef>
                <a:spcPts val="0"/>
              </a:spcBef>
              <a:spcAft>
                <a:spcPts val="0"/>
              </a:spcAft>
              <a:buClr>
                <a:srgbClr val="00B800"/>
              </a:buClr>
              <a:buSzPts val="1600"/>
              <a:buAutoNum type="alphaUcPeriod"/>
            </a:pPr>
            <a:r>
              <a:rPr lang="en-US" sz="1600" b="1">
                <a:solidFill>
                  <a:srgbClr val="00B800"/>
                </a:solidFill>
              </a:rPr>
              <a:t>Auer rods </a:t>
            </a:r>
            <a:endParaRPr sz="1600" b="1">
              <a:solidFill>
                <a:srgbClr val="00B800"/>
              </a:solidFill>
            </a:endParaRPr>
          </a:p>
          <a:p>
            <a:pPr marL="457200" lvl="0" indent="-330200" algn="l" rtl="0">
              <a:spcBef>
                <a:spcPts val="0"/>
              </a:spcBef>
              <a:spcAft>
                <a:spcPts val="0"/>
              </a:spcAft>
              <a:buSzPts val="1600"/>
              <a:buAutoNum type="alphaUcPeriod"/>
            </a:pPr>
            <a:r>
              <a:rPr lang="en-US" sz="1600"/>
              <a:t>Spherocytes </a:t>
            </a:r>
            <a:endParaRPr sz="1600"/>
          </a:p>
          <a:p>
            <a:pPr marL="457200" lvl="0" indent="-330200" algn="l" rtl="0">
              <a:spcBef>
                <a:spcPts val="0"/>
              </a:spcBef>
              <a:spcAft>
                <a:spcPts val="0"/>
              </a:spcAft>
              <a:buSzPts val="1600"/>
              <a:buAutoNum type="alphaUcPeriod"/>
            </a:pPr>
            <a:r>
              <a:rPr lang="en-US" sz="1600"/>
              <a:t>Tear drop cells </a:t>
            </a:r>
            <a:endParaRPr sz="1600" b="1"/>
          </a:p>
        </p:txBody>
      </p:sp>
      <p:sp>
        <p:nvSpPr>
          <p:cNvPr id="147" name="Google Shape;147;g122d2a89e1b_0_105"/>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48" name="Google Shape;148;g122d2a89e1b_0_105"/>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9" name="Google Shape;149;g122d2a89e1b_0_105"/>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50" name="Google Shape;150;g122d2a89e1b_0_105"/>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1 - Answer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22d2a89e1b_0_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Bone marrow infiltration and failure will lead to:</a:t>
            </a:r>
            <a:endParaRPr sz="2000"/>
          </a:p>
          <a:p>
            <a:pPr marL="457200" marR="0" lvl="0" indent="-355600" algn="l" rtl="0">
              <a:lnSpc>
                <a:spcPct val="100000"/>
              </a:lnSpc>
              <a:spcBef>
                <a:spcPts val="0"/>
              </a:spcBef>
              <a:spcAft>
                <a:spcPts val="0"/>
              </a:spcAft>
              <a:buSzPts val="2000"/>
              <a:buChar char="•"/>
            </a:pPr>
            <a:r>
              <a:rPr lang="en-US" sz="2000"/>
              <a:t>Bruising / bleeding - thrombocytopenia</a:t>
            </a:r>
            <a:endParaRPr sz="2000"/>
          </a:p>
          <a:p>
            <a:pPr marL="457200" marR="0" lvl="0" indent="-355600" algn="l" rtl="0">
              <a:lnSpc>
                <a:spcPct val="100000"/>
              </a:lnSpc>
              <a:spcBef>
                <a:spcPts val="0"/>
              </a:spcBef>
              <a:spcAft>
                <a:spcPts val="0"/>
              </a:spcAft>
              <a:buSzPts val="2000"/>
              <a:buChar char="•"/>
            </a:pPr>
            <a:r>
              <a:rPr lang="en-US" sz="2000"/>
              <a:t>Infections - leukopenia </a:t>
            </a:r>
            <a:endParaRPr sz="2000"/>
          </a:p>
          <a:p>
            <a:pPr marL="457200" marR="0" lvl="0" indent="-355600" algn="l" rtl="0">
              <a:lnSpc>
                <a:spcPct val="100000"/>
              </a:lnSpc>
              <a:spcBef>
                <a:spcPts val="0"/>
              </a:spcBef>
              <a:spcAft>
                <a:spcPts val="0"/>
              </a:spcAft>
              <a:buSzPts val="2000"/>
              <a:buChar char="•"/>
            </a:pPr>
            <a:r>
              <a:rPr lang="en-US" sz="2000"/>
              <a:t>Breathless, fatigue, pale - Anaemia</a:t>
            </a:r>
            <a:endParaRPr sz="2000"/>
          </a:p>
          <a:p>
            <a:pPr marL="0" marR="0" lvl="0" indent="0" algn="l" rtl="0">
              <a:lnSpc>
                <a:spcPct val="100000"/>
              </a:lnSpc>
              <a:spcBef>
                <a:spcPts val="0"/>
              </a:spcBef>
              <a:spcAft>
                <a:spcPts val="0"/>
              </a:spcAft>
              <a:buNone/>
            </a:pPr>
            <a:r>
              <a:rPr lang="en-US" sz="2000"/>
              <a:t>(pancytopenia if all 3 are present)</a:t>
            </a:r>
            <a:endParaRPr sz="20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endParaRPr sz="2200"/>
          </a:p>
          <a:p>
            <a:pPr marL="0" lvl="0" indent="0" algn="l" rtl="0">
              <a:spcBef>
                <a:spcPts val="0"/>
              </a:spcBef>
              <a:spcAft>
                <a:spcPts val="0"/>
              </a:spcAft>
              <a:buNone/>
            </a:pPr>
            <a:endParaRPr sz="22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endParaRPr sz="2200"/>
          </a:p>
        </p:txBody>
      </p:sp>
      <p:sp>
        <p:nvSpPr>
          <p:cNvPr id="156" name="Google Shape;156;g122d2a89e1b_0_65"/>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57" name="Google Shape;157;g122d2a89e1b_0_65"/>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8" name="Google Shape;158;g122d2a89e1b_0_65"/>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59" name="Google Shape;159;g122d2a89e1b_0_65"/>
          <p:cNvSpPr txBox="1"/>
          <p:nvPr/>
        </p:nvSpPr>
        <p:spPr>
          <a:xfrm>
            <a:off x="1187596" y="449700"/>
            <a:ext cx="69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 (AML) - Explanation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4100</Words>
  <Application>Microsoft Macintosh PowerPoint</Application>
  <PresentationFormat>On-screen Show (4:3)</PresentationFormat>
  <Paragraphs>457</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Radley</vt:lpstr>
      <vt:lpstr>Calibri</vt:lpstr>
      <vt:lpstr>Peer Teaching Society Master Slides 2010</vt:lpstr>
      <vt:lpstr>PowerPoint Presentation</vt:lpstr>
      <vt:lpstr>PowerPoint Presentation</vt:lpstr>
      <vt:lpstr>     </vt:lpstr>
      <vt:lpstr>PowerPoint Presentation</vt:lpstr>
      <vt:lpstr>Haematology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2</vt:lpstr>
      <vt:lpstr>Question 2</vt:lpstr>
      <vt:lpstr>PowerPoint Presentation</vt:lpstr>
      <vt:lpstr>PowerPoint Presentation</vt:lpstr>
      <vt:lpstr>PowerPoint Presentation</vt:lpstr>
      <vt:lpstr>PowerPoint Presentation</vt:lpstr>
      <vt:lpstr>PowerPoint Presentation</vt:lpstr>
      <vt:lpstr>PowerPoint Presentation</vt:lpstr>
      <vt:lpstr>Question 4</vt:lpstr>
      <vt:lpstr>Question 4 Answer</vt:lpstr>
      <vt:lpstr>Explanation</vt:lpstr>
      <vt:lpstr>PowerPoint Presentation</vt:lpstr>
      <vt:lpstr>PowerPoint Presentation</vt:lpstr>
      <vt:lpstr>PowerPoint Presentation</vt:lpstr>
      <vt:lpstr>PowerPoint Presentation</vt:lpstr>
      <vt:lpstr>Question 6</vt:lpstr>
      <vt:lpstr>Question 6</vt:lpstr>
      <vt:lpstr>Question 6</vt:lpstr>
      <vt:lpstr>PowerPoint Presentation</vt:lpstr>
      <vt:lpstr>PowerPoint Presentation</vt:lpstr>
      <vt:lpstr>PowerPoint Presentation</vt:lpstr>
      <vt:lpstr>Question 8</vt:lpstr>
      <vt:lpstr>Question 8</vt:lpstr>
      <vt:lpstr>Question 8 Explanation</vt:lpstr>
      <vt:lpstr>PowerPoint Presentation</vt:lpstr>
      <vt:lpstr>PowerPoint Presentation</vt:lpstr>
      <vt:lpstr>PowerPoint Presentation</vt:lpstr>
      <vt:lpstr>PowerPoint Presentation</vt:lpstr>
      <vt:lpstr>PowerPoint Presentation</vt:lpstr>
      <vt:lpstr>Question 10</vt:lpstr>
      <vt:lpstr>Question 10 Answer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Emily Greenaway</cp:lastModifiedBy>
  <cp:revision>1</cp:revision>
  <dcterms:modified xsi:type="dcterms:W3CDTF">2022-04-17T14:17:27Z</dcterms:modified>
</cp:coreProperties>
</file>