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3"/>
  </p:notesMasterIdLst>
  <p:sldIdLst>
    <p:sldId id="256" r:id="rId2"/>
    <p:sldId id="257" r:id="rId3"/>
    <p:sldId id="258" r:id="rId4"/>
    <p:sldId id="262" r:id="rId5"/>
    <p:sldId id="306" r:id="rId6"/>
    <p:sldId id="260" r:id="rId7"/>
    <p:sldId id="261" r:id="rId8"/>
    <p:sldId id="281" r:id="rId9"/>
    <p:sldId id="307" r:id="rId10"/>
    <p:sldId id="276" r:id="rId11"/>
    <p:sldId id="273" r:id="rId12"/>
    <p:sldId id="274" r:id="rId13"/>
    <p:sldId id="283" r:id="rId14"/>
    <p:sldId id="275" r:id="rId15"/>
    <p:sldId id="263" r:id="rId16"/>
    <p:sldId id="272" r:id="rId17"/>
    <p:sldId id="271" r:id="rId18"/>
    <p:sldId id="296" r:id="rId19"/>
    <p:sldId id="268" r:id="rId20"/>
    <p:sldId id="277" r:id="rId21"/>
    <p:sldId id="280" r:id="rId22"/>
    <p:sldId id="264" r:id="rId23"/>
    <p:sldId id="302" r:id="rId24"/>
    <p:sldId id="301" r:id="rId25"/>
    <p:sldId id="265" r:id="rId26"/>
    <p:sldId id="266" r:id="rId27"/>
    <p:sldId id="267" r:id="rId28"/>
    <p:sldId id="297" r:id="rId29"/>
    <p:sldId id="304" r:id="rId30"/>
    <p:sldId id="285" r:id="rId31"/>
    <p:sldId id="286" r:id="rId32"/>
    <p:sldId id="293" r:id="rId33"/>
    <p:sldId id="259" r:id="rId34"/>
    <p:sldId id="278" r:id="rId35"/>
    <p:sldId id="269" r:id="rId36"/>
    <p:sldId id="279" r:id="rId37"/>
    <p:sldId id="295" r:id="rId38"/>
    <p:sldId id="298" r:id="rId39"/>
    <p:sldId id="282" r:id="rId40"/>
    <p:sldId id="294" r:id="rId41"/>
    <p:sldId id="284" r:id="rId42"/>
    <p:sldId id="290" r:id="rId43"/>
    <p:sldId id="287" r:id="rId44"/>
    <p:sldId id="288" r:id="rId45"/>
    <p:sldId id="289" r:id="rId46"/>
    <p:sldId id="291" r:id="rId47"/>
    <p:sldId id="292" r:id="rId48"/>
    <p:sldId id="299" r:id="rId49"/>
    <p:sldId id="300" r:id="rId50"/>
    <p:sldId id="303" r:id="rId51"/>
    <p:sldId id="305" r:id="rId5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32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70" autoAdjust="0"/>
    <p:restoredTop sz="70084" autoAdjust="0"/>
  </p:normalViewPr>
  <p:slideViewPr>
    <p:cSldViewPr snapToGrid="0" snapToObjects="1">
      <p:cViewPr varScale="1">
        <p:scale>
          <a:sx n="85" d="100"/>
          <a:sy n="85" d="100"/>
        </p:scale>
        <p:origin x="2408" y="160"/>
      </p:cViewPr>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wrap="square"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GB" sz="1200" b="0" i="0" u="none" strike="noStrike" cap="none">
                <a:solidFill>
                  <a:schemeClr val="dk1"/>
                </a:solidFill>
                <a:latin typeface="Arial"/>
                <a:ea typeface="Arial"/>
                <a:cs typeface="Arial"/>
                <a:sym typeface="Arial"/>
              </a:rPr>
              <a:t>‹#›</a:t>
            </a:fld>
            <a:endParaRPr lang="en-GB"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3057452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0665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pPr>
            <a:r>
              <a:rPr lang="en-GB" dirty="0"/>
              <a:t>In phagocytosis pathogens are detected by pattern recognition receptors of innate phagocytic cells.</a:t>
            </a:r>
          </a:p>
          <a:p>
            <a:pPr marL="171450" lvl="0" indent="-171450">
              <a:spcBef>
                <a:spcPts val="0"/>
              </a:spcBef>
            </a:pPr>
            <a:r>
              <a:rPr lang="en-GB" dirty="0"/>
              <a:t>Neutrophils are the principal cell of acute inflammation. They kill by releasing internalising bacteria and degranulating their contents into a phagolysosome. Major components include alpha-defensins and lactoferrin. </a:t>
            </a:r>
          </a:p>
          <a:p>
            <a:r>
              <a:rPr lang="en-US" sz="1200" b="0" i="0" u="none" strike="noStrike" kern="1200" cap="none" baseline="0" dirty="0">
                <a:solidFill>
                  <a:schemeClr val="dk1"/>
                </a:solidFill>
                <a:latin typeface="Calibri"/>
                <a:ea typeface="Calibri"/>
                <a:cs typeface="Calibri"/>
                <a:sym typeface="Calibri"/>
              </a:rPr>
              <a:t> Their other killing mechanism is the respiratory burst. Here electrons are pumped into the phagolysosome by NADPH Oxidase. The electrons combine with molecular oxygen to produce superoxide ions. These ions combine with protons present in the granules to produce peroxide which is bactericidal in itself. Myeloperoxidase can then chlorinate the peroxide to produce a hypohalous acid which is also bactericidal. </a:t>
            </a:r>
          </a:p>
          <a:p>
            <a:r>
              <a:rPr lang="en-US" sz="1200" b="1" i="0" u="none" strike="noStrike" kern="1200" cap="none" baseline="0" dirty="0">
                <a:solidFill>
                  <a:schemeClr val="dk1"/>
                </a:solidFill>
                <a:latin typeface="Calibri"/>
                <a:ea typeface="Calibri"/>
                <a:cs typeface="Calibri"/>
                <a:sym typeface="Calibri"/>
              </a:rPr>
              <a:t>Movement of neutrophils out of capillaries in acute inflammation:</a:t>
            </a:r>
            <a:endParaRPr lang="en-GB" sz="1200" b="0" i="0" u="none" strike="noStrike" kern="1200" cap="none" baseline="0" dirty="0">
              <a:solidFill>
                <a:schemeClr val="dk1"/>
              </a:solidFill>
              <a:latin typeface="Calibri"/>
              <a:ea typeface="Calibri"/>
              <a:cs typeface="Calibri"/>
              <a:sym typeface="Calibri"/>
            </a:endParaRPr>
          </a:p>
          <a:p>
            <a:pPr lvl="1">
              <a:buNone/>
            </a:pPr>
            <a:r>
              <a:rPr lang="en-US" sz="1200" b="0" i="0" u="none" strike="noStrike" kern="1200" cap="none" baseline="0" dirty="0">
                <a:solidFill>
                  <a:schemeClr val="dk1"/>
                </a:solidFill>
                <a:latin typeface="Calibri"/>
                <a:ea typeface="Calibri"/>
                <a:cs typeface="Calibri"/>
                <a:sym typeface="Calibri"/>
              </a:rPr>
              <a:t>1. E-selectin (an adhesion molecule on the capillary endothelium), is activated by IL-1 and TNF-α from damaged cells, and binds to the glycoprotein CD15 on neutrophils in blood. </a:t>
            </a:r>
          </a:p>
          <a:p>
            <a:pPr lvl="1">
              <a:buNone/>
            </a:pPr>
            <a:r>
              <a:rPr lang="en-US" sz="1200" b="0" i="0" u="none" strike="noStrike" kern="1200" cap="none" baseline="0" dirty="0">
                <a:solidFill>
                  <a:schemeClr val="dk1"/>
                </a:solidFill>
                <a:latin typeface="Calibri"/>
                <a:ea typeface="Calibri"/>
                <a:cs typeface="Calibri"/>
                <a:sym typeface="Calibri"/>
              </a:rPr>
              <a:t>2. This causes neutrophils in the blood to slow down and roll along the endothelium lining. </a:t>
            </a:r>
          </a:p>
          <a:p>
            <a:pPr lvl="1">
              <a:buNone/>
            </a:pPr>
            <a:r>
              <a:rPr lang="en-US" sz="1200" b="0" i="0" u="none" strike="noStrike" kern="1200" cap="none" baseline="0" dirty="0">
                <a:solidFill>
                  <a:schemeClr val="dk1"/>
                </a:solidFill>
                <a:latin typeface="Calibri"/>
                <a:ea typeface="Calibri"/>
                <a:cs typeface="Calibri"/>
                <a:sym typeface="Calibri"/>
              </a:rPr>
              <a:t>3. ICAM-1 on endothelium (induced by LPS, IL-1, TNF-α) binds to integrin on neutrophil; the neutrophil stops. </a:t>
            </a:r>
          </a:p>
          <a:p>
            <a:pPr lvl="1">
              <a:buNone/>
            </a:pPr>
            <a:r>
              <a:rPr lang="en-GB" sz="1200" b="0" i="0" u="none" strike="noStrike" kern="1200" cap="none" baseline="0" dirty="0">
                <a:solidFill>
                  <a:schemeClr val="dk1"/>
                </a:solidFill>
                <a:latin typeface="Calibri"/>
                <a:ea typeface="Calibri"/>
                <a:cs typeface="Calibri"/>
                <a:sym typeface="Calibri"/>
              </a:rPr>
              <a:t>4. Diapedesis: neutrophil squeezes through endothelium (holes caused by C3a, C5a, chemokines, histamines, prostaglandins, leukotrienes (causing smooth muscle contractions in the bronchioles)) </a:t>
            </a:r>
            <a:endParaRPr dirty="0"/>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8099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pPr>
            <a:r>
              <a:rPr lang="en-GB" dirty="0"/>
              <a:t>Tissue resident macrophages are derived from the yolk sac and foetal liver during development and persist in tissues via self renewal. </a:t>
            </a:r>
          </a:p>
          <a:p>
            <a:pPr marL="171450" lvl="0" indent="-171450">
              <a:spcBef>
                <a:spcPts val="0"/>
              </a:spcBef>
            </a:pPr>
            <a:r>
              <a:rPr lang="en-GB" dirty="0"/>
              <a:t>Can be derived from circulating monocytes under the correct conditions. </a:t>
            </a:r>
          </a:p>
          <a:p>
            <a:pPr marL="171450" lvl="0" indent="-171450">
              <a:spcBef>
                <a:spcPts val="0"/>
              </a:spcBef>
            </a:pPr>
            <a:r>
              <a:rPr lang="en-GB" dirty="0"/>
              <a:t>Two phenotypes M1 is considered pro-inflammatory due to its ability to metabolise arginine to nitric oxide. M2 are considered anti-inflammatory due to their ability to metabolise arginine to the repair molecule ornithine. However this dichotomy is dictated in the literature as greater complexities are being discovered. </a:t>
            </a:r>
          </a:p>
          <a:p>
            <a:pPr marL="171450" lvl="0" indent="-171450">
              <a:spcBef>
                <a:spcPts val="0"/>
              </a:spcBef>
            </a:pPr>
            <a:r>
              <a:rPr lang="en-GB" dirty="0"/>
              <a:t>Remember PRRs detects PAMPs and DAMPs. Little point in learning all of them, but the most important one is TLR4 which detects LPS on G-ve bacteria. </a:t>
            </a:r>
          </a:p>
          <a:p>
            <a:pPr marL="171450" lvl="0" indent="-171450">
              <a:spcBef>
                <a:spcPts val="0"/>
              </a:spcBef>
            </a:pPr>
            <a:r>
              <a:rPr lang="en-GB" dirty="0"/>
              <a:t>Antibody bind pathogens by their Fab regions. Macrophages have Fc receptors that bind antibody and in turn phagocytoses the bacteria the antibody has bound. </a:t>
            </a:r>
          </a:p>
          <a:p>
            <a:pPr marL="171450" lvl="0" indent="-171450">
              <a:spcBef>
                <a:spcPts val="0"/>
              </a:spcBef>
            </a:pPr>
            <a:r>
              <a:rPr lang="en-GB" dirty="0"/>
              <a:t>Antibody binds pathogens. Complement then binds antibody Fc regions forming a complex. Macrophages have complement receptors that recognise this complex. </a:t>
            </a:r>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6151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GB" dirty="0"/>
              <a:t>You can remember the granulocytes (polymorphonuclear cells) as BEN; Basophil, Eosinophil, and Neutrophil. </a:t>
            </a:r>
            <a:endParaRPr dirty="0"/>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6452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GB" dirty="0"/>
              <a:t>Literally no point knowing more than this. </a:t>
            </a:r>
          </a:p>
          <a:p>
            <a:pPr lvl="0">
              <a:spcBef>
                <a:spcPts val="0"/>
              </a:spcBef>
              <a:buNone/>
            </a:pPr>
            <a:r>
              <a:rPr lang="en-GB" dirty="0"/>
              <a:t>IgE binds allergen -&gt; Activated mast cells via Fc Receptor. </a:t>
            </a:r>
            <a:endParaRPr dirty="0"/>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0744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pPr>
            <a:r>
              <a:rPr lang="en-GB" dirty="0"/>
              <a:t>ADCC is an independent mechanism that does not require complement and uses only one cell type. It is classically NK cells that do this. Typically IgG will bind surface antigens on the pathogen-infected cell. NK have Fc receptors (CD16) that recognise the antibody Fc region. This cross-linking triggers degranulation and cell apoptosis. Viral proteins are expressed on the surface of cells during viral replication and become antibody targets. </a:t>
            </a:r>
          </a:p>
          <a:p>
            <a:pPr marL="171450" lvl="0" indent="-171450">
              <a:spcBef>
                <a:spcPts val="0"/>
              </a:spcBef>
            </a:pPr>
            <a:r>
              <a:rPr lang="en-GB" dirty="0"/>
              <a:t>Granules contain perforin and granzymes that induce apoptosis and cell lysis. </a:t>
            </a:r>
          </a:p>
          <a:p>
            <a:pPr marL="171450" lvl="0" indent="-171450">
              <a:spcBef>
                <a:spcPts val="0"/>
              </a:spcBef>
            </a:pPr>
            <a:r>
              <a:rPr lang="en-GB" dirty="0"/>
              <a:t>Cancers tend to down regulate MHC-I mediated antigen presentation. NK cell inhibitory receptors detect levels of MHC I on cell surfaces, if cells lack enough MHC I, NK cells will activate and try to kill the cell. Cell that have MHC I activate the inhibitory receptor and therefore does not elicit a response. Cytotoxic T cells only act on tumour cells in response to NK cell cytokine production. </a:t>
            </a:r>
            <a:endParaRPr dirty="0"/>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1881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pPr>
            <a:r>
              <a:rPr lang="en-GB" dirty="0"/>
              <a:t>MHC molecules are coded on chromosome 6 </a:t>
            </a:r>
          </a:p>
          <a:p>
            <a:pPr marL="171450" lvl="0" indent="-171450">
              <a:spcBef>
                <a:spcPts val="0"/>
              </a:spcBef>
            </a:pPr>
            <a:r>
              <a:rPr lang="en-GB" dirty="0"/>
              <a:t>Exogenous antigen is processed in the ER and presented on cell surface in the context of MHC II. Endogenous proteins present in the cytosol such as viral proteins or cancer-related proteins are processed in endosomes and presented in the context of MHC-I</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Dendritic cells are also capable of cross-presentation; They can present exogenous Ag in the context of MHC-I in order to activate Tc cells.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Technically thrombocytes are anucleate and still have MHC-I molecules but distinctly RBCs do not present MHC-I </a:t>
            </a:r>
          </a:p>
          <a:p>
            <a:pPr marL="171450" lvl="0" indent="-171450">
              <a:spcBef>
                <a:spcPts val="0"/>
              </a:spcBef>
            </a:pPr>
            <a:endParaRPr dirty="0"/>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3120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pPr>
            <a:r>
              <a:rPr lang="en-GB" dirty="0"/>
              <a:t>Dendritic cells can be thought of as the bridge between the innate and adaptive immune responses in secondary lymphoid organs.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When immune cells come together they form what is know as an immune synapse. For a response to occur 3 things are essential 1. Binding of primary receptors e.g. TCR to MHC II. 2. Binding of co-stimulatory molecules e.g. CD28/CTLA4 to CD80/CD86. 3. A robust release of the appropriate cytokines. MHC binding without other stimulation leads to anergy.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During initial encounter with a novel antigen T cells will differentiate into either memory or effector T cells. </a:t>
            </a:r>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9588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pPr>
            <a:r>
              <a:rPr lang="en-GB" dirty="0"/>
              <a:t>CD3 is the identifying co-stimulating molecule for all T cells. Its main function is intracellular signalling that activates the T cell. It is a protein complex comprised of one gamma, one theta, and two epsilon polypeptide chains.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T-cells begin their lives in the bone marrow as HSCs and differentiate through the lymphoid pathway into immature T cells. They initially start as naïve (naïve meaning has not encountered antigen yet) CD4+CD8+ double positive cells. During maturation in the thymus they undergo thymic education to retain either CD4 or CD8, and they undergo VDJ recombination in the thymus to determine the antigen epitope that their TCR will recognise.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Naïve = not encountered antigen. </a:t>
            </a:r>
          </a:p>
          <a:p>
            <a:pPr marL="171450" lvl="0" indent="-171450">
              <a:spcBef>
                <a:spcPts val="0"/>
              </a:spcBef>
            </a:pPr>
            <a:r>
              <a:rPr lang="en-GB" dirty="0"/>
              <a:t>T-cells must recognise antigen in the context of MHC molecules using their T-cell receptors. The only exception to this is superantigens. Superantigens bind the beta chain of TCR regardless of TCR. Since there are only around 50 variants of the chain superantigens activate ~20% of the whole T cell population. </a:t>
            </a:r>
          </a:p>
          <a:p>
            <a:pPr marL="171450" lvl="0" indent="-171450">
              <a:spcBef>
                <a:spcPts val="0"/>
              </a:spcBef>
            </a:pPr>
            <a:r>
              <a:rPr lang="en-GB" dirty="0"/>
              <a:t>N</a:t>
            </a:r>
            <a:r>
              <a:rPr lang="en-GB" b="1" dirty="0"/>
              <a:t>a</a:t>
            </a:r>
            <a:r>
              <a:rPr lang="en-GB" dirty="0"/>
              <a:t>ïve T cells are identified by being CD45R</a:t>
            </a:r>
            <a:r>
              <a:rPr lang="en-GB" b="1" dirty="0"/>
              <a:t>A</a:t>
            </a:r>
            <a:r>
              <a:rPr lang="en-GB" dirty="0"/>
              <a:t>+ whereas mem</a:t>
            </a:r>
            <a:r>
              <a:rPr lang="en-GB" b="1" dirty="0"/>
              <a:t>o</a:t>
            </a:r>
            <a:r>
              <a:rPr lang="en-GB" dirty="0"/>
              <a:t>ry T cells are identified by being CD45R</a:t>
            </a:r>
            <a:r>
              <a:rPr lang="en-GB" b="1" dirty="0"/>
              <a:t>O</a:t>
            </a:r>
            <a:r>
              <a:rPr lang="en-GB" dirty="0"/>
              <a:t>+. The general marker for T cell activation is CD25 expression.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171450" lvl="0" indent="-171450">
              <a:spcBef>
                <a:spcPts val="0"/>
              </a:spcBef>
            </a:pPr>
            <a:endParaRPr lang="en-GB" dirty="0"/>
          </a:p>
          <a:p>
            <a:pPr marL="171450" lvl="0" indent="-171450">
              <a:spcBef>
                <a:spcPts val="0"/>
              </a:spcBef>
            </a:pPr>
            <a:endParaRPr dirty="0"/>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1816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pPr>
            <a:r>
              <a:rPr lang="en-GB" dirty="0"/>
              <a:t>Upon antigen presentation by APCs naïve T cells can become a wide variety of effector T cells depending on transcription factors, and cytokine stimulation</a:t>
            </a:r>
            <a:endParaRPr dirty="0"/>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5452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pPr>
            <a:r>
              <a:rPr lang="en-GB" dirty="0"/>
              <a:t>Tc kills cells via two mechanisms; 1. Perforin and Granzymes; Perforin is pore forming cytolytic protein that allows salt and water to enter cells and causing them to lyse. Granzymes are a group of serine proteases. They cleave a caspase protein (CPP-32) which will activate a nuclease (CAD) which initiations DNA degradation and apoptosis. 2. CD8 T cells also express the </a:t>
            </a:r>
            <a:r>
              <a:rPr lang="en-GB" dirty="0" err="1"/>
              <a:t>Fas</a:t>
            </a:r>
            <a:r>
              <a:rPr lang="en-GB" dirty="0"/>
              <a:t> ligand, this binds </a:t>
            </a:r>
            <a:r>
              <a:rPr lang="en-GB" dirty="0" err="1"/>
              <a:t>Fas</a:t>
            </a:r>
            <a:r>
              <a:rPr lang="en-GB" dirty="0"/>
              <a:t> on target cells which activates the caspase cascade and therefore apoptosis.  </a:t>
            </a:r>
            <a:endParaRPr dirty="0"/>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5901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3" name="Shape 93"/>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94" name="Shape 94"/>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GB" sz="1200">
                <a:solidFill>
                  <a:schemeClr val="dk1"/>
                </a:solidFill>
                <a:latin typeface="Arial"/>
                <a:ea typeface="Arial"/>
                <a:cs typeface="Arial"/>
                <a:sym typeface="Arial"/>
              </a:rPr>
              <a:t>2</a:t>
            </a:fld>
            <a:endParaRPr lang="en-GB"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768151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dirty="0"/>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5162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pPr>
            <a:r>
              <a:rPr lang="en-GB" dirty="0"/>
              <a:t>Th17 and </a:t>
            </a:r>
            <a:r>
              <a:rPr lang="en-GB" dirty="0" err="1"/>
              <a:t>Treg</a:t>
            </a:r>
            <a:r>
              <a:rPr lang="en-GB" dirty="0"/>
              <a:t> cells are antagonistic. Transcription factors and cytokines produced by Th17 cells suppressive T reg cells and vice versa. </a:t>
            </a:r>
          </a:p>
          <a:p>
            <a:pPr marL="171450" lvl="0" indent="-171450">
              <a:spcBef>
                <a:spcPts val="0"/>
              </a:spcBef>
            </a:pPr>
            <a:r>
              <a:rPr lang="en-GB" dirty="0"/>
              <a:t>IL-8 is the most important cytokine in neutrophil production and recruitment. </a:t>
            </a:r>
          </a:p>
          <a:p>
            <a:pPr marL="171450" lvl="0" indent="-171450">
              <a:spcBef>
                <a:spcPts val="0"/>
              </a:spcBef>
            </a:pPr>
            <a:r>
              <a:rPr lang="en-GB" dirty="0"/>
              <a:t>IL-23 maintains Th17 populations and is a target for biologics. </a:t>
            </a:r>
            <a:endParaRPr dirty="0"/>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16885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pPr>
            <a:r>
              <a:rPr lang="en-GB" dirty="0"/>
              <a:t>B-cells can either be activated directly by antigen in the absence of T cell help for a rapid but short lived response. These tend to have less affinity and IgM releasing. </a:t>
            </a:r>
          </a:p>
          <a:p>
            <a:pPr marL="171450" lvl="0" indent="-171450">
              <a:spcBef>
                <a:spcPts val="0"/>
              </a:spcBef>
            </a:pPr>
            <a:r>
              <a:rPr lang="en-GB" dirty="0"/>
              <a:t>B cells are activated when they internalise antigen and present it to T cells in the context of MHC II. They do this in lymph nodes. After activation they migrate to newly formed germinal centres to undergo somatic hypermutation. This is when RAG enzymes introduce random mutations in the variable region of the antibody gene. Dendritic cells in germinal centres will present the same antigen to the B cell to test if the avidity of its antibodies has increased. B cells with less avidity will be negatively selected and those with greater avidity will be positively selected and undergo class switching and clonal proliferation. </a:t>
            </a:r>
          </a:p>
          <a:p>
            <a:pPr marL="171450" lvl="0" indent="-171450">
              <a:spcBef>
                <a:spcPts val="0"/>
              </a:spcBef>
            </a:pPr>
            <a:r>
              <a:rPr lang="en-GB" dirty="0"/>
              <a:t>Fun fact germinal centre dendritic cells are not classical immune cells. Instead of a haematopoietic origin they are of mesenchymal origin.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In </a:t>
            </a:r>
            <a:r>
              <a:rPr lang="en-GB" sz="1200" b="0" i="0" u="none" strike="noStrike" kern="1200" cap="none" dirty="0">
                <a:solidFill>
                  <a:schemeClr val="dk1"/>
                </a:solidFill>
                <a:effectLst/>
                <a:latin typeface="Calibri"/>
                <a:ea typeface="Calibri"/>
                <a:cs typeface="Calibri"/>
                <a:sym typeface="Calibri"/>
              </a:rPr>
              <a:t>Hodgkin lymphoma there is the appearance of Reed–Sternberg cell. These are B-cell derived giant cells that are distinctive of this lymphoma. CD15 is a distinctive marker. They have </a:t>
            </a:r>
            <a:r>
              <a:rPr lang="en-US" sz="1200" b="0" i="0" u="none" strike="noStrike" kern="1200" cap="none" dirty="0">
                <a:solidFill>
                  <a:schemeClr val="bg1"/>
                </a:solidFill>
                <a:effectLst/>
                <a:latin typeface="Calibri"/>
                <a:ea typeface="Calibri"/>
                <a:cs typeface="Calibri"/>
                <a:sym typeface="Calibri"/>
              </a:rPr>
              <a:t>prominent eosinophilic inclusion-like nucleoli (thus resembling </a:t>
            </a:r>
            <a:r>
              <a:rPr lang="en-US" sz="1200" b="0" i="0" u="none" strike="noStrike" kern="1200" cap="none" dirty="0">
                <a:solidFill>
                  <a:schemeClr val="dk1"/>
                </a:solidFill>
                <a:effectLst/>
                <a:latin typeface="Calibri"/>
                <a:ea typeface="Calibri"/>
                <a:cs typeface="Calibri"/>
                <a:sym typeface="Calibri"/>
              </a:rPr>
              <a:t>an "owl's eye" appearance) under microscopy.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cap="none" dirty="0">
                <a:solidFill>
                  <a:schemeClr val="dk1"/>
                </a:solidFill>
                <a:effectLst/>
                <a:latin typeface="Calibri"/>
                <a:ea typeface="Calibri"/>
                <a:cs typeface="Calibri"/>
                <a:sym typeface="Calibri"/>
              </a:rPr>
              <a:t>CD20 is the target of Rituximab which. </a:t>
            </a:r>
            <a:endParaRPr lang="en-GB" sz="1200" b="0" i="0" u="none" strike="noStrike" kern="1200" cap="none" dirty="0">
              <a:solidFill>
                <a:schemeClr val="dk1"/>
              </a:solidFill>
              <a:effectLst/>
              <a:latin typeface="Calibri"/>
              <a:ea typeface="Calibri"/>
              <a:cs typeface="Calibri"/>
              <a:sym typeface="Calibri"/>
            </a:endParaRPr>
          </a:p>
          <a:p>
            <a:pPr marL="171450" lvl="0" indent="-171450">
              <a:spcBef>
                <a:spcPts val="0"/>
              </a:spcBef>
            </a:pPr>
            <a:endParaRPr dirty="0"/>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68212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pPr>
            <a:endParaRPr dirty="0"/>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9746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pPr>
            <a:r>
              <a:rPr lang="en-GB" dirty="0"/>
              <a:t>B-cells can be activated directly by antigen in the absence of T cell help for a rapid but short lived response. These tend to have less affinity and IgM releasing. </a:t>
            </a:r>
          </a:p>
          <a:p>
            <a:pPr marL="171450" lvl="0" indent="-171450">
              <a:spcBef>
                <a:spcPts val="0"/>
              </a:spcBef>
            </a:pPr>
            <a:r>
              <a:rPr lang="en-GB" dirty="0"/>
              <a:t>B cells that are activated when they internalise antigen and present it to T cells in the context of MHC II. They do this in lymph nodes. After activation they migrate to newly formed germinal centres to undergo somatic hypermutation. This is when activation-induced cysteine deaminase (AID) introduces random mutations in the variable region of the antibody gene. Dendritic cells in germinal centres will present the same antigen to the B cell to test if the avidity of its antibodies has increased. B cells with less avidity will be negatively selected and those with greater avidity will be positively selected and undergo class switching and clonal proliferation. </a:t>
            </a:r>
          </a:p>
          <a:p>
            <a:pPr marL="171450" lvl="0" indent="-171450">
              <a:spcBef>
                <a:spcPts val="0"/>
              </a:spcBef>
            </a:pPr>
            <a:r>
              <a:rPr lang="en-GB" dirty="0"/>
              <a:t>When memory cells encounter their specific antigen they become activated and undergo clonal proliferation and begin secreting IgG. </a:t>
            </a:r>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68641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pPr>
            <a:r>
              <a:rPr lang="en-GB" dirty="0"/>
              <a:t>Constant region determines Antibody type and therefore effector function. </a:t>
            </a:r>
          </a:p>
          <a:p>
            <a:pPr marL="171450" lvl="0" indent="-171450">
              <a:spcBef>
                <a:spcPts val="0"/>
              </a:spcBef>
            </a:pPr>
            <a:r>
              <a:rPr lang="en-GB" dirty="0"/>
              <a:t>Fab region (</a:t>
            </a:r>
            <a:r>
              <a:rPr lang="en-GB" sz="1200" b="0" i="0" u="none" strike="noStrike" kern="1200" cap="none" dirty="0">
                <a:solidFill>
                  <a:schemeClr val="dk1"/>
                </a:solidFill>
                <a:effectLst/>
                <a:latin typeface="Calibri"/>
                <a:ea typeface="Calibri"/>
                <a:cs typeface="Calibri"/>
                <a:sym typeface="Calibri"/>
              </a:rPr>
              <a:t>antigen-binding fragment) bind epitopes of antigen</a:t>
            </a:r>
            <a:r>
              <a:rPr lang="en-GB" dirty="0"/>
              <a:t>. Fab regions are initially determined by a process called VDJ recombination during maturation in the bone marrow.</a:t>
            </a:r>
          </a:p>
          <a:p>
            <a:pPr marL="171450" lvl="0" indent="-171450">
              <a:spcBef>
                <a:spcPts val="0"/>
              </a:spcBef>
            </a:pPr>
            <a:r>
              <a:rPr lang="en-GB" dirty="0"/>
              <a:t>Avidity for antigen is increased during infection through somatic hypermutation in the germinal centres of secondary organs. </a:t>
            </a:r>
          </a:p>
          <a:p>
            <a:pPr marL="171450" lvl="0" indent="-171450">
              <a:spcBef>
                <a:spcPts val="0"/>
              </a:spcBef>
            </a:pPr>
            <a:r>
              <a:rPr lang="en-GB" dirty="0"/>
              <a:t>Fc region (</a:t>
            </a:r>
            <a:r>
              <a:rPr lang="en-GB" sz="1200" b="0" i="0" u="none" strike="noStrike" kern="1200" cap="none" dirty="0">
                <a:solidFill>
                  <a:schemeClr val="dk1"/>
                </a:solidFill>
                <a:effectLst/>
                <a:latin typeface="Calibri"/>
                <a:ea typeface="Calibri"/>
                <a:cs typeface="Calibri"/>
                <a:sym typeface="Calibri"/>
              </a:rPr>
              <a:t>fragment crystallizable region) </a:t>
            </a:r>
            <a:r>
              <a:rPr lang="en-GB" dirty="0"/>
              <a:t>is the area that binds Fc receptors on immune cell surfaces. </a:t>
            </a:r>
          </a:p>
          <a:p>
            <a:pPr marL="171450" lvl="0" indent="-171450">
              <a:spcBef>
                <a:spcPts val="0"/>
              </a:spcBef>
            </a:pPr>
            <a:r>
              <a:rPr lang="en-GB" dirty="0"/>
              <a:t>Fc region also binds complement to aid in opsonisation of pathogens for phagocytosis. </a:t>
            </a:r>
          </a:p>
          <a:p>
            <a:pPr marL="171450" lvl="0" indent="-171450">
              <a:spcBef>
                <a:spcPts val="0"/>
              </a:spcBef>
            </a:pPr>
            <a:r>
              <a:rPr lang="en-GB" dirty="0"/>
              <a:t>Functions of Antibodies; Neutralisation of toxins, opsonisation of pathogens, complement activation via the classical pathway </a:t>
            </a:r>
            <a:endParaRPr dirty="0"/>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08166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pPr>
            <a:r>
              <a:rPr lang="en-GB" dirty="0"/>
              <a:t>IL-5 Promotes IgA class switching</a:t>
            </a:r>
          </a:p>
          <a:p>
            <a:pPr marL="171450" lvl="0" indent="-171450">
              <a:spcBef>
                <a:spcPts val="0"/>
              </a:spcBef>
            </a:pPr>
            <a:r>
              <a:rPr lang="en-GB" dirty="0"/>
              <a:t>IL-4 promotes IgE class switching </a:t>
            </a:r>
          </a:p>
          <a:p>
            <a:pPr marL="171450" lvl="0" indent="-171450">
              <a:spcBef>
                <a:spcPts val="0"/>
              </a:spcBef>
            </a:pPr>
            <a:r>
              <a:rPr lang="en-GB" dirty="0"/>
              <a:t>Colostrum contains IgA, IgM, and IgG where IgA is the principle antibody. </a:t>
            </a:r>
            <a:endParaRPr dirty="0"/>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51049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71686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pPr>
            <a:r>
              <a:rPr lang="en-GB" dirty="0"/>
              <a:t>Type 1 is a fast reaction occurring in minutes. Cross-linking of antigen to IgE on mast cells and basophils causes massive degranulation and therefore massive release of histamine. </a:t>
            </a:r>
          </a:p>
          <a:p>
            <a:pPr marL="171450" lvl="0" indent="-171450">
              <a:spcBef>
                <a:spcPts val="0"/>
              </a:spcBef>
            </a:pPr>
            <a:r>
              <a:rPr lang="en-GB" dirty="0"/>
              <a:t>Type 2 IgM or IgG binds to self antigen leading to cell destruction by the membrane attack complex and cellular mechanisms. </a:t>
            </a:r>
          </a:p>
          <a:p>
            <a:pPr marL="171450" lvl="0" indent="-171450">
              <a:spcBef>
                <a:spcPts val="0"/>
              </a:spcBef>
            </a:pPr>
            <a:r>
              <a:rPr lang="en-GB" dirty="0"/>
              <a:t>Type 3 IgG binds soluble antigen forming a circulating immune complex. These deposit in vessel walls especially in the kidneys. Here they kick off an inflammatory response causing complement deposition, opsonisation, phagocytosis etc. RBCs carrying the complement receptor 1 bind complement coated immune complexes and transport them to the liver and spleen for phagocytosis. </a:t>
            </a:r>
          </a:p>
          <a:p>
            <a:pPr marL="171450" lvl="0" indent="-171450">
              <a:spcBef>
                <a:spcPts val="0"/>
              </a:spcBef>
            </a:pPr>
            <a:r>
              <a:rPr lang="en-GB" dirty="0"/>
              <a:t>Type 4; This is helper T cell mediated. Specifically Th1. Th1 are activated by antigen presenting cells. Memory T cells are formed. When the memory T cells encounter the antigen again they will activate macrophages leading to tissue damage. </a:t>
            </a:r>
          </a:p>
          <a:p>
            <a:pPr marL="171450" lvl="0" indent="-171450">
              <a:spcBef>
                <a:spcPts val="0"/>
              </a:spcBef>
            </a:pPr>
            <a:r>
              <a:rPr lang="en-GB" dirty="0"/>
              <a:t>Type 5 are an increasing recognised hypersensitivity. IgM or IgG bind cell surface receptors and either stimulating or blocks endogenous ligand binding. Grave’s disease and myasthenia gravis are among the only recognised pathologies of this type. </a:t>
            </a:r>
            <a:endParaRPr dirty="0"/>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99509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dirty="0"/>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9321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dirty="0"/>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17381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pPr>
            <a:r>
              <a:rPr lang="en-GB" dirty="0"/>
              <a:t>Central tolerance is when TCRs and BCRs are tested against self antigen. B cells are tested in the bone marrow, BCRs that recognise self antigen either leads to clonal deletion (apoptosis), receptor editing, or anergy. T-cells undergo positive and negative selection in the thymus. Positive selection; T-cells that recognise MHC molecules. If they cannot they do not receive survival signals. This also determines CD4 or CD8 lineage. Negative selection; This test their affinity to self. If they bind self antigen they receive signals to apoptose. T cells that pass both stages move to secondary organs as mature naïve T cells. </a:t>
            </a:r>
          </a:p>
          <a:p>
            <a:pPr marL="171450" lvl="0" indent="-171450">
              <a:spcBef>
                <a:spcPts val="0"/>
              </a:spcBef>
            </a:pPr>
            <a:r>
              <a:rPr lang="en-GB" dirty="0"/>
              <a:t>Peripheral tolerance; Low affinity self reactive T cells can escape the thymus to the periphery. In secondary lymphoid organs T cells are presented self antigen again by dendritic cells and if they recognise they either are clonally deleted or converted to Treg. </a:t>
            </a:r>
            <a:r>
              <a:rPr lang="en-GB" dirty="0" err="1"/>
              <a:t>Tregs</a:t>
            </a:r>
            <a:r>
              <a:rPr lang="en-GB" dirty="0"/>
              <a:t> can also deplete IL-2 from the environment and secrete the tolerogenic cytokine IL-10. Induced anergy can also occur if there is no co-stimulatory (and therefore pro-inflammatory cytokine presence). </a:t>
            </a:r>
            <a:endParaRPr lang="en-GB" dirty="0">
              <a:latin typeface="Calibri"/>
              <a:cs typeface="Calibri"/>
            </a:endParaRPr>
          </a:p>
          <a:p>
            <a:pPr marL="171450" lvl="0" indent="-171450">
              <a:spcBef>
                <a:spcPts val="0"/>
              </a:spcBef>
            </a:pPr>
            <a:r>
              <a:rPr lang="en-GB" dirty="0">
                <a:latin typeface="Didot" charset="0"/>
                <a:ea typeface="Didot" charset="0"/>
                <a:cs typeface="Didot" charset="0"/>
              </a:rPr>
              <a:t>Tx involve reducing inflammation and suppressing the immune system. This usually relieves symptoms but do not typically cure. </a:t>
            </a:r>
          </a:p>
          <a:p>
            <a:pPr marL="171450" lvl="0" indent="-171450">
              <a:spcBef>
                <a:spcPts val="0"/>
              </a:spcBef>
            </a:pPr>
            <a:endParaRPr lang="en-GB" dirty="0"/>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65148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pPr>
            <a:r>
              <a:rPr lang="en-GB" u="none" dirty="0">
                <a:solidFill>
                  <a:schemeClr val="tx1"/>
                </a:solidFill>
              </a:rPr>
              <a:t>Multiple sclerosis is the most common CNS immune mediated condition. It is a demyelinating condition. Caused by a failure of central and peripheral tolerance to eliminate self reactive T cells. These T cells are reactive to myelin proteins such myelin basic protein. </a:t>
            </a:r>
          </a:p>
          <a:p>
            <a:pPr marL="171450" lvl="0" indent="-171450">
              <a:spcBef>
                <a:spcPts val="0"/>
              </a:spcBef>
            </a:pPr>
            <a:r>
              <a:rPr lang="en-GB" u="none" dirty="0">
                <a:solidFill>
                  <a:schemeClr val="tx1"/>
                </a:solidFill>
              </a:rPr>
              <a:t>Tertiary Lymphoid organs form in the brain of MS allowing T and B cell interactions and the generation of autoantibodies.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u="none" dirty="0">
                <a:solidFill>
                  <a:schemeClr val="tx1"/>
                </a:solidFill>
              </a:rPr>
              <a:t>(Current research hasn’t made a definite link to MBP but several studies show a role of the autoantibody into the pathogenesis of MS. Another proposed mechanism is molecular mimicry where T cells in essence confuse MBP with herpes virus 6. Similar to a current theory of Guillain-Barre)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u="none" dirty="0">
                <a:solidFill>
                  <a:schemeClr val="tx1"/>
                </a:solidFill>
              </a:rPr>
              <a:t>Researchers often say diseases like MS “develop from interactions of an individuals genetics and with unidentified environmental causes” which is fancy science speak for we don’t know yet.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u="none" dirty="0">
                <a:solidFill>
                  <a:schemeClr val="tx1"/>
                </a:solidFill>
              </a:rPr>
              <a:t>MS can be either;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u="none" dirty="0">
                <a:solidFill>
                  <a:schemeClr val="tx1"/>
                </a:solidFill>
              </a:rPr>
              <a:t>Relapsing remitting (RRMS); Where there are </a:t>
            </a:r>
            <a:r>
              <a:rPr lang="en-GB" u="none" dirty="0" err="1">
                <a:solidFill>
                  <a:schemeClr val="tx1"/>
                </a:solidFill>
              </a:rPr>
              <a:t>preriods</a:t>
            </a:r>
            <a:r>
              <a:rPr lang="en-GB" u="none" dirty="0">
                <a:solidFill>
                  <a:schemeClr val="tx1"/>
                </a:solidFill>
              </a:rPr>
              <a:t> of disease activity and no activity. Often incomplete recovery will occur </a:t>
            </a:r>
            <a:r>
              <a:rPr lang="en-GB" u="none" dirty="0">
                <a:solidFill>
                  <a:schemeClr val="tx1"/>
                </a:solidFill>
                <a:sym typeface="Wingdings" panose="05000000000000000000" pitchFamily="2" charset="2"/>
              </a:rPr>
              <a:t> disability. Some will progress to secondary progressive. </a:t>
            </a:r>
            <a:r>
              <a:rPr lang="en-GB" u="none" dirty="0">
                <a:solidFill>
                  <a:schemeClr val="tx1"/>
                </a:solidFill>
              </a:rPr>
              <a:t>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u="none" dirty="0">
                <a:solidFill>
                  <a:schemeClr val="tx1"/>
                </a:solidFill>
              </a:rPr>
              <a:t>Primary progressive (PPMS); Worsening neurological function from onset of symptoms with no early relapses or remissions.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u="none" dirty="0">
                <a:solidFill>
                  <a:schemeClr val="tx1"/>
                </a:solidFill>
              </a:rPr>
              <a:t>Secondary progressive (SPMS); Progressive worsening of neurological function over time. There will be periods of active disease with progression of the disease as well as periods of non-active disease where it still progresses.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u="none" dirty="0">
                <a:solidFill>
                  <a:schemeClr val="tx1"/>
                </a:solidFill>
              </a:rPr>
              <a:t>Diagnosis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u="none" dirty="0">
                <a:solidFill>
                  <a:schemeClr val="tx1"/>
                </a:solidFill>
              </a:rPr>
              <a:t>Spinal tap; demonstrating MS associated autoantibodies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u="none" dirty="0">
                <a:solidFill>
                  <a:schemeClr val="tx1"/>
                </a:solidFill>
              </a:rPr>
              <a:t>MRI; Highlights brain lesions.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cap="none" dirty="0">
                <a:solidFill>
                  <a:schemeClr val="dk1"/>
                </a:solidFill>
                <a:effectLst/>
                <a:latin typeface="Calibri"/>
                <a:ea typeface="Calibri"/>
                <a:cs typeface="Calibri"/>
                <a:sym typeface="Calibri"/>
              </a:rPr>
              <a:t>Evoked potential tests</a:t>
            </a:r>
            <a:r>
              <a:rPr lang="en-US" sz="1200" b="1" i="0" u="none" strike="noStrike" kern="1200" cap="none" dirty="0">
                <a:solidFill>
                  <a:schemeClr val="dk1"/>
                </a:solidFill>
                <a:effectLst/>
                <a:latin typeface="Calibri"/>
                <a:ea typeface="Calibri"/>
                <a:cs typeface="Calibri"/>
                <a:sym typeface="Calibri"/>
              </a:rPr>
              <a:t>,</a:t>
            </a:r>
            <a:r>
              <a:rPr lang="en-US" sz="1200" b="0" i="0" u="none" strike="noStrike" kern="1200" cap="none" dirty="0">
                <a:solidFill>
                  <a:schemeClr val="dk1"/>
                </a:solidFill>
                <a:effectLst/>
                <a:latin typeface="Calibri"/>
                <a:ea typeface="Calibri"/>
                <a:cs typeface="Calibri"/>
                <a:sym typeface="Calibri"/>
              </a:rPr>
              <a:t> which record the electrical signals produced by your nervous system in response to stimuli</a:t>
            </a:r>
          </a:p>
          <a:p>
            <a:pPr marL="457200" marR="0" lvl="1" indent="0" algn="l" defTabSz="914400" rtl="0" eaLnBrk="1" fontAlgn="auto" latinLnBrk="0" hangingPunct="1">
              <a:lnSpc>
                <a:spcPct val="100000"/>
              </a:lnSpc>
              <a:spcBef>
                <a:spcPts val="0"/>
              </a:spcBef>
              <a:spcAft>
                <a:spcPts val="0"/>
              </a:spcAft>
              <a:buClrTx/>
              <a:buSzTx/>
              <a:buNone/>
              <a:tabLst/>
              <a:defRPr/>
            </a:pPr>
            <a:endParaRPr lang="en-US" sz="1200" b="0" i="0" u="none" strike="noStrike" kern="1200" cap="none" dirty="0">
              <a:solidFill>
                <a:schemeClr val="dk1"/>
              </a:solidFill>
              <a:effectLst/>
              <a:latin typeface="Calibri"/>
              <a:cs typeface="Calibri"/>
              <a:sym typeface="Calibri"/>
            </a:endParaRPr>
          </a:p>
          <a:p>
            <a:pPr marL="457200" marR="0" lvl="1" indent="0" algn="l" defTabSz="914400" rtl="0" eaLnBrk="1" fontAlgn="auto" latinLnBrk="0" hangingPunct="1">
              <a:lnSpc>
                <a:spcPct val="100000"/>
              </a:lnSpc>
              <a:spcBef>
                <a:spcPts val="0"/>
              </a:spcBef>
              <a:spcAft>
                <a:spcPts val="0"/>
              </a:spcAft>
              <a:buClrTx/>
              <a:buSzTx/>
              <a:buNone/>
              <a:tabLst/>
              <a:defRPr/>
            </a:pPr>
            <a:r>
              <a:rPr lang="en-US" sz="1200" b="0" i="0" u="none" strike="noStrike" kern="1200" cap="none" dirty="0">
                <a:solidFill>
                  <a:schemeClr val="dk1"/>
                </a:solidFill>
                <a:effectLst/>
                <a:latin typeface="Calibri"/>
                <a:cs typeface="Calibri"/>
                <a:sym typeface="Calibri"/>
              </a:rPr>
              <a:t>Management </a:t>
            </a:r>
          </a:p>
          <a:p>
            <a:pPr marL="628650" marR="0" lvl="1" indent="-171450" algn="l" defTabSz="914400" rtl="0" eaLnBrk="1" fontAlgn="auto" latinLnBrk="0" hangingPunct="1">
              <a:lnSpc>
                <a:spcPct val="100000"/>
              </a:lnSpc>
              <a:spcBef>
                <a:spcPts val="0"/>
              </a:spcBef>
              <a:spcAft>
                <a:spcPts val="0"/>
              </a:spcAft>
              <a:buClrTx/>
              <a:buSzTx/>
              <a:tabLst/>
              <a:defRPr/>
            </a:pPr>
            <a:r>
              <a:rPr lang="en-US" sz="1200" b="0" i="0" u="none" strike="noStrike" kern="1200" cap="none" dirty="0">
                <a:solidFill>
                  <a:schemeClr val="dk1"/>
                </a:solidFill>
                <a:effectLst/>
                <a:latin typeface="Calibri"/>
                <a:cs typeface="Calibri"/>
                <a:sym typeface="Calibri"/>
              </a:rPr>
              <a:t>Acute attacks are managed with IV methylprednisolone</a:t>
            </a:r>
          </a:p>
          <a:p>
            <a:pPr marL="628650" marR="0" lvl="1" indent="-171450" algn="l" defTabSz="914400" rtl="0" eaLnBrk="1" fontAlgn="auto" latinLnBrk="0" hangingPunct="1">
              <a:lnSpc>
                <a:spcPct val="100000"/>
              </a:lnSpc>
              <a:spcBef>
                <a:spcPts val="0"/>
              </a:spcBef>
              <a:spcAft>
                <a:spcPts val="0"/>
              </a:spcAft>
              <a:buClrTx/>
              <a:buSzTx/>
              <a:tabLst/>
              <a:defRPr/>
            </a:pPr>
            <a:r>
              <a:rPr lang="en-US" sz="1200" b="0" i="0" u="none" strike="noStrike" kern="1200" cap="none" dirty="0">
                <a:solidFill>
                  <a:schemeClr val="dk1"/>
                </a:solidFill>
                <a:effectLst/>
                <a:latin typeface="Calibri"/>
                <a:cs typeface="Calibri"/>
                <a:sym typeface="Calibri"/>
              </a:rPr>
              <a:t>RRMS; Immunomodulators </a:t>
            </a:r>
            <a:r>
              <a:rPr lang="en-US" sz="1200" b="0" i="0" u="none" strike="noStrike" kern="1200" cap="none" dirty="0">
                <a:solidFill>
                  <a:schemeClr val="dk1"/>
                </a:solidFill>
                <a:effectLst/>
                <a:latin typeface="Calibri"/>
                <a:cs typeface="Calibri"/>
                <a:sym typeface="Wingdings" panose="05000000000000000000" pitchFamily="2" charset="2"/>
              </a:rPr>
              <a:t></a:t>
            </a:r>
            <a:r>
              <a:rPr lang="en-US" sz="1200" b="0" i="0" u="none" strike="noStrike" kern="1200" cap="none" dirty="0">
                <a:solidFill>
                  <a:schemeClr val="dk1"/>
                </a:solidFill>
                <a:effectLst/>
                <a:latin typeface="Calibri"/>
                <a:cs typeface="Calibri"/>
                <a:sym typeface="Calibri"/>
              </a:rPr>
              <a:t> Interferon beta 1a, or 1b, or peginterferon beta 1a</a:t>
            </a:r>
          </a:p>
          <a:p>
            <a:pPr marL="628650" marR="0" lvl="1" indent="-171450" algn="l" defTabSz="914400" rtl="0" eaLnBrk="1" fontAlgn="auto" latinLnBrk="0" hangingPunct="1">
              <a:lnSpc>
                <a:spcPct val="100000"/>
              </a:lnSpc>
              <a:spcBef>
                <a:spcPts val="0"/>
              </a:spcBef>
              <a:spcAft>
                <a:spcPts val="0"/>
              </a:spcAft>
              <a:buClrTx/>
              <a:buSzTx/>
              <a:tabLst/>
              <a:defRPr/>
            </a:pPr>
            <a:r>
              <a:rPr lang="en-US" sz="1200" b="0" i="0" u="none" strike="noStrike" kern="1200" cap="none" dirty="0">
                <a:solidFill>
                  <a:schemeClr val="dk1"/>
                </a:solidFill>
                <a:effectLst/>
                <a:latin typeface="Calibri"/>
                <a:cs typeface="Calibri"/>
                <a:sym typeface="Calibri"/>
              </a:rPr>
              <a:t>SPMS; Siponimod or methylprednisolone. </a:t>
            </a:r>
          </a:p>
          <a:p>
            <a:pPr marL="628650" marR="0" lvl="1" indent="-171450" algn="l" defTabSz="914400" rtl="0" eaLnBrk="1" fontAlgn="auto" latinLnBrk="0" hangingPunct="1">
              <a:lnSpc>
                <a:spcPct val="100000"/>
              </a:lnSpc>
              <a:spcBef>
                <a:spcPts val="0"/>
              </a:spcBef>
              <a:spcAft>
                <a:spcPts val="0"/>
              </a:spcAft>
              <a:buClrTx/>
              <a:buSzTx/>
              <a:tabLst/>
              <a:defRPr/>
            </a:pPr>
            <a:r>
              <a:rPr lang="en-US" sz="1200" b="0" i="0" u="none" strike="noStrike" kern="1200" cap="none" dirty="0">
                <a:solidFill>
                  <a:schemeClr val="dk1"/>
                </a:solidFill>
                <a:effectLst/>
                <a:latin typeface="Calibri"/>
                <a:cs typeface="Calibri"/>
                <a:sym typeface="Calibri"/>
              </a:rPr>
              <a:t>PPMS; Ocrelizumab and anti CD20 MAb similar to rituximab.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GB" u="none" dirty="0">
              <a:solidFill>
                <a:schemeClr val="tx1"/>
              </a:solidFill>
            </a:endParaRPr>
          </a:p>
          <a:p>
            <a:pPr marL="0" lvl="0" indent="0">
              <a:spcBef>
                <a:spcPts val="0"/>
              </a:spcBef>
              <a:buNone/>
            </a:pPr>
            <a:endParaRPr lang="en-GB" u="none" dirty="0">
              <a:solidFill>
                <a:schemeClr val="tx1"/>
              </a:solidFill>
            </a:endParaRPr>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73367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pPr>
            <a:r>
              <a:rPr lang="en-GB" dirty="0"/>
              <a:t>SCID = severe combined immunodeficiency. Also known as bubble boy disease where both B and T cells lose functionality. The most severe primary immunodeficiency with various genetic causes and subtypes. SCID mice are, however, amazing to use in research and help isolated areas of the immune system. </a:t>
            </a:r>
          </a:p>
          <a:p>
            <a:pPr marL="171450" lvl="0" indent="-171450">
              <a:spcBef>
                <a:spcPts val="0"/>
              </a:spcBef>
            </a:pPr>
            <a:r>
              <a:rPr lang="en-GB" dirty="0"/>
              <a:t>Profound immunodeficiency is a hallmark of AIDS. </a:t>
            </a:r>
          </a:p>
          <a:p>
            <a:pPr marL="171450" lvl="0" indent="-171450">
              <a:spcBef>
                <a:spcPts val="0"/>
              </a:spcBef>
            </a:pPr>
            <a:r>
              <a:rPr lang="en-GB" dirty="0"/>
              <a:t>There also are a number of other secondary immunodeficiencies such as hypothyroidism, diabetes and hypoglycaemia.  </a:t>
            </a:r>
          </a:p>
          <a:p>
            <a:pPr marL="171450" lvl="0" indent="-171450">
              <a:spcBef>
                <a:spcPts val="0"/>
              </a:spcBef>
            </a:pPr>
            <a:r>
              <a:rPr lang="en-GB" dirty="0"/>
              <a:t>Steroids, specifically glucocorticoids, are anti-inflammatory by blocking eicosanoid production. They also suppress cell-mediated immunity by inhibiting </a:t>
            </a:r>
            <a:r>
              <a:rPr lang="en-GB" sz="1200" b="0" i="0" u="none" strike="noStrike" kern="1200" cap="none" dirty="0">
                <a:solidFill>
                  <a:schemeClr val="dk1"/>
                </a:solidFill>
                <a:effectLst/>
                <a:latin typeface="Calibri"/>
                <a:ea typeface="Calibri"/>
                <a:cs typeface="Calibri"/>
                <a:sym typeface="Calibri"/>
              </a:rPr>
              <a:t>NF-</a:t>
            </a:r>
            <a:r>
              <a:rPr lang="el-GR" sz="1200" b="0" i="0" u="none" strike="noStrike" kern="1200" cap="none" dirty="0">
                <a:solidFill>
                  <a:schemeClr val="dk1"/>
                </a:solidFill>
                <a:effectLst/>
                <a:latin typeface="Calibri"/>
                <a:ea typeface="Calibri"/>
                <a:cs typeface="Calibri"/>
                <a:sym typeface="Calibri"/>
              </a:rPr>
              <a:t>κ</a:t>
            </a:r>
            <a:r>
              <a:rPr lang="en-GB" sz="1200" b="0" i="0" u="none" strike="noStrike" kern="1200" cap="none" dirty="0">
                <a:solidFill>
                  <a:schemeClr val="dk1"/>
                </a:solidFill>
                <a:effectLst/>
                <a:latin typeface="Calibri"/>
                <a:ea typeface="Calibri"/>
                <a:cs typeface="Calibri"/>
                <a:sym typeface="Calibri"/>
              </a:rPr>
              <a:t>B transcription factor which supresses IL-2 production which in turn reduced T cell proliferation. </a:t>
            </a:r>
          </a:p>
          <a:p>
            <a:pPr marL="171450" lvl="0" indent="-171450">
              <a:spcBef>
                <a:spcPts val="0"/>
              </a:spcBef>
            </a:pPr>
            <a:r>
              <a:rPr lang="en-GB" sz="1200" b="0" i="0" u="none" strike="noStrike" kern="1200" cap="none" dirty="0">
                <a:solidFill>
                  <a:schemeClr val="dk1"/>
                </a:solidFill>
                <a:effectLst/>
                <a:latin typeface="Calibri"/>
                <a:cs typeface="Calibri"/>
                <a:sym typeface="Calibri"/>
              </a:rPr>
              <a:t>Azathioprine is an immunosuppressive drug that is a purine analogue that inhibits fast proliferating cells such as T cells. </a:t>
            </a:r>
          </a:p>
          <a:p>
            <a:pPr marL="171450" lvl="0" indent="-171450">
              <a:spcBef>
                <a:spcPts val="0"/>
              </a:spcBef>
            </a:pPr>
            <a:r>
              <a:rPr lang="en-GB" sz="1200" b="0" i="0" u="none" strike="noStrike" kern="1200" cap="none" dirty="0">
                <a:solidFill>
                  <a:schemeClr val="dk1"/>
                </a:solidFill>
                <a:effectLst/>
                <a:latin typeface="Calibri"/>
                <a:cs typeface="Calibri"/>
                <a:sym typeface="Calibri"/>
              </a:rPr>
              <a:t>Cancers; Leukaemia, Lymphoma, and Myeloma. </a:t>
            </a:r>
          </a:p>
          <a:p>
            <a:pPr marL="171450" lvl="0" indent="-171450">
              <a:spcBef>
                <a:spcPts val="0"/>
              </a:spcBef>
            </a:pPr>
            <a:r>
              <a:rPr lang="en-GB" sz="1200" b="0" i="0" u="none" strike="noStrike" kern="1200" cap="none" dirty="0">
                <a:solidFill>
                  <a:schemeClr val="dk1"/>
                </a:solidFill>
                <a:effectLst/>
                <a:latin typeface="Calibri"/>
                <a:cs typeface="Calibri"/>
                <a:sym typeface="Calibri"/>
              </a:rPr>
              <a:t>HIV has a cell tropism for CD4+ T cells. In uncontrolled infection there is increasing destruction of CD4 cells. Once it drops below 200 cells/</a:t>
            </a:r>
            <a:r>
              <a:rPr lang="en-GB" sz="1200" b="0" i="0" u="none" strike="noStrike" kern="1200" cap="none" dirty="0" err="1">
                <a:solidFill>
                  <a:schemeClr val="dk1"/>
                </a:solidFill>
                <a:effectLst/>
                <a:latin typeface="Calibri"/>
                <a:cs typeface="Calibri"/>
                <a:sym typeface="Calibri"/>
              </a:rPr>
              <a:t>uL</a:t>
            </a:r>
            <a:r>
              <a:rPr lang="en-GB" sz="1200" b="0" i="0" u="none" strike="noStrike" kern="1200" cap="none" dirty="0">
                <a:solidFill>
                  <a:schemeClr val="dk1"/>
                </a:solidFill>
                <a:effectLst/>
                <a:latin typeface="Calibri"/>
                <a:cs typeface="Calibri"/>
                <a:sym typeface="Calibri"/>
              </a:rPr>
              <a:t> there is profound immunodeficiency and is defining aspect of the development of AIDS. </a:t>
            </a:r>
            <a:endParaRPr lang="en-GB" u="none" dirty="0">
              <a:solidFill>
                <a:schemeClr val="tx1"/>
              </a:solidFill>
            </a:endParaRPr>
          </a:p>
          <a:p>
            <a:pPr lvl="0">
              <a:spcBef>
                <a:spcPts val="0"/>
              </a:spcBef>
              <a:buNone/>
            </a:pPr>
            <a:endParaRPr dirty="0"/>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00232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dirty="0"/>
          </a:p>
        </p:txBody>
      </p:sp>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22538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45188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pPr>
            <a:r>
              <a:rPr lang="en-GB" dirty="0"/>
              <a:t>The principle of vaccination; Controlled and safe exposure to part of a pathogen that is immunogenic and will induce immunological memory with little to no harm to the host. A lot of vaccines have an initial “prime” dose followed by a “boost dose”. An ideal vaccine will induce both T and B memory cells. Adjuvants help boost the immune response. Viral vectors are often used to boost the immune response. Vectors and Prime-boost regimes can be used to direct memory to specific tissues. </a:t>
            </a:r>
          </a:p>
          <a:p>
            <a:pPr marL="171450" lvl="0" indent="-171450">
              <a:spcBef>
                <a:spcPts val="0"/>
              </a:spcBef>
            </a:pPr>
            <a:r>
              <a:rPr lang="en-GB" dirty="0"/>
              <a:t>Natural active immunity is after exposure to antigen from pathogens in the environment. Unnatural active immunity is with vaccines. Natural passive immunity is maternal antibodies in colostrum. Active passive immunity is the transfer of antibodies from one organism to another e.g. IVIG. </a:t>
            </a:r>
          </a:p>
          <a:p>
            <a:pPr marL="171450" lvl="0" indent="-171450">
              <a:spcBef>
                <a:spcPts val="0"/>
              </a:spcBef>
            </a:pPr>
            <a:r>
              <a:rPr lang="en-GB" dirty="0"/>
              <a:t>The negative phase is a period after initial antigen exposure where ones immunity is actually lower than before encountering the antigen. </a:t>
            </a:r>
            <a:endParaRPr dirty="0"/>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79846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Microglia and Langerhans cells are unique in that they arise in the yolk sac only during the early stages of pregnancy. They seed themselves into their respective tissues were they undergo local proliferation if needed. Other Tissue resident macrophages can be derived from bone marrow as well as the yolk sac and foetal liver.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SzPct val="25000"/>
              <a:buNone/>
            </a:pPr>
            <a:fld id="{00000000-1234-1234-1234-123412341234}" type="slidenum">
              <a:rPr lang="en-GB" sz="1200" b="0" i="0" u="none" strike="noStrike" cap="none" smtClean="0">
                <a:solidFill>
                  <a:schemeClr val="dk1"/>
                </a:solidFill>
                <a:latin typeface="Arial"/>
                <a:ea typeface="Arial"/>
                <a:cs typeface="Arial"/>
                <a:sym typeface="Arial"/>
              </a:rPr>
              <a:t>36</a:t>
            </a:fld>
            <a:endParaRPr lang="en-GB"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286041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pPr>
            <a:r>
              <a:rPr lang="en-GB" dirty="0"/>
              <a:t>IL-4 promotes class switching to IgE in B cells as well as clonal proliferation. Also promotes M2 phenotype macrophages and therefore aids in wound healing. Positive feedback loop when released from  T cells so Th2 is favoured and Th1 is suppressed. </a:t>
            </a:r>
          </a:p>
          <a:p>
            <a:pPr marL="171450" lvl="0" indent="-171450">
              <a:spcBef>
                <a:spcPts val="0"/>
              </a:spcBef>
            </a:pPr>
            <a:r>
              <a:rPr lang="en-GB" dirty="0"/>
              <a:t>IL-8 is also known as CXCL9. Can actually be released by any TLR bearing cell. Promotes phagocytosis. Can actually attract all granulocytes but attracts neutrophils most potently. Also a known angiogenesis promoter. </a:t>
            </a:r>
          </a:p>
          <a:p>
            <a:pPr marL="171450" lvl="0" indent="-171450">
              <a:spcBef>
                <a:spcPts val="0"/>
              </a:spcBef>
            </a:pPr>
            <a:r>
              <a:rPr lang="en-US" dirty="0"/>
              <a:t>Interferons are cytokines released by the body in response to viral infections and neoplasia. They are classified according to cellular origin and the type of receptor they bind to. IFN-alpha (all WBC) and IFN-beta (Fibroblasts) bind to type 1 receptors whilst IFN-gamma (from NK and Th) binds only to type 2 receptors.</a:t>
            </a:r>
            <a:endParaRPr dirty="0"/>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98907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pPr>
            <a:r>
              <a:rPr lang="en-GB" dirty="0"/>
              <a:t>An example of </a:t>
            </a:r>
            <a:r>
              <a:rPr lang="en-GB" dirty="0" err="1"/>
              <a:t>mAbs</a:t>
            </a:r>
            <a:r>
              <a:rPr lang="en-GB" dirty="0"/>
              <a:t> are anti-TNF therapy. These </a:t>
            </a:r>
            <a:r>
              <a:rPr lang="en-GB" dirty="0" err="1"/>
              <a:t>mAbs</a:t>
            </a:r>
            <a:r>
              <a:rPr lang="en-GB" dirty="0"/>
              <a:t> are often used in autoinflammatory conditions such as Crohn’s Disease (CD). Infliximab is a chimeric </a:t>
            </a:r>
            <a:r>
              <a:rPr lang="en-GB" dirty="0" err="1"/>
              <a:t>mAb</a:t>
            </a:r>
            <a:r>
              <a:rPr lang="en-GB" dirty="0"/>
              <a:t> used in CD often in acute infusions. Adalimumab is a humanised </a:t>
            </a:r>
            <a:r>
              <a:rPr lang="en-GB" dirty="0" err="1"/>
              <a:t>mAb</a:t>
            </a:r>
            <a:r>
              <a:rPr lang="en-GB" dirty="0"/>
              <a:t> that is a </a:t>
            </a:r>
            <a:r>
              <a:rPr lang="en-GB" dirty="0" err="1"/>
              <a:t>subcut</a:t>
            </a:r>
            <a:r>
              <a:rPr lang="en-GB" dirty="0"/>
              <a:t> injection that is patient administered and can be preferred when encouraging patient autonomy. </a:t>
            </a:r>
          </a:p>
          <a:p>
            <a:pPr marL="171450" lvl="0" indent="-171450">
              <a:spcBef>
                <a:spcPts val="0"/>
              </a:spcBef>
            </a:pPr>
            <a:r>
              <a:rPr lang="en-GB" dirty="0"/>
              <a:t>Glucocorticoids; E.g. Hydrocortisone, prednisone. They downregulate the monocyte production of IL-1 and TNF-alpha. They block the T-cell production of IL-2 and IFN-gamma and therefore humoral immunity. They also reduce the activation and migration of innate and adaptive cells in general. </a:t>
            </a:r>
          </a:p>
          <a:p>
            <a:pPr marL="171450" lvl="0" indent="-171450">
              <a:spcBef>
                <a:spcPts val="0"/>
              </a:spcBef>
            </a:pPr>
            <a:r>
              <a:rPr lang="en-GB" dirty="0"/>
              <a:t>Ciclosporin, tacrolimus and rapamycin; Are all calcineurin inhibits and inhibit Ca2+ dependent second messenger signals in T cells following TCR activation. This makes them potent T cell inhibitors. </a:t>
            </a:r>
          </a:p>
          <a:p>
            <a:pPr marL="171450" lvl="0" indent="-171450">
              <a:spcBef>
                <a:spcPts val="0"/>
              </a:spcBef>
            </a:pPr>
            <a:r>
              <a:rPr lang="en-GB" dirty="0"/>
              <a:t>Purine analogues; The most important is azathioprine. Used in IBD and organ rejection. They incorporate into DNA resulting in chain termination. They are a potent antiproliferative in dividing adaptive immune cells. </a:t>
            </a:r>
          </a:p>
          <a:p>
            <a:pPr marL="171450" lvl="0" indent="-171450">
              <a:spcBef>
                <a:spcPts val="0"/>
              </a:spcBef>
            </a:pPr>
            <a:r>
              <a:rPr lang="en-GB" dirty="0"/>
              <a:t>Alkylating agents; e.g. Cyclophosphamide. Interfere with DNA synthesis and induce immunosuppression. </a:t>
            </a:r>
          </a:p>
          <a:p>
            <a:pPr marL="171450" lvl="0" indent="-171450">
              <a:spcBef>
                <a:spcPts val="0"/>
              </a:spcBef>
            </a:pPr>
            <a:r>
              <a:rPr lang="en-GB" dirty="0"/>
              <a:t>Cytokines and </a:t>
            </a:r>
            <a:r>
              <a:rPr lang="en-GB" dirty="0" err="1"/>
              <a:t>anticytokines</a:t>
            </a:r>
            <a:r>
              <a:rPr lang="en-GB" dirty="0"/>
              <a:t>; Cytokines are pleotropic and regulate the immune system so are attractive targets for therapy. Anakinra is a IL-1 receptor antagonist which is beneficial in type 2 DM. Pegylated interferon is used in chronic hepatitis C infection. </a:t>
            </a:r>
          </a:p>
          <a:p>
            <a:pPr marL="171450" lvl="0" indent="-171450">
              <a:spcBef>
                <a:spcPts val="0"/>
              </a:spcBef>
            </a:pPr>
            <a:r>
              <a:rPr lang="en-GB" dirty="0"/>
              <a:t>IV Ig; Is a preparation of poly specific IgG pooled from a large number of healthy donors (&gt;20k). It is used in patients with primary or secondary immunodeficiencies e.g. Selective IgA deficiency. Recommended for a small number of other diseases such as immune-mediated thrombocytopenia, and Kawasaki’s. Possible mechanisms include Fc receptor blockade to prevent phagocytosis, inhibition of autoantibody synthesis, inhibition of complement activation, induction of T cell regulation. </a:t>
            </a:r>
          </a:p>
          <a:p>
            <a:pPr marL="171450" lvl="0" indent="-171450">
              <a:spcBef>
                <a:spcPts val="0"/>
              </a:spcBef>
            </a:pPr>
            <a:endParaRPr dirty="0"/>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85134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pPr>
            <a:r>
              <a:rPr lang="en-GB" dirty="0"/>
              <a:t>Complement is an acute phase protein that are synthesised by the liver and circulate in an inactive form. </a:t>
            </a:r>
          </a:p>
          <a:p>
            <a:pPr marL="171450" lvl="0" indent="-171450">
              <a:spcBef>
                <a:spcPts val="0"/>
              </a:spcBef>
            </a:pPr>
            <a:r>
              <a:rPr lang="en-GB" dirty="0"/>
              <a:t>Complement proteins are cleaved by convertases into two components e.g. C3 becomes C3a and C3b. Those ending with a are involved with inflammation and chemotaxis. C3b opsonises pathogens. The membrane attack complex inserts itself into pathogen membranes and causes lysis.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All pathways converge to active C3 convertase. </a:t>
            </a:r>
          </a:p>
          <a:p>
            <a:pPr marL="171450" lvl="0" indent="-171450">
              <a:spcBef>
                <a:spcPts val="0"/>
              </a:spcBef>
            </a:pPr>
            <a:r>
              <a:rPr lang="en-GB" dirty="0"/>
              <a:t>The classical pathway is initiated by antigen-antibody complexes (IgM/IgG) which bind complement and activate the cascade. </a:t>
            </a:r>
          </a:p>
          <a:p>
            <a:pPr marL="171450" lvl="0" indent="-171450">
              <a:spcBef>
                <a:spcPts val="0"/>
              </a:spcBef>
            </a:pPr>
            <a:r>
              <a:rPr lang="en-GB" dirty="0"/>
              <a:t>The alternative pathway is activated when C3b (which is free and abundant in plasma) binds pathogens surfaces directly e.g. in G-ve bacteria. C3 has the ability to auto hydrolyse into C3a and C3b where C3b then goes on to activate the cascade. </a:t>
            </a:r>
          </a:p>
          <a:p>
            <a:pPr marL="171450" lvl="0" indent="-171450">
              <a:spcBef>
                <a:spcPts val="0"/>
              </a:spcBef>
            </a:pPr>
            <a:r>
              <a:rPr lang="en-GB" dirty="0"/>
              <a:t>Mannose binding lectin (MBL) pathway; MBL binds mannose on pathogens’ surface. Mannose is not present on human cells. This activates MASP proteins (serine proteases) and cleave C2 and C4. </a:t>
            </a:r>
            <a:endParaRPr dirty="0"/>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7821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buFont typeface="Arial" panose="020B0604020202020204" pitchFamily="34" charset="0"/>
              <a:buChar char="•"/>
            </a:pPr>
            <a:r>
              <a:rPr lang="en-GB" dirty="0"/>
              <a:t>In haematopoesis differentiation is determined the presence of specific cytokines and chemokines and the induction of specific transcription factors. </a:t>
            </a:r>
          </a:p>
          <a:p>
            <a:pPr marL="171450" lvl="0" indent="-171450">
              <a:spcBef>
                <a:spcPts val="0"/>
              </a:spcBef>
              <a:buFont typeface="Arial" panose="020B0604020202020204" pitchFamily="34" charset="0"/>
              <a:buChar char="•"/>
            </a:pPr>
            <a:r>
              <a:rPr lang="en-GB" dirty="0"/>
              <a:t>The innate immune system is the initial rapid and non-specific response to antigenic material with no immunological memory. </a:t>
            </a:r>
          </a:p>
          <a:p>
            <a:pPr marL="171450" lvl="0" indent="-171450">
              <a:spcBef>
                <a:spcPts val="0"/>
              </a:spcBef>
              <a:buFont typeface="Arial" panose="020B0604020202020204" pitchFamily="34" charset="0"/>
              <a:buChar char="•"/>
            </a:pPr>
            <a:r>
              <a:rPr lang="en-GB" dirty="0"/>
              <a:t>Common myeloid progenitor decedents can be considered as the innate branch of the immune system. On the other side decedents of the common lymphoid progenitor can be considered cells of the adaptive immune response. The only notable exception are natural killer cells that are considered innate cells. </a:t>
            </a:r>
            <a:endParaRPr dirty="0"/>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34813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pPr>
            <a:r>
              <a:rPr lang="en-GB" dirty="0"/>
              <a:t>Just for interest. Might be useful later on the course. </a:t>
            </a:r>
            <a:endParaRPr dirty="0"/>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95208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0" lvl="0" indent="0">
              <a:spcBef>
                <a:spcPts val="0"/>
              </a:spcBef>
              <a:buNone/>
            </a:pPr>
            <a:r>
              <a:rPr lang="en-GB" dirty="0">
                <a:effectLst/>
              </a:rPr>
              <a:t>CD1 MHC molecule that presents lipid molecules</a:t>
            </a:r>
          </a:p>
          <a:p>
            <a:pPr marL="0" lvl="0" indent="0">
              <a:spcBef>
                <a:spcPts val="0"/>
              </a:spcBef>
              <a:buNone/>
            </a:pPr>
            <a:r>
              <a:rPr lang="en-GB" dirty="0">
                <a:effectLst/>
              </a:rPr>
              <a:t>CD2Found on thymocytes, T cells, and some natural killer cells that acts as a ligand for CD58 and CD59 and is involved in signal transduction and cell adhesion</a:t>
            </a:r>
          </a:p>
          <a:p>
            <a:pPr marL="0" lvl="0" indent="0">
              <a:spcBef>
                <a:spcPts val="0"/>
              </a:spcBef>
              <a:buNone/>
            </a:pPr>
            <a:r>
              <a:rPr lang="en-GB" dirty="0">
                <a:effectLst/>
              </a:rPr>
              <a:t>CD3The signalling component of the T cell receptor (TCR) complex</a:t>
            </a:r>
          </a:p>
          <a:p>
            <a:pPr marL="0" lvl="0" indent="0">
              <a:spcBef>
                <a:spcPts val="0"/>
              </a:spcBef>
              <a:buNone/>
            </a:pPr>
            <a:r>
              <a:rPr lang="en-GB" dirty="0">
                <a:effectLst/>
              </a:rPr>
              <a:t>CD4</a:t>
            </a:r>
            <a:r>
              <a:rPr lang="en-GB" u="none" strike="noStrike" dirty="0">
                <a:effectLst/>
              </a:rPr>
              <a:t>Found on helper T cells</a:t>
            </a:r>
            <a:r>
              <a:rPr lang="en-GB" dirty="0">
                <a:effectLst/>
              </a:rPr>
              <a:t>. </a:t>
            </a:r>
            <a:r>
              <a:rPr lang="en-GB" u="none" strike="noStrike" dirty="0">
                <a:effectLst/>
              </a:rPr>
              <a:t>Co-receptor for MHC class II Used by HIV to enter T cells. </a:t>
            </a:r>
          </a:p>
          <a:p>
            <a:pPr marL="0" lvl="0" indent="0">
              <a:spcBef>
                <a:spcPts val="0"/>
              </a:spcBef>
              <a:buNone/>
            </a:pPr>
            <a:r>
              <a:rPr lang="en-GB" dirty="0">
                <a:effectLst/>
              </a:rPr>
              <a:t>CD5 Found in the majority of mantle cell lymphomas</a:t>
            </a:r>
          </a:p>
          <a:p>
            <a:pPr marL="0" lvl="0" indent="0">
              <a:spcBef>
                <a:spcPts val="0"/>
              </a:spcBef>
              <a:buNone/>
            </a:pPr>
            <a:r>
              <a:rPr lang="en-GB" dirty="0">
                <a:effectLst/>
              </a:rPr>
              <a:t>CD8</a:t>
            </a:r>
            <a:r>
              <a:rPr lang="en-GB" u="none" strike="noStrike" dirty="0">
                <a:effectLst/>
              </a:rPr>
              <a:t>Found on cytotoxic T cells</a:t>
            </a:r>
            <a:r>
              <a:rPr lang="en-GB" dirty="0">
                <a:effectLst/>
              </a:rPr>
              <a:t>. </a:t>
            </a:r>
            <a:r>
              <a:rPr lang="en-GB" u="none" strike="noStrike" dirty="0">
                <a:effectLst/>
              </a:rPr>
              <a:t>Co-receptor for MHC class I </a:t>
            </a:r>
            <a:r>
              <a:rPr lang="en-GB" dirty="0">
                <a:effectLst/>
              </a:rPr>
              <a:t>Found on a subset of myeloid dendritic cells </a:t>
            </a:r>
          </a:p>
          <a:p>
            <a:pPr marL="0" lvl="0" indent="0">
              <a:spcBef>
                <a:spcPts val="0"/>
              </a:spcBef>
              <a:buNone/>
            </a:pPr>
            <a:r>
              <a:rPr lang="en-GB" dirty="0">
                <a:effectLst/>
              </a:rPr>
              <a:t>CD14 Cell surface marker for macrophages</a:t>
            </a:r>
          </a:p>
          <a:p>
            <a:pPr marL="0" lvl="0" indent="0">
              <a:spcBef>
                <a:spcPts val="0"/>
              </a:spcBef>
              <a:buNone/>
            </a:pPr>
            <a:r>
              <a:rPr lang="en-GB" dirty="0">
                <a:effectLst/>
              </a:rPr>
              <a:t>CD15Expressed on Reed-Sternberg cells (along with CD30)</a:t>
            </a:r>
          </a:p>
          <a:p>
            <a:pPr marL="0" lvl="0" indent="0">
              <a:spcBef>
                <a:spcPts val="0"/>
              </a:spcBef>
              <a:buNone/>
            </a:pPr>
            <a:r>
              <a:rPr lang="en-GB" dirty="0">
                <a:effectLst/>
              </a:rPr>
              <a:t>CD16 Bind to the Fc portion of IgG antibodies</a:t>
            </a:r>
          </a:p>
          <a:p>
            <a:pPr marL="0" lvl="0" indent="0">
              <a:spcBef>
                <a:spcPts val="0"/>
              </a:spcBef>
              <a:buNone/>
            </a:pPr>
            <a:r>
              <a:rPr lang="en-GB" dirty="0">
                <a:effectLst/>
              </a:rPr>
              <a:t>CD21Receptor for Epstein-Barr virus</a:t>
            </a:r>
          </a:p>
          <a:p>
            <a:pPr marL="0" lvl="0" indent="0">
              <a:spcBef>
                <a:spcPts val="0"/>
              </a:spcBef>
              <a:buNone/>
            </a:pPr>
            <a:r>
              <a:rPr lang="en-GB" dirty="0">
                <a:effectLst/>
              </a:rPr>
              <a:t>CD28Interacts with B7 on antigen presenting cell as </a:t>
            </a:r>
            <a:r>
              <a:rPr lang="en-GB" dirty="0" err="1">
                <a:effectLst/>
              </a:rPr>
              <a:t>costimulation</a:t>
            </a:r>
            <a:r>
              <a:rPr lang="en-GB" dirty="0">
                <a:effectLst/>
              </a:rPr>
              <a:t> signal</a:t>
            </a:r>
          </a:p>
          <a:p>
            <a:pPr marL="0" lvl="0" indent="0">
              <a:spcBef>
                <a:spcPts val="0"/>
              </a:spcBef>
              <a:buNone/>
            </a:pPr>
            <a:r>
              <a:rPr lang="en-GB" dirty="0">
                <a:effectLst/>
              </a:rPr>
              <a:t>CD45Protein tyrosine phosphatase present on all leucocytes</a:t>
            </a:r>
          </a:p>
          <a:p>
            <a:pPr marL="0" lvl="0" indent="0">
              <a:spcBef>
                <a:spcPts val="0"/>
              </a:spcBef>
              <a:buNone/>
            </a:pPr>
            <a:r>
              <a:rPr lang="en-GB" dirty="0">
                <a:effectLst/>
              </a:rPr>
              <a:t>CD56 </a:t>
            </a:r>
            <a:r>
              <a:rPr lang="en-GB" u="none" strike="noStrike" dirty="0">
                <a:effectLst/>
              </a:rPr>
              <a:t>Unique marker for natural killer cells</a:t>
            </a:r>
          </a:p>
          <a:p>
            <a:pPr marL="0" lvl="0" indent="0">
              <a:spcBef>
                <a:spcPts val="0"/>
              </a:spcBef>
              <a:buNone/>
            </a:pPr>
            <a:r>
              <a:rPr lang="en-GB" dirty="0">
                <a:effectLst/>
              </a:rPr>
              <a:t>CD95Acts as the FAS receptor, involved in apoptosis</a:t>
            </a:r>
            <a:endParaRPr dirty="0"/>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01318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lang="en-GB" dirty="0"/>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64826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GB" dirty="0"/>
              <a:t>ANSWERS BELOW HERE</a:t>
            </a:r>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r>
              <a:rPr lang="en-GB" dirty="0"/>
              <a:t>E. INF gamma is the main activator of macrophages. IL-2 is secreted by macrophages. IL-4 is involved in B-cell differentiation. IL-1</a:t>
            </a:r>
            <a:r>
              <a:rPr lang="el-GR" dirty="0"/>
              <a:t>β</a:t>
            </a:r>
            <a:r>
              <a:rPr lang="en-GB" dirty="0"/>
              <a:t> is a pyrogen </a:t>
            </a:r>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77314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GB" dirty="0"/>
              <a:t>ANSWERS BELOW HERE</a:t>
            </a:r>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marL="228600" lvl="0" indent="-228600">
              <a:spcBef>
                <a:spcPts val="0"/>
              </a:spcBef>
              <a:buAutoNum type="alphaLcParenR"/>
            </a:pPr>
            <a:r>
              <a:rPr lang="en-GB" dirty="0"/>
              <a:t>IL-4 is the key cytokine for allergic inflammation and has multiple roles in allergy and asthma including; </a:t>
            </a:r>
            <a:r>
              <a:rPr lang="en-GB" b="1" dirty="0"/>
              <a:t>IgE class switching, Th2 polerisation</a:t>
            </a:r>
            <a:r>
              <a:rPr lang="en-GB" dirty="0"/>
              <a:t>, Increases VCAM-1 expression, promotes eosinophils to enter tissues, and mucous secretions. </a:t>
            </a:r>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86704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GB" dirty="0"/>
              <a:t>ANSWERS BELOW HERE</a:t>
            </a:r>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r>
              <a:rPr lang="en-GB" dirty="0"/>
              <a:t>d) Mannose is a carbohydrate found on  bacterial cell walls but not human cells. The lectin pathway of the complement system is triggered when MBL binds to mannose on bacteria. a and b are incorrect as antibodies activate the classical complement pathway. C3 convertase and the membrane attack complex are downstream components of the complement system and therefore do not trigger the cascade. </a:t>
            </a:r>
            <a:endParaRPr dirty="0"/>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26200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GB" dirty="0"/>
              <a:t>ANSWERS BELOW HERE</a:t>
            </a:r>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r>
              <a:rPr lang="en-GB" dirty="0"/>
              <a:t>e) CD8 T cells are responsible for inducing apoptosis in virally infected cells. </a:t>
            </a:r>
            <a:r>
              <a:rPr lang="en-GB" sz="1200" b="0" i="0" u="none" strike="noStrike" kern="1200" cap="none" dirty="0">
                <a:solidFill>
                  <a:schemeClr val="dk1"/>
                </a:solidFill>
                <a:effectLst/>
                <a:latin typeface="Calibri"/>
                <a:ea typeface="Calibri"/>
                <a:cs typeface="Calibri"/>
                <a:sym typeface="Calibri"/>
              </a:rPr>
              <a:t>Cytotoxic T cells are responsible for inducing apoptosis. T helper cells produce cytokines for promoting the immune response. Basophils are a sign of chronic inflammation and produce histamine. Neutrophils (macrophages) kill extracellular microbes through phagocytosis and not apoptosis. T helper cells release cytokines to alter the immune response.	</a:t>
            </a:r>
            <a:endParaRPr lang="en-GB" dirty="0"/>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89519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GB" dirty="0"/>
              <a:t>ANSWERS BELOW HERE</a:t>
            </a:r>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r>
              <a:rPr lang="en-GB" dirty="0"/>
              <a:t>d) IgE is the antibody responsible for type I hypersensitivity. </a:t>
            </a:r>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56594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GB" dirty="0"/>
              <a:t>ANSWERS BELOW HERE</a:t>
            </a:r>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r>
              <a:rPr lang="en-GB" dirty="0"/>
              <a:t>d) CD4+ T cells are the specific cell tropism for HIV are is correlated to disease progression. HIV uses CD4 to enter CD4+ cells. Other immunological changes are seen but are not correlated clinically with progression. </a:t>
            </a:r>
            <a:r>
              <a:rPr lang="en-US" sz="1200" b="0" i="0" u="none" strike="noStrike" kern="1200" cap="none" dirty="0">
                <a:solidFill>
                  <a:schemeClr val="dk1"/>
                </a:solidFill>
                <a:effectLst/>
                <a:latin typeface="Calibri"/>
                <a:ea typeface="Calibri"/>
                <a:cs typeface="Calibri"/>
                <a:sym typeface="Calibri"/>
              </a:rPr>
              <a:t>The following immunological changes are seen in progressive HIV:</a:t>
            </a:r>
          </a:p>
          <a:p>
            <a:r>
              <a:rPr lang="en-US" sz="1200" b="0" i="0" u="none" strike="noStrike" kern="1200" cap="none" dirty="0">
                <a:solidFill>
                  <a:schemeClr val="dk1"/>
                </a:solidFill>
                <a:effectLst/>
                <a:latin typeface="Calibri"/>
                <a:ea typeface="Calibri"/>
                <a:cs typeface="Calibri"/>
                <a:sym typeface="Calibri"/>
              </a:rPr>
              <a:t>Reduction in CD4 count</a:t>
            </a:r>
          </a:p>
          <a:p>
            <a:pPr marL="0" marR="0" lvl="0" indent="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cap="none" dirty="0">
                <a:solidFill>
                  <a:schemeClr val="dk1"/>
                </a:solidFill>
                <a:effectLst/>
                <a:latin typeface="Calibri"/>
                <a:ea typeface="Calibri"/>
                <a:cs typeface="Calibri"/>
                <a:sym typeface="Calibri"/>
              </a:rPr>
              <a:t>Increase B2-macroglobulin</a:t>
            </a:r>
          </a:p>
          <a:p>
            <a:r>
              <a:rPr lang="en-US" sz="1200" b="0" i="0" u="none" strike="noStrike" kern="1200" cap="none" dirty="0">
                <a:solidFill>
                  <a:schemeClr val="dk1"/>
                </a:solidFill>
                <a:effectLst/>
                <a:latin typeface="Calibri"/>
                <a:ea typeface="Calibri"/>
                <a:cs typeface="Calibri"/>
                <a:sym typeface="Calibri"/>
              </a:rPr>
              <a:t>Decreased IL-2 production</a:t>
            </a:r>
          </a:p>
          <a:p>
            <a:r>
              <a:rPr lang="en-US" sz="1200" b="0" i="0" u="none" strike="noStrike" kern="1200" cap="none" dirty="0">
                <a:solidFill>
                  <a:schemeClr val="dk1"/>
                </a:solidFill>
                <a:effectLst/>
                <a:latin typeface="Calibri"/>
                <a:ea typeface="Calibri"/>
                <a:cs typeface="Calibri"/>
                <a:sym typeface="Calibri"/>
              </a:rPr>
              <a:t>Polyclonal B-cell activation</a:t>
            </a:r>
          </a:p>
          <a:p>
            <a:r>
              <a:rPr lang="en-US" sz="1200" b="0" i="0" u="none" strike="noStrike" kern="1200" cap="none" dirty="0">
                <a:solidFill>
                  <a:schemeClr val="dk1"/>
                </a:solidFill>
                <a:effectLst/>
                <a:latin typeface="Calibri"/>
                <a:ea typeface="Calibri"/>
                <a:cs typeface="Calibri"/>
                <a:sym typeface="Calibri"/>
              </a:rPr>
              <a:t>Decrease NK cell function</a:t>
            </a:r>
          </a:p>
          <a:p>
            <a:r>
              <a:rPr lang="en-US" sz="1200" b="0" i="0" u="none" strike="noStrike" kern="1200" cap="none" dirty="0">
                <a:solidFill>
                  <a:schemeClr val="dk1"/>
                </a:solidFill>
                <a:effectLst/>
                <a:latin typeface="Calibri"/>
                <a:ea typeface="Calibri"/>
                <a:cs typeface="Calibri"/>
                <a:sym typeface="Calibri"/>
              </a:rPr>
              <a:t>Reduced delayed hypersensitivity responses</a:t>
            </a:r>
          </a:p>
          <a:p>
            <a:pPr lvl="0">
              <a:spcBef>
                <a:spcPts val="0"/>
              </a:spcBef>
              <a:buNone/>
            </a:pPr>
            <a:endParaRPr lang="en-GB" dirty="0"/>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29648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GB" dirty="0"/>
              <a:t>ANSWERS BELOW HERE</a:t>
            </a:r>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r>
              <a:rPr lang="en-GB" dirty="0"/>
              <a:t>b) Eosinophils are the innate response to helminth infection. Basophils could be thought of as circulating mast cells that secrete histamine. Neutrophils are the principle cell in acute inflammation and are particularly good at combating pyogenic (pus forming) bacteria. Macrophages serve a similar role to neutrophils but also antigen present and are present in chronic inflammation. Dendritic cells are antigen presenting cells that serve as a joining of the adaptive and innate immunity. </a:t>
            </a:r>
          </a:p>
          <a:p>
            <a:pPr lvl="0">
              <a:spcBef>
                <a:spcPts val="0"/>
              </a:spcBef>
              <a:buNone/>
            </a:pPr>
            <a:endParaRPr lang="en-GB" dirty="0"/>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9292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buFont typeface="Arial" panose="020B0604020202020204" pitchFamily="34" charset="0"/>
              <a:buChar char="•"/>
            </a:pPr>
            <a:r>
              <a:rPr lang="en-GB" dirty="0"/>
              <a:t>ALL comes from Lymphoid progenitors causing increased amounts of immature lymphocytes </a:t>
            </a:r>
          </a:p>
          <a:p>
            <a:pPr marL="171450" lvl="0" indent="-171450">
              <a:spcBef>
                <a:spcPts val="0"/>
              </a:spcBef>
              <a:buFont typeface="Arial" panose="020B0604020202020204" pitchFamily="34" charset="0"/>
              <a:buChar char="•"/>
            </a:pPr>
            <a:r>
              <a:rPr lang="en-GB" dirty="0"/>
              <a:t>CLL affects naïve (not exposed to antigen) mature B cells. </a:t>
            </a:r>
          </a:p>
          <a:p>
            <a:pPr marL="171450" lvl="0" indent="-171450">
              <a:spcBef>
                <a:spcPts val="0"/>
              </a:spcBef>
              <a:buFont typeface="Arial" panose="020B0604020202020204" pitchFamily="34" charset="0"/>
              <a:buChar char="•"/>
            </a:pPr>
            <a:r>
              <a:rPr lang="en-GB" dirty="0"/>
              <a:t>Lymphomas affect Mature naïve T cells and B cells in germinal centres </a:t>
            </a:r>
          </a:p>
          <a:p>
            <a:pPr marL="171450" lvl="0" indent="-171450">
              <a:spcBef>
                <a:spcPts val="0"/>
              </a:spcBef>
              <a:buFont typeface="Arial" panose="020B0604020202020204" pitchFamily="34" charset="0"/>
              <a:buChar char="•"/>
            </a:pPr>
            <a:r>
              <a:rPr lang="en-GB" dirty="0"/>
              <a:t>Multiple myeloma is a cancer of plasma cells. </a:t>
            </a:r>
          </a:p>
          <a:p>
            <a:pPr marL="171450" lvl="0" indent="-171450">
              <a:spcBef>
                <a:spcPts val="0"/>
              </a:spcBef>
              <a:buFont typeface="Arial" panose="020B0604020202020204" pitchFamily="34" charset="0"/>
              <a:buChar char="•"/>
            </a:pPr>
            <a:r>
              <a:rPr lang="en-GB" dirty="0"/>
              <a:t>AML is the cancer of myeloid progenitors causing a decrease in their downstream cells.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Myeloproliferative Disorders include chronic myeloid leukaemia includes proliferation of granulocytes</a:t>
            </a:r>
          </a:p>
          <a:p>
            <a:pPr marL="171450" lvl="0" indent="-171450">
              <a:spcBef>
                <a:spcPts val="0"/>
              </a:spcBef>
              <a:buFont typeface="Arial" panose="020B0604020202020204" pitchFamily="34" charset="0"/>
              <a:buChar char="•"/>
            </a:pPr>
            <a:endParaRPr dirty="0"/>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14017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ANSWERS BELOW HERE</a:t>
            </a:r>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r>
              <a:rPr lang="en-GB" dirty="0"/>
              <a:t>d) CD8 is the identifying surface marker for cytotoxic T cells. CD4 is the marker for T helper cells. CRP is an acute phase protein raised during infection and inflammatory responses. MHC I and MHC I are antigen presenting molecules. </a:t>
            </a:r>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8582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GB" dirty="0"/>
              <a:t>ANSWERS BELOW HERE</a:t>
            </a:r>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r>
              <a:rPr lang="en-GB" dirty="0"/>
              <a:t>d) IgE is the principle antibody involved in type 1 hypersensitivity. </a:t>
            </a:r>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9290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pPr>
            <a:r>
              <a:rPr lang="en-GB" dirty="0"/>
              <a:t>Secondary lymphoid tissues provide the stage to allow foreign antigen to interact with lymphocytes. </a:t>
            </a:r>
          </a:p>
          <a:p>
            <a:pPr marL="171450" lvl="0" indent="-171450">
              <a:spcBef>
                <a:spcPts val="0"/>
              </a:spcBef>
            </a:pPr>
            <a:r>
              <a:rPr lang="en-GB" dirty="0"/>
              <a:t>Tertiary lymphoid  organs (TLOs) are lymph node like ectopic structures that form during chronic inflammation such as in chronic infection, transplant graft rejection, and autoimmunity. For example in multiple sclerosis focal TLOs form in the brain which produces anti-myelin antibody leading to the demyelinating pathology. </a:t>
            </a:r>
            <a:endParaRPr dirty="0"/>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4749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pPr>
            <a:r>
              <a:rPr lang="en-GB" dirty="0"/>
              <a:t>LNs are the site of B cell and T cell interaction. They also interact with dendritic cells that are delivering antigen to the LN. Think of it as a site where the innate and adaptive immune systems interact. </a:t>
            </a:r>
          </a:p>
          <a:p>
            <a:pPr marL="171450" lvl="0" indent="-171450">
              <a:spcBef>
                <a:spcPts val="0"/>
              </a:spcBef>
            </a:pPr>
            <a:r>
              <a:rPr lang="en-GB" dirty="0"/>
              <a:t>DC enter with Ag in afferent lymphatics and interact with naïve CD4+ cells to activate them in the paracortex. T cell either become effector cells or memory cells. </a:t>
            </a:r>
          </a:p>
          <a:p>
            <a:pPr marL="171450" lvl="0" indent="-171450">
              <a:spcBef>
                <a:spcPts val="0"/>
              </a:spcBef>
            </a:pPr>
            <a:r>
              <a:rPr lang="en-GB" dirty="0"/>
              <a:t>Lymphoid follicles = Germinal centres which are the site of somatic hypermutation (this achieves a higher affinity Fab and class switching. </a:t>
            </a:r>
            <a:endParaRPr dirty="0"/>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4253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pPr>
            <a:r>
              <a:rPr lang="en-GB" dirty="0"/>
              <a:t>Red pulp; Mechanical filtration of RBCs, reserve for monocytes in mice. </a:t>
            </a:r>
          </a:p>
          <a:p>
            <a:pPr marL="171450" lvl="0" indent="-171450">
              <a:spcBef>
                <a:spcPts val="0"/>
              </a:spcBef>
            </a:pPr>
            <a:r>
              <a:rPr lang="en-GB" dirty="0"/>
              <a:t>White Pulp; Active immune responses through humoral and cell-mediated immunity. PALS is rich in T cells. Lymphoid follicles are rich in B cells. </a:t>
            </a:r>
          </a:p>
          <a:p>
            <a:pPr marL="171450" lvl="0" indent="-171450">
              <a:spcBef>
                <a:spcPts val="0"/>
              </a:spcBef>
            </a:pPr>
            <a:r>
              <a:rPr lang="en-GB" dirty="0"/>
              <a:t>Other functions; </a:t>
            </a:r>
          </a:p>
          <a:p>
            <a:pPr marL="628650" lvl="1" indent="-171450">
              <a:spcBef>
                <a:spcPts val="0"/>
              </a:spcBef>
            </a:pPr>
            <a:r>
              <a:rPr lang="en-GB" dirty="0"/>
              <a:t>Production of RBCs; up to the 5</a:t>
            </a:r>
            <a:r>
              <a:rPr lang="en-GB" baseline="30000" dirty="0"/>
              <a:t>th</a:t>
            </a:r>
            <a:r>
              <a:rPr lang="en-GB" dirty="0"/>
              <a:t> month of gestation. In thalassaemia (decreased Hb) resulting in haemolytic anaemia haematopoesis occurs in the context of pathology and the spleen produced RBCs once more. </a:t>
            </a:r>
          </a:p>
          <a:p>
            <a:pPr marL="628650" lvl="1" indent="-171450">
              <a:spcBef>
                <a:spcPts val="0"/>
              </a:spcBef>
            </a:pPr>
            <a:r>
              <a:rPr lang="en-GB" dirty="0"/>
              <a:t>Storage of RBCs, lymphocytes, and other elements. ~25% of lymphocytes are stored. ~30% of RBCs are stored that can be released in hypovolaemia and hypoxia. It can also store platelets and clears old platelets from circulation. </a:t>
            </a:r>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9211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pPr>
            <a:r>
              <a:rPr lang="en-GB" dirty="0"/>
              <a:t>Not much to say other than learn this table. </a:t>
            </a:r>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1668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GB" sz="1200" b="0" i="0" u="none" strike="noStrike" cap="none">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body" idx="1"/>
          </p:nvPr>
        </p:nvSpPr>
        <p:spPr>
          <a:xfrm rot="5400000">
            <a:off x="2309018" y="-251618"/>
            <a:ext cx="4525963" cy="8229600"/>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body" idx="1"/>
          </p:nvPr>
        </p:nvSpPr>
        <p:spPr>
          <a:xfrm rot="5400000">
            <a:off x="541337" y="190500"/>
            <a:ext cx="5851525" cy="6019799"/>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body" idx="1"/>
          </p:nvPr>
        </p:nvSpPr>
        <p:spPr>
          <a:xfrm>
            <a:off x="457200" y="1600200"/>
            <a:ext cx="4038599" cy="4525963"/>
          </a:xfrm>
          <a:prstGeom prst="rect">
            <a:avLst/>
          </a:prstGeom>
          <a:noFill/>
          <a:ln>
            <a:noFill/>
          </a:ln>
        </p:spPr>
        <p:txBody>
          <a:bodyPr wrap="square"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body" idx="2"/>
          </p:nvPr>
        </p:nvSpPr>
        <p:spPr>
          <a:xfrm>
            <a:off x="4648200" y="1600200"/>
            <a:ext cx="4038599" cy="4525963"/>
          </a:xfrm>
          <a:prstGeom prst="rect">
            <a:avLst/>
          </a:prstGeom>
          <a:noFill/>
          <a:ln>
            <a:noFill/>
          </a:ln>
        </p:spPr>
        <p:txBody>
          <a:bodyPr wrap="square"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8"/>
        <p:cNvGrpSpPr/>
        <p:nvPr/>
      </p:nvGrpSpPr>
      <p:grpSpPr>
        <a:xfrm>
          <a:off x="0" y="0"/>
          <a:ext cx="0" cy="0"/>
          <a:chOff x="0" y="0"/>
          <a:chExt cx="0" cy="0"/>
        </a:xfrm>
      </p:grpSpPr>
      <p:sp>
        <p:nvSpPr>
          <p:cNvPr id="29" name="Shape 29"/>
          <p:cNvSpPr txBox="1">
            <a:spLocks noGrp="1"/>
          </p:cNvSpPr>
          <p:nvPr>
            <p:ph type="ctrTitle"/>
          </p:nvPr>
        </p:nvSpPr>
        <p:spPr>
          <a:xfrm>
            <a:off x="685800" y="2130425"/>
            <a:ext cx="7772400" cy="1470024"/>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ubTitle" idx="1"/>
          </p:nvPr>
        </p:nvSpPr>
        <p:spPr>
          <a:xfrm>
            <a:off x="1371600" y="3886200"/>
            <a:ext cx="6400799" cy="1752600"/>
          </a:xfrm>
          <a:prstGeom prst="rect">
            <a:avLst/>
          </a:prstGeom>
          <a:noFill/>
          <a:ln>
            <a:noFill/>
          </a:ln>
        </p:spPr>
        <p:txBody>
          <a:bodyPr wrap="square" lIns="91425" tIns="91425" rIns="91425" bIns="91425" anchor="t" anchorCtr="0"/>
          <a:lstStyle>
            <a:lvl1pPr marL="0" marR="0" lvl="0" indent="0" algn="ctr" rtl="0">
              <a:spcBef>
                <a:spcPts val="64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31" name="Shape 31"/>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722312" y="4406900"/>
            <a:ext cx="7772400" cy="1362075"/>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4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1"/>
          </p:nvPr>
        </p:nvSpPr>
        <p:spPr>
          <a:xfrm>
            <a:off x="722312" y="2906713"/>
            <a:ext cx="7772400" cy="1500187"/>
          </a:xfrm>
          <a:prstGeom prst="rect">
            <a:avLst/>
          </a:prstGeom>
          <a:noFill/>
          <a:ln>
            <a:noFill/>
          </a:ln>
        </p:spPr>
        <p:txBody>
          <a:bodyPr wrap="square" lIns="91425" tIns="91425" rIns="91425" bIns="91425" anchor="b" anchorCtr="0"/>
          <a:lstStyle>
            <a:lvl1pPr marL="0" marR="0" lvl="0" indent="0" algn="l"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1"/>
          </p:nvPr>
        </p:nvSpPr>
        <p:spPr>
          <a:xfrm>
            <a:off x="457200" y="1535112"/>
            <a:ext cx="4040187"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57200" y="2174875"/>
            <a:ext cx="4040187" cy="3951287"/>
          </a:xfrm>
          <a:prstGeom prst="rect">
            <a:avLst/>
          </a:prstGeom>
          <a:noFill/>
          <a:ln>
            <a:noFill/>
          </a:ln>
        </p:spPr>
        <p:txBody>
          <a:bodyPr wrap="square"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45025" y="1535112"/>
            <a:ext cx="4041774"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45025" y="2174875"/>
            <a:ext cx="4041774" cy="3951287"/>
          </a:xfrm>
          <a:prstGeom prst="rect">
            <a:avLst/>
          </a:prstGeom>
          <a:noFill/>
          <a:ln>
            <a:noFill/>
          </a:ln>
        </p:spPr>
        <p:txBody>
          <a:bodyPr wrap="square"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8" name="Shape 48"/>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49"/>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body" idx="1"/>
          </p:nvPr>
        </p:nvSpPr>
        <p:spPr>
          <a:xfrm>
            <a:off x="3575050" y="273050"/>
            <a:ext cx="5111750" cy="5853112"/>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399" cy="566737"/>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67" name="Shape 67"/>
          <p:cNvSpPr>
            <a:spLocks noGrp="1"/>
          </p:cNvSpPr>
          <p:nvPr>
            <p:ph type="pic" idx="2"/>
          </p:nvPr>
        </p:nvSpPr>
        <p:spPr>
          <a:xfrm>
            <a:off x="1792288" y="612775"/>
            <a:ext cx="5486399" cy="4114800"/>
          </a:xfrm>
          <a:prstGeom prst="rect">
            <a:avLst/>
          </a:prstGeom>
          <a:noFill/>
          <a:ln>
            <a:noFill/>
          </a:ln>
        </p:spPr>
        <p:txBody>
          <a:bodyPr wrap="square" lIns="91425" tIns="91425" rIns="91425" bIns="91425" anchor="t" anchorCtr="0"/>
          <a:lstStyle>
            <a:lvl1pPr marL="0" marR="0" lvl="0" indent="0" algn="l" rtl="0">
              <a:spcBef>
                <a:spcPts val="64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7"/>
            <a:ext cx="5486399" cy="804861"/>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GB" sz="1200" b="0" i="0" u="none" strike="noStrike" cap="none">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9" name="Shape 89"/>
          <p:cNvSpPr txBox="1"/>
          <p:nvPr/>
        </p:nvSpPr>
        <p:spPr>
          <a:xfrm>
            <a:off x="3877732" y="5046132"/>
            <a:ext cx="1744133" cy="629398"/>
          </a:xfrm>
          <a:prstGeom prst="rect">
            <a:avLst/>
          </a:prstGeom>
          <a:solidFill>
            <a:schemeClr val="lt1"/>
          </a:solidFill>
          <a:ln>
            <a:noFill/>
          </a:ln>
        </p:spPr>
        <p:txBody>
          <a:bodyPr wrap="square" lIns="91425" tIns="45700" rIns="91425" bIns="45700" anchor="t" anchorCtr="0">
            <a:noAutofit/>
          </a:bodyPr>
          <a:lstStyle/>
          <a:p>
            <a:pPr marL="0" marR="0" lvl="0" indent="0" algn="l" rtl="0">
              <a:spcBef>
                <a:spcPts val="0"/>
              </a:spcBef>
              <a:spcAft>
                <a:spcPts val="0"/>
              </a:spcAft>
              <a:buNone/>
            </a:pPr>
            <a:endParaRPr sz="3600">
              <a:solidFill>
                <a:schemeClr val="dk1"/>
              </a:solidFill>
              <a:latin typeface="Radley"/>
              <a:ea typeface="Radley"/>
              <a:cs typeface="Radley"/>
              <a:sym typeface="Radley"/>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63229" y="208752"/>
            <a:ext cx="5573138" cy="5589514"/>
          </a:xfrm>
          <a:prstGeom prst="rect">
            <a:avLst/>
          </a:prstGeom>
        </p:spPr>
      </p:pic>
      <p:sp>
        <p:nvSpPr>
          <p:cNvPr id="6" name="TextBox 5"/>
          <p:cNvSpPr txBox="1"/>
          <p:nvPr/>
        </p:nvSpPr>
        <p:spPr>
          <a:xfrm>
            <a:off x="3636330" y="5897455"/>
            <a:ext cx="2734489" cy="646331"/>
          </a:xfrm>
          <a:prstGeom prst="rect">
            <a:avLst/>
          </a:prstGeom>
          <a:solidFill>
            <a:schemeClr val="lt1"/>
          </a:solidFill>
        </p:spPr>
        <p:txBody>
          <a:bodyPr wrap="square" rtlCol="0">
            <a:spAutoFit/>
          </a:bodyPr>
          <a:lstStyle/>
          <a:p>
            <a:r>
              <a:rPr lang="en-GB" sz="3600" b="1" dirty="0">
                <a:solidFill>
                  <a:srgbClr val="293267"/>
                </a:solidFill>
                <a:latin typeface="Didot" charset="0"/>
                <a:ea typeface="Didot" charset="0"/>
                <a:cs typeface="Didot" charset="0"/>
              </a:rPr>
              <a:t>2019/2020</a:t>
            </a:r>
            <a:endParaRPr lang="en-GB" sz="3200" b="1" dirty="0">
              <a:solidFill>
                <a:srgbClr val="293267"/>
              </a:solidFill>
              <a:latin typeface="Didot" charset="0"/>
              <a:ea typeface="Didot" charset="0"/>
              <a:cs typeface="Didot"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164386" y="1294385"/>
            <a:ext cx="5453565" cy="4831779"/>
          </a:xfrm>
          <a:prstGeom prst="rect">
            <a:avLst/>
          </a:prstGeom>
          <a:noFill/>
          <a:ln>
            <a:noFill/>
          </a:ln>
        </p:spPr>
        <p:txBody>
          <a:bodyPr wrap="square" lIns="91425" tIns="45700" rIns="91425" bIns="45700" anchor="t" anchorCtr="0">
            <a:noAutofit/>
          </a:bodyPr>
          <a:lstStyle/>
          <a:p>
            <a:pPr marL="457200" indent="-457200">
              <a:spcBef>
                <a:spcPts val="0"/>
              </a:spcBef>
            </a:pPr>
            <a:r>
              <a:rPr lang="en-GB" dirty="0">
                <a:latin typeface="Didot" charset="0"/>
                <a:ea typeface="Didot" charset="0"/>
                <a:cs typeface="Didot" charset="0"/>
              </a:rPr>
              <a:t>Most abundant (70%) WBC i</a:t>
            </a:r>
            <a:r>
              <a:rPr lang="en-GB" sz="2800" b="0" i="0" u="none" strike="noStrike" cap="none" dirty="0">
                <a:solidFill>
                  <a:schemeClr val="dk1"/>
                </a:solidFill>
                <a:latin typeface="Didot" charset="0"/>
                <a:ea typeface="Didot" charset="0"/>
                <a:cs typeface="Didot" charset="0"/>
                <a:sym typeface="Calibri"/>
              </a:rPr>
              <a:t>n the blood</a:t>
            </a:r>
          </a:p>
          <a:p>
            <a:pPr marL="457200" indent="-457200">
              <a:spcBef>
                <a:spcPts val="0"/>
              </a:spcBef>
            </a:pPr>
            <a:r>
              <a:rPr lang="en-GB" dirty="0">
                <a:latin typeface="Didot" charset="0"/>
                <a:ea typeface="Didot" charset="0"/>
                <a:cs typeface="Didot" charset="0"/>
              </a:rPr>
              <a:t>Short lived </a:t>
            </a:r>
          </a:p>
          <a:p>
            <a:pPr marL="457200" indent="-457200">
              <a:spcBef>
                <a:spcPts val="0"/>
              </a:spcBef>
            </a:pPr>
            <a:r>
              <a:rPr lang="en-GB" dirty="0">
                <a:latin typeface="Didot" charset="0"/>
                <a:ea typeface="Didot" charset="0"/>
                <a:cs typeface="Didot" charset="0"/>
              </a:rPr>
              <a:t>Rapidly egress into tissues during acute infection</a:t>
            </a:r>
          </a:p>
          <a:p>
            <a:pPr marL="457200" indent="-457200">
              <a:spcBef>
                <a:spcPts val="0"/>
              </a:spcBef>
            </a:pPr>
            <a:r>
              <a:rPr lang="en-GB" dirty="0">
                <a:latin typeface="Didot" charset="0"/>
                <a:ea typeface="Didot" charset="0"/>
                <a:cs typeface="Didot" charset="0"/>
              </a:rPr>
              <a:t>Phagocytic and bactericidal. </a:t>
            </a:r>
          </a:p>
          <a:p>
            <a:pPr marL="457200" indent="-457200">
              <a:spcBef>
                <a:spcPts val="0"/>
              </a:spcBef>
            </a:pPr>
            <a:r>
              <a:rPr lang="en-GB" dirty="0">
                <a:latin typeface="Didot" charset="0"/>
                <a:ea typeface="Didot" charset="0"/>
                <a:cs typeface="Didot" charset="0"/>
              </a:rPr>
              <a:t>Polymorphonuclear cells </a:t>
            </a:r>
          </a:p>
          <a:p>
            <a:pPr marL="857250" lvl="1" indent="-457200">
              <a:spcBef>
                <a:spcPts val="0"/>
              </a:spcBef>
            </a:pPr>
            <a:r>
              <a:rPr lang="en-GB" dirty="0">
                <a:latin typeface="Didot" charset="0"/>
                <a:ea typeface="Didot" charset="0"/>
                <a:cs typeface="Didot" charset="0"/>
              </a:rPr>
              <a:t>Barr Body (inactivated X chromosome in women)</a:t>
            </a:r>
          </a:p>
          <a:p>
            <a:pPr marL="400050" lvl="1" indent="0">
              <a:spcBef>
                <a:spcPts val="0"/>
              </a:spcBef>
              <a:buNone/>
            </a:pPr>
            <a:endParaRPr lang="en-GB" dirty="0">
              <a:latin typeface="Didot" charset="0"/>
              <a:ea typeface="Didot" charset="0"/>
              <a:cs typeface="Didot" charset="0"/>
            </a:endParaRPr>
          </a:p>
          <a:p>
            <a:pPr marL="857250" lvl="1" indent="-457200">
              <a:spcBef>
                <a:spcPts val="0"/>
              </a:spcBef>
            </a:pPr>
            <a:endParaRPr lang="en-GB" dirty="0">
              <a:latin typeface="Didot" charset="0"/>
              <a:ea typeface="Didot" charset="0"/>
              <a:cs typeface="Didot" charset="0"/>
            </a:endParaRPr>
          </a:p>
        </p:txBody>
      </p:sp>
      <p:sp>
        <p:nvSpPr>
          <p:cNvPr id="107" name="Shape 107"/>
          <p:cNvSpPr txBox="1"/>
          <p:nvPr/>
        </p:nvSpPr>
        <p:spPr>
          <a:xfrm>
            <a:off x="1187609" y="6343650"/>
            <a:ext cx="5065712" cy="2778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GB" sz="1200">
                <a:solidFill>
                  <a:schemeClr val="dk1"/>
                </a:solidFill>
                <a:latin typeface="Calibri"/>
                <a:ea typeface="Calibri"/>
                <a:cs typeface="Calibri"/>
                <a:sym typeface="Calibri"/>
              </a:rPr>
              <a:t>The Peer Teaching Society is not liable for false or misleading information…</a:t>
            </a:r>
          </a:p>
        </p:txBody>
      </p:sp>
      <p:sp>
        <p:nvSpPr>
          <p:cNvPr id="108" name="Shape 108"/>
          <p:cNvSpPr txBox="1"/>
          <p:nvPr/>
        </p:nvSpPr>
        <p:spPr>
          <a:xfrm>
            <a:off x="0" y="0"/>
            <a:ext cx="9144000" cy="1143000"/>
          </a:xfrm>
          <a:prstGeom prst="rect">
            <a:avLst/>
          </a:prstGeom>
          <a:solidFill>
            <a:srgbClr val="293267"/>
          </a:solid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800">
              <a:solidFill>
                <a:schemeClr val="dk1"/>
              </a:solidFill>
              <a:latin typeface="Calibri"/>
              <a:ea typeface="Calibri"/>
              <a:cs typeface="Calibri"/>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4386" y="5721614"/>
            <a:ext cx="1023223" cy="1026582"/>
          </a:xfrm>
          <a:prstGeom prst="rect">
            <a:avLst/>
          </a:prstGeom>
          <a:noFill/>
          <a:ln>
            <a:noFill/>
          </a:ln>
        </p:spPr>
      </p:pic>
      <p:sp>
        <p:nvSpPr>
          <p:cNvPr id="2" name="TextBox 1"/>
          <p:cNvSpPr txBox="1"/>
          <p:nvPr/>
        </p:nvSpPr>
        <p:spPr>
          <a:xfrm>
            <a:off x="730408" y="209993"/>
            <a:ext cx="5947117"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Innate Cells; Neutrophils</a:t>
            </a:r>
          </a:p>
        </p:txBody>
      </p:sp>
      <p:pic>
        <p:nvPicPr>
          <p:cNvPr id="1026" name="Picture 2" descr="Image result for Neutrophil">
            <a:extLst>
              <a:ext uri="{FF2B5EF4-FFF2-40B4-BE49-F238E27FC236}">
                <a16:creationId xmlns:a16="http://schemas.microsoft.com/office/drawing/2014/main" id="{BD13CD8D-522E-4B86-AEAF-A3B8B45B22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7951" y="1294385"/>
            <a:ext cx="3142881" cy="23560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arr body neutrophil">
            <a:extLst>
              <a:ext uri="{FF2B5EF4-FFF2-40B4-BE49-F238E27FC236}">
                <a16:creationId xmlns:a16="http://schemas.microsoft.com/office/drawing/2014/main" id="{7CA76F46-AD36-4DE8-806F-F84E2193C8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7951" y="3759140"/>
            <a:ext cx="3142881" cy="2367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316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457200" y="1600200"/>
            <a:ext cx="8229600" cy="4525963"/>
          </a:xfrm>
          <a:prstGeom prst="rect">
            <a:avLst/>
          </a:prstGeom>
          <a:noFill/>
          <a:ln>
            <a:noFill/>
          </a:ln>
        </p:spPr>
        <p:txBody>
          <a:bodyPr wrap="square" lIns="91425" tIns="45700" rIns="91425" bIns="45700" anchor="t" anchorCtr="0">
            <a:noAutofit/>
          </a:bodyPr>
          <a:lstStyle/>
          <a:p>
            <a:pPr marL="457200" indent="-457200">
              <a:spcBef>
                <a:spcPts val="0"/>
              </a:spcBef>
            </a:pPr>
            <a:r>
              <a:rPr lang="en-GB" sz="2800" b="0" i="0" u="none" strike="noStrike" cap="none" dirty="0">
                <a:solidFill>
                  <a:schemeClr val="dk1"/>
                </a:solidFill>
                <a:latin typeface="Didot" charset="0"/>
                <a:ea typeface="Didot" charset="0"/>
                <a:cs typeface="Didot" charset="0"/>
                <a:sym typeface="Calibri"/>
              </a:rPr>
              <a:t>Phagocytosis, antigen presentation, and cytokine secreting</a:t>
            </a:r>
          </a:p>
          <a:p>
            <a:pPr marL="857250" lvl="1" indent="-457200">
              <a:spcBef>
                <a:spcPts val="0"/>
              </a:spcBef>
            </a:pPr>
            <a:r>
              <a:rPr lang="en-GB" dirty="0">
                <a:latin typeface="Didot" charset="0"/>
                <a:ea typeface="Didot" charset="0"/>
                <a:cs typeface="Didot" charset="0"/>
              </a:rPr>
              <a:t>TNF-α, IL-1, IL-12</a:t>
            </a:r>
            <a:endParaRPr lang="en-GB" b="0" i="0" u="none" strike="noStrike" cap="none" dirty="0">
              <a:solidFill>
                <a:schemeClr val="dk1"/>
              </a:solidFill>
              <a:latin typeface="Didot" charset="0"/>
              <a:ea typeface="Didot" charset="0"/>
              <a:cs typeface="Didot" charset="0"/>
              <a:sym typeface="Calibri"/>
            </a:endParaRPr>
          </a:p>
          <a:p>
            <a:pPr marL="457200" indent="-457200">
              <a:spcBef>
                <a:spcPts val="0"/>
              </a:spcBef>
            </a:pPr>
            <a:r>
              <a:rPr lang="en-GB" sz="2800" b="0" i="0" u="none" strike="noStrike" cap="none" dirty="0">
                <a:solidFill>
                  <a:schemeClr val="dk1"/>
                </a:solidFill>
                <a:latin typeface="Didot" charset="0"/>
                <a:ea typeface="Didot" charset="0"/>
                <a:cs typeface="Didot" charset="0"/>
                <a:sym typeface="Calibri"/>
              </a:rPr>
              <a:t>Round single nuclei often with a small indentation. </a:t>
            </a:r>
          </a:p>
          <a:p>
            <a:pPr marL="457200" indent="-457200">
              <a:spcBef>
                <a:spcPts val="0"/>
              </a:spcBef>
            </a:pPr>
            <a:r>
              <a:rPr lang="en-GB" sz="2800" b="0" i="0" u="none" strike="noStrike" cap="none" dirty="0">
                <a:solidFill>
                  <a:schemeClr val="dk1"/>
                </a:solidFill>
                <a:latin typeface="Didot" charset="0"/>
                <a:ea typeface="Didot" charset="0"/>
                <a:cs typeface="Didot" charset="0"/>
                <a:sym typeface="Calibri"/>
              </a:rPr>
              <a:t>CD14+ and CD40+</a:t>
            </a:r>
          </a:p>
          <a:p>
            <a:pPr marL="457200" indent="-457200">
              <a:spcBef>
                <a:spcPts val="0"/>
              </a:spcBef>
            </a:pPr>
            <a:r>
              <a:rPr lang="en-GB" dirty="0">
                <a:latin typeface="Didot" charset="0"/>
                <a:ea typeface="Didot" charset="0"/>
                <a:cs typeface="Didot" charset="0"/>
              </a:rPr>
              <a:t>Either derived from blood monocytes or as tissue resident macrophages.</a:t>
            </a:r>
          </a:p>
          <a:p>
            <a:pPr marL="457200" indent="-457200">
              <a:spcBef>
                <a:spcPts val="0"/>
              </a:spcBef>
            </a:pPr>
            <a:r>
              <a:rPr lang="en-GB" dirty="0">
                <a:latin typeface="Didot" charset="0"/>
                <a:ea typeface="Didot" charset="0"/>
                <a:cs typeface="Didot" charset="0"/>
              </a:rPr>
              <a:t>Detect pathogens and damage markers by pattern recognition receptors </a:t>
            </a:r>
          </a:p>
          <a:p>
            <a:pPr marL="457200" indent="-457200">
              <a:spcBef>
                <a:spcPts val="0"/>
              </a:spcBef>
            </a:pPr>
            <a:r>
              <a:rPr lang="en-GB" sz="2800" b="0" i="0" u="none" strike="noStrike" cap="none" dirty="0">
                <a:solidFill>
                  <a:schemeClr val="dk1"/>
                </a:solidFill>
                <a:latin typeface="Didot" charset="0"/>
                <a:ea typeface="Didot" charset="0"/>
                <a:cs typeface="Didot" charset="0"/>
                <a:sym typeface="Calibri"/>
              </a:rPr>
              <a:t>One of the principle cells in chronic inflammation</a:t>
            </a:r>
            <a:r>
              <a:rPr lang="en-GB" dirty="0">
                <a:latin typeface="Didot" charset="0"/>
                <a:ea typeface="Didot" charset="0"/>
                <a:cs typeface="Didot" charset="0"/>
              </a:rPr>
              <a:t>. </a:t>
            </a:r>
            <a:endParaRPr lang="en-GB" sz="2800" b="0" i="0" u="none" strike="noStrike" cap="none" dirty="0">
              <a:solidFill>
                <a:schemeClr val="dk1"/>
              </a:solidFill>
              <a:latin typeface="Didot" charset="0"/>
              <a:ea typeface="Didot" charset="0"/>
              <a:cs typeface="Didot" charset="0"/>
              <a:sym typeface="Calibri"/>
            </a:endParaRPr>
          </a:p>
          <a:p>
            <a:pPr marL="457200" indent="-457200">
              <a:spcBef>
                <a:spcPts val="0"/>
              </a:spcBef>
            </a:pPr>
            <a:endParaRPr sz="2800" b="0" i="0" u="none" strike="noStrike" cap="none" dirty="0">
              <a:solidFill>
                <a:schemeClr val="dk1"/>
              </a:solidFill>
              <a:latin typeface="Didot" charset="0"/>
              <a:ea typeface="Didot" charset="0"/>
              <a:cs typeface="Didot" charset="0"/>
              <a:sym typeface="Calibri"/>
            </a:endParaRPr>
          </a:p>
        </p:txBody>
      </p:sp>
      <p:sp>
        <p:nvSpPr>
          <p:cNvPr id="107" name="Shape 107"/>
          <p:cNvSpPr txBox="1"/>
          <p:nvPr/>
        </p:nvSpPr>
        <p:spPr>
          <a:xfrm>
            <a:off x="1187609" y="6343650"/>
            <a:ext cx="5065712" cy="2778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GB" sz="1200">
                <a:solidFill>
                  <a:schemeClr val="dk1"/>
                </a:solidFill>
                <a:latin typeface="Calibri"/>
                <a:ea typeface="Calibri"/>
                <a:cs typeface="Calibri"/>
                <a:sym typeface="Calibri"/>
              </a:rPr>
              <a:t>The Peer Teaching Society is not liable for false or misleading information…</a:t>
            </a:r>
          </a:p>
        </p:txBody>
      </p:sp>
      <p:sp>
        <p:nvSpPr>
          <p:cNvPr id="108" name="Shape 108"/>
          <p:cNvSpPr txBox="1"/>
          <p:nvPr/>
        </p:nvSpPr>
        <p:spPr>
          <a:xfrm>
            <a:off x="0" y="4389"/>
            <a:ext cx="9144000" cy="1143000"/>
          </a:xfrm>
          <a:prstGeom prst="rect">
            <a:avLst/>
          </a:prstGeom>
          <a:solidFill>
            <a:srgbClr val="293267"/>
          </a:solid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800">
              <a:solidFill>
                <a:schemeClr val="dk1"/>
              </a:solidFill>
              <a:latin typeface="Calibri"/>
              <a:ea typeface="Calibri"/>
              <a:cs typeface="Calibri"/>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4386" y="5721614"/>
            <a:ext cx="1023223" cy="1026582"/>
          </a:xfrm>
          <a:prstGeom prst="rect">
            <a:avLst/>
          </a:prstGeom>
          <a:noFill/>
          <a:ln>
            <a:noFill/>
          </a:ln>
        </p:spPr>
      </p:pic>
      <p:sp>
        <p:nvSpPr>
          <p:cNvPr id="2" name="TextBox 1"/>
          <p:cNvSpPr txBox="1"/>
          <p:nvPr/>
        </p:nvSpPr>
        <p:spPr>
          <a:xfrm>
            <a:off x="730408" y="226414"/>
            <a:ext cx="6693075"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Innate Cells; Macrophages</a:t>
            </a:r>
          </a:p>
        </p:txBody>
      </p:sp>
    </p:spTree>
    <p:extLst>
      <p:ext uri="{BB962C8B-B14F-4D97-AF65-F5344CB8AC3E}">
        <p14:creationId xmlns:p14="http://schemas.microsoft.com/office/powerpoint/2010/main" val="2840628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164386" y="1215245"/>
            <a:ext cx="8979614" cy="5001671"/>
          </a:xfrm>
          <a:prstGeom prst="rect">
            <a:avLst/>
          </a:prstGeom>
          <a:noFill/>
          <a:ln>
            <a:noFill/>
          </a:ln>
        </p:spPr>
        <p:txBody>
          <a:bodyPr wrap="square" lIns="91425" tIns="45700" rIns="91425" bIns="45700" anchor="t" anchorCtr="0">
            <a:noAutofit/>
          </a:bodyPr>
          <a:lstStyle/>
          <a:p>
            <a:pPr marL="457200" indent="-457200">
              <a:spcBef>
                <a:spcPts val="0"/>
              </a:spcBef>
            </a:pPr>
            <a:r>
              <a:rPr lang="en-GB" sz="2800" b="0" i="0" u="none" strike="noStrike" cap="none" dirty="0">
                <a:solidFill>
                  <a:schemeClr val="dk1"/>
                </a:solidFill>
                <a:latin typeface="Didot" charset="0"/>
                <a:ea typeface="Didot" charset="0"/>
                <a:cs typeface="Didot" charset="0"/>
                <a:sym typeface="Calibri"/>
              </a:rPr>
              <a:t>Basophil </a:t>
            </a:r>
          </a:p>
          <a:p>
            <a:pPr marL="857250" lvl="1" indent="-457200">
              <a:spcBef>
                <a:spcPts val="0"/>
              </a:spcBef>
            </a:pPr>
            <a:r>
              <a:rPr lang="en-GB" dirty="0">
                <a:latin typeface="Didot" charset="0"/>
                <a:ea typeface="Didot" charset="0"/>
                <a:cs typeface="Didot" charset="0"/>
              </a:rPr>
              <a:t>Can be thought of as circulating mast cells that release histamine upon IgE crosslinking Fc</a:t>
            </a:r>
            <a:r>
              <a:rPr lang="el-GR" dirty="0">
                <a:latin typeface="Didot" charset="0"/>
                <a:ea typeface="Didot" charset="0"/>
                <a:cs typeface="Didot" charset="0"/>
              </a:rPr>
              <a:t>ε</a:t>
            </a:r>
            <a:r>
              <a:rPr lang="en-GB" dirty="0">
                <a:latin typeface="Didot" charset="0"/>
                <a:ea typeface="Didot" charset="0"/>
                <a:cs typeface="Didot" charset="0"/>
              </a:rPr>
              <a:t> receptors. </a:t>
            </a:r>
          </a:p>
          <a:p>
            <a:pPr marL="857250" lvl="1" indent="-457200">
              <a:spcBef>
                <a:spcPts val="0"/>
              </a:spcBef>
            </a:pPr>
            <a:r>
              <a:rPr lang="en-GB" b="0" i="0" u="none" strike="noStrike" cap="none" dirty="0">
                <a:solidFill>
                  <a:schemeClr val="dk1"/>
                </a:solidFill>
                <a:latin typeface="Didot" charset="0"/>
                <a:ea typeface="Didot" charset="0"/>
                <a:cs typeface="Didot" charset="0"/>
                <a:sym typeface="Calibri"/>
              </a:rPr>
              <a:t>They also </a:t>
            </a:r>
            <a:r>
              <a:rPr lang="en-GB" dirty="0">
                <a:latin typeface="Didot" charset="0"/>
                <a:ea typeface="Didot" charset="0"/>
                <a:cs typeface="Didot" charset="0"/>
              </a:rPr>
              <a:t>secrete serotonin and heparin</a:t>
            </a:r>
          </a:p>
          <a:p>
            <a:pPr marL="857250" lvl="1" indent="-457200">
              <a:spcBef>
                <a:spcPts val="0"/>
              </a:spcBef>
            </a:pPr>
            <a:r>
              <a:rPr lang="en-GB" b="0" i="0" u="none" strike="noStrike" cap="none" dirty="0">
                <a:solidFill>
                  <a:schemeClr val="dk1"/>
                </a:solidFill>
                <a:latin typeface="Didot" charset="0"/>
                <a:ea typeface="Didot" charset="0"/>
                <a:cs typeface="Didot" charset="0"/>
                <a:sym typeface="Calibri"/>
              </a:rPr>
              <a:t>Important in asthma, anaphylaxis, atopic dermatitis, and hay fever. </a:t>
            </a:r>
          </a:p>
          <a:p>
            <a:pPr marL="857250" lvl="1" indent="-457200">
              <a:spcBef>
                <a:spcPts val="0"/>
              </a:spcBef>
            </a:pPr>
            <a:r>
              <a:rPr lang="en-GB" dirty="0">
                <a:latin typeface="Didot" charset="0"/>
                <a:ea typeface="Didot" charset="0"/>
                <a:cs typeface="Didot" charset="0"/>
              </a:rPr>
              <a:t>Key point; They do not egress into tissues and become mast cells .</a:t>
            </a:r>
            <a:endParaRPr lang="en-GB" b="0" i="0" u="none" strike="noStrike" cap="none" dirty="0">
              <a:solidFill>
                <a:schemeClr val="dk1"/>
              </a:solidFill>
              <a:latin typeface="Didot" charset="0"/>
              <a:ea typeface="Didot" charset="0"/>
              <a:cs typeface="Didot" charset="0"/>
              <a:sym typeface="Calibri"/>
            </a:endParaRPr>
          </a:p>
          <a:p>
            <a:pPr marL="457200" indent="-457200">
              <a:spcBef>
                <a:spcPts val="0"/>
              </a:spcBef>
            </a:pPr>
            <a:r>
              <a:rPr lang="en-GB" dirty="0">
                <a:latin typeface="Didot" charset="0"/>
                <a:ea typeface="Didot" charset="0"/>
                <a:cs typeface="Didot" charset="0"/>
              </a:rPr>
              <a:t>Eosinophil</a:t>
            </a:r>
          </a:p>
          <a:p>
            <a:pPr marL="857250" lvl="1" indent="-457200">
              <a:spcBef>
                <a:spcPts val="0"/>
              </a:spcBef>
            </a:pPr>
            <a:r>
              <a:rPr lang="en-GB" b="0" i="0" u="none" strike="noStrike" cap="none" dirty="0">
                <a:solidFill>
                  <a:schemeClr val="dk1"/>
                </a:solidFill>
                <a:latin typeface="Didot" charset="0"/>
                <a:ea typeface="Didot" charset="0"/>
                <a:cs typeface="Didot" charset="0"/>
                <a:sym typeface="Calibri"/>
              </a:rPr>
              <a:t>Important </a:t>
            </a:r>
            <a:r>
              <a:rPr lang="en-GB" dirty="0">
                <a:latin typeface="Didot" charset="0"/>
                <a:ea typeface="Didot" charset="0"/>
                <a:cs typeface="Didot" charset="0"/>
              </a:rPr>
              <a:t>cells in dealing with parasitic infections. </a:t>
            </a:r>
          </a:p>
          <a:p>
            <a:pPr marL="857250" lvl="1" indent="-457200">
              <a:spcBef>
                <a:spcPts val="0"/>
              </a:spcBef>
            </a:pPr>
            <a:r>
              <a:rPr lang="en-GB" b="0" i="0" u="none" strike="noStrike" cap="none" dirty="0">
                <a:solidFill>
                  <a:schemeClr val="dk1"/>
                </a:solidFill>
                <a:latin typeface="Didot" charset="0"/>
                <a:ea typeface="Didot" charset="0"/>
                <a:cs typeface="Didot" charset="0"/>
                <a:sym typeface="Calibri"/>
              </a:rPr>
              <a:t>Release cationic granules such as major basic protein. </a:t>
            </a:r>
          </a:p>
          <a:p>
            <a:pPr marL="857250" lvl="1" indent="-457200">
              <a:spcBef>
                <a:spcPts val="0"/>
              </a:spcBef>
            </a:pPr>
            <a:r>
              <a:rPr lang="en-GB" dirty="0">
                <a:latin typeface="Didot" charset="0"/>
                <a:ea typeface="Didot" charset="0"/>
                <a:cs typeface="Didot" charset="0"/>
              </a:rPr>
              <a:t>Release ROS, eicosanoids, leukotrienes, elastase among other molecules. </a:t>
            </a:r>
            <a:endParaRPr lang="en-GB" b="0" i="0" u="none" strike="noStrike" cap="none" dirty="0">
              <a:solidFill>
                <a:schemeClr val="dk1"/>
              </a:solidFill>
              <a:latin typeface="Didot" charset="0"/>
              <a:ea typeface="Didot" charset="0"/>
              <a:cs typeface="Didot" charset="0"/>
              <a:sym typeface="Calibri"/>
            </a:endParaRPr>
          </a:p>
        </p:txBody>
      </p:sp>
      <p:sp>
        <p:nvSpPr>
          <p:cNvPr id="107" name="Shape 107"/>
          <p:cNvSpPr txBox="1"/>
          <p:nvPr/>
        </p:nvSpPr>
        <p:spPr>
          <a:xfrm>
            <a:off x="1187609" y="6343650"/>
            <a:ext cx="5065712" cy="2778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GB" sz="1200">
                <a:solidFill>
                  <a:schemeClr val="dk1"/>
                </a:solidFill>
                <a:latin typeface="Calibri"/>
                <a:ea typeface="Calibri"/>
                <a:cs typeface="Calibri"/>
                <a:sym typeface="Calibri"/>
              </a:rPr>
              <a:t>The Peer Teaching Society is not liable for false or misleading information…</a:t>
            </a:r>
          </a:p>
        </p:txBody>
      </p:sp>
      <p:sp>
        <p:nvSpPr>
          <p:cNvPr id="108" name="Shape 108"/>
          <p:cNvSpPr txBox="1"/>
          <p:nvPr/>
        </p:nvSpPr>
        <p:spPr>
          <a:xfrm>
            <a:off x="0" y="0"/>
            <a:ext cx="9144000" cy="1143000"/>
          </a:xfrm>
          <a:prstGeom prst="rect">
            <a:avLst/>
          </a:prstGeom>
          <a:solidFill>
            <a:srgbClr val="293267"/>
          </a:solid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800">
              <a:solidFill>
                <a:schemeClr val="dk1"/>
              </a:solidFill>
              <a:latin typeface="Calibri"/>
              <a:ea typeface="Calibri"/>
              <a:cs typeface="Calibri"/>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4386" y="5721614"/>
            <a:ext cx="1023223" cy="1026582"/>
          </a:xfrm>
          <a:prstGeom prst="rect">
            <a:avLst/>
          </a:prstGeom>
          <a:noFill/>
          <a:ln>
            <a:noFill/>
          </a:ln>
        </p:spPr>
      </p:pic>
      <p:sp>
        <p:nvSpPr>
          <p:cNvPr id="2" name="TextBox 1"/>
          <p:cNvSpPr txBox="1"/>
          <p:nvPr/>
        </p:nvSpPr>
        <p:spPr>
          <a:xfrm>
            <a:off x="730409" y="222025"/>
            <a:ext cx="6945738"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Innate Cells; Other Granulocytes</a:t>
            </a:r>
          </a:p>
        </p:txBody>
      </p:sp>
    </p:spTree>
    <p:extLst>
      <p:ext uri="{BB962C8B-B14F-4D97-AF65-F5344CB8AC3E}">
        <p14:creationId xmlns:p14="http://schemas.microsoft.com/office/powerpoint/2010/main" val="3194473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3" name="Picture 2">
            <a:extLst>
              <a:ext uri="{FF2B5EF4-FFF2-40B4-BE49-F238E27FC236}">
                <a16:creationId xmlns:a16="http://schemas.microsoft.com/office/drawing/2014/main" id="{D112F11B-C8BE-400D-85C4-F1FF05D443AF}"/>
              </a:ext>
            </a:extLst>
          </p:cNvPr>
          <p:cNvPicPr>
            <a:picLocks noChangeAspect="1"/>
          </p:cNvPicPr>
          <p:nvPr/>
        </p:nvPicPr>
        <p:blipFill>
          <a:blip r:embed="rId3"/>
          <a:stretch>
            <a:fillRect/>
          </a:stretch>
        </p:blipFill>
        <p:spPr>
          <a:xfrm>
            <a:off x="3709852" y="2124008"/>
            <a:ext cx="5434148" cy="2529371"/>
          </a:xfrm>
          <a:prstGeom prst="rect">
            <a:avLst/>
          </a:prstGeom>
        </p:spPr>
      </p:pic>
      <p:sp>
        <p:nvSpPr>
          <p:cNvPr id="106" name="Shape 106"/>
          <p:cNvSpPr txBox="1">
            <a:spLocks noGrp="1"/>
          </p:cNvSpPr>
          <p:nvPr>
            <p:ph type="body" idx="1"/>
          </p:nvPr>
        </p:nvSpPr>
        <p:spPr>
          <a:xfrm>
            <a:off x="0" y="1217970"/>
            <a:ext cx="4219303" cy="4525963"/>
          </a:xfrm>
          <a:prstGeom prst="rect">
            <a:avLst/>
          </a:prstGeom>
          <a:noFill/>
          <a:ln>
            <a:noFill/>
          </a:ln>
        </p:spPr>
        <p:txBody>
          <a:bodyPr wrap="square" lIns="91425" tIns="45700" rIns="91425" bIns="45700" anchor="t" anchorCtr="0">
            <a:noAutofit/>
          </a:bodyPr>
          <a:lstStyle/>
          <a:p>
            <a:pPr marL="457200" indent="-457200">
              <a:spcBef>
                <a:spcPts val="0"/>
              </a:spcBef>
            </a:pPr>
            <a:r>
              <a:rPr lang="en-GB" sz="2600" b="0" i="0" u="none" strike="noStrike" cap="none" dirty="0">
                <a:solidFill>
                  <a:schemeClr val="dk1"/>
                </a:solidFill>
                <a:latin typeface="Didot" charset="0"/>
                <a:ea typeface="Didot" charset="0"/>
                <a:cs typeface="Didot" charset="0"/>
                <a:sym typeface="Calibri"/>
              </a:rPr>
              <a:t>Important in parasitic infection and allergic reactions. </a:t>
            </a:r>
          </a:p>
          <a:p>
            <a:pPr marL="457200" indent="-457200">
              <a:spcBef>
                <a:spcPts val="0"/>
              </a:spcBef>
            </a:pPr>
            <a:r>
              <a:rPr lang="en-GB" sz="2600" dirty="0">
                <a:latin typeface="Didot" charset="0"/>
                <a:ea typeface="Didot" charset="0"/>
                <a:cs typeface="Didot" charset="0"/>
              </a:rPr>
              <a:t>At mucosal surfaces. </a:t>
            </a:r>
          </a:p>
          <a:p>
            <a:pPr marL="457200" indent="-457200">
              <a:spcBef>
                <a:spcPts val="0"/>
              </a:spcBef>
            </a:pPr>
            <a:r>
              <a:rPr lang="en-GB" sz="2600" b="0" i="0" u="none" strike="noStrike" cap="none" dirty="0">
                <a:solidFill>
                  <a:schemeClr val="dk1"/>
                </a:solidFill>
                <a:latin typeface="Didot" charset="0"/>
                <a:ea typeface="Didot" charset="0"/>
                <a:cs typeface="Didot" charset="0"/>
                <a:sym typeface="Calibri"/>
              </a:rPr>
              <a:t>Stem cell factor is essential for development. </a:t>
            </a:r>
          </a:p>
          <a:p>
            <a:pPr marL="457200" indent="-457200">
              <a:spcBef>
                <a:spcPts val="0"/>
              </a:spcBef>
            </a:pPr>
            <a:r>
              <a:rPr lang="en-GB" sz="2600" dirty="0">
                <a:latin typeface="Didot" charset="0"/>
                <a:ea typeface="Didot" charset="0"/>
                <a:cs typeface="Didot" charset="0"/>
              </a:rPr>
              <a:t>Main source of histamine. </a:t>
            </a:r>
          </a:p>
          <a:p>
            <a:pPr marL="457200" indent="-457200">
              <a:spcBef>
                <a:spcPts val="0"/>
              </a:spcBef>
            </a:pPr>
            <a:r>
              <a:rPr lang="en-GB" sz="2600" b="0" i="0" u="none" strike="noStrike" cap="none" dirty="0">
                <a:solidFill>
                  <a:schemeClr val="dk1"/>
                </a:solidFill>
                <a:latin typeface="Didot" charset="0"/>
                <a:ea typeface="Didot" charset="0"/>
                <a:cs typeface="Didot" charset="0"/>
                <a:sym typeface="Calibri"/>
              </a:rPr>
              <a:t>Activated by </a:t>
            </a:r>
            <a:r>
              <a:rPr lang="en-GB" sz="2600" dirty="0">
                <a:latin typeface="Didot" charset="0"/>
                <a:ea typeface="Didot" charset="0"/>
                <a:cs typeface="Didot" charset="0"/>
              </a:rPr>
              <a:t>immune complex IgE crosslinking </a:t>
            </a:r>
            <a:r>
              <a:rPr lang="en-GB" sz="2400" dirty="0">
                <a:latin typeface="Didot" charset="0"/>
                <a:ea typeface="Didot" charset="0"/>
                <a:cs typeface="Didot" charset="0"/>
              </a:rPr>
              <a:t>Fc</a:t>
            </a:r>
            <a:r>
              <a:rPr lang="el-GR" sz="2400" dirty="0">
                <a:latin typeface="Didot" charset="0"/>
                <a:ea typeface="Didot" charset="0"/>
                <a:cs typeface="Didot" charset="0"/>
              </a:rPr>
              <a:t>ε</a:t>
            </a:r>
            <a:r>
              <a:rPr lang="en-GB" sz="2400" dirty="0">
                <a:latin typeface="Didot" charset="0"/>
                <a:ea typeface="Didot" charset="0"/>
                <a:cs typeface="Didot" charset="0"/>
              </a:rPr>
              <a:t>R1</a:t>
            </a:r>
            <a:endParaRPr sz="2600" b="0" i="0" u="none" strike="noStrike" cap="none" dirty="0">
              <a:solidFill>
                <a:schemeClr val="dk1"/>
              </a:solidFill>
              <a:latin typeface="Didot" charset="0"/>
              <a:ea typeface="Didot" charset="0"/>
              <a:cs typeface="Didot" charset="0"/>
              <a:sym typeface="Calibri"/>
            </a:endParaRPr>
          </a:p>
        </p:txBody>
      </p:sp>
      <p:sp>
        <p:nvSpPr>
          <p:cNvPr id="107" name="Shape 107"/>
          <p:cNvSpPr txBox="1"/>
          <p:nvPr/>
        </p:nvSpPr>
        <p:spPr>
          <a:xfrm>
            <a:off x="1187609" y="6343650"/>
            <a:ext cx="5065712" cy="2778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GB" sz="1200">
                <a:solidFill>
                  <a:schemeClr val="dk1"/>
                </a:solidFill>
                <a:latin typeface="Calibri"/>
                <a:ea typeface="Calibri"/>
                <a:cs typeface="Calibri"/>
                <a:sym typeface="Calibri"/>
              </a:rPr>
              <a:t>The Peer Teaching Society is not liable for false or misleading information…</a:t>
            </a:r>
          </a:p>
        </p:txBody>
      </p:sp>
      <p:sp>
        <p:nvSpPr>
          <p:cNvPr id="108" name="Shape 108"/>
          <p:cNvSpPr txBox="1"/>
          <p:nvPr/>
        </p:nvSpPr>
        <p:spPr>
          <a:xfrm>
            <a:off x="0" y="0"/>
            <a:ext cx="9144000" cy="1143000"/>
          </a:xfrm>
          <a:prstGeom prst="rect">
            <a:avLst/>
          </a:prstGeom>
          <a:solidFill>
            <a:srgbClr val="293267"/>
          </a:solid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800">
              <a:solidFill>
                <a:schemeClr val="dk1"/>
              </a:solidFill>
              <a:latin typeface="Calibri"/>
              <a:ea typeface="Calibri"/>
              <a:cs typeface="Calibri"/>
              <a:sym typeface="Calibri"/>
            </a:endParaRPr>
          </a:p>
        </p:txBody>
      </p:sp>
      <p:pic>
        <p:nvPicPr>
          <p:cNvPr id="109" name="Shape 10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64386" y="5721614"/>
            <a:ext cx="1023223" cy="1026582"/>
          </a:xfrm>
          <a:prstGeom prst="rect">
            <a:avLst/>
          </a:prstGeom>
          <a:noFill/>
          <a:ln>
            <a:noFill/>
          </a:ln>
        </p:spPr>
      </p:pic>
      <p:sp>
        <p:nvSpPr>
          <p:cNvPr id="2" name="TextBox 1"/>
          <p:cNvSpPr txBox="1"/>
          <p:nvPr/>
        </p:nvSpPr>
        <p:spPr>
          <a:xfrm>
            <a:off x="730409" y="209993"/>
            <a:ext cx="6488538"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Innate Cells; Mast cells</a:t>
            </a:r>
          </a:p>
        </p:txBody>
      </p:sp>
    </p:spTree>
    <p:extLst>
      <p:ext uri="{BB962C8B-B14F-4D97-AF65-F5344CB8AC3E}">
        <p14:creationId xmlns:p14="http://schemas.microsoft.com/office/powerpoint/2010/main" val="3256005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457200" y="1600200"/>
            <a:ext cx="8229600" cy="4525963"/>
          </a:xfrm>
          <a:prstGeom prst="rect">
            <a:avLst/>
          </a:prstGeom>
          <a:noFill/>
          <a:ln>
            <a:noFill/>
          </a:ln>
        </p:spPr>
        <p:txBody>
          <a:bodyPr wrap="square" lIns="91425" tIns="45700" rIns="91425" bIns="45700" anchor="t" anchorCtr="0">
            <a:noAutofit/>
          </a:bodyPr>
          <a:lstStyle/>
          <a:p>
            <a:pPr marL="457200" indent="-457200">
              <a:spcBef>
                <a:spcPts val="0"/>
              </a:spcBef>
            </a:pPr>
            <a:r>
              <a:rPr lang="en-GB" dirty="0">
                <a:latin typeface="Didot" charset="0"/>
                <a:ea typeface="Didot" charset="0"/>
                <a:cs typeface="Didot" charset="0"/>
              </a:rPr>
              <a:t>In blood and tissues </a:t>
            </a:r>
          </a:p>
          <a:p>
            <a:pPr marL="457200" indent="-457200">
              <a:spcBef>
                <a:spcPts val="0"/>
              </a:spcBef>
            </a:pPr>
            <a:r>
              <a:rPr lang="en-GB" dirty="0">
                <a:latin typeface="Didot" charset="0"/>
                <a:ea typeface="Didot" charset="0"/>
                <a:cs typeface="Didot" charset="0"/>
              </a:rPr>
              <a:t>CD16+</a:t>
            </a:r>
          </a:p>
          <a:p>
            <a:pPr marL="457200" indent="-457200">
              <a:spcBef>
                <a:spcPts val="0"/>
              </a:spcBef>
            </a:pPr>
            <a:r>
              <a:rPr lang="en-GB" dirty="0">
                <a:latin typeface="Didot" charset="0"/>
                <a:ea typeface="Didot" charset="0"/>
                <a:cs typeface="Didot" charset="0"/>
              </a:rPr>
              <a:t>Not phagocytic</a:t>
            </a:r>
          </a:p>
          <a:p>
            <a:pPr marL="457200" indent="-457200">
              <a:spcBef>
                <a:spcPts val="0"/>
              </a:spcBef>
            </a:pPr>
            <a:r>
              <a:rPr lang="en-GB" dirty="0">
                <a:latin typeface="Didot" charset="0"/>
                <a:ea typeface="Didot" charset="0"/>
                <a:cs typeface="Didot" charset="0"/>
              </a:rPr>
              <a:t>Antibody-dependent cellular cytotoxicity (ADCC)</a:t>
            </a:r>
            <a:endParaRPr lang="en-GB" sz="2800" b="0" i="0" u="none" strike="noStrike" cap="none" dirty="0">
              <a:solidFill>
                <a:schemeClr val="dk1"/>
              </a:solidFill>
              <a:latin typeface="Didot" charset="0"/>
              <a:ea typeface="Didot" charset="0"/>
              <a:cs typeface="Didot" charset="0"/>
              <a:sym typeface="Calibri"/>
            </a:endParaRPr>
          </a:p>
          <a:p>
            <a:pPr marL="457200" indent="-457200">
              <a:spcBef>
                <a:spcPts val="0"/>
              </a:spcBef>
            </a:pPr>
            <a:r>
              <a:rPr lang="en-GB" sz="2800" b="0" i="0" u="none" strike="noStrike" cap="none" dirty="0">
                <a:solidFill>
                  <a:schemeClr val="dk1"/>
                </a:solidFill>
                <a:latin typeface="Didot" charset="0"/>
                <a:ea typeface="Didot" charset="0"/>
                <a:cs typeface="Didot" charset="0"/>
                <a:sym typeface="Calibri"/>
              </a:rPr>
              <a:t>Release lytic granules that kill virus infected cells. </a:t>
            </a:r>
          </a:p>
          <a:p>
            <a:pPr marL="457200" indent="-457200">
              <a:spcBef>
                <a:spcPts val="0"/>
              </a:spcBef>
            </a:pPr>
            <a:r>
              <a:rPr lang="en-GB" dirty="0">
                <a:latin typeface="Didot" charset="0"/>
                <a:ea typeface="Didot" charset="0"/>
                <a:cs typeface="Didot" charset="0"/>
              </a:rPr>
              <a:t>Recognise self and non-self by the presence of MHC-I on cell surfaces </a:t>
            </a:r>
            <a:r>
              <a:rPr lang="en-GB" sz="2800" b="0" i="0" u="none" strike="noStrike" cap="none" dirty="0">
                <a:solidFill>
                  <a:schemeClr val="dk1"/>
                </a:solidFill>
                <a:latin typeface="Didot" charset="0"/>
                <a:ea typeface="Didot" charset="0"/>
                <a:cs typeface="Didot" charset="0"/>
                <a:sym typeface="Calibri"/>
              </a:rPr>
              <a:t> </a:t>
            </a:r>
            <a:endParaRPr sz="2800" b="0" i="0" u="none" strike="noStrike" cap="none" dirty="0">
              <a:solidFill>
                <a:schemeClr val="dk1"/>
              </a:solidFill>
              <a:latin typeface="Didot" charset="0"/>
              <a:ea typeface="Didot" charset="0"/>
              <a:cs typeface="Didot" charset="0"/>
              <a:sym typeface="Calibri"/>
            </a:endParaRPr>
          </a:p>
        </p:txBody>
      </p:sp>
      <p:sp>
        <p:nvSpPr>
          <p:cNvPr id="107" name="Shape 107"/>
          <p:cNvSpPr txBox="1"/>
          <p:nvPr/>
        </p:nvSpPr>
        <p:spPr>
          <a:xfrm>
            <a:off x="1187609" y="6343650"/>
            <a:ext cx="5065712" cy="2778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GB" sz="1200">
                <a:solidFill>
                  <a:schemeClr val="dk1"/>
                </a:solidFill>
                <a:latin typeface="Calibri"/>
                <a:ea typeface="Calibri"/>
                <a:cs typeface="Calibri"/>
                <a:sym typeface="Calibri"/>
              </a:rPr>
              <a:t>The Peer Teaching Society is not liable for false or misleading information…</a:t>
            </a:r>
          </a:p>
        </p:txBody>
      </p:sp>
      <p:sp>
        <p:nvSpPr>
          <p:cNvPr id="108" name="Shape 108"/>
          <p:cNvSpPr txBox="1"/>
          <p:nvPr/>
        </p:nvSpPr>
        <p:spPr>
          <a:xfrm>
            <a:off x="0" y="0"/>
            <a:ext cx="9144000" cy="1143000"/>
          </a:xfrm>
          <a:prstGeom prst="rect">
            <a:avLst/>
          </a:prstGeom>
          <a:solidFill>
            <a:srgbClr val="293267"/>
          </a:solid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800">
              <a:solidFill>
                <a:schemeClr val="dk1"/>
              </a:solidFill>
              <a:latin typeface="Calibri"/>
              <a:ea typeface="Calibri"/>
              <a:cs typeface="Calibri"/>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4386" y="5721614"/>
            <a:ext cx="1023223" cy="1026582"/>
          </a:xfrm>
          <a:prstGeom prst="rect">
            <a:avLst/>
          </a:prstGeom>
          <a:noFill/>
          <a:ln>
            <a:noFill/>
          </a:ln>
        </p:spPr>
      </p:pic>
      <p:sp>
        <p:nvSpPr>
          <p:cNvPr id="2" name="TextBox 1"/>
          <p:cNvSpPr txBox="1"/>
          <p:nvPr/>
        </p:nvSpPr>
        <p:spPr>
          <a:xfrm>
            <a:off x="730409" y="209993"/>
            <a:ext cx="4676500"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Innate Cells; NK Cells</a:t>
            </a:r>
          </a:p>
        </p:txBody>
      </p:sp>
    </p:spTree>
    <p:extLst>
      <p:ext uri="{BB962C8B-B14F-4D97-AF65-F5344CB8AC3E}">
        <p14:creationId xmlns:p14="http://schemas.microsoft.com/office/powerpoint/2010/main" val="2619165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457200" y="1409293"/>
            <a:ext cx="8389088" cy="4525963"/>
          </a:xfrm>
          <a:prstGeom prst="rect">
            <a:avLst/>
          </a:prstGeom>
          <a:noFill/>
          <a:ln>
            <a:noFill/>
          </a:ln>
        </p:spPr>
        <p:txBody>
          <a:bodyPr wrap="square" lIns="91425" tIns="45700" rIns="91425" bIns="45700" anchor="t" anchorCtr="0">
            <a:noAutofit/>
          </a:bodyPr>
          <a:lstStyle/>
          <a:p>
            <a:pPr marL="457200" indent="-457200">
              <a:spcBef>
                <a:spcPts val="0"/>
              </a:spcBef>
            </a:pPr>
            <a:r>
              <a:rPr lang="en-GB" dirty="0">
                <a:latin typeface="Didot" charset="0"/>
                <a:ea typeface="Didot" charset="0"/>
                <a:cs typeface="Didot" charset="0"/>
              </a:rPr>
              <a:t>The professional antigen presenting cells </a:t>
            </a:r>
          </a:p>
          <a:p>
            <a:pPr marL="857250" lvl="1" indent="-457200">
              <a:spcBef>
                <a:spcPts val="0"/>
              </a:spcBef>
            </a:pPr>
            <a:r>
              <a:rPr lang="en-GB" dirty="0">
                <a:latin typeface="Didot" charset="0"/>
                <a:ea typeface="Didot" charset="0"/>
                <a:cs typeface="Didot" charset="0"/>
              </a:rPr>
              <a:t>Macrophages </a:t>
            </a:r>
          </a:p>
          <a:p>
            <a:pPr marL="857250" lvl="1" indent="-457200">
              <a:spcBef>
                <a:spcPts val="0"/>
              </a:spcBef>
            </a:pPr>
            <a:r>
              <a:rPr lang="en-GB" dirty="0">
                <a:latin typeface="Didot" charset="0"/>
                <a:ea typeface="Didot" charset="0"/>
                <a:cs typeface="Didot" charset="0"/>
              </a:rPr>
              <a:t>B-Cells </a:t>
            </a:r>
          </a:p>
          <a:p>
            <a:pPr marL="857250" lvl="1" indent="-457200">
              <a:spcBef>
                <a:spcPts val="0"/>
              </a:spcBef>
            </a:pPr>
            <a:r>
              <a:rPr lang="en-GB" dirty="0">
                <a:latin typeface="Didot" charset="0"/>
                <a:ea typeface="Didot" charset="0"/>
                <a:cs typeface="Didot" charset="0"/>
              </a:rPr>
              <a:t>Dendritic Cells</a:t>
            </a:r>
            <a:endParaRPr lang="en-US" dirty="0">
              <a:latin typeface="Didot" charset="0"/>
              <a:ea typeface="Didot" charset="0"/>
              <a:cs typeface="Didot" charset="0"/>
            </a:endParaRPr>
          </a:p>
          <a:p>
            <a:pPr marL="457200" indent="-457200">
              <a:spcBef>
                <a:spcPts val="0"/>
              </a:spcBef>
            </a:pPr>
            <a:r>
              <a:rPr lang="en-GB" dirty="0">
                <a:latin typeface="Didot" charset="0"/>
                <a:ea typeface="Didot" charset="0"/>
                <a:cs typeface="Didot" charset="0"/>
              </a:rPr>
              <a:t>They all present exogenous Ag in the context of MHC-II</a:t>
            </a:r>
            <a:endParaRPr lang="en-US" dirty="0">
              <a:latin typeface="Didot" charset="0"/>
              <a:ea typeface="Didot" charset="0"/>
              <a:cs typeface="Didot" charset="0"/>
            </a:endParaRPr>
          </a:p>
          <a:p>
            <a:pPr marL="457200" indent="-457200">
              <a:spcBef>
                <a:spcPts val="0"/>
              </a:spcBef>
            </a:pPr>
            <a:r>
              <a:rPr lang="en-US" dirty="0">
                <a:latin typeface="Didot" charset="0"/>
                <a:ea typeface="Didot" charset="0"/>
                <a:cs typeface="Didot" charset="0"/>
              </a:rPr>
              <a:t>Dendritic cells are the most potent antigen presenting cell. They egress to secondary organs to aid the adaptive response </a:t>
            </a:r>
            <a:endParaRPr lang="en-GB" dirty="0">
              <a:latin typeface="Didot" charset="0"/>
              <a:ea typeface="Didot" charset="0"/>
              <a:cs typeface="Didot" charset="0"/>
            </a:endParaRPr>
          </a:p>
          <a:p>
            <a:pPr marL="457200" indent="-457200">
              <a:spcBef>
                <a:spcPts val="0"/>
              </a:spcBef>
            </a:pPr>
            <a:r>
              <a:rPr lang="en-GB" dirty="0">
                <a:latin typeface="Didot" charset="0"/>
                <a:ea typeface="Didot" charset="0"/>
                <a:cs typeface="Didot" charset="0"/>
              </a:rPr>
              <a:t>All nucleated cells are capable of MHC-I presentation. </a:t>
            </a:r>
          </a:p>
        </p:txBody>
      </p:sp>
      <p:sp>
        <p:nvSpPr>
          <p:cNvPr id="107" name="Shape 107"/>
          <p:cNvSpPr txBox="1"/>
          <p:nvPr/>
        </p:nvSpPr>
        <p:spPr>
          <a:xfrm>
            <a:off x="1187609" y="6343650"/>
            <a:ext cx="5065712" cy="2778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GB" sz="1200">
                <a:solidFill>
                  <a:schemeClr val="dk1"/>
                </a:solidFill>
                <a:latin typeface="Calibri"/>
                <a:ea typeface="Calibri"/>
                <a:cs typeface="Calibri"/>
                <a:sym typeface="Calibri"/>
              </a:rPr>
              <a:t>The Peer Teaching Society is not liable for false or misleading information…</a:t>
            </a:r>
          </a:p>
        </p:txBody>
      </p:sp>
      <p:sp>
        <p:nvSpPr>
          <p:cNvPr id="108" name="Shape 108"/>
          <p:cNvSpPr txBox="1"/>
          <p:nvPr/>
        </p:nvSpPr>
        <p:spPr>
          <a:xfrm>
            <a:off x="-1" y="0"/>
            <a:ext cx="9048307" cy="1143000"/>
          </a:xfrm>
          <a:prstGeom prst="rect">
            <a:avLst/>
          </a:prstGeom>
          <a:solidFill>
            <a:srgbClr val="293267"/>
          </a:solid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800">
              <a:solidFill>
                <a:schemeClr val="dk1"/>
              </a:solidFill>
              <a:latin typeface="Calibri"/>
              <a:ea typeface="Calibri"/>
              <a:cs typeface="Calibri"/>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4386" y="5721614"/>
            <a:ext cx="1023223" cy="1026582"/>
          </a:xfrm>
          <a:prstGeom prst="rect">
            <a:avLst/>
          </a:prstGeom>
          <a:noFill/>
          <a:ln>
            <a:noFill/>
          </a:ln>
        </p:spPr>
      </p:pic>
      <p:sp>
        <p:nvSpPr>
          <p:cNvPr id="2" name="TextBox 1"/>
          <p:cNvSpPr txBox="1"/>
          <p:nvPr/>
        </p:nvSpPr>
        <p:spPr>
          <a:xfrm>
            <a:off x="730408" y="183412"/>
            <a:ext cx="5919247"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Antigen Presenting Cells</a:t>
            </a:r>
          </a:p>
        </p:txBody>
      </p:sp>
    </p:spTree>
    <p:extLst>
      <p:ext uri="{BB962C8B-B14F-4D97-AF65-F5344CB8AC3E}">
        <p14:creationId xmlns:p14="http://schemas.microsoft.com/office/powerpoint/2010/main" val="2432339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Shape 107"/>
          <p:cNvSpPr txBox="1"/>
          <p:nvPr/>
        </p:nvSpPr>
        <p:spPr>
          <a:xfrm>
            <a:off x="1187609" y="6343650"/>
            <a:ext cx="5065712" cy="2778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GB" sz="1200">
                <a:solidFill>
                  <a:schemeClr val="dk1"/>
                </a:solidFill>
                <a:latin typeface="Calibri"/>
                <a:ea typeface="Calibri"/>
                <a:cs typeface="Calibri"/>
                <a:sym typeface="Calibri"/>
              </a:rPr>
              <a:t>The Peer Teaching Society is not liable for false or misleading information…</a:t>
            </a: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4386" y="5721614"/>
            <a:ext cx="1023223" cy="1026582"/>
          </a:xfrm>
          <a:prstGeom prst="rect">
            <a:avLst/>
          </a:prstGeom>
          <a:noFill/>
          <a:ln>
            <a:noFill/>
          </a:ln>
        </p:spPr>
      </p:pic>
      <p:sp>
        <p:nvSpPr>
          <p:cNvPr id="2" name="TextBox 1"/>
          <p:cNvSpPr txBox="1"/>
          <p:nvPr/>
        </p:nvSpPr>
        <p:spPr>
          <a:xfrm>
            <a:off x="730409" y="209993"/>
            <a:ext cx="4676500"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Title</a:t>
            </a:r>
          </a:p>
        </p:txBody>
      </p:sp>
      <p:sp>
        <p:nvSpPr>
          <p:cNvPr id="7" name="Shape 108">
            <a:extLst>
              <a:ext uri="{FF2B5EF4-FFF2-40B4-BE49-F238E27FC236}">
                <a16:creationId xmlns:a16="http://schemas.microsoft.com/office/drawing/2014/main" id="{6FE1C1D3-2AC8-46B7-9AFA-D050F4FA301D}"/>
              </a:ext>
            </a:extLst>
          </p:cNvPr>
          <p:cNvSpPr txBox="1"/>
          <p:nvPr/>
        </p:nvSpPr>
        <p:spPr>
          <a:xfrm>
            <a:off x="-1" y="0"/>
            <a:ext cx="9048307" cy="1143000"/>
          </a:xfrm>
          <a:prstGeom prst="rect">
            <a:avLst/>
          </a:prstGeom>
          <a:solidFill>
            <a:srgbClr val="293267"/>
          </a:solid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800">
              <a:solidFill>
                <a:schemeClr val="dk1"/>
              </a:solidFill>
              <a:latin typeface="Calibri"/>
              <a:ea typeface="Calibri"/>
              <a:cs typeface="Calibri"/>
              <a:sym typeface="Calibri"/>
            </a:endParaRPr>
          </a:p>
        </p:txBody>
      </p:sp>
      <p:sp>
        <p:nvSpPr>
          <p:cNvPr id="8" name="TextBox 7">
            <a:extLst>
              <a:ext uri="{FF2B5EF4-FFF2-40B4-BE49-F238E27FC236}">
                <a16:creationId xmlns:a16="http://schemas.microsoft.com/office/drawing/2014/main" id="{26254A03-B695-46BC-B3B8-575A47FA425D}"/>
              </a:ext>
            </a:extLst>
          </p:cNvPr>
          <p:cNvSpPr txBox="1"/>
          <p:nvPr/>
        </p:nvSpPr>
        <p:spPr>
          <a:xfrm>
            <a:off x="730408" y="183412"/>
            <a:ext cx="5919247"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Antigen Presenting Cells</a:t>
            </a:r>
          </a:p>
        </p:txBody>
      </p:sp>
      <p:pic>
        <p:nvPicPr>
          <p:cNvPr id="2050" name="Picture 2" descr="Image result for t cell dendritic cell interaction 3 signals">
            <a:extLst>
              <a:ext uri="{FF2B5EF4-FFF2-40B4-BE49-F238E27FC236}">
                <a16:creationId xmlns:a16="http://schemas.microsoft.com/office/drawing/2014/main" id="{AF08AE90-0163-42F9-9224-9EBF0D2AEB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287" y="1326412"/>
            <a:ext cx="6425230" cy="4581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098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457200" y="1600200"/>
            <a:ext cx="4423764" cy="4525963"/>
          </a:xfrm>
          <a:prstGeom prst="rect">
            <a:avLst/>
          </a:prstGeom>
          <a:noFill/>
          <a:ln>
            <a:noFill/>
          </a:ln>
        </p:spPr>
        <p:txBody>
          <a:bodyPr wrap="square" lIns="91425" tIns="45700" rIns="91425" bIns="45700" anchor="t" anchorCtr="0">
            <a:noAutofit/>
          </a:bodyPr>
          <a:lstStyle/>
          <a:p>
            <a:pPr marL="457200" indent="-457200">
              <a:spcBef>
                <a:spcPts val="0"/>
              </a:spcBef>
            </a:pPr>
            <a:r>
              <a:rPr lang="en-GB" sz="2800" b="0" i="0" u="none" strike="noStrike" cap="none" dirty="0">
                <a:solidFill>
                  <a:schemeClr val="dk1"/>
                </a:solidFill>
                <a:latin typeface="Didot" charset="0"/>
                <a:ea typeface="Didot" charset="0"/>
                <a:cs typeface="Didot" charset="0"/>
                <a:sym typeface="Calibri"/>
              </a:rPr>
              <a:t>CD3 is the common T cell marker</a:t>
            </a:r>
          </a:p>
          <a:p>
            <a:pPr marL="457200" indent="-457200">
              <a:spcBef>
                <a:spcPts val="0"/>
              </a:spcBef>
            </a:pPr>
            <a:r>
              <a:rPr lang="en-GB" dirty="0">
                <a:latin typeface="Didot" charset="0"/>
                <a:ea typeface="Didot" charset="0"/>
                <a:cs typeface="Didot" charset="0"/>
              </a:rPr>
              <a:t>Can express CD4 or CD8</a:t>
            </a:r>
          </a:p>
          <a:p>
            <a:pPr marL="457200" indent="-457200">
              <a:spcBef>
                <a:spcPts val="0"/>
              </a:spcBef>
            </a:pPr>
            <a:r>
              <a:rPr lang="en-GB" sz="2800" b="0" i="0" u="none" strike="noStrike" cap="none" dirty="0">
                <a:solidFill>
                  <a:schemeClr val="dk1"/>
                </a:solidFill>
                <a:latin typeface="Didot" charset="0"/>
                <a:ea typeface="Didot" charset="0"/>
                <a:cs typeface="Didot" charset="0"/>
                <a:sym typeface="Calibri"/>
              </a:rPr>
              <a:t>T cell receptor </a:t>
            </a:r>
            <a:endParaRPr lang="en-GB" dirty="0">
              <a:latin typeface="Didot" charset="0"/>
              <a:ea typeface="Didot" charset="0"/>
              <a:cs typeface="Didot" charset="0"/>
            </a:endParaRPr>
          </a:p>
          <a:p>
            <a:pPr marL="457200" indent="-457200">
              <a:spcBef>
                <a:spcPts val="0"/>
              </a:spcBef>
            </a:pPr>
            <a:r>
              <a:rPr lang="en-GB" sz="2800" b="0" i="0" u="none" strike="noStrike" cap="none" dirty="0">
                <a:solidFill>
                  <a:schemeClr val="dk1"/>
                </a:solidFill>
                <a:latin typeface="Didot" charset="0"/>
                <a:ea typeface="Didot" charset="0"/>
                <a:cs typeface="Didot" charset="0"/>
                <a:sym typeface="Calibri"/>
              </a:rPr>
              <a:t>C</a:t>
            </a:r>
            <a:r>
              <a:rPr lang="en-GB" dirty="0">
                <a:latin typeface="Didot" charset="0"/>
                <a:ea typeface="Didot" charset="0"/>
                <a:cs typeface="Didot" charset="0"/>
              </a:rPr>
              <a:t>an be naïve, effector, or memory </a:t>
            </a:r>
          </a:p>
          <a:p>
            <a:pPr marL="457200" indent="-457200">
              <a:spcBef>
                <a:spcPts val="0"/>
              </a:spcBef>
            </a:pPr>
            <a:r>
              <a:rPr lang="en-GB" dirty="0">
                <a:latin typeface="Didot" charset="0"/>
                <a:ea typeface="Didot" charset="0"/>
                <a:cs typeface="Didot" charset="0"/>
              </a:rPr>
              <a:t>CD25 is the marker of activation. </a:t>
            </a:r>
          </a:p>
          <a:p>
            <a:pPr marL="457200" indent="-457200">
              <a:spcBef>
                <a:spcPts val="0"/>
              </a:spcBef>
            </a:pPr>
            <a:endParaRPr sz="2800" b="0" i="0" u="none" strike="noStrike" cap="none" dirty="0">
              <a:solidFill>
                <a:schemeClr val="dk1"/>
              </a:solidFill>
              <a:latin typeface="Didot" charset="0"/>
              <a:ea typeface="Didot" charset="0"/>
              <a:cs typeface="Didot" charset="0"/>
              <a:sym typeface="Calibri"/>
            </a:endParaRPr>
          </a:p>
        </p:txBody>
      </p:sp>
      <p:sp>
        <p:nvSpPr>
          <p:cNvPr id="107" name="Shape 107"/>
          <p:cNvSpPr txBox="1"/>
          <p:nvPr/>
        </p:nvSpPr>
        <p:spPr>
          <a:xfrm>
            <a:off x="1187609" y="6343650"/>
            <a:ext cx="5065712" cy="2778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GB" sz="1200">
                <a:solidFill>
                  <a:schemeClr val="dk1"/>
                </a:solidFill>
                <a:latin typeface="Calibri"/>
                <a:ea typeface="Calibri"/>
                <a:cs typeface="Calibri"/>
                <a:sym typeface="Calibri"/>
              </a:rPr>
              <a:t>The Peer Teaching Society is not liable for false or misleading information…</a:t>
            </a:r>
          </a:p>
        </p:txBody>
      </p:sp>
      <p:sp>
        <p:nvSpPr>
          <p:cNvPr id="108" name="Shape 108"/>
          <p:cNvSpPr txBox="1"/>
          <p:nvPr/>
        </p:nvSpPr>
        <p:spPr>
          <a:xfrm>
            <a:off x="0" y="7936"/>
            <a:ext cx="9144000" cy="1143000"/>
          </a:xfrm>
          <a:prstGeom prst="rect">
            <a:avLst/>
          </a:prstGeom>
          <a:solidFill>
            <a:srgbClr val="293267"/>
          </a:solid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800">
              <a:solidFill>
                <a:schemeClr val="dk1"/>
              </a:solidFill>
              <a:latin typeface="Calibri"/>
              <a:ea typeface="Calibri"/>
              <a:cs typeface="Calibri"/>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4386" y="5721614"/>
            <a:ext cx="1023223" cy="1026582"/>
          </a:xfrm>
          <a:prstGeom prst="rect">
            <a:avLst/>
          </a:prstGeom>
          <a:noFill/>
          <a:ln>
            <a:noFill/>
          </a:ln>
        </p:spPr>
      </p:pic>
      <p:sp>
        <p:nvSpPr>
          <p:cNvPr id="2" name="TextBox 1"/>
          <p:cNvSpPr txBox="1"/>
          <p:nvPr/>
        </p:nvSpPr>
        <p:spPr>
          <a:xfrm>
            <a:off x="730409" y="217929"/>
            <a:ext cx="4676500"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T cells </a:t>
            </a:r>
          </a:p>
        </p:txBody>
      </p:sp>
      <p:pic>
        <p:nvPicPr>
          <p:cNvPr id="1026" name="Picture 2" descr="Image result for CD4 T cell TCR">
            <a:extLst>
              <a:ext uri="{FF2B5EF4-FFF2-40B4-BE49-F238E27FC236}">
                <a16:creationId xmlns:a16="http://schemas.microsoft.com/office/drawing/2014/main" id="{E9989A3A-0C7A-4B72-9AB8-F542FAEDE8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6671" y="2321049"/>
            <a:ext cx="4157330" cy="3001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958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Shape 107"/>
          <p:cNvSpPr txBox="1"/>
          <p:nvPr/>
        </p:nvSpPr>
        <p:spPr>
          <a:xfrm>
            <a:off x="1187609" y="6343650"/>
            <a:ext cx="5065712" cy="2778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GB" sz="1200">
                <a:solidFill>
                  <a:schemeClr val="dk1"/>
                </a:solidFill>
                <a:latin typeface="Calibri"/>
                <a:ea typeface="Calibri"/>
                <a:cs typeface="Calibri"/>
                <a:sym typeface="Calibri"/>
              </a:rPr>
              <a:t>The Peer Teaching Society is not liable for false or misleading information…</a:t>
            </a:r>
          </a:p>
        </p:txBody>
      </p:sp>
      <p:sp>
        <p:nvSpPr>
          <p:cNvPr id="108" name="Shape 108"/>
          <p:cNvSpPr txBox="1"/>
          <p:nvPr/>
        </p:nvSpPr>
        <p:spPr>
          <a:xfrm>
            <a:off x="0" y="7936"/>
            <a:ext cx="9144000" cy="1143000"/>
          </a:xfrm>
          <a:prstGeom prst="rect">
            <a:avLst/>
          </a:prstGeom>
          <a:solidFill>
            <a:srgbClr val="293267"/>
          </a:solid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800">
              <a:solidFill>
                <a:schemeClr val="dk1"/>
              </a:solidFill>
              <a:latin typeface="Calibri"/>
              <a:ea typeface="Calibri"/>
              <a:cs typeface="Calibri"/>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4386" y="5721614"/>
            <a:ext cx="1023223" cy="1026582"/>
          </a:xfrm>
          <a:prstGeom prst="rect">
            <a:avLst/>
          </a:prstGeom>
          <a:noFill/>
          <a:ln>
            <a:noFill/>
          </a:ln>
        </p:spPr>
      </p:pic>
      <p:sp>
        <p:nvSpPr>
          <p:cNvPr id="2" name="TextBox 1"/>
          <p:cNvSpPr txBox="1"/>
          <p:nvPr/>
        </p:nvSpPr>
        <p:spPr>
          <a:xfrm>
            <a:off x="730409" y="217929"/>
            <a:ext cx="4676500"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T cells </a:t>
            </a:r>
          </a:p>
        </p:txBody>
      </p:sp>
      <p:pic>
        <p:nvPicPr>
          <p:cNvPr id="6146" name="Picture 2" descr="Image result for T cell fates simple">
            <a:extLst>
              <a:ext uri="{FF2B5EF4-FFF2-40B4-BE49-F238E27FC236}">
                <a16:creationId xmlns:a16="http://schemas.microsoft.com/office/drawing/2014/main" id="{081D0079-FFE6-4CDF-BF4A-9C285CBDFE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2032" y="1238731"/>
            <a:ext cx="4779936" cy="5401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80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457201" y="1600200"/>
            <a:ext cx="5065712" cy="4743450"/>
          </a:xfrm>
          <a:prstGeom prst="rect">
            <a:avLst/>
          </a:prstGeom>
          <a:noFill/>
          <a:ln>
            <a:noFill/>
          </a:ln>
        </p:spPr>
        <p:txBody>
          <a:bodyPr wrap="square" lIns="91425" tIns="45700" rIns="91425" bIns="45700" anchor="t" anchorCtr="0">
            <a:noAutofit/>
          </a:bodyPr>
          <a:lstStyle/>
          <a:p>
            <a:pPr marL="457200" indent="-457200">
              <a:spcBef>
                <a:spcPts val="0"/>
              </a:spcBef>
            </a:pPr>
            <a:r>
              <a:rPr lang="en-GB" dirty="0">
                <a:latin typeface="Didot" charset="0"/>
                <a:ea typeface="Didot" charset="0"/>
                <a:cs typeface="Didot" charset="0"/>
              </a:rPr>
              <a:t>Cytotoxic T Cells (Tc)</a:t>
            </a:r>
            <a:r>
              <a:rPr lang="en-GB" sz="2800" b="0" i="0" u="none" strike="noStrike" cap="none" dirty="0">
                <a:solidFill>
                  <a:schemeClr val="dk1"/>
                </a:solidFill>
                <a:latin typeface="Didot" charset="0"/>
                <a:ea typeface="Didot" charset="0"/>
                <a:cs typeface="Didot" charset="0"/>
                <a:sym typeface="Calibri"/>
              </a:rPr>
              <a:t> </a:t>
            </a:r>
          </a:p>
          <a:p>
            <a:pPr marL="857250" lvl="1" indent="-457200">
              <a:spcBef>
                <a:spcPts val="0"/>
              </a:spcBef>
            </a:pPr>
            <a:r>
              <a:rPr lang="en-GB" dirty="0">
                <a:latin typeface="Didot" charset="0"/>
                <a:ea typeface="Didot" charset="0"/>
                <a:cs typeface="Didot" charset="0"/>
              </a:rPr>
              <a:t>CD8+</a:t>
            </a:r>
          </a:p>
          <a:p>
            <a:pPr marL="857250" lvl="1" indent="-457200">
              <a:spcBef>
                <a:spcPts val="0"/>
              </a:spcBef>
            </a:pPr>
            <a:r>
              <a:rPr lang="en-GB" dirty="0">
                <a:latin typeface="Didot" charset="0"/>
                <a:ea typeface="Didot" charset="0"/>
                <a:cs typeface="Didot" charset="0"/>
              </a:rPr>
              <a:t>Cytotoxic. Release perforins and granzymes. </a:t>
            </a:r>
          </a:p>
          <a:p>
            <a:pPr marL="857250" lvl="1" indent="-457200">
              <a:spcBef>
                <a:spcPts val="0"/>
              </a:spcBef>
            </a:pPr>
            <a:r>
              <a:rPr lang="en-GB" b="0" i="0" u="none" strike="noStrike" cap="none" dirty="0">
                <a:solidFill>
                  <a:schemeClr val="dk1"/>
                </a:solidFill>
                <a:latin typeface="Didot" charset="0"/>
                <a:ea typeface="Didot" charset="0"/>
                <a:cs typeface="Didot" charset="0"/>
                <a:sym typeface="Calibri"/>
              </a:rPr>
              <a:t>Recognise Ag in the context of MHC I</a:t>
            </a:r>
          </a:p>
          <a:p>
            <a:pPr marL="857250" lvl="1" indent="-457200">
              <a:spcBef>
                <a:spcPts val="0"/>
              </a:spcBef>
            </a:pPr>
            <a:r>
              <a:rPr lang="en-GB" dirty="0">
                <a:latin typeface="Didot" charset="0"/>
                <a:ea typeface="Didot" charset="0"/>
                <a:cs typeface="Didot" charset="0"/>
              </a:rPr>
              <a:t>Become effector or memory cells</a:t>
            </a:r>
            <a:endParaRPr lang="en-GB" b="0" i="0" u="none" strike="noStrike" cap="none" dirty="0">
              <a:solidFill>
                <a:schemeClr val="dk1"/>
              </a:solidFill>
              <a:latin typeface="Didot" charset="0"/>
              <a:ea typeface="Didot" charset="0"/>
              <a:cs typeface="Didot" charset="0"/>
              <a:sym typeface="Calibri"/>
            </a:endParaRPr>
          </a:p>
          <a:p>
            <a:pPr marL="0" indent="0">
              <a:spcBef>
                <a:spcPts val="0"/>
              </a:spcBef>
              <a:buNone/>
            </a:pPr>
            <a:endParaRPr sz="2800" b="0" i="0" u="none" strike="noStrike" cap="none" dirty="0">
              <a:solidFill>
                <a:schemeClr val="dk1"/>
              </a:solidFill>
              <a:latin typeface="Didot" charset="0"/>
              <a:ea typeface="Didot" charset="0"/>
              <a:cs typeface="Didot" charset="0"/>
              <a:sym typeface="Calibri"/>
            </a:endParaRPr>
          </a:p>
        </p:txBody>
      </p:sp>
      <p:sp>
        <p:nvSpPr>
          <p:cNvPr id="107" name="Shape 107"/>
          <p:cNvSpPr txBox="1"/>
          <p:nvPr/>
        </p:nvSpPr>
        <p:spPr>
          <a:xfrm>
            <a:off x="1187609" y="6343650"/>
            <a:ext cx="5065712" cy="2778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GB" sz="1200">
                <a:solidFill>
                  <a:schemeClr val="dk1"/>
                </a:solidFill>
                <a:latin typeface="Calibri"/>
                <a:ea typeface="Calibri"/>
                <a:cs typeface="Calibri"/>
                <a:sym typeface="Calibri"/>
              </a:rPr>
              <a:t>The Peer Teaching Society is not liable for false or misleading information…</a:t>
            </a:r>
          </a:p>
        </p:txBody>
      </p:sp>
      <p:sp>
        <p:nvSpPr>
          <p:cNvPr id="108" name="Shape 108"/>
          <p:cNvSpPr txBox="1"/>
          <p:nvPr/>
        </p:nvSpPr>
        <p:spPr>
          <a:xfrm>
            <a:off x="0" y="0"/>
            <a:ext cx="9144000" cy="1143000"/>
          </a:xfrm>
          <a:prstGeom prst="rect">
            <a:avLst/>
          </a:prstGeom>
          <a:solidFill>
            <a:srgbClr val="293267"/>
          </a:solid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800">
              <a:solidFill>
                <a:schemeClr val="dk1"/>
              </a:solidFill>
              <a:latin typeface="Calibri"/>
              <a:ea typeface="Calibri"/>
              <a:cs typeface="Calibri"/>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4386" y="5721614"/>
            <a:ext cx="1023223" cy="1026582"/>
          </a:xfrm>
          <a:prstGeom prst="rect">
            <a:avLst/>
          </a:prstGeom>
          <a:noFill/>
          <a:ln>
            <a:noFill/>
          </a:ln>
        </p:spPr>
      </p:pic>
      <p:sp>
        <p:nvSpPr>
          <p:cNvPr id="2" name="TextBox 1"/>
          <p:cNvSpPr txBox="1"/>
          <p:nvPr/>
        </p:nvSpPr>
        <p:spPr>
          <a:xfrm>
            <a:off x="730408" y="209993"/>
            <a:ext cx="6385101"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Cytotoxic T cells (CD8)</a:t>
            </a:r>
          </a:p>
        </p:txBody>
      </p:sp>
      <p:pic>
        <p:nvPicPr>
          <p:cNvPr id="6" name="Picture 5" descr="A screenshot of a cell phone&#10;&#10;Description automatically generated">
            <a:extLst>
              <a:ext uri="{FF2B5EF4-FFF2-40B4-BE49-F238E27FC236}">
                <a16:creationId xmlns:a16="http://schemas.microsoft.com/office/drawing/2014/main" id="{AFA1E8B0-5F54-4F37-B2F9-B6C24E1FA9ED}"/>
              </a:ext>
            </a:extLst>
          </p:cNvPr>
          <p:cNvPicPr>
            <a:picLocks noChangeAspect="1"/>
          </p:cNvPicPr>
          <p:nvPr/>
        </p:nvPicPr>
        <p:blipFill rotWithShape="1">
          <a:blip r:embed="rId4"/>
          <a:srcRect l="51295" t="1853"/>
          <a:stretch/>
        </p:blipFill>
        <p:spPr>
          <a:xfrm>
            <a:off x="5213215" y="1600199"/>
            <a:ext cx="3381716" cy="4464186"/>
          </a:xfrm>
          <a:prstGeom prst="rect">
            <a:avLst/>
          </a:prstGeom>
        </p:spPr>
      </p:pic>
    </p:spTree>
    <p:extLst>
      <p:ext uri="{BB962C8B-B14F-4D97-AF65-F5344CB8AC3E}">
        <p14:creationId xmlns:p14="http://schemas.microsoft.com/office/powerpoint/2010/main" val="2052707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SzPct val="25000"/>
              <a:buNone/>
            </a:pPr>
            <a:r>
              <a:rPr lang="en-GB" sz="4400" b="0" i="0" u="none" strike="noStrike" cap="none">
                <a:solidFill>
                  <a:schemeClr val="dk1"/>
                </a:solidFill>
                <a:latin typeface="Calibri"/>
                <a:ea typeface="Calibri"/>
                <a:cs typeface="Calibri"/>
                <a:sym typeface="Calibri"/>
              </a:rPr>
              <a:t>     </a:t>
            </a:r>
          </a:p>
        </p:txBody>
      </p:sp>
      <p:sp>
        <p:nvSpPr>
          <p:cNvPr id="97" name="Shape 97"/>
          <p:cNvSpPr txBox="1">
            <a:spLocks noGrp="1"/>
          </p:cNvSpPr>
          <p:nvPr>
            <p:ph type="body" idx="1"/>
          </p:nvPr>
        </p:nvSpPr>
        <p:spPr>
          <a:xfrm>
            <a:off x="457200" y="2981325"/>
            <a:ext cx="8229600" cy="3144837"/>
          </a:xfrm>
          <a:prstGeom prst="rect">
            <a:avLst/>
          </a:prstGeom>
          <a:noFill/>
          <a:ln>
            <a:noFill/>
          </a:ln>
        </p:spPr>
        <p:txBody>
          <a:bodyPr wrap="square" lIns="91425" tIns="45700" rIns="91425" bIns="45700" anchor="t" anchorCtr="0">
            <a:noAutofit/>
          </a:bodyPr>
          <a:lstStyle/>
          <a:p>
            <a:pPr marL="342900" marR="0" lvl="0" indent="-342900" algn="r" rtl="0">
              <a:spcBef>
                <a:spcPts val="0"/>
              </a:spcBef>
              <a:spcAft>
                <a:spcPts val="0"/>
              </a:spcAft>
              <a:buClr>
                <a:schemeClr val="dk1"/>
              </a:buClr>
              <a:buSzPct val="25000"/>
              <a:buFont typeface="Arial"/>
              <a:buNone/>
            </a:pPr>
            <a:r>
              <a:rPr lang="en-GB" sz="3200" b="0" i="0" u="none" strike="noStrike" cap="none" dirty="0">
                <a:solidFill>
                  <a:schemeClr val="dk1"/>
                </a:solidFill>
                <a:latin typeface="Didot" charset="0"/>
                <a:ea typeface="Didot" charset="0"/>
                <a:cs typeface="Didot" charset="0"/>
                <a:sym typeface="Calibri"/>
              </a:rPr>
              <a:t>Phase 2a Revision Session</a:t>
            </a:r>
          </a:p>
          <a:p>
            <a:pPr marL="342900" marR="0" lvl="0" indent="-342900" algn="r" rtl="0">
              <a:spcBef>
                <a:spcPts val="640"/>
              </a:spcBef>
              <a:spcAft>
                <a:spcPts val="0"/>
              </a:spcAft>
              <a:buClr>
                <a:schemeClr val="dk1"/>
              </a:buClr>
              <a:buSzPct val="25000"/>
              <a:buFont typeface="Arial"/>
              <a:buNone/>
            </a:pPr>
            <a:endParaRPr sz="3200" b="0" i="0" u="none" strike="noStrike" cap="none" dirty="0">
              <a:solidFill>
                <a:schemeClr val="dk1"/>
              </a:solidFill>
              <a:latin typeface="Didot" charset="0"/>
              <a:ea typeface="Didot" charset="0"/>
              <a:cs typeface="Didot" charset="0"/>
              <a:sym typeface="Calibri"/>
            </a:endParaRPr>
          </a:p>
          <a:p>
            <a:pPr marL="342900" marR="0" lvl="0" indent="-342900" algn="r" rtl="0">
              <a:spcBef>
                <a:spcPts val="640"/>
              </a:spcBef>
              <a:spcAft>
                <a:spcPts val="0"/>
              </a:spcAft>
              <a:buClr>
                <a:schemeClr val="dk1"/>
              </a:buClr>
              <a:buSzPct val="25000"/>
              <a:buFont typeface="Arial"/>
              <a:buNone/>
            </a:pPr>
            <a:r>
              <a:rPr lang="en-GB" dirty="0">
                <a:latin typeface="Didot" charset="0"/>
                <a:ea typeface="Didot" charset="0"/>
                <a:cs typeface="Didot" charset="0"/>
              </a:rPr>
              <a:t>Jonathan Sheridan</a:t>
            </a:r>
            <a:endParaRPr lang="en-GB" sz="3200" b="0" i="0" u="none" strike="noStrike" cap="none" dirty="0">
              <a:solidFill>
                <a:schemeClr val="dk1"/>
              </a:solidFill>
              <a:latin typeface="Didot" charset="0"/>
              <a:ea typeface="Didot" charset="0"/>
              <a:cs typeface="Didot" charset="0"/>
              <a:sym typeface="Calibri"/>
            </a:endParaRPr>
          </a:p>
          <a:p>
            <a:pPr marL="342900" marR="0" lvl="0" indent="-342900" algn="r" rtl="0">
              <a:spcBef>
                <a:spcPts val="640"/>
              </a:spcBef>
              <a:spcAft>
                <a:spcPts val="0"/>
              </a:spcAft>
              <a:buClr>
                <a:schemeClr val="dk1"/>
              </a:buClr>
              <a:buSzPct val="25000"/>
              <a:buFont typeface="Arial"/>
              <a:buNone/>
            </a:pPr>
            <a:r>
              <a:rPr lang="en-GB" dirty="0">
                <a:latin typeface="Didot" charset="0"/>
                <a:ea typeface="Didot" charset="0"/>
                <a:cs typeface="Didot" charset="0"/>
              </a:rPr>
              <a:t>JSheridan1@Sheffield.ac.uk</a:t>
            </a:r>
            <a:endParaRPr lang="en-GB" sz="3200" b="0" i="0" u="none" strike="noStrike" cap="none" dirty="0">
              <a:solidFill>
                <a:schemeClr val="dk1"/>
              </a:solidFill>
              <a:latin typeface="Didot" charset="0"/>
              <a:ea typeface="Didot" charset="0"/>
              <a:cs typeface="Didot" charset="0"/>
              <a:sym typeface="Calibri"/>
            </a:endParaRPr>
          </a:p>
        </p:txBody>
      </p:sp>
      <p:sp>
        <p:nvSpPr>
          <p:cNvPr id="98" name="Shape 98"/>
          <p:cNvSpPr txBox="1"/>
          <p:nvPr/>
        </p:nvSpPr>
        <p:spPr>
          <a:xfrm>
            <a:off x="457200" y="274637"/>
            <a:ext cx="8229600" cy="1981199"/>
          </a:xfrm>
          <a:prstGeom prst="rect">
            <a:avLst/>
          </a:prstGeom>
          <a:solidFill>
            <a:srgbClr val="293267"/>
          </a:solidFill>
          <a:ln>
            <a:noFill/>
          </a:ln>
        </p:spPr>
        <p:txBody>
          <a:bodyPr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 name="Shape 99"/>
          <p:cNvSpPr txBox="1"/>
          <p:nvPr/>
        </p:nvSpPr>
        <p:spPr>
          <a:xfrm>
            <a:off x="878946" y="625642"/>
            <a:ext cx="7386107" cy="1583989"/>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SzPct val="25000"/>
              <a:buNone/>
            </a:pPr>
            <a:r>
              <a:rPr lang="en-GB" sz="7000" dirty="0">
                <a:solidFill>
                  <a:schemeClr val="bg1"/>
                </a:solidFill>
                <a:latin typeface="Didot" charset="0"/>
                <a:ea typeface="Didot" charset="0"/>
                <a:cs typeface="Didot" charset="0"/>
                <a:sym typeface="Calibri"/>
              </a:rPr>
              <a:t>Immunology</a:t>
            </a:r>
          </a:p>
        </p:txBody>
      </p:sp>
      <p:sp>
        <p:nvSpPr>
          <p:cNvPr id="100" name="Shape 100"/>
          <p:cNvSpPr txBox="1"/>
          <p:nvPr/>
        </p:nvSpPr>
        <p:spPr>
          <a:xfrm>
            <a:off x="1187609" y="6457669"/>
            <a:ext cx="5064125" cy="277811"/>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GB" sz="1200">
                <a:solidFill>
                  <a:schemeClr val="dk1"/>
                </a:solidFill>
                <a:latin typeface="Calibri"/>
                <a:ea typeface="Calibri"/>
                <a:cs typeface="Calibri"/>
                <a:sym typeface="Calibri"/>
              </a:rPr>
              <a:t>The Peer Teaching Society is not liable for false or misleading information…</a:t>
            </a:r>
          </a:p>
        </p:txBody>
      </p:sp>
      <p:pic>
        <p:nvPicPr>
          <p:cNvPr id="101" name="Shape 10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4386" y="5721614"/>
            <a:ext cx="1023223" cy="102658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322" y="1531011"/>
            <a:ext cx="4331762" cy="4525963"/>
          </a:xfrm>
          <a:prstGeom prst="rect">
            <a:avLst/>
          </a:prstGeom>
          <a:noFill/>
          <a:ln>
            <a:noFill/>
          </a:ln>
        </p:spPr>
        <p:txBody>
          <a:bodyPr wrap="square" lIns="91425" tIns="45700" rIns="91425" bIns="45700" anchor="t" anchorCtr="0">
            <a:noAutofit/>
          </a:bodyPr>
          <a:lstStyle/>
          <a:p>
            <a:pPr marL="457200" indent="-457200">
              <a:spcBef>
                <a:spcPts val="0"/>
              </a:spcBef>
            </a:pPr>
            <a:r>
              <a:rPr lang="en-GB" dirty="0">
                <a:latin typeface="Didot" charset="0"/>
                <a:ea typeface="Didot" charset="0"/>
                <a:cs typeface="Didot" charset="0"/>
              </a:rPr>
              <a:t>Th1</a:t>
            </a:r>
          </a:p>
          <a:p>
            <a:pPr marL="857250" lvl="1" indent="-457200">
              <a:spcBef>
                <a:spcPts val="0"/>
              </a:spcBef>
            </a:pPr>
            <a:r>
              <a:rPr lang="en-GB" dirty="0">
                <a:latin typeface="Didot"/>
                <a:ea typeface="Didot" charset="0"/>
                <a:cs typeface="Times New Roman" panose="02020603050405020304" pitchFamily="18" charset="0"/>
              </a:rPr>
              <a:t>Cell-mediated immunity</a:t>
            </a:r>
          </a:p>
          <a:p>
            <a:pPr marL="857250" lvl="1" indent="-457200">
              <a:spcBef>
                <a:spcPts val="0"/>
              </a:spcBef>
            </a:pPr>
            <a:r>
              <a:rPr lang="en-GB" dirty="0">
                <a:latin typeface="Didot"/>
                <a:ea typeface="Didot" charset="0"/>
                <a:cs typeface="Times New Roman" panose="02020603050405020304" pitchFamily="18" charset="0"/>
              </a:rPr>
              <a:t>Regulate monocytes and macrophages. </a:t>
            </a:r>
            <a:r>
              <a:rPr lang="en-GB" dirty="0">
                <a:latin typeface="Didot" charset="0"/>
                <a:ea typeface="Didot" charset="0"/>
                <a:cs typeface="Didot" charset="0"/>
              </a:rPr>
              <a:t> </a:t>
            </a:r>
          </a:p>
          <a:p>
            <a:pPr marL="457200" indent="-457200">
              <a:spcBef>
                <a:spcPts val="0"/>
              </a:spcBef>
            </a:pPr>
            <a:r>
              <a:rPr lang="en-GB" sz="2800" b="0" i="0" u="none" strike="noStrike" cap="none" dirty="0">
                <a:solidFill>
                  <a:schemeClr val="dk1"/>
                </a:solidFill>
                <a:latin typeface="Didot" charset="0"/>
                <a:ea typeface="Didot" charset="0"/>
                <a:cs typeface="Didot" charset="0"/>
                <a:sym typeface="Calibri"/>
              </a:rPr>
              <a:t>Th2 </a:t>
            </a:r>
          </a:p>
          <a:p>
            <a:pPr marL="857250" lvl="1" indent="-457200">
              <a:spcBef>
                <a:spcPts val="0"/>
              </a:spcBef>
            </a:pPr>
            <a:r>
              <a:rPr lang="en-GB" b="0" i="0" u="none" strike="noStrike" cap="none" dirty="0">
                <a:solidFill>
                  <a:schemeClr val="dk1"/>
                </a:solidFill>
                <a:latin typeface="Didot" charset="0"/>
                <a:ea typeface="Didot" charset="0"/>
                <a:cs typeface="Didot" charset="0"/>
                <a:sym typeface="Calibri"/>
              </a:rPr>
              <a:t>Humoral immunity . </a:t>
            </a:r>
          </a:p>
          <a:p>
            <a:pPr marL="857250" lvl="1" indent="-457200">
              <a:spcBef>
                <a:spcPts val="0"/>
              </a:spcBef>
            </a:pPr>
            <a:r>
              <a:rPr lang="en-GB" dirty="0">
                <a:latin typeface="Didot" charset="0"/>
                <a:ea typeface="Didot" charset="0"/>
                <a:cs typeface="Didot" charset="0"/>
              </a:rPr>
              <a:t>Regulators of eosinophils, basophils, and mast cells.</a:t>
            </a:r>
            <a:endParaRPr lang="en-GB" b="0" i="0" u="none" strike="noStrike" cap="none" dirty="0">
              <a:solidFill>
                <a:schemeClr val="dk1"/>
              </a:solidFill>
              <a:latin typeface="Didot" charset="0"/>
              <a:ea typeface="Didot" charset="0"/>
              <a:cs typeface="Didot" charset="0"/>
              <a:sym typeface="Calibri"/>
            </a:endParaRPr>
          </a:p>
        </p:txBody>
      </p:sp>
      <p:sp>
        <p:nvSpPr>
          <p:cNvPr id="107" name="Shape 107"/>
          <p:cNvSpPr txBox="1"/>
          <p:nvPr/>
        </p:nvSpPr>
        <p:spPr>
          <a:xfrm>
            <a:off x="1187609" y="6343650"/>
            <a:ext cx="5065712" cy="2778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GB" sz="1200">
                <a:solidFill>
                  <a:schemeClr val="dk1"/>
                </a:solidFill>
                <a:latin typeface="Calibri"/>
                <a:ea typeface="Calibri"/>
                <a:cs typeface="Calibri"/>
                <a:sym typeface="Calibri"/>
              </a:rPr>
              <a:t>The Peer Teaching Society is not liable for false or misleading information…</a:t>
            </a:r>
          </a:p>
        </p:txBody>
      </p:sp>
      <p:sp>
        <p:nvSpPr>
          <p:cNvPr id="108" name="Shape 108"/>
          <p:cNvSpPr txBox="1"/>
          <p:nvPr/>
        </p:nvSpPr>
        <p:spPr>
          <a:xfrm>
            <a:off x="6321" y="0"/>
            <a:ext cx="9139055" cy="1143000"/>
          </a:xfrm>
          <a:prstGeom prst="rect">
            <a:avLst/>
          </a:prstGeom>
          <a:solidFill>
            <a:srgbClr val="293267"/>
          </a:solid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800">
              <a:solidFill>
                <a:schemeClr val="dk1"/>
              </a:solidFill>
              <a:latin typeface="Calibri"/>
              <a:ea typeface="Calibri"/>
              <a:cs typeface="Calibri"/>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4386" y="5721614"/>
            <a:ext cx="1023223" cy="1026582"/>
          </a:xfrm>
          <a:prstGeom prst="rect">
            <a:avLst/>
          </a:prstGeom>
          <a:noFill/>
          <a:ln>
            <a:noFill/>
          </a:ln>
        </p:spPr>
      </p:pic>
      <p:sp>
        <p:nvSpPr>
          <p:cNvPr id="2" name="TextBox 1"/>
          <p:cNvSpPr txBox="1"/>
          <p:nvPr/>
        </p:nvSpPr>
        <p:spPr>
          <a:xfrm>
            <a:off x="736730" y="209993"/>
            <a:ext cx="4673971"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T helper cells (CD4)</a:t>
            </a:r>
          </a:p>
        </p:txBody>
      </p:sp>
      <p:pic>
        <p:nvPicPr>
          <p:cNvPr id="7" name="Picture 6">
            <a:extLst>
              <a:ext uri="{FF2B5EF4-FFF2-40B4-BE49-F238E27FC236}">
                <a16:creationId xmlns:a16="http://schemas.microsoft.com/office/drawing/2014/main" id="{4B252E30-AC7F-4510-821A-C9803F247E95}"/>
              </a:ext>
            </a:extLst>
          </p:cNvPr>
          <p:cNvPicPr>
            <a:picLocks noChangeAspect="1"/>
          </p:cNvPicPr>
          <p:nvPr/>
        </p:nvPicPr>
        <p:blipFill>
          <a:blip r:embed="rId4"/>
          <a:stretch>
            <a:fillRect/>
          </a:stretch>
        </p:blipFill>
        <p:spPr>
          <a:xfrm>
            <a:off x="4171343" y="2480310"/>
            <a:ext cx="4974034" cy="3058424"/>
          </a:xfrm>
          <a:prstGeom prst="rect">
            <a:avLst/>
          </a:prstGeom>
        </p:spPr>
      </p:pic>
    </p:spTree>
    <p:extLst>
      <p:ext uri="{BB962C8B-B14F-4D97-AF65-F5344CB8AC3E}">
        <p14:creationId xmlns:p14="http://schemas.microsoft.com/office/powerpoint/2010/main" val="3196610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103389" y="1352993"/>
            <a:ext cx="5303520" cy="4525963"/>
          </a:xfrm>
          <a:prstGeom prst="rect">
            <a:avLst/>
          </a:prstGeom>
          <a:noFill/>
          <a:ln>
            <a:noFill/>
          </a:ln>
        </p:spPr>
        <p:txBody>
          <a:bodyPr wrap="square" lIns="91425" tIns="45700" rIns="91425" bIns="45700" anchor="t" anchorCtr="0">
            <a:noAutofit/>
          </a:bodyPr>
          <a:lstStyle/>
          <a:p>
            <a:pPr marL="457200" indent="-457200">
              <a:spcBef>
                <a:spcPts val="0"/>
              </a:spcBef>
            </a:pPr>
            <a:r>
              <a:rPr lang="en-GB" dirty="0">
                <a:latin typeface="Didot" charset="0"/>
                <a:ea typeface="Didot" charset="0"/>
                <a:cs typeface="Didot" charset="0"/>
              </a:rPr>
              <a:t>Treg</a:t>
            </a:r>
          </a:p>
          <a:p>
            <a:pPr marL="857250" lvl="1" indent="-457200">
              <a:spcBef>
                <a:spcPts val="0"/>
              </a:spcBef>
            </a:pPr>
            <a:r>
              <a:rPr lang="en-GB" b="0" i="0" u="none" strike="noStrike" cap="none" dirty="0">
                <a:solidFill>
                  <a:schemeClr val="dk1"/>
                </a:solidFill>
                <a:latin typeface="Didot" charset="0"/>
                <a:ea typeface="Didot" charset="0"/>
                <a:cs typeface="Didot" charset="0"/>
                <a:sym typeface="Calibri"/>
              </a:rPr>
              <a:t>The principle </a:t>
            </a:r>
            <a:r>
              <a:rPr lang="en-GB" dirty="0">
                <a:latin typeface="Didot" charset="0"/>
                <a:ea typeface="Didot" charset="0"/>
                <a:cs typeface="Didot" charset="0"/>
              </a:rPr>
              <a:t>cell in peripheral immune tolerance. </a:t>
            </a:r>
          </a:p>
          <a:p>
            <a:pPr marL="857250" lvl="1" indent="-457200">
              <a:spcBef>
                <a:spcPts val="0"/>
              </a:spcBef>
            </a:pPr>
            <a:r>
              <a:rPr lang="en-GB" b="0" i="0" u="none" strike="noStrike" cap="none" dirty="0">
                <a:solidFill>
                  <a:schemeClr val="dk1"/>
                </a:solidFill>
                <a:latin typeface="Didot" charset="0"/>
                <a:ea typeface="Didot" charset="0"/>
                <a:cs typeface="Didot" charset="0"/>
                <a:sym typeface="Calibri"/>
              </a:rPr>
              <a:t>IL-10 is their key cytokine</a:t>
            </a:r>
            <a:r>
              <a:rPr lang="en-GB" dirty="0">
                <a:latin typeface="Didot" charset="0"/>
                <a:ea typeface="Didot" charset="0"/>
                <a:cs typeface="Didot" charset="0"/>
              </a:rPr>
              <a:t> that has a mass anti-inflammatory  action </a:t>
            </a:r>
            <a:endParaRPr lang="en-GB" b="0" i="0" u="none" strike="noStrike" cap="none" dirty="0">
              <a:solidFill>
                <a:schemeClr val="dk1"/>
              </a:solidFill>
              <a:latin typeface="Didot" charset="0"/>
              <a:ea typeface="Didot" charset="0"/>
              <a:cs typeface="Didot" charset="0"/>
              <a:sym typeface="Calibri"/>
            </a:endParaRPr>
          </a:p>
          <a:p>
            <a:pPr marL="457200" indent="-457200">
              <a:spcBef>
                <a:spcPts val="0"/>
              </a:spcBef>
            </a:pPr>
            <a:r>
              <a:rPr lang="en-GB" dirty="0">
                <a:latin typeface="Didot" charset="0"/>
                <a:ea typeface="Didot" charset="0"/>
                <a:cs typeface="Didot" charset="0"/>
              </a:rPr>
              <a:t>Th17</a:t>
            </a:r>
          </a:p>
          <a:p>
            <a:pPr marL="857250" lvl="1" indent="-457200">
              <a:spcBef>
                <a:spcPts val="0"/>
              </a:spcBef>
            </a:pPr>
            <a:r>
              <a:rPr lang="en-GB" b="0" i="0" u="none" strike="noStrike" cap="none" dirty="0">
                <a:solidFill>
                  <a:schemeClr val="dk1"/>
                </a:solidFill>
                <a:latin typeface="Didot" charset="0"/>
                <a:ea typeface="Didot" charset="0"/>
                <a:cs typeface="Didot" charset="0"/>
                <a:sym typeface="Calibri"/>
              </a:rPr>
              <a:t>Impor</a:t>
            </a:r>
            <a:r>
              <a:rPr lang="en-GB" dirty="0">
                <a:latin typeface="Didot" charset="0"/>
                <a:ea typeface="Didot" charset="0"/>
                <a:cs typeface="Didot" charset="0"/>
              </a:rPr>
              <a:t>tant cells at mucosal membranes. </a:t>
            </a:r>
          </a:p>
          <a:p>
            <a:pPr marL="857250" lvl="1" indent="-457200">
              <a:spcBef>
                <a:spcPts val="0"/>
              </a:spcBef>
            </a:pPr>
            <a:r>
              <a:rPr lang="en-GB" b="0" i="0" u="none" strike="noStrike" cap="none" dirty="0">
                <a:solidFill>
                  <a:schemeClr val="dk1"/>
                </a:solidFill>
                <a:latin typeface="Didot" charset="0"/>
                <a:ea typeface="Didot" charset="0"/>
                <a:cs typeface="Didot" charset="0"/>
                <a:sym typeface="Calibri"/>
              </a:rPr>
              <a:t>Principle cytokine is IL</a:t>
            </a:r>
            <a:r>
              <a:rPr lang="en-GB" dirty="0">
                <a:latin typeface="Didot" charset="0"/>
                <a:ea typeface="Didot" charset="0"/>
                <a:cs typeface="Didot" charset="0"/>
              </a:rPr>
              <a:t>-17 </a:t>
            </a:r>
          </a:p>
          <a:p>
            <a:pPr marL="857250" lvl="1" indent="-457200">
              <a:spcBef>
                <a:spcPts val="0"/>
              </a:spcBef>
            </a:pPr>
            <a:r>
              <a:rPr lang="en-GB" dirty="0">
                <a:latin typeface="Didot" charset="0"/>
                <a:ea typeface="Didot" charset="0"/>
                <a:cs typeface="Didot" charset="0"/>
              </a:rPr>
              <a:t>IL-17 affects innate immune cells to produce IL-8. </a:t>
            </a:r>
            <a:endParaRPr b="0" i="0" u="none" strike="noStrike" cap="none" dirty="0">
              <a:solidFill>
                <a:schemeClr val="dk1"/>
              </a:solidFill>
              <a:latin typeface="Didot" charset="0"/>
              <a:ea typeface="Didot" charset="0"/>
              <a:cs typeface="Didot" charset="0"/>
              <a:sym typeface="Calibri"/>
            </a:endParaRPr>
          </a:p>
        </p:txBody>
      </p:sp>
      <p:sp>
        <p:nvSpPr>
          <p:cNvPr id="107" name="Shape 107"/>
          <p:cNvSpPr txBox="1"/>
          <p:nvPr/>
        </p:nvSpPr>
        <p:spPr>
          <a:xfrm>
            <a:off x="1187609" y="6343650"/>
            <a:ext cx="5065712" cy="2778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GB" sz="1200">
                <a:solidFill>
                  <a:schemeClr val="dk1"/>
                </a:solidFill>
                <a:latin typeface="Calibri"/>
                <a:ea typeface="Calibri"/>
                <a:cs typeface="Calibri"/>
                <a:sym typeface="Calibri"/>
              </a:rPr>
              <a:t>The Peer Teaching Society is not liable for false or misleading information…</a:t>
            </a:r>
          </a:p>
        </p:txBody>
      </p:sp>
      <p:sp>
        <p:nvSpPr>
          <p:cNvPr id="108" name="Shape 108"/>
          <p:cNvSpPr txBox="1"/>
          <p:nvPr/>
        </p:nvSpPr>
        <p:spPr>
          <a:xfrm>
            <a:off x="0" y="0"/>
            <a:ext cx="9144000" cy="1143000"/>
          </a:xfrm>
          <a:prstGeom prst="rect">
            <a:avLst/>
          </a:prstGeom>
          <a:solidFill>
            <a:srgbClr val="293267"/>
          </a:solid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800">
              <a:solidFill>
                <a:schemeClr val="dk1"/>
              </a:solidFill>
              <a:latin typeface="Calibri"/>
              <a:ea typeface="Calibri"/>
              <a:cs typeface="Calibri"/>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4386" y="5721614"/>
            <a:ext cx="1023223" cy="1026582"/>
          </a:xfrm>
          <a:prstGeom prst="rect">
            <a:avLst/>
          </a:prstGeom>
          <a:noFill/>
          <a:ln>
            <a:noFill/>
          </a:ln>
        </p:spPr>
      </p:pic>
      <p:sp>
        <p:nvSpPr>
          <p:cNvPr id="2" name="TextBox 1"/>
          <p:cNvSpPr txBox="1"/>
          <p:nvPr/>
        </p:nvSpPr>
        <p:spPr>
          <a:xfrm>
            <a:off x="730409" y="209993"/>
            <a:ext cx="4676500"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T helper cells (CD4)</a:t>
            </a:r>
          </a:p>
        </p:txBody>
      </p:sp>
      <p:pic>
        <p:nvPicPr>
          <p:cNvPr id="1026" name="Picture 2" descr="Image result for th17 treg balance&quot;">
            <a:extLst>
              <a:ext uri="{FF2B5EF4-FFF2-40B4-BE49-F238E27FC236}">
                <a16:creationId xmlns:a16="http://schemas.microsoft.com/office/drawing/2014/main" id="{B7561ACF-80C9-461F-B270-783026BEED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0" y="2990913"/>
            <a:ext cx="4000500" cy="2080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506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457200" y="1600200"/>
            <a:ext cx="8229600" cy="4525963"/>
          </a:xfrm>
          <a:prstGeom prst="rect">
            <a:avLst/>
          </a:prstGeom>
          <a:noFill/>
          <a:ln>
            <a:noFill/>
          </a:ln>
        </p:spPr>
        <p:txBody>
          <a:bodyPr wrap="square" lIns="91425" tIns="45700" rIns="91425" bIns="45700" anchor="t" anchorCtr="0">
            <a:noAutofit/>
          </a:bodyPr>
          <a:lstStyle/>
          <a:p>
            <a:pPr marL="457200" indent="-457200">
              <a:spcBef>
                <a:spcPts val="0"/>
              </a:spcBef>
            </a:pPr>
            <a:r>
              <a:rPr lang="en-GB" dirty="0">
                <a:latin typeface="Didot" charset="0"/>
                <a:ea typeface="Didot" charset="0"/>
                <a:cs typeface="Didot" charset="0"/>
              </a:rPr>
              <a:t>The BCR</a:t>
            </a:r>
          </a:p>
          <a:p>
            <a:pPr marL="457200" indent="-457200">
              <a:spcBef>
                <a:spcPts val="0"/>
              </a:spcBef>
            </a:pPr>
            <a:r>
              <a:rPr lang="en-GB" sz="2800" b="0" i="0" u="none" strike="noStrike" cap="none" dirty="0">
                <a:solidFill>
                  <a:schemeClr val="dk1"/>
                </a:solidFill>
                <a:latin typeface="Didot" charset="0"/>
                <a:ea typeface="Didot" charset="0"/>
                <a:cs typeface="Didot" charset="0"/>
                <a:sym typeface="Calibri"/>
              </a:rPr>
              <a:t>CD19 is the co-stimulatory molecule of mature cells</a:t>
            </a:r>
          </a:p>
          <a:p>
            <a:pPr marL="457200" indent="-457200">
              <a:spcBef>
                <a:spcPts val="0"/>
              </a:spcBef>
            </a:pPr>
            <a:r>
              <a:rPr lang="en-GB" dirty="0">
                <a:latin typeface="Didot" charset="0"/>
                <a:ea typeface="Didot" charset="0"/>
                <a:cs typeface="Didot" charset="0"/>
              </a:rPr>
              <a:t>CD20 is the mature B cell marker.  </a:t>
            </a:r>
            <a:endParaRPr lang="en-GB" sz="2800" b="0" i="0" u="none" strike="noStrike" cap="none" dirty="0">
              <a:solidFill>
                <a:schemeClr val="dk1"/>
              </a:solidFill>
              <a:latin typeface="Didot" charset="0"/>
              <a:ea typeface="Didot" charset="0"/>
              <a:cs typeface="Didot" charset="0"/>
              <a:sym typeface="Calibri"/>
            </a:endParaRPr>
          </a:p>
          <a:p>
            <a:pPr marL="457200" indent="-457200">
              <a:spcBef>
                <a:spcPts val="0"/>
              </a:spcBef>
            </a:pPr>
            <a:r>
              <a:rPr lang="en-GB" sz="2800" b="0" i="0" u="none" strike="noStrike" cap="none" dirty="0">
                <a:solidFill>
                  <a:schemeClr val="dk1"/>
                </a:solidFill>
                <a:latin typeface="Didot" charset="0"/>
                <a:ea typeface="Didot" charset="0"/>
                <a:cs typeface="Didot" charset="0"/>
                <a:sym typeface="Calibri"/>
              </a:rPr>
              <a:t>B-cell activation in secondary lymphoid organs. </a:t>
            </a:r>
          </a:p>
          <a:p>
            <a:pPr marL="457200" indent="-457200">
              <a:spcBef>
                <a:spcPts val="0"/>
              </a:spcBef>
            </a:pPr>
            <a:r>
              <a:rPr lang="en-GB" dirty="0">
                <a:latin typeface="Didot" charset="0"/>
                <a:ea typeface="Didot" charset="0"/>
                <a:cs typeface="Didot" charset="0"/>
              </a:rPr>
              <a:t>Somatic hypermutation and affinity selection aided by dendritic and T cells </a:t>
            </a:r>
          </a:p>
          <a:p>
            <a:pPr marL="457200" indent="-457200">
              <a:spcBef>
                <a:spcPts val="0"/>
              </a:spcBef>
            </a:pPr>
            <a:r>
              <a:rPr lang="en-GB" dirty="0">
                <a:latin typeface="Didot" charset="0"/>
                <a:ea typeface="Didot" charset="0"/>
                <a:cs typeface="Didot" charset="0"/>
              </a:rPr>
              <a:t>Activated B cells either become short lived plasma cells (IgM+) or long-lived plasma cells (IgG, E, or A+)</a:t>
            </a:r>
          </a:p>
          <a:p>
            <a:pPr marL="457200" indent="-457200">
              <a:spcBef>
                <a:spcPts val="0"/>
              </a:spcBef>
            </a:pPr>
            <a:endParaRPr sz="2800" b="0" i="0" u="none" strike="noStrike" cap="none" dirty="0">
              <a:solidFill>
                <a:schemeClr val="dk1"/>
              </a:solidFill>
              <a:latin typeface="Didot" charset="0"/>
              <a:ea typeface="Didot" charset="0"/>
              <a:cs typeface="Didot" charset="0"/>
              <a:sym typeface="Calibri"/>
            </a:endParaRPr>
          </a:p>
        </p:txBody>
      </p:sp>
      <p:sp>
        <p:nvSpPr>
          <p:cNvPr id="107" name="Shape 107"/>
          <p:cNvSpPr txBox="1"/>
          <p:nvPr/>
        </p:nvSpPr>
        <p:spPr>
          <a:xfrm>
            <a:off x="1187609" y="6428710"/>
            <a:ext cx="5065712" cy="2778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GB" sz="1200">
                <a:solidFill>
                  <a:schemeClr val="dk1"/>
                </a:solidFill>
                <a:latin typeface="Calibri"/>
                <a:ea typeface="Calibri"/>
                <a:cs typeface="Calibri"/>
                <a:sym typeface="Calibri"/>
              </a:rPr>
              <a:t>The Peer Teaching Society is not liable for false or misleading information…</a:t>
            </a:r>
          </a:p>
        </p:txBody>
      </p:sp>
      <p:sp>
        <p:nvSpPr>
          <p:cNvPr id="108" name="Shape 108"/>
          <p:cNvSpPr txBox="1"/>
          <p:nvPr/>
        </p:nvSpPr>
        <p:spPr>
          <a:xfrm>
            <a:off x="0" y="0"/>
            <a:ext cx="9144000" cy="1143000"/>
          </a:xfrm>
          <a:prstGeom prst="rect">
            <a:avLst/>
          </a:prstGeom>
          <a:solidFill>
            <a:srgbClr val="293267"/>
          </a:solid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800">
              <a:solidFill>
                <a:schemeClr val="dk1"/>
              </a:solidFill>
              <a:latin typeface="Calibri"/>
              <a:ea typeface="Calibri"/>
              <a:cs typeface="Calibri"/>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4386" y="5721614"/>
            <a:ext cx="1023223" cy="1026582"/>
          </a:xfrm>
          <a:prstGeom prst="rect">
            <a:avLst/>
          </a:prstGeom>
          <a:noFill/>
          <a:ln>
            <a:noFill/>
          </a:ln>
        </p:spPr>
      </p:pic>
      <p:sp>
        <p:nvSpPr>
          <p:cNvPr id="2" name="TextBox 1"/>
          <p:cNvSpPr txBox="1"/>
          <p:nvPr/>
        </p:nvSpPr>
        <p:spPr>
          <a:xfrm>
            <a:off x="730409" y="209993"/>
            <a:ext cx="4676500"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B-Cells</a:t>
            </a:r>
          </a:p>
        </p:txBody>
      </p:sp>
    </p:spTree>
    <p:extLst>
      <p:ext uri="{BB962C8B-B14F-4D97-AF65-F5344CB8AC3E}">
        <p14:creationId xmlns:p14="http://schemas.microsoft.com/office/powerpoint/2010/main" val="1639823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Shape 107"/>
          <p:cNvSpPr txBox="1"/>
          <p:nvPr/>
        </p:nvSpPr>
        <p:spPr>
          <a:xfrm>
            <a:off x="1187609" y="6428710"/>
            <a:ext cx="5065712" cy="2778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GB" sz="1200">
                <a:solidFill>
                  <a:schemeClr val="dk1"/>
                </a:solidFill>
                <a:latin typeface="Calibri"/>
                <a:ea typeface="Calibri"/>
                <a:cs typeface="Calibri"/>
                <a:sym typeface="Calibri"/>
              </a:rPr>
              <a:t>The Peer Teaching Society is not liable for false or misleading information…</a:t>
            </a:r>
          </a:p>
        </p:txBody>
      </p:sp>
      <p:sp>
        <p:nvSpPr>
          <p:cNvPr id="108" name="Shape 108"/>
          <p:cNvSpPr txBox="1"/>
          <p:nvPr/>
        </p:nvSpPr>
        <p:spPr>
          <a:xfrm>
            <a:off x="0" y="0"/>
            <a:ext cx="9144000" cy="1143000"/>
          </a:xfrm>
          <a:prstGeom prst="rect">
            <a:avLst/>
          </a:prstGeom>
          <a:solidFill>
            <a:srgbClr val="293267"/>
          </a:solid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800">
              <a:solidFill>
                <a:schemeClr val="dk1"/>
              </a:solidFill>
              <a:latin typeface="Calibri"/>
              <a:ea typeface="Calibri"/>
              <a:cs typeface="Calibri"/>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4386" y="5721614"/>
            <a:ext cx="1023223" cy="1026582"/>
          </a:xfrm>
          <a:prstGeom prst="rect">
            <a:avLst/>
          </a:prstGeom>
          <a:noFill/>
          <a:ln>
            <a:noFill/>
          </a:ln>
        </p:spPr>
      </p:pic>
      <p:sp>
        <p:nvSpPr>
          <p:cNvPr id="2" name="TextBox 1"/>
          <p:cNvSpPr txBox="1"/>
          <p:nvPr/>
        </p:nvSpPr>
        <p:spPr>
          <a:xfrm>
            <a:off x="730409" y="209993"/>
            <a:ext cx="7475128"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B-Cells Activation</a:t>
            </a:r>
          </a:p>
        </p:txBody>
      </p:sp>
      <p:pic>
        <p:nvPicPr>
          <p:cNvPr id="7" name="Picture 6">
            <a:extLst>
              <a:ext uri="{FF2B5EF4-FFF2-40B4-BE49-F238E27FC236}">
                <a16:creationId xmlns:a16="http://schemas.microsoft.com/office/drawing/2014/main" id="{1FC97F93-7A31-4AAD-AD01-9E1486A84ACA}"/>
              </a:ext>
            </a:extLst>
          </p:cNvPr>
          <p:cNvPicPr>
            <a:picLocks noChangeAspect="1"/>
          </p:cNvPicPr>
          <p:nvPr/>
        </p:nvPicPr>
        <p:blipFill>
          <a:blip r:embed="rId4"/>
          <a:stretch>
            <a:fillRect/>
          </a:stretch>
        </p:blipFill>
        <p:spPr>
          <a:xfrm>
            <a:off x="675997" y="1592705"/>
            <a:ext cx="7810500" cy="4343400"/>
          </a:xfrm>
          <a:prstGeom prst="rect">
            <a:avLst/>
          </a:prstGeom>
        </p:spPr>
      </p:pic>
      <p:sp>
        <p:nvSpPr>
          <p:cNvPr id="3" name="Oval 2">
            <a:extLst>
              <a:ext uri="{FF2B5EF4-FFF2-40B4-BE49-F238E27FC236}">
                <a16:creationId xmlns:a16="http://schemas.microsoft.com/office/drawing/2014/main" id="{94A64243-FC09-4FED-B42B-CFF856F825C1}"/>
              </a:ext>
            </a:extLst>
          </p:cNvPr>
          <p:cNvSpPr/>
          <p:nvPr/>
        </p:nvSpPr>
        <p:spPr>
          <a:xfrm>
            <a:off x="2803358" y="3110600"/>
            <a:ext cx="733926" cy="6432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76436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Shape 107"/>
          <p:cNvSpPr txBox="1"/>
          <p:nvPr/>
        </p:nvSpPr>
        <p:spPr>
          <a:xfrm>
            <a:off x="1187609" y="6428710"/>
            <a:ext cx="5065712" cy="2778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GB" sz="1200">
                <a:solidFill>
                  <a:schemeClr val="dk1"/>
                </a:solidFill>
                <a:latin typeface="Calibri"/>
                <a:ea typeface="Calibri"/>
                <a:cs typeface="Calibri"/>
                <a:sym typeface="Calibri"/>
              </a:rPr>
              <a:t>The Peer Teaching Society is not liable for false or misleading information…</a:t>
            </a:r>
          </a:p>
        </p:txBody>
      </p:sp>
      <p:sp>
        <p:nvSpPr>
          <p:cNvPr id="108" name="Shape 108"/>
          <p:cNvSpPr txBox="1"/>
          <p:nvPr/>
        </p:nvSpPr>
        <p:spPr>
          <a:xfrm>
            <a:off x="0" y="0"/>
            <a:ext cx="9144000" cy="1143000"/>
          </a:xfrm>
          <a:prstGeom prst="rect">
            <a:avLst/>
          </a:prstGeom>
          <a:solidFill>
            <a:srgbClr val="293267"/>
          </a:solid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800">
              <a:solidFill>
                <a:schemeClr val="dk1"/>
              </a:solidFill>
              <a:latin typeface="Calibri"/>
              <a:ea typeface="Calibri"/>
              <a:cs typeface="Calibri"/>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4386" y="5721614"/>
            <a:ext cx="1023223" cy="1026582"/>
          </a:xfrm>
          <a:prstGeom prst="rect">
            <a:avLst/>
          </a:prstGeom>
          <a:noFill/>
          <a:ln>
            <a:noFill/>
          </a:ln>
        </p:spPr>
      </p:pic>
      <p:sp>
        <p:nvSpPr>
          <p:cNvPr id="2" name="TextBox 1"/>
          <p:cNvSpPr txBox="1"/>
          <p:nvPr/>
        </p:nvSpPr>
        <p:spPr>
          <a:xfrm>
            <a:off x="730409" y="209993"/>
            <a:ext cx="7475128"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B-Cells Activation</a:t>
            </a:r>
          </a:p>
        </p:txBody>
      </p:sp>
      <p:pic>
        <p:nvPicPr>
          <p:cNvPr id="1026" name="Picture 2" descr="Image result for B cell activation germinal center">
            <a:extLst>
              <a:ext uri="{FF2B5EF4-FFF2-40B4-BE49-F238E27FC236}">
                <a16:creationId xmlns:a16="http://schemas.microsoft.com/office/drawing/2014/main" id="{E5B7D8A3-F374-4AE9-8C4B-A19F808BDC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777" y="1066317"/>
            <a:ext cx="7956391" cy="5967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3471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Shape 107"/>
          <p:cNvSpPr txBox="1"/>
          <p:nvPr/>
        </p:nvSpPr>
        <p:spPr>
          <a:xfrm>
            <a:off x="1187609" y="6343650"/>
            <a:ext cx="5065712" cy="2778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GB" sz="1200">
                <a:solidFill>
                  <a:schemeClr val="dk1"/>
                </a:solidFill>
                <a:latin typeface="Calibri"/>
                <a:ea typeface="Calibri"/>
                <a:cs typeface="Calibri"/>
                <a:sym typeface="Calibri"/>
              </a:rPr>
              <a:t>The Peer Teaching Society is not liable for false or misleading information…</a:t>
            </a:r>
          </a:p>
        </p:txBody>
      </p:sp>
      <p:sp>
        <p:nvSpPr>
          <p:cNvPr id="108" name="Shape 108"/>
          <p:cNvSpPr txBox="1"/>
          <p:nvPr/>
        </p:nvSpPr>
        <p:spPr>
          <a:xfrm>
            <a:off x="0" y="4723"/>
            <a:ext cx="9024730" cy="1143000"/>
          </a:xfrm>
          <a:prstGeom prst="rect">
            <a:avLst/>
          </a:prstGeom>
          <a:solidFill>
            <a:srgbClr val="293267"/>
          </a:solid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800">
              <a:solidFill>
                <a:schemeClr val="dk1"/>
              </a:solidFill>
              <a:latin typeface="Calibri"/>
              <a:ea typeface="Calibri"/>
              <a:cs typeface="Calibri"/>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4386" y="5721614"/>
            <a:ext cx="1023223" cy="1026582"/>
          </a:xfrm>
          <a:prstGeom prst="rect">
            <a:avLst/>
          </a:prstGeom>
          <a:noFill/>
          <a:ln>
            <a:noFill/>
          </a:ln>
        </p:spPr>
      </p:pic>
      <p:sp>
        <p:nvSpPr>
          <p:cNvPr id="2" name="TextBox 1"/>
          <p:cNvSpPr txBox="1"/>
          <p:nvPr/>
        </p:nvSpPr>
        <p:spPr>
          <a:xfrm>
            <a:off x="730409" y="214716"/>
            <a:ext cx="4615502"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Antibodies</a:t>
            </a:r>
          </a:p>
        </p:txBody>
      </p:sp>
      <p:pic>
        <p:nvPicPr>
          <p:cNvPr id="7" name="Picture 6" descr="https://classconnection.s3.amazonaws.com/33/flashcards/602033/jpg/antibodies_-_chains_and_binding_sites1313794652794.jpg">
            <a:extLst>
              <a:ext uri="{FF2B5EF4-FFF2-40B4-BE49-F238E27FC236}">
                <a16:creationId xmlns:a16="http://schemas.microsoft.com/office/drawing/2014/main" id="{64A2F5FE-5713-47AB-9E08-EBDE1E4BDEE5}"/>
              </a:ext>
            </a:extLst>
          </p:cNvPr>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4711" y="1993776"/>
            <a:ext cx="5577628" cy="2876404"/>
          </a:xfrm>
          <a:prstGeom prst="rect">
            <a:avLst/>
          </a:prstGeom>
          <a:noFill/>
          <a:ln>
            <a:noFill/>
          </a:ln>
        </p:spPr>
      </p:pic>
      <p:pic>
        <p:nvPicPr>
          <p:cNvPr id="8" name="Picture 2" descr="Image result for fab region">
            <a:extLst>
              <a:ext uri="{FF2B5EF4-FFF2-40B4-BE49-F238E27FC236}">
                <a16:creationId xmlns:a16="http://schemas.microsoft.com/office/drawing/2014/main" id="{4BB22BE0-220B-49E7-BC92-599603ED47E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95684" y="1769759"/>
            <a:ext cx="2821441" cy="293914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542787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Shape 107"/>
          <p:cNvSpPr txBox="1"/>
          <p:nvPr/>
        </p:nvSpPr>
        <p:spPr>
          <a:xfrm>
            <a:off x="1187609" y="6343650"/>
            <a:ext cx="5065712" cy="2778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GB" sz="1200" dirty="0">
                <a:solidFill>
                  <a:schemeClr val="dk1"/>
                </a:solidFill>
                <a:latin typeface="Calibri"/>
                <a:ea typeface="Calibri"/>
                <a:cs typeface="Calibri"/>
                <a:sym typeface="Calibri"/>
              </a:rPr>
              <a:t>The Peer Teaching Society is not liable for false or misleading information…</a:t>
            </a:r>
          </a:p>
        </p:txBody>
      </p:sp>
      <p:sp>
        <p:nvSpPr>
          <p:cNvPr id="108" name="Shape 108"/>
          <p:cNvSpPr txBox="1"/>
          <p:nvPr/>
        </p:nvSpPr>
        <p:spPr>
          <a:xfrm>
            <a:off x="0" y="0"/>
            <a:ext cx="9144000" cy="1143000"/>
          </a:xfrm>
          <a:prstGeom prst="rect">
            <a:avLst/>
          </a:prstGeom>
          <a:solidFill>
            <a:srgbClr val="293267"/>
          </a:solid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800" dirty="0">
              <a:solidFill>
                <a:schemeClr val="dk1"/>
              </a:solidFill>
              <a:latin typeface="Calibri"/>
              <a:ea typeface="Calibri"/>
              <a:cs typeface="Calibri"/>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4386" y="5721614"/>
            <a:ext cx="1023223" cy="1026582"/>
          </a:xfrm>
          <a:prstGeom prst="rect">
            <a:avLst/>
          </a:prstGeom>
          <a:noFill/>
          <a:ln>
            <a:noFill/>
          </a:ln>
        </p:spPr>
      </p:pic>
      <p:sp>
        <p:nvSpPr>
          <p:cNvPr id="2" name="TextBox 1"/>
          <p:cNvSpPr txBox="1"/>
          <p:nvPr/>
        </p:nvSpPr>
        <p:spPr>
          <a:xfrm>
            <a:off x="730409" y="209993"/>
            <a:ext cx="4676500"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Antibodies </a:t>
            </a:r>
          </a:p>
        </p:txBody>
      </p:sp>
      <p:graphicFrame>
        <p:nvGraphicFramePr>
          <p:cNvPr id="3" name="Table 2">
            <a:extLst>
              <a:ext uri="{FF2B5EF4-FFF2-40B4-BE49-F238E27FC236}">
                <a16:creationId xmlns:a16="http://schemas.microsoft.com/office/drawing/2014/main" id="{362E0BDB-3360-4B95-99B0-416CB1D63420}"/>
              </a:ext>
            </a:extLst>
          </p:cNvPr>
          <p:cNvGraphicFramePr>
            <a:graphicFrameLocks noGrp="1"/>
          </p:cNvGraphicFramePr>
          <p:nvPr>
            <p:extLst>
              <p:ext uri="{D42A27DB-BD31-4B8C-83A1-F6EECF244321}">
                <p14:modId xmlns:p14="http://schemas.microsoft.com/office/powerpoint/2010/main" val="743808657"/>
              </p:ext>
            </p:extLst>
          </p:nvPr>
        </p:nvGraphicFramePr>
        <p:xfrm>
          <a:off x="457200" y="1344226"/>
          <a:ext cx="8229600" cy="4355648"/>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3141059909"/>
                    </a:ext>
                  </a:extLst>
                </a:gridCol>
                <a:gridCol w="4114800">
                  <a:extLst>
                    <a:ext uri="{9D8B030D-6E8A-4147-A177-3AD203B41FA5}">
                      <a16:colId xmlns:a16="http://schemas.microsoft.com/office/drawing/2014/main" val="2766208920"/>
                    </a:ext>
                  </a:extLst>
                </a:gridCol>
              </a:tblGrid>
              <a:tr h="723152">
                <a:tc>
                  <a:txBody>
                    <a:bodyPr/>
                    <a:lstStyle/>
                    <a:p>
                      <a:r>
                        <a:rPr lang="en-GB" sz="1800" dirty="0"/>
                        <a:t>Antibody </a:t>
                      </a:r>
                    </a:p>
                  </a:txBody>
                  <a:tcPr/>
                </a:tc>
                <a:tc>
                  <a:txBody>
                    <a:bodyPr/>
                    <a:lstStyle/>
                    <a:p>
                      <a:r>
                        <a:rPr lang="en-GB" sz="1800" dirty="0"/>
                        <a:t>Function and Features</a:t>
                      </a:r>
                    </a:p>
                  </a:txBody>
                  <a:tcPr/>
                </a:tc>
                <a:extLst>
                  <a:ext uri="{0D108BD9-81ED-4DB2-BD59-A6C34878D82A}">
                    <a16:rowId xmlns:a16="http://schemas.microsoft.com/office/drawing/2014/main" val="2638629874"/>
                  </a:ext>
                </a:extLst>
              </a:tr>
              <a:tr h="723152">
                <a:tc>
                  <a:txBody>
                    <a:bodyPr/>
                    <a:lstStyle/>
                    <a:p>
                      <a:r>
                        <a:rPr lang="en-GB" sz="1800" dirty="0"/>
                        <a:t>IgA</a:t>
                      </a:r>
                    </a:p>
                  </a:txBody>
                  <a:tcPr/>
                </a:tc>
                <a:tc>
                  <a:txBody>
                    <a:bodyPr/>
                    <a:lstStyle/>
                    <a:p>
                      <a:r>
                        <a:rPr lang="en-GB" dirty="0"/>
                        <a:t>The mucosal Ab as a dimer. Present in colostrum and coats neonate gut. </a:t>
                      </a:r>
                    </a:p>
                  </a:txBody>
                  <a:tcPr/>
                </a:tc>
                <a:extLst>
                  <a:ext uri="{0D108BD9-81ED-4DB2-BD59-A6C34878D82A}">
                    <a16:rowId xmlns:a16="http://schemas.microsoft.com/office/drawing/2014/main" val="519217120"/>
                  </a:ext>
                </a:extLst>
              </a:tr>
              <a:tr h="723152">
                <a:tc>
                  <a:txBody>
                    <a:bodyPr/>
                    <a:lstStyle/>
                    <a:p>
                      <a:r>
                        <a:rPr lang="en-GB" sz="1800" dirty="0"/>
                        <a:t>IgM</a:t>
                      </a:r>
                    </a:p>
                  </a:txBody>
                  <a:tcPr/>
                </a:tc>
                <a:tc>
                  <a:txBody>
                    <a:bodyPr/>
                    <a:lstStyle/>
                    <a:p>
                      <a:r>
                        <a:rPr lang="en-GB" dirty="0"/>
                        <a:t>Pentameric and not entirely specific to antigen. Highest capacity to activate complement.  </a:t>
                      </a:r>
                    </a:p>
                  </a:txBody>
                  <a:tcPr/>
                </a:tc>
                <a:extLst>
                  <a:ext uri="{0D108BD9-81ED-4DB2-BD59-A6C34878D82A}">
                    <a16:rowId xmlns:a16="http://schemas.microsoft.com/office/drawing/2014/main" val="2628042195"/>
                  </a:ext>
                </a:extLst>
              </a:tr>
              <a:tr h="723152">
                <a:tc>
                  <a:txBody>
                    <a:bodyPr/>
                    <a:lstStyle/>
                    <a:p>
                      <a:r>
                        <a:rPr lang="en-GB" sz="1800" dirty="0"/>
                        <a:t>IgG </a:t>
                      </a:r>
                    </a:p>
                  </a:txBody>
                  <a:tcPr/>
                </a:tc>
                <a:tc>
                  <a:txBody>
                    <a:bodyPr/>
                    <a:lstStyle/>
                    <a:p>
                      <a:r>
                        <a:rPr lang="en-GB" dirty="0"/>
                        <a:t>Most abundant in the blood. Highly specific. Important during secondary responses. 4 subclasses. Can cross the placenta.</a:t>
                      </a:r>
                    </a:p>
                  </a:txBody>
                  <a:tcPr/>
                </a:tc>
                <a:extLst>
                  <a:ext uri="{0D108BD9-81ED-4DB2-BD59-A6C34878D82A}">
                    <a16:rowId xmlns:a16="http://schemas.microsoft.com/office/drawing/2014/main" val="926533593"/>
                  </a:ext>
                </a:extLst>
              </a:tr>
              <a:tr h="723152">
                <a:tc>
                  <a:txBody>
                    <a:bodyPr/>
                    <a:lstStyle/>
                    <a:p>
                      <a:r>
                        <a:rPr lang="en-GB" sz="1800" dirty="0"/>
                        <a:t>IgE </a:t>
                      </a:r>
                    </a:p>
                  </a:txBody>
                  <a:tcPr/>
                </a:tc>
                <a:tc>
                  <a:txBody>
                    <a:bodyPr/>
                    <a:lstStyle/>
                    <a:p>
                      <a:r>
                        <a:rPr lang="en-GB" dirty="0"/>
                        <a:t>Bound to Mast cells and basophils by Fc</a:t>
                      </a:r>
                      <a:r>
                        <a:rPr lang="el-GR" dirty="0">
                          <a:latin typeface="Times New Roman" panose="02020603050405020304" pitchFamily="18" charset="0"/>
                          <a:cs typeface="Times New Roman" panose="02020603050405020304" pitchFamily="18" charset="0"/>
                        </a:rPr>
                        <a:t>ε</a:t>
                      </a:r>
                      <a:r>
                        <a:rPr lang="en-GB" dirty="0">
                          <a:latin typeface="+mn-lt"/>
                          <a:cs typeface="Times New Roman" panose="02020603050405020304" pitchFamily="18" charset="0"/>
                        </a:rPr>
                        <a:t>R</a:t>
                      </a:r>
                      <a:r>
                        <a:rPr lang="en-GB" dirty="0">
                          <a:latin typeface="Times New Roman" panose="02020603050405020304" pitchFamily="18" charset="0"/>
                          <a:cs typeface="Times New Roman" panose="02020603050405020304" pitchFamily="18" charset="0"/>
                        </a:rPr>
                        <a:t>. </a:t>
                      </a:r>
                      <a:r>
                        <a:rPr lang="en-GB" dirty="0">
                          <a:latin typeface="+mn-lt"/>
                          <a:cs typeface="Times New Roman" panose="02020603050405020304" pitchFamily="18" charset="0"/>
                        </a:rPr>
                        <a:t>Important in allergy and helminth infection. Least abundant in the blood. </a:t>
                      </a:r>
                      <a:endParaRPr lang="en-GB" dirty="0"/>
                    </a:p>
                  </a:txBody>
                  <a:tcPr/>
                </a:tc>
                <a:extLst>
                  <a:ext uri="{0D108BD9-81ED-4DB2-BD59-A6C34878D82A}">
                    <a16:rowId xmlns:a16="http://schemas.microsoft.com/office/drawing/2014/main" val="1833839330"/>
                  </a:ext>
                </a:extLst>
              </a:tr>
              <a:tr h="723152">
                <a:tc>
                  <a:txBody>
                    <a:bodyPr/>
                    <a:lstStyle/>
                    <a:p>
                      <a:r>
                        <a:rPr lang="en-GB" sz="1800" dirty="0" err="1"/>
                        <a:t>IgD</a:t>
                      </a:r>
                      <a:endParaRPr lang="en-GB" sz="1800" dirty="0"/>
                    </a:p>
                  </a:txBody>
                  <a:tcPr/>
                </a:tc>
                <a:tc>
                  <a:txBody>
                    <a:bodyPr/>
                    <a:lstStyle/>
                    <a:p>
                      <a:r>
                        <a:rPr lang="en-GB" dirty="0"/>
                        <a:t>Not that important. Function is debated in the literature. </a:t>
                      </a:r>
                    </a:p>
                  </a:txBody>
                  <a:tcPr/>
                </a:tc>
                <a:extLst>
                  <a:ext uri="{0D108BD9-81ED-4DB2-BD59-A6C34878D82A}">
                    <a16:rowId xmlns:a16="http://schemas.microsoft.com/office/drawing/2014/main" val="1291937823"/>
                  </a:ext>
                </a:extLst>
              </a:tr>
            </a:tbl>
          </a:graphicData>
        </a:graphic>
      </p:graphicFrame>
    </p:spTree>
    <p:extLst>
      <p:ext uri="{BB962C8B-B14F-4D97-AF65-F5344CB8AC3E}">
        <p14:creationId xmlns:p14="http://schemas.microsoft.com/office/powerpoint/2010/main" val="26993282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Shape 107"/>
          <p:cNvSpPr txBox="1"/>
          <p:nvPr/>
        </p:nvSpPr>
        <p:spPr>
          <a:xfrm>
            <a:off x="1187609" y="6343650"/>
            <a:ext cx="5065712" cy="2778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GB" sz="1200">
                <a:solidFill>
                  <a:schemeClr val="dk1"/>
                </a:solidFill>
                <a:latin typeface="Calibri"/>
                <a:ea typeface="Calibri"/>
                <a:cs typeface="Calibri"/>
                <a:sym typeface="Calibri"/>
              </a:rPr>
              <a:t>The Peer Teaching Society is not liable for false or misleading information…</a:t>
            </a:r>
          </a:p>
        </p:txBody>
      </p:sp>
      <p:sp>
        <p:nvSpPr>
          <p:cNvPr id="108" name="Shape 108"/>
          <p:cNvSpPr txBox="1"/>
          <p:nvPr/>
        </p:nvSpPr>
        <p:spPr>
          <a:xfrm>
            <a:off x="0" y="0"/>
            <a:ext cx="9144000" cy="1143000"/>
          </a:xfrm>
          <a:prstGeom prst="rect">
            <a:avLst/>
          </a:prstGeom>
          <a:solidFill>
            <a:srgbClr val="293267"/>
          </a:solid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800">
              <a:solidFill>
                <a:schemeClr val="dk1"/>
              </a:solidFill>
              <a:latin typeface="Calibri"/>
              <a:ea typeface="Calibri"/>
              <a:cs typeface="Calibri"/>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4386" y="5721614"/>
            <a:ext cx="1023223" cy="1026582"/>
          </a:xfrm>
          <a:prstGeom prst="rect">
            <a:avLst/>
          </a:prstGeom>
          <a:noFill/>
          <a:ln>
            <a:noFill/>
          </a:ln>
        </p:spPr>
      </p:pic>
      <p:sp>
        <p:nvSpPr>
          <p:cNvPr id="2" name="TextBox 1"/>
          <p:cNvSpPr txBox="1"/>
          <p:nvPr/>
        </p:nvSpPr>
        <p:spPr>
          <a:xfrm>
            <a:off x="730409" y="209993"/>
            <a:ext cx="4676500"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Antibodies</a:t>
            </a:r>
          </a:p>
        </p:txBody>
      </p:sp>
      <p:pic>
        <p:nvPicPr>
          <p:cNvPr id="1026" name="Picture 2" descr="Image result for antibody  IgG vs IgM response curve">
            <a:extLst>
              <a:ext uri="{FF2B5EF4-FFF2-40B4-BE49-F238E27FC236}">
                <a16:creationId xmlns:a16="http://schemas.microsoft.com/office/drawing/2014/main" id="{358C338B-DC94-46D6-A8FD-64D2D56640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81" y="1400415"/>
            <a:ext cx="6984838" cy="4656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933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Shape 107"/>
          <p:cNvSpPr txBox="1"/>
          <p:nvPr/>
        </p:nvSpPr>
        <p:spPr>
          <a:xfrm>
            <a:off x="1187609" y="6343650"/>
            <a:ext cx="5065712" cy="2778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GB" sz="1200">
                <a:solidFill>
                  <a:schemeClr val="dk1"/>
                </a:solidFill>
                <a:latin typeface="Calibri"/>
                <a:ea typeface="Calibri"/>
                <a:cs typeface="Calibri"/>
                <a:sym typeface="Calibri"/>
              </a:rPr>
              <a:t>The Peer Teaching Society is not liable for false or misleading information…</a:t>
            </a:r>
          </a:p>
        </p:txBody>
      </p:sp>
      <p:sp>
        <p:nvSpPr>
          <p:cNvPr id="108" name="Shape 108"/>
          <p:cNvSpPr txBox="1"/>
          <p:nvPr/>
        </p:nvSpPr>
        <p:spPr>
          <a:xfrm>
            <a:off x="0" y="0"/>
            <a:ext cx="9144000" cy="1143000"/>
          </a:xfrm>
          <a:prstGeom prst="rect">
            <a:avLst/>
          </a:prstGeom>
          <a:solidFill>
            <a:srgbClr val="293267"/>
          </a:solid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800">
              <a:solidFill>
                <a:schemeClr val="dk1"/>
              </a:solidFill>
              <a:latin typeface="Calibri"/>
              <a:ea typeface="Calibri"/>
              <a:cs typeface="Calibri"/>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4386" y="5721614"/>
            <a:ext cx="1023223" cy="1026582"/>
          </a:xfrm>
          <a:prstGeom prst="rect">
            <a:avLst/>
          </a:prstGeom>
          <a:noFill/>
          <a:ln>
            <a:noFill/>
          </a:ln>
        </p:spPr>
      </p:pic>
      <p:sp>
        <p:nvSpPr>
          <p:cNvPr id="10" name="TextBox 9">
            <a:extLst>
              <a:ext uri="{FF2B5EF4-FFF2-40B4-BE49-F238E27FC236}">
                <a16:creationId xmlns:a16="http://schemas.microsoft.com/office/drawing/2014/main" id="{4370F2BD-3571-415E-8B92-C661E3083D60}"/>
              </a:ext>
            </a:extLst>
          </p:cNvPr>
          <p:cNvSpPr txBox="1"/>
          <p:nvPr/>
        </p:nvSpPr>
        <p:spPr>
          <a:xfrm>
            <a:off x="730409" y="209993"/>
            <a:ext cx="4676500"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Hypersensitivity </a:t>
            </a:r>
          </a:p>
        </p:txBody>
      </p:sp>
      <p:graphicFrame>
        <p:nvGraphicFramePr>
          <p:cNvPr id="2" name="Table 1">
            <a:extLst>
              <a:ext uri="{FF2B5EF4-FFF2-40B4-BE49-F238E27FC236}">
                <a16:creationId xmlns:a16="http://schemas.microsoft.com/office/drawing/2014/main" id="{B1EC8F84-B845-49A5-8B72-D338383396EE}"/>
              </a:ext>
            </a:extLst>
          </p:cNvPr>
          <p:cNvGraphicFramePr>
            <a:graphicFrameLocks noGrp="1"/>
          </p:cNvGraphicFramePr>
          <p:nvPr>
            <p:extLst>
              <p:ext uri="{D42A27DB-BD31-4B8C-83A1-F6EECF244321}">
                <p14:modId xmlns:p14="http://schemas.microsoft.com/office/powerpoint/2010/main" val="664390920"/>
              </p:ext>
            </p:extLst>
          </p:nvPr>
        </p:nvGraphicFramePr>
        <p:xfrm>
          <a:off x="1024879" y="1384435"/>
          <a:ext cx="7094241" cy="4574627"/>
        </p:xfrm>
        <a:graphic>
          <a:graphicData uri="http://schemas.openxmlformats.org/drawingml/2006/table">
            <a:tbl>
              <a:tblPr>
                <a:tableStyleId>{5C22544A-7EE6-4342-B048-85BDC9FD1C3A}</a:tableStyleId>
              </a:tblPr>
              <a:tblGrid>
                <a:gridCol w="2364747">
                  <a:extLst>
                    <a:ext uri="{9D8B030D-6E8A-4147-A177-3AD203B41FA5}">
                      <a16:colId xmlns:a16="http://schemas.microsoft.com/office/drawing/2014/main" val="278330968"/>
                    </a:ext>
                  </a:extLst>
                </a:gridCol>
                <a:gridCol w="2364747">
                  <a:extLst>
                    <a:ext uri="{9D8B030D-6E8A-4147-A177-3AD203B41FA5}">
                      <a16:colId xmlns:a16="http://schemas.microsoft.com/office/drawing/2014/main" val="3243693792"/>
                    </a:ext>
                  </a:extLst>
                </a:gridCol>
                <a:gridCol w="2364747">
                  <a:extLst>
                    <a:ext uri="{9D8B030D-6E8A-4147-A177-3AD203B41FA5}">
                      <a16:colId xmlns:a16="http://schemas.microsoft.com/office/drawing/2014/main" val="2546277889"/>
                    </a:ext>
                  </a:extLst>
                </a:gridCol>
              </a:tblGrid>
              <a:tr h="444706">
                <a:tc>
                  <a:txBody>
                    <a:bodyPr/>
                    <a:lstStyle/>
                    <a:p>
                      <a:pPr algn="l" fontAlgn="b"/>
                      <a:r>
                        <a:rPr lang="en-GB" sz="1400" b="1" dirty="0">
                          <a:solidFill>
                            <a:schemeClr val="bg1"/>
                          </a:solidFill>
                          <a:effectLst/>
                        </a:rPr>
                        <a:t>Type</a:t>
                      </a:r>
                    </a:p>
                  </a:txBody>
                  <a:tcPr marL="31724" marR="31724" marT="15862" marB="15862" anchor="b">
                    <a:solidFill>
                      <a:schemeClr val="bg2">
                        <a:lumMod val="60000"/>
                        <a:lumOff val="40000"/>
                      </a:schemeClr>
                    </a:solidFill>
                  </a:tcPr>
                </a:tc>
                <a:tc>
                  <a:txBody>
                    <a:bodyPr/>
                    <a:lstStyle/>
                    <a:p>
                      <a:pPr algn="l" fontAlgn="b"/>
                      <a:r>
                        <a:rPr lang="en-GB" sz="1400" b="1" dirty="0">
                          <a:solidFill>
                            <a:schemeClr val="bg1"/>
                          </a:solidFill>
                          <a:effectLst/>
                        </a:rPr>
                        <a:t>Mechanism</a:t>
                      </a:r>
                    </a:p>
                  </a:txBody>
                  <a:tcPr marL="31724" marR="31724" marT="15862" marB="15862" anchor="b">
                    <a:solidFill>
                      <a:schemeClr val="bg2">
                        <a:lumMod val="60000"/>
                        <a:lumOff val="40000"/>
                      </a:schemeClr>
                    </a:solidFill>
                  </a:tcPr>
                </a:tc>
                <a:tc>
                  <a:txBody>
                    <a:bodyPr/>
                    <a:lstStyle/>
                    <a:p>
                      <a:pPr algn="l" fontAlgn="b"/>
                      <a:r>
                        <a:rPr lang="en-GB" sz="1400" b="1" dirty="0">
                          <a:solidFill>
                            <a:schemeClr val="bg1"/>
                          </a:solidFill>
                          <a:effectLst/>
                        </a:rPr>
                        <a:t>Examples</a:t>
                      </a:r>
                    </a:p>
                  </a:txBody>
                  <a:tcPr marL="31724" marR="31724" marT="15862" marB="15862" anchor="b">
                    <a:solidFill>
                      <a:schemeClr val="bg2">
                        <a:lumMod val="60000"/>
                        <a:lumOff val="40000"/>
                      </a:schemeClr>
                    </a:solidFill>
                  </a:tcPr>
                </a:tc>
                <a:extLst>
                  <a:ext uri="{0D108BD9-81ED-4DB2-BD59-A6C34878D82A}">
                    <a16:rowId xmlns:a16="http://schemas.microsoft.com/office/drawing/2014/main" val="201687207"/>
                  </a:ext>
                </a:extLst>
              </a:tr>
              <a:tr h="420756">
                <a:tc>
                  <a:txBody>
                    <a:bodyPr/>
                    <a:lstStyle/>
                    <a:p>
                      <a:pPr fontAlgn="t"/>
                      <a:r>
                        <a:rPr lang="en-GB" sz="1400" dirty="0">
                          <a:effectLst/>
                        </a:rPr>
                        <a:t>Type I – Anaphylactic</a:t>
                      </a:r>
                    </a:p>
                  </a:txBody>
                  <a:tcPr marL="31724" marR="31724" marT="15862" marB="15862"/>
                </a:tc>
                <a:tc>
                  <a:txBody>
                    <a:bodyPr/>
                    <a:lstStyle/>
                    <a:p>
                      <a:pPr fontAlgn="t"/>
                      <a:r>
                        <a:rPr lang="en-US" sz="1400" dirty="0">
                          <a:effectLst/>
                        </a:rPr>
                        <a:t>Antigen reacts with IgE bound to mast cells</a:t>
                      </a:r>
                    </a:p>
                  </a:txBody>
                  <a:tcPr marL="31724" marR="31724" marT="15862" marB="15862"/>
                </a:tc>
                <a:tc>
                  <a:txBody>
                    <a:bodyPr/>
                    <a:lstStyle/>
                    <a:p>
                      <a:pPr fontAlgn="t"/>
                      <a:r>
                        <a:rPr lang="en-GB" sz="1400" dirty="0">
                          <a:effectLst/>
                        </a:rPr>
                        <a:t>• </a:t>
                      </a:r>
                      <a:r>
                        <a:rPr lang="en-GB" sz="1400" u="none" strike="noStrike" dirty="0">
                          <a:effectLst/>
                        </a:rPr>
                        <a:t>Anaphylaxis</a:t>
                      </a:r>
                      <a:br>
                        <a:rPr lang="en-GB" sz="1400" dirty="0">
                          <a:effectLst/>
                        </a:rPr>
                      </a:br>
                      <a:r>
                        <a:rPr lang="en-GB" sz="1400" dirty="0">
                          <a:effectLst/>
                        </a:rPr>
                        <a:t>• Atopy (e.g. </a:t>
                      </a:r>
                      <a:r>
                        <a:rPr lang="en-GB" sz="1400" u="none" strike="noStrike" dirty="0">
                          <a:effectLst/>
                        </a:rPr>
                        <a:t>asthma</a:t>
                      </a:r>
                      <a:r>
                        <a:rPr lang="en-GB" sz="1400" dirty="0">
                          <a:effectLst/>
                        </a:rPr>
                        <a:t>, eczema and </a:t>
                      </a:r>
                      <a:r>
                        <a:rPr lang="en-GB" sz="1400" u="none" strike="noStrike" dirty="0">
                          <a:effectLst/>
                        </a:rPr>
                        <a:t>hayfever</a:t>
                      </a:r>
                      <a:r>
                        <a:rPr lang="en-GB" sz="1400" dirty="0">
                          <a:effectLst/>
                        </a:rPr>
                        <a:t>)</a:t>
                      </a:r>
                    </a:p>
                  </a:txBody>
                  <a:tcPr marL="31724" marR="31724" marT="15862" marB="15862"/>
                </a:tc>
                <a:extLst>
                  <a:ext uri="{0D108BD9-81ED-4DB2-BD59-A6C34878D82A}">
                    <a16:rowId xmlns:a16="http://schemas.microsoft.com/office/drawing/2014/main" val="590177791"/>
                  </a:ext>
                </a:extLst>
              </a:tr>
              <a:tr h="1173940">
                <a:tc>
                  <a:txBody>
                    <a:bodyPr/>
                    <a:lstStyle/>
                    <a:p>
                      <a:pPr fontAlgn="t"/>
                      <a:r>
                        <a:rPr lang="en-GB" sz="1400" dirty="0">
                          <a:effectLst/>
                        </a:rPr>
                        <a:t>Type II - Cell bound</a:t>
                      </a:r>
                    </a:p>
                  </a:txBody>
                  <a:tcPr marL="31724" marR="31724" marT="15862" marB="15862"/>
                </a:tc>
                <a:tc>
                  <a:txBody>
                    <a:bodyPr/>
                    <a:lstStyle/>
                    <a:p>
                      <a:pPr fontAlgn="t"/>
                      <a:r>
                        <a:rPr lang="en-US" sz="1400" dirty="0">
                          <a:effectLst/>
                        </a:rPr>
                        <a:t>IgG or IgM binds to antigen on cell surface</a:t>
                      </a:r>
                    </a:p>
                  </a:txBody>
                  <a:tcPr marL="31724" marR="31724" marT="15862" marB="15862"/>
                </a:tc>
                <a:tc>
                  <a:txBody>
                    <a:bodyPr/>
                    <a:lstStyle/>
                    <a:p>
                      <a:pPr fontAlgn="t"/>
                      <a:r>
                        <a:rPr lang="en-GB" sz="1400" dirty="0">
                          <a:effectLst/>
                        </a:rPr>
                        <a:t>• Autoimmune haemolytic anaemia</a:t>
                      </a:r>
                      <a:br>
                        <a:rPr lang="en-GB" sz="1400" dirty="0">
                          <a:effectLst/>
                        </a:rPr>
                      </a:br>
                      <a:r>
                        <a:rPr lang="en-GB" sz="1400" dirty="0">
                          <a:effectLst/>
                        </a:rPr>
                        <a:t>• Goodpasture's syndrome</a:t>
                      </a:r>
                      <a:br>
                        <a:rPr lang="en-GB" sz="1400" dirty="0">
                          <a:effectLst/>
                        </a:rPr>
                      </a:br>
                      <a:r>
                        <a:rPr lang="en-GB" sz="1400" dirty="0">
                          <a:effectLst/>
                        </a:rPr>
                        <a:t>• </a:t>
                      </a:r>
                      <a:r>
                        <a:rPr lang="en-GB" sz="1400" u="none" strike="noStrike" dirty="0">
                          <a:effectLst/>
                        </a:rPr>
                        <a:t>Pernicious anaemia</a:t>
                      </a:r>
                      <a:br>
                        <a:rPr lang="en-GB" sz="1400" dirty="0">
                          <a:effectLst/>
                        </a:rPr>
                      </a:br>
                      <a:r>
                        <a:rPr lang="en-GB" sz="1400" dirty="0">
                          <a:effectLst/>
                        </a:rPr>
                        <a:t>• </a:t>
                      </a:r>
                      <a:r>
                        <a:rPr lang="en-GB" sz="1400" u="none" strike="noStrike" dirty="0">
                          <a:effectLst/>
                        </a:rPr>
                        <a:t>Rheumatic fever</a:t>
                      </a:r>
                      <a:endParaRPr lang="en-GB" sz="1400" dirty="0">
                        <a:effectLst/>
                      </a:endParaRPr>
                    </a:p>
                  </a:txBody>
                  <a:tcPr marL="31724" marR="31724" marT="15862" marB="15862"/>
                </a:tc>
                <a:extLst>
                  <a:ext uri="{0D108BD9-81ED-4DB2-BD59-A6C34878D82A}">
                    <a16:rowId xmlns:a16="http://schemas.microsoft.com/office/drawing/2014/main" val="1316038502"/>
                  </a:ext>
                </a:extLst>
              </a:tr>
              <a:tr h="982833">
                <a:tc>
                  <a:txBody>
                    <a:bodyPr/>
                    <a:lstStyle/>
                    <a:p>
                      <a:pPr fontAlgn="t"/>
                      <a:r>
                        <a:rPr lang="en-GB" sz="1400" dirty="0">
                          <a:effectLst/>
                        </a:rPr>
                        <a:t>Type III - Immune complex</a:t>
                      </a:r>
                    </a:p>
                  </a:txBody>
                  <a:tcPr marL="31724" marR="31724" marT="15862" marB="15862"/>
                </a:tc>
                <a:tc>
                  <a:txBody>
                    <a:bodyPr/>
                    <a:lstStyle/>
                    <a:p>
                      <a:pPr fontAlgn="t"/>
                      <a:r>
                        <a:rPr lang="en-US" sz="1400" b="0" dirty="0">
                          <a:effectLst/>
                        </a:rPr>
                        <a:t>Free antigen and antibody (IgG, IgA) combine</a:t>
                      </a:r>
                    </a:p>
                  </a:txBody>
                  <a:tcPr marL="31724" marR="31724" marT="15862" marB="15862"/>
                </a:tc>
                <a:tc>
                  <a:txBody>
                    <a:bodyPr/>
                    <a:lstStyle/>
                    <a:p>
                      <a:pPr marL="171450" indent="-171450" fontAlgn="t">
                        <a:buFont typeface="Arial" panose="020B0604020202020204" pitchFamily="34" charset="0"/>
                        <a:buChar char="•"/>
                      </a:pPr>
                      <a:r>
                        <a:rPr lang="en-GB" sz="1400" b="0" dirty="0">
                          <a:effectLst/>
                        </a:rPr>
                        <a:t>Systemic lupus erythematosus</a:t>
                      </a:r>
                    </a:p>
                    <a:p>
                      <a:pPr marL="171450" indent="-171450" fontAlgn="t">
                        <a:buFont typeface="Arial" panose="020B0604020202020204" pitchFamily="34" charset="0"/>
                        <a:buChar char="•"/>
                      </a:pPr>
                      <a:r>
                        <a:rPr lang="en-GB" sz="1400" b="0" u="none" strike="noStrike" dirty="0">
                          <a:effectLst/>
                        </a:rPr>
                        <a:t>Post-streptococcal glomerulonephritis</a:t>
                      </a:r>
                      <a:endParaRPr lang="en-GB" sz="1400" b="0" dirty="0">
                        <a:effectLst/>
                      </a:endParaRPr>
                    </a:p>
                  </a:txBody>
                  <a:tcPr marL="31724" marR="31724" marT="15862" marB="15862"/>
                </a:tc>
                <a:extLst>
                  <a:ext uri="{0D108BD9-81ED-4DB2-BD59-A6C34878D82A}">
                    <a16:rowId xmlns:a16="http://schemas.microsoft.com/office/drawing/2014/main" val="102788714"/>
                  </a:ext>
                </a:extLst>
              </a:tr>
              <a:tr h="1301344">
                <a:tc>
                  <a:txBody>
                    <a:bodyPr/>
                    <a:lstStyle/>
                    <a:p>
                      <a:pPr fontAlgn="t"/>
                      <a:r>
                        <a:rPr lang="en-GB" sz="1400" dirty="0">
                          <a:effectLst/>
                        </a:rPr>
                        <a:t>Type IV - Delayed hypersensitivity</a:t>
                      </a:r>
                    </a:p>
                  </a:txBody>
                  <a:tcPr marL="31724" marR="31724" marT="15862" marB="15862"/>
                </a:tc>
                <a:tc>
                  <a:txBody>
                    <a:bodyPr/>
                    <a:lstStyle/>
                    <a:p>
                      <a:pPr fontAlgn="t"/>
                      <a:r>
                        <a:rPr lang="en-GB" sz="1400" dirty="0">
                          <a:effectLst/>
                        </a:rPr>
                        <a:t>T-cell mediated</a:t>
                      </a:r>
                    </a:p>
                  </a:txBody>
                  <a:tcPr marL="31724" marR="31724" marT="15862" marB="15862"/>
                </a:tc>
                <a:tc>
                  <a:txBody>
                    <a:bodyPr/>
                    <a:lstStyle/>
                    <a:p>
                      <a:pPr fontAlgn="t"/>
                      <a:r>
                        <a:rPr lang="en-GB" sz="1400" dirty="0">
                          <a:effectLst/>
                        </a:rPr>
                        <a:t>• Tuberculosis / </a:t>
                      </a:r>
                      <a:r>
                        <a:rPr lang="en-GB" sz="1400" u="none" strike="noStrike" dirty="0">
                          <a:effectLst/>
                        </a:rPr>
                        <a:t>tuberculin skin reaction</a:t>
                      </a:r>
                      <a:br>
                        <a:rPr lang="en-GB" sz="1400" dirty="0">
                          <a:effectLst/>
                        </a:rPr>
                      </a:br>
                      <a:r>
                        <a:rPr lang="en-GB" sz="1400" dirty="0">
                          <a:effectLst/>
                        </a:rPr>
                        <a:t>• Graft versus host disease</a:t>
                      </a:r>
                      <a:br>
                        <a:rPr lang="en-GB" sz="1400" dirty="0">
                          <a:effectLst/>
                        </a:rPr>
                      </a:br>
                      <a:r>
                        <a:rPr lang="en-GB" sz="1400" dirty="0">
                          <a:effectLst/>
                        </a:rPr>
                        <a:t>• Multiple sclerosis</a:t>
                      </a:r>
                      <a:br>
                        <a:rPr lang="en-GB" sz="1400" dirty="0">
                          <a:effectLst/>
                        </a:rPr>
                      </a:br>
                      <a:r>
                        <a:rPr lang="en-GB" sz="1400" dirty="0">
                          <a:effectLst/>
                        </a:rPr>
                        <a:t>• </a:t>
                      </a:r>
                      <a:r>
                        <a:rPr lang="en-GB" sz="1400" u="none" strike="noStrike" dirty="0">
                          <a:effectLst/>
                        </a:rPr>
                        <a:t>Guillain-Barre syndrome</a:t>
                      </a:r>
                      <a:endParaRPr lang="en-GB" sz="1400" dirty="0">
                        <a:effectLst/>
                      </a:endParaRPr>
                    </a:p>
                  </a:txBody>
                  <a:tcPr marL="31724" marR="31724" marT="15862" marB="15862"/>
                </a:tc>
                <a:extLst>
                  <a:ext uri="{0D108BD9-81ED-4DB2-BD59-A6C34878D82A}">
                    <a16:rowId xmlns:a16="http://schemas.microsoft.com/office/drawing/2014/main" val="206207083"/>
                  </a:ext>
                </a:extLst>
              </a:tr>
            </a:tbl>
          </a:graphicData>
        </a:graphic>
      </p:graphicFrame>
    </p:spTree>
    <p:extLst>
      <p:ext uri="{BB962C8B-B14F-4D97-AF65-F5344CB8AC3E}">
        <p14:creationId xmlns:p14="http://schemas.microsoft.com/office/powerpoint/2010/main" val="3839356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Shape 107"/>
          <p:cNvSpPr txBox="1"/>
          <p:nvPr/>
        </p:nvSpPr>
        <p:spPr>
          <a:xfrm>
            <a:off x="1187609" y="6343650"/>
            <a:ext cx="5065712" cy="2778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GB" sz="1200">
                <a:solidFill>
                  <a:schemeClr val="dk1"/>
                </a:solidFill>
                <a:latin typeface="Calibri"/>
                <a:ea typeface="Calibri"/>
                <a:cs typeface="Calibri"/>
                <a:sym typeface="Calibri"/>
              </a:rPr>
              <a:t>The Peer Teaching Society is not liable for false or misleading information…</a:t>
            </a:r>
          </a:p>
        </p:txBody>
      </p:sp>
      <p:sp>
        <p:nvSpPr>
          <p:cNvPr id="108" name="Shape 108"/>
          <p:cNvSpPr txBox="1"/>
          <p:nvPr/>
        </p:nvSpPr>
        <p:spPr>
          <a:xfrm>
            <a:off x="0" y="0"/>
            <a:ext cx="9144000" cy="1143000"/>
          </a:xfrm>
          <a:prstGeom prst="rect">
            <a:avLst/>
          </a:prstGeom>
          <a:solidFill>
            <a:srgbClr val="293267"/>
          </a:solid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800">
              <a:solidFill>
                <a:schemeClr val="dk1"/>
              </a:solidFill>
              <a:latin typeface="Calibri"/>
              <a:ea typeface="Calibri"/>
              <a:cs typeface="Calibri"/>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4386" y="5721614"/>
            <a:ext cx="1023223" cy="1026582"/>
          </a:xfrm>
          <a:prstGeom prst="rect">
            <a:avLst/>
          </a:prstGeom>
          <a:noFill/>
          <a:ln>
            <a:noFill/>
          </a:ln>
        </p:spPr>
      </p:pic>
      <p:sp>
        <p:nvSpPr>
          <p:cNvPr id="10" name="TextBox 9">
            <a:extLst>
              <a:ext uri="{FF2B5EF4-FFF2-40B4-BE49-F238E27FC236}">
                <a16:creationId xmlns:a16="http://schemas.microsoft.com/office/drawing/2014/main" id="{4370F2BD-3571-415E-8B92-C661E3083D60}"/>
              </a:ext>
            </a:extLst>
          </p:cNvPr>
          <p:cNvSpPr txBox="1"/>
          <p:nvPr/>
        </p:nvSpPr>
        <p:spPr>
          <a:xfrm>
            <a:off x="730409" y="209993"/>
            <a:ext cx="4676500"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Hypersensitivity </a:t>
            </a:r>
          </a:p>
        </p:txBody>
      </p:sp>
      <p:sp>
        <p:nvSpPr>
          <p:cNvPr id="7" name="Shape 106">
            <a:extLst>
              <a:ext uri="{FF2B5EF4-FFF2-40B4-BE49-F238E27FC236}">
                <a16:creationId xmlns:a16="http://schemas.microsoft.com/office/drawing/2014/main" id="{9C42592A-BEB5-40A6-85C4-FE71009312C8}"/>
              </a:ext>
            </a:extLst>
          </p:cNvPr>
          <p:cNvSpPr txBox="1">
            <a:spLocks noGrp="1"/>
          </p:cNvSpPr>
          <p:nvPr>
            <p:ph type="body" idx="1"/>
          </p:nvPr>
        </p:nvSpPr>
        <p:spPr>
          <a:xfrm>
            <a:off x="65315" y="1195651"/>
            <a:ext cx="4702628" cy="4643446"/>
          </a:xfrm>
          <a:prstGeom prst="rect">
            <a:avLst/>
          </a:prstGeom>
          <a:noFill/>
          <a:ln>
            <a:noFill/>
          </a:ln>
        </p:spPr>
        <p:txBody>
          <a:bodyPr wrap="square" lIns="91425" tIns="45700" rIns="91425" bIns="45700" anchor="t" anchorCtr="0">
            <a:noAutofit/>
          </a:bodyPr>
          <a:lstStyle/>
          <a:p>
            <a:pPr marL="457200" indent="-457200">
              <a:spcBef>
                <a:spcPts val="0"/>
              </a:spcBef>
            </a:pPr>
            <a:r>
              <a:rPr lang="en-GB" sz="2600" b="0" i="0" u="none" strike="noStrike" cap="none" dirty="0">
                <a:solidFill>
                  <a:schemeClr val="dk1"/>
                </a:solidFill>
                <a:latin typeface="Didot" charset="0"/>
                <a:ea typeface="Didot" charset="0"/>
                <a:cs typeface="Didot" charset="0"/>
                <a:sym typeface="Calibri"/>
              </a:rPr>
              <a:t>Anaphylaxis</a:t>
            </a:r>
          </a:p>
          <a:p>
            <a:pPr marL="857250" lvl="1" indent="-457200">
              <a:spcBef>
                <a:spcPts val="0"/>
              </a:spcBef>
            </a:pPr>
            <a:r>
              <a:rPr lang="en-GB" sz="2200" dirty="0">
                <a:latin typeface="Didot" charset="0"/>
                <a:ea typeface="Didot" charset="0"/>
                <a:cs typeface="Didot" charset="0"/>
              </a:rPr>
              <a:t>IgE binds antigen which then cross-links Fc</a:t>
            </a:r>
            <a:r>
              <a:rPr lang="el-GR" sz="2200" dirty="0">
                <a:latin typeface="Didot" charset="0"/>
                <a:ea typeface="Didot" charset="0"/>
                <a:cs typeface="Didot" charset="0"/>
              </a:rPr>
              <a:t>ε</a:t>
            </a:r>
            <a:r>
              <a:rPr lang="en-GB" sz="2200" dirty="0">
                <a:latin typeface="Didot" charset="0"/>
                <a:ea typeface="Didot" charset="0"/>
                <a:cs typeface="Didot" charset="0"/>
              </a:rPr>
              <a:t>RI on mast cells and basophils leading to massive degranulation and histamine release. </a:t>
            </a:r>
          </a:p>
          <a:p>
            <a:pPr marL="857250" lvl="1" indent="-457200">
              <a:spcBef>
                <a:spcPts val="0"/>
              </a:spcBef>
            </a:pPr>
            <a:r>
              <a:rPr lang="en-GB" sz="2200" b="0" i="0" u="none" strike="noStrike" cap="none" dirty="0">
                <a:solidFill>
                  <a:schemeClr val="dk1"/>
                </a:solidFill>
                <a:latin typeface="Didot" charset="0"/>
                <a:ea typeface="Didot" charset="0"/>
                <a:cs typeface="Didot" charset="0"/>
                <a:sym typeface="Calibri"/>
              </a:rPr>
              <a:t>Medical eme</a:t>
            </a:r>
            <a:r>
              <a:rPr lang="en-GB" sz="2200" dirty="0">
                <a:latin typeface="Didot" charset="0"/>
                <a:ea typeface="Didot" charset="0"/>
                <a:cs typeface="Didot" charset="0"/>
              </a:rPr>
              <a:t>rgency that can be fatal. </a:t>
            </a:r>
          </a:p>
          <a:p>
            <a:pPr marL="857250" lvl="1" indent="-457200">
              <a:spcBef>
                <a:spcPts val="0"/>
              </a:spcBef>
            </a:pPr>
            <a:r>
              <a:rPr lang="en-GB" sz="2200" b="0" i="0" u="none" strike="noStrike" cap="none" dirty="0">
                <a:solidFill>
                  <a:schemeClr val="dk1"/>
                </a:solidFill>
                <a:latin typeface="Didot" charset="0"/>
                <a:ea typeface="Didot" charset="0"/>
                <a:cs typeface="Didot" charset="0"/>
                <a:sym typeface="Calibri"/>
              </a:rPr>
              <a:t>IM Adrenaline is 1</a:t>
            </a:r>
            <a:r>
              <a:rPr lang="en-GB" sz="2200" b="0" i="0" u="none" strike="noStrike" cap="none" baseline="30000" dirty="0">
                <a:solidFill>
                  <a:schemeClr val="dk1"/>
                </a:solidFill>
                <a:latin typeface="Didot" charset="0"/>
                <a:ea typeface="Didot" charset="0"/>
                <a:cs typeface="Didot" charset="0"/>
                <a:sym typeface="Calibri"/>
              </a:rPr>
              <a:t>st</a:t>
            </a:r>
            <a:r>
              <a:rPr lang="en-GB" sz="2200" b="0" i="0" u="none" strike="noStrike" cap="none" dirty="0">
                <a:solidFill>
                  <a:schemeClr val="dk1"/>
                </a:solidFill>
                <a:latin typeface="Didot" charset="0"/>
                <a:ea typeface="Didot" charset="0"/>
                <a:cs typeface="Didot" charset="0"/>
                <a:sym typeface="Calibri"/>
              </a:rPr>
              <a:t> line</a:t>
            </a:r>
            <a:r>
              <a:rPr lang="en-GB" sz="2200" dirty="0">
                <a:latin typeface="Didot" charset="0"/>
                <a:ea typeface="Didot" charset="0"/>
                <a:cs typeface="Didot" charset="0"/>
              </a:rPr>
              <a:t> </a:t>
            </a:r>
          </a:p>
          <a:p>
            <a:pPr marL="857250" lvl="1" indent="-457200">
              <a:spcBef>
                <a:spcPts val="0"/>
              </a:spcBef>
            </a:pPr>
            <a:r>
              <a:rPr lang="en-GB" sz="2200" b="0" i="0" u="none" strike="noStrike" cap="none" dirty="0">
                <a:solidFill>
                  <a:schemeClr val="dk1"/>
                </a:solidFill>
                <a:latin typeface="Didot" charset="0"/>
                <a:ea typeface="Didot" charset="0"/>
                <a:cs typeface="Didot" charset="0"/>
                <a:sym typeface="Calibri"/>
              </a:rPr>
              <a:t>Chlorphenamine (antihistamine) and hydrocortisone (cortisol) can be used after this. </a:t>
            </a:r>
            <a:endParaRPr sz="2200" b="0" i="0" u="none" strike="noStrike" cap="none" dirty="0">
              <a:solidFill>
                <a:schemeClr val="dk1"/>
              </a:solidFill>
              <a:latin typeface="Didot" charset="0"/>
              <a:ea typeface="Didot" charset="0"/>
              <a:cs typeface="Didot" charset="0"/>
              <a:sym typeface="Calibri"/>
            </a:endParaRPr>
          </a:p>
        </p:txBody>
      </p:sp>
      <p:pic>
        <p:nvPicPr>
          <p:cNvPr id="2" name="Picture 1">
            <a:extLst>
              <a:ext uri="{FF2B5EF4-FFF2-40B4-BE49-F238E27FC236}">
                <a16:creationId xmlns:a16="http://schemas.microsoft.com/office/drawing/2014/main" id="{27E0C6F7-E63B-46CA-A124-71E3F955F1D4}"/>
              </a:ext>
            </a:extLst>
          </p:cNvPr>
          <p:cNvPicPr>
            <a:picLocks noChangeAspect="1"/>
          </p:cNvPicPr>
          <p:nvPr/>
        </p:nvPicPr>
        <p:blipFill>
          <a:blip r:embed="rId4"/>
          <a:stretch>
            <a:fillRect/>
          </a:stretch>
        </p:blipFill>
        <p:spPr>
          <a:xfrm>
            <a:off x="4767943" y="1166018"/>
            <a:ext cx="4376057" cy="5504692"/>
          </a:xfrm>
          <a:prstGeom prst="rect">
            <a:avLst/>
          </a:prstGeom>
        </p:spPr>
      </p:pic>
    </p:spTree>
    <p:extLst>
      <p:ext uri="{BB962C8B-B14F-4D97-AF65-F5344CB8AC3E}">
        <p14:creationId xmlns:p14="http://schemas.microsoft.com/office/powerpoint/2010/main" val="3672592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457200" y="1146407"/>
            <a:ext cx="8229600" cy="4525963"/>
          </a:xfrm>
          <a:prstGeom prst="rect">
            <a:avLst/>
          </a:prstGeom>
          <a:noFill/>
          <a:ln>
            <a:noFill/>
          </a:ln>
        </p:spPr>
        <p:txBody>
          <a:bodyPr wrap="square" lIns="91425" tIns="45700" rIns="91425" bIns="45700" anchor="t" anchorCtr="0">
            <a:noAutofit/>
          </a:bodyPr>
          <a:lstStyle/>
          <a:p>
            <a:pPr marL="457200" indent="-457200">
              <a:spcBef>
                <a:spcPts val="0"/>
              </a:spcBef>
            </a:pPr>
            <a:r>
              <a:rPr lang="en-GB" sz="2800" b="0" i="0" u="none" strike="noStrike" cap="none" dirty="0">
                <a:solidFill>
                  <a:schemeClr val="dk1"/>
                </a:solidFill>
                <a:latin typeface="Didot" charset="0"/>
                <a:ea typeface="Didot" charset="0"/>
                <a:cs typeface="Didot" charset="0"/>
                <a:sym typeface="Calibri"/>
              </a:rPr>
              <a:t>Organs and Cells of the Immune system</a:t>
            </a:r>
          </a:p>
          <a:p>
            <a:pPr marL="457200" indent="-457200">
              <a:spcBef>
                <a:spcPts val="0"/>
              </a:spcBef>
            </a:pPr>
            <a:r>
              <a:rPr lang="en-GB" dirty="0">
                <a:latin typeface="Didot" charset="0"/>
                <a:ea typeface="Didot" charset="0"/>
                <a:cs typeface="Didot" charset="0"/>
              </a:rPr>
              <a:t>Innate and Adaptive Response</a:t>
            </a:r>
          </a:p>
          <a:p>
            <a:pPr marL="457200" indent="-457200">
              <a:spcBef>
                <a:spcPts val="0"/>
              </a:spcBef>
            </a:pPr>
            <a:r>
              <a:rPr lang="en-GB" sz="2800" b="0" i="0" u="none" strike="noStrike" cap="none" dirty="0">
                <a:solidFill>
                  <a:schemeClr val="dk1"/>
                </a:solidFill>
                <a:latin typeface="Didot" charset="0"/>
                <a:ea typeface="Didot" charset="0"/>
                <a:cs typeface="Didot" charset="0"/>
                <a:sym typeface="Calibri"/>
              </a:rPr>
              <a:t>Antibodies</a:t>
            </a:r>
            <a:endParaRPr lang="en-GB" dirty="0">
              <a:latin typeface="Didot" charset="0"/>
              <a:ea typeface="Didot" charset="0"/>
              <a:cs typeface="Didot" charset="0"/>
            </a:endParaRPr>
          </a:p>
          <a:p>
            <a:pPr marL="457200" indent="-457200">
              <a:spcBef>
                <a:spcPts val="0"/>
              </a:spcBef>
            </a:pPr>
            <a:r>
              <a:rPr lang="en-GB" sz="2800" b="0" i="0" u="none" strike="noStrike" cap="none" dirty="0">
                <a:solidFill>
                  <a:schemeClr val="dk1"/>
                </a:solidFill>
                <a:latin typeface="Didot" charset="0"/>
                <a:ea typeface="Didot" charset="0"/>
                <a:cs typeface="Didot" charset="0"/>
                <a:sym typeface="Calibri"/>
              </a:rPr>
              <a:t>Autoimmunity </a:t>
            </a:r>
          </a:p>
          <a:p>
            <a:pPr marL="457200" indent="-457200">
              <a:spcBef>
                <a:spcPts val="0"/>
              </a:spcBef>
            </a:pPr>
            <a:r>
              <a:rPr lang="en-GB" dirty="0">
                <a:latin typeface="Didot" charset="0"/>
                <a:ea typeface="Didot" charset="0"/>
                <a:cs typeface="Didot" charset="0"/>
              </a:rPr>
              <a:t>Immunodeficiency</a:t>
            </a:r>
            <a:endParaRPr lang="en-GB" sz="2800" b="0" i="0" u="none" strike="noStrike" cap="none" dirty="0">
              <a:solidFill>
                <a:schemeClr val="dk1"/>
              </a:solidFill>
              <a:latin typeface="Didot" charset="0"/>
              <a:ea typeface="Didot" charset="0"/>
              <a:cs typeface="Didot" charset="0"/>
              <a:sym typeface="Calibri"/>
            </a:endParaRPr>
          </a:p>
          <a:p>
            <a:pPr marL="457200" indent="-457200">
              <a:spcBef>
                <a:spcPts val="0"/>
              </a:spcBef>
            </a:pPr>
            <a:r>
              <a:rPr lang="en-GB" dirty="0">
                <a:latin typeface="Didot" charset="0"/>
                <a:ea typeface="Didot" charset="0"/>
                <a:cs typeface="Didot" charset="0"/>
              </a:rPr>
              <a:t>Hypersensitivity</a:t>
            </a:r>
          </a:p>
          <a:p>
            <a:pPr marL="0" indent="0">
              <a:spcBef>
                <a:spcPts val="0"/>
              </a:spcBef>
              <a:buNone/>
            </a:pPr>
            <a:endParaRPr lang="en-GB" dirty="0">
              <a:latin typeface="Didot" charset="0"/>
              <a:ea typeface="Didot" charset="0"/>
              <a:cs typeface="Didot" charset="0"/>
            </a:endParaRPr>
          </a:p>
          <a:p>
            <a:pPr marL="0" indent="0">
              <a:spcBef>
                <a:spcPts val="0"/>
              </a:spcBef>
              <a:buNone/>
            </a:pPr>
            <a:r>
              <a:rPr lang="en-GB" sz="2500" dirty="0">
                <a:latin typeface="Didot" charset="0"/>
                <a:ea typeface="Didot" charset="0"/>
                <a:cs typeface="Didot" charset="0"/>
              </a:rPr>
              <a:t>*Slide notes contain detailed notes on slide content. Index slides are also included for things not covered during the lecture or for extra background. </a:t>
            </a:r>
            <a:endParaRPr sz="2500" b="0" i="0" u="none" strike="noStrike" cap="none" dirty="0">
              <a:solidFill>
                <a:schemeClr val="dk1"/>
              </a:solidFill>
              <a:latin typeface="Didot" charset="0"/>
              <a:ea typeface="Didot" charset="0"/>
              <a:cs typeface="Didot" charset="0"/>
              <a:sym typeface="Calibri"/>
            </a:endParaRPr>
          </a:p>
        </p:txBody>
      </p:sp>
      <p:sp>
        <p:nvSpPr>
          <p:cNvPr id="107" name="Shape 107"/>
          <p:cNvSpPr txBox="1"/>
          <p:nvPr/>
        </p:nvSpPr>
        <p:spPr>
          <a:xfrm>
            <a:off x="1187609" y="6343650"/>
            <a:ext cx="5065712" cy="2778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GB" sz="1200" dirty="0">
                <a:solidFill>
                  <a:schemeClr val="dk1"/>
                </a:solidFill>
                <a:latin typeface="Calibri"/>
                <a:ea typeface="Calibri"/>
                <a:cs typeface="Calibri"/>
                <a:sym typeface="Calibri"/>
              </a:rPr>
              <a:t>The Peer Teaching Society is not liable for false or misleading information…</a:t>
            </a:r>
          </a:p>
        </p:txBody>
      </p:sp>
      <p:sp>
        <p:nvSpPr>
          <p:cNvPr id="108" name="Shape 108"/>
          <p:cNvSpPr txBox="1"/>
          <p:nvPr/>
        </p:nvSpPr>
        <p:spPr>
          <a:xfrm>
            <a:off x="0" y="-45837"/>
            <a:ext cx="9144000" cy="1143000"/>
          </a:xfrm>
          <a:prstGeom prst="rect">
            <a:avLst/>
          </a:prstGeom>
          <a:solidFill>
            <a:srgbClr val="293267"/>
          </a:solid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800">
              <a:solidFill>
                <a:schemeClr val="dk1"/>
              </a:solidFill>
              <a:latin typeface="Calibri"/>
              <a:ea typeface="Calibri"/>
              <a:cs typeface="Calibri"/>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4386" y="5721614"/>
            <a:ext cx="1023223" cy="1026582"/>
          </a:xfrm>
          <a:prstGeom prst="rect">
            <a:avLst/>
          </a:prstGeom>
          <a:noFill/>
          <a:ln>
            <a:noFill/>
          </a:ln>
        </p:spPr>
      </p:pic>
      <p:sp>
        <p:nvSpPr>
          <p:cNvPr id="2" name="TextBox 1"/>
          <p:cNvSpPr txBox="1"/>
          <p:nvPr/>
        </p:nvSpPr>
        <p:spPr>
          <a:xfrm>
            <a:off x="1187609" y="183539"/>
            <a:ext cx="4208850"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Lecture outline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457200" y="1584024"/>
            <a:ext cx="8229600" cy="4525963"/>
          </a:xfrm>
          <a:prstGeom prst="rect">
            <a:avLst/>
          </a:prstGeom>
          <a:noFill/>
          <a:ln>
            <a:noFill/>
          </a:ln>
        </p:spPr>
        <p:txBody>
          <a:bodyPr wrap="square" lIns="91425" tIns="45700" rIns="91425" bIns="45700" anchor="t" anchorCtr="0">
            <a:noAutofit/>
          </a:bodyPr>
          <a:lstStyle/>
          <a:p>
            <a:pPr marL="457200" indent="-457200">
              <a:spcBef>
                <a:spcPts val="0"/>
              </a:spcBef>
            </a:pPr>
            <a:r>
              <a:rPr lang="en-GB" dirty="0">
                <a:latin typeface="Didot" charset="0"/>
                <a:ea typeface="Didot" charset="0"/>
                <a:cs typeface="Didot" charset="0"/>
              </a:rPr>
              <a:t>Immune tolerance vs Autoimmunity</a:t>
            </a:r>
          </a:p>
          <a:p>
            <a:pPr marL="457200" indent="-457200">
              <a:spcBef>
                <a:spcPts val="0"/>
              </a:spcBef>
            </a:pPr>
            <a:r>
              <a:rPr lang="en-GB" dirty="0">
                <a:latin typeface="Didot" charset="0"/>
                <a:ea typeface="Didot" charset="0"/>
                <a:cs typeface="Didot" charset="0"/>
              </a:rPr>
              <a:t>How autoimmunity develops: Many ways!</a:t>
            </a:r>
          </a:p>
          <a:p>
            <a:pPr marL="857250" lvl="1" indent="-457200">
              <a:spcBef>
                <a:spcPts val="0"/>
              </a:spcBef>
            </a:pPr>
            <a:r>
              <a:rPr lang="en-GB" dirty="0">
                <a:latin typeface="Didot" charset="0"/>
                <a:ea typeface="Didot" charset="0"/>
                <a:cs typeface="Didot" charset="0"/>
              </a:rPr>
              <a:t>Thymic education </a:t>
            </a:r>
          </a:p>
          <a:p>
            <a:pPr marL="857250" lvl="1" indent="-457200">
              <a:spcBef>
                <a:spcPts val="0"/>
              </a:spcBef>
            </a:pPr>
            <a:r>
              <a:rPr lang="en-GB" dirty="0" err="1">
                <a:latin typeface="Didot" charset="0"/>
                <a:ea typeface="Didot" charset="0"/>
                <a:cs typeface="Didot" charset="0"/>
              </a:rPr>
              <a:t>Tregs</a:t>
            </a:r>
            <a:endParaRPr lang="en-GB" dirty="0">
              <a:latin typeface="Didot" charset="0"/>
              <a:ea typeface="Didot" charset="0"/>
              <a:cs typeface="Didot" charset="0"/>
            </a:endParaRPr>
          </a:p>
          <a:p>
            <a:pPr marL="857250" lvl="1" indent="-457200">
              <a:spcBef>
                <a:spcPts val="0"/>
              </a:spcBef>
            </a:pPr>
            <a:r>
              <a:rPr lang="en-GB" dirty="0">
                <a:latin typeface="Didot" charset="0"/>
                <a:ea typeface="Didot" charset="0"/>
                <a:cs typeface="Didot" charset="0"/>
              </a:rPr>
              <a:t>CD4 activation against autoantigen </a:t>
            </a:r>
          </a:p>
          <a:p>
            <a:pPr marL="457200" indent="-457200">
              <a:spcBef>
                <a:spcPts val="0"/>
              </a:spcBef>
            </a:pPr>
            <a:r>
              <a:rPr lang="en-GB" dirty="0">
                <a:latin typeface="Didot" charset="0"/>
                <a:ea typeface="Didot" charset="0"/>
                <a:cs typeface="Didot" charset="0"/>
              </a:rPr>
              <a:t>Features of autoimmunity </a:t>
            </a:r>
          </a:p>
          <a:p>
            <a:pPr marL="857250" lvl="1" indent="-457200">
              <a:spcBef>
                <a:spcPts val="0"/>
              </a:spcBef>
            </a:pPr>
            <a:r>
              <a:rPr lang="en-GB" dirty="0">
                <a:latin typeface="Didot" charset="0"/>
                <a:ea typeface="Didot" charset="0"/>
                <a:cs typeface="Didot" charset="0"/>
              </a:rPr>
              <a:t>Often relapsing-remitting </a:t>
            </a:r>
          </a:p>
          <a:p>
            <a:pPr marL="857250" lvl="1" indent="-457200">
              <a:spcBef>
                <a:spcPts val="0"/>
              </a:spcBef>
            </a:pPr>
            <a:r>
              <a:rPr lang="en-GB" dirty="0">
                <a:latin typeface="Didot" charset="0"/>
                <a:ea typeface="Didot" charset="0"/>
                <a:cs typeface="Didot" charset="0"/>
              </a:rPr>
              <a:t>Organ-specific vs Systemic</a:t>
            </a:r>
          </a:p>
          <a:p>
            <a:pPr marL="857250" lvl="1" indent="-457200">
              <a:spcBef>
                <a:spcPts val="0"/>
              </a:spcBef>
            </a:pPr>
            <a:r>
              <a:rPr lang="en-US" dirty="0">
                <a:latin typeface="Didot" charset="0"/>
                <a:ea typeface="Didot" charset="0"/>
                <a:cs typeface="Didot" charset="0"/>
              </a:rPr>
              <a:t>Damage to or destruction of tissues</a:t>
            </a:r>
          </a:p>
          <a:p>
            <a:pPr marL="857250" lvl="1" indent="-457200">
              <a:spcBef>
                <a:spcPts val="0"/>
              </a:spcBef>
            </a:pPr>
            <a:r>
              <a:rPr lang="en-US" dirty="0">
                <a:latin typeface="Didot" charset="0"/>
                <a:ea typeface="Didot" charset="0"/>
                <a:cs typeface="Didot" charset="0"/>
              </a:rPr>
              <a:t>Altered organ growth/function</a:t>
            </a:r>
            <a:endParaRPr lang="en-GB" dirty="0">
              <a:latin typeface="Didot" charset="0"/>
              <a:ea typeface="Didot" charset="0"/>
              <a:cs typeface="Didot" charset="0"/>
            </a:endParaRPr>
          </a:p>
          <a:p>
            <a:pPr marL="457200" indent="-457200">
              <a:spcBef>
                <a:spcPts val="0"/>
              </a:spcBef>
            </a:pPr>
            <a:endParaRPr sz="2800" b="0" i="0" u="none" strike="noStrike" cap="none" dirty="0">
              <a:solidFill>
                <a:schemeClr val="dk1"/>
              </a:solidFill>
              <a:latin typeface="Didot" charset="0"/>
              <a:ea typeface="Didot" charset="0"/>
              <a:cs typeface="Didot" charset="0"/>
              <a:sym typeface="Calibri"/>
            </a:endParaRPr>
          </a:p>
        </p:txBody>
      </p:sp>
      <p:sp>
        <p:nvSpPr>
          <p:cNvPr id="107" name="Shape 107"/>
          <p:cNvSpPr txBox="1"/>
          <p:nvPr/>
        </p:nvSpPr>
        <p:spPr>
          <a:xfrm>
            <a:off x="1187609" y="6343650"/>
            <a:ext cx="5065712" cy="2778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GB" sz="1200">
                <a:solidFill>
                  <a:schemeClr val="dk1"/>
                </a:solidFill>
                <a:latin typeface="Calibri"/>
                <a:ea typeface="Calibri"/>
                <a:cs typeface="Calibri"/>
                <a:sym typeface="Calibri"/>
              </a:rPr>
              <a:t>The Peer Teaching Society is not liable for false or misleading information…</a:t>
            </a:r>
          </a:p>
        </p:txBody>
      </p:sp>
      <p:sp>
        <p:nvSpPr>
          <p:cNvPr id="108" name="Shape 108"/>
          <p:cNvSpPr txBox="1"/>
          <p:nvPr/>
        </p:nvSpPr>
        <p:spPr>
          <a:xfrm>
            <a:off x="0" y="0"/>
            <a:ext cx="9144000" cy="1143000"/>
          </a:xfrm>
          <a:prstGeom prst="rect">
            <a:avLst/>
          </a:prstGeom>
          <a:solidFill>
            <a:srgbClr val="293267"/>
          </a:solid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800">
              <a:solidFill>
                <a:schemeClr val="dk1"/>
              </a:solidFill>
              <a:latin typeface="Calibri"/>
              <a:ea typeface="Calibri"/>
              <a:cs typeface="Calibri"/>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4386" y="5721614"/>
            <a:ext cx="1023223" cy="1026582"/>
          </a:xfrm>
          <a:prstGeom prst="rect">
            <a:avLst/>
          </a:prstGeom>
          <a:noFill/>
          <a:ln>
            <a:noFill/>
          </a:ln>
        </p:spPr>
      </p:pic>
      <p:sp>
        <p:nvSpPr>
          <p:cNvPr id="2" name="TextBox 1"/>
          <p:cNvSpPr txBox="1"/>
          <p:nvPr/>
        </p:nvSpPr>
        <p:spPr>
          <a:xfrm>
            <a:off x="730409" y="209993"/>
            <a:ext cx="4676500"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Autoimmunity</a:t>
            </a:r>
          </a:p>
        </p:txBody>
      </p:sp>
    </p:spTree>
    <p:extLst>
      <p:ext uri="{BB962C8B-B14F-4D97-AF65-F5344CB8AC3E}">
        <p14:creationId xmlns:p14="http://schemas.microsoft.com/office/powerpoint/2010/main" val="487650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05"/>
        <p:cNvGrpSpPr/>
        <p:nvPr/>
      </p:nvGrpSpPr>
      <p:grpSpPr>
        <a:xfrm>
          <a:off x="0" y="0"/>
          <a:ext cx="0" cy="0"/>
          <a:chOff x="0" y="0"/>
          <a:chExt cx="0" cy="0"/>
        </a:xfrm>
      </p:grpSpPr>
      <p:sp>
        <p:nvSpPr>
          <p:cNvPr id="107" name="Shape 107"/>
          <p:cNvSpPr txBox="1"/>
          <p:nvPr/>
        </p:nvSpPr>
        <p:spPr>
          <a:xfrm>
            <a:off x="1187609" y="6343650"/>
            <a:ext cx="5065712" cy="2778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GB" sz="1200">
                <a:solidFill>
                  <a:schemeClr val="dk1"/>
                </a:solidFill>
                <a:latin typeface="Calibri"/>
                <a:ea typeface="Calibri"/>
                <a:cs typeface="Calibri"/>
                <a:sym typeface="Calibri"/>
              </a:rPr>
              <a:t>The Peer Teaching Society is not liable for false or misleading information…</a:t>
            </a:r>
          </a:p>
        </p:txBody>
      </p:sp>
      <p:sp>
        <p:nvSpPr>
          <p:cNvPr id="108" name="Shape 108"/>
          <p:cNvSpPr txBox="1"/>
          <p:nvPr/>
        </p:nvSpPr>
        <p:spPr>
          <a:xfrm>
            <a:off x="0" y="0"/>
            <a:ext cx="9144000" cy="1143000"/>
          </a:xfrm>
          <a:prstGeom prst="rect">
            <a:avLst/>
          </a:prstGeom>
          <a:solidFill>
            <a:srgbClr val="293267"/>
          </a:solid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800">
              <a:solidFill>
                <a:schemeClr val="dk1"/>
              </a:solidFill>
              <a:latin typeface="Calibri"/>
              <a:ea typeface="Calibri"/>
              <a:cs typeface="Calibri"/>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4386" y="5721614"/>
            <a:ext cx="1023223" cy="1026582"/>
          </a:xfrm>
          <a:prstGeom prst="rect">
            <a:avLst/>
          </a:prstGeom>
          <a:noFill/>
          <a:ln>
            <a:noFill/>
          </a:ln>
        </p:spPr>
      </p:pic>
      <p:sp>
        <p:nvSpPr>
          <p:cNvPr id="2" name="TextBox 1"/>
          <p:cNvSpPr txBox="1"/>
          <p:nvPr/>
        </p:nvSpPr>
        <p:spPr>
          <a:xfrm>
            <a:off x="730408" y="209993"/>
            <a:ext cx="7133431"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Autoimmunity – MS </a:t>
            </a:r>
          </a:p>
        </p:txBody>
      </p:sp>
      <p:pic>
        <p:nvPicPr>
          <p:cNvPr id="8" name="Picture 7">
            <a:extLst>
              <a:ext uri="{FF2B5EF4-FFF2-40B4-BE49-F238E27FC236}">
                <a16:creationId xmlns:a16="http://schemas.microsoft.com/office/drawing/2014/main" id="{1B1BBC23-73F6-48A6-AAAE-4A365E2112E1}"/>
              </a:ext>
            </a:extLst>
          </p:cNvPr>
          <p:cNvPicPr>
            <a:picLocks noChangeAspect="1"/>
          </p:cNvPicPr>
          <p:nvPr/>
        </p:nvPicPr>
        <p:blipFill>
          <a:blip r:embed="rId4"/>
          <a:stretch>
            <a:fillRect/>
          </a:stretch>
        </p:blipFill>
        <p:spPr>
          <a:xfrm>
            <a:off x="1753416" y="1295607"/>
            <a:ext cx="5637167" cy="4895435"/>
          </a:xfrm>
          <a:prstGeom prst="rect">
            <a:avLst/>
          </a:prstGeom>
        </p:spPr>
      </p:pic>
    </p:spTree>
    <p:extLst>
      <p:ext uri="{BB962C8B-B14F-4D97-AF65-F5344CB8AC3E}">
        <p14:creationId xmlns:p14="http://schemas.microsoft.com/office/powerpoint/2010/main" val="2126345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457200" y="1584024"/>
            <a:ext cx="8229600" cy="4525963"/>
          </a:xfrm>
          <a:prstGeom prst="rect">
            <a:avLst/>
          </a:prstGeom>
          <a:noFill/>
          <a:ln>
            <a:noFill/>
          </a:ln>
        </p:spPr>
        <p:txBody>
          <a:bodyPr wrap="square" lIns="91425" tIns="45700" rIns="91425" bIns="45700" anchor="t" anchorCtr="0">
            <a:noAutofit/>
          </a:bodyPr>
          <a:lstStyle/>
          <a:p>
            <a:pPr marL="457200" indent="-457200">
              <a:spcBef>
                <a:spcPts val="0"/>
              </a:spcBef>
            </a:pPr>
            <a:r>
              <a:rPr lang="en-GB" dirty="0">
                <a:latin typeface="Didot" charset="0"/>
                <a:ea typeface="Didot" charset="0"/>
                <a:cs typeface="Didot" charset="0"/>
              </a:rPr>
              <a:t>Primary Immunodeficiency</a:t>
            </a:r>
          </a:p>
          <a:p>
            <a:pPr marL="857250" lvl="1" indent="-457200">
              <a:spcBef>
                <a:spcPts val="0"/>
              </a:spcBef>
            </a:pPr>
            <a:r>
              <a:rPr lang="en-GB" dirty="0">
                <a:latin typeface="Didot" charset="0"/>
                <a:ea typeface="Didot" charset="0"/>
                <a:cs typeface="Didot" charset="0"/>
              </a:rPr>
              <a:t>Those born with intrinsic defects in their immune system. </a:t>
            </a:r>
          </a:p>
          <a:p>
            <a:pPr marL="857250" lvl="1" indent="-457200">
              <a:spcBef>
                <a:spcPts val="0"/>
              </a:spcBef>
            </a:pPr>
            <a:r>
              <a:rPr lang="en-GB" dirty="0">
                <a:latin typeface="Didot" charset="0"/>
                <a:ea typeface="Didot" charset="0"/>
                <a:cs typeface="Didot" charset="0"/>
              </a:rPr>
              <a:t>Rare and mostly genetic disorders</a:t>
            </a:r>
          </a:p>
          <a:p>
            <a:pPr marL="857250" lvl="1" indent="-457200">
              <a:spcBef>
                <a:spcPts val="0"/>
              </a:spcBef>
            </a:pPr>
            <a:r>
              <a:rPr lang="en-GB" dirty="0">
                <a:latin typeface="Didot" charset="0"/>
                <a:ea typeface="Didot" charset="0"/>
                <a:cs typeface="Didot" charset="0"/>
              </a:rPr>
              <a:t>E.g. SCID  </a:t>
            </a:r>
          </a:p>
          <a:p>
            <a:pPr marL="457200" indent="-457200">
              <a:spcBef>
                <a:spcPts val="0"/>
              </a:spcBef>
            </a:pPr>
            <a:r>
              <a:rPr lang="en-GB" dirty="0">
                <a:latin typeface="Didot" charset="0"/>
                <a:ea typeface="Didot" charset="0"/>
                <a:cs typeface="Didot" charset="0"/>
              </a:rPr>
              <a:t>Secondary Immunodeficiency </a:t>
            </a:r>
          </a:p>
          <a:p>
            <a:pPr marL="857250" lvl="1" indent="-457200">
              <a:spcBef>
                <a:spcPts val="0"/>
              </a:spcBef>
            </a:pPr>
            <a:r>
              <a:rPr lang="en-GB" dirty="0">
                <a:latin typeface="Didot" charset="0"/>
                <a:ea typeface="Didot" charset="0"/>
                <a:cs typeface="Didot" charset="0"/>
              </a:rPr>
              <a:t>These are acquired and are referred to generally as immunosuppression</a:t>
            </a:r>
          </a:p>
          <a:p>
            <a:pPr marL="857250" lvl="1" indent="-457200">
              <a:spcBef>
                <a:spcPts val="0"/>
              </a:spcBef>
            </a:pPr>
            <a:r>
              <a:rPr lang="en-GB" dirty="0">
                <a:latin typeface="Didot" charset="0"/>
                <a:ea typeface="Didot" charset="0"/>
                <a:cs typeface="Didot" charset="0"/>
              </a:rPr>
              <a:t>Drug induced e.g. Steroids, azathioprine, chemotherapy.</a:t>
            </a:r>
          </a:p>
          <a:p>
            <a:pPr marL="857250" lvl="1" indent="-457200">
              <a:spcBef>
                <a:spcPts val="0"/>
              </a:spcBef>
            </a:pPr>
            <a:r>
              <a:rPr lang="en-GB" dirty="0">
                <a:latin typeface="Didot" charset="0"/>
                <a:ea typeface="Didot" charset="0"/>
                <a:cs typeface="Didot" charset="0"/>
              </a:rPr>
              <a:t>Cancers of the bone marrow and blood cells</a:t>
            </a:r>
          </a:p>
          <a:p>
            <a:pPr marL="857250" lvl="1" indent="-457200">
              <a:spcBef>
                <a:spcPts val="0"/>
              </a:spcBef>
            </a:pPr>
            <a:r>
              <a:rPr lang="en-GB" dirty="0">
                <a:latin typeface="Didot" charset="0"/>
                <a:ea typeface="Didot" charset="0"/>
                <a:cs typeface="Didot" charset="0"/>
              </a:rPr>
              <a:t>AIDS. </a:t>
            </a:r>
          </a:p>
        </p:txBody>
      </p:sp>
      <p:sp>
        <p:nvSpPr>
          <p:cNvPr id="107" name="Shape 107"/>
          <p:cNvSpPr txBox="1"/>
          <p:nvPr/>
        </p:nvSpPr>
        <p:spPr>
          <a:xfrm>
            <a:off x="1187609" y="6343650"/>
            <a:ext cx="5065712" cy="2778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GB" sz="1200">
                <a:solidFill>
                  <a:schemeClr val="dk1"/>
                </a:solidFill>
                <a:latin typeface="Calibri"/>
                <a:ea typeface="Calibri"/>
                <a:cs typeface="Calibri"/>
                <a:sym typeface="Calibri"/>
              </a:rPr>
              <a:t>The Peer Teaching Society is not liable for false or misleading information…</a:t>
            </a:r>
          </a:p>
        </p:txBody>
      </p:sp>
      <p:sp>
        <p:nvSpPr>
          <p:cNvPr id="108" name="Shape 108"/>
          <p:cNvSpPr txBox="1"/>
          <p:nvPr/>
        </p:nvSpPr>
        <p:spPr>
          <a:xfrm>
            <a:off x="0" y="0"/>
            <a:ext cx="9144000" cy="1143000"/>
          </a:xfrm>
          <a:prstGeom prst="rect">
            <a:avLst/>
          </a:prstGeom>
          <a:solidFill>
            <a:srgbClr val="293267"/>
          </a:solid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800">
              <a:solidFill>
                <a:schemeClr val="dk1"/>
              </a:solidFill>
              <a:latin typeface="Calibri"/>
              <a:ea typeface="Calibri"/>
              <a:cs typeface="Calibri"/>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4386" y="5721614"/>
            <a:ext cx="1023223" cy="1026582"/>
          </a:xfrm>
          <a:prstGeom prst="rect">
            <a:avLst/>
          </a:prstGeom>
          <a:noFill/>
          <a:ln>
            <a:noFill/>
          </a:ln>
        </p:spPr>
      </p:pic>
      <p:sp>
        <p:nvSpPr>
          <p:cNvPr id="10" name="TextBox 9">
            <a:extLst>
              <a:ext uri="{FF2B5EF4-FFF2-40B4-BE49-F238E27FC236}">
                <a16:creationId xmlns:a16="http://schemas.microsoft.com/office/drawing/2014/main" id="{4370F2BD-3571-415E-8B92-C661E3083D60}"/>
              </a:ext>
            </a:extLst>
          </p:cNvPr>
          <p:cNvSpPr txBox="1"/>
          <p:nvPr/>
        </p:nvSpPr>
        <p:spPr>
          <a:xfrm>
            <a:off x="730409" y="209993"/>
            <a:ext cx="4676500"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Immunodeficiency </a:t>
            </a:r>
          </a:p>
        </p:txBody>
      </p:sp>
    </p:spTree>
    <p:extLst>
      <p:ext uri="{BB962C8B-B14F-4D97-AF65-F5344CB8AC3E}">
        <p14:creationId xmlns:p14="http://schemas.microsoft.com/office/powerpoint/2010/main" val="12090189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Shape 114"/>
          <p:cNvPicPr preferRelativeResize="0"/>
          <p:nvPr/>
        </p:nvPicPr>
        <p:blipFill rotWithShape="1">
          <a:blip r:embed="rId3" cstate="screen">
            <a:alphaModFix/>
            <a:duotone>
              <a:schemeClr val="bg2">
                <a:shade val="45000"/>
                <a:satMod val="135000"/>
              </a:schemeClr>
              <a:prstClr val="white"/>
            </a:duotone>
            <a:extLst>
              <a:ext uri="{28A0092B-C50C-407E-A947-70E740481C1C}">
                <a14:useLocalDpi xmlns:a14="http://schemas.microsoft.com/office/drawing/2010/main"/>
              </a:ext>
            </a:extLst>
          </a:blip>
          <a:srcRect r="3646"/>
          <a:stretch/>
        </p:blipFill>
        <p:spPr>
          <a:xfrm>
            <a:off x="1474242" y="0"/>
            <a:ext cx="6134099" cy="6858000"/>
          </a:xfrm>
          <a:prstGeom prst="rect">
            <a:avLst/>
          </a:prstGeom>
          <a:noFill/>
          <a:ln>
            <a:solidFill>
              <a:srgbClr val="293267"/>
            </a:solid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295154" y="2669645"/>
            <a:ext cx="8229600" cy="1143000"/>
          </a:xfrm>
          <a:prstGeom prst="rect">
            <a:avLst/>
          </a:prstGeom>
          <a:noFill/>
          <a:ln>
            <a:noFill/>
          </a:ln>
        </p:spPr>
        <p:txBody>
          <a:bodyPr wrap="square" lIns="91425" tIns="45700" rIns="91425" bIns="45700" anchor="t" anchorCtr="0">
            <a:noAutofit/>
          </a:bodyPr>
          <a:lstStyle/>
          <a:p>
            <a:pPr marL="0" indent="0" algn="ctr">
              <a:spcBef>
                <a:spcPts val="0"/>
              </a:spcBef>
              <a:buNone/>
            </a:pPr>
            <a:r>
              <a:rPr lang="en-GB" sz="4800" b="0" i="0" u="none" strike="noStrike" cap="none" dirty="0">
                <a:solidFill>
                  <a:schemeClr val="dk1"/>
                </a:solidFill>
                <a:latin typeface="Didot" charset="0"/>
                <a:ea typeface="Didot" charset="0"/>
                <a:cs typeface="Didot" charset="0"/>
                <a:sym typeface="Calibri"/>
              </a:rPr>
              <a:t>INDEX SLIDES</a:t>
            </a:r>
            <a:endParaRPr sz="4800" b="0" i="0" u="none" strike="noStrike" cap="none" dirty="0">
              <a:solidFill>
                <a:schemeClr val="dk1"/>
              </a:solidFill>
              <a:latin typeface="Didot" charset="0"/>
              <a:ea typeface="Didot" charset="0"/>
              <a:cs typeface="Didot" charset="0"/>
              <a:sym typeface="Calibri"/>
            </a:endParaRPr>
          </a:p>
        </p:txBody>
      </p:sp>
      <p:sp>
        <p:nvSpPr>
          <p:cNvPr id="107" name="Shape 107"/>
          <p:cNvSpPr txBox="1"/>
          <p:nvPr/>
        </p:nvSpPr>
        <p:spPr>
          <a:xfrm>
            <a:off x="1187609" y="6343650"/>
            <a:ext cx="5065712" cy="2778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GB" sz="1200">
                <a:solidFill>
                  <a:schemeClr val="dk1"/>
                </a:solidFill>
                <a:latin typeface="Calibri"/>
                <a:ea typeface="Calibri"/>
                <a:cs typeface="Calibri"/>
                <a:sym typeface="Calibri"/>
              </a:rPr>
              <a:t>The Peer Teaching Society is not liable for false or misleading information…</a:t>
            </a:r>
          </a:p>
        </p:txBody>
      </p:sp>
      <p:sp>
        <p:nvSpPr>
          <p:cNvPr id="108" name="Shape 108"/>
          <p:cNvSpPr txBox="1"/>
          <p:nvPr/>
        </p:nvSpPr>
        <p:spPr>
          <a:xfrm>
            <a:off x="0" y="661"/>
            <a:ext cx="9144000" cy="1143000"/>
          </a:xfrm>
          <a:prstGeom prst="rect">
            <a:avLst/>
          </a:prstGeom>
          <a:solidFill>
            <a:srgbClr val="293267"/>
          </a:solid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800">
              <a:solidFill>
                <a:schemeClr val="dk1"/>
              </a:solidFill>
              <a:latin typeface="Calibri"/>
              <a:ea typeface="Calibri"/>
              <a:cs typeface="Calibri"/>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4386" y="5721614"/>
            <a:ext cx="1023223" cy="1026582"/>
          </a:xfrm>
          <a:prstGeom prst="rect">
            <a:avLst/>
          </a:prstGeom>
          <a:noFill/>
          <a:ln>
            <a:noFill/>
          </a:ln>
        </p:spPr>
      </p:pic>
    </p:spTree>
    <p:extLst>
      <p:ext uri="{BB962C8B-B14F-4D97-AF65-F5344CB8AC3E}">
        <p14:creationId xmlns:p14="http://schemas.microsoft.com/office/powerpoint/2010/main" val="3869662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Shape 107"/>
          <p:cNvSpPr txBox="1"/>
          <p:nvPr/>
        </p:nvSpPr>
        <p:spPr>
          <a:xfrm>
            <a:off x="1187609" y="6343650"/>
            <a:ext cx="5065712" cy="2778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GB" sz="1200">
                <a:solidFill>
                  <a:schemeClr val="dk1"/>
                </a:solidFill>
                <a:latin typeface="Calibri"/>
                <a:ea typeface="Calibri"/>
                <a:cs typeface="Calibri"/>
                <a:sym typeface="Calibri"/>
              </a:rPr>
              <a:t>The Peer Teaching Society is not liable for false or misleading information…</a:t>
            </a:r>
          </a:p>
        </p:txBody>
      </p:sp>
      <p:sp>
        <p:nvSpPr>
          <p:cNvPr id="108" name="Shape 108"/>
          <p:cNvSpPr txBox="1"/>
          <p:nvPr/>
        </p:nvSpPr>
        <p:spPr>
          <a:xfrm>
            <a:off x="0" y="0"/>
            <a:ext cx="9144000" cy="1143000"/>
          </a:xfrm>
          <a:prstGeom prst="rect">
            <a:avLst/>
          </a:prstGeom>
          <a:solidFill>
            <a:srgbClr val="293267"/>
          </a:solid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800">
              <a:solidFill>
                <a:schemeClr val="dk1"/>
              </a:solidFill>
              <a:latin typeface="Calibri"/>
              <a:ea typeface="Calibri"/>
              <a:cs typeface="Calibri"/>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4386" y="5721614"/>
            <a:ext cx="1023223" cy="1026582"/>
          </a:xfrm>
          <a:prstGeom prst="rect">
            <a:avLst/>
          </a:prstGeom>
          <a:noFill/>
          <a:ln>
            <a:noFill/>
          </a:ln>
        </p:spPr>
      </p:pic>
      <p:sp>
        <p:nvSpPr>
          <p:cNvPr id="2" name="TextBox 1"/>
          <p:cNvSpPr txBox="1"/>
          <p:nvPr/>
        </p:nvSpPr>
        <p:spPr>
          <a:xfrm>
            <a:off x="730409" y="209993"/>
            <a:ext cx="4676500"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Vaccines</a:t>
            </a:r>
          </a:p>
        </p:txBody>
      </p:sp>
      <p:graphicFrame>
        <p:nvGraphicFramePr>
          <p:cNvPr id="3" name="Table 3">
            <a:extLst>
              <a:ext uri="{FF2B5EF4-FFF2-40B4-BE49-F238E27FC236}">
                <a16:creationId xmlns:a16="http://schemas.microsoft.com/office/drawing/2014/main" id="{D06AE84B-42AE-42E7-B7A4-4CB77C8C791F}"/>
              </a:ext>
            </a:extLst>
          </p:cNvPr>
          <p:cNvGraphicFramePr>
            <a:graphicFrameLocks noGrp="1"/>
          </p:cNvGraphicFramePr>
          <p:nvPr/>
        </p:nvGraphicFramePr>
        <p:xfrm>
          <a:off x="424543" y="1465296"/>
          <a:ext cx="8294914" cy="4304860"/>
        </p:xfrm>
        <a:graphic>
          <a:graphicData uri="http://schemas.openxmlformats.org/drawingml/2006/table">
            <a:tbl>
              <a:tblPr firstRow="1" bandRow="1">
                <a:tableStyleId>{5C22544A-7EE6-4342-B048-85BDC9FD1C3A}</a:tableStyleId>
              </a:tblPr>
              <a:tblGrid>
                <a:gridCol w="4147457">
                  <a:extLst>
                    <a:ext uri="{9D8B030D-6E8A-4147-A177-3AD203B41FA5}">
                      <a16:colId xmlns:a16="http://schemas.microsoft.com/office/drawing/2014/main" val="12290365"/>
                    </a:ext>
                  </a:extLst>
                </a:gridCol>
                <a:gridCol w="4147457">
                  <a:extLst>
                    <a:ext uri="{9D8B030D-6E8A-4147-A177-3AD203B41FA5}">
                      <a16:colId xmlns:a16="http://schemas.microsoft.com/office/drawing/2014/main" val="1383117283"/>
                    </a:ext>
                  </a:extLst>
                </a:gridCol>
              </a:tblGrid>
              <a:tr h="511066">
                <a:tc>
                  <a:txBody>
                    <a:bodyPr/>
                    <a:lstStyle/>
                    <a:p>
                      <a:r>
                        <a:rPr lang="en-GB" dirty="0"/>
                        <a:t>Active immunity </a:t>
                      </a:r>
                    </a:p>
                  </a:txBody>
                  <a:tcPr/>
                </a:tc>
                <a:tc>
                  <a:txBody>
                    <a:bodyPr/>
                    <a:lstStyle/>
                    <a:p>
                      <a:r>
                        <a:rPr lang="en-GB" dirty="0"/>
                        <a:t>Passive immunity</a:t>
                      </a:r>
                    </a:p>
                  </a:txBody>
                  <a:tcPr/>
                </a:tc>
                <a:extLst>
                  <a:ext uri="{0D108BD9-81ED-4DB2-BD59-A6C34878D82A}">
                    <a16:rowId xmlns:a16="http://schemas.microsoft.com/office/drawing/2014/main" val="3347006728"/>
                  </a:ext>
                </a:extLst>
              </a:tr>
              <a:tr h="720304">
                <a:tc>
                  <a:txBody>
                    <a:bodyPr/>
                    <a:lstStyle/>
                    <a:p>
                      <a:r>
                        <a:rPr lang="en-GB" dirty="0"/>
                        <a:t>Produced by the host immune system. </a:t>
                      </a:r>
                    </a:p>
                  </a:txBody>
                  <a:tcPr/>
                </a:tc>
                <a:tc>
                  <a:txBody>
                    <a:bodyPr/>
                    <a:lstStyle/>
                    <a:p>
                      <a:r>
                        <a:rPr lang="en-GB" dirty="0"/>
                        <a:t>Passive with no host participation</a:t>
                      </a:r>
                    </a:p>
                  </a:txBody>
                  <a:tcPr/>
                </a:tc>
                <a:extLst>
                  <a:ext uri="{0D108BD9-81ED-4DB2-BD59-A6C34878D82A}">
                    <a16:rowId xmlns:a16="http://schemas.microsoft.com/office/drawing/2014/main" val="2365824514"/>
                  </a:ext>
                </a:extLst>
              </a:tr>
              <a:tr h="511066">
                <a:tc>
                  <a:txBody>
                    <a:bodyPr/>
                    <a:lstStyle/>
                    <a:p>
                      <a:r>
                        <a:rPr lang="en-GB" dirty="0"/>
                        <a:t>Induced by infection or vaccines. </a:t>
                      </a:r>
                    </a:p>
                  </a:txBody>
                  <a:tcPr/>
                </a:tc>
                <a:tc>
                  <a:txBody>
                    <a:bodyPr/>
                    <a:lstStyle/>
                    <a:p>
                      <a:r>
                        <a:rPr lang="en-GB" dirty="0"/>
                        <a:t>Usually pooled antibodies transferred into the host</a:t>
                      </a:r>
                    </a:p>
                  </a:txBody>
                  <a:tcPr/>
                </a:tc>
                <a:extLst>
                  <a:ext uri="{0D108BD9-81ED-4DB2-BD59-A6C34878D82A}">
                    <a16:rowId xmlns:a16="http://schemas.microsoft.com/office/drawing/2014/main" val="790041706"/>
                  </a:ext>
                </a:extLst>
              </a:tr>
              <a:tr h="511066">
                <a:tc>
                  <a:txBody>
                    <a:bodyPr/>
                    <a:lstStyle/>
                    <a:p>
                      <a:r>
                        <a:rPr lang="en-GB" dirty="0"/>
                        <a:t>Durable effective protection</a:t>
                      </a:r>
                    </a:p>
                  </a:txBody>
                  <a:tcPr/>
                </a:tc>
                <a:tc>
                  <a:txBody>
                    <a:bodyPr/>
                    <a:lstStyle/>
                    <a:p>
                      <a:r>
                        <a:rPr lang="en-GB" dirty="0"/>
                        <a:t>Transient and less effective</a:t>
                      </a:r>
                    </a:p>
                  </a:txBody>
                  <a:tcPr/>
                </a:tc>
                <a:extLst>
                  <a:ext uri="{0D108BD9-81ED-4DB2-BD59-A6C34878D82A}">
                    <a16:rowId xmlns:a16="http://schemas.microsoft.com/office/drawing/2014/main" val="1558424275"/>
                  </a:ext>
                </a:extLst>
              </a:tr>
              <a:tr h="511066">
                <a:tc>
                  <a:txBody>
                    <a:bodyPr/>
                    <a:lstStyle/>
                    <a:p>
                      <a:r>
                        <a:rPr lang="en-GB" dirty="0"/>
                        <a:t>Effective after initial lag period </a:t>
                      </a:r>
                    </a:p>
                  </a:txBody>
                  <a:tcPr/>
                </a:tc>
                <a:tc>
                  <a:txBody>
                    <a:bodyPr/>
                    <a:lstStyle/>
                    <a:p>
                      <a:r>
                        <a:rPr lang="en-GB" dirty="0"/>
                        <a:t>No lag period, effective immediately. </a:t>
                      </a:r>
                    </a:p>
                  </a:txBody>
                  <a:tcPr/>
                </a:tc>
                <a:extLst>
                  <a:ext uri="{0D108BD9-81ED-4DB2-BD59-A6C34878D82A}">
                    <a16:rowId xmlns:a16="http://schemas.microsoft.com/office/drawing/2014/main" val="935981358"/>
                  </a:ext>
                </a:extLst>
              </a:tr>
              <a:tr h="511066">
                <a:tc>
                  <a:txBody>
                    <a:bodyPr/>
                    <a:lstStyle/>
                    <a:p>
                      <a:r>
                        <a:rPr lang="en-GB" dirty="0"/>
                        <a:t>Immunological memory is present</a:t>
                      </a:r>
                    </a:p>
                  </a:txBody>
                  <a:tcPr/>
                </a:tc>
                <a:tc>
                  <a:txBody>
                    <a:bodyPr/>
                    <a:lstStyle/>
                    <a:p>
                      <a:r>
                        <a:rPr lang="en-GB" dirty="0"/>
                        <a:t>No memory present</a:t>
                      </a:r>
                    </a:p>
                  </a:txBody>
                  <a:tcPr/>
                </a:tc>
                <a:extLst>
                  <a:ext uri="{0D108BD9-81ED-4DB2-BD59-A6C34878D82A}">
                    <a16:rowId xmlns:a16="http://schemas.microsoft.com/office/drawing/2014/main" val="4017147345"/>
                  </a:ext>
                </a:extLst>
              </a:tr>
              <a:tr h="511066">
                <a:tc>
                  <a:txBody>
                    <a:bodyPr/>
                    <a:lstStyle/>
                    <a:p>
                      <a:r>
                        <a:rPr lang="en-GB" dirty="0"/>
                        <a:t>Boosted effect on subsequent dose</a:t>
                      </a:r>
                    </a:p>
                  </a:txBody>
                  <a:tcPr/>
                </a:tc>
                <a:tc>
                  <a:txBody>
                    <a:bodyPr/>
                    <a:lstStyle/>
                    <a:p>
                      <a:r>
                        <a:rPr lang="en-GB" dirty="0"/>
                        <a:t>Subsequent doses do not boost immunity due to elimination. </a:t>
                      </a:r>
                    </a:p>
                  </a:txBody>
                  <a:tcPr/>
                </a:tc>
                <a:extLst>
                  <a:ext uri="{0D108BD9-81ED-4DB2-BD59-A6C34878D82A}">
                    <a16:rowId xmlns:a16="http://schemas.microsoft.com/office/drawing/2014/main" val="2889964590"/>
                  </a:ext>
                </a:extLst>
              </a:tr>
              <a:tr h="511066">
                <a:tc>
                  <a:txBody>
                    <a:bodyPr/>
                    <a:lstStyle/>
                    <a:p>
                      <a:r>
                        <a:rPr lang="en-GB" dirty="0"/>
                        <a:t>Negative phase</a:t>
                      </a:r>
                    </a:p>
                  </a:txBody>
                  <a:tcPr/>
                </a:tc>
                <a:tc>
                  <a:txBody>
                    <a:bodyPr/>
                    <a:lstStyle/>
                    <a:p>
                      <a:r>
                        <a:rPr lang="en-GB" dirty="0"/>
                        <a:t>No negative phase</a:t>
                      </a:r>
                    </a:p>
                  </a:txBody>
                  <a:tcPr/>
                </a:tc>
                <a:extLst>
                  <a:ext uri="{0D108BD9-81ED-4DB2-BD59-A6C34878D82A}">
                    <a16:rowId xmlns:a16="http://schemas.microsoft.com/office/drawing/2014/main" val="3916944391"/>
                  </a:ext>
                </a:extLst>
              </a:tr>
            </a:tbl>
          </a:graphicData>
        </a:graphic>
      </p:graphicFrame>
    </p:spTree>
    <p:extLst>
      <p:ext uri="{BB962C8B-B14F-4D97-AF65-F5344CB8AC3E}">
        <p14:creationId xmlns:p14="http://schemas.microsoft.com/office/powerpoint/2010/main" val="36451123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4CF0F2AA-6354-4557-BF0E-BC644EC0802F}"/>
              </a:ext>
            </a:extLst>
          </p:cNvPr>
          <p:cNvGraphicFramePr>
            <a:graphicFrameLocks noGrp="1"/>
          </p:cNvGraphicFramePr>
          <p:nvPr>
            <p:extLst>
              <p:ext uri="{D42A27DB-BD31-4B8C-83A1-F6EECF244321}">
                <p14:modId xmlns:p14="http://schemas.microsoft.com/office/powerpoint/2010/main" val="4099541388"/>
              </p:ext>
            </p:extLst>
          </p:nvPr>
        </p:nvGraphicFramePr>
        <p:xfrm>
          <a:off x="457200" y="1547231"/>
          <a:ext cx="8229600" cy="4729907"/>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242726875"/>
                    </a:ext>
                  </a:extLst>
                </a:gridCol>
                <a:gridCol w="4114800">
                  <a:extLst>
                    <a:ext uri="{9D8B030D-6E8A-4147-A177-3AD203B41FA5}">
                      <a16:colId xmlns:a16="http://schemas.microsoft.com/office/drawing/2014/main" val="1203759168"/>
                    </a:ext>
                  </a:extLst>
                </a:gridCol>
              </a:tblGrid>
              <a:tr h="363839">
                <a:tc>
                  <a:txBody>
                    <a:bodyPr/>
                    <a:lstStyle/>
                    <a:p>
                      <a:r>
                        <a:rPr lang="en-GB" dirty="0"/>
                        <a:t>Cell Name*</a:t>
                      </a:r>
                    </a:p>
                  </a:txBody>
                  <a:tcPr/>
                </a:tc>
                <a:tc>
                  <a:txBody>
                    <a:bodyPr/>
                    <a:lstStyle/>
                    <a:p>
                      <a:r>
                        <a:rPr lang="en-GB" dirty="0"/>
                        <a:t>Location</a:t>
                      </a:r>
                    </a:p>
                  </a:txBody>
                  <a:tcPr/>
                </a:tc>
                <a:extLst>
                  <a:ext uri="{0D108BD9-81ED-4DB2-BD59-A6C34878D82A}">
                    <a16:rowId xmlns:a16="http://schemas.microsoft.com/office/drawing/2014/main" val="3688782173"/>
                  </a:ext>
                </a:extLst>
              </a:tr>
              <a:tr h="363839">
                <a:tc>
                  <a:txBody>
                    <a:bodyPr/>
                    <a:lstStyle/>
                    <a:p>
                      <a:r>
                        <a:rPr lang="en-GB" dirty="0"/>
                        <a:t>Monocytes</a:t>
                      </a:r>
                    </a:p>
                  </a:txBody>
                  <a:tcPr/>
                </a:tc>
                <a:tc>
                  <a:txBody>
                    <a:bodyPr/>
                    <a:lstStyle/>
                    <a:p>
                      <a:r>
                        <a:rPr lang="en-GB" dirty="0"/>
                        <a:t>Bone marrow/Blood</a:t>
                      </a:r>
                    </a:p>
                  </a:txBody>
                  <a:tcPr/>
                </a:tc>
                <a:extLst>
                  <a:ext uri="{0D108BD9-81ED-4DB2-BD59-A6C34878D82A}">
                    <a16:rowId xmlns:a16="http://schemas.microsoft.com/office/drawing/2014/main" val="2606970953"/>
                  </a:ext>
                </a:extLst>
              </a:tr>
              <a:tr h="363839">
                <a:tc>
                  <a:txBody>
                    <a:bodyPr/>
                    <a:lstStyle/>
                    <a:p>
                      <a:r>
                        <a:rPr lang="en-GB" dirty="0"/>
                        <a:t>Kupffer cells</a:t>
                      </a:r>
                    </a:p>
                  </a:txBody>
                  <a:tcPr/>
                </a:tc>
                <a:tc>
                  <a:txBody>
                    <a:bodyPr/>
                    <a:lstStyle/>
                    <a:p>
                      <a:r>
                        <a:rPr lang="en-GB" dirty="0"/>
                        <a:t>Liver</a:t>
                      </a:r>
                    </a:p>
                  </a:txBody>
                  <a:tcPr/>
                </a:tc>
                <a:extLst>
                  <a:ext uri="{0D108BD9-81ED-4DB2-BD59-A6C34878D82A}">
                    <a16:rowId xmlns:a16="http://schemas.microsoft.com/office/drawing/2014/main" val="740137229"/>
                  </a:ext>
                </a:extLst>
              </a:tr>
              <a:tr h="363839">
                <a:tc>
                  <a:txBody>
                    <a:bodyPr/>
                    <a:lstStyle/>
                    <a:p>
                      <a:r>
                        <a:rPr lang="en-GB" dirty="0"/>
                        <a:t>Sinus histiocytes</a:t>
                      </a:r>
                    </a:p>
                  </a:txBody>
                  <a:tcPr/>
                </a:tc>
                <a:tc>
                  <a:txBody>
                    <a:bodyPr/>
                    <a:lstStyle/>
                    <a:p>
                      <a:r>
                        <a:rPr lang="en-GB" dirty="0"/>
                        <a:t>Lymph nodes</a:t>
                      </a:r>
                    </a:p>
                  </a:txBody>
                  <a:tcPr/>
                </a:tc>
                <a:extLst>
                  <a:ext uri="{0D108BD9-81ED-4DB2-BD59-A6C34878D82A}">
                    <a16:rowId xmlns:a16="http://schemas.microsoft.com/office/drawing/2014/main" val="2968231553"/>
                  </a:ext>
                </a:extLst>
              </a:tr>
              <a:tr h="363839">
                <a:tc>
                  <a:txBody>
                    <a:bodyPr/>
                    <a:lstStyle/>
                    <a:p>
                      <a:r>
                        <a:rPr lang="en-GB" dirty="0"/>
                        <a:t>Alveolar macrophages</a:t>
                      </a:r>
                    </a:p>
                  </a:txBody>
                  <a:tcPr/>
                </a:tc>
                <a:tc>
                  <a:txBody>
                    <a:bodyPr/>
                    <a:lstStyle/>
                    <a:p>
                      <a:r>
                        <a:rPr lang="en-GB" dirty="0"/>
                        <a:t>Alveoli</a:t>
                      </a:r>
                    </a:p>
                  </a:txBody>
                  <a:tcPr/>
                </a:tc>
                <a:extLst>
                  <a:ext uri="{0D108BD9-81ED-4DB2-BD59-A6C34878D82A}">
                    <a16:rowId xmlns:a16="http://schemas.microsoft.com/office/drawing/2014/main" val="823035826"/>
                  </a:ext>
                </a:extLst>
              </a:tr>
              <a:tr h="363839">
                <a:tc>
                  <a:txBody>
                    <a:bodyPr/>
                    <a:lstStyle/>
                    <a:p>
                      <a:r>
                        <a:rPr lang="en-GB" dirty="0"/>
                        <a:t>Tissue macrophages leading to giant cells</a:t>
                      </a:r>
                    </a:p>
                  </a:txBody>
                  <a:tcPr/>
                </a:tc>
                <a:tc>
                  <a:txBody>
                    <a:bodyPr/>
                    <a:lstStyle/>
                    <a:p>
                      <a:r>
                        <a:rPr lang="en-GB" dirty="0"/>
                        <a:t>Connective tissue</a:t>
                      </a:r>
                    </a:p>
                  </a:txBody>
                  <a:tcPr/>
                </a:tc>
                <a:extLst>
                  <a:ext uri="{0D108BD9-81ED-4DB2-BD59-A6C34878D82A}">
                    <a16:rowId xmlns:a16="http://schemas.microsoft.com/office/drawing/2014/main" val="1278110763"/>
                  </a:ext>
                </a:extLst>
              </a:tr>
              <a:tr h="363839">
                <a:tc>
                  <a:txBody>
                    <a:bodyPr/>
                    <a:lstStyle/>
                    <a:p>
                      <a:r>
                        <a:rPr lang="en-GB" dirty="0"/>
                        <a:t>Microglia*</a:t>
                      </a:r>
                    </a:p>
                  </a:txBody>
                  <a:tcPr/>
                </a:tc>
                <a:tc>
                  <a:txBody>
                    <a:bodyPr/>
                    <a:lstStyle/>
                    <a:p>
                      <a:r>
                        <a:rPr lang="en-GB" dirty="0"/>
                        <a:t>CNS </a:t>
                      </a:r>
                    </a:p>
                  </a:txBody>
                  <a:tcPr/>
                </a:tc>
                <a:extLst>
                  <a:ext uri="{0D108BD9-81ED-4DB2-BD59-A6C34878D82A}">
                    <a16:rowId xmlns:a16="http://schemas.microsoft.com/office/drawing/2014/main" val="3981350653"/>
                  </a:ext>
                </a:extLst>
              </a:tr>
              <a:tr h="363839">
                <a:tc>
                  <a:txBody>
                    <a:bodyPr/>
                    <a:lstStyle/>
                    <a:p>
                      <a:r>
                        <a:rPr lang="en-GB" dirty="0"/>
                        <a:t>Hofbauer cells</a:t>
                      </a:r>
                    </a:p>
                  </a:txBody>
                  <a:tcPr/>
                </a:tc>
                <a:tc>
                  <a:txBody>
                    <a:bodyPr/>
                    <a:lstStyle/>
                    <a:p>
                      <a:r>
                        <a:rPr lang="en-GB" dirty="0"/>
                        <a:t>Placenta </a:t>
                      </a:r>
                    </a:p>
                  </a:txBody>
                  <a:tcPr/>
                </a:tc>
                <a:extLst>
                  <a:ext uri="{0D108BD9-81ED-4DB2-BD59-A6C34878D82A}">
                    <a16:rowId xmlns:a16="http://schemas.microsoft.com/office/drawing/2014/main" val="3243145174"/>
                  </a:ext>
                </a:extLst>
              </a:tr>
              <a:tr h="363839">
                <a:tc>
                  <a:txBody>
                    <a:bodyPr/>
                    <a:lstStyle/>
                    <a:p>
                      <a:r>
                        <a:rPr lang="en-GB" dirty="0"/>
                        <a:t>Intraglomerular mesangial cells</a:t>
                      </a:r>
                    </a:p>
                  </a:txBody>
                  <a:tcPr/>
                </a:tc>
                <a:tc>
                  <a:txBody>
                    <a:bodyPr/>
                    <a:lstStyle/>
                    <a:p>
                      <a:r>
                        <a:rPr lang="en-GB" dirty="0"/>
                        <a:t>Kidney</a:t>
                      </a:r>
                    </a:p>
                  </a:txBody>
                  <a:tcPr/>
                </a:tc>
                <a:extLst>
                  <a:ext uri="{0D108BD9-81ED-4DB2-BD59-A6C34878D82A}">
                    <a16:rowId xmlns:a16="http://schemas.microsoft.com/office/drawing/2014/main" val="2377112252"/>
                  </a:ext>
                </a:extLst>
              </a:tr>
              <a:tr h="363839">
                <a:tc>
                  <a:txBody>
                    <a:bodyPr/>
                    <a:lstStyle/>
                    <a:p>
                      <a:r>
                        <a:rPr lang="en-GB" dirty="0"/>
                        <a:t>Osteoclasts</a:t>
                      </a:r>
                    </a:p>
                  </a:txBody>
                  <a:tcPr/>
                </a:tc>
                <a:tc>
                  <a:txBody>
                    <a:bodyPr/>
                    <a:lstStyle/>
                    <a:p>
                      <a:r>
                        <a:rPr lang="en-GB" dirty="0"/>
                        <a:t>Bone</a:t>
                      </a:r>
                    </a:p>
                  </a:txBody>
                  <a:tcPr/>
                </a:tc>
                <a:extLst>
                  <a:ext uri="{0D108BD9-81ED-4DB2-BD59-A6C34878D82A}">
                    <a16:rowId xmlns:a16="http://schemas.microsoft.com/office/drawing/2014/main" val="851324862"/>
                  </a:ext>
                </a:extLst>
              </a:tr>
              <a:tr h="363839">
                <a:tc>
                  <a:txBody>
                    <a:bodyPr/>
                    <a:lstStyle/>
                    <a:p>
                      <a:r>
                        <a:rPr lang="en-GB" dirty="0"/>
                        <a:t>Epithelioid cells </a:t>
                      </a:r>
                    </a:p>
                  </a:txBody>
                  <a:tcPr/>
                </a:tc>
                <a:tc>
                  <a:txBody>
                    <a:bodyPr/>
                    <a:lstStyle/>
                    <a:p>
                      <a:r>
                        <a:rPr lang="en-GB" dirty="0"/>
                        <a:t>Granulomas </a:t>
                      </a:r>
                    </a:p>
                  </a:txBody>
                  <a:tcPr/>
                </a:tc>
                <a:extLst>
                  <a:ext uri="{0D108BD9-81ED-4DB2-BD59-A6C34878D82A}">
                    <a16:rowId xmlns:a16="http://schemas.microsoft.com/office/drawing/2014/main" val="3120255142"/>
                  </a:ext>
                </a:extLst>
              </a:tr>
              <a:tr h="363839">
                <a:tc>
                  <a:txBody>
                    <a:bodyPr/>
                    <a:lstStyle/>
                    <a:p>
                      <a:r>
                        <a:rPr lang="en-GB" dirty="0"/>
                        <a:t>Sinusoidal lining cells </a:t>
                      </a:r>
                    </a:p>
                  </a:txBody>
                  <a:tcPr/>
                </a:tc>
                <a:tc>
                  <a:txBody>
                    <a:bodyPr/>
                    <a:lstStyle/>
                    <a:p>
                      <a:r>
                        <a:rPr lang="en-GB" dirty="0"/>
                        <a:t>Red pulp of the spleen</a:t>
                      </a:r>
                    </a:p>
                  </a:txBody>
                  <a:tcPr/>
                </a:tc>
                <a:extLst>
                  <a:ext uri="{0D108BD9-81ED-4DB2-BD59-A6C34878D82A}">
                    <a16:rowId xmlns:a16="http://schemas.microsoft.com/office/drawing/2014/main" val="1158390361"/>
                  </a:ext>
                </a:extLst>
              </a:tr>
              <a:tr h="363839">
                <a:tc>
                  <a:txBody>
                    <a:bodyPr/>
                    <a:lstStyle/>
                    <a:p>
                      <a:r>
                        <a:rPr lang="en-GB" dirty="0"/>
                        <a:t>Langerhans cells*</a:t>
                      </a:r>
                    </a:p>
                  </a:txBody>
                  <a:tcPr/>
                </a:tc>
                <a:tc>
                  <a:txBody>
                    <a:bodyPr/>
                    <a:lstStyle/>
                    <a:p>
                      <a:r>
                        <a:rPr lang="en-GB" dirty="0"/>
                        <a:t>Skin</a:t>
                      </a:r>
                    </a:p>
                  </a:txBody>
                  <a:tcPr/>
                </a:tc>
                <a:extLst>
                  <a:ext uri="{0D108BD9-81ED-4DB2-BD59-A6C34878D82A}">
                    <a16:rowId xmlns:a16="http://schemas.microsoft.com/office/drawing/2014/main" val="1522709361"/>
                  </a:ext>
                </a:extLst>
              </a:tr>
            </a:tbl>
          </a:graphicData>
        </a:graphic>
      </p:graphicFrame>
      <p:sp>
        <p:nvSpPr>
          <p:cNvPr id="9" name="Shape 108">
            <a:extLst>
              <a:ext uri="{FF2B5EF4-FFF2-40B4-BE49-F238E27FC236}">
                <a16:creationId xmlns:a16="http://schemas.microsoft.com/office/drawing/2014/main" id="{6782A428-A4DF-4494-B7BC-4582532ED8F1}"/>
              </a:ext>
            </a:extLst>
          </p:cNvPr>
          <p:cNvSpPr txBox="1"/>
          <p:nvPr/>
        </p:nvSpPr>
        <p:spPr>
          <a:xfrm>
            <a:off x="0" y="-2234"/>
            <a:ext cx="9144000" cy="1143000"/>
          </a:xfrm>
          <a:prstGeom prst="rect">
            <a:avLst/>
          </a:prstGeom>
          <a:solidFill>
            <a:srgbClr val="293267"/>
          </a:solid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800">
              <a:solidFill>
                <a:schemeClr val="dk1"/>
              </a:solidFill>
              <a:latin typeface="Calibri"/>
              <a:ea typeface="Calibri"/>
              <a:cs typeface="Calibri"/>
              <a:sym typeface="Calibri"/>
            </a:endParaRPr>
          </a:p>
        </p:txBody>
      </p:sp>
      <p:sp>
        <p:nvSpPr>
          <p:cNvPr id="10" name="TextBox 9">
            <a:extLst>
              <a:ext uri="{FF2B5EF4-FFF2-40B4-BE49-F238E27FC236}">
                <a16:creationId xmlns:a16="http://schemas.microsoft.com/office/drawing/2014/main" id="{D987C462-3237-4579-A628-F3C2F70CE326}"/>
              </a:ext>
            </a:extLst>
          </p:cNvPr>
          <p:cNvSpPr txBox="1"/>
          <p:nvPr/>
        </p:nvSpPr>
        <p:spPr>
          <a:xfrm>
            <a:off x="730408" y="207759"/>
            <a:ext cx="5558871"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Macrophage names </a:t>
            </a:r>
          </a:p>
        </p:txBody>
      </p:sp>
    </p:spTree>
    <p:extLst>
      <p:ext uri="{BB962C8B-B14F-4D97-AF65-F5344CB8AC3E}">
        <p14:creationId xmlns:p14="http://schemas.microsoft.com/office/powerpoint/2010/main" val="19247768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0375F9D-37C8-4FF7-ABAE-B039DF8F8688}"/>
              </a:ext>
            </a:extLst>
          </p:cNvPr>
          <p:cNvGraphicFramePr>
            <a:graphicFrameLocks noGrp="1"/>
          </p:cNvGraphicFramePr>
          <p:nvPr>
            <p:extLst>
              <p:ext uri="{D42A27DB-BD31-4B8C-83A1-F6EECF244321}">
                <p14:modId xmlns:p14="http://schemas.microsoft.com/office/powerpoint/2010/main" val="1976894837"/>
              </p:ext>
            </p:extLst>
          </p:nvPr>
        </p:nvGraphicFramePr>
        <p:xfrm>
          <a:off x="252662" y="293784"/>
          <a:ext cx="8466036" cy="6223974"/>
        </p:xfrm>
        <a:graphic>
          <a:graphicData uri="http://schemas.openxmlformats.org/drawingml/2006/table">
            <a:tbl>
              <a:tblPr>
                <a:tableStyleId>{69CF1AB2-1976-4502-BF36-3FF5EA218861}</a:tableStyleId>
              </a:tblPr>
              <a:tblGrid>
                <a:gridCol w="2116509">
                  <a:extLst>
                    <a:ext uri="{9D8B030D-6E8A-4147-A177-3AD203B41FA5}">
                      <a16:colId xmlns:a16="http://schemas.microsoft.com/office/drawing/2014/main" val="1122150784"/>
                    </a:ext>
                  </a:extLst>
                </a:gridCol>
                <a:gridCol w="2116509">
                  <a:extLst>
                    <a:ext uri="{9D8B030D-6E8A-4147-A177-3AD203B41FA5}">
                      <a16:colId xmlns:a16="http://schemas.microsoft.com/office/drawing/2014/main" val="1455155407"/>
                    </a:ext>
                  </a:extLst>
                </a:gridCol>
                <a:gridCol w="2116509">
                  <a:extLst>
                    <a:ext uri="{9D8B030D-6E8A-4147-A177-3AD203B41FA5}">
                      <a16:colId xmlns:a16="http://schemas.microsoft.com/office/drawing/2014/main" val="3985621656"/>
                    </a:ext>
                  </a:extLst>
                </a:gridCol>
                <a:gridCol w="2116509">
                  <a:extLst>
                    <a:ext uri="{9D8B030D-6E8A-4147-A177-3AD203B41FA5}">
                      <a16:colId xmlns:a16="http://schemas.microsoft.com/office/drawing/2014/main" val="804483731"/>
                    </a:ext>
                  </a:extLst>
                </a:gridCol>
              </a:tblGrid>
              <a:tr h="223367">
                <a:tc>
                  <a:txBody>
                    <a:bodyPr/>
                    <a:lstStyle/>
                    <a:p>
                      <a:pPr algn="l" fontAlgn="b"/>
                      <a:r>
                        <a:rPr lang="en-GB" sz="1200" dirty="0">
                          <a:effectLst/>
                        </a:rPr>
                        <a:t>Cytokine</a:t>
                      </a:r>
                    </a:p>
                  </a:txBody>
                  <a:tcPr marL="36402" marR="36402" marT="18201" marB="18201" anchor="b"/>
                </a:tc>
                <a:tc>
                  <a:txBody>
                    <a:bodyPr/>
                    <a:lstStyle/>
                    <a:p>
                      <a:pPr algn="l" fontAlgn="b"/>
                      <a:r>
                        <a:rPr lang="en-GB" sz="1200">
                          <a:effectLst/>
                        </a:rPr>
                        <a:t>Main sources</a:t>
                      </a:r>
                    </a:p>
                  </a:txBody>
                  <a:tcPr marL="36402" marR="36402" marT="18201" marB="18201" anchor="b"/>
                </a:tc>
                <a:tc>
                  <a:txBody>
                    <a:bodyPr/>
                    <a:lstStyle/>
                    <a:p>
                      <a:pPr algn="l" fontAlgn="b"/>
                      <a:r>
                        <a:rPr lang="en-GB" sz="1200" dirty="0">
                          <a:effectLst/>
                        </a:rPr>
                        <a:t>Functions</a:t>
                      </a:r>
                      <a:endParaRPr lang="en-GB" sz="1200" b="1" dirty="0">
                        <a:effectLst/>
                      </a:endParaRPr>
                    </a:p>
                  </a:txBody>
                  <a:tcPr marL="36402" marR="36402" marT="18201" marB="18201" anchor="b"/>
                </a:tc>
                <a:tc>
                  <a:txBody>
                    <a:bodyPr/>
                    <a:lstStyle/>
                    <a:p>
                      <a:pPr algn="l" fontAlgn="b"/>
                      <a:r>
                        <a:rPr lang="en-GB" sz="1200" dirty="0">
                          <a:effectLst/>
                        </a:rPr>
                        <a:t>Inflammation</a:t>
                      </a:r>
                      <a:endParaRPr lang="en-GB" sz="1200" b="1" dirty="0">
                        <a:effectLst/>
                      </a:endParaRPr>
                    </a:p>
                  </a:txBody>
                  <a:tcPr marL="36402" marR="36402" marT="18201" marB="18201" anchor="b"/>
                </a:tc>
                <a:extLst>
                  <a:ext uri="{0D108BD9-81ED-4DB2-BD59-A6C34878D82A}">
                    <a16:rowId xmlns:a16="http://schemas.microsoft.com/office/drawing/2014/main" val="3295090342"/>
                  </a:ext>
                </a:extLst>
              </a:tr>
              <a:tr h="409654">
                <a:tc>
                  <a:txBody>
                    <a:bodyPr/>
                    <a:lstStyle/>
                    <a:p>
                      <a:pPr fontAlgn="t"/>
                      <a:r>
                        <a:rPr lang="en-GB" sz="1200">
                          <a:effectLst/>
                        </a:rPr>
                        <a:t>IL-1</a:t>
                      </a:r>
                    </a:p>
                  </a:txBody>
                  <a:tcPr marL="36402" marR="36402" marT="18201" marB="18201"/>
                </a:tc>
                <a:tc>
                  <a:txBody>
                    <a:bodyPr/>
                    <a:lstStyle/>
                    <a:p>
                      <a:pPr fontAlgn="t"/>
                      <a:r>
                        <a:rPr lang="en-GB" sz="1200" u="none" strike="noStrike">
                          <a:effectLst/>
                        </a:rPr>
                        <a:t>Macrophages</a:t>
                      </a:r>
                      <a:endParaRPr lang="en-GB" sz="1200">
                        <a:effectLst/>
                      </a:endParaRPr>
                    </a:p>
                  </a:txBody>
                  <a:tcPr marL="36402" marR="36402" marT="18201" marB="18201"/>
                </a:tc>
                <a:tc>
                  <a:txBody>
                    <a:bodyPr/>
                    <a:lstStyle/>
                    <a:p>
                      <a:pPr fontAlgn="t"/>
                      <a:r>
                        <a:rPr lang="en-GB" sz="1200">
                          <a:effectLst/>
                        </a:rPr>
                        <a:t>Acute inflammation</a:t>
                      </a:r>
                      <a:br>
                        <a:rPr lang="en-GB" sz="1200">
                          <a:effectLst/>
                        </a:rPr>
                      </a:br>
                      <a:r>
                        <a:rPr lang="en-GB" sz="1200" u="none" strike="noStrike">
                          <a:effectLst/>
                        </a:rPr>
                        <a:t>Induces fever</a:t>
                      </a:r>
                      <a:endParaRPr lang="en-GB" sz="1200">
                        <a:effectLst/>
                      </a:endParaRPr>
                    </a:p>
                  </a:txBody>
                  <a:tcPr marL="36402" marR="36402" marT="18201" marB="18201"/>
                </a:tc>
                <a:tc>
                  <a:txBody>
                    <a:bodyPr/>
                    <a:lstStyle/>
                    <a:p>
                      <a:pPr fontAlgn="t"/>
                      <a:r>
                        <a:rPr lang="en-GB" sz="1200" dirty="0">
                          <a:effectLst/>
                        </a:rPr>
                        <a:t>Pro-inflammatory</a:t>
                      </a:r>
                    </a:p>
                  </a:txBody>
                  <a:tcPr marL="36402" marR="36402" marT="18201" marB="18201"/>
                </a:tc>
                <a:extLst>
                  <a:ext uri="{0D108BD9-81ED-4DB2-BD59-A6C34878D82A}">
                    <a16:rowId xmlns:a16="http://schemas.microsoft.com/office/drawing/2014/main" val="3152881896"/>
                  </a:ext>
                </a:extLst>
              </a:tr>
              <a:tr h="595941">
                <a:tc>
                  <a:txBody>
                    <a:bodyPr/>
                    <a:lstStyle/>
                    <a:p>
                      <a:pPr fontAlgn="t"/>
                      <a:r>
                        <a:rPr lang="en-GB" sz="1200" dirty="0">
                          <a:effectLst/>
                        </a:rPr>
                        <a:t>IL-2</a:t>
                      </a:r>
                    </a:p>
                  </a:txBody>
                  <a:tcPr marL="36402" marR="36402" marT="18201" marB="18201"/>
                </a:tc>
                <a:tc>
                  <a:txBody>
                    <a:bodyPr/>
                    <a:lstStyle/>
                    <a:p>
                      <a:pPr fontAlgn="t"/>
                      <a:r>
                        <a:rPr lang="en-GB" sz="1200" u="none" strike="noStrike">
                          <a:effectLst/>
                        </a:rPr>
                        <a:t>Th1 cells</a:t>
                      </a:r>
                      <a:endParaRPr lang="en-GB" sz="1200">
                        <a:effectLst/>
                      </a:endParaRPr>
                    </a:p>
                  </a:txBody>
                  <a:tcPr marL="36402" marR="36402" marT="18201" marB="18201"/>
                </a:tc>
                <a:tc>
                  <a:txBody>
                    <a:bodyPr/>
                    <a:lstStyle/>
                    <a:p>
                      <a:pPr fontAlgn="t"/>
                      <a:r>
                        <a:rPr lang="en-US" sz="1200">
                          <a:effectLst/>
                        </a:rPr>
                        <a:t>Stimulates growth and differentiation of T cell response</a:t>
                      </a:r>
                    </a:p>
                  </a:txBody>
                  <a:tcPr marL="36402" marR="36402" marT="18201" marB="18201"/>
                </a:tc>
                <a:tc>
                  <a:txBody>
                    <a:bodyPr/>
                    <a:lstStyle/>
                    <a:p>
                      <a:pPr fontAlgn="t"/>
                      <a:r>
                        <a:rPr lang="en-US" sz="1200" dirty="0">
                          <a:effectLst/>
                        </a:rPr>
                        <a:t>Pro-inflammatory</a:t>
                      </a:r>
                    </a:p>
                  </a:txBody>
                  <a:tcPr marL="36402" marR="36402" marT="18201" marB="18201"/>
                </a:tc>
                <a:extLst>
                  <a:ext uri="{0D108BD9-81ED-4DB2-BD59-A6C34878D82A}">
                    <a16:rowId xmlns:a16="http://schemas.microsoft.com/office/drawing/2014/main" val="3068349469"/>
                  </a:ext>
                </a:extLst>
              </a:tr>
              <a:tr h="789292">
                <a:tc>
                  <a:txBody>
                    <a:bodyPr/>
                    <a:lstStyle/>
                    <a:p>
                      <a:pPr fontAlgn="t"/>
                      <a:r>
                        <a:rPr lang="en-GB" sz="1200">
                          <a:effectLst/>
                        </a:rPr>
                        <a:t>IL-3</a:t>
                      </a:r>
                    </a:p>
                  </a:txBody>
                  <a:tcPr marL="36402" marR="36402" marT="18201" marB="18201"/>
                </a:tc>
                <a:tc>
                  <a:txBody>
                    <a:bodyPr/>
                    <a:lstStyle/>
                    <a:p>
                      <a:pPr fontAlgn="t"/>
                      <a:r>
                        <a:rPr lang="en-GB" sz="1200" dirty="0">
                          <a:effectLst/>
                        </a:rPr>
                        <a:t>Activated T helper cells</a:t>
                      </a:r>
                    </a:p>
                  </a:txBody>
                  <a:tcPr marL="36402" marR="36402" marT="18201" marB="18201"/>
                </a:tc>
                <a:tc>
                  <a:txBody>
                    <a:bodyPr/>
                    <a:lstStyle/>
                    <a:p>
                      <a:pPr fontAlgn="t"/>
                      <a:r>
                        <a:rPr lang="en-US" sz="1200">
                          <a:effectLst/>
                        </a:rPr>
                        <a:t>Stimulates differentiation and proliferation of myeloid progenitor cells</a:t>
                      </a:r>
                    </a:p>
                  </a:txBody>
                  <a:tcPr marL="36402" marR="36402" marT="18201" marB="18201"/>
                </a:tc>
                <a:tc>
                  <a:txBody>
                    <a:bodyPr/>
                    <a:lstStyle/>
                    <a:p>
                      <a:pPr fontAlgn="t"/>
                      <a:r>
                        <a:rPr lang="en-US" sz="1200" dirty="0">
                          <a:effectLst/>
                        </a:rPr>
                        <a:t>Pro-inflammatory </a:t>
                      </a:r>
                    </a:p>
                  </a:txBody>
                  <a:tcPr marL="36402" marR="36402" marT="18201" marB="18201"/>
                </a:tc>
                <a:extLst>
                  <a:ext uri="{0D108BD9-81ED-4DB2-BD59-A6C34878D82A}">
                    <a16:rowId xmlns:a16="http://schemas.microsoft.com/office/drawing/2014/main" val="385363430"/>
                  </a:ext>
                </a:extLst>
              </a:tr>
              <a:tr h="637478">
                <a:tc>
                  <a:txBody>
                    <a:bodyPr/>
                    <a:lstStyle/>
                    <a:p>
                      <a:pPr fontAlgn="t"/>
                      <a:r>
                        <a:rPr lang="en-GB" sz="1200">
                          <a:effectLst/>
                        </a:rPr>
                        <a:t>IL-4</a:t>
                      </a:r>
                    </a:p>
                  </a:txBody>
                  <a:tcPr marL="36402" marR="36402" marT="18201" marB="18201"/>
                </a:tc>
                <a:tc>
                  <a:txBody>
                    <a:bodyPr/>
                    <a:lstStyle/>
                    <a:p>
                      <a:pPr fontAlgn="t"/>
                      <a:r>
                        <a:rPr lang="en-GB" sz="1200">
                          <a:effectLst/>
                        </a:rPr>
                        <a:t>Th2 cells</a:t>
                      </a:r>
                    </a:p>
                  </a:txBody>
                  <a:tcPr marL="36402" marR="36402" marT="18201" marB="18201"/>
                </a:tc>
                <a:tc>
                  <a:txBody>
                    <a:bodyPr/>
                    <a:lstStyle/>
                    <a:p>
                      <a:pPr fontAlgn="t"/>
                      <a:r>
                        <a:rPr lang="en-US" sz="1200" u="none" strike="noStrike">
                          <a:effectLst/>
                        </a:rPr>
                        <a:t>Stimulates proliferation and differentiation of B cells</a:t>
                      </a:r>
                      <a:endParaRPr lang="en-US" sz="1200">
                        <a:effectLst/>
                      </a:endParaRPr>
                    </a:p>
                  </a:txBody>
                  <a:tcPr marL="36402" marR="36402" marT="18201" marB="18201"/>
                </a:tc>
                <a:tc>
                  <a:txBody>
                    <a:bodyPr/>
                    <a:lstStyle/>
                    <a:p>
                      <a:pPr fontAlgn="t"/>
                      <a:r>
                        <a:rPr lang="en-US" sz="1200" dirty="0">
                          <a:effectLst/>
                        </a:rPr>
                        <a:t>Anti-inflammatory</a:t>
                      </a:r>
                    </a:p>
                  </a:txBody>
                  <a:tcPr marL="36402" marR="36402" marT="18201" marB="18201"/>
                </a:tc>
                <a:extLst>
                  <a:ext uri="{0D108BD9-81ED-4DB2-BD59-A6C34878D82A}">
                    <a16:rowId xmlns:a16="http://schemas.microsoft.com/office/drawing/2014/main" val="3140234805"/>
                  </a:ext>
                </a:extLst>
              </a:tr>
              <a:tr h="409654">
                <a:tc>
                  <a:txBody>
                    <a:bodyPr/>
                    <a:lstStyle/>
                    <a:p>
                      <a:pPr fontAlgn="t"/>
                      <a:r>
                        <a:rPr lang="en-GB" sz="1200">
                          <a:effectLst/>
                        </a:rPr>
                        <a:t>IL-5</a:t>
                      </a:r>
                    </a:p>
                  </a:txBody>
                  <a:tcPr marL="36402" marR="36402" marT="18201" marB="18201"/>
                </a:tc>
                <a:tc>
                  <a:txBody>
                    <a:bodyPr/>
                    <a:lstStyle/>
                    <a:p>
                      <a:pPr fontAlgn="t"/>
                      <a:r>
                        <a:rPr lang="en-GB" sz="1200">
                          <a:effectLst/>
                        </a:rPr>
                        <a:t>Th2 cells</a:t>
                      </a:r>
                    </a:p>
                  </a:txBody>
                  <a:tcPr marL="36402" marR="36402" marT="18201" marB="18201"/>
                </a:tc>
                <a:tc>
                  <a:txBody>
                    <a:bodyPr/>
                    <a:lstStyle/>
                    <a:p>
                      <a:pPr fontAlgn="t"/>
                      <a:r>
                        <a:rPr lang="en-GB" sz="1200" dirty="0">
                          <a:effectLst/>
                        </a:rPr>
                        <a:t>Stimulate production of eosinophils</a:t>
                      </a:r>
                    </a:p>
                  </a:txBody>
                  <a:tcPr marL="36402" marR="36402" marT="18201" marB="18201"/>
                </a:tc>
                <a:tc>
                  <a:txBody>
                    <a:bodyPr/>
                    <a:lstStyle/>
                    <a:p>
                      <a:pPr fontAlgn="t"/>
                      <a:r>
                        <a:rPr lang="en-GB" sz="1200" dirty="0">
                          <a:effectLst/>
                        </a:rPr>
                        <a:t>Pro-inflammatory</a:t>
                      </a:r>
                    </a:p>
                  </a:txBody>
                  <a:tcPr marL="36402" marR="36402" marT="18201" marB="18201"/>
                </a:tc>
                <a:extLst>
                  <a:ext uri="{0D108BD9-81ED-4DB2-BD59-A6C34878D82A}">
                    <a16:rowId xmlns:a16="http://schemas.microsoft.com/office/drawing/2014/main" val="3421710734"/>
                  </a:ext>
                </a:extLst>
              </a:tr>
              <a:tr h="637478">
                <a:tc>
                  <a:txBody>
                    <a:bodyPr/>
                    <a:lstStyle/>
                    <a:p>
                      <a:pPr fontAlgn="t"/>
                      <a:r>
                        <a:rPr lang="en-GB" sz="1200">
                          <a:effectLst/>
                        </a:rPr>
                        <a:t>IL-6</a:t>
                      </a:r>
                    </a:p>
                  </a:txBody>
                  <a:tcPr marL="36402" marR="36402" marT="18201" marB="18201"/>
                </a:tc>
                <a:tc>
                  <a:txBody>
                    <a:bodyPr/>
                    <a:lstStyle/>
                    <a:p>
                      <a:pPr fontAlgn="t"/>
                      <a:r>
                        <a:rPr lang="en-GB" sz="1200" u="none" strike="noStrike">
                          <a:effectLst/>
                        </a:rPr>
                        <a:t>Macrophages</a:t>
                      </a:r>
                      <a:r>
                        <a:rPr lang="en-GB" sz="1200">
                          <a:effectLst/>
                        </a:rPr>
                        <a:t>, Th2 cells</a:t>
                      </a:r>
                    </a:p>
                  </a:txBody>
                  <a:tcPr marL="36402" marR="36402" marT="18201" marB="18201"/>
                </a:tc>
                <a:tc>
                  <a:txBody>
                    <a:bodyPr/>
                    <a:lstStyle/>
                    <a:p>
                      <a:pPr fontAlgn="t"/>
                      <a:r>
                        <a:rPr lang="en-US" sz="1200" u="none" strike="noStrike" dirty="0">
                          <a:effectLst/>
                        </a:rPr>
                        <a:t>Stimulates differentiation of B cells</a:t>
                      </a:r>
                      <a:br>
                        <a:rPr lang="en-US" sz="1200" dirty="0">
                          <a:effectLst/>
                        </a:rPr>
                      </a:br>
                      <a:r>
                        <a:rPr lang="en-US" sz="1200" u="none" strike="noStrike" dirty="0">
                          <a:effectLst/>
                        </a:rPr>
                        <a:t>Induces fever</a:t>
                      </a:r>
                      <a:endParaRPr lang="en-US" sz="1200" dirty="0">
                        <a:effectLst/>
                      </a:endParaRPr>
                    </a:p>
                  </a:txBody>
                  <a:tcPr marL="36402" marR="36402" marT="18201" marB="18201"/>
                </a:tc>
                <a:tc>
                  <a:txBody>
                    <a:bodyPr/>
                    <a:lstStyle/>
                    <a:p>
                      <a:pPr fontAlgn="t"/>
                      <a:r>
                        <a:rPr lang="en-US" sz="1200" dirty="0">
                          <a:effectLst/>
                        </a:rPr>
                        <a:t>Pro-inflammatory</a:t>
                      </a:r>
                    </a:p>
                  </a:txBody>
                  <a:tcPr marL="36402" marR="36402" marT="18201" marB="18201"/>
                </a:tc>
                <a:extLst>
                  <a:ext uri="{0D108BD9-81ED-4DB2-BD59-A6C34878D82A}">
                    <a16:rowId xmlns:a16="http://schemas.microsoft.com/office/drawing/2014/main" val="4221435224"/>
                  </a:ext>
                </a:extLst>
              </a:tr>
              <a:tr h="333848">
                <a:tc>
                  <a:txBody>
                    <a:bodyPr/>
                    <a:lstStyle/>
                    <a:p>
                      <a:pPr fontAlgn="t"/>
                      <a:r>
                        <a:rPr lang="en-GB" sz="1200">
                          <a:effectLst/>
                        </a:rPr>
                        <a:t>IL-8</a:t>
                      </a:r>
                    </a:p>
                  </a:txBody>
                  <a:tcPr marL="36402" marR="36402" marT="18201" marB="18201"/>
                </a:tc>
                <a:tc>
                  <a:txBody>
                    <a:bodyPr/>
                    <a:lstStyle/>
                    <a:p>
                      <a:pPr fontAlgn="t"/>
                      <a:r>
                        <a:rPr lang="en-GB" sz="1200">
                          <a:effectLst/>
                        </a:rPr>
                        <a:t>Macrophages</a:t>
                      </a:r>
                    </a:p>
                  </a:txBody>
                  <a:tcPr marL="36402" marR="36402" marT="18201" marB="18201"/>
                </a:tc>
                <a:tc>
                  <a:txBody>
                    <a:bodyPr/>
                    <a:lstStyle/>
                    <a:p>
                      <a:pPr fontAlgn="t"/>
                      <a:r>
                        <a:rPr lang="en-GB" sz="1200" u="none" strike="noStrike">
                          <a:effectLst/>
                        </a:rPr>
                        <a:t>Neutrophil chemotaxis</a:t>
                      </a:r>
                      <a:endParaRPr lang="en-GB" sz="1200">
                        <a:effectLst/>
                      </a:endParaRPr>
                    </a:p>
                  </a:txBody>
                  <a:tcPr marL="36402" marR="36402" marT="18201" marB="18201"/>
                </a:tc>
                <a:tc>
                  <a:txBody>
                    <a:bodyPr/>
                    <a:lstStyle/>
                    <a:p>
                      <a:pPr fontAlgn="t"/>
                      <a:r>
                        <a:rPr lang="en-GB" sz="1200" dirty="0">
                          <a:effectLst/>
                        </a:rPr>
                        <a:t>Pro-inflammatory </a:t>
                      </a:r>
                    </a:p>
                  </a:txBody>
                  <a:tcPr marL="36402" marR="36402" marT="18201" marB="18201"/>
                </a:tc>
                <a:extLst>
                  <a:ext uri="{0D108BD9-81ED-4DB2-BD59-A6C34878D82A}">
                    <a16:rowId xmlns:a16="http://schemas.microsoft.com/office/drawing/2014/main" val="3222968799"/>
                  </a:ext>
                </a:extLst>
              </a:tr>
              <a:tr h="409654">
                <a:tc>
                  <a:txBody>
                    <a:bodyPr/>
                    <a:lstStyle/>
                    <a:p>
                      <a:pPr fontAlgn="t"/>
                      <a:r>
                        <a:rPr lang="en-GB" sz="1200">
                          <a:effectLst/>
                        </a:rPr>
                        <a:t>IL-10</a:t>
                      </a:r>
                    </a:p>
                  </a:txBody>
                  <a:tcPr marL="36402" marR="36402" marT="18201" marB="18201"/>
                </a:tc>
                <a:tc>
                  <a:txBody>
                    <a:bodyPr/>
                    <a:lstStyle/>
                    <a:p>
                      <a:pPr fontAlgn="t"/>
                      <a:r>
                        <a:rPr lang="en-GB" sz="1200">
                          <a:effectLst/>
                        </a:rPr>
                        <a:t>Th2 cells</a:t>
                      </a:r>
                    </a:p>
                  </a:txBody>
                  <a:tcPr marL="36402" marR="36402" marT="18201" marB="18201"/>
                </a:tc>
                <a:tc>
                  <a:txBody>
                    <a:bodyPr/>
                    <a:lstStyle/>
                    <a:p>
                      <a:pPr fontAlgn="t"/>
                      <a:r>
                        <a:rPr lang="en-US" sz="1200" dirty="0">
                          <a:effectLst/>
                        </a:rPr>
                        <a:t>Inhibits Th1 cytokine production</a:t>
                      </a:r>
                    </a:p>
                  </a:txBody>
                  <a:tcPr marL="36402" marR="36402" marT="18201" marB="18201"/>
                </a:tc>
                <a:tc>
                  <a:txBody>
                    <a:bodyPr/>
                    <a:lstStyle/>
                    <a:p>
                      <a:pPr fontAlgn="t"/>
                      <a:r>
                        <a:rPr lang="en-US" sz="1200" dirty="0">
                          <a:effectLst/>
                        </a:rPr>
                        <a:t>Anti-inflammatory</a:t>
                      </a:r>
                    </a:p>
                  </a:txBody>
                  <a:tcPr marL="36402" marR="36402" marT="18201" marB="18201"/>
                </a:tc>
                <a:extLst>
                  <a:ext uri="{0D108BD9-81ED-4DB2-BD59-A6C34878D82A}">
                    <a16:rowId xmlns:a16="http://schemas.microsoft.com/office/drawing/2014/main" val="2038356127"/>
                  </a:ext>
                </a:extLst>
              </a:tr>
              <a:tr h="789292">
                <a:tc>
                  <a:txBody>
                    <a:bodyPr/>
                    <a:lstStyle/>
                    <a:p>
                      <a:pPr fontAlgn="t"/>
                      <a:r>
                        <a:rPr lang="en-GB" sz="1200" dirty="0">
                          <a:effectLst/>
                        </a:rPr>
                        <a:t>IL-12</a:t>
                      </a:r>
                    </a:p>
                  </a:txBody>
                  <a:tcPr marL="36402" marR="36402" marT="18201" marB="18201"/>
                </a:tc>
                <a:tc>
                  <a:txBody>
                    <a:bodyPr/>
                    <a:lstStyle/>
                    <a:p>
                      <a:pPr fontAlgn="t"/>
                      <a:r>
                        <a:rPr lang="en-GB" sz="1200">
                          <a:effectLst/>
                        </a:rPr>
                        <a:t>Dendritic cells, macrophages, B cells</a:t>
                      </a:r>
                    </a:p>
                  </a:txBody>
                  <a:tcPr marL="36402" marR="36402" marT="18201" marB="18201"/>
                </a:tc>
                <a:tc>
                  <a:txBody>
                    <a:bodyPr/>
                    <a:lstStyle/>
                    <a:p>
                      <a:pPr fontAlgn="t"/>
                      <a:r>
                        <a:rPr lang="en-US" sz="1200" dirty="0">
                          <a:effectLst/>
                        </a:rPr>
                        <a:t>Activates NK cells and stimulates differentiation of naive T cells into Th1 cells</a:t>
                      </a:r>
                    </a:p>
                  </a:txBody>
                  <a:tcPr marL="36402" marR="36402" marT="18201" marB="18201"/>
                </a:tc>
                <a:tc>
                  <a:txBody>
                    <a:bodyPr/>
                    <a:lstStyle/>
                    <a:p>
                      <a:pPr fontAlgn="t"/>
                      <a:r>
                        <a:rPr lang="en-US" sz="1200" dirty="0">
                          <a:effectLst/>
                        </a:rPr>
                        <a:t>Pro-inflammatory </a:t>
                      </a:r>
                    </a:p>
                  </a:txBody>
                  <a:tcPr marL="36402" marR="36402" marT="18201" marB="18201"/>
                </a:tc>
                <a:extLst>
                  <a:ext uri="{0D108BD9-81ED-4DB2-BD59-A6C34878D82A}">
                    <a16:rowId xmlns:a16="http://schemas.microsoft.com/office/drawing/2014/main" val="3055106500"/>
                  </a:ext>
                </a:extLst>
              </a:tr>
              <a:tr h="494158">
                <a:tc>
                  <a:txBody>
                    <a:bodyPr/>
                    <a:lstStyle/>
                    <a:p>
                      <a:pPr fontAlgn="t"/>
                      <a:r>
                        <a:rPr lang="en-GB" sz="1400" u="none" strike="noStrike" cap="none" dirty="0">
                          <a:effectLst/>
                          <a:sym typeface="Arial"/>
                        </a:rPr>
                        <a:t>Tumour necrosis factor-</a:t>
                      </a:r>
                      <a:r>
                        <a:rPr lang="el-GR" sz="1400" u="none" strike="noStrike" cap="none" dirty="0">
                          <a:effectLst/>
                          <a:sym typeface="Arial"/>
                        </a:rPr>
                        <a:t>α</a:t>
                      </a:r>
                      <a:r>
                        <a:rPr lang="en-GB" sz="1400" u="none" strike="noStrike" cap="none" dirty="0">
                          <a:effectLst/>
                          <a:sym typeface="Arial"/>
                        </a:rPr>
                        <a:t> (TNF-</a:t>
                      </a:r>
                      <a:r>
                        <a:rPr lang="el-GR" sz="1200" u="none" strike="noStrike" cap="none" dirty="0">
                          <a:effectLst/>
                          <a:sym typeface="Arial"/>
                        </a:rPr>
                        <a:t>α</a:t>
                      </a:r>
                      <a:r>
                        <a:rPr lang="en-GB" sz="1200" u="none" strike="noStrike" cap="none" dirty="0">
                          <a:effectLst/>
                          <a:sym typeface="Arial"/>
                        </a:rPr>
                        <a:t> )</a:t>
                      </a:r>
                      <a:endParaRPr lang="en-GB" sz="1200" dirty="0">
                        <a:effectLst/>
                      </a:endParaRPr>
                    </a:p>
                  </a:txBody>
                  <a:tcPr marL="36402" marR="36402" marT="18201" marB="18201"/>
                </a:tc>
                <a:tc>
                  <a:txBody>
                    <a:bodyPr/>
                    <a:lstStyle/>
                    <a:p>
                      <a:pPr fontAlgn="t"/>
                      <a:r>
                        <a:rPr lang="en-GB" sz="1200" dirty="0">
                          <a:effectLst/>
                        </a:rPr>
                        <a:t>Macrophages</a:t>
                      </a:r>
                    </a:p>
                  </a:txBody>
                  <a:tcPr marL="36402" marR="36402" marT="18201" marB="18201"/>
                </a:tc>
                <a:tc>
                  <a:txBody>
                    <a:bodyPr/>
                    <a:lstStyle/>
                    <a:p>
                      <a:pPr fontAlgn="t"/>
                      <a:r>
                        <a:rPr lang="en-US" sz="1200" dirty="0">
                          <a:effectLst/>
                        </a:rPr>
                        <a:t>Induces fever, Neutrophil chemotaxis. </a:t>
                      </a:r>
                    </a:p>
                  </a:txBody>
                  <a:tcPr marL="36402" marR="36402" marT="18201" marB="18201"/>
                </a:tc>
                <a:tc>
                  <a:txBody>
                    <a:bodyPr/>
                    <a:lstStyle/>
                    <a:p>
                      <a:pPr fontAlgn="t"/>
                      <a:r>
                        <a:rPr lang="en-US" sz="1200" dirty="0">
                          <a:effectLst/>
                        </a:rPr>
                        <a:t>Pro-inflammatory </a:t>
                      </a:r>
                    </a:p>
                  </a:txBody>
                  <a:tcPr marL="36402" marR="36402" marT="18201" marB="18201"/>
                </a:tc>
                <a:extLst>
                  <a:ext uri="{0D108BD9-81ED-4DB2-BD59-A6C34878D82A}">
                    <a16:rowId xmlns:a16="http://schemas.microsoft.com/office/drawing/2014/main" val="3341259669"/>
                  </a:ext>
                </a:extLst>
              </a:tr>
              <a:tr h="494158">
                <a:tc>
                  <a:txBody>
                    <a:bodyPr/>
                    <a:lstStyle/>
                    <a:p>
                      <a:pPr fontAlgn="t"/>
                      <a:r>
                        <a:rPr lang="en-GB" sz="1400" u="none" strike="noStrike" cap="none" dirty="0">
                          <a:effectLst/>
                          <a:sym typeface="Arial"/>
                        </a:rPr>
                        <a:t>Interferon-</a:t>
                      </a:r>
                      <a:r>
                        <a:rPr lang="el-GR" sz="1400" u="none" strike="noStrike" cap="none" dirty="0">
                          <a:effectLst/>
                          <a:sym typeface="Arial"/>
                        </a:rPr>
                        <a:t>γ</a:t>
                      </a:r>
                      <a:endParaRPr lang="en-GB" sz="1200" dirty="0">
                        <a:effectLst/>
                      </a:endParaRPr>
                    </a:p>
                  </a:txBody>
                  <a:tcPr marL="36402" marR="36402" marT="18201" marB="18201"/>
                </a:tc>
                <a:tc>
                  <a:txBody>
                    <a:bodyPr/>
                    <a:lstStyle/>
                    <a:p>
                      <a:pPr fontAlgn="t"/>
                      <a:r>
                        <a:rPr lang="en-GB" sz="1200" dirty="0">
                          <a:effectLst/>
                        </a:rPr>
                        <a:t>Th1 cells</a:t>
                      </a:r>
                    </a:p>
                  </a:txBody>
                  <a:tcPr marL="36402" marR="36402" marT="18201" marB="18201"/>
                </a:tc>
                <a:tc>
                  <a:txBody>
                    <a:bodyPr/>
                    <a:lstStyle/>
                    <a:p>
                      <a:pPr fontAlgn="t"/>
                      <a:r>
                        <a:rPr lang="en-US" sz="1200" dirty="0">
                          <a:effectLst/>
                        </a:rPr>
                        <a:t>Activates macrophages + NK cells. </a:t>
                      </a:r>
                    </a:p>
                  </a:txBody>
                  <a:tcPr marL="36402" marR="36402" marT="18201" marB="18201"/>
                </a:tc>
                <a:tc>
                  <a:txBody>
                    <a:bodyPr/>
                    <a:lstStyle/>
                    <a:p>
                      <a:pPr fontAlgn="t"/>
                      <a:r>
                        <a:rPr lang="en-US" sz="1200" dirty="0">
                          <a:effectLst/>
                        </a:rPr>
                        <a:t>Pro-inflammatory</a:t>
                      </a:r>
                    </a:p>
                  </a:txBody>
                  <a:tcPr marL="36402" marR="36402" marT="18201" marB="18201"/>
                </a:tc>
                <a:extLst>
                  <a:ext uri="{0D108BD9-81ED-4DB2-BD59-A6C34878D82A}">
                    <a16:rowId xmlns:a16="http://schemas.microsoft.com/office/drawing/2014/main" val="1298547128"/>
                  </a:ext>
                </a:extLst>
              </a:tr>
            </a:tbl>
          </a:graphicData>
        </a:graphic>
      </p:graphicFrame>
    </p:spTree>
    <p:extLst>
      <p:ext uri="{BB962C8B-B14F-4D97-AF65-F5344CB8AC3E}">
        <p14:creationId xmlns:p14="http://schemas.microsoft.com/office/powerpoint/2010/main" val="21415240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Shape 107"/>
          <p:cNvSpPr txBox="1"/>
          <p:nvPr/>
        </p:nvSpPr>
        <p:spPr>
          <a:xfrm>
            <a:off x="1187609" y="6343650"/>
            <a:ext cx="5065712" cy="2778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GB" sz="1200" dirty="0">
                <a:solidFill>
                  <a:schemeClr val="dk1"/>
                </a:solidFill>
                <a:latin typeface="Calibri"/>
                <a:ea typeface="Calibri"/>
                <a:cs typeface="Calibri"/>
                <a:sym typeface="Calibri"/>
              </a:rPr>
              <a:t>The Peer Teaching Society is not liable for false or misleading information…</a:t>
            </a:r>
          </a:p>
        </p:txBody>
      </p:sp>
      <p:sp>
        <p:nvSpPr>
          <p:cNvPr id="108" name="Shape 108"/>
          <p:cNvSpPr txBox="1"/>
          <p:nvPr/>
        </p:nvSpPr>
        <p:spPr>
          <a:xfrm>
            <a:off x="0" y="0"/>
            <a:ext cx="9144000" cy="1143000"/>
          </a:xfrm>
          <a:prstGeom prst="rect">
            <a:avLst/>
          </a:prstGeom>
          <a:solidFill>
            <a:srgbClr val="293267"/>
          </a:solid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800">
              <a:solidFill>
                <a:schemeClr val="dk1"/>
              </a:solidFill>
              <a:latin typeface="Calibri"/>
              <a:ea typeface="Calibri"/>
              <a:cs typeface="Calibri"/>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4386" y="5721614"/>
            <a:ext cx="1023223" cy="1026582"/>
          </a:xfrm>
          <a:prstGeom prst="rect">
            <a:avLst/>
          </a:prstGeom>
          <a:noFill/>
          <a:ln>
            <a:noFill/>
          </a:ln>
        </p:spPr>
      </p:pic>
      <p:sp>
        <p:nvSpPr>
          <p:cNvPr id="2" name="TextBox 1"/>
          <p:cNvSpPr txBox="1"/>
          <p:nvPr/>
        </p:nvSpPr>
        <p:spPr>
          <a:xfrm>
            <a:off x="868704" y="248334"/>
            <a:ext cx="5703521"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Immune Based Therapies</a:t>
            </a:r>
          </a:p>
        </p:txBody>
      </p:sp>
      <p:graphicFrame>
        <p:nvGraphicFramePr>
          <p:cNvPr id="3" name="Table 2">
            <a:extLst>
              <a:ext uri="{FF2B5EF4-FFF2-40B4-BE49-F238E27FC236}">
                <a16:creationId xmlns:a16="http://schemas.microsoft.com/office/drawing/2014/main" id="{C1E67D0B-DC7D-42D6-AF51-C4FAAEFFA1FE}"/>
              </a:ext>
            </a:extLst>
          </p:cNvPr>
          <p:cNvGraphicFramePr>
            <a:graphicFrameLocks noGrp="1"/>
          </p:cNvGraphicFramePr>
          <p:nvPr>
            <p:extLst>
              <p:ext uri="{D42A27DB-BD31-4B8C-83A1-F6EECF244321}">
                <p14:modId xmlns:p14="http://schemas.microsoft.com/office/powerpoint/2010/main" val="1775947813"/>
              </p:ext>
            </p:extLst>
          </p:nvPr>
        </p:nvGraphicFramePr>
        <p:xfrm>
          <a:off x="318052" y="1391334"/>
          <a:ext cx="8534400" cy="4409104"/>
        </p:xfrm>
        <a:graphic>
          <a:graphicData uri="http://schemas.openxmlformats.org/drawingml/2006/table">
            <a:tbl>
              <a:tblPr firstRow="1" bandRow="1">
                <a:tableStyleId>{5C22544A-7EE6-4342-B048-85BDC9FD1C3A}</a:tableStyleId>
              </a:tblPr>
              <a:tblGrid>
                <a:gridCol w="4267200">
                  <a:extLst>
                    <a:ext uri="{9D8B030D-6E8A-4147-A177-3AD203B41FA5}">
                      <a16:colId xmlns:a16="http://schemas.microsoft.com/office/drawing/2014/main" val="2471885535"/>
                    </a:ext>
                  </a:extLst>
                </a:gridCol>
                <a:gridCol w="4267200">
                  <a:extLst>
                    <a:ext uri="{9D8B030D-6E8A-4147-A177-3AD203B41FA5}">
                      <a16:colId xmlns:a16="http://schemas.microsoft.com/office/drawing/2014/main" val="667601462"/>
                    </a:ext>
                  </a:extLst>
                </a:gridCol>
              </a:tblGrid>
              <a:tr h="866056">
                <a:tc>
                  <a:txBody>
                    <a:bodyPr/>
                    <a:lstStyle/>
                    <a:p>
                      <a:r>
                        <a:rPr lang="en-GB" dirty="0"/>
                        <a:t>Therapy</a:t>
                      </a:r>
                    </a:p>
                  </a:txBody>
                  <a:tcPr/>
                </a:tc>
                <a:tc>
                  <a:txBody>
                    <a:bodyPr/>
                    <a:lstStyle/>
                    <a:p>
                      <a:r>
                        <a:rPr lang="en-GB" dirty="0"/>
                        <a:t>Mechanisms and examples</a:t>
                      </a:r>
                    </a:p>
                  </a:txBody>
                  <a:tcPr/>
                </a:tc>
                <a:extLst>
                  <a:ext uri="{0D108BD9-81ED-4DB2-BD59-A6C34878D82A}">
                    <a16:rowId xmlns:a16="http://schemas.microsoft.com/office/drawing/2014/main" val="4276822737"/>
                  </a:ext>
                </a:extLst>
              </a:tr>
              <a:tr h="866056">
                <a:tc>
                  <a:txBody>
                    <a:bodyPr/>
                    <a:lstStyle/>
                    <a:p>
                      <a:r>
                        <a:rPr lang="en-GB" dirty="0"/>
                        <a:t>Monoclonal Antibodies (</a:t>
                      </a:r>
                      <a:r>
                        <a:rPr lang="en-GB" dirty="0" err="1"/>
                        <a:t>mAbs</a:t>
                      </a:r>
                      <a:r>
                        <a:rPr lang="en-GB" dirty="0"/>
                        <a:t>)</a:t>
                      </a:r>
                    </a:p>
                  </a:txBody>
                  <a:tcPr/>
                </a:tc>
                <a:tc>
                  <a:txBody>
                    <a:bodyPr/>
                    <a:lstStyle/>
                    <a:p>
                      <a:r>
                        <a:rPr lang="en-GB" dirty="0"/>
                        <a:t>Very targeted. Do not carry antigenic segments. Designed to either deplete certain cell populations or functionally downregulate a population.   </a:t>
                      </a:r>
                    </a:p>
                  </a:txBody>
                  <a:tcPr/>
                </a:tc>
                <a:extLst>
                  <a:ext uri="{0D108BD9-81ED-4DB2-BD59-A6C34878D82A}">
                    <a16:rowId xmlns:a16="http://schemas.microsoft.com/office/drawing/2014/main" val="2499616108"/>
                  </a:ext>
                </a:extLst>
              </a:tr>
              <a:tr h="866056">
                <a:tc>
                  <a:txBody>
                    <a:bodyPr/>
                    <a:lstStyle/>
                    <a:p>
                      <a:r>
                        <a:rPr lang="en-GB" dirty="0"/>
                        <a:t>Immunosuppressive drugs</a:t>
                      </a:r>
                    </a:p>
                  </a:txBody>
                  <a:tcPr/>
                </a:tc>
                <a:tc>
                  <a:txBody>
                    <a:bodyPr/>
                    <a:lstStyle/>
                    <a:p>
                      <a:pPr marL="342900" indent="-342900">
                        <a:buFont typeface="+mj-lt"/>
                        <a:buAutoNum type="arabicPeriod"/>
                      </a:pPr>
                      <a:r>
                        <a:rPr lang="en-GB" dirty="0"/>
                        <a:t>Glucocorticoids. </a:t>
                      </a:r>
                    </a:p>
                    <a:p>
                      <a:pPr marL="342900" indent="-342900">
                        <a:buFont typeface="+mj-lt"/>
                        <a:buAutoNum type="arabicPeriod"/>
                      </a:pPr>
                      <a:r>
                        <a:rPr lang="en-GB" dirty="0"/>
                        <a:t>Ciclosporin, tacrolimus and rapamycin</a:t>
                      </a:r>
                    </a:p>
                    <a:p>
                      <a:pPr marL="342900" indent="-342900">
                        <a:buFont typeface="+mj-lt"/>
                        <a:buAutoNum type="arabicPeriod"/>
                      </a:pPr>
                      <a:r>
                        <a:rPr lang="en-GB" dirty="0"/>
                        <a:t>Purine analogues. </a:t>
                      </a:r>
                    </a:p>
                    <a:p>
                      <a:pPr marL="342900" indent="-342900">
                        <a:buFont typeface="+mj-lt"/>
                        <a:buAutoNum type="arabicPeriod"/>
                      </a:pPr>
                      <a:r>
                        <a:rPr lang="en-GB" dirty="0"/>
                        <a:t>Alkylating agents. </a:t>
                      </a:r>
                    </a:p>
                  </a:txBody>
                  <a:tcPr/>
                </a:tc>
                <a:extLst>
                  <a:ext uri="{0D108BD9-81ED-4DB2-BD59-A6C34878D82A}">
                    <a16:rowId xmlns:a16="http://schemas.microsoft.com/office/drawing/2014/main" val="142292885"/>
                  </a:ext>
                </a:extLst>
              </a:tr>
              <a:tr h="866056">
                <a:tc>
                  <a:txBody>
                    <a:bodyPr/>
                    <a:lstStyle/>
                    <a:p>
                      <a:r>
                        <a:rPr lang="en-GB" dirty="0"/>
                        <a:t>Cytokines and </a:t>
                      </a:r>
                      <a:r>
                        <a:rPr lang="en-GB" dirty="0" err="1"/>
                        <a:t>Anticytokines</a:t>
                      </a:r>
                      <a:endParaRPr lang="en-GB" dirty="0"/>
                    </a:p>
                  </a:txBody>
                  <a:tcPr/>
                </a:tc>
                <a:tc>
                  <a:txBody>
                    <a:bodyPr/>
                    <a:lstStyle/>
                    <a:p>
                      <a:r>
                        <a:rPr lang="en-GB" dirty="0"/>
                        <a:t>Either activate or block cytokine receptors to achieve immunomodulatory effects. E.g. Pegylated interferon. </a:t>
                      </a:r>
                    </a:p>
                  </a:txBody>
                  <a:tcPr/>
                </a:tc>
                <a:extLst>
                  <a:ext uri="{0D108BD9-81ED-4DB2-BD59-A6C34878D82A}">
                    <a16:rowId xmlns:a16="http://schemas.microsoft.com/office/drawing/2014/main" val="2780862925"/>
                  </a:ext>
                </a:extLst>
              </a:tr>
              <a:tr h="866056">
                <a:tc>
                  <a:txBody>
                    <a:bodyPr/>
                    <a:lstStyle/>
                    <a:p>
                      <a:r>
                        <a:rPr lang="en-GB" dirty="0"/>
                        <a:t>Intravenous Immunoglobulin</a:t>
                      </a:r>
                    </a:p>
                  </a:txBody>
                  <a:tcPr/>
                </a:tc>
                <a:tc>
                  <a:txBody>
                    <a:bodyPr/>
                    <a:lstStyle/>
                    <a:p>
                      <a:r>
                        <a:rPr lang="en-GB" dirty="0"/>
                        <a:t>Replacing IgG in patients with immunodeficiencies. Can also be used in certain inflammatory conditions.  </a:t>
                      </a:r>
                    </a:p>
                  </a:txBody>
                  <a:tcPr/>
                </a:tc>
                <a:extLst>
                  <a:ext uri="{0D108BD9-81ED-4DB2-BD59-A6C34878D82A}">
                    <a16:rowId xmlns:a16="http://schemas.microsoft.com/office/drawing/2014/main" val="3906716798"/>
                  </a:ext>
                </a:extLst>
              </a:tr>
            </a:tbl>
          </a:graphicData>
        </a:graphic>
      </p:graphicFrame>
    </p:spTree>
    <p:extLst>
      <p:ext uri="{BB962C8B-B14F-4D97-AF65-F5344CB8AC3E}">
        <p14:creationId xmlns:p14="http://schemas.microsoft.com/office/powerpoint/2010/main" val="24787501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Shape 107"/>
          <p:cNvSpPr txBox="1"/>
          <p:nvPr/>
        </p:nvSpPr>
        <p:spPr>
          <a:xfrm>
            <a:off x="1187609" y="6343650"/>
            <a:ext cx="5065712" cy="2778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GB" sz="1200" dirty="0">
                <a:solidFill>
                  <a:schemeClr val="dk1"/>
                </a:solidFill>
                <a:latin typeface="Calibri"/>
                <a:ea typeface="Calibri"/>
                <a:cs typeface="Calibri"/>
                <a:sym typeface="Calibri"/>
              </a:rPr>
              <a:t>The Peer Teaching Society is not liable for false or misleading information…</a:t>
            </a:r>
          </a:p>
        </p:txBody>
      </p:sp>
      <p:sp>
        <p:nvSpPr>
          <p:cNvPr id="108" name="Shape 108"/>
          <p:cNvSpPr txBox="1"/>
          <p:nvPr/>
        </p:nvSpPr>
        <p:spPr>
          <a:xfrm>
            <a:off x="0" y="662"/>
            <a:ext cx="9144000" cy="1143000"/>
          </a:xfrm>
          <a:prstGeom prst="rect">
            <a:avLst/>
          </a:prstGeom>
          <a:solidFill>
            <a:srgbClr val="293267"/>
          </a:solid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800">
              <a:solidFill>
                <a:schemeClr val="dk1"/>
              </a:solidFill>
              <a:latin typeface="Calibri"/>
              <a:ea typeface="Calibri"/>
              <a:cs typeface="Calibri"/>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4386" y="5721614"/>
            <a:ext cx="1023223" cy="1026582"/>
          </a:xfrm>
          <a:prstGeom prst="rect">
            <a:avLst/>
          </a:prstGeom>
          <a:noFill/>
          <a:ln>
            <a:noFill/>
          </a:ln>
        </p:spPr>
      </p:pic>
      <p:sp>
        <p:nvSpPr>
          <p:cNvPr id="2" name="TextBox 1"/>
          <p:cNvSpPr txBox="1"/>
          <p:nvPr/>
        </p:nvSpPr>
        <p:spPr>
          <a:xfrm>
            <a:off x="730409" y="210655"/>
            <a:ext cx="4676500"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Complement</a:t>
            </a:r>
          </a:p>
        </p:txBody>
      </p:sp>
      <p:pic>
        <p:nvPicPr>
          <p:cNvPr id="4098" name="Picture 2" descr="Image result for complement cascade janeways">
            <a:extLst>
              <a:ext uri="{FF2B5EF4-FFF2-40B4-BE49-F238E27FC236}">
                <a16:creationId xmlns:a16="http://schemas.microsoft.com/office/drawing/2014/main" id="{B77549F8-FA8B-47E4-9FFD-131181A185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0832" y="1454680"/>
            <a:ext cx="4899650" cy="5265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305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3" name="Picture 2">
            <a:extLst>
              <a:ext uri="{FF2B5EF4-FFF2-40B4-BE49-F238E27FC236}">
                <a16:creationId xmlns:a16="http://schemas.microsoft.com/office/drawing/2014/main" id="{8637BEBA-B9B5-4650-AFCF-5C5B6DF5F2CD}"/>
              </a:ext>
            </a:extLst>
          </p:cNvPr>
          <p:cNvPicPr>
            <a:picLocks noChangeAspect="1"/>
          </p:cNvPicPr>
          <p:nvPr/>
        </p:nvPicPr>
        <p:blipFill>
          <a:blip r:embed="rId3"/>
          <a:stretch>
            <a:fillRect/>
          </a:stretch>
        </p:blipFill>
        <p:spPr>
          <a:xfrm>
            <a:off x="1339419" y="1094924"/>
            <a:ext cx="6465162" cy="5313371"/>
          </a:xfrm>
          <a:prstGeom prst="rect">
            <a:avLst/>
          </a:prstGeom>
        </p:spPr>
      </p:pic>
      <p:sp>
        <p:nvSpPr>
          <p:cNvPr id="107" name="Shape 107"/>
          <p:cNvSpPr txBox="1"/>
          <p:nvPr/>
        </p:nvSpPr>
        <p:spPr>
          <a:xfrm>
            <a:off x="1187609" y="6343650"/>
            <a:ext cx="5065712" cy="2778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GB" sz="1200" dirty="0">
                <a:solidFill>
                  <a:schemeClr val="dk1"/>
                </a:solidFill>
                <a:latin typeface="Calibri"/>
                <a:ea typeface="Calibri"/>
                <a:cs typeface="Calibri"/>
                <a:sym typeface="Calibri"/>
              </a:rPr>
              <a:t>The Peer Teaching Society is not liable for false or misleading information…</a:t>
            </a:r>
          </a:p>
        </p:txBody>
      </p:sp>
      <p:sp>
        <p:nvSpPr>
          <p:cNvPr id="108" name="Shape 108"/>
          <p:cNvSpPr txBox="1"/>
          <p:nvPr/>
        </p:nvSpPr>
        <p:spPr>
          <a:xfrm>
            <a:off x="0" y="12771"/>
            <a:ext cx="9144000" cy="1143000"/>
          </a:xfrm>
          <a:prstGeom prst="rect">
            <a:avLst/>
          </a:prstGeom>
          <a:solidFill>
            <a:srgbClr val="293267"/>
          </a:solid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800">
              <a:solidFill>
                <a:schemeClr val="dk1"/>
              </a:solidFill>
              <a:latin typeface="Calibri"/>
              <a:ea typeface="Calibri"/>
              <a:cs typeface="Calibri"/>
              <a:sym typeface="Calibri"/>
            </a:endParaRPr>
          </a:p>
        </p:txBody>
      </p:sp>
      <p:pic>
        <p:nvPicPr>
          <p:cNvPr id="109" name="Shape 10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64386" y="5721614"/>
            <a:ext cx="1023223" cy="1026582"/>
          </a:xfrm>
          <a:prstGeom prst="rect">
            <a:avLst/>
          </a:prstGeom>
          <a:noFill/>
          <a:ln>
            <a:noFill/>
          </a:ln>
        </p:spPr>
      </p:pic>
      <p:sp>
        <p:nvSpPr>
          <p:cNvPr id="2" name="TextBox 1"/>
          <p:cNvSpPr txBox="1"/>
          <p:nvPr/>
        </p:nvSpPr>
        <p:spPr>
          <a:xfrm>
            <a:off x="1113181" y="264098"/>
            <a:ext cx="4208850"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Haematopoesis </a:t>
            </a:r>
          </a:p>
        </p:txBody>
      </p:sp>
    </p:spTree>
    <p:extLst>
      <p:ext uri="{BB962C8B-B14F-4D97-AF65-F5344CB8AC3E}">
        <p14:creationId xmlns:p14="http://schemas.microsoft.com/office/powerpoint/2010/main" val="19275945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Shape 107"/>
          <p:cNvSpPr txBox="1"/>
          <p:nvPr/>
        </p:nvSpPr>
        <p:spPr>
          <a:xfrm>
            <a:off x="1187609" y="6343650"/>
            <a:ext cx="5065712" cy="2778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GB" sz="1200" dirty="0">
                <a:solidFill>
                  <a:schemeClr val="dk1"/>
                </a:solidFill>
                <a:latin typeface="Calibri"/>
                <a:ea typeface="Calibri"/>
                <a:cs typeface="Calibri"/>
                <a:sym typeface="Calibri"/>
              </a:rPr>
              <a:t>The Peer Teaching Society is not liable for false or misleading information…</a:t>
            </a:r>
          </a:p>
        </p:txBody>
      </p:sp>
      <p:sp>
        <p:nvSpPr>
          <p:cNvPr id="108" name="Shape 108"/>
          <p:cNvSpPr txBox="1"/>
          <p:nvPr/>
        </p:nvSpPr>
        <p:spPr>
          <a:xfrm>
            <a:off x="0" y="0"/>
            <a:ext cx="9144000" cy="1143000"/>
          </a:xfrm>
          <a:prstGeom prst="rect">
            <a:avLst/>
          </a:prstGeom>
          <a:solidFill>
            <a:srgbClr val="293267"/>
          </a:solid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800">
              <a:solidFill>
                <a:schemeClr val="dk1"/>
              </a:solidFill>
              <a:latin typeface="Calibri"/>
              <a:ea typeface="Calibri"/>
              <a:cs typeface="Calibri"/>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4386" y="5721614"/>
            <a:ext cx="1023223" cy="1026582"/>
          </a:xfrm>
          <a:prstGeom prst="rect">
            <a:avLst/>
          </a:prstGeom>
          <a:noFill/>
          <a:ln>
            <a:noFill/>
          </a:ln>
        </p:spPr>
      </p:pic>
      <p:sp>
        <p:nvSpPr>
          <p:cNvPr id="2" name="TextBox 1"/>
          <p:cNvSpPr txBox="1"/>
          <p:nvPr/>
        </p:nvSpPr>
        <p:spPr>
          <a:xfrm>
            <a:off x="730408" y="209993"/>
            <a:ext cx="7612768"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HLA Associations</a:t>
            </a:r>
          </a:p>
        </p:txBody>
      </p:sp>
      <p:graphicFrame>
        <p:nvGraphicFramePr>
          <p:cNvPr id="5" name="Table 4">
            <a:extLst>
              <a:ext uri="{FF2B5EF4-FFF2-40B4-BE49-F238E27FC236}">
                <a16:creationId xmlns:a16="http://schemas.microsoft.com/office/drawing/2014/main" id="{F2839818-FE48-467E-819D-D327C5F7189C}"/>
              </a:ext>
            </a:extLst>
          </p:cNvPr>
          <p:cNvGraphicFramePr>
            <a:graphicFrameLocks noGrp="1"/>
          </p:cNvGraphicFramePr>
          <p:nvPr>
            <p:extLst>
              <p:ext uri="{D42A27DB-BD31-4B8C-83A1-F6EECF244321}">
                <p14:modId xmlns:p14="http://schemas.microsoft.com/office/powerpoint/2010/main" val="833369462"/>
              </p:ext>
            </p:extLst>
          </p:nvPr>
        </p:nvGraphicFramePr>
        <p:xfrm>
          <a:off x="457200" y="1592704"/>
          <a:ext cx="8229600" cy="4002174"/>
        </p:xfrm>
        <a:graphic>
          <a:graphicData uri="http://schemas.openxmlformats.org/drawingml/2006/table">
            <a:tbl>
              <a:tblPr firstRow="1" firstCol="1" bandRow="1">
                <a:tableStyleId>{5C22544A-7EE6-4342-B048-85BDC9FD1C3A}</a:tableStyleId>
              </a:tblPr>
              <a:tblGrid>
                <a:gridCol w="4114800">
                  <a:extLst>
                    <a:ext uri="{9D8B030D-6E8A-4147-A177-3AD203B41FA5}">
                      <a16:colId xmlns:a16="http://schemas.microsoft.com/office/drawing/2014/main" val="588947073"/>
                    </a:ext>
                  </a:extLst>
                </a:gridCol>
                <a:gridCol w="4114800">
                  <a:extLst>
                    <a:ext uri="{9D8B030D-6E8A-4147-A177-3AD203B41FA5}">
                      <a16:colId xmlns:a16="http://schemas.microsoft.com/office/drawing/2014/main" val="1776899033"/>
                    </a:ext>
                  </a:extLst>
                </a:gridCol>
              </a:tblGrid>
              <a:tr h="227428">
                <a:tc>
                  <a:txBody>
                    <a:bodyPr/>
                    <a:lstStyle/>
                    <a:p>
                      <a:pPr algn="just">
                        <a:lnSpc>
                          <a:spcPct val="107000"/>
                        </a:lnSpc>
                        <a:spcAft>
                          <a:spcPts val="0"/>
                        </a:spcAft>
                      </a:pPr>
                      <a:r>
                        <a:rPr lang="en-GB" sz="1200">
                          <a:effectLst/>
                        </a:rPr>
                        <a:t>HLA Type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GB" sz="1200">
                          <a:effectLst/>
                        </a:rPr>
                        <a:t>Associations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8076917"/>
                  </a:ext>
                </a:extLst>
              </a:tr>
              <a:tr h="227428">
                <a:tc>
                  <a:txBody>
                    <a:bodyPr/>
                    <a:lstStyle/>
                    <a:p>
                      <a:pPr algn="just">
                        <a:lnSpc>
                          <a:spcPct val="107000"/>
                        </a:lnSpc>
                        <a:spcAft>
                          <a:spcPts val="0"/>
                        </a:spcAft>
                      </a:pPr>
                      <a:r>
                        <a:rPr lang="en-GB" sz="1200">
                          <a:effectLst/>
                        </a:rPr>
                        <a:t>HLA-A3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GB" sz="1200">
                          <a:effectLst/>
                        </a:rPr>
                        <a:t>Haemochromatosis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46458030"/>
                  </a:ext>
                </a:extLst>
              </a:tr>
              <a:tr h="227428">
                <a:tc>
                  <a:txBody>
                    <a:bodyPr/>
                    <a:lstStyle/>
                    <a:p>
                      <a:pPr algn="just">
                        <a:lnSpc>
                          <a:spcPct val="107000"/>
                        </a:lnSpc>
                        <a:spcAft>
                          <a:spcPts val="0"/>
                        </a:spcAft>
                      </a:pPr>
                      <a:r>
                        <a:rPr lang="en-GB" sz="1200">
                          <a:effectLst/>
                        </a:rPr>
                        <a:t>HLA-B51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GB" sz="1200">
                          <a:effectLst/>
                        </a:rPr>
                        <a:t>Behcet's disease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700146"/>
                  </a:ext>
                </a:extLst>
              </a:tr>
              <a:tr h="955011">
                <a:tc>
                  <a:txBody>
                    <a:bodyPr/>
                    <a:lstStyle/>
                    <a:p>
                      <a:pPr algn="just">
                        <a:lnSpc>
                          <a:spcPct val="107000"/>
                        </a:lnSpc>
                        <a:spcAft>
                          <a:spcPts val="0"/>
                        </a:spcAft>
                      </a:pPr>
                      <a:r>
                        <a:rPr lang="en-GB" sz="1200">
                          <a:effectLst/>
                        </a:rPr>
                        <a:t>HLA-B27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l">
                        <a:lnSpc>
                          <a:spcPct val="107000"/>
                        </a:lnSpc>
                        <a:spcAft>
                          <a:spcPts val="800"/>
                        </a:spcAft>
                        <a:buSzPts val="1000"/>
                        <a:buFont typeface="Symbol" panose="05050102010706020507" pitchFamily="18" charset="2"/>
                        <a:buChar char=""/>
                        <a:tabLst>
                          <a:tab pos="457200" algn="l"/>
                        </a:tabLst>
                      </a:pPr>
                      <a:r>
                        <a:rPr lang="en-GB" sz="1200">
                          <a:effectLst/>
                        </a:rPr>
                        <a:t>Ankylosing spondylitis</a:t>
                      </a:r>
                      <a:endParaRPr lang="en-GB" sz="1100">
                        <a:effectLst/>
                      </a:endParaRPr>
                    </a:p>
                    <a:p>
                      <a:pPr marL="342900" lvl="0" indent="-342900" algn="l">
                        <a:lnSpc>
                          <a:spcPct val="107000"/>
                        </a:lnSpc>
                        <a:spcAft>
                          <a:spcPts val="800"/>
                        </a:spcAft>
                        <a:buSzPts val="1000"/>
                        <a:buFont typeface="Symbol" panose="05050102010706020507" pitchFamily="18" charset="2"/>
                        <a:buChar char=""/>
                        <a:tabLst>
                          <a:tab pos="457200" algn="l"/>
                        </a:tabLst>
                      </a:pPr>
                      <a:r>
                        <a:rPr lang="en-GB" sz="1200">
                          <a:effectLst/>
                        </a:rPr>
                        <a:t>Reiter's syndrome</a:t>
                      </a:r>
                      <a:endParaRPr lang="en-GB" sz="1100">
                        <a:effectLst/>
                      </a:endParaRPr>
                    </a:p>
                    <a:p>
                      <a:pPr marL="342900" lvl="0" indent="-342900" algn="l">
                        <a:lnSpc>
                          <a:spcPct val="107000"/>
                        </a:lnSpc>
                        <a:spcAft>
                          <a:spcPts val="800"/>
                        </a:spcAft>
                        <a:buSzPts val="1000"/>
                        <a:buFont typeface="Symbol" panose="05050102010706020507" pitchFamily="18" charset="2"/>
                        <a:buChar char=""/>
                        <a:tabLst>
                          <a:tab pos="457200" algn="l"/>
                        </a:tabLst>
                      </a:pPr>
                      <a:r>
                        <a:rPr lang="en-GB" sz="1200">
                          <a:effectLst/>
                        </a:rPr>
                        <a:t>Acute anterior uveitis</a:t>
                      </a:r>
                      <a:endParaRPr lang="en-GB" sz="1100">
                        <a:solidFill>
                          <a:srgbClr val="44444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5956187"/>
                  </a:ext>
                </a:extLst>
              </a:tr>
              <a:tr h="227428">
                <a:tc>
                  <a:txBody>
                    <a:bodyPr/>
                    <a:lstStyle/>
                    <a:p>
                      <a:pPr algn="just">
                        <a:lnSpc>
                          <a:spcPct val="107000"/>
                        </a:lnSpc>
                        <a:spcAft>
                          <a:spcPts val="0"/>
                        </a:spcAft>
                      </a:pPr>
                      <a:r>
                        <a:rPr lang="en-GB" sz="1200">
                          <a:effectLst/>
                        </a:rPr>
                        <a:t>HLA-DQ2/DQ8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GB" sz="1200">
                          <a:effectLst/>
                        </a:rPr>
                        <a:t>Coeliac disease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69400940"/>
                  </a:ext>
                </a:extLst>
              </a:tr>
              <a:tr h="591220">
                <a:tc>
                  <a:txBody>
                    <a:bodyPr/>
                    <a:lstStyle/>
                    <a:p>
                      <a:pPr algn="just">
                        <a:lnSpc>
                          <a:spcPct val="107000"/>
                        </a:lnSpc>
                        <a:spcAft>
                          <a:spcPts val="0"/>
                        </a:spcAft>
                      </a:pPr>
                      <a:r>
                        <a:rPr lang="en-GB" sz="1200">
                          <a:effectLst/>
                        </a:rPr>
                        <a:t>HLA-DR2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l">
                        <a:lnSpc>
                          <a:spcPct val="107000"/>
                        </a:lnSpc>
                        <a:spcAft>
                          <a:spcPts val="800"/>
                        </a:spcAft>
                        <a:buSzPts val="1000"/>
                        <a:buFont typeface="Symbol" panose="05050102010706020507" pitchFamily="18" charset="2"/>
                        <a:buChar char=""/>
                        <a:tabLst>
                          <a:tab pos="457200" algn="l"/>
                        </a:tabLst>
                      </a:pPr>
                      <a:r>
                        <a:rPr lang="en-GB" sz="1200">
                          <a:effectLst/>
                        </a:rPr>
                        <a:t>Narcolepsy</a:t>
                      </a:r>
                      <a:endParaRPr lang="en-GB" sz="1100">
                        <a:effectLst/>
                      </a:endParaRPr>
                    </a:p>
                    <a:p>
                      <a:pPr marL="342900" lvl="0" indent="-342900" algn="l">
                        <a:lnSpc>
                          <a:spcPct val="107000"/>
                        </a:lnSpc>
                        <a:spcAft>
                          <a:spcPts val="800"/>
                        </a:spcAft>
                        <a:buSzPts val="1000"/>
                        <a:buFont typeface="Symbol" panose="05050102010706020507" pitchFamily="18" charset="2"/>
                        <a:buChar char=""/>
                        <a:tabLst>
                          <a:tab pos="457200" algn="l"/>
                        </a:tabLst>
                      </a:pPr>
                      <a:r>
                        <a:rPr lang="en-GB" sz="1200">
                          <a:effectLst/>
                        </a:rPr>
                        <a:t>Goodpasture's</a:t>
                      </a:r>
                      <a:endParaRPr lang="en-GB" sz="1100">
                        <a:solidFill>
                          <a:srgbClr val="44444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62633009"/>
                  </a:ext>
                </a:extLst>
              </a:tr>
              <a:tr h="955011">
                <a:tc>
                  <a:txBody>
                    <a:bodyPr/>
                    <a:lstStyle/>
                    <a:p>
                      <a:pPr algn="just">
                        <a:lnSpc>
                          <a:spcPct val="107000"/>
                        </a:lnSpc>
                        <a:spcAft>
                          <a:spcPts val="0"/>
                        </a:spcAft>
                      </a:pPr>
                      <a:r>
                        <a:rPr lang="en-GB" sz="1200">
                          <a:effectLst/>
                        </a:rPr>
                        <a:t>HLA-DR3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l">
                        <a:lnSpc>
                          <a:spcPct val="107000"/>
                        </a:lnSpc>
                        <a:spcAft>
                          <a:spcPts val="800"/>
                        </a:spcAft>
                        <a:buSzPts val="1000"/>
                        <a:buFont typeface="Symbol" panose="05050102010706020507" pitchFamily="18" charset="2"/>
                        <a:buChar char=""/>
                        <a:tabLst>
                          <a:tab pos="457200" algn="l"/>
                        </a:tabLst>
                      </a:pPr>
                      <a:r>
                        <a:rPr lang="en-GB" sz="1200">
                          <a:effectLst/>
                        </a:rPr>
                        <a:t>Dermatitis herpetiformis</a:t>
                      </a:r>
                      <a:endParaRPr lang="en-GB" sz="1100">
                        <a:effectLst/>
                      </a:endParaRPr>
                    </a:p>
                    <a:p>
                      <a:pPr marL="342900" lvl="0" indent="-342900" algn="l">
                        <a:lnSpc>
                          <a:spcPct val="107000"/>
                        </a:lnSpc>
                        <a:spcAft>
                          <a:spcPts val="800"/>
                        </a:spcAft>
                        <a:buSzPts val="1000"/>
                        <a:buFont typeface="Symbol" panose="05050102010706020507" pitchFamily="18" charset="2"/>
                        <a:buChar char=""/>
                        <a:tabLst>
                          <a:tab pos="457200" algn="l"/>
                        </a:tabLst>
                      </a:pPr>
                      <a:r>
                        <a:rPr lang="en-GB" sz="1200">
                          <a:effectLst/>
                        </a:rPr>
                        <a:t>Sjogren's syndrome</a:t>
                      </a:r>
                      <a:endParaRPr lang="en-GB" sz="1100">
                        <a:effectLst/>
                      </a:endParaRPr>
                    </a:p>
                    <a:p>
                      <a:pPr marL="342900" lvl="0" indent="-342900" algn="l">
                        <a:lnSpc>
                          <a:spcPct val="107000"/>
                        </a:lnSpc>
                        <a:spcAft>
                          <a:spcPts val="800"/>
                        </a:spcAft>
                        <a:buSzPts val="1000"/>
                        <a:buFont typeface="Symbol" panose="05050102010706020507" pitchFamily="18" charset="2"/>
                        <a:buChar char=""/>
                        <a:tabLst>
                          <a:tab pos="457200" algn="l"/>
                        </a:tabLst>
                      </a:pPr>
                      <a:r>
                        <a:rPr lang="en-GB" sz="1200">
                          <a:effectLst/>
                        </a:rPr>
                        <a:t>Primary biliary cirrhosis</a:t>
                      </a:r>
                      <a:endParaRPr lang="en-GB" sz="1100">
                        <a:solidFill>
                          <a:srgbClr val="44444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9146371"/>
                  </a:ext>
                </a:extLst>
              </a:tr>
              <a:tr h="591220">
                <a:tc>
                  <a:txBody>
                    <a:bodyPr/>
                    <a:lstStyle/>
                    <a:p>
                      <a:pPr algn="just">
                        <a:lnSpc>
                          <a:spcPct val="107000"/>
                        </a:lnSpc>
                        <a:spcAft>
                          <a:spcPts val="0"/>
                        </a:spcAft>
                      </a:pPr>
                      <a:r>
                        <a:rPr lang="en-GB" sz="1200">
                          <a:effectLst/>
                        </a:rPr>
                        <a:t>HLA-DR4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l">
                        <a:lnSpc>
                          <a:spcPct val="107000"/>
                        </a:lnSpc>
                        <a:spcAft>
                          <a:spcPts val="800"/>
                        </a:spcAft>
                        <a:buSzPts val="1000"/>
                        <a:buFont typeface="Symbol" panose="05050102010706020507" pitchFamily="18" charset="2"/>
                        <a:buChar char=""/>
                        <a:tabLst>
                          <a:tab pos="457200" algn="l"/>
                        </a:tabLst>
                      </a:pPr>
                      <a:r>
                        <a:rPr lang="en-GB" sz="1200" dirty="0">
                          <a:effectLst/>
                        </a:rPr>
                        <a:t>Type 1 diabetes mellitus</a:t>
                      </a:r>
                      <a:endParaRPr lang="en-GB" sz="1100" dirty="0">
                        <a:effectLst/>
                      </a:endParaRPr>
                    </a:p>
                    <a:p>
                      <a:pPr marL="342900" lvl="0" indent="-342900" algn="l">
                        <a:lnSpc>
                          <a:spcPct val="107000"/>
                        </a:lnSpc>
                        <a:spcAft>
                          <a:spcPts val="800"/>
                        </a:spcAft>
                        <a:buSzPts val="1000"/>
                        <a:buFont typeface="Symbol" panose="05050102010706020507" pitchFamily="18" charset="2"/>
                        <a:buChar char=""/>
                        <a:tabLst>
                          <a:tab pos="457200" algn="l"/>
                        </a:tabLst>
                      </a:pPr>
                      <a:r>
                        <a:rPr lang="en-GB" sz="1200" dirty="0">
                          <a:effectLst/>
                        </a:rPr>
                        <a:t>Rheumatoid arthritis</a:t>
                      </a:r>
                      <a:endParaRPr lang="en-GB" sz="1100" dirty="0">
                        <a:solidFill>
                          <a:srgbClr val="44444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0471192"/>
                  </a:ext>
                </a:extLst>
              </a:tr>
            </a:tbl>
          </a:graphicData>
        </a:graphic>
      </p:graphicFrame>
    </p:spTree>
    <p:extLst>
      <p:ext uri="{BB962C8B-B14F-4D97-AF65-F5344CB8AC3E}">
        <p14:creationId xmlns:p14="http://schemas.microsoft.com/office/powerpoint/2010/main" val="17127581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Shape 107"/>
          <p:cNvSpPr txBox="1"/>
          <p:nvPr/>
        </p:nvSpPr>
        <p:spPr>
          <a:xfrm>
            <a:off x="1187609" y="6343650"/>
            <a:ext cx="5065712" cy="2778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GB" sz="1200" dirty="0">
                <a:solidFill>
                  <a:schemeClr val="dk1"/>
                </a:solidFill>
                <a:latin typeface="Calibri"/>
                <a:ea typeface="Calibri"/>
                <a:cs typeface="Calibri"/>
                <a:sym typeface="Calibri"/>
              </a:rPr>
              <a:t>The Peer Teaching Society is not liable for false or misleading information…</a:t>
            </a:r>
          </a:p>
        </p:txBody>
      </p:sp>
      <p:sp>
        <p:nvSpPr>
          <p:cNvPr id="108" name="Shape 108"/>
          <p:cNvSpPr txBox="1"/>
          <p:nvPr/>
        </p:nvSpPr>
        <p:spPr>
          <a:xfrm>
            <a:off x="0" y="0"/>
            <a:ext cx="9144000" cy="1143000"/>
          </a:xfrm>
          <a:prstGeom prst="rect">
            <a:avLst/>
          </a:prstGeom>
          <a:solidFill>
            <a:srgbClr val="293267"/>
          </a:solid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800">
              <a:solidFill>
                <a:schemeClr val="dk1"/>
              </a:solidFill>
              <a:latin typeface="Calibri"/>
              <a:ea typeface="Calibri"/>
              <a:cs typeface="Calibri"/>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4386" y="5721614"/>
            <a:ext cx="1023223" cy="1026582"/>
          </a:xfrm>
          <a:prstGeom prst="rect">
            <a:avLst/>
          </a:prstGeom>
          <a:noFill/>
          <a:ln>
            <a:noFill/>
          </a:ln>
        </p:spPr>
      </p:pic>
      <p:sp>
        <p:nvSpPr>
          <p:cNvPr id="2" name="TextBox 1"/>
          <p:cNvSpPr txBox="1"/>
          <p:nvPr/>
        </p:nvSpPr>
        <p:spPr>
          <a:xfrm>
            <a:off x="730409" y="248334"/>
            <a:ext cx="4676500"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Cells and their markers</a:t>
            </a:r>
          </a:p>
        </p:txBody>
      </p:sp>
      <p:graphicFrame>
        <p:nvGraphicFramePr>
          <p:cNvPr id="3" name="Table 2">
            <a:extLst>
              <a:ext uri="{FF2B5EF4-FFF2-40B4-BE49-F238E27FC236}">
                <a16:creationId xmlns:a16="http://schemas.microsoft.com/office/drawing/2014/main" id="{C22F7672-A38E-4CC4-9AF9-C9FECC4E1C10}"/>
              </a:ext>
            </a:extLst>
          </p:cNvPr>
          <p:cNvGraphicFramePr>
            <a:graphicFrameLocks noGrp="1"/>
          </p:cNvGraphicFramePr>
          <p:nvPr>
            <p:extLst>
              <p:ext uri="{D42A27DB-BD31-4B8C-83A1-F6EECF244321}">
                <p14:modId xmlns:p14="http://schemas.microsoft.com/office/powerpoint/2010/main" val="4028804555"/>
              </p:ext>
            </p:extLst>
          </p:nvPr>
        </p:nvGraphicFramePr>
        <p:xfrm>
          <a:off x="953588" y="1391334"/>
          <a:ext cx="7341326" cy="4456829"/>
        </p:xfrm>
        <a:graphic>
          <a:graphicData uri="http://schemas.openxmlformats.org/drawingml/2006/table">
            <a:tbl>
              <a:tblPr>
                <a:tableStyleId>{BC89EF96-8CEA-46FF-86C4-4CE0E7609802}</a:tableStyleId>
              </a:tblPr>
              <a:tblGrid>
                <a:gridCol w="3670663">
                  <a:extLst>
                    <a:ext uri="{9D8B030D-6E8A-4147-A177-3AD203B41FA5}">
                      <a16:colId xmlns:a16="http://schemas.microsoft.com/office/drawing/2014/main" val="3591855706"/>
                    </a:ext>
                  </a:extLst>
                </a:gridCol>
                <a:gridCol w="3670663">
                  <a:extLst>
                    <a:ext uri="{9D8B030D-6E8A-4147-A177-3AD203B41FA5}">
                      <a16:colId xmlns:a16="http://schemas.microsoft.com/office/drawing/2014/main" val="2355731921"/>
                    </a:ext>
                  </a:extLst>
                </a:gridCol>
              </a:tblGrid>
              <a:tr h="400952">
                <a:tc>
                  <a:txBody>
                    <a:bodyPr/>
                    <a:lstStyle/>
                    <a:p>
                      <a:pPr algn="l" fontAlgn="b"/>
                      <a:r>
                        <a:rPr lang="en-GB" sz="2000" dirty="0">
                          <a:solidFill>
                            <a:schemeClr val="bg1"/>
                          </a:solidFill>
                          <a:effectLst/>
                        </a:rPr>
                        <a:t>Type of cell</a:t>
                      </a:r>
                    </a:p>
                  </a:txBody>
                  <a:tcPr anchor="b">
                    <a:solidFill>
                      <a:schemeClr val="bg2">
                        <a:lumMod val="60000"/>
                        <a:lumOff val="40000"/>
                      </a:schemeClr>
                    </a:solidFill>
                  </a:tcPr>
                </a:tc>
                <a:tc>
                  <a:txBody>
                    <a:bodyPr/>
                    <a:lstStyle/>
                    <a:p>
                      <a:pPr algn="l" fontAlgn="b"/>
                      <a:r>
                        <a:rPr lang="en-GB" sz="2000" dirty="0">
                          <a:solidFill>
                            <a:schemeClr val="bg1"/>
                          </a:solidFill>
                          <a:effectLst/>
                        </a:rPr>
                        <a:t>Cell surface markers</a:t>
                      </a:r>
                    </a:p>
                  </a:txBody>
                  <a:tcPr anchor="b">
                    <a:solidFill>
                      <a:schemeClr val="bg2">
                        <a:lumMod val="60000"/>
                        <a:lumOff val="40000"/>
                      </a:schemeClr>
                    </a:solidFill>
                  </a:tcPr>
                </a:tc>
                <a:extLst>
                  <a:ext uri="{0D108BD9-81ED-4DB2-BD59-A6C34878D82A}">
                    <a16:rowId xmlns:a16="http://schemas.microsoft.com/office/drawing/2014/main" val="3624204453"/>
                  </a:ext>
                </a:extLst>
              </a:tr>
              <a:tr h="681618">
                <a:tc>
                  <a:txBody>
                    <a:bodyPr/>
                    <a:lstStyle/>
                    <a:p>
                      <a:pPr fontAlgn="t"/>
                      <a:r>
                        <a:rPr lang="en-GB" sz="2000" dirty="0">
                          <a:effectLst/>
                        </a:rPr>
                        <a:t>Haematopoietic stem cells</a:t>
                      </a:r>
                    </a:p>
                  </a:txBody>
                  <a:tcPr/>
                </a:tc>
                <a:tc>
                  <a:txBody>
                    <a:bodyPr/>
                    <a:lstStyle/>
                    <a:p>
                      <a:pPr fontAlgn="t"/>
                      <a:r>
                        <a:rPr lang="en-GB" sz="2000" u="none" strike="noStrike">
                          <a:effectLst/>
                        </a:rPr>
                        <a:t>CD34</a:t>
                      </a:r>
                      <a:endParaRPr lang="en-GB" sz="2000">
                        <a:effectLst/>
                      </a:endParaRPr>
                    </a:p>
                  </a:txBody>
                  <a:tcPr/>
                </a:tc>
                <a:extLst>
                  <a:ext uri="{0D108BD9-81ED-4DB2-BD59-A6C34878D82A}">
                    <a16:rowId xmlns:a16="http://schemas.microsoft.com/office/drawing/2014/main" val="3807136433"/>
                  </a:ext>
                </a:extLst>
              </a:tr>
              <a:tr h="400952">
                <a:tc>
                  <a:txBody>
                    <a:bodyPr/>
                    <a:lstStyle/>
                    <a:p>
                      <a:pPr fontAlgn="t"/>
                      <a:r>
                        <a:rPr lang="en-GB" sz="2000">
                          <a:effectLst/>
                        </a:rPr>
                        <a:t>Helper T cell</a:t>
                      </a:r>
                    </a:p>
                  </a:txBody>
                  <a:tcPr/>
                </a:tc>
                <a:tc>
                  <a:txBody>
                    <a:bodyPr/>
                    <a:lstStyle/>
                    <a:p>
                      <a:pPr fontAlgn="t"/>
                      <a:r>
                        <a:rPr lang="en-GB" sz="2000" b="1" u="none" strike="noStrike" dirty="0">
                          <a:effectLst/>
                        </a:rPr>
                        <a:t>CD4</a:t>
                      </a:r>
                      <a:r>
                        <a:rPr lang="en-GB" sz="2000" u="none" strike="noStrike" dirty="0">
                          <a:effectLst/>
                        </a:rPr>
                        <a:t>, TCR, CD3, CD28</a:t>
                      </a:r>
                      <a:endParaRPr lang="en-GB" sz="2000" dirty="0">
                        <a:effectLst/>
                      </a:endParaRPr>
                    </a:p>
                  </a:txBody>
                  <a:tcPr/>
                </a:tc>
                <a:extLst>
                  <a:ext uri="{0D108BD9-81ED-4DB2-BD59-A6C34878D82A}">
                    <a16:rowId xmlns:a16="http://schemas.microsoft.com/office/drawing/2014/main" val="3010670570"/>
                  </a:ext>
                </a:extLst>
              </a:tr>
              <a:tr h="400952">
                <a:tc>
                  <a:txBody>
                    <a:bodyPr/>
                    <a:lstStyle/>
                    <a:p>
                      <a:pPr fontAlgn="t"/>
                      <a:r>
                        <a:rPr lang="en-GB" sz="2000">
                          <a:effectLst/>
                        </a:rPr>
                        <a:t>Cytotoxic T cell</a:t>
                      </a:r>
                    </a:p>
                  </a:txBody>
                  <a:tcPr/>
                </a:tc>
                <a:tc>
                  <a:txBody>
                    <a:bodyPr/>
                    <a:lstStyle/>
                    <a:p>
                      <a:pPr fontAlgn="t"/>
                      <a:r>
                        <a:rPr lang="en-GB" sz="2000" b="1" u="none" strike="noStrike" dirty="0">
                          <a:effectLst/>
                        </a:rPr>
                        <a:t>CD8</a:t>
                      </a:r>
                      <a:r>
                        <a:rPr lang="en-GB" sz="2000" u="none" strike="noStrike" dirty="0">
                          <a:effectLst/>
                        </a:rPr>
                        <a:t>, TCR, CD3, CD28</a:t>
                      </a:r>
                      <a:endParaRPr lang="en-GB" sz="2000" dirty="0">
                        <a:effectLst/>
                      </a:endParaRPr>
                    </a:p>
                  </a:txBody>
                  <a:tcPr/>
                </a:tc>
                <a:extLst>
                  <a:ext uri="{0D108BD9-81ED-4DB2-BD59-A6C34878D82A}">
                    <a16:rowId xmlns:a16="http://schemas.microsoft.com/office/drawing/2014/main" val="905512529"/>
                  </a:ext>
                </a:extLst>
              </a:tr>
              <a:tr h="681618">
                <a:tc>
                  <a:txBody>
                    <a:bodyPr/>
                    <a:lstStyle/>
                    <a:p>
                      <a:pPr fontAlgn="t"/>
                      <a:r>
                        <a:rPr lang="en-GB" sz="2000">
                          <a:effectLst/>
                        </a:rPr>
                        <a:t>Regulatory T cell</a:t>
                      </a:r>
                    </a:p>
                  </a:txBody>
                  <a:tcPr/>
                </a:tc>
                <a:tc>
                  <a:txBody>
                    <a:bodyPr/>
                    <a:lstStyle/>
                    <a:p>
                      <a:pPr fontAlgn="t"/>
                      <a:r>
                        <a:rPr lang="en-US" sz="2000" dirty="0">
                          <a:effectLst/>
                        </a:rPr>
                        <a:t>CD4, </a:t>
                      </a:r>
                      <a:r>
                        <a:rPr lang="en-US" sz="2000" b="1" dirty="0">
                          <a:effectLst/>
                        </a:rPr>
                        <a:t>CD25</a:t>
                      </a:r>
                      <a:r>
                        <a:rPr lang="en-US" sz="2000" dirty="0">
                          <a:effectLst/>
                        </a:rPr>
                        <a:t>, TCR, CD3, </a:t>
                      </a:r>
                      <a:r>
                        <a:rPr lang="en-US" sz="2000" b="1" dirty="0">
                          <a:effectLst/>
                        </a:rPr>
                        <a:t>CD28</a:t>
                      </a:r>
                    </a:p>
                  </a:txBody>
                  <a:tcPr/>
                </a:tc>
                <a:extLst>
                  <a:ext uri="{0D108BD9-81ED-4DB2-BD59-A6C34878D82A}">
                    <a16:rowId xmlns:a16="http://schemas.microsoft.com/office/drawing/2014/main" val="3071087008"/>
                  </a:ext>
                </a:extLst>
              </a:tr>
              <a:tr h="681618">
                <a:tc>
                  <a:txBody>
                    <a:bodyPr/>
                    <a:lstStyle/>
                    <a:p>
                      <a:pPr fontAlgn="t"/>
                      <a:r>
                        <a:rPr lang="en-GB" sz="2000">
                          <a:effectLst/>
                        </a:rPr>
                        <a:t>B cell</a:t>
                      </a:r>
                    </a:p>
                  </a:txBody>
                  <a:tcPr/>
                </a:tc>
                <a:tc>
                  <a:txBody>
                    <a:bodyPr/>
                    <a:lstStyle/>
                    <a:p>
                      <a:pPr fontAlgn="t"/>
                      <a:r>
                        <a:rPr lang="pl-PL" sz="2000" b="1" u="none" strike="noStrike" dirty="0">
                          <a:effectLst/>
                        </a:rPr>
                        <a:t>CD19</a:t>
                      </a:r>
                      <a:r>
                        <a:rPr lang="pl-PL" sz="2000" u="none" strike="noStrike" dirty="0">
                          <a:effectLst/>
                        </a:rPr>
                        <a:t>, </a:t>
                      </a:r>
                      <a:r>
                        <a:rPr lang="pl-PL" sz="2000" b="1" u="none" strike="noStrike" dirty="0">
                          <a:effectLst/>
                        </a:rPr>
                        <a:t>CD20</a:t>
                      </a:r>
                      <a:r>
                        <a:rPr lang="pl-PL" sz="2000" u="none" strike="noStrike" dirty="0">
                          <a:effectLst/>
                        </a:rPr>
                        <a:t>, CD40, MHC II, B7</a:t>
                      </a:r>
                      <a:endParaRPr lang="pl-PL" sz="2000" dirty="0">
                        <a:effectLst/>
                      </a:endParaRPr>
                    </a:p>
                  </a:txBody>
                  <a:tcPr/>
                </a:tc>
                <a:extLst>
                  <a:ext uri="{0D108BD9-81ED-4DB2-BD59-A6C34878D82A}">
                    <a16:rowId xmlns:a16="http://schemas.microsoft.com/office/drawing/2014/main" val="1022905391"/>
                  </a:ext>
                </a:extLst>
              </a:tr>
              <a:tr h="788745">
                <a:tc>
                  <a:txBody>
                    <a:bodyPr/>
                    <a:lstStyle/>
                    <a:p>
                      <a:pPr fontAlgn="t"/>
                      <a:r>
                        <a:rPr lang="en-GB" sz="2000">
                          <a:effectLst/>
                        </a:rPr>
                        <a:t>Macrophage</a:t>
                      </a:r>
                    </a:p>
                  </a:txBody>
                  <a:tcPr/>
                </a:tc>
                <a:tc>
                  <a:txBody>
                    <a:bodyPr/>
                    <a:lstStyle/>
                    <a:p>
                      <a:pPr fontAlgn="t"/>
                      <a:r>
                        <a:rPr lang="pl-PL" sz="2000" b="1" dirty="0">
                          <a:effectLst/>
                        </a:rPr>
                        <a:t>CD14</a:t>
                      </a:r>
                      <a:r>
                        <a:rPr lang="pl-PL" sz="2000" dirty="0">
                          <a:effectLst/>
                        </a:rPr>
                        <a:t>, </a:t>
                      </a:r>
                      <a:r>
                        <a:rPr lang="pl-PL" sz="2000" b="1" dirty="0">
                          <a:effectLst/>
                        </a:rPr>
                        <a:t>CD40</a:t>
                      </a:r>
                      <a:r>
                        <a:rPr lang="pl-PL" sz="2000" dirty="0">
                          <a:effectLst/>
                        </a:rPr>
                        <a:t>, MHC II, B7</a:t>
                      </a:r>
                    </a:p>
                  </a:txBody>
                  <a:tcPr/>
                </a:tc>
                <a:extLst>
                  <a:ext uri="{0D108BD9-81ED-4DB2-BD59-A6C34878D82A}">
                    <a16:rowId xmlns:a16="http://schemas.microsoft.com/office/drawing/2014/main" val="2583801439"/>
                  </a:ext>
                </a:extLst>
              </a:tr>
              <a:tr h="400952">
                <a:tc>
                  <a:txBody>
                    <a:bodyPr/>
                    <a:lstStyle/>
                    <a:p>
                      <a:pPr fontAlgn="t"/>
                      <a:r>
                        <a:rPr lang="en-GB" sz="2000">
                          <a:effectLst/>
                        </a:rPr>
                        <a:t>Natural killer cell</a:t>
                      </a:r>
                    </a:p>
                  </a:txBody>
                  <a:tcPr/>
                </a:tc>
                <a:tc>
                  <a:txBody>
                    <a:bodyPr/>
                    <a:lstStyle/>
                    <a:p>
                      <a:pPr fontAlgn="t"/>
                      <a:r>
                        <a:rPr lang="en-GB" sz="2000" b="0" dirty="0">
                          <a:effectLst/>
                        </a:rPr>
                        <a:t>CD16</a:t>
                      </a:r>
                      <a:r>
                        <a:rPr lang="en-GB" sz="2000" dirty="0">
                          <a:effectLst/>
                        </a:rPr>
                        <a:t>, </a:t>
                      </a:r>
                      <a:r>
                        <a:rPr lang="en-GB" sz="2000" b="1" dirty="0">
                          <a:effectLst/>
                        </a:rPr>
                        <a:t>CD56</a:t>
                      </a:r>
                    </a:p>
                  </a:txBody>
                  <a:tcPr/>
                </a:tc>
                <a:extLst>
                  <a:ext uri="{0D108BD9-81ED-4DB2-BD59-A6C34878D82A}">
                    <a16:rowId xmlns:a16="http://schemas.microsoft.com/office/drawing/2014/main" val="507738392"/>
                  </a:ext>
                </a:extLst>
              </a:tr>
            </a:tbl>
          </a:graphicData>
        </a:graphic>
      </p:graphicFrame>
    </p:spTree>
    <p:extLst>
      <p:ext uri="{BB962C8B-B14F-4D97-AF65-F5344CB8AC3E}">
        <p14:creationId xmlns:p14="http://schemas.microsoft.com/office/powerpoint/2010/main" val="41317396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Shape 107"/>
          <p:cNvSpPr txBox="1"/>
          <p:nvPr/>
        </p:nvSpPr>
        <p:spPr>
          <a:xfrm>
            <a:off x="1187609" y="6343650"/>
            <a:ext cx="5065712" cy="2778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GB" sz="1200" dirty="0">
                <a:solidFill>
                  <a:schemeClr val="dk1"/>
                </a:solidFill>
                <a:latin typeface="Calibri"/>
                <a:ea typeface="Calibri"/>
                <a:cs typeface="Calibri"/>
                <a:sym typeface="Calibri"/>
              </a:rPr>
              <a:t>The Peer Teaching Society is not liable for false or misleading information…</a:t>
            </a:r>
          </a:p>
        </p:txBody>
      </p:sp>
      <p:sp>
        <p:nvSpPr>
          <p:cNvPr id="108" name="Shape 108"/>
          <p:cNvSpPr txBox="1"/>
          <p:nvPr/>
        </p:nvSpPr>
        <p:spPr>
          <a:xfrm>
            <a:off x="457200" y="239712"/>
            <a:ext cx="8229600" cy="1143000"/>
          </a:xfrm>
          <a:prstGeom prst="rect">
            <a:avLst/>
          </a:prstGeom>
          <a:solidFill>
            <a:srgbClr val="293267"/>
          </a:solid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800">
              <a:solidFill>
                <a:schemeClr val="dk1"/>
              </a:solidFill>
              <a:latin typeface="Calibri"/>
              <a:ea typeface="Calibri"/>
              <a:cs typeface="Calibri"/>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4386" y="5721614"/>
            <a:ext cx="1023223" cy="1026582"/>
          </a:xfrm>
          <a:prstGeom prst="rect">
            <a:avLst/>
          </a:prstGeom>
          <a:noFill/>
          <a:ln>
            <a:noFill/>
          </a:ln>
        </p:spPr>
      </p:pic>
      <p:sp>
        <p:nvSpPr>
          <p:cNvPr id="2" name="TextBox 1"/>
          <p:cNvSpPr txBox="1"/>
          <p:nvPr/>
        </p:nvSpPr>
        <p:spPr>
          <a:xfrm>
            <a:off x="1187609" y="449705"/>
            <a:ext cx="4208850"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SBAs</a:t>
            </a:r>
          </a:p>
        </p:txBody>
      </p:sp>
      <p:sp>
        <p:nvSpPr>
          <p:cNvPr id="7" name="Shape 106">
            <a:extLst>
              <a:ext uri="{FF2B5EF4-FFF2-40B4-BE49-F238E27FC236}">
                <a16:creationId xmlns:a16="http://schemas.microsoft.com/office/drawing/2014/main" id="{4A1E0DAC-DC91-4EEB-8E60-37CCC14999AE}"/>
              </a:ext>
            </a:extLst>
          </p:cNvPr>
          <p:cNvSpPr txBox="1">
            <a:spLocks noGrp="1"/>
          </p:cNvSpPr>
          <p:nvPr>
            <p:ph type="body" idx="1"/>
          </p:nvPr>
        </p:nvSpPr>
        <p:spPr>
          <a:xfrm>
            <a:off x="457200" y="1584024"/>
            <a:ext cx="8229600" cy="4525963"/>
          </a:xfrm>
          <a:prstGeom prst="rect">
            <a:avLst/>
          </a:prstGeom>
          <a:noFill/>
          <a:ln>
            <a:noFill/>
          </a:ln>
        </p:spPr>
        <p:txBody>
          <a:bodyPr wrap="square" lIns="91425" tIns="45700" rIns="91425" bIns="45700" anchor="t" anchorCtr="0">
            <a:noAutofit/>
          </a:bodyPr>
          <a:lstStyle/>
          <a:p>
            <a:pPr marL="0" indent="0">
              <a:spcBef>
                <a:spcPts val="0"/>
              </a:spcBef>
              <a:buNone/>
            </a:pPr>
            <a:r>
              <a:rPr lang="en-GB" b="0" i="0" u="none" strike="noStrike" cap="none" dirty="0">
                <a:solidFill>
                  <a:schemeClr val="dk1"/>
                </a:solidFill>
                <a:latin typeface="Didot" charset="0"/>
                <a:ea typeface="Didot" charset="0"/>
                <a:cs typeface="Didot" charset="0"/>
                <a:sym typeface="Calibri"/>
              </a:rPr>
              <a:t>The following are a series of SBAs for you to try. The answers to each question with explanations are written in the presenter notes. Good luck! </a:t>
            </a:r>
            <a:endParaRPr b="0" i="0" u="none" strike="noStrike" cap="none" dirty="0">
              <a:solidFill>
                <a:schemeClr val="dk1"/>
              </a:solidFill>
              <a:latin typeface="Didot" charset="0"/>
              <a:ea typeface="Didot" charset="0"/>
              <a:cs typeface="Didot" charset="0"/>
              <a:sym typeface="Calibri"/>
            </a:endParaRPr>
          </a:p>
        </p:txBody>
      </p:sp>
    </p:spTree>
    <p:extLst>
      <p:ext uri="{BB962C8B-B14F-4D97-AF65-F5344CB8AC3E}">
        <p14:creationId xmlns:p14="http://schemas.microsoft.com/office/powerpoint/2010/main" val="1383522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Shape 107"/>
          <p:cNvSpPr txBox="1"/>
          <p:nvPr/>
        </p:nvSpPr>
        <p:spPr>
          <a:xfrm>
            <a:off x="1187609" y="6343650"/>
            <a:ext cx="5065712" cy="2778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GB" sz="1200" dirty="0">
                <a:solidFill>
                  <a:schemeClr val="dk1"/>
                </a:solidFill>
                <a:latin typeface="Calibri"/>
                <a:ea typeface="Calibri"/>
                <a:cs typeface="Calibri"/>
                <a:sym typeface="Calibri"/>
              </a:rPr>
              <a:t>The Peer Teaching Society is not liable for false or misleading information…</a:t>
            </a:r>
          </a:p>
        </p:txBody>
      </p:sp>
      <p:sp>
        <p:nvSpPr>
          <p:cNvPr id="108" name="Shape 108"/>
          <p:cNvSpPr txBox="1"/>
          <p:nvPr/>
        </p:nvSpPr>
        <p:spPr>
          <a:xfrm>
            <a:off x="457200" y="239712"/>
            <a:ext cx="8229600" cy="1143000"/>
          </a:xfrm>
          <a:prstGeom prst="rect">
            <a:avLst/>
          </a:prstGeom>
          <a:solidFill>
            <a:srgbClr val="293267"/>
          </a:solid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800">
              <a:solidFill>
                <a:schemeClr val="dk1"/>
              </a:solidFill>
              <a:latin typeface="Calibri"/>
              <a:ea typeface="Calibri"/>
              <a:cs typeface="Calibri"/>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4386" y="5721614"/>
            <a:ext cx="1023223" cy="1026582"/>
          </a:xfrm>
          <a:prstGeom prst="rect">
            <a:avLst/>
          </a:prstGeom>
          <a:noFill/>
          <a:ln>
            <a:noFill/>
          </a:ln>
        </p:spPr>
      </p:pic>
      <p:sp>
        <p:nvSpPr>
          <p:cNvPr id="2" name="TextBox 1"/>
          <p:cNvSpPr txBox="1"/>
          <p:nvPr/>
        </p:nvSpPr>
        <p:spPr>
          <a:xfrm>
            <a:off x="1187609" y="449705"/>
            <a:ext cx="4208850"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SBAs</a:t>
            </a:r>
          </a:p>
        </p:txBody>
      </p:sp>
      <p:sp>
        <p:nvSpPr>
          <p:cNvPr id="7" name="Shape 106">
            <a:extLst>
              <a:ext uri="{FF2B5EF4-FFF2-40B4-BE49-F238E27FC236}">
                <a16:creationId xmlns:a16="http://schemas.microsoft.com/office/drawing/2014/main" id="{4A1E0DAC-DC91-4EEB-8E60-37CCC14999AE}"/>
              </a:ext>
            </a:extLst>
          </p:cNvPr>
          <p:cNvSpPr txBox="1">
            <a:spLocks noGrp="1"/>
          </p:cNvSpPr>
          <p:nvPr>
            <p:ph type="body" idx="1"/>
          </p:nvPr>
        </p:nvSpPr>
        <p:spPr>
          <a:xfrm>
            <a:off x="457200" y="1584024"/>
            <a:ext cx="8229600" cy="4525963"/>
          </a:xfrm>
          <a:prstGeom prst="rect">
            <a:avLst/>
          </a:prstGeom>
          <a:noFill/>
          <a:ln>
            <a:noFill/>
          </a:ln>
        </p:spPr>
        <p:txBody>
          <a:bodyPr wrap="square" lIns="91425" tIns="45700" rIns="91425" bIns="45700" anchor="t" anchorCtr="0">
            <a:noAutofit/>
          </a:bodyPr>
          <a:lstStyle/>
          <a:p>
            <a:pPr marL="0" indent="0">
              <a:spcBef>
                <a:spcPts val="0"/>
              </a:spcBef>
              <a:buNone/>
            </a:pPr>
            <a:r>
              <a:rPr lang="en-US" sz="2000" dirty="0">
                <a:latin typeface="Didot" charset="0"/>
                <a:ea typeface="Didot" charset="0"/>
                <a:cs typeface="Didot" charset="0"/>
              </a:rPr>
              <a:t>A 34-year-old male comes into the GP complaining of haemoptysis. He notes that he wakes up at night due to waking up in a pool of sweat and mentions he recently returned from a holiday in Pakistan. The GP suspects tuberculosis. Which of the following cytokines is primarily responsible for activating macrophages?</a:t>
            </a:r>
          </a:p>
          <a:p>
            <a:pPr marL="457200" indent="-457200">
              <a:spcBef>
                <a:spcPts val="0"/>
              </a:spcBef>
              <a:buFont typeface="+mj-lt"/>
              <a:buAutoNum type="alphaLcParenR"/>
            </a:pPr>
            <a:r>
              <a:rPr lang="en-US" sz="2000" dirty="0">
                <a:latin typeface="Didot" charset="0"/>
                <a:ea typeface="Didot" charset="0"/>
                <a:cs typeface="Didot" charset="0"/>
              </a:rPr>
              <a:t>IL-2 </a:t>
            </a:r>
          </a:p>
          <a:p>
            <a:pPr marL="457200" indent="-457200">
              <a:spcBef>
                <a:spcPts val="0"/>
              </a:spcBef>
              <a:buFont typeface="+mj-lt"/>
              <a:buAutoNum type="alphaLcParenR"/>
            </a:pPr>
            <a:r>
              <a:rPr lang="en-US" sz="2000" dirty="0">
                <a:latin typeface="Didot" charset="0"/>
                <a:ea typeface="Didot" charset="0"/>
                <a:cs typeface="Didot" charset="0"/>
              </a:rPr>
              <a:t>IL-4</a:t>
            </a:r>
          </a:p>
          <a:p>
            <a:pPr marL="457200" indent="-457200">
              <a:spcBef>
                <a:spcPts val="0"/>
              </a:spcBef>
              <a:buFont typeface="+mj-lt"/>
              <a:buAutoNum type="alphaLcParenR"/>
            </a:pPr>
            <a:r>
              <a:rPr lang="en-US" sz="2000" dirty="0">
                <a:latin typeface="Didot" charset="0"/>
                <a:ea typeface="Didot" charset="0"/>
                <a:cs typeface="Didot" charset="0"/>
              </a:rPr>
              <a:t>TNF</a:t>
            </a:r>
            <a:r>
              <a:rPr lang="el-GR" sz="2000" dirty="0">
                <a:latin typeface="Didot" charset="0"/>
                <a:ea typeface="Didot" charset="0"/>
                <a:cs typeface="Didot" charset="0"/>
              </a:rPr>
              <a:t>α</a:t>
            </a:r>
            <a:endParaRPr lang="en-GB" sz="2000" dirty="0">
              <a:latin typeface="Didot" charset="0"/>
              <a:ea typeface="Didot" charset="0"/>
              <a:cs typeface="Didot" charset="0"/>
            </a:endParaRPr>
          </a:p>
          <a:p>
            <a:pPr marL="457200" indent="-457200">
              <a:spcBef>
                <a:spcPts val="0"/>
              </a:spcBef>
              <a:buFont typeface="+mj-lt"/>
              <a:buAutoNum type="alphaLcParenR"/>
            </a:pPr>
            <a:r>
              <a:rPr lang="en-US" sz="2000" dirty="0">
                <a:latin typeface="Didot" charset="0"/>
                <a:ea typeface="Didot" charset="0"/>
                <a:cs typeface="Didot" charset="0"/>
              </a:rPr>
              <a:t>IL-</a:t>
            </a:r>
            <a:r>
              <a:rPr lang="en-US" sz="2000" dirty="0">
                <a:latin typeface="Didot"/>
                <a:ea typeface="Didot" charset="0"/>
                <a:cs typeface="Didot" charset="0"/>
              </a:rPr>
              <a:t>1</a:t>
            </a:r>
            <a:r>
              <a:rPr lang="el-GR" sz="2000" dirty="0">
                <a:latin typeface="Didot"/>
                <a:ea typeface="Didot" charset="0"/>
                <a:cs typeface="Didot" charset="0"/>
              </a:rPr>
              <a:t>β</a:t>
            </a:r>
            <a:endParaRPr lang="en-US" sz="2000" dirty="0">
              <a:latin typeface="Didot"/>
              <a:ea typeface="Didot" charset="0"/>
              <a:cs typeface="Didot" charset="0"/>
            </a:endParaRPr>
          </a:p>
          <a:p>
            <a:pPr marL="457200" indent="-457200">
              <a:spcBef>
                <a:spcPts val="0"/>
              </a:spcBef>
              <a:buFont typeface="+mj-lt"/>
              <a:buAutoNum type="alphaLcParenR"/>
            </a:pPr>
            <a:r>
              <a:rPr lang="en-US" sz="2000" dirty="0">
                <a:latin typeface="Didot"/>
                <a:ea typeface="Didot" charset="0"/>
                <a:cs typeface="Didot" charset="0"/>
              </a:rPr>
              <a:t>IFN-</a:t>
            </a:r>
            <a:r>
              <a:rPr lang="el-GR" sz="2000" dirty="0">
                <a:latin typeface="Didot"/>
                <a:ea typeface="Didot" charset="0"/>
                <a:cs typeface="Didot" charset="0"/>
              </a:rPr>
              <a:t>γ</a:t>
            </a:r>
            <a:endParaRPr sz="2800" b="0" i="0" u="none" strike="noStrike" cap="none" dirty="0">
              <a:solidFill>
                <a:schemeClr val="dk1"/>
              </a:solidFill>
              <a:latin typeface="Didot" charset="0"/>
              <a:ea typeface="Didot" charset="0"/>
              <a:cs typeface="Didot" charset="0"/>
              <a:sym typeface="Calibri"/>
            </a:endParaRPr>
          </a:p>
        </p:txBody>
      </p:sp>
    </p:spTree>
    <p:extLst>
      <p:ext uri="{BB962C8B-B14F-4D97-AF65-F5344CB8AC3E}">
        <p14:creationId xmlns:p14="http://schemas.microsoft.com/office/powerpoint/2010/main" val="3948747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Shape 107"/>
          <p:cNvSpPr txBox="1"/>
          <p:nvPr/>
        </p:nvSpPr>
        <p:spPr>
          <a:xfrm>
            <a:off x="1187609" y="6343650"/>
            <a:ext cx="5065712" cy="2778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GB" sz="1200" dirty="0">
                <a:solidFill>
                  <a:schemeClr val="dk1"/>
                </a:solidFill>
                <a:latin typeface="Calibri"/>
                <a:ea typeface="Calibri"/>
                <a:cs typeface="Calibri"/>
                <a:sym typeface="Calibri"/>
              </a:rPr>
              <a:t>The Peer Teaching Society is not liable for false or misleading information…</a:t>
            </a:r>
          </a:p>
        </p:txBody>
      </p:sp>
      <p:sp>
        <p:nvSpPr>
          <p:cNvPr id="108" name="Shape 108"/>
          <p:cNvSpPr txBox="1"/>
          <p:nvPr/>
        </p:nvSpPr>
        <p:spPr>
          <a:xfrm>
            <a:off x="457200" y="239712"/>
            <a:ext cx="8229600" cy="1143000"/>
          </a:xfrm>
          <a:prstGeom prst="rect">
            <a:avLst/>
          </a:prstGeom>
          <a:solidFill>
            <a:srgbClr val="293267"/>
          </a:solid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800">
              <a:solidFill>
                <a:schemeClr val="dk1"/>
              </a:solidFill>
              <a:latin typeface="Calibri"/>
              <a:ea typeface="Calibri"/>
              <a:cs typeface="Calibri"/>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4386" y="5721614"/>
            <a:ext cx="1023223" cy="1026582"/>
          </a:xfrm>
          <a:prstGeom prst="rect">
            <a:avLst/>
          </a:prstGeom>
          <a:noFill/>
          <a:ln>
            <a:noFill/>
          </a:ln>
        </p:spPr>
      </p:pic>
      <p:sp>
        <p:nvSpPr>
          <p:cNvPr id="2" name="TextBox 1"/>
          <p:cNvSpPr txBox="1"/>
          <p:nvPr/>
        </p:nvSpPr>
        <p:spPr>
          <a:xfrm>
            <a:off x="1187609" y="449705"/>
            <a:ext cx="4208850"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SBAs</a:t>
            </a:r>
          </a:p>
        </p:txBody>
      </p:sp>
      <p:sp>
        <p:nvSpPr>
          <p:cNvPr id="7" name="Shape 106">
            <a:extLst>
              <a:ext uri="{FF2B5EF4-FFF2-40B4-BE49-F238E27FC236}">
                <a16:creationId xmlns:a16="http://schemas.microsoft.com/office/drawing/2014/main" id="{4A1E0DAC-DC91-4EEB-8E60-37CCC14999AE}"/>
              </a:ext>
            </a:extLst>
          </p:cNvPr>
          <p:cNvSpPr txBox="1">
            <a:spLocks noGrp="1"/>
          </p:cNvSpPr>
          <p:nvPr>
            <p:ph type="body" idx="1"/>
          </p:nvPr>
        </p:nvSpPr>
        <p:spPr>
          <a:xfrm>
            <a:off x="457200" y="1584024"/>
            <a:ext cx="8229600" cy="4525963"/>
          </a:xfrm>
          <a:prstGeom prst="rect">
            <a:avLst/>
          </a:prstGeom>
          <a:noFill/>
          <a:ln>
            <a:noFill/>
          </a:ln>
        </p:spPr>
        <p:txBody>
          <a:bodyPr wrap="square" lIns="91425" tIns="45700" rIns="91425" bIns="45700" anchor="t" anchorCtr="0">
            <a:noAutofit/>
          </a:bodyPr>
          <a:lstStyle/>
          <a:p>
            <a:pPr marL="0" indent="0">
              <a:spcBef>
                <a:spcPts val="0"/>
              </a:spcBef>
              <a:buNone/>
            </a:pPr>
            <a:r>
              <a:rPr lang="en-US" sz="2000" dirty="0"/>
              <a:t>A 5-year-old girl is brought to the GP after repeated episodes of allergic rhinitis and eczema. Which cytokine is involved in atopy and, amongst other things, causes class switching of immunoglobulins to IgE?</a:t>
            </a:r>
          </a:p>
          <a:p>
            <a:pPr marL="457200" indent="-457200">
              <a:spcBef>
                <a:spcPts val="0"/>
              </a:spcBef>
              <a:buFont typeface="+mj-lt"/>
              <a:buAutoNum type="alphaLcParenR"/>
            </a:pPr>
            <a:r>
              <a:rPr lang="en-GB" sz="2000" b="0" i="0" u="none" strike="noStrike" cap="none" dirty="0">
                <a:solidFill>
                  <a:schemeClr val="dk1"/>
                </a:solidFill>
                <a:latin typeface="Didot" charset="0"/>
                <a:ea typeface="Didot" charset="0"/>
                <a:cs typeface="Didot" charset="0"/>
                <a:sym typeface="Calibri"/>
              </a:rPr>
              <a:t>IL-4 </a:t>
            </a:r>
          </a:p>
          <a:p>
            <a:pPr marL="457200" indent="-457200">
              <a:spcBef>
                <a:spcPts val="0"/>
              </a:spcBef>
              <a:buFont typeface="+mj-lt"/>
              <a:buAutoNum type="alphaLcParenR"/>
            </a:pPr>
            <a:r>
              <a:rPr lang="en-GB" sz="2000" b="0" i="0" u="none" strike="noStrike" cap="none" dirty="0">
                <a:solidFill>
                  <a:schemeClr val="dk1"/>
                </a:solidFill>
                <a:latin typeface="Didot" charset="0"/>
                <a:ea typeface="Didot" charset="0"/>
                <a:cs typeface="Didot" charset="0"/>
                <a:sym typeface="Calibri"/>
              </a:rPr>
              <a:t>IL-17 </a:t>
            </a:r>
          </a:p>
          <a:p>
            <a:pPr marL="457200" indent="-457200">
              <a:spcBef>
                <a:spcPts val="0"/>
              </a:spcBef>
              <a:buFont typeface="+mj-lt"/>
              <a:buAutoNum type="alphaLcParenR"/>
            </a:pPr>
            <a:r>
              <a:rPr lang="en-GB" sz="2000" dirty="0">
                <a:latin typeface="Didot" charset="0"/>
                <a:ea typeface="Didot" charset="0"/>
                <a:cs typeface="Didot" charset="0"/>
              </a:rPr>
              <a:t>IL-5</a:t>
            </a:r>
          </a:p>
          <a:p>
            <a:pPr marL="457200" indent="-457200">
              <a:spcBef>
                <a:spcPts val="0"/>
              </a:spcBef>
              <a:buFont typeface="+mj-lt"/>
              <a:buAutoNum type="alphaLcParenR"/>
            </a:pPr>
            <a:r>
              <a:rPr lang="en-US" sz="2000" dirty="0">
                <a:latin typeface="Didot" charset="0"/>
                <a:ea typeface="Didot" charset="0"/>
                <a:cs typeface="Didot" charset="0"/>
              </a:rPr>
              <a:t>IL-</a:t>
            </a:r>
            <a:r>
              <a:rPr lang="en-US" sz="2000" dirty="0">
                <a:latin typeface="Didot"/>
                <a:ea typeface="Didot" charset="0"/>
                <a:cs typeface="Didot" charset="0"/>
              </a:rPr>
              <a:t>1</a:t>
            </a:r>
            <a:r>
              <a:rPr lang="el-GR" sz="2000" dirty="0">
                <a:latin typeface="Didot"/>
                <a:ea typeface="Didot" charset="0"/>
                <a:cs typeface="Didot" charset="0"/>
              </a:rPr>
              <a:t>β</a:t>
            </a:r>
            <a:endParaRPr lang="en-GB" sz="2000" dirty="0">
              <a:latin typeface="Didot"/>
              <a:ea typeface="Didot" charset="0"/>
              <a:cs typeface="Didot" charset="0"/>
            </a:endParaRPr>
          </a:p>
          <a:p>
            <a:pPr marL="457200" indent="-457200">
              <a:spcBef>
                <a:spcPts val="0"/>
              </a:spcBef>
              <a:buFont typeface="+mj-lt"/>
              <a:buAutoNum type="alphaLcParenR"/>
            </a:pPr>
            <a:r>
              <a:rPr lang="en-US" sz="2000" dirty="0">
                <a:latin typeface="Didot"/>
                <a:ea typeface="Didot" charset="0"/>
                <a:cs typeface="Didot" charset="0"/>
              </a:rPr>
              <a:t>IFN-</a:t>
            </a:r>
            <a:r>
              <a:rPr lang="el-GR" sz="2000" dirty="0">
                <a:latin typeface="Didot"/>
                <a:ea typeface="Didot" charset="0"/>
                <a:cs typeface="Didot" charset="0"/>
              </a:rPr>
              <a:t>γ</a:t>
            </a:r>
            <a:endParaRPr lang="el-GR" dirty="0">
              <a:latin typeface="Didot" charset="0"/>
              <a:ea typeface="Didot" charset="0"/>
              <a:cs typeface="Didot" charset="0"/>
            </a:endParaRPr>
          </a:p>
          <a:p>
            <a:pPr marL="457200" indent="-457200">
              <a:spcBef>
                <a:spcPts val="0"/>
              </a:spcBef>
              <a:buFont typeface="+mj-lt"/>
              <a:buAutoNum type="alphaLcParenR"/>
            </a:pPr>
            <a:endParaRPr lang="en-GB" sz="2000" dirty="0">
              <a:latin typeface="Didot"/>
              <a:ea typeface="Didot" charset="0"/>
              <a:cs typeface="Didot" charset="0"/>
            </a:endParaRPr>
          </a:p>
          <a:p>
            <a:pPr marL="457200" indent="-457200">
              <a:spcBef>
                <a:spcPts val="0"/>
              </a:spcBef>
              <a:buFont typeface="+mj-lt"/>
              <a:buAutoNum type="alphaLcParenR"/>
            </a:pPr>
            <a:endParaRPr lang="en-US" sz="2000" dirty="0">
              <a:latin typeface="Didot"/>
              <a:ea typeface="Didot" charset="0"/>
              <a:cs typeface="Didot" charset="0"/>
            </a:endParaRPr>
          </a:p>
          <a:p>
            <a:pPr marL="457200" indent="-457200">
              <a:spcBef>
                <a:spcPts val="0"/>
              </a:spcBef>
              <a:buFont typeface="+mj-lt"/>
              <a:buAutoNum type="alphaLcParenR"/>
            </a:pPr>
            <a:endParaRPr sz="2000" b="0" i="0" u="none" strike="noStrike" cap="none" dirty="0">
              <a:solidFill>
                <a:schemeClr val="dk1"/>
              </a:solidFill>
              <a:latin typeface="Didot" charset="0"/>
              <a:ea typeface="Didot" charset="0"/>
              <a:cs typeface="Didot" charset="0"/>
              <a:sym typeface="Calibri"/>
            </a:endParaRPr>
          </a:p>
        </p:txBody>
      </p:sp>
    </p:spTree>
    <p:extLst>
      <p:ext uri="{BB962C8B-B14F-4D97-AF65-F5344CB8AC3E}">
        <p14:creationId xmlns:p14="http://schemas.microsoft.com/office/powerpoint/2010/main" val="10251969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Shape 107"/>
          <p:cNvSpPr txBox="1"/>
          <p:nvPr/>
        </p:nvSpPr>
        <p:spPr>
          <a:xfrm>
            <a:off x="1187609" y="6343650"/>
            <a:ext cx="5065712" cy="2778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GB" sz="1200" dirty="0">
                <a:solidFill>
                  <a:schemeClr val="dk1"/>
                </a:solidFill>
                <a:latin typeface="Calibri"/>
                <a:ea typeface="Calibri"/>
                <a:cs typeface="Calibri"/>
                <a:sym typeface="Calibri"/>
              </a:rPr>
              <a:t>The Peer Teaching Society is not liable for false or misleading information…</a:t>
            </a:r>
          </a:p>
        </p:txBody>
      </p:sp>
      <p:sp>
        <p:nvSpPr>
          <p:cNvPr id="108" name="Shape 108"/>
          <p:cNvSpPr txBox="1"/>
          <p:nvPr/>
        </p:nvSpPr>
        <p:spPr>
          <a:xfrm>
            <a:off x="457200" y="239712"/>
            <a:ext cx="8229600" cy="1143000"/>
          </a:xfrm>
          <a:prstGeom prst="rect">
            <a:avLst/>
          </a:prstGeom>
          <a:solidFill>
            <a:srgbClr val="293267"/>
          </a:solid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800">
              <a:solidFill>
                <a:schemeClr val="dk1"/>
              </a:solidFill>
              <a:latin typeface="Calibri"/>
              <a:ea typeface="Calibri"/>
              <a:cs typeface="Calibri"/>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4386" y="5721614"/>
            <a:ext cx="1023223" cy="1026582"/>
          </a:xfrm>
          <a:prstGeom prst="rect">
            <a:avLst/>
          </a:prstGeom>
          <a:noFill/>
          <a:ln>
            <a:noFill/>
          </a:ln>
        </p:spPr>
      </p:pic>
      <p:sp>
        <p:nvSpPr>
          <p:cNvPr id="2" name="TextBox 1"/>
          <p:cNvSpPr txBox="1"/>
          <p:nvPr/>
        </p:nvSpPr>
        <p:spPr>
          <a:xfrm>
            <a:off x="1187609" y="449705"/>
            <a:ext cx="4208850"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SBAs</a:t>
            </a:r>
          </a:p>
        </p:txBody>
      </p:sp>
      <p:sp>
        <p:nvSpPr>
          <p:cNvPr id="7" name="Shape 106">
            <a:extLst>
              <a:ext uri="{FF2B5EF4-FFF2-40B4-BE49-F238E27FC236}">
                <a16:creationId xmlns:a16="http://schemas.microsoft.com/office/drawing/2014/main" id="{4A1E0DAC-DC91-4EEB-8E60-37CCC14999AE}"/>
              </a:ext>
            </a:extLst>
          </p:cNvPr>
          <p:cNvSpPr txBox="1">
            <a:spLocks noGrp="1"/>
          </p:cNvSpPr>
          <p:nvPr>
            <p:ph type="body" idx="1"/>
          </p:nvPr>
        </p:nvSpPr>
        <p:spPr>
          <a:xfrm>
            <a:off x="457200" y="1584024"/>
            <a:ext cx="8229600" cy="4525963"/>
          </a:xfrm>
          <a:prstGeom prst="rect">
            <a:avLst/>
          </a:prstGeom>
          <a:noFill/>
          <a:ln>
            <a:noFill/>
          </a:ln>
        </p:spPr>
        <p:txBody>
          <a:bodyPr wrap="square" lIns="91425" tIns="45700" rIns="91425" bIns="45700" anchor="t" anchorCtr="0">
            <a:noAutofit/>
          </a:bodyPr>
          <a:lstStyle/>
          <a:p>
            <a:pPr marL="0" indent="0">
              <a:spcBef>
                <a:spcPts val="0"/>
              </a:spcBef>
              <a:buNone/>
            </a:pPr>
            <a:r>
              <a:rPr lang="en-US" sz="2000" dirty="0">
                <a:latin typeface="Didot" charset="0"/>
                <a:ea typeface="Didot" charset="0"/>
                <a:cs typeface="Didot" charset="0"/>
              </a:rPr>
              <a:t>An infant presents to hospital with a fever, shortness of breath and a cough producing yellow sputum. She has had many previous admissions due to similar infections and has been diagnosed with a deficiency in mannose binding lectin (MBL). Which substance is failing to trigger a complement cascade reaction in this patient?</a:t>
            </a:r>
          </a:p>
          <a:p>
            <a:pPr marL="457200" indent="-457200">
              <a:spcBef>
                <a:spcPts val="0"/>
              </a:spcBef>
              <a:buFont typeface="+mj-lt"/>
              <a:buAutoNum type="alphaLcParenR"/>
            </a:pPr>
            <a:r>
              <a:rPr lang="en-US" sz="2000" b="0" i="0" u="none" strike="noStrike" cap="none" dirty="0">
                <a:solidFill>
                  <a:schemeClr val="dk1"/>
                </a:solidFill>
                <a:latin typeface="Didot" charset="0"/>
                <a:ea typeface="Didot" charset="0"/>
                <a:cs typeface="Didot" charset="0"/>
                <a:sym typeface="Calibri"/>
              </a:rPr>
              <a:t>IgE</a:t>
            </a:r>
          </a:p>
          <a:p>
            <a:pPr marL="457200" indent="-457200">
              <a:spcBef>
                <a:spcPts val="0"/>
              </a:spcBef>
              <a:buFont typeface="+mj-lt"/>
              <a:buAutoNum type="alphaLcParenR"/>
            </a:pPr>
            <a:r>
              <a:rPr lang="en-US" sz="2000" dirty="0">
                <a:latin typeface="Didot" charset="0"/>
                <a:ea typeface="Didot" charset="0"/>
                <a:cs typeface="Didot" charset="0"/>
              </a:rPr>
              <a:t>IgM</a:t>
            </a:r>
          </a:p>
          <a:p>
            <a:pPr marL="457200" indent="-457200">
              <a:spcBef>
                <a:spcPts val="0"/>
              </a:spcBef>
              <a:buFont typeface="+mj-lt"/>
              <a:buAutoNum type="alphaLcParenR"/>
            </a:pPr>
            <a:r>
              <a:rPr lang="en-US" sz="2000" b="0" i="0" u="none" strike="noStrike" cap="none" dirty="0">
                <a:solidFill>
                  <a:schemeClr val="dk1"/>
                </a:solidFill>
                <a:latin typeface="Didot" charset="0"/>
                <a:ea typeface="Didot" charset="0"/>
                <a:cs typeface="Didot" charset="0"/>
                <a:sym typeface="Calibri"/>
              </a:rPr>
              <a:t>C3 Convertase</a:t>
            </a:r>
          </a:p>
          <a:p>
            <a:pPr marL="457200" indent="-457200">
              <a:spcBef>
                <a:spcPts val="0"/>
              </a:spcBef>
              <a:buFont typeface="+mj-lt"/>
              <a:buAutoNum type="alphaLcParenR"/>
            </a:pPr>
            <a:r>
              <a:rPr lang="en-US" sz="2000" dirty="0">
                <a:latin typeface="Didot" charset="0"/>
                <a:ea typeface="Didot" charset="0"/>
                <a:cs typeface="Didot" charset="0"/>
              </a:rPr>
              <a:t>Pathogen surface carbohydrates. </a:t>
            </a:r>
            <a:endParaRPr lang="en-US" sz="2000" b="0" i="0" u="none" strike="noStrike" cap="none" dirty="0">
              <a:solidFill>
                <a:schemeClr val="dk1"/>
              </a:solidFill>
              <a:latin typeface="Didot" charset="0"/>
              <a:ea typeface="Didot" charset="0"/>
              <a:cs typeface="Didot" charset="0"/>
              <a:sym typeface="Calibri"/>
            </a:endParaRPr>
          </a:p>
          <a:p>
            <a:pPr marL="457200" indent="-457200">
              <a:spcBef>
                <a:spcPts val="0"/>
              </a:spcBef>
              <a:buFont typeface="+mj-lt"/>
              <a:buAutoNum type="alphaLcParenR"/>
            </a:pPr>
            <a:r>
              <a:rPr lang="en-US" sz="2000" b="0" i="0" u="none" strike="noStrike" cap="none" dirty="0">
                <a:solidFill>
                  <a:schemeClr val="dk1"/>
                </a:solidFill>
                <a:latin typeface="Didot" charset="0"/>
                <a:ea typeface="Didot" charset="0"/>
                <a:cs typeface="Didot" charset="0"/>
                <a:sym typeface="Calibri"/>
              </a:rPr>
              <a:t>Membrane attack complex</a:t>
            </a:r>
            <a:endParaRPr sz="2000" b="0" i="0" u="none" strike="noStrike" cap="none" dirty="0">
              <a:solidFill>
                <a:schemeClr val="dk1"/>
              </a:solidFill>
              <a:latin typeface="Didot" charset="0"/>
              <a:ea typeface="Didot" charset="0"/>
              <a:cs typeface="Didot" charset="0"/>
              <a:sym typeface="Calibri"/>
            </a:endParaRPr>
          </a:p>
        </p:txBody>
      </p:sp>
    </p:spTree>
    <p:extLst>
      <p:ext uri="{BB962C8B-B14F-4D97-AF65-F5344CB8AC3E}">
        <p14:creationId xmlns:p14="http://schemas.microsoft.com/office/powerpoint/2010/main" val="34520256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Shape 107"/>
          <p:cNvSpPr txBox="1"/>
          <p:nvPr/>
        </p:nvSpPr>
        <p:spPr>
          <a:xfrm>
            <a:off x="1187609" y="6343650"/>
            <a:ext cx="5065712" cy="2778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GB" sz="1200" dirty="0">
                <a:solidFill>
                  <a:schemeClr val="dk1"/>
                </a:solidFill>
                <a:latin typeface="Calibri"/>
                <a:ea typeface="Calibri"/>
                <a:cs typeface="Calibri"/>
                <a:sym typeface="Calibri"/>
              </a:rPr>
              <a:t>The Peer Teaching Society is not liable for false or misleading information…</a:t>
            </a:r>
          </a:p>
        </p:txBody>
      </p:sp>
      <p:sp>
        <p:nvSpPr>
          <p:cNvPr id="108" name="Shape 108"/>
          <p:cNvSpPr txBox="1"/>
          <p:nvPr/>
        </p:nvSpPr>
        <p:spPr>
          <a:xfrm>
            <a:off x="457200" y="239712"/>
            <a:ext cx="8229600" cy="1143000"/>
          </a:xfrm>
          <a:prstGeom prst="rect">
            <a:avLst/>
          </a:prstGeom>
          <a:solidFill>
            <a:srgbClr val="293267"/>
          </a:solid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800">
              <a:solidFill>
                <a:schemeClr val="dk1"/>
              </a:solidFill>
              <a:latin typeface="Calibri"/>
              <a:ea typeface="Calibri"/>
              <a:cs typeface="Calibri"/>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4386" y="5721614"/>
            <a:ext cx="1023223" cy="1026582"/>
          </a:xfrm>
          <a:prstGeom prst="rect">
            <a:avLst/>
          </a:prstGeom>
          <a:noFill/>
          <a:ln>
            <a:noFill/>
          </a:ln>
        </p:spPr>
      </p:pic>
      <p:sp>
        <p:nvSpPr>
          <p:cNvPr id="2" name="TextBox 1"/>
          <p:cNvSpPr txBox="1"/>
          <p:nvPr/>
        </p:nvSpPr>
        <p:spPr>
          <a:xfrm>
            <a:off x="1187609" y="449705"/>
            <a:ext cx="4208850"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SBAs</a:t>
            </a:r>
          </a:p>
        </p:txBody>
      </p:sp>
      <p:sp>
        <p:nvSpPr>
          <p:cNvPr id="7" name="Shape 106">
            <a:extLst>
              <a:ext uri="{FF2B5EF4-FFF2-40B4-BE49-F238E27FC236}">
                <a16:creationId xmlns:a16="http://schemas.microsoft.com/office/drawing/2014/main" id="{4A1E0DAC-DC91-4EEB-8E60-37CCC14999AE}"/>
              </a:ext>
            </a:extLst>
          </p:cNvPr>
          <p:cNvSpPr txBox="1">
            <a:spLocks noGrp="1"/>
          </p:cNvSpPr>
          <p:nvPr>
            <p:ph type="body" idx="1"/>
          </p:nvPr>
        </p:nvSpPr>
        <p:spPr>
          <a:xfrm>
            <a:off x="457200" y="1584024"/>
            <a:ext cx="8229600" cy="4525963"/>
          </a:xfrm>
          <a:prstGeom prst="rect">
            <a:avLst/>
          </a:prstGeom>
          <a:noFill/>
          <a:ln>
            <a:noFill/>
          </a:ln>
        </p:spPr>
        <p:txBody>
          <a:bodyPr wrap="square" lIns="91425" tIns="45700" rIns="91425" bIns="45700" anchor="t" anchorCtr="0">
            <a:noAutofit/>
          </a:bodyPr>
          <a:lstStyle/>
          <a:p>
            <a:pPr marL="0" indent="0">
              <a:spcBef>
                <a:spcPts val="0"/>
              </a:spcBef>
              <a:buNone/>
            </a:pPr>
            <a:r>
              <a:rPr lang="en-US" sz="2000" dirty="0">
                <a:latin typeface="Didot" charset="0"/>
                <a:ea typeface="Didot" charset="0"/>
                <a:cs typeface="Didot" charset="0"/>
              </a:rPr>
              <a:t>A 13-year-old boy has been brought to the GP by his dad after having a sore throat and a cough for the last week. After an examination, the GP concludes that he likely has a viral infection that will resolve without other treatment. Which immune cells are responsible for directly combating this type of infection through apoptosis? </a:t>
            </a:r>
          </a:p>
          <a:p>
            <a:pPr marL="457200" indent="-457200">
              <a:spcBef>
                <a:spcPts val="0"/>
              </a:spcBef>
              <a:buFont typeface="+mj-lt"/>
              <a:buAutoNum type="alphaLcParenR"/>
            </a:pPr>
            <a:r>
              <a:rPr lang="en-US" sz="2000" dirty="0">
                <a:latin typeface="Didot" charset="0"/>
                <a:ea typeface="Didot" charset="0"/>
                <a:cs typeface="Didot" charset="0"/>
              </a:rPr>
              <a:t>Basophils </a:t>
            </a:r>
          </a:p>
          <a:p>
            <a:pPr marL="457200" indent="-457200">
              <a:spcBef>
                <a:spcPts val="0"/>
              </a:spcBef>
              <a:buFont typeface="+mj-lt"/>
              <a:buAutoNum type="alphaLcParenR"/>
            </a:pPr>
            <a:r>
              <a:rPr lang="en-US" sz="2000" dirty="0">
                <a:latin typeface="Didot" charset="0"/>
                <a:ea typeface="Didot" charset="0"/>
                <a:cs typeface="Didot" charset="0"/>
              </a:rPr>
              <a:t>Plasma Cells </a:t>
            </a:r>
          </a:p>
          <a:p>
            <a:pPr marL="457200" indent="-457200">
              <a:spcBef>
                <a:spcPts val="0"/>
              </a:spcBef>
              <a:buFont typeface="+mj-lt"/>
              <a:buAutoNum type="alphaLcParenR"/>
            </a:pPr>
            <a:r>
              <a:rPr lang="en-US" sz="2000" dirty="0">
                <a:latin typeface="Didot" charset="0"/>
                <a:ea typeface="Didot" charset="0"/>
                <a:cs typeface="Didot" charset="0"/>
              </a:rPr>
              <a:t>T helper cells (CD4)</a:t>
            </a:r>
          </a:p>
          <a:p>
            <a:pPr marL="457200" indent="-457200">
              <a:spcBef>
                <a:spcPts val="0"/>
              </a:spcBef>
              <a:buFont typeface="+mj-lt"/>
              <a:buAutoNum type="alphaLcParenR"/>
            </a:pPr>
            <a:r>
              <a:rPr lang="en-US" sz="2000" dirty="0">
                <a:latin typeface="Didot" charset="0"/>
                <a:ea typeface="Didot" charset="0"/>
                <a:cs typeface="Didot" charset="0"/>
              </a:rPr>
              <a:t>Neutrophils </a:t>
            </a:r>
          </a:p>
          <a:p>
            <a:pPr marL="457200" indent="-457200">
              <a:spcBef>
                <a:spcPts val="0"/>
              </a:spcBef>
              <a:buFont typeface="+mj-lt"/>
              <a:buAutoNum type="alphaLcParenR"/>
            </a:pPr>
            <a:r>
              <a:rPr lang="en-US" sz="2000" dirty="0">
                <a:latin typeface="Didot" charset="0"/>
                <a:ea typeface="Didot" charset="0"/>
                <a:cs typeface="Didot" charset="0"/>
              </a:rPr>
              <a:t>Cytotoxic T-cells (CD8)</a:t>
            </a:r>
          </a:p>
          <a:p>
            <a:pPr marL="457200" indent="-457200">
              <a:spcBef>
                <a:spcPts val="0"/>
              </a:spcBef>
              <a:buFont typeface="+mj-lt"/>
              <a:buAutoNum type="alphaLcParenR"/>
            </a:pPr>
            <a:endParaRPr lang="en-US" sz="2000" dirty="0">
              <a:latin typeface="Didot" charset="0"/>
              <a:ea typeface="Didot" charset="0"/>
              <a:cs typeface="Didot" charset="0"/>
            </a:endParaRPr>
          </a:p>
          <a:p>
            <a:pPr marL="0" indent="0">
              <a:spcBef>
                <a:spcPts val="0"/>
              </a:spcBef>
              <a:buNone/>
            </a:pPr>
            <a:endParaRPr sz="2000" b="0" i="0" u="none" strike="noStrike" cap="none" dirty="0">
              <a:solidFill>
                <a:schemeClr val="dk1"/>
              </a:solidFill>
              <a:latin typeface="Didot" charset="0"/>
              <a:ea typeface="Didot" charset="0"/>
              <a:cs typeface="Didot" charset="0"/>
              <a:sym typeface="Calibri"/>
            </a:endParaRPr>
          </a:p>
        </p:txBody>
      </p:sp>
    </p:spTree>
    <p:extLst>
      <p:ext uri="{BB962C8B-B14F-4D97-AF65-F5344CB8AC3E}">
        <p14:creationId xmlns:p14="http://schemas.microsoft.com/office/powerpoint/2010/main" val="31991257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Shape 107"/>
          <p:cNvSpPr txBox="1"/>
          <p:nvPr/>
        </p:nvSpPr>
        <p:spPr>
          <a:xfrm>
            <a:off x="1187609" y="6343650"/>
            <a:ext cx="5065712" cy="2778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GB" sz="1200" dirty="0">
                <a:solidFill>
                  <a:schemeClr val="dk1"/>
                </a:solidFill>
                <a:latin typeface="Calibri"/>
                <a:ea typeface="Calibri"/>
                <a:cs typeface="Calibri"/>
                <a:sym typeface="Calibri"/>
              </a:rPr>
              <a:t>The Peer Teaching Society is not liable for false or misleading information…</a:t>
            </a:r>
          </a:p>
        </p:txBody>
      </p:sp>
      <p:sp>
        <p:nvSpPr>
          <p:cNvPr id="108" name="Shape 108"/>
          <p:cNvSpPr txBox="1"/>
          <p:nvPr/>
        </p:nvSpPr>
        <p:spPr>
          <a:xfrm>
            <a:off x="457200" y="239712"/>
            <a:ext cx="8229600" cy="1143000"/>
          </a:xfrm>
          <a:prstGeom prst="rect">
            <a:avLst/>
          </a:prstGeom>
          <a:solidFill>
            <a:srgbClr val="293267"/>
          </a:solid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800">
              <a:solidFill>
                <a:schemeClr val="dk1"/>
              </a:solidFill>
              <a:latin typeface="Calibri"/>
              <a:ea typeface="Calibri"/>
              <a:cs typeface="Calibri"/>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4386" y="5721614"/>
            <a:ext cx="1023223" cy="1026582"/>
          </a:xfrm>
          <a:prstGeom prst="rect">
            <a:avLst/>
          </a:prstGeom>
          <a:noFill/>
          <a:ln>
            <a:noFill/>
          </a:ln>
        </p:spPr>
      </p:pic>
      <p:sp>
        <p:nvSpPr>
          <p:cNvPr id="2" name="TextBox 1"/>
          <p:cNvSpPr txBox="1"/>
          <p:nvPr/>
        </p:nvSpPr>
        <p:spPr>
          <a:xfrm>
            <a:off x="1187609" y="449705"/>
            <a:ext cx="4208850"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SBAs</a:t>
            </a:r>
          </a:p>
        </p:txBody>
      </p:sp>
      <p:sp>
        <p:nvSpPr>
          <p:cNvPr id="7" name="Shape 106">
            <a:extLst>
              <a:ext uri="{FF2B5EF4-FFF2-40B4-BE49-F238E27FC236}">
                <a16:creationId xmlns:a16="http://schemas.microsoft.com/office/drawing/2014/main" id="{4A1E0DAC-DC91-4EEB-8E60-37CCC14999AE}"/>
              </a:ext>
            </a:extLst>
          </p:cNvPr>
          <p:cNvSpPr txBox="1">
            <a:spLocks noGrp="1"/>
          </p:cNvSpPr>
          <p:nvPr>
            <p:ph type="body" idx="1"/>
          </p:nvPr>
        </p:nvSpPr>
        <p:spPr>
          <a:xfrm>
            <a:off x="457200" y="1584024"/>
            <a:ext cx="8229600" cy="4525963"/>
          </a:xfrm>
          <a:prstGeom prst="rect">
            <a:avLst/>
          </a:prstGeom>
          <a:noFill/>
          <a:ln>
            <a:noFill/>
          </a:ln>
        </p:spPr>
        <p:txBody>
          <a:bodyPr wrap="square" lIns="91425" tIns="45700" rIns="91425" bIns="45700" anchor="t" anchorCtr="0">
            <a:noAutofit/>
          </a:bodyPr>
          <a:lstStyle/>
          <a:p>
            <a:pPr marL="0" indent="0">
              <a:spcBef>
                <a:spcPts val="0"/>
              </a:spcBef>
              <a:buNone/>
            </a:pPr>
            <a:r>
              <a:rPr lang="en-US" sz="2000" dirty="0"/>
              <a:t>A 10-year-old boy presents with an itchy rash on his elbows. The rash is red and there are excoriation marks. He has a past history of hay fever and has generally dry skin. The GP diagnoses him with eczema and he is prescribed hydrocortisone. Which antibody is responsible for mediating type 1 hypersensitivity?</a:t>
            </a:r>
          </a:p>
          <a:p>
            <a:pPr marL="457200" indent="-457200">
              <a:spcBef>
                <a:spcPts val="0"/>
              </a:spcBef>
              <a:buFont typeface="+mj-lt"/>
              <a:buAutoNum type="alphaLcParenR"/>
            </a:pPr>
            <a:r>
              <a:rPr lang="en-US" sz="2000" dirty="0"/>
              <a:t>IgG</a:t>
            </a:r>
          </a:p>
          <a:p>
            <a:pPr marL="457200" indent="-457200">
              <a:spcBef>
                <a:spcPts val="0"/>
              </a:spcBef>
              <a:buFont typeface="+mj-lt"/>
              <a:buAutoNum type="alphaLcParenR"/>
            </a:pPr>
            <a:r>
              <a:rPr lang="en-US" sz="2000" dirty="0"/>
              <a:t>IgA</a:t>
            </a:r>
          </a:p>
          <a:p>
            <a:pPr marL="457200" indent="-457200">
              <a:spcBef>
                <a:spcPts val="0"/>
              </a:spcBef>
              <a:buFont typeface="+mj-lt"/>
              <a:buAutoNum type="alphaLcParenR"/>
            </a:pPr>
            <a:r>
              <a:rPr lang="en-US" sz="2000" dirty="0"/>
              <a:t>IgM</a:t>
            </a:r>
          </a:p>
          <a:p>
            <a:pPr marL="457200" indent="-457200">
              <a:spcBef>
                <a:spcPts val="0"/>
              </a:spcBef>
              <a:buFont typeface="+mj-lt"/>
              <a:buAutoNum type="alphaLcParenR"/>
            </a:pPr>
            <a:r>
              <a:rPr lang="en-US" sz="2000" dirty="0"/>
              <a:t>IgE</a:t>
            </a:r>
          </a:p>
          <a:p>
            <a:pPr marL="457200" indent="-457200">
              <a:spcBef>
                <a:spcPts val="0"/>
              </a:spcBef>
              <a:buFont typeface="+mj-lt"/>
              <a:buAutoNum type="alphaLcParenR"/>
            </a:pPr>
            <a:r>
              <a:rPr lang="en-US" sz="2000" dirty="0"/>
              <a:t>IgD</a:t>
            </a:r>
          </a:p>
          <a:p>
            <a:pPr marL="0" indent="0">
              <a:spcBef>
                <a:spcPts val="0"/>
              </a:spcBef>
              <a:buNone/>
            </a:pPr>
            <a:endParaRPr lang="en-US" sz="2000" dirty="0">
              <a:latin typeface="Didot" charset="0"/>
              <a:ea typeface="Didot" charset="0"/>
              <a:cs typeface="Didot" charset="0"/>
            </a:endParaRPr>
          </a:p>
          <a:p>
            <a:pPr marL="0" indent="0">
              <a:spcBef>
                <a:spcPts val="0"/>
              </a:spcBef>
              <a:buNone/>
            </a:pPr>
            <a:endParaRPr sz="2000" b="0" i="0" u="none" strike="noStrike" cap="none" dirty="0">
              <a:solidFill>
                <a:schemeClr val="dk1"/>
              </a:solidFill>
              <a:latin typeface="Didot" charset="0"/>
              <a:ea typeface="Didot" charset="0"/>
              <a:cs typeface="Didot" charset="0"/>
              <a:sym typeface="Calibri"/>
            </a:endParaRPr>
          </a:p>
        </p:txBody>
      </p:sp>
    </p:spTree>
    <p:extLst>
      <p:ext uri="{BB962C8B-B14F-4D97-AF65-F5344CB8AC3E}">
        <p14:creationId xmlns:p14="http://schemas.microsoft.com/office/powerpoint/2010/main" val="2819188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Shape 107"/>
          <p:cNvSpPr txBox="1"/>
          <p:nvPr/>
        </p:nvSpPr>
        <p:spPr>
          <a:xfrm>
            <a:off x="1187609" y="6343650"/>
            <a:ext cx="5065712" cy="2778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GB" sz="1200" dirty="0">
                <a:solidFill>
                  <a:schemeClr val="dk1"/>
                </a:solidFill>
                <a:latin typeface="Calibri"/>
                <a:ea typeface="Calibri"/>
                <a:cs typeface="Calibri"/>
                <a:sym typeface="Calibri"/>
              </a:rPr>
              <a:t>The Peer Teaching Society is not liable for false or misleading information…</a:t>
            </a:r>
          </a:p>
        </p:txBody>
      </p:sp>
      <p:sp>
        <p:nvSpPr>
          <p:cNvPr id="108" name="Shape 108"/>
          <p:cNvSpPr txBox="1"/>
          <p:nvPr/>
        </p:nvSpPr>
        <p:spPr>
          <a:xfrm>
            <a:off x="457200" y="239712"/>
            <a:ext cx="8229600" cy="1143000"/>
          </a:xfrm>
          <a:prstGeom prst="rect">
            <a:avLst/>
          </a:prstGeom>
          <a:solidFill>
            <a:srgbClr val="293267"/>
          </a:solid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800">
              <a:solidFill>
                <a:schemeClr val="dk1"/>
              </a:solidFill>
              <a:latin typeface="Calibri"/>
              <a:ea typeface="Calibri"/>
              <a:cs typeface="Calibri"/>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4386" y="5721614"/>
            <a:ext cx="1023223" cy="1026582"/>
          </a:xfrm>
          <a:prstGeom prst="rect">
            <a:avLst/>
          </a:prstGeom>
          <a:noFill/>
          <a:ln>
            <a:noFill/>
          </a:ln>
        </p:spPr>
      </p:pic>
      <p:sp>
        <p:nvSpPr>
          <p:cNvPr id="2" name="TextBox 1"/>
          <p:cNvSpPr txBox="1"/>
          <p:nvPr/>
        </p:nvSpPr>
        <p:spPr>
          <a:xfrm>
            <a:off x="1187609" y="449705"/>
            <a:ext cx="4208850"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SBAs</a:t>
            </a:r>
          </a:p>
        </p:txBody>
      </p:sp>
      <p:sp>
        <p:nvSpPr>
          <p:cNvPr id="7" name="Shape 106">
            <a:extLst>
              <a:ext uri="{FF2B5EF4-FFF2-40B4-BE49-F238E27FC236}">
                <a16:creationId xmlns:a16="http://schemas.microsoft.com/office/drawing/2014/main" id="{4A1E0DAC-DC91-4EEB-8E60-37CCC14999AE}"/>
              </a:ext>
            </a:extLst>
          </p:cNvPr>
          <p:cNvSpPr txBox="1">
            <a:spLocks noGrp="1"/>
          </p:cNvSpPr>
          <p:nvPr>
            <p:ph type="body" idx="1"/>
          </p:nvPr>
        </p:nvSpPr>
        <p:spPr>
          <a:xfrm>
            <a:off x="457200" y="1584024"/>
            <a:ext cx="8229600" cy="4525963"/>
          </a:xfrm>
          <a:prstGeom prst="rect">
            <a:avLst/>
          </a:prstGeom>
          <a:noFill/>
          <a:ln>
            <a:noFill/>
          </a:ln>
        </p:spPr>
        <p:txBody>
          <a:bodyPr wrap="square" lIns="91425" tIns="45700" rIns="91425" bIns="45700" anchor="t" anchorCtr="0">
            <a:noAutofit/>
          </a:bodyPr>
          <a:lstStyle/>
          <a:p>
            <a:pPr marL="0" indent="0">
              <a:spcBef>
                <a:spcPts val="0"/>
              </a:spcBef>
              <a:buNone/>
            </a:pPr>
            <a:r>
              <a:rPr lang="en-US" sz="2000" dirty="0"/>
              <a:t>A 38-year-old male attends the human immunodeficiency virus (HIV) clinic for routine blood tests for monitoring of his condition. The number of which of the following cells is used to measure the progression of disease in HIV positive patients?</a:t>
            </a:r>
            <a:endParaRPr lang="en-US" sz="2000" dirty="0">
              <a:latin typeface="Didot" charset="0"/>
              <a:ea typeface="Didot" charset="0"/>
              <a:cs typeface="Didot" charset="0"/>
            </a:endParaRPr>
          </a:p>
          <a:p>
            <a:pPr marL="457200" indent="-457200">
              <a:spcBef>
                <a:spcPts val="0"/>
              </a:spcBef>
              <a:buFont typeface="+mj-lt"/>
              <a:buAutoNum type="alphaLcParenR"/>
            </a:pPr>
            <a:r>
              <a:rPr lang="en-GB" sz="2000" b="0" i="0" u="none" strike="noStrike" cap="none" dirty="0">
                <a:solidFill>
                  <a:schemeClr val="dk1"/>
                </a:solidFill>
                <a:latin typeface="Didot" charset="0"/>
                <a:ea typeface="Didot" charset="0"/>
                <a:cs typeface="Didot" charset="0"/>
                <a:sym typeface="Calibri"/>
              </a:rPr>
              <a:t>Neutrophils</a:t>
            </a:r>
          </a:p>
          <a:p>
            <a:pPr marL="457200" indent="-457200">
              <a:spcBef>
                <a:spcPts val="0"/>
              </a:spcBef>
              <a:buFont typeface="+mj-lt"/>
              <a:buAutoNum type="alphaLcParenR"/>
            </a:pPr>
            <a:r>
              <a:rPr lang="en-GB" sz="2000" dirty="0">
                <a:latin typeface="Didot" charset="0"/>
                <a:ea typeface="Didot" charset="0"/>
                <a:cs typeface="Didot" charset="0"/>
              </a:rPr>
              <a:t>B Cells</a:t>
            </a:r>
          </a:p>
          <a:p>
            <a:pPr marL="457200" indent="-457200">
              <a:spcBef>
                <a:spcPts val="0"/>
              </a:spcBef>
              <a:buFont typeface="+mj-lt"/>
              <a:buAutoNum type="alphaLcParenR"/>
            </a:pPr>
            <a:r>
              <a:rPr lang="en-GB" sz="2000" b="0" i="0" u="none" strike="noStrike" cap="none" dirty="0">
                <a:solidFill>
                  <a:schemeClr val="dk1"/>
                </a:solidFill>
                <a:latin typeface="Didot" charset="0"/>
                <a:ea typeface="Didot" charset="0"/>
                <a:cs typeface="Didot" charset="0"/>
                <a:sym typeface="Calibri"/>
              </a:rPr>
              <a:t>N</a:t>
            </a:r>
            <a:r>
              <a:rPr lang="en-GB" sz="2000" dirty="0">
                <a:latin typeface="Didot" charset="0"/>
                <a:ea typeface="Didot" charset="0"/>
                <a:cs typeface="Didot" charset="0"/>
              </a:rPr>
              <a:t>K cells </a:t>
            </a:r>
          </a:p>
          <a:p>
            <a:pPr marL="457200" indent="-457200">
              <a:spcBef>
                <a:spcPts val="0"/>
              </a:spcBef>
              <a:buFont typeface="+mj-lt"/>
              <a:buAutoNum type="alphaLcParenR"/>
            </a:pPr>
            <a:r>
              <a:rPr lang="en-GB" sz="2000" b="0" i="0" u="none" strike="noStrike" cap="none" dirty="0">
                <a:solidFill>
                  <a:schemeClr val="dk1"/>
                </a:solidFill>
                <a:latin typeface="Didot" charset="0"/>
                <a:ea typeface="Didot" charset="0"/>
                <a:cs typeface="Didot" charset="0"/>
                <a:sym typeface="Calibri"/>
              </a:rPr>
              <a:t>CD4 T cells </a:t>
            </a:r>
          </a:p>
          <a:p>
            <a:pPr marL="457200" indent="-457200">
              <a:spcBef>
                <a:spcPts val="0"/>
              </a:spcBef>
              <a:buFont typeface="+mj-lt"/>
              <a:buAutoNum type="alphaLcParenR"/>
            </a:pPr>
            <a:r>
              <a:rPr lang="en-GB" sz="2000" dirty="0">
                <a:latin typeface="Didot" charset="0"/>
                <a:ea typeface="Didot" charset="0"/>
                <a:cs typeface="Didot" charset="0"/>
              </a:rPr>
              <a:t>CD8 T cells</a:t>
            </a:r>
            <a:endParaRPr sz="2000" b="0" i="0" u="none" strike="noStrike" cap="none" dirty="0">
              <a:solidFill>
                <a:schemeClr val="dk1"/>
              </a:solidFill>
              <a:latin typeface="Didot" charset="0"/>
              <a:ea typeface="Didot" charset="0"/>
              <a:cs typeface="Didot" charset="0"/>
              <a:sym typeface="Calibri"/>
            </a:endParaRPr>
          </a:p>
        </p:txBody>
      </p:sp>
    </p:spTree>
    <p:extLst>
      <p:ext uri="{BB962C8B-B14F-4D97-AF65-F5344CB8AC3E}">
        <p14:creationId xmlns:p14="http://schemas.microsoft.com/office/powerpoint/2010/main" val="3856713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Shape 107"/>
          <p:cNvSpPr txBox="1"/>
          <p:nvPr/>
        </p:nvSpPr>
        <p:spPr>
          <a:xfrm>
            <a:off x="1187609" y="6343650"/>
            <a:ext cx="5065712" cy="2778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GB" sz="1200" dirty="0">
                <a:solidFill>
                  <a:schemeClr val="dk1"/>
                </a:solidFill>
                <a:latin typeface="Calibri"/>
                <a:ea typeface="Calibri"/>
                <a:cs typeface="Calibri"/>
                <a:sym typeface="Calibri"/>
              </a:rPr>
              <a:t>The Peer Teaching Society is not liable for false or misleading information…</a:t>
            </a:r>
          </a:p>
        </p:txBody>
      </p:sp>
      <p:sp>
        <p:nvSpPr>
          <p:cNvPr id="108" name="Shape 108"/>
          <p:cNvSpPr txBox="1"/>
          <p:nvPr/>
        </p:nvSpPr>
        <p:spPr>
          <a:xfrm>
            <a:off x="457200" y="239712"/>
            <a:ext cx="8229600" cy="1143000"/>
          </a:xfrm>
          <a:prstGeom prst="rect">
            <a:avLst/>
          </a:prstGeom>
          <a:solidFill>
            <a:srgbClr val="293267"/>
          </a:solid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800">
              <a:solidFill>
                <a:schemeClr val="dk1"/>
              </a:solidFill>
              <a:latin typeface="Calibri"/>
              <a:ea typeface="Calibri"/>
              <a:cs typeface="Calibri"/>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4386" y="5721614"/>
            <a:ext cx="1023223" cy="1026582"/>
          </a:xfrm>
          <a:prstGeom prst="rect">
            <a:avLst/>
          </a:prstGeom>
          <a:noFill/>
          <a:ln>
            <a:noFill/>
          </a:ln>
        </p:spPr>
      </p:pic>
      <p:sp>
        <p:nvSpPr>
          <p:cNvPr id="2" name="TextBox 1"/>
          <p:cNvSpPr txBox="1"/>
          <p:nvPr/>
        </p:nvSpPr>
        <p:spPr>
          <a:xfrm>
            <a:off x="1187609" y="449705"/>
            <a:ext cx="4208850"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SBAs</a:t>
            </a:r>
          </a:p>
        </p:txBody>
      </p:sp>
      <p:sp>
        <p:nvSpPr>
          <p:cNvPr id="7" name="Shape 106">
            <a:extLst>
              <a:ext uri="{FF2B5EF4-FFF2-40B4-BE49-F238E27FC236}">
                <a16:creationId xmlns:a16="http://schemas.microsoft.com/office/drawing/2014/main" id="{4A1E0DAC-DC91-4EEB-8E60-37CCC14999AE}"/>
              </a:ext>
            </a:extLst>
          </p:cNvPr>
          <p:cNvSpPr txBox="1">
            <a:spLocks noGrp="1"/>
          </p:cNvSpPr>
          <p:nvPr>
            <p:ph type="body" idx="1"/>
          </p:nvPr>
        </p:nvSpPr>
        <p:spPr>
          <a:xfrm>
            <a:off x="457200" y="1584024"/>
            <a:ext cx="8229600" cy="4525963"/>
          </a:xfrm>
          <a:prstGeom prst="rect">
            <a:avLst/>
          </a:prstGeom>
          <a:noFill/>
          <a:ln>
            <a:noFill/>
          </a:ln>
        </p:spPr>
        <p:txBody>
          <a:bodyPr wrap="square" lIns="91425" tIns="45700" rIns="91425" bIns="45700" anchor="t" anchorCtr="0">
            <a:noAutofit/>
          </a:bodyPr>
          <a:lstStyle/>
          <a:p>
            <a:pPr marL="0" indent="0">
              <a:spcBef>
                <a:spcPts val="0"/>
              </a:spcBef>
              <a:buNone/>
            </a:pPr>
            <a:r>
              <a:rPr lang="en-US" sz="2000" dirty="0"/>
              <a:t>A 34-year-old man is referred to the gastroenterologist due to persistent epigastric pain and nausea. He returned travelling from south-east Asia ten weeks ago. Blood tests reveal iron deficiency anaemia, and faecal microscopy reveals the presence of hookworm eggs. Which immune cell is responsible for the defense against helminths?</a:t>
            </a:r>
          </a:p>
          <a:p>
            <a:pPr marL="457200" indent="-457200">
              <a:spcBef>
                <a:spcPts val="0"/>
              </a:spcBef>
              <a:buFont typeface="+mj-lt"/>
              <a:buAutoNum type="alphaLcParenR"/>
            </a:pPr>
            <a:r>
              <a:rPr lang="en-US" sz="2000" dirty="0"/>
              <a:t>Basophils</a:t>
            </a:r>
          </a:p>
          <a:p>
            <a:pPr marL="457200" indent="-457200">
              <a:spcBef>
                <a:spcPts val="0"/>
              </a:spcBef>
              <a:buFont typeface="+mj-lt"/>
              <a:buAutoNum type="alphaLcParenR"/>
            </a:pPr>
            <a:r>
              <a:rPr lang="en-US" sz="2000" dirty="0"/>
              <a:t>Eosinophils </a:t>
            </a:r>
          </a:p>
          <a:p>
            <a:pPr marL="457200" indent="-457200">
              <a:spcBef>
                <a:spcPts val="0"/>
              </a:spcBef>
              <a:buFont typeface="+mj-lt"/>
              <a:buAutoNum type="alphaLcParenR"/>
            </a:pPr>
            <a:r>
              <a:rPr lang="en-US" sz="2000" dirty="0"/>
              <a:t>Neutrophils </a:t>
            </a:r>
          </a:p>
          <a:p>
            <a:pPr marL="457200" indent="-457200">
              <a:spcBef>
                <a:spcPts val="0"/>
              </a:spcBef>
              <a:buFont typeface="+mj-lt"/>
              <a:buAutoNum type="alphaLcParenR"/>
            </a:pPr>
            <a:r>
              <a:rPr lang="en-US" sz="2000" dirty="0"/>
              <a:t>Macrophages </a:t>
            </a:r>
          </a:p>
          <a:p>
            <a:pPr marL="457200" indent="-457200">
              <a:spcBef>
                <a:spcPts val="0"/>
              </a:spcBef>
              <a:buFont typeface="+mj-lt"/>
              <a:buAutoNum type="alphaLcParenR"/>
            </a:pPr>
            <a:r>
              <a:rPr lang="en-US" sz="2000" dirty="0"/>
              <a:t>Dendritic Cells</a:t>
            </a:r>
          </a:p>
          <a:p>
            <a:pPr marL="0" indent="0">
              <a:spcBef>
                <a:spcPts val="0"/>
              </a:spcBef>
              <a:buNone/>
            </a:pPr>
            <a:endParaRPr sz="2000" b="0" i="0" u="none" strike="noStrike" cap="none" dirty="0">
              <a:solidFill>
                <a:schemeClr val="dk1"/>
              </a:solidFill>
              <a:latin typeface="Didot" charset="0"/>
              <a:ea typeface="Didot" charset="0"/>
              <a:cs typeface="Didot" charset="0"/>
              <a:sym typeface="Calibri"/>
            </a:endParaRPr>
          </a:p>
        </p:txBody>
      </p:sp>
    </p:spTree>
    <p:extLst>
      <p:ext uri="{BB962C8B-B14F-4D97-AF65-F5344CB8AC3E}">
        <p14:creationId xmlns:p14="http://schemas.microsoft.com/office/powerpoint/2010/main" val="136053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Shape 107"/>
          <p:cNvSpPr txBox="1"/>
          <p:nvPr/>
        </p:nvSpPr>
        <p:spPr>
          <a:xfrm>
            <a:off x="1187609" y="6343650"/>
            <a:ext cx="5065712" cy="2778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GB" sz="1200" dirty="0">
                <a:solidFill>
                  <a:schemeClr val="dk1"/>
                </a:solidFill>
                <a:latin typeface="Calibri"/>
                <a:ea typeface="Calibri"/>
                <a:cs typeface="Calibri"/>
                <a:sym typeface="Calibri"/>
              </a:rPr>
              <a:t>The Peer Teaching Society is not liable for false or misleading information…</a:t>
            </a:r>
          </a:p>
        </p:txBody>
      </p:sp>
      <p:sp>
        <p:nvSpPr>
          <p:cNvPr id="108" name="Shape 108"/>
          <p:cNvSpPr txBox="1"/>
          <p:nvPr/>
        </p:nvSpPr>
        <p:spPr>
          <a:xfrm>
            <a:off x="0" y="12771"/>
            <a:ext cx="9144000" cy="1143000"/>
          </a:xfrm>
          <a:prstGeom prst="rect">
            <a:avLst/>
          </a:prstGeom>
          <a:solidFill>
            <a:srgbClr val="293267"/>
          </a:solid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800">
              <a:solidFill>
                <a:schemeClr val="dk1"/>
              </a:solidFill>
              <a:latin typeface="Calibri"/>
              <a:ea typeface="Calibri"/>
              <a:cs typeface="Calibri"/>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4386" y="5721614"/>
            <a:ext cx="1023223" cy="1026582"/>
          </a:xfrm>
          <a:prstGeom prst="rect">
            <a:avLst/>
          </a:prstGeom>
          <a:noFill/>
          <a:ln>
            <a:noFill/>
          </a:ln>
        </p:spPr>
      </p:pic>
      <p:sp>
        <p:nvSpPr>
          <p:cNvPr id="2" name="TextBox 1"/>
          <p:cNvSpPr txBox="1"/>
          <p:nvPr/>
        </p:nvSpPr>
        <p:spPr>
          <a:xfrm>
            <a:off x="1113181" y="264098"/>
            <a:ext cx="4208850"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Haematopoesis </a:t>
            </a:r>
          </a:p>
        </p:txBody>
      </p:sp>
      <p:pic>
        <p:nvPicPr>
          <p:cNvPr id="5" name="Picture 4">
            <a:extLst>
              <a:ext uri="{FF2B5EF4-FFF2-40B4-BE49-F238E27FC236}">
                <a16:creationId xmlns:a16="http://schemas.microsoft.com/office/drawing/2014/main" id="{06B0404B-030F-48DD-A92A-28826CB46622}"/>
              </a:ext>
            </a:extLst>
          </p:cNvPr>
          <p:cNvPicPr>
            <a:picLocks noChangeAspect="1"/>
          </p:cNvPicPr>
          <p:nvPr/>
        </p:nvPicPr>
        <p:blipFill>
          <a:blip r:embed="rId4"/>
          <a:stretch>
            <a:fillRect/>
          </a:stretch>
        </p:blipFill>
        <p:spPr>
          <a:xfrm>
            <a:off x="1214991" y="1147762"/>
            <a:ext cx="6395484" cy="4801625"/>
          </a:xfrm>
          <a:prstGeom prst="rect">
            <a:avLst/>
          </a:prstGeom>
        </p:spPr>
      </p:pic>
    </p:spTree>
    <p:extLst>
      <p:ext uri="{BB962C8B-B14F-4D97-AF65-F5344CB8AC3E}">
        <p14:creationId xmlns:p14="http://schemas.microsoft.com/office/powerpoint/2010/main" val="19610305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Shape 107"/>
          <p:cNvSpPr txBox="1"/>
          <p:nvPr/>
        </p:nvSpPr>
        <p:spPr>
          <a:xfrm>
            <a:off x="1187609" y="6343650"/>
            <a:ext cx="5065712" cy="2778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GB" sz="1200" dirty="0">
                <a:solidFill>
                  <a:schemeClr val="dk1"/>
                </a:solidFill>
                <a:latin typeface="Calibri"/>
                <a:ea typeface="Calibri"/>
                <a:cs typeface="Calibri"/>
                <a:sym typeface="Calibri"/>
              </a:rPr>
              <a:t>The Peer Teaching Society is not liable for false or misleading information…</a:t>
            </a:r>
          </a:p>
        </p:txBody>
      </p:sp>
      <p:sp>
        <p:nvSpPr>
          <p:cNvPr id="108" name="Shape 108"/>
          <p:cNvSpPr txBox="1"/>
          <p:nvPr/>
        </p:nvSpPr>
        <p:spPr>
          <a:xfrm>
            <a:off x="457200" y="239712"/>
            <a:ext cx="8229600" cy="1143000"/>
          </a:xfrm>
          <a:prstGeom prst="rect">
            <a:avLst/>
          </a:prstGeom>
          <a:solidFill>
            <a:srgbClr val="293267"/>
          </a:solid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800">
              <a:solidFill>
                <a:schemeClr val="dk1"/>
              </a:solidFill>
              <a:latin typeface="Calibri"/>
              <a:ea typeface="Calibri"/>
              <a:cs typeface="Calibri"/>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4386" y="5721614"/>
            <a:ext cx="1023223" cy="1026582"/>
          </a:xfrm>
          <a:prstGeom prst="rect">
            <a:avLst/>
          </a:prstGeom>
          <a:noFill/>
          <a:ln>
            <a:noFill/>
          </a:ln>
        </p:spPr>
      </p:pic>
      <p:sp>
        <p:nvSpPr>
          <p:cNvPr id="2" name="TextBox 1"/>
          <p:cNvSpPr txBox="1"/>
          <p:nvPr/>
        </p:nvSpPr>
        <p:spPr>
          <a:xfrm>
            <a:off x="1187609" y="449705"/>
            <a:ext cx="4208850"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SBAs</a:t>
            </a:r>
          </a:p>
        </p:txBody>
      </p:sp>
      <p:sp>
        <p:nvSpPr>
          <p:cNvPr id="4" name="Text Placeholder 3">
            <a:extLst>
              <a:ext uri="{FF2B5EF4-FFF2-40B4-BE49-F238E27FC236}">
                <a16:creationId xmlns:a16="http://schemas.microsoft.com/office/drawing/2014/main" id="{66390FA7-0AF2-4A76-B2CA-1F5D135E62F2}"/>
              </a:ext>
            </a:extLst>
          </p:cNvPr>
          <p:cNvSpPr>
            <a:spLocks noGrp="1"/>
          </p:cNvSpPr>
          <p:nvPr>
            <p:ph type="body" idx="1"/>
          </p:nvPr>
        </p:nvSpPr>
        <p:spPr>
          <a:xfrm>
            <a:off x="457200" y="1600200"/>
            <a:ext cx="8229600" cy="4525963"/>
          </a:xfrm>
        </p:spPr>
        <p:txBody>
          <a:bodyPr/>
          <a:lstStyle/>
          <a:p>
            <a:pPr marL="177800" indent="0">
              <a:buNone/>
            </a:pPr>
            <a:r>
              <a:rPr lang="en-US" sz="2000" dirty="0"/>
              <a:t>A 14-year-old boy complains of a 3-day history of fatigue, aches and pains, and fever. Upon examination his temperature is 38ºC and his tonsils are inflamed. He is suspected to have a bacterial infection which will be fought by his adaptive immune system. Which of the following cell-surface proteins are found on cytotoxic T-cells?</a:t>
            </a:r>
          </a:p>
          <a:p>
            <a:pPr marL="635000" indent="-457200">
              <a:buFont typeface="+mj-lt"/>
              <a:buAutoNum type="alphaLcParenR"/>
            </a:pPr>
            <a:r>
              <a:rPr lang="en-US" sz="2000" dirty="0"/>
              <a:t>CD4 </a:t>
            </a:r>
          </a:p>
          <a:p>
            <a:pPr marL="635000" indent="-457200">
              <a:buFont typeface="+mj-lt"/>
              <a:buAutoNum type="alphaLcParenR"/>
            </a:pPr>
            <a:r>
              <a:rPr lang="en-US" sz="2000" dirty="0"/>
              <a:t>CRP </a:t>
            </a:r>
          </a:p>
          <a:p>
            <a:pPr marL="635000" indent="-457200">
              <a:buFont typeface="+mj-lt"/>
              <a:buAutoNum type="alphaLcParenR"/>
            </a:pPr>
            <a:r>
              <a:rPr lang="en-US" sz="2000" dirty="0"/>
              <a:t>MHC I</a:t>
            </a:r>
          </a:p>
          <a:p>
            <a:pPr marL="635000" indent="-457200">
              <a:buFont typeface="+mj-lt"/>
              <a:buAutoNum type="alphaLcParenR"/>
            </a:pPr>
            <a:r>
              <a:rPr lang="en-US" sz="2000" dirty="0"/>
              <a:t>CD 8 </a:t>
            </a:r>
          </a:p>
          <a:p>
            <a:pPr marL="635000" indent="-457200">
              <a:buFont typeface="+mj-lt"/>
              <a:buAutoNum type="alphaLcParenR"/>
            </a:pPr>
            <a:r>
              <a:rPr lang="en-US" sz="2000" dirty="0"/>
              <a:t>MHC II</a:t>
            </a:r>
            <a:endParaRPr lang="en-GB" sz="2000" dirty="0"/>
          </a:p>
        </p:txBody>
      </p:sp>
    </p:spTree>
    <p:extLst>
      <p:ext uri="{BB962C8B-B14F-4D97-AF65-F5344CB8AC3E}">
        <p14:creationId xmlns:p14="http://schemas.microsoft.com/office/powerpoint/2010/main" val="32391073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Shape 107"/>
          <p:cNvSpPr txBox="1"/>
          <p:nvPr/>
        </p:nvSpPr>
        <p:spPr>
          <a:xfrm>
            <a:off x="1187609" y="6343650"/>
            <a:ext cx="5065712" cy="2778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GB" sz="1200" dirty="0">
                <a:solidFill>
                  <a:schemeClr val="dk1"/>
                </a:solidFill>
                <a:latin typeface="Calibri"/>
                <a:ea typeface="Calibri"/>
                <a:cs typeface="Calibri"/>
                <a:sym typeface="Calibri"/>
              </a:rPr>
              <a:t>The Peer Teaching Society is not liable for false or misleading information…</a:t>
            </a:r>
          </a:p>
        </p:txBody>
      </p:sp>
      <p:sp>
        <p:nvSpPr>
          <p:cNvPr id="108" name="Shape 108"/>
          <p:cNvSpPr txBox="1"/>
          <p:nvPr/>
        </p:nvSpPr>
        <p:spPr>
          <a:xfrm>
            <a:off x="457200" y="239712"/>
            <a:ext cx="8229600" cy="1143000"/>
          </a:xfrm>
          <a:prstGeom prst="rect">
            <a:avLst/>
          </a:prstGeom>
          <a:solidFill>
            <a:srgbClr val="293267"/>
          </a:solid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800">
              <a:solidFill>
                <a:schemeClr val="dk1"/>
              </a:solidFill>
              <a:latin typeface="Calibri"/>
              <a:ea typeface="Calibri"/>
              <a:cs typeface="Calibri"/>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4386" y="5721614"/>
            <a:ext cx="1023223" cy="1026582"/>
          </a:xfrm>
          <a:prstGeom prst="rect">
            <a:avLst/>
          </a:prstGeom>
          <a:noFill/>
          <a:ln>
            <a:noFill/>
          </a:ln>
        </p:spPr>
      </p:pic>
      <p:sp>
        <p:nvSpPr>
          <p:cNvPr id="2" name="TextBox 1"/>
          <p:cNvSpPr txBox="1"/>
          <p:nvPr/>
        </p:nvSpPr>
        <p:spPr>
          <a:xfrm>
            <a:off x="1187609" y="449705"/>
            <a:ext cx="4208850"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SBAs</a:t>
            </a:r>
          </a:p>
        </p:txBody>
      </p:sp>
      <p:sp>
        <p:nvSpPr>
          <p:cNvPr id="7" name="Shape 106">
            <a:extLst>
              <a:ext uri="{FF2B5EF4-FFF2-40B4-BE49-F238E27FC236}">
                <a16:creationId xmlns:a16="http://schemas.microsoft.com/office/drawing/2014/main" id="{4A1E0DAC-DC91-4EEB-8E60-37CCC14999AE}"/>
              </a:ext>
            </a:extLst>
          </p:cNvPr>
          <p:cNvSpPr txBox="1">
            <a:spLocks noGrp="1"/>
          </p:cNvSpPr>
          <p:nvPr>
            <p:ph type="body" idx="1"/>
          </p:nvPr>
        </p:nvSpPr>
        <p:spPr>
          <a:xfrm>
            <a:off x="457200" y="1584024"/>
            <a:ext cx="8229600" cy="4525963"/>
          </a:xfrm>
          <a:prstGeom prst="rect">
            <a:avLst/>
          </a:prstGeom>
          <a:noFill/>
          <a:ln>
            <a:noFill/>
          </a:ln>
        </p:spPr>
        <p:txBody>
          <a:bodyPr wrap="square" lIns="91425" tIns="45700" rIns="91425" bIns="45700" anchor="t" anchorCtr="0">
            <a:noAutofit/>
          </a:bodyPr>
          <a:lstStyle/>
          <a:p>
            <a:pPr marL="0" indent="0">
              <a:spcBef>
                <a:spcPts val="0"/>
              </a:spcBef>
              <a:buNone/>
            </a:pPr>
            <a:r>
              <a:rPr lang="en-US" sz="2000" dirty="0"/>
              <a:t>A 24-year-old lady collapses after being stung by a wasp. You run to her aid and find marked facial </a:t>
            </a:r>
            <a:r>
              <a:rPr lang="en-US" sz="2000" dirty="0" err="1"/>
              <a:t>oedema</a:t>
            </a:r>
            <a:r>
              <a:rPr lang="en-US" sz="2000" dirty="0"/>
              <a:t> and a loud wheeze. You suspect anaphylaxis. Which type of immunoglobulin (Ig) is associated with this kind of reaction?</a:t>
            </a:r>
          </a:p>
          <a:p>
            <a:pPr marL="0" indent="0">
              <a:spcBef>
                <a:spcPts val="0"/>
              </a:spcBef>
              <a:buNone/>
            </a:pPr>
            <a:endParaRPr lang="en-US" sz="2000" b="0" i="0" u="none" strike="noStrike" cap="none" dirty="0">
              <a:solidFill>
                <a:schemeClr val="dk1"/>
              </a:solidFill>
              <a:latin typeface="Didot" charset="0"/>
              <a:ea typeface="Didot" charset="0"/>
              <a:cs typeface="Didot" charset="0"/>
              <a:sym typeface="Calibri"/>
            </a:endParaRPr>
          </a:p>
          <a:p>
            <a:pPr marL="457200" indent="-457200">
              <a:spcBef>
                <a:spcPts val="0"/>
              </a:spcBef>
              <a:buFont typeface="+mj-lt"/>
              <a:buAutoNum type="alphaLcParenR"/>
            </a:pPr>
            <a:r>
              <a:rPr lang="en-US" sz="2000" dirty="0">
                <a:latin typeface="Didot" charset="0"/>
                <a:ea typeface="Didot" charset="0"/>
                <a:cs typeface="Didot" charset="0"/>
              </a:rPr>
              <a:t>IgG</a:t>
            </a:r>
          </a:p>
          <a:p>
            <a:pPr marL="457200" indent="-457200">
              <a:spcBef>
                <a:spcPts val="0"/>
              </a:spcBef>
              <a:buFont typeface="+mj-lt"/>
              <a:buAutoNum type="alphaLcParenR"/>
            </a:pPr>
            <a:r>
              <a:rPr lang="en-US" sz="2000" b="0" i="0" u="none" strike="noStrike" cap="none" dirty="0">
                <a:solidFill>
                  <a:schemeClr val="dk1"/>
                </a:solidFill>
                <a:latin typeface="Didot" charset="0"/>
                <a:ea typeface="Didot" charset="0"/>
                <a:cs typeface="Didot" charset="0"/>
                <a:sym typeface="Calibri"/>
              </a:rPr>
              <a:t>IgA</a:t>
            </a:r>
          </a:p>
          <a:p>
            <a:pPr marL="457200" indent="-457200">
              <a:spcBef>
                <a:spcPts val="0"/>
              </a:spcBef>
              <a:buFont typeface="+mj-lt"/>
              <a:buAutoNum type="alphaLcParenR"/>
            </a:pPr>
            <a:r>
              <a:rPr lang="en-US" sz="2000" dirty="0">
                <a:latin typeface="Didot" charset="0"/>
                <a:ea typeface="Didot" charset="0"/>
                <a:cs typeface="Didot" charset="0"/>
              </a:rPr>
              <a:t>IgM</a:t>
            </a:r>
          </a:p>
          <a:p>
            <a:pPr marL="457200" indent="-457200">
              <a:spcBef>
                <a:spcPts val="0"/>
              </a:spcBef>
              <a:buFont typeface="+mj-lt"/>
              <a:buAutoNum type="alphaLcParenR"/>
            </a:pPr>
            <a:r>
              <a:rPr lang="en-US" sz="2000" b="0" i="0" u="none" strike="noStrike" cap="none" dirty="0">
                <a:solidFill>
                  <a:schemeClr val="dk1"/>
                </a:solidFill>
                <a:latin typeface="Didot" charset="0"/>
                <a:ea typeface="Didot" charset="0"/>
                <a:cs typeface="Didot" charset="0"/>
                <a:sym typeface="Calibri"/>
              </a:rPr>
              <a:t>IgE</a:t>
            </a:r>
          </a:p>
          <a:p>
            <a:pPr marL="457200" indent="-457200">
              <a:spcBef>
                <a:spcPts val="0"/>
              </a:spcBef>
              <a:buFont typeface="+mj-lt"/>
              <a:buAutoNum type="alphaLcParenR"/>
            </a:pPr>
            <a:r>
              <a:rPr lang="en-US" sz="2000" dirty="0">
                <a:latin typeface="Didot" charset="0"/>
                <a:ea typeface="Didot" charset="0"/>
                <a:cs typeface="Didot" charset="0"/>
              </a:rPr>
              <a:t>IgD</a:t>
            </a:r>
            <a:endParaRPr sz="2000" b="0" i="0" u="none" strike="noStrike" cap="none" dirty="0">
              <a:solidFill>
                <a:schemeClr val="dk1"/>
              </a:solidFill>
              <a:latin typeface="Didot" charset="0"/>
              <a:ea typeface="Didot" charset="0"/>
              <a:cs typeface="Didot" charset="0"/>
              <a:sym typeface="Calibri"/>
            </a:endParaRPr>
          </a:p>
        </p:txBody>
      </p:sp>
    </p:spTree>
    <p:extLst>
      <p:ext uri="{BB962C8B-B14F-4D97-AF65-F5344CB8AC3E}">
        <p14:creationId xmlns:p14="http://schemas.microsoft.com/office/powerpoint/2010/main" val="2172322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457200" y="1600200"/>
            <a:ext cx="8229600" cy="4525963"/>
          </a:xfrm>
          <a:prstGeom prst="rect">
            <a:avLst/>
          </a:prstGeom>
          <a:noFill/>
          <a:ln>
            <a:noFill/>
          </a:ln>
        </p:spPr>
        <p:txBody>
          <a:bodyPr wrap="square" lIns="91425" tIns="45700" rIns="91425" bIns="45700" anchor="t" anchorCtr="0">
            <a:noAutofit/>
          </a:bodyPr>
          <a:lstStyle/>
          <a:p>
            <a:pPr marL="457200" indent="-457200">
              <a:spcBef>
                <a:spcPts val="0"/>
              </a:spcBef>
            </a:pPr>
            <a:r>
              <a:rPr lang="en-GB" sz="2800" b="0" i="0" u="none" strike="noStrike" cap="none" dirty="0">
                <a:solidFill>
                  <a:schemeClr val="dk1"/>
                </a:solidFill>
                <a:latin typeface="Didot" charset="0"/>
                <a:ea typeface="Didot" charset="0"/>
                <a:cs typeface="Didot" charset="0"/>
                <a:sym typeface="Calibri"/>
              </a:rPr>
              <a:t>Primary Lymphoid organs</a:t>
            </a:r>
          </a:p>
          <a:p>
            <a:pPr marL="857250" lvl="1" indent="-457200">
              <a:spcBef>
                <a:spcPts val="0"/>
              </a:spcBef>
            </a:pPr>
            <a:r>
              <a:rPr lang="en-GB" dirty="0">
                <a:latin typeface="Didot" charset="0"/>
                <a:ea typeface="Didot" charset="0"/>
                <a:cs typeface="Didot" charset="0"/>
              </a:rPr>
              <a:t>Bone marrow; All Immune cell origin. B cell maturation site. </a:t>
            </a:r>
          </a:p>
          <a:p>
            <a:pPr marL="857250" lvl="1" indent="-457200">
              <a:spcBef>
                <a:spcPts val="0"/>
              </a:spcBef>
            </a:pPr>
            <a:r>
              <a:rPr lang="en-GB" dirty="0">
                <a:latin typeface="Didot" charset="0"/>
                <a:ea typeface="Didot" charset="0"/>
                <a:cs typeface="Didot" charset="0"/>
              </a:rPr>
              <a:t>Thymus; T-Cell maturation site. </a:t>
            </a:r>
            <a:endParaRPr lang="en-GB" sz="2800" b="0" i="0" u="none" strike="noStrike" cap="none" dirty="0">
              <a:solidFill>
                <a:schemeClr val="dk1"/>
              </a:solidFill>
              <a:latin typeface="Didot" charset="0"/>
              <a:ea typeface="Didot" charset="0"/>
              <a:cs typeface="Didot" charset="0"/>
              <a:sym typeface="Calibri"/>
            </a:endParaRPr>
          </a:p>
          <a:p>
            <a:pPr marL="457200" indent="-457200">
              <a:spcBef>
                <a:spcPts val="0"/>
              </a:spcBef>
            </a:pPr>
            <a:r>
              <a:rPr lang="en-GB" sz="2800" b="0" i="0" u="none" strike="noStrike" cap="none" dirty="0">
                <a:solidFill>
                  <a:schemeClr val="dk1"/>
                </a:solidFill>
                <a:latin typeface="Didot" charset="0"/>
                <a:ea typeface="Didot" charset="0"/>
                <a:cs typeface="Didot" charset="0"/>
                <a:sym typeface="Calibri"/>
              </a:rPr>
              <a:t>Secondary Lymphoid organs </a:t>
            </a:r>
          </a:p>
          <a:p>
            <a:pPr marL="857250" lvl="1" indent="-457200">
              <a:spcBef>
                <a:spcPts val="0"/>
              </a:spcBef>
            </a:pPr>
            <a:r>
              <a:rPr lang="en-GB" dirty="0">
                <a:latin typeface="Didot" charset="0"/>
                <a:ea typeface="Didot" charset="0"/>
                <a:cs typeface="Didot" charset="0"/>
              </a:rPr>
              <a:t>Lymph nodes; Site of DC, B, and T-cell interactions. </a:t>
            </a:r>
          </a:p>
          <a:p>
            <a:pPr marL="857250" lvl="1" indent="-457200">
              <a:spcBef>
                <a:spcPts val="0"/>
              </a:spcBef>
            </a:pPr>
            <a:r>
              <a:rPr lang="en-GB" b="0" i="0" u="none" strike="noStrike" cap="none" dirty="0">
                <a:solidFill>
                  <a:schemeClr val="dk1"/>
                </a:solidFill>
                <a:latin typeface="Didot" charset="0"/>
                <a:ea typeface="Didot" charset="0"/>
                <a:cs typeface="Didot" charset="0"/>
                <a:sym typeface="Calibri"/>
              </a:rPr>
              <a:t>Spleen</a:t>
            </a:r>
            <a:r>
              <a:rPr lang="en-GB" dirty="0">
                <a:latin typeface="Didot" charset="0"/>
                <a:ea typeface="Didot" charset="0"/>
                <a:cs typeface="Didot" charset="0"/>
              </a:rPr>
              <a:t>; Site of removal of RBCs and Ab-coated bacteria</a:t>
            </a:r>
            <a:endParaRPr lang="en-GB" b="0" i="0" u="none" strike="noStrike" cap="none" dirty="0">
              <a:solidFill>
                <a:schemeClr val="dk1"/>
              </a:solidFill>
              <a:latin typeface="Didot" charset="0"/>
              <a:ea typeface="Didot" charset="0"/>
              <a:cs typeface="Didot" charset="0"/>
              <a:sym typeface="Calibri"/>
            </a:endParaRPr>
          </a:p>
          <a:p>
            <a:pPr marL="457200" indent="-457200">
              <a:spcBef>
                <a:spcPts val="0"/>
              </a:spcBef>
            </a:pPr>
            <a:r>
              <a:rPr lang="en-GB" dirty="0">
                <a:latin typeface="Didot" charset="0"/>
                <a:ea typeface="Didot" charset="0"/>
                <a:cs typeface="Didot" charset="0"/>
              </a:rPr>
              <a:t>Tertiary Lymphoid organs</a:t>
            </a:r>
          </a:p>
          <a:p>
            <a:pPr marL="857250" lvl="1" indent="-457200">
              <a:spcBef>
                <a:spcPts val="0"/>
              </a:spcBef>
            </a:pPr>
            <a:r>
              <a:rPr lang="en-GB" b="0" i="0" u="none" strike="noStrike" cap="none" dirty="0">
                <a:solidFill>
                  <a:schemeClr val="dk1"/>
                </a:solidFill>
                <a:latin typeface="Didot" charset="0"/>
                <a:ea typeface="Didot" charset="0"/>
                <a:cs typeface="Didot" charset="0"/>
                <a:sym typeface="Calibri"/>
              </a:rPr>
              <a:t>Transient formation of germinal centres, usually pathology related. </a:t>
            </a:r>
          </a:p>
          <a:p>
            <a:pPr marL="400050" lvl="1" indent="0">
              <a:spcBef>
                <a:spcPts val="0"/>
              </a:spcBef>
              <a:buNone/>
            </a:pPr>
            <a:endParaRPr lang="en-GB" dirty="0">
              <a:latin typeface="Didot" charset="0"/>
              <a:ea typeface="Didot" charset="0"/>
              <a:cs typeface="Didot" charset="0"/>
            </a:endParaRPr>
          </a:p>
        </p:txBody>
      </p:sp>
      <p:sp>
        <p:nvSpPr>
          <p:cNvPr id="107" name="Shape 107"/>
          <p:cNvSpPr txBox="1"/>
          <p:nvPr/>
        </p:nvSpPr>
        <p:spPr>
          <a:xfrm>
            <a:off x="1187609" y="6343650"/>
            <a:ext cx="5065712" cy="2778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GB" sz="1200">
                <a:solidFill>
                  <a:schemeClr val="dk1"/>
                </a:solidFill>
                <a:latin typeface="Calibri"/>
                <a:ea typeface="Calibri"/>
                <a:cs typeface="Calibri"/>
                <a:sym typeface="Calibri"/>
              </a:rPr>
              <a:t>The Peer Teaching Society is not liable for false or misleading information…</a:t>
            </a: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4386" y="5721614"/>
            <a:ext cx="1023223" cy="1026582"/>
          </a:xfrm>
          <a:prstGeom prst="rect">
            <a:avLst/>
          </a:prstGeom>
          <a:noFill/>
          <a:ln>
            <a:noFill/>
          </a:ln>
        </p:spPr>
      </p:pic>
      <p:grpSp>
        <p:nvGrpSpPr>
          <p:cNvPr id="3" name="Group 2">
            <a:extLst>
              <a:ext uri="{FF2B5EF4-FFF2-40B4-BE49-F238E27FC236}">
                <a16:creationId xmlns:a16="http://schemas.microsoft.com/office/drawing/2014/main" id="{2A72AEF9-4A57-4D09-948F-E28768E5DE5B}"/>
              </a:ext>
            </a:extLst>
          </p:cNvPr>
          <p:cNvGrpSpPr/>
          <p:nvPr/>
        </p:nvGrpSpPr>
        <p:grpSpPr>
          <a:xfrm>
            <a:off x="0" y="0"/>
            <a:ext cx="9144000" cy="1143000"/>
            <a:chOff x="457200" y="239712"/>
            <a:chExt cx="8229600" cy="1143000"/>
          </a:xfrm>
        </p:grpSpPr>
        <p:sp>
          <p:nvSpPr>
            <p:cNvPr id="108" name="Shape 108"/>
            <p:cNvSpPr txBox="1"/>
            <p:nvPr/>
          </p:nvSpPr>
          <p:spPr>
            <a:xfrm>
              <a:off x="457200" y="239712"/>
              <a:ext cx="8229600" cy="1143000"/>
            </a:xfrm>
            <a:prstGeom prst="rect">
              <a:avLst/>
            </a:prstGeom>
            <a:solidFill>
              <a:srgbClr val="293267"/>
            </a:solid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800">
                <a:solidFill>
                  <a:schemeClr val="dk1"/>
                </a:solidFill>
                <a:latin typeface="Calibri"/>
                <a:ea typeface="Calibri"/>
                <a:cs typeface="Calibri"/>
                <a:sym typeface="Calibri"/>
              </a:endParaRPr>
            </a:p>
          </p:txBody>
        </p:sp>
        <p:sp>
          <p:nvSpPr>
            <p:cNvPr id="2" name="TextBox 1"/>
            <p:cNvSpPr txBox="1"/>
            <p:nvPr/>
          </p:nvSpPr>
          <p:spPr>
            <a:xfrm>
              <a:off x="1187608" y="449705"/>
              <a:ext cx="6806321"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Organs of the Immune System</a:t>
              </a:r>
            </a:p>
          </p:txBody>
        </p:sp>
      </p:grpSp>
    </p:spTree>
    <p:extLst>
      <p:ext uri="{BB962C8B-B14F-4D97-AF65-F5344CB8AC3E}">
        <p14:creationId xmlns:p14="http://schemas.microsoft.com/office/powerpoint/2010/main" val="3234252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3" name="Picture 2">
            <a:extLst>
              <a:ext uri="{FF2B5EF4-FFF2-40B4-BE49-F238E27FC236}">
                <a16:creationId xmlns:a16="http://schemas.microsoft.com/office/drawing/2014/main" id="{6A68CBA4-9006-4B9F-8CF5-DF3FDC81136A}"/>
              </a:ext>
            </a:extLst>
          </p:cNvPr>
          <p:cNvPicPr>
            <a:picLocks noChangeAspect="1"/>
          </p:cNvPicPr>
          <p:nvPr/>
        </p:nvPicPr>
        <p:blipFill>
          <a:blip r:embed="rId3"/>
          <a:stretch>
            <a:fillRect/>
          </a:stretch>
        </p:blipFill>
        <p:spPr>
          <a:xfrm>
            <a:off x="675997" y="1592705"/>
            <a:ext cx="7810500" cy="4343400"/>
          </a:xfrm>
          <a:prstGeom prst="rect">
            <a:avLst/>
          </a:prstGeom>
        </p:spPr>
      </p:pic>
      <p:sp>
        <p:nvSpPr>
          <p:cNvPr id="107" name="Shape 107"/>
          <p:cNvSpPr txBox="1"/>
          <p:nvPr/>
        </p:nvSpPr>
        <p:spPr>
          <a:xfrm>
            <a:off x="1187609" y="6343650"/>
            <a:ext cx="5065712" cy="2778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GB" sz="1200">
                <a:solidFill>
                  <a:schemeClr val="dk1"/>
                </a:solidFill>
                <a:latin typeface="Calibri"/>
                <a:ea typeface="Calibri"/>
                <a:cs typeface="Calibri"/>
                <a:sym typeface="Calibri"/>
              </a:rPr>
              <a:t>The Peer Teaching Society is not liable for false or misleading information…</a:t>
            </a:r>
          </a:p>
        </p:txBody>
      </p:sp>
      <p:sp>
        <p:nvSpPr>
          <p:cNvPr id="108" name="Shape 108"/>
          <p:cNvSpPr txBox="1"/>
          <p:nvPr/>
        </p:nvSpPr>
        <p:spPr>
          <a:xfrm>
            <a:off x="0" y="0"/>
            <a:ext cx="9037674" cy="1143000"/>
          </a:xfrm>
          <a:prstGeom prst="rect">
            <a:avLst/>
          </a:prstGeom>
          <a:solidFill>
            <a:srgbClr val="293267"/>
          </a:solid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800">
              <a:solidFill>
                <a:schemeClr val="dk1"/>
              </a:solidFill>
              <a:latin typeface="Calibri"/>
              <a:ea typeface="Calibri"/>
              <a:cs typeface="Calibri"/>
              <a:sym typeface="Calibri"/>
            </a:endParaRPr>
          </a:p>
        </p:txBody>
      </p:sp>
      <p:pic>
        <p:nvPicPr>
          <p:cNvPr id="109" name="Shape 10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64386" y="5721614"/>
            <a:ext cx="1023223" cy="1026582"/>
          </a:xfrm>
          <a:prstGeom prst="rect">
            <a:avLst/>
          </a:prstGeom>
          <a:noFill/>
          <a:ln>
            <a:noFill/>
          </a:ln>
        </p:spPr>
      </p:pic>
      <p:sp>
        <p:nvSpPr>
          <p:cNvPr id="2" name="TextBox 1"/>
          <p:cNvSpPr txBox="1"/>
          <p:nvPr/>
        </p:nvSpPr>
        <p:spPr>
          <a:xfrm>
            <a:off x="730409" y="209993"/>
            <a:ext cx="4622122"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Lymph Nodes</a:t>
            </a:r>
          </a:p>
        </p:txBody>
      </p:sp>
    </p:spTree>
    <p:extLst>
      <p:ext uri="{BB962C8B-B14F-4D97-AF65-F5344CB8AC3E}">
        <p14:creationId xmlns:p14="http://schemas.microsoft.com/office/powerpoint/2010/main" val="1136759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Shape 107"/>
          <p:cNvSpPr txBox="1"/>
          <p:nvPr/>
        </p:nvSpPr>
        <p:spPr>
          <a:xfrm>
            <a:off x="1187609" y="6343650"/>
            <a:ext cx="5065712" cy="2778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GB" sz="1200">
                <a:solidFill>
                  <a:schemeClr val="dk1"/>
                </a:solidFill>
                <a:latin typeface="Calibri"/>
                <a:ea typeface="Calibri"/>
                <a:cs typeface="Calibri"/>
                <a:sym typeface="Calibri"/>
              </a:rPr>
              <a:t>The Peer Teaching Society is not liable for false or misleading information…</a:t>
            </a:r>
          </a:p>
        </p:txBody>
      </p:sp>
      <p:sp>
        <p:nvSpPr>
          <p:cNvPr id="108" name="Shape 108"/>
          <p:cNvSpPr txBox="1"/>
          <p:nvPr/>
        </p:nvSpPr>
        <p:spPr>
          <a:xfrm>
            <a:off x="0" y="0"/>
            <a:ext cx="9144000" cy="1143000"/>
          </a:xfrm>
          <a:prstGeom prst="rect">
            <a:avLst/>
          </a:prstGeom>
          <a:solidFill>
            <a:srgbClr val="293267"/>
          </a:solid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800">
              <a:solidFill>
                <a:schemeClr val="dk1"/>
              </a:solidFill>
              <a:latin typeface="Calibri"/>
              <a:ea typeface="Calibri"/>
              <a:cs typeface="Calibri"/>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4386" y="5721614"/>
            <a:ext cx="1023223" cy="1026582"/>
          </a:xfrm>
          <a:prstGeom prst="rect">
            <a:avLst/>
          </a:prstGeom>
          <a:noFill/>
          <a:ln>
            <a:noFill/>
          </a:ln>
        </p:spPr>
      </p:pic>
      <p:sp>
        <p:nvSpPr>
          <p:cNvPr id="2" name="TextBox 1"/>
          <p:cNvSpPr txBox="1"/>
          <p:nvPr/>
        </p:nvSpPr>
        <p:spPr>
          <a:xfrm>
            <a:off x="730409" y="209993"/>
            <a:ext cx="4676500"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Spleen</a:t>
            </a:r>
          </a:p>
        </p:txBody>
      </p:sp>
      <p:pic>
        <p:nvPicPr>
          <p:cNvPr id="4" name="Picture 3">
            <a:extLst>
              <a:ext uri="{FF2B5EF4-FFF2-40B4-BE49-F238E27FC236}">
                <a16:creationId xmlns:a16="http://schemas.microsoft.com/office/drawing/2014/main" id="{C6773589-826B-454F-9BBA-9390A82A80EE}"/>
              </a:ext>
            </a:extLst>
          </p:cNvPr>
          <p:cNvPicPr>
            <a:picLocks noChangeAspect="1"/>
          </p:cNvPicPr>
          <p:nvPr/>
        </p:nvPicPr>
        <p:blipFill>
          <a:blip r:embed="rId4"/>
          <a:stretch>
            <a:fillRect/>
          </a:stretch>
        </p:blipFill>
        <p:spPr>
          <a:xfrm>
            <a:off x="839971" y="1552989"/>
            <a:ext cx="7233293" cy="4380343"/>
          </a:xfrm>
          <a:prstGeom prst="rect">
            <a:avLst/>
          </a:prstGeom>
        </p:spPr>
      </p:pic>
    </p:spTree>
    <p:extLst>
      <p:ext uri="{BB962C8B-B14F-4D97-AF65-F5344CB8AC3E}">
        <p14:creationId xmlns:p14="http://schemas.microsoft.com/office/powerpoint/2010/main" val="4143489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Shape 107"/>
          <p:cNvSpPr txBox="1"/>
          <p:nvPr/>
        </p:nvSpPr>
        <p:spPr>
          <a:xfrm>
            <a:off x="1187609" y="6343650"/>
            <a:ext cx="5065712" cy="2778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GB" sz="1200">
                <a:solidFill>
                  <a:schemeClr val="dk1"/>
                </a:solidFill>
                <a:latin typeface="Calibri"/>
                <a:ea typeface="Calibri"/>
                <a:cs typeface="Calibri"/>
                <a:sym typeface="Calibri"/>
              </a:rPr>
              <a:t>The Peer Teaching Society is not liable for false or misleading information…</a:t>
            </a:r>
          </a:p>
        </p:txBody>
      </p:sp>
      <p:sp>
        <p:nvSpPr>
          <p:cNvPr id="108" name="Shape 108"/>
          <p:cNvSpPr txBox="1"/>
          <p:nvPr/>
        </p:nvSpPr>
        <p:spPr>
          <a:xfrm>
            <a:off x="0" y="0"/>
            <a:ext cx="9144000" cy="1143000"/>
          </a:xfrm>
          <a:prstGeom prst="rect">
            <a:avLst/>
          </a:prstGeom>
          <a:solidFill>
            <a:srgbClr val="293267"/>
          </a:solidFill>
          <a:ln>
            <a:noFill/>
          </a:ln>
        </p:spPr>
        <p:txBody>
          <a:bodyPr wrap="square" lIns="91425" tIns="45700" rIns="91425" bIns="45700" anchor="t" anchorCtr="0">
            <a:noAutofit/>
          </a:bodyPr>
          <a:lstStyle/>
          <a:p>
            <a:pPr marL="0" marR="0" lvl="0" indent="0" algn="l" rtl="0">
              <a:spcBef>
                <a:spcPts val="0"/>
              </a:spcBef>
              <a:spcAft>
                <a:spcPts val="0"/>
              </a:spcAft>
              <a:buClr>
                <a:schemeClr val="dk1"/>
              </a:buClr>
              <a:buFont typeface="Arial"/>
              <a:buNone/>
            </a:pPr>
            <a:endParaRPr sz="1800">
              <a:solidFill>
                <a:schemeClr val="dk1"/>
              </a:solidFill>
              <a:latin typeface="Calibri"/>
              <a:ea typeface="Calibri"/>
              <a:cs typeface="Calibri"/>
              <a:sym typeface="Calibri"/>
            </a:endParaRPr>
          </a:p>
        </p:txBody>
      </p:sp>
      <p:pic>
        <p:nvPicPr>
          <p:cNvPr id="109" name="Shape 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4386" y="5721614"/>
            <a:ext cx="1023223" cy="1026582"/>
          </a:xfrm>
          <a:prstGeom prst="rect">
            <a:avLst/>
          </a:prstGeom>
          <a:noFill/>
          <a:ln>
            <a:noFill/>
          </a:ln>
        </p:spPr>
      </p:pic>
      <p:sp>
        <p:nvSpPr>
          <p:cNvPr id="2" name="TextBox 1"/>
          <p:cNvSpPr txBox="1"/>
          <p:nvPr/>
        </p:nvSpPr>
        <p:spPr>
          <a:xfrm>
            <a:off x="730408" y="209993"/>
            <a:ext cx="5797713"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Innate vs Adaptive Immunity </a:t>
            </a:r>
          </a:p>
        </p:txBody>
      </p:sp>
      <p:pic>
        <p:nvPicPr>
          <p:cNvPr id="3" name="Picture 2">
            <a:extLst>
              <a:ext uri="{FF2B5EF4-FFF2-40B4-BE49-F238E27FC236}">
                <a16:creationId xmlns:a16="http://schemas.microsoft.com/office/drawing/2014/main" id="{CA9683A0-AE78-42F9-AF22-EED3FD64FDAF}"/>
              </a:ext>
            </a:extLst>
          </p:cNvPr>
          <p:cNvPicPr>
            <a:picLocks noChangeAspect="1"/>
          </p:cNvPicPr>
          <p:nvPr/>
        </p:nvPicPr>
        <p:blipFill>
          <a:blip r:embed="rId4"/>
          <a:stretch>
            <a:fillRect/>
          </a:stretch>
        </p:blipFill>
        <p:spPr>
          <a:xfrm>
            <a:off x="1455275" y="1352993"/>
            <a:ext cx="6233449" cy="4675087"/>
          </a:xfrm>
          <a:prstGeom prst="rect">
            <a:avLst/>
          </a:prstGeom>
        </p:spPr>
      </p:pic>
    </p:spTree>
    <p:extLst>
      <p:ext uri="{BB962C8B-B14F-4D97-AF65-F5344CB8AC3E}">
        <p14:creationId xmlns:p14="http://schemas.microsoft.com/office/powerpoint/2010/main" val="2778033642"/>
      </p:ext>
    </p:extLst>
  </p:cSld>
  <p:clrMapOvr>
    <a:masterClrMapping/>
  </p:clrMapOvr>
</p:sld>
</file>

<file path=ppt/theme/theme1.xml><?xml version="1.0" encoding="utf-8"?>
<a:theme xmlns:a="http://schemas.openxmlformats.org/drawingml/2006/main" name="Peer Teaching Society Master Slides 2010">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24094</TotalTime>
  <Words>7232</Words>
  <Application>Microsoft Macintosh PowerPoint</Application>
  <PresentationFormat>On-screen Show (4:3)</PresentationFormat>
  <Paragraphs>655</Paragraphs>
  <Slides>51</Slides>
  <Notes>51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Calibri</vt:lpstr>
      <vt:lpstr>Didot</vt:lpstr>
      <vt:lpstr>Radley</vt:lpstr>
      <vt:lpstr>Symbol</vt:lpstr>
      <vt:lpstr>Times New Roman</vt:lpstr>
      <vt:lpstr>Peer Teaching Society Master Slides 2010</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Sheridan</dc:creator>
  <cp:lastModifiedBy>chris salmon</cp:lastModifiedBy>
  <cp:revision>179</cp:revision>
  <dcterms:modified xsi:type="dcterms:W3CDTF">2020-11-18T17:51:23Z</dcterms:modified>
</cp:coreProperties>
</file>