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
      <p:font typeface="Radley" pitchFamily="2" charset="77"/>
      <p:regular r:id="rId46"/>
      <p: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m+QZ/E9nzYmXsilHFtq1Qpt0BI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6FE258-FD16-4D23-B7C3-D9CA3B529D95}">
  <a:tblStyle styleId="{1A6FE258-FD16-4D23-B7C3-D9CA3B529D9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snapToObjects="1">
      <p:cViewPr varScale="1">
        <p:scale>
          <a:sx n="104" d="100"/>
          <a:sy n="104" d="100"/>
        </p:scale>
        <p:origin x="18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customschemas.google.com/relationships/presentationmetadata" Target="meta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16f5d40ef1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63" name="Google Shape;163;g116f5d40ef1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16f5d40ef1_0_7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39" name="Google Shape;239;g116f5d40ef1_0_7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16f5d40ef1_0_8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46" name="Google Shape;246;g116f5d40ef1_0_8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6f5d40ef1_0_9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57" name="Google Shape;257;g116f5d40ef1_0_9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6f5d40ef1_0_10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64" name="Google Shape;264;g116f5d40ef1_0_10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16f5d40ef1_0_1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75" name="Google Shape;275;g116f5d40ef1_0_1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16f5d40ef1_0_1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116f5d40ef1_0_11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174428b147_1_1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1174428b147_1_1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174428b147_1_26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1174428b147_1_2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174428b147_1_3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1174428b147_1_3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174428b147_1_4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g1174428b147_1_4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6f5d40ef1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16f5d40ef1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71" name="Google Shape;171;g116f5d40ef1_0_85: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174428b147_2_49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1174428b147_2_4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174428b147_1_50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1174428b147_1_5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174428b147_1_59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g1174428b147_1_5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174428b147_1_6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1174428b147_1_6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56" name="Google Shape;356;g1174428b147_1_6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174428b147_1_60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174428b147_1_60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174428b147_2_4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g1174428b147_2_4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174428b147_1_6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g1174428b147_1_6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174428b147_1_6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g1174428b147_1_6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174428b147_1_6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g1174428b147_1_6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74428b147_1_6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g1174428b147_1_6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16f5d40ef1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9" name="Google Shape;179;g116f5d40ef1_0_1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174428b147_2_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g1174428b147_2_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174428b147_2_3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g1174428b147_2_3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174428b147_2_1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g1174428b147_2_1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174428b147_1_64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g1174428b147_1_6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174428b147_2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g1174428b147_2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174428b147_2_25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g1174428b147_2_2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50" name="Google Shape;45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16f5d40ef1_0_12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59" name="Google Shape;459;g116f5d40ef1_0_12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69" name="Google Shape;46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16f5d40ef1_0_2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88" name="Google Shape;188;g116f5d40ef1_0_2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6f5d40ef1_0_3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02" name="Google Shape;202;g116f5d40ef1_0_3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6f5d40ef1_0_4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09" name="Google Shape;209;g116f5d40ef1_0_4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16f5d40ef1_0_5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19" name="Google Shape;219;g116f5d40ef1_0_5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16f5d40ef1_0_5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25" name="Google Shape;225;g116f5d40ef1_0_5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16f5d40ef1_0_6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232" name="Google Shape;232;g116f5d40ef1_0_6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5" name="Google Shape;15;p10"/>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0"/>
          <p:cNvSpPr txBox="1">
            <a:spLocks noGrp="1"/>
          </p:cNvSpPr>
          <p:nvPr>
            <p:ph type="body" idx="2"/>
          </p:nvPr>
        </p:nvSpPr>
        <p:spPr>
          <a:xfrm>
            <a:off x="4648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1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Google Shape;19;p1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0"/>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pic>
        <p:nvPicPr>
          <p:cNvPr id="21" name="Google Shape;21;p10"/>
          <p:cNvPicPr preferRelativeResize="0"/>
          <p:nvPr/>
        </p:nvPicPr>
        <p:blipFill rotWithShape="1">
          <a:blip r:embed="rId2">
            <a:alphaModFix/>
          </a:blip>
          <a:srcRect/>
          <a:stretch/>
        </p:blipFill>
        <p:spPr>
          <a:xfrm>
            <a:off x="164386" y="5721614"/>
            <a:ext cx="1023223" cy="10265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76" name="Google Shape;76;p19"/>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9" name="Google Shape;79;p19"/>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82" name="Google Shape;82;p20"/>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2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4" name="Google Shape;84;p2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5" name="Google Shape;85;p2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g1174428b147_1_194"/>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g1174428b147_1_194"/>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5" name="Google Shape;95;g1174428b147_1_19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 name="Google Shape;96;g1174428b147_1_19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g1174428b147_1_19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Google Shape;99;g1174428b147_1_200"/>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g1174428b147_1_200"/>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1" name="Google Shape;101;g1174428b147_1_20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g1174428b147_1_20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 name="Google Shape;103;g1174428b147_1_20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g1174428b147_1_206"/>
          <p:cNvSpPr txBox="1">
            <a:spLocks noGrp="1"/>
          </p:cNvSpPr>
          <p:nvPr>
            <p:ph type="title"/>
          </p:nvPr>
        </p:nvSpPr>
        <p:spPr>
          <a:xfrm>
            <a:off x="623888" y="1709738"/>
            <a:ext cx="78867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g1174428b147_1_206"/>
          <p:cNvSpPr txBox="1">
            <a:spLocks noGrp="1"/>
          </p:cNvSpPr>
          <p:nvPr>
            <p:ph type="body" idx="1"/>
          </p:nvPr>
        </p:nvSpPr>
        <p:spPr>
          <a:xfrm>
            <a:off x="623888" y="4589463"/>
            <a:ext cx="78867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7" name="Google Shape;107;g1174428b147_1_206"/>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g1174428b147_1_206"/>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g1174428b147_1_206"/>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0"/>
        <p:cNvGrpSpPr/>
        <p:nvPr/>
      </p:nvGrpSpPr>
      <p:grpSpPr>
        <a:xfrm>
          <a:off x="0" y="0"/>
          <a:ext cx="0" cy="0"/>
          <a:chOff x="0" y="0"/>
          <a:chExt cx="0" cy="0"/>
        </a:xfrm>
      </p:grpSpPr>
      <p:sp>
        <p:nvSpPr>
          <p:cNvPr id="111" name="Google Shape;111;g1174428b147_1_212"/>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g1174428b147_1_212"/>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 name="Google Shape;113;g1174428b147_1_212"/>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4" name="Google Shape;114;g1174428b147_1_21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 name="Google Shape;115;g1174428b147_1_212"/>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g1174428b147_1_21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7"/>
        <p:cNvGrpSpPr/>
        <p:nvPr/>
      </p:nvGrpSpPr>
      <p:grpSpPr>
        <a:xfrm>
          <a:off x="0" y="0"/>
          <a:ext cx="0" cy="0"/>
          <a:chOff x="0" y="0"/>
          <a:chExt cx="0" cy="0"/>
        </a:xfrm>
      </p:grpSpPr>
      <p:sp>
        <p:nvSpPr>
          <p:cNvPr id="118" name="Google Shape;118;g1174428b147_1_219"/>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9" name="Google Shape;119;g1174428b147_1_219"/>
          <p:cNvSpPr txBox="1">
            <a:spLocks noGrp="1"/>
          </p:cNvSpPr>
          <p:nvPr>
            <p:ph type="body" idx="1"/>
          </p:nvPr>
        </p:nvSpPr>
        <p:spPr>
          <a:xfrm>
            <a:off x="629841" y="1681163"/>
            <a:ext cx="38685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g1174428b147_1_219"/>
          <p:cNvSpPr txBox="1">
            <a:spLocks noGrp="1"/>
          </p:cNvSpPr>
          <p:nvPr>
            <p:ph type="body" idx="2"/>
          </p:nvPr>
        </p:nvSpPr>
        <p:spPr>
          <a:xfrm>
            <a:off x="629841" y="2505075"/>
            <a:ext cx="38685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g1174428b147_1_219"/>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2" name="Google Shape;122;g1174428b147_1_219"/>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3" name="Google Shape;123;g1174428b147_1_21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g1174428b147_1_21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g1174428b147_1_21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Google Shape;127;g1174428b147_1_228"/>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 name="Google Shape;128;g1174428b147_1_228"/>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9" name="Google Shape;129;g1174428b147_1_228"/>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g1174428b147_1_22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g1174428b147_1_233"/>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g1174428b147_1_233"/>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1174428b147_1_233"/>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5"/>
        <p:cNvGrpSpPr/>
        <p:nvPr/>
      </p:nvGrpSpPr>
      <p:grpSpPr>
        <a:xfrm>
          <a:off x="0" y="0"/>
          <a:ext cx="0" cy="0"/>
          <a:chOff x="0" y="0"/>
          <a:chExt cx="0" cy="0"/>
        </a:xfrm>
      </p:grpSpPr>
      <p:sp>
        <p:nvSpPr>
          <p:cNvPr id="136" name="Google Shape;136;g1174428b147_1_237"/>
          <p:cNvSpPr txBox="1">
            <a:spLocks noGrp="1"/>
          </p:cNvSpPr>
          <p:nvPr>
            <p:ph type="title"/>
          </p:nvPr>
        </p:nvSpPr>
        <p:spPr>
          <a:xfrm>
            <a:off x="629841" y="457200"/>
            <a:ext cx="29490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7" name="Google Shape;137;g1174428b147_1_237"/>
          <p:cNvSpPr txBox="1">
            <a:spLocks noGrp="1"/>
          </p:cNvSpPr>
          <p:nvPr>
            <p:ph type="body" idx="1"/>
          </p:nvPr>
        </p:nvSpPr>
        <p:spPr>
          <a:xfrm>
            <a:off x="3887391" y="987425"/>
            <a:ext cx="46293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8" name="Google Shape;138;g1174428b147_1_237"/>
          <p:cNvSpPr txBox="1">
            <a:spLocks noGrp="1"/>
          </p:cNvSpPr>
          <p:nvPr>
            <p:ph type="body" idx="2"/>
          </p:nvPr>
        </p:nvSpPr>
        <p:spPr>
          <a:xfrm>
            <a:off x="629841" y="2057400"/>
            <a:ext cx="29490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9" name="Google Shape;139;g1174428b147_1_237"/>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g1174428b147_1_237"/>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g1174428b147_1_23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457200" y="274637"/>
            <a:ext cx="8229600" cy="1143000"/>
          </a:xfrm>
          <a:prstGeom prst="rect">
            <a:avLst/>
          </a:prstGeom>
          <a:solidFill>
            <a:srgbClr val="17365D"/>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24" name="Google Shape;24;p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1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Google Shape;26;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Google Shape;27;p1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11"/>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pic>
        <p:nvPicPr>
          <p:cNvPr id="29" name="Google Shape;29;p11"/>
          <p:cNvPicPr preferRelativeResize="0"/>
          <p:nvPr/>
        </p:nvPicPr>
        <p:blipFill rotWithShape="1">
          <a:blip r:embed="rId2">
            <a:alphaModFix/>
          </a:blip>
          <a:srcRect/>
          <a:stretch/>
        </p:blipFill>
        <p:spPr>
          <a:xfrm>
            <a:off x="164386" y="5721614"/>
            <a:ext cx="1023223" cy="102658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2"/>
        <p:cNvGrpSpPr/>
        <p:nvPr/>
      </p:nvGrpSpPr>
      <p:grpSpPr>
        <a:xfrm>
          <a:off x="0" y="0"/>
          <a:ext cx="0" cy="0"/>
          <a:chOff x="0" y="0"/>
          <a:chExt cx="0" cy="0"/>
        </a:xfrm>
      </p:grpSpPr>
      <p:sp>
        <p:nvSpPr>
          <p:cNvPr id="143" name="Google Shape;143;g1174428b147_1_244"/>
          <p:cNvSpPr txBox="1">
            <a:spLocks noGrp="1"/>
          </p:cNvSpPr>
          <p:nvPr>
            <p:ph type="title"/>
          </p:nvPr>
        </p:nvSpPr>
        <p:spPr>
          <a:xfrm>
            <a:off x="629841" y="457200"/>
            <a:ext cx="29490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g1174428b147_1_244"/>
          <p:cNvSpPr>
            <a:spLocks noGrp="1"/>
          </p:cNvSpPr>
          <p:nvPr>
            <p:ph type="pic" idx="2"/>
          </p:nvPr>
        </p:nvSpPr>
        <p:spPr>
          <a:xfrm>
            <a:off x="3887391" y="987425"/>
            <a:ext cx="4629300" cy="4873500"/>
          </a:xfrm>
          <a:prstGeom prst="rect">
            <a:avLst/>
          </a:prstGeom>
          <a:noFill/>
          <a:ln>
            <a:noFill/>
          </a:ln>
        </p:spPr>
      </p:sp>
      <p:sp>
        <p:nvSpPr>
          <p:cNvPr id="145" name="Google Shape;145;g1174428b147_1_244"/>
          <p:cNvSpPr txBox="1">
            <a:spLocks noGrp="1"/>
          </p:cNvSpPr>
          <p:nvPr>
            <p:ph type="body" idx="1"/>
          </p:nvPr>
        </p:nvSpPr>
        <p:spPr>
          <a:xfrm>
            <a:off x="629841" y="2057400"/>
            <a:ext cx="29490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6" name="Google Shape;146;g1174428b147_1_24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1174428b147_1_24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g1174428b147_1_24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
        <p:cNvGrpSpPr/>
        <p:nvPr/>
      </p:nvGrpSpPr>
      <p:grpSpPr>
        <a:xfrm>
          <a:off x="0" y="0"/>
          <a:ext cx="0" cy="0"/>
          <a:chOff x="0" y="0"/>
          <a:chExt cx="0" cy="0"/>
        </a:xfrm>
      </p:grpSpPr>
      <p:sp>
        <p:nvSpPr>
          <p:cNvPr id="150" name="Google Shape;150;g1174428b147_1_251"/>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1174428b147_1_251"/>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g1174428b147_1_25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g1174428b147_1_25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g1174428b147_1_25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5"/>
        <p:cNvGrpSpPr/>
        <p:nvPr/>
      </p:nvGrpSpPr>
      <p:grpSpPr>
        <a:xfrm>
          <a:off x="0" y="0"/>
          <a:ext cx="0" cy="0"/>
          <a:chOff x="0" y="0"/>
          <a:chExt cx="0" cy="0"/>
        </a:xfrm>
      </p:grpSpPr>
      <p:sp>
        <p:nvSpPr>
          <p:cNvPr id="156" name="Google Shape;156;g1174428b147_1_257"/>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7" name="Google Shape;157;g1174428b147_1_257"/>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8" name="Google Shape;158;g1174428b147_1_257"/>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9" name="Google Shape;159;g1174428b147_1_257"/>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0" name="Google Shape;160;g1174428b147_1_25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2"/>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2" name="Google Shape;32;p1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3" name="Google Shape;33;p1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4" name="Google Shape;34;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5" name="Google Shape;35;p1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8" name="Google Shape;38;p13"/>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9" name="Google Shape;39;p1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0" name="Google Shape;40;p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1" name="Google Shape;41;p1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14"/>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Google Shape;48;p1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9" name="Google Shape;49;p1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0" name="Google Shape;50;p1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53" name="Google Shape;53;p1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Google Shape;54;p1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Google Shape;55;p1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8" name="Google Shape;58;p1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9" name="Google Shape;59;p16"/>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62" name="Google Shape;62;p17"/>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4" name="Google Shape;64;p17"/>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5" name="Google Shape;65;p1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6" name="Google Shape;66;p1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69" name="Google Shape;69;p18"/>
          <p:cNvSpPr>
            <a:spLocks noGrp="1"/>
          </p:cNvSpPr>
          <p:nvPr>
            <p:ph type="pic" idx="2"/>
          </p:nvPr>
        </p:nvSpPr>
        <p:spPr>
          <a:xfrm>
            <a:off x="1792288" y="612775"/>
            <a:ext cx="5486399" cy="4114800"/>
          </a:xfrm>
          <a:prstGeom prst="rect">
            <a:avLst/>
          </a:prstGeom>
          <a:noFill/>
          <a:ln>
            <a:noFill/>
          </a:ln>
        </p:spPr>
      </p:sp>
      <p:sp>
        <p:nvSpPr>
          <p:cNvPr id="70" name="Google Shape;70;p18"/>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1" name="Google Shape;71;p18"/>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2" name="Google Shape;72;p1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3" name="Google Shape;73;p1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274637"/>
            <a:ext cx="8229600" cy="1143000"/>
          </a:xfrm>
          <a:prstGeom prst="rect">
            <a:avLst/>
          </a:prstGeom>
          <a:solidFill>
            <a:srgbClr val="0F243E"/>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g1174428b147_1_188"/>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8" name="Google Shape;88;g1174428b147_1_188"/>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g1174428b147_1_188"/>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g1174428b147_1_188"/>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g1174428b147_1_18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hyperlink" Target="mailto:hqrkhan1@sheffield.ac.u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16f5d40ef1_0_2"/>
          <p:cNvSpPr txBox="1"/>
          <p:nvPr/>
        </p:nvSpPr>
        <p:spPr>
          <a:xfrm>
            <a:off x="3877732" y="5046132"/>
            <a:ext cx="1744200" cy="629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Radley"/>
              <a:ea typeface="Radley"/>
              <a:cs typeface="Radley"/>
              <a:sym typeface="Radley"/>
            </a:endParaRPr>
          </a:p>
        </p:txBody>
      </p:sp>
      <p:pic>
        <p:nvPicPr>
          <p:cNvPr id="166" name="Google Shape;166;g116f5d40ef1_0_2"/>
          <p:cNvPicPr preferRelativeResize="0"/>
          <p:nvPr/>
        </p:nvPicPr>
        <p:blipFill rotWithShape="1">
          <a:blip r:embed="rId3">
            <a:alphaModFix/>
          </a:blip>
          <a:srcRect/>
          <a:stretch/>
        </p:blipFill>
        <p:spPr>
          <a:xfrm>
            <a:off x="1963229" y="208752"/>
            <a:ext cx="5573138" cy="5589514"/>
          </a:xfrm>
          <a:prstGeom prst="rect">
            <a:avLst/>
          </a:prstGeom>
          <a:noFill/>
          <a:ln>
            <a:noFill/>
          </a:ln>
        </p:spPr>
      </p:pic>
      <p:sp>
        <p:nvSpPr>
          <p:cNvPr id="167" name="Google Shape;167;g116f5d40ef1_0_2"/>
          <p:cNvSpPr txBox="1"/>
          <p:nvPr/>
        </p:nvSpPr>
        <p:spPr>
          <a:xfrm>
            <a:off x="3636330" y="5897455"/>
            <a:ext cx="2734500" cy="646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93267"/>
              </a:buClr>
              <a:buSzPts val="3600"/>
              <a:buFont typeface="Calibri"/>
              <a:buNone/>
            </a:pPr>
            <a:r>
              <a:rPr lang="en-US" sz="3600" b="1" i="0" u="none" strike="noStrike" cap="none">
                <a:solidFill>
                  <a:srgbClr val="293267"/>
                </a:solidFill>
                <a:latin typeface="Calibri"/>
                <a:ea typeface="Calibri"/>
                <a:cs typeface="Calibri"/>
                <a:sym typeface="Calibri"/>
              </a:rPr>
              <a:t>2021/2022</a:t>
            </a:r>
            <a:endParaRPr sz="3200" b="1" i="0" u="none" strike="noStrike" cap="none">
              <a:solidFill>
                <a:srgbClr val="293267"/>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16f5d40ef1_0_762"/>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CKD Management</a:t>
            </a:r>
            <a:endParaRPr/>
          </a:p>
        </p:txBody>
      </p:sp>
      <p:sp>
        <p:nvSpPr>
          <p:cNvPr id="242" name="Google Shape;242;g116f5d40ef1_0_762"/>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560"/>
              </a:spcBef>
              <a:spcAft>
                <a:spcPts val="0"/>
              </a:spcAft>
              <a:buClr>
                <a:schemeClr val="dk1"/>
              </a:buClr>
              <a:buSzPts val="2800"/>
              <a:buFont typeface="Arial"/>
              <a:buChar char="•"/>
            </a:pPr>
            <a:r>
              <a:rPr lang="en-US">
                <a:solidFill>
                  <a:srgbClr val="FF0000"/>
                </a:solidFill>
              </a:rPr>
              <a:t>Slow progression of disease</a:t>
            </a:r>
            <a:endParaRPr/>
          </a:p>
          <a:p>
            <a:pPr marL="914400" lvl="1" indent="-381000" algn="l" rtl="0">
              <a:lnSpc>
                <a:spcPct val="100000"/>
              </a:lnSpc>
              <a:spcBef>
                <a:spcPts val="480"/>
              </a:spcBef>
              <a:spcAft>
                <a:spcPts val="0"/>
              </a:spcAft>
              <a:buSzPts val="2400"/>
              <a:buChar char="–"/>
            </a:pPr>
            <a:r>
              <a:rPr lang="en-US"/>
              <a:t>DM treatment</a:t>
            </a:r>
            <a:endParaRPr/>
          </a:p>
          <a:p>
            <a:pPr marL="914400" lvl="1" indent="-381000" algn="l" rtl="0">
              <a:lnSpc>
                <a:spcPct val="100000"/>
              </a:lnSpc>
              <a:spcBef>
                <a:spcPts val="480"/>
              </a:spcBef>
              <a:spcAft>
                <a:spcPts val="0"/>
              </a:spcAft>
              <a:buSzPts val="2400"/>
              <a:buChar char="–"/>
            </a:pPr>
            <a:r>
              <a:rPr lang="en-US"/>
              <a:t>HTN treatment</a:t>
            </a:r>
            <a:endParaRPr/>
          </a:p>
          <a:p>
            <a:pPr marL="914400" lvl="1" indent="-381000" algn="l" rtl="0">
              <a:lnSpc>
                <a:spcPct val="100000"/>
              </a:lnSpc>
              <a:spcBef>
                <a:spcPts val="480"/>
              </a:spcBef>
              <a:spcAft>
                <a:spcPts val="0"/>
              </a:spcAft>
              <a:buSzPts val="2400"/>
              <a:buChar char="–"/>
            </a:pPr>
            <a:r>
              <a:rPr lang="en-US"/>
              <a:t>Glumeronephritis treatment</a:t>
            </a:r>
            <a:endParaRPr/>
          </a:p>
          <a:p>
            <a:pPr marL="457200" marR="0" lvl="0" indent="-406400" algn="l" rtl="0">
              <a:lnSpc>
                <a:spcPct val="100000"/>
              </a:lnSpc>
              <a:spcBef>
                <a:spcPts val="560"/>
              </a:spcBef>
              <a:spcAft>
                <a:spcPts val="0"/>
              </a:spcAft>
              <a:buClr>
                <a:schemeClr val="dk1"/>
              </a:buClr>
              <a:buSzPts val="2800"/>
              <a:buFont typeface="Arial"/>
              <a:buChar char="•"/>
            </a:pPr>
            <a:r>
              <a:rPr lang="en-US">
                <a:solidFill>
                  <a:srgbClr val="FF0000"/>
                </a:solidFill>
              </a:rPr>
              <a:t>Reduce risk of CVD</a:t>
            </a:r>
            <a:endParaRPr/>
          </a:p>
          <a:p>
            <a:pPr marL="914400" lvl="1" indent="-381000" algn="l" rtl="0">
              <a:lnSpc>
                <a:spcPct val="100000"/>
              </a:lnSpc>
              <a:spcBef>
                <a:spcPts val="480"/>
              </a:spcBef>
              <a:spcAft>
                <a:spcPts val="0"/>
              </a:spcAft>
              <a:buSzPts val="2400"/>
              <a:buChar char="–"/>
            </a:pPr>
            <a:r>
              <a:rPr lang="en-US"/>
              <a:t>Atorvastatin- 20mg</a:t>
            </a:r>
            <a:endParaRPr/>
          </a:p>
        </p:txBody>
      </p:sp>
      <p:sp>
        <p:nvSpPr>
          <p:cNvPr id="243" name="Google Shape;243;g116f5d40ef1_0_762"/>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560"/>
              </a:spcBef>
              <a:spcAft>
                <a:spcPts val="0"/>
              </a:spcAft>
              <a:buClr>
                <a:schemeClr val="dk1"/>
              </a:buClr>
              <a:buSzPts val="2800"/>
              <a:buFont typeface="Arial"/>
              <a:buChar char="•"/>
            </a:pPr>
            <a:r>
              <a:rPr lang="en-US">
                <a:solidFill>
                  <a:srgbClr val="FF0000"/>
                </a:solidFill>
              </a:rPr>
              <a:t>Manage complications</a:t>
            </a:r>
            <a:endParaRPr/>
          </a:p>
          <a:p>
            <a:pPr marL="914400" lvl="1" indent="-381000" algn="l" rtl="0">
              <a:lnSpc>
                <a:spcPct val="100000"/>
              </a:lnSpc>
              <a:spcBef>
                <a:spcPts val="480"/>
              </a:spcBef>
              <a:spcAft>
                <a:spcPts val="0"/>
              </a:spcAft>
              <a:buSzPts val="2400"/>
              <a:buChar char="–"/>
            </a:pPr>
            <a:r>
              <a:rPr lang="en-US"/>
              <a:t>Mineral bone disease- low Vit D</a:t>
            </a:r>
            <a:endParaRPr/>
          </a:p>
          <a:p>
            <a:pPr marL="914400" lvl="1" indent="-381000" algn="l" rtl="0">
              <a:lnSpc>
                <a:spcPct val="100000"/>
              </a:lnSpc>
              <a:spcBef>
                <a:spcPts val="480"/>
              </a:spcBef>
              <a:spcAft>
                <a:spcPts val="0"/>
              </a:spcAft>
              <a:buSzPts val="2400"/>
              <a:buChar char="–"/>
            </a:pPr>
            <a:r>
              <a:rPr lang="en-US"/>
              <a:t>HTN</a:t>
            </a:r>
            <a:endParaRPr/>
          </a:p>
          <a:p>
            <a:pPr marL="914400" lvl="1" indent="-381000" algn="l" rtl="0">
              <a:lnSpc>
                <a:spcPct val="100000"/>
              </a:lnSpc>
              <a:spcBef>
                <a:spcPts val="480"/>
              </a:spcBef>
              <a:spcAft>
                <a:spcPts val="0"/>
              </a:spcAft>
              <a:buSzPts val="2400"/>
              <a:buChar char="–"/>
            </a:pPr>
            <a:r>
              <a:rPr lang="en-US"/>
              <a:t>Proteinuria</a:t>
            </a:r>
            <a:endParaRPr/>
          </a:p>
          <a:p>
            <a:pPr marL="914400" lvl="1" indent="-381000" algn="l" rtl="0">
              <a:lnSpc>
                <a:spcPct val="100000"/>
              </a:lnSpc>
              <a:spcBef>
                <a:spcPts val="480"/>
              </a:spcBef>
              <a:spcAft>
                <a:spcPts val="0"/>
              </a:spcAft>
              <a:buSzPts val="2400"/>
              <a:buChar char="–"/>
            </a:pPr>
            <a:r>
              <a:rPr lang="en-US"/>
              <a:t>Anaemia-&gt; ESA</a:t>
            </a:r>
            <a:endParaRPr/>
          </a:p>
          <a:p>
            <a:pPr marL="914400" lvl="1" indent="-381000" algn="l" rtl="0">
              <a:lnSpc>
                <a:spcPct val="100000"/>
              </a:lnSpc>
              <a:spcBef>
                <a:spcPts val="480"/>
              </a:spcBef>
              <a:spcAft>
                <a:spcPts val="0"/>
              </a:spcAft>
              <a:buSzPts val="2400"/>
              <a:buChar char="–"/>
            </a:pPr>
            <a:r>
              <a:rPr lang="en-US"/>
              <a:t>RRT- haemodialysis, peritoneal dialysis, transplant</a:t>
            </a:r>
            <a:endParaRPr/>
          </a:p>
          <a:p>
            <a:pPr marL="457200" marR="0" lvl="0" indent="-228600" algn="l" rtl="0">
              <a:lnSpc>
                <a:spcPct val="100000"/>
              </a:lnSpc>
              <a:spcBef>
                <a:spcPts val="560"/>
              </a:spcBef>
              <a:spcAft>
                <a:spcPts val="0"/>
              </a:spcAft>
              <a:buClr>
                <a:schemeClr val="dk1"/>
              </a:buClr>
              <a:buSzPts val="2800"/>
              <a:buFont typeface="Arial"/>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16f5d40ef1_0_845"/>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solidFill>
                  <a:schemeClr val="lt1"/>
                </a:solidFill>
              </a:rPr>
              <a:t>Prostate Pathology</a:t>
            </a:r>
            <a:endParaRPr>
              <a:solidFill>
                <a:schemeClr val="lt1"/>
              </a:solidFill>
            </a:endParaRPr>
          </a:p>
        </p:txBody>
      </p:sp>
      <p:sp>
        <p:nvSpPr>
          <p:cNvPr id="249" name="Google Shape;249;g116f5d40ef1_0_845"/>
          <p:cNvSpPr txBox="1">
            <a:spLocks noGrp="1"/>
          </p:cNvSpPr>
          <p:nvPr>
            <p:ph type="body" idx="1"/>
          </p:nvPr>
        </p:nvSpPr>
        <p:spPr>
          <a:xfrm>
            <a:off x="457200" y="2968831"/>
            <a:ext cx="4038600" cy="31572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560"/>
              </a:spcBef>
              <a:spcAft>
                <a:spcPts val="0"/>
              </a:spcAft>
              <a:buClr>
                <a:schemeClr val="dk1"/>
              </a:buClr>
              <a:buSzPts val="2800"/>
              <a:buFont typeface="Arial"/>
              <a:buNone/>
            </a:pPr>
            <a:endParaRPr/>
          </a:p>
        </p:txBody>
      </p:sp>
      <p:sp>
        <p:nvSpPr>
          <p:cNvPr id="250" name="Google Shape;250;g116f5d40ef1_0_845"/>
          <p:cNvSpPr txBox="1">
            <a:spLocks noGrp="1"/>
          </p:cNvSpPr>
          <p:nvPr>
            <p:ph type="body" idx="2"/>
          </p:nvPr>
        </p:nvSpPr>
        <p:spPr>
          <a:xfrm>
            <a:off x="4648200" y="2968831"/>
            <a:ext cx="4038600" cy="3157200"/>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560"/>
              </a:spcBef>
              <a:spcAft>
                <a:spcPts val="0"/>
              </a:spcAft>
              <a:buSzPts val="2800"/>
              <a:buNone/>
            </a:pPr>
            <a:endParaRPr/>
          </a:p>
        </p:txBody>
      </p:sp>
      <p:sp>
        <p:nvSpPr>
          <p:cNvPr id="251" name="Google Shape;251;g116f5d40ef1_0_845"/>
          <p:cNvSpPr/>
          <p:nvPr/>
        </p:nvSpPr>
        <p:spPr>
          <a:xfrm>
            <a:off x="457200" y="1591294"/>
            <a:ext cx="8229600" cy="1377600"/>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Physiology</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chemeClr val="lt1"/>
                </a:solidFill>
                <a:latin typeface="Arial"/>
                <a:ea typeface="Arial"/>
                <a:cs typeface="Arial"/>
                <a:sym typeface="Arial"/>
              </a:rPr>
              <a:t>Produces testosterone and dihydrotestosterone</a:t>
            </a:r>
            <a:endParaRPr sz="2000" b="0"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chemeClr val="lt1"/>
                </a:solidFill>
                <a:latin typeface="Arial"/>
                <a:ea typeface="Arial"/>
                <a:cs typeface="Arial"/>
                <a:sym typeface="Arial"/>
              </a:rPr>
              <a:t>Production of PSA- liquefies semen</a:t>
            </a:r>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2" name="Google Shape;252;g116f5d40ef1_0_845"/>
          <p:cNvSpPr/>
          <p:nvPr/>
        </p:nvSpPr>
        <p:spPr>
          <a:xfrm>
            <a:off x="380999" y="3142488"/>
            <a:ext cx="4267200" cy="2593200"/>
          </a:xfrm>
          <a:prstGeom prst="roundRect">
            <a:avLst>
              <a:gd name="adj" fmla="val 16667"/>
            </a:avLst>
          </a:prstGeom>
          <a:solidFill>
            <a:srgbClr val="76923C"/>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Benign Prostatic Hyperplasia</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chemeClr val="lt1"/>
                </a:solidFill>
                <a:latin typeface="Arial"/>
                <a:ea typeface="Arial"/>
                <a:cs typeface="Arial"/>
                <a:sym typeface="Arial"/>
              </a:rPr>
              <a:t>Benign enlargement of the prostate gland</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chemeClr val="lt1"/>
                </a:solidFill>
                <a:latin typeface="Arial"/>
                <a:ea typeface="Arial"/>
                <a:cs typeface="Arial"/>
                <a:sym typeface="Arial"/>
              </a:rPr>
              <a:t>LUTS- storage and voiding</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chemeClr val="lt1"/>
                </a:solidFill>
                <a:latin typeface="Arial"/>
                <a:ea typeface="Arial"/>
                <a:cs typeface="Arial"/>
                <a:sym typeface="Arial"/>
              </a:rPr>
              <a:t>Examination: DRE and PSA</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chemeClr val="lt1"/>
                </a:solidFill>
                <a:latin typeface="Arial"/>
                <a:ea typeface="Arial"/>
                <a:cs typeface="Arial"/>
                <a:sym typeface="Arial"/>
              </a:rPr>
              <a:t>Management: (1) </a:t>
            </a:r>
            <a:r>
              <a:rPr lang="en-US" sz="2000">
                <a:solidFill>
                  <a:schemeClr val="lt1"/>
                </a:solidFill>
              </a:rPr>
              <a:t>Tamsulosin</a:t>
            </a:r>
            <a:r>
              <a:rPr lang="en-US" sz="2000" b="0" i="0" u="none" strike="noStrike" cap="none">
                <a:solidFill>
                  <a:schemeClr val="lt1"/>
                </a:solidFill>
                <a:latin typeface="Arial"/>
                <a:ea typeface="Arial"/>
                <a:cs typeface="Arial"/>
                <a:sym typeface="Arial"/>
              </a:rPr>
              <a:t> (2) </a:t>
            </a:r>
            <a:r>
              <a:rPr lang="en-US" sz="2000">
                <a:solidFill>
                  <a:schemeClr val="lt1"/>
                </a:solidFill>
              </a:rPr>
              <a:t>Finasteride</a:t>
            </a:r>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3" name="Google Shape;253;g116f5d40ef1_0_845"/>
          <p:cNvSpPr/>
          <p:nvPr/>
        </p:nvSpPr>
        <p:spPr>
          <a:xfrm>
            <a:off x="4800600" y="3136024"/>
            <a:ext cx="4267200" cy="2893200"/>
          </a:xfrm>
          <a:prstGeom prst="roundRect">
            <a:avLst>
              <a:gd name="adj" fmla="val 16667"/>
            </a:avLst>
          </a:prstGeom>
          <a:solidFill>
            <a:srgbClr val="E36C09"/>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Prostate Cancer</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chemeClr val="lt1"/>
                </a:solidFill>
                <a:latin typeface="Arial"/>
                <a:ea typeface="Arial"/>
                <a:cs typeface="Arial"/>
                <a:sym typeface="Arial"/>
              </a:rPr>
              <a:t>Adenocarcinoma</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chemeClr val="lt1"/>
                </a:solidFill>
                <a:latin typeface="Arial"/>
                <a:ea typeface="Arial"/>
                <a:cs typeface="Arial"/>
                <a:sym typeface="Arial"/>
              </a:rPr>
              <a:t>LUTS symptoms</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chemeClr val="lt1"/>
                </a:solidFill>
                <a:latin typeface="Arial"/>
                <a:ea typeface="Arial"/>
                <a:cs typeface="Arial"/>
                <a:sym typeface="Arial"/>
              </a:rPr>
              <a:t>Metastasis- haematuria, back pain</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chemeClr val="lt1"/>
                </a:solidFill>
                <a:latin typeface="Arial"/>
                <a:ea typeface="Arial"/>
                <a:cs typeface="Arial"/>
                <a:sym typeface="Arial"/>
              </a:rPr>
              <a:t>Localised: radical prostatectomy</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chemeClr val="lt1"/>
                </a:solidFill>
                <a:latin typeface="Arial"/>
                <a:ea typeface="Arial"/>
                <a:cs typeface="Arial"/>
                <a:sym typeface="Arial"/>
              </a:rPr>
              <a:t>Advanced: zoladex (GnRH agonist)</a:t>
            </a:r>
            <a:endParaRPr sz="1400" b="0" i="0" u="none" strike="noStrike" cap="none">
              <a:solidFill>
                <a:schemeClr val="lt1"/>
              </a:solidFill>
              <a:latin typeface="Arial"/>
              <a:ea typeface="Arial"/>
              <a:cs typeface="Arial"/>
              <a:sym typeface="Arial"/>
            </a:endParaRPr>
          </a:p>
        </p:txBody>
      </p:sp>
      <p:pic>
        <p:nvPicPr>
          <p:cNvPr id="254" name="Google Shape;254;g116f5d40ef1_0_845" descr="A picture containing tool, scissors, spectacles, goggles&#10;&#10;Description automatically generated"/>
          <p:cNvPicPr preferRelativeResize="0"/>
          <p:nvPr/>
        </p:nvPicPr>
        <p:blipFill rotWithShape="1">
          <a:blip r:embed="rId3">
            <a:alphaModFix/>
          </a:blip>
          <a:srcRect/>
          <a:stretch/>
        </p:blipFill>
        <p:spPr>
          <a:xfrm>
            <a:off x="7052954" y="1635569"/>
            <a:ext cx="1216109" cy="12825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16f5d40ef1_0_932"/>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solidFill>
                  <a:schemeClr val="lt1"/>
                </a:solidFill>
              </a:rPr>
              <a:t>Male Reproductive System</a:t>
            </a:r>
            <a:endParaRPr>
              <a:solidFill>
                <a:schemeClr val="lt1"/>
              </a:solidFill>
            </a:endParaRPr>
          </a:p>
        </p:txBody>
      </p:sp>
      <p:pic>
        <p:nvPicPr>
          <p:cNvPr id="260" name="Google Shape;260;g116f5d40ef1_0_932"/>
          <p:cNvPicPr preferRelativeResize="0"/>
          <p:nvPr/>
        </p:nvPicPr>
        <p:blipFill rotWithShape="1">
          <a:blip r:embed="rId3">
            <a:alphaModFix/>
          </a:blip>
          <a:srcRect/>
          <a:stretch/>
        </p:blipFill>
        <p:spPr>
          <a:xfrm>
            <a:off x="573477" y="1791522"/>
            <a:ext cx="4473536" cy="3958723"/>
          </a:xfrm>
          <a:prstGeom prst="rect">
            <a:avLst/>
          </a:prstGeom>
          <a:noFill/>
          <a:ln>
            <a:noFill/>
          </a:ln>
        </p:spPr>
      </p:pic>
      <p:pic>
        <p:nvPicPr>
          <p:cNvPr id="261" name="Google Shape;261;g116f5d40ef1_0_932"/>
          <p:cNvPicPr preferRelativeResize="0"/>
          <p:nvPr/>
        </p:nvPicPr>
        <p:blipFill rotWithShape="1">
          <a:blip r:embed="rId4">
            <a:alphaModFix/>
          </a:blip>
          <a:srcRect/>
          <a:stretch/>
        </p:blipFill>
        <p:spPr>
          <a:xfrm>
            <a:off x="5267566" y="1791522"/>
            <a:ext cx="3419234" cy="40324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16f5d40ef1_0_1015"/>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Scrotal Pathology</a:t>
            </a:r>
            <a:endParaRPr/>
          </a:p>
        </p:txBody>
      </p:sp>
      <p:sp>
        <p:nvSpPr>
          <p:cNvPr id="267" name="Google Shape;267;g116f5d40ef1_0_1015"/>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560"/>
              </a:spcBef>
              <a:spcAft>
                <a:spcPts val="0"/>
              </a:spcAft>
              <a:buClr>
                <a:schemeClr val="dk1"/>
              </a:buClr>
              <a:buSzPts val="2800"/>
              <a:buFont typeface="Arial"/>
              <a:buNone/>
            </a:pPr>
            <a:endParaRPr/>
          </a:p>
        </p:txBody>
      </p:sp>
      <p:sp>
        <p:nvSpPr>
          <p:cNvPr id="268" name="Google Shape;268;g116f5d40ef1_0_1015"/>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560"/>
              </a:spcBef>
              <a:spcAft>
                <a:spcPts val="0"/>
              </a:spcAft>
              <a:buSzPts val="2800"/>
              <a:buNone/>
            </a:pPr>
            <a:endParaRPr/>
          </a:p>
        </p:txBody>
      </p:sp>
      <p:sp>
        <p:nvSpPr>
          <p:cNvPr id="269" name="Google Shape;269;g116f5d40ef1_0_1015"/>
          <p:cNvSpPr/>
          <p:nvPr/>
        </p:nvSpPr>
        <p:spPr>
          <a:xfrm>
            <a:off x="457200" y="1600200"/>
            <a:ext cx="3923700" cy="3528900"/>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600" b="1" i="0" u="none" strike="noStrike" cap="none">
                <a:solidFill>
                  <a:schemeClr val="lt1"/>
                </a:solidFill>
                <a:latin typeface="Arial"/>
                <a:ea typeface="Arial"/>
                <a:cs typeface="Arial"/>
                <a:sym typeface="Arial"/>
              </a:rPr>
              <a:t>Varicocele</a:t>
            </a:r>
            <a:endParaRPr/>
          </a:p>
          <a:p>
            <a:pPr marL="457200" marR="0" lvl="0" indent="-457200" algn="l" rtl="0">
              <a:lnSpc>
                <a:spcPct val="100000"/>
              </a:lnSpc>
              <a:spcBef>
                <a:spcPts val="0"/>
              </a:spcBef>
              <a:spcAft>
                <a:spcPts val="0"/>
              </a:spcAft>
              <a:buClr>
                <a:srgbClr val="000000"/>
              </a:buClr>
              <a:buSzPts val="2600"/>
              <a:buFont typeface="Arial"/>
              <a:buChar char="•"/>
            </a:pPr>
            <a:r>
              <a:rPr lang="en-US" sz="2600" b="0" i="0" u="none" strike="noStrike" cap="none">
                <a:solidFill>
                  <a:schemeClr val="lt1"/>
                </a:solidFill>
                <a:latin typeface="Arial"/>
                <a:ea typeface="Arial"/>
                <a:cs typeface="Arial"/>
                <a:sym typeface="Arial"/>
              </a:rPr>
              <a:t>Abnormal enlargement of the testicular veins</a:t>
            </a:r>
            <a:endParaRPr/>
          </a:p>
          <a:p>
            <a:pPr marL="457200" marR="0" lvl="0" indent="-457200" algn="l" rtl="0">
              <a:lnSpc>
                <a:spcPct val="100000"/>
              </a:lnSpc>
              <a:spcBef>
                <a:spcPts val="0"/>
              </a:spcBef>
              <a:spcAft>
                <a:spcPts val="0"/>
              </a:spcAft>
              <a:buClr>
                <a:srgbClr val="000000"/>
              </a:buClr>
              <a:buSzPts val="2600"/>
              <a:buFont typeface="Arial"/>
              <a:buChar char="•"/>
            </a:pPr>
            <a:r>
              <a:rPr lang="en-US" sz="2600" b="0" i="0" u="none" strike="noStrike" cap="none">
                <a:solidFill>
                  <a:schemeClr val="lt1"/>
                </a:solidFill>
                <a:latin typeface="Arial"/>
                <a:ea typeface="Arial"/>
                <a:cs typeface="Arial"/>
                <a:sym typeface="Arial"/>
              </a:rPr>
              <a:t>‘Bag of worms’</a:t>
            </a:r>
            <a:endParaRPr/>
          </a:p>
          <a:p>
            <a:pPr marL="457200" marR="0" lvl="0" indent="-457200" algn="l" rtl="0">
              <a:lnSpc>
                <a:spcPct val="100000"/>
              </a:lnSpc>
              <a:spcBef>
                <a:spcPts val="0"/>
              </a:spcBef>
              <a:spcAft>
                <a:spcPts val="0"/>
              </a:spcAft>
              <a:buClr>
                <a:srgbClr val="000000"/>
              </a:buClr>
              <a:buSzPts val="2600"/>
              <a:buFont typeface="Arial"/>
              <a:buChar char="•"/>
            </a:pPr>
            <a:r>
              <a:rPr lang="en-US" sz="2600" b="0" i="0" u="none" strike="noStrike" cap="none">
                <a:solidFill>
                  <a:schemeClr val="lt1"/>
                </a:solidFill>
                <a:latin typeface="Arial"/>
                <a:ea typeface="Arial"/>
                <a:cs typeface="Arial"/>
                <a:sym typeface="Arial"/>
              </a:rPr>
              <a:t>US and Doppler </a:t>
            </a:r>
            <a:endParaRPr/>
          </a:p>
          <a:p>
            <a:pPr marL="457200" marR="0" lvl="0" indent="-457200" algn="l" rtl="0">
              <a:lnSpc>
                <a:spcPct val="100000"/>
              </a:lnSpc>
              <a:spcBef>
                <a:spcPts val="0"/>
              </a:spcBef>
              <a:spcAft>
                <a:spcPts val="0"/>
              </a:spcAft>
              <a:buClr>
                <a:srgbClr val="000000"/>
              </a:buClr>
              <a:buSzPts val="2600"/>
              <a:buFont typeface="Arial"/>
              <a:buChar char="•"/>
            </a:pPr>
            <a:r>
              <a:rPr lang="en-US" sz="2600" b="0" i="0" u="none" strike="noStrike" cap="none">
                <a:solidFill>
                  <a:schemeClr val="lt1"/>
                </a:solidFill>
                <a:latin typeface="Arial"/>
                <a:ea typeface="Arial"/>
                <a:cs typeface="Arial"/>
                <a:sym typeface="Arial"/>
              </a:rPr>
              <a:t>Management: Conservative</a:t>
            </a:r>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0" name="Google Shape;270;g116f5d40ef1_0_1015"/>
          <p:cNvSpPr/>
          <p:nvPr/>
        </p:nvSpPr>
        <p:spPr>
          <a:xfrm>
            <a:off x="4809500" y="1600200"/>
            <a:ext cx="3877200" cy="3271800"/>
          </a:xfrm>
          <a:prstGeom prst="roundRect">
            <a:avLst>
              <a:gd name="adj" fmla="val 16667"/>
            </a:avLst>
          </a:prstGeom>
          <a:solidFill>
            <a:srgbClr val="BD4C7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600" b="1" i="0" u="none" strike="noStrike" cap="none">
                <a:solidFill>
                  <a:schemeClr val="lt1"/>
                </a:solidFill>
                <a:latin typeface="Arial"/>
                <a:ea typeface="Arial"/>
                <a:cs typeface="Arial"/>
                <a:sym typeface="Arial"/>
              </a:rPr>
              <a:t>Hydrocele</a:t>
            </a:r>
            <a:endParaRPr/>
          </a:p>
          <a:p>
            <a:pPr marL="342900" marR="0" lvl="0" indent="-342900" algn="l" rtl="0">
              <a:lnSpc>
                <a:spcPct val="100000"/>
              </a:lnSpc>
              <a:spcBef>
                <a:spcPts val="0"/>
              </a:spcBef>
              <a:spcAft>
                <a:spcPts val="0"/>
              </a:spcAft>
              <a:buClr>
                <a:srgbClr val="000000"/>
              </a:buClr>
              <a:buSzPts val="2600"/>
              <a:buFont typeface="Arial"/>
              <a:buChar char="•"/>
            </a:pPr>
            <a:r>
              <a:rPr lang="en-US" sz="2600" b="0" i="0" u="none" strike="noStrike" cap="none">
                <a:solidFill>
                  <a:schemeClr val="lt1"/>
                </a:solidFill>
                <a:latin typeface="Arial"/>
                <a:ea typeface="Arial"/>
                <a:cs typeface="Arial"/>
                <a:sym typeface="Arial"/>
              </a:rPr>
              <a:t>Fluid in tunica vaginalis</a:t>
            </a:r>
            <a:endParaRPr/>
          </a:p>
          <a:p>
            <a:pPr marL="342900" marR="0" lvl="0" indent="-342900" algn="l" rtl="0">
              <a:lnSpc>
                <a:spcPct val="100000"/>
              </a:lnSpc>
              <a:spcBef>
                <a:spcPts val="0"/>
              </a:spcBef>
              <a:spcAft>
                <a:spcPts val="0"/>
              </a:spcAft>
              <a:buClr>
                <a:srgbClr val="000000"/>
              </a:buClr>
              <a:buSzPts val="2600"/>
              <a:buFont typeface="Arial"/>
              <a:buChar char="•"/>
            </a:pPr>
            <a:r>
              <a:rPr lang="en-US" sz="2600" b="0" i="0" u="none" strike="noStrike" cap="none">
                <a:solidFill>
                  <a:schemeClr val="lt1"/>
                </a:solidFill>
                <a:latin typeface="Arial"/>
                <a:ea typeface="Arial"/>
                <a:cs typeface="Arial"/>
                <a:sym typeface="Arial"/>
              </a:rPr>
              <a:t>Soft, non-tender, transluminous swelling</a:t>
            </a:r>
            <a:endParaRPr/>
          </a:p>
          <a:p>
            <a:pPr marL="342900" marR="0" lvl="0" indent="-342900" algn="l" rtl="0">
              <a:lnSpc>
                <a:spcPct val="100000"/>
              </a:lnSpc>
              <a:spcBef>
                <a:spcPts val="0"/>
              </a:spcBef>
              <a:spcAft>
                <a:spcPts val="0"/>
              </a:spcAft>
              <a:buClr>
                <a:srgbClr val="000000"/>
              </a:buClr>
              <a:buSzPts val="2600"/>
              <a:buFont typeface="Arial"/>
              <a:buChar char="•"/>
            </a:pPr>
            <a:r>
              <a:rPr lang="en-US" sz="2600" b="0" i="0" u="none" strike="noStrike" cap="none">
                <a:solidFill>
                  <a:schemeClr val="lt1"/>
                </a:solidFill>
                <a:latin typeface="Arial"/>
                <a:ea typeface="Arial"/>
                <a:cs typeface="Arial"/>
                <a:sym typeface="Arial"/>
              </a:rPr>
              <a:t>Conservative</a:t>
            </a:r>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71" name="Google Shape;271;g116f5d40ef1_0_1015"/>
          <p:cNvPicPr preferRelativeResize="0"/>
          <p:nvPr/>
        </p:nvPicPr>
        <p:blipFill rotWithShape="1">
          <a:blip r:embed="rId3">
            <a:alphaModFix/>
          </a:blip>
          <a:srcRect l="24798" r="51601" b="53522"/>
          <a:stretch/>
        </p:blipFill>
        <p:spPr>
          <a:xfrm>
            <a:off x="7396175" y="3915706"/>
            <a:ext cx="1228725" cy="2269744"/>
          </a:xfrm>
          <a:prstGeom prst="rect">
            <a:avLst/>
          </a:prstGeom>
          <a:noFill/>
          <a:ln>
            <a:noFill/>
          </a:ln>
        </p:spPr>
      </p:pic>
      <p:pic>
        <p:nvPicPr>
          <p:cNvPr id="272" name="Google Shape;272;g116f5d40ef1_0_1015"/>
          <p:cNvPicPr preferRelativeResize="0"/>
          <p:nvPr/>
        </p:nvPicPr>
        <p:blipFill rotWithShape="1">
          <a:blip r:embed="rId3">
            <a:alphaModFix/>
          </a:blip>
          <a:srcRect l="76398" t="1564" r="1601" b="54371"/>
          <a:stretch/>
        </p:blipFill>
        <p:spPr>
          <a:xfrm>
            <a:off x="3267075" y="4035125"/>
            <a:ext cx="1228725" cy="2308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116f5d40ef1_0_110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rmAutofit/>
          </a:bodyPr>
          <a:lstStyle/>
          <a:p>
            <a:pPr marL="0" marR="0" lvl="0" indent="0" algn="ctr" rtl="0">
              <a:lnSpc>
                <a:spcPct val="100000"/>
              </a:lnSpc>
              <a:spcBef>
                <a:spcPts val="0"/>
              </a:spcBef>
              <a:spcAft>
                <a:spcPts val="0"/>
              </a:spcAft>
              <a:buClr>
                <a:schemeClr val="lt1"/>
              </a:buClr>
              <a:buSzPts val="4400"/>
              <a:buFont typeface="Calibri"/>
              <a:buNone/>
            </a:pPr>
            <a:r>
              <a:rPr lang="en-US"/>
              <a:t>Acute Testicular Pain</a:t>
            </a:r>
            <a:endParaRPr/>
          </a:p>
        </p:txBody>
      </p:sp>
      <p:sp>
        <p:nvSpPr>
          <p:cNvPr id="278" name="Google Shape;278;g116f5d40ef1_0_1100"/>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rmAutofit/>
          </a:bodyPr>
          <a:lstStyle/>
          <a:p>
            <a:pPr marL="50800" lvl="0" indent="0" algn="l" rtl="0">
              <a:lnSpc>
                <a:spcPct val="100000"/>
              </a:lnSpc>
              <a:spcBef>
                <a:spcPts val="560"/>
              </a:spcBef>
              <a:spcAft>
                <a:spcPts val="0"/>
              </a:spcAft>
              <a:buSzPts val="2800"/>
              <a:buNone/>
            </a:pPr>
            <a:endParaRPr/>
          </a:p>
        </p:txBody>
      </p:sp>
      <p:sp>
        <p:nvSpPr>
          <p:cNvPr id="279" name="Google Shape;279;g116f5d40ef1_0_1100"/>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560"/>
              </a:spcBef>
              <a:spcAft>
                <a:spcPts val="0"/>
              </a:spcAft>
              <a:buSzPts val="2800"/>
              <a:buNone/>
            </a:pPr>
            <a:endParaRPr/>
          </a:p>
        </p:txBody>
      </p:sp>
      <p:sp>
        <p:nvSpPr>
          <p:cNvPr id="280" name="Google Shape;280;g116f5d40ef1_0_1100"/>
          <p:cNvSpPr/>
          <p:nvPr/>
        </p:nvSpPr>
        <p:spPr>
          <a:xfrm>
            <a:off x="605650" y="1600200"/>
            <a:ext cx="3890100" cy="3672000"/>
          </a:xfrm>
          <a:prstGeom prst="roundRect">
            <a:avLst>
              <a:gd name="adj" fmla="val 16667"/>
            </a:avLst>
          </a:prstGeom>
          <a:solidFill>
            <a:srgbClr val="953734"/>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a:solidFill>
                  <a:schemeClr val="lt1"/>
                </a:solidFill>
                <a:latin typeface="Arial"/>
                <a:ea typeface="Arial"/>
                <a:cs typeface="Arial"/>
                <a:sym typeface="Arial"/>
              </a:rPr>
              <a:t>Testicular Torsion</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Medical emergency</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Acute, severe pain</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Unilateral, swollen, tender, retracted upwards</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Prehn’s sign negative</a:t>
            </a:r>
            <a:endParaRPr/>
          </a:p>
          <a:p>
            <a:pPr marL="342900" marR="0" lvl="0" indent="-342900" algn="l" rtl="0">
              <a:lnSpc>
                <a:spcPct val="100000"/>
              </a:lnSpc>
              <a:spcBef>
                <a:spcPts val="0"/>
              </a:spcBef>
              <a:spcAft>
                <a:spcPts val="0"/>
              </a:spcAft>
              <a:buClr>
                <a:srgbClr val="000000"/>
              </a:buClr>
              <a:buSzPts val="2400"/>
              <a:buFont typeface="Arial"/>
              <a:buChar char="•"/>
            </a:pPr>
            <a:r>
              <a:rPr lang="en-US" sz="2400">
                <a:solidFill>
                  <a:schemeClr val="lt1"/>
                </a:solidFill>
              </a:rPr>
              <a:t>D</a:t>
            </a:r>
            <a:r>
              <a:rPr lang="en-US" sz="2400" b="0" i="0" u="none" strike="noStrike" cap="none">
                <a:solidFill>
                  <a:schemeClr val="lt1"/>
                </a:solidFill>
                <a:latin typeface="Arial"/>
                <a:ea typeface="Arial"/>
                <a:cs typeface="Arial"/>
                <a:sym typeface="Arial"/>
              </a:rPr>
              <a:t>e-torsion</a:t>
            </a:r>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1" name="Google Shape;281;g116f5d40ef1_0_1100"/>
          <p:cNvSpPr/>
          <p:nvPr/>
        </p:nvSpPr>
        <p:spPr>
          <a:xfrm>
            <a:off x="4797625" y="1600200"/>
            <a:ext cx="3740700" cy="3672000"/>
          </a:xfrm>
          <a:prstGeom prst="roundRect">
            <a:avLst>
              <a:gd name="adj" fmla="val 16667"/>
            </a:avLst>
          </a:prstGeom>
          <a:solidFill>
            <a:srgbClr val="366092"/>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a:solidFill>
                  <a:schemeClr val="lt1"/>
                </a:solidFill>
                <a:latin typeface="Arial"/>
                <a:ea typeface="Arial"/>
                <a:cs typeface="Arial"/>
                <a:sym typeface="Arial"/>
              </a:rPr>
              <a:t>Epididymitis</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Acute pain</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Unilateral</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?Previous infection</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Prehn’s sign positive</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Stat IM Ceftriaxone (if organism unknown) plus doxycycline </a:t>
            </a:r>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82" name="Google Shape;282;g116f5d40ef1_0_1100"/>
          <p:cNvPicPr preferRelativeResize="0"/>
          <p:nvPr/>
        </p:nvPicPr>
        <p:blipFill rotWithShape="1">
          <a:blip r:embed="rId3">
            <a:alphaModFix/>
          </a:blip>
          <a:srcRect l="24799" t="49357" r="53001" b="6505"/>
          <a:stretch/>
        </p:blipFill>
        <p:spPr>
          <a:xfrm>
            <a:off x="7443800" y="3982775"/>
            <a:ext cx="1243000" cy="2318025"/>
          </a:xfrm>
          <a:prstGeom prst="rect">
            <a:avLst/>
          </a:prstGeom>
          <a:noFill/>
          <a:ln>
            <a:noFill/>
          </a:ln>
        </p:spPr>
      </p:pic>
      <p:pic>
        <p:nvPicPr>
          <p:cNvPr id="283" name="Google Shape;283;g116f5d40ef1_0_1100"/>
          <p:cNvPicPr preferRelativeResize="0"/>
          <p:nvPr/>
        </p:nvPicPr>
        <p:blipFill rotWithShape="1">
          <a:blip r:embed="rId4">
            <a:alphaModFix/>
          </a:blip>
          <a:srcRect l="40801" t="2408" r="3398" b="49036"/>
          <a:stretch/>
        </p:blipFill>
        <p:spPr>
          <a:xfrm>
            <a:off x="2800350" y="4550050"/>
            <a:ext cx="1938350" cy="1750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116f5d40ef1_0_1185"/>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rmAutofit/>
          </a:bodyPr>
          <a:lstStyle/>
          <a:p>
            <a:pPr marL="0" marR="0" lvl="0" indent="0" algn="ctr" rtl="0">
              <a:lnSpc>
                <a:spcPct val="100000"/>
              </a:lnSpc>
              <a:spcBef>
                <a:spcPts val="0"/>
              </a:spcBef>
              <a:spcAft>
                <a:spcPts val="0"/>
              </a:spcAft>
              <a:buClr>
                <a:schemeClr val="lt1"/>
              </a:buClr>
              <a:buSzPts val="4400"/>
              <a:buFont typeface="Calibri"/>
              <a:buNone/>
            </a:pPr>
            <a:r>
              <a:rPr lang="en-US"/>
              <a:t>Testicular pathology</a:t>
            </a:r>
            <a:endParaRPr/>
          </a:p>
        </p:txBody>
      </p:sp>
      <p:sp>
        <p:nvSpPr>
          <p:cNvPr id="289" name="Google Shape;289;g116f5d40ef1_0_1185"/>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560"/>
              </a:spcBef>
              <a:spcAft>
                <a:spcPts val="0"/>
              </a:spcAft>
              <a:buClr>
                <a:schemeClr val="dk1"/>
              </a:buClr>
              <a:buSzPts val="2800"/>
              <a:buFont typeface="Arial"/>
              <a:buNone/>
            </a:pPr>
            <a:endParaRPr/>
          </a:p>
        </p:txBody>
      </p:sp>
      <p:sp>
        <p:nvSpPr>
          <p:cNvPr id="290" name="Google Shape;290;g116f5d40ef1_0_1185"/>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560"/>
              </a:spcBef>
              <a:spcAft>
                <a:spcPts val="0"/>
              </a:spcAft>
              <a:buClr>
                <a:schemeClr val="dk1"/>
              </a:buClr>
              <a:buSzPts val="2800"/>
              <a:buFont typeface="Arial"/>
              <a:buNone/>
            </a:pPr>
            <a:endParaRPr/>
          </a:p>
        </p:txBody>
      </p:sp>
      <p:sp>
        <p:nvSpPr>
          <p:cNvPr id="291" name="Google Shape;291;g116f5d40ef1_0_1185"/>
          <p:cNvSpPr/>
          <p:nvPr/>
        </p:nvSpPr>
        <p:spPr>
          <a:xfrm>
            <a:off x="617525" y="1686299"/>
            <a:ext cx="3716100" cy="3243000"/>
          </a:xfrm>
          <a:prstGeom prst="roundRect">
            <a:avLst>
              <a:gd name="adj" fmla="val 16667"/>
            </a:avLst>
          </a:prstGeom>
          <a:solidFill>
            <a:srgbClr val="93895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a:solidFill>
                  <a:schemeClr val="lt1"/>
                </a:solidFill>
                <a:latin typeface="Arial"/>
                <a:ea typeface="Arial"/>
                <a:cs typeface="Arial"/>
                <a:sym typeface="Arial"/>
              </a:rPr>
              <a:t>Epididymal Cyst</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Most common cause of scrotal swelling</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Lump found in posterior aspect of testicle </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US</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Dissolve in 10 days</a:t>
            </a:r>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2" name="Google Shape;292;g116f5d40ef1_0_1185"/>
          <p:cNvSpPr/>
          <p:nvPr/>
        </p:nvSpPr>
        <p:spPr>
          <a:xfrm>
            <a:off x="4809500" y="1686300"/>
            <a:ext cx="3717000" cy="3157200"/>
          </a:xfrm>
          <a:prstGeom prst="roundRect">
            <a:avLst>
              <a:gd name="adj" fmla="val 16667"/>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a:solidFill>
                  <a:schemeClr val="lt1"/>
                </a:solidFill>
                <a:latin typeface="Arial"/>
                <a:ea typeface="Arial"/>
                <a:cs typeface="Arial"/>
                <a:sym typeface="Arial"/>
              </a:rPr>
              <a:t>Testicular Cancer</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Painless lump</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Hydrocele</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Gynacomastia</a:t>
            </a:r>
            <a:endParaRPr sz="2400" b="0" i="0" u="none" strike="noStrike" cap="none">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US</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Chemo/Radio</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Orchidectomy</a:t>
            </a:r>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93" name="Google Shape;293;g116f5d40ef1_0_1185"/>
          <p:cNvPicPr preferRelativeResize="0"/>
          <p:nvPr/>
        </p:nvPicPr>
        <p:blipFill rotWithShape="1">
          <a:blip r:embed="rId3">
            <a:alphaModFix/>
          </a:blip>
          <a:srcRect l="54471" t="19533" r="8222" b="10153"/>
          <a:stretch/>
        </p:blipFill>
        <p:spPr>
          <a:xfrm>
            <a:off x="4000500" y="4526075"/>
            <a:ext cx="1554499" cy="1700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1174428b147_1_178"/>
          <p:cNvSpPr txBox="1">
            <a:spLocks noGrp="1"/>
          </p:cNvSpPr>
          <p:nvPr>
            <p:ph type="title"/>
          </p:nvPr>
        </p:nvSpPr>
        <p:spPr>
          <a:xfrm>
            <a:off x="0" y="0"/>
            <a:ext cx="4943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Nephr</a:t>
            </a:r>
            <a:r>
              <a:rPr lang="en-US">
                <a:solidFill>
                  <a:srgbClr val="FF0000"/>
                </a:solidFill>
              </a:rPr>
              <a:t>i</a:t>
            </a:r>
            <a:r>
              <a:rPr lang="en-US"/>
              <a:t>tic syndrome</a:t>
            </a:r>
            <a:endParaRPr/>
          </a:p>
        </p:txBody>
      </p:sp>
      <p:sp>
        <p:nvSpPr>
          <p:cNvPr id="299" name="Google Shape;299;g1174428b147_1_178"/>
          <p:cNvSpPr txBox="1">
            <a:spLocks noGrp="1"/>
          </p:cNvSpPr>
          <p:nvPr>
            <p:ph type="body" idx="1"/>
          </p:nvPr>
        </p:nvSpPr>
        <p:spPr>
          <a:xfrm>
            <a:off x="16524" y="1105372"/>
            <a:ext cx="4439100" cy="27981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chemeClr val="dk1"/>
              </a:buClr>
              <a:buSzPts val="2000"/>
              <a:buNone/>
            </a:pPr>
            <a:r>
              <a:rPr lang="en-US" sz="2000" b="1"/>
              <a:t>Definition</a:t>
            </a:r>
            <a:endParaRPr/>
          </a:p>
          <a:p>
            <a:pPr marL="0" lvl="0" indent="0" algn="l" rtl="0">
              <a:lnSpc>
                <a:spcPct val="90000"/>
              </a:lnSpc>
              <a:spcBef>
                <a:spcPts val="1000"/>
              </a:spcBef>
              <a:spcAft>
                <a:spcPts val="0"/>
              </a:spcAft>
              <a:buClr>
                <a:schemeClr val="dk1"/>
              </a:buClr>
              <a:buSzPts val="1800"/>
              <a:buNone/>
            </a:pPr>
            <a:r>
              <a:rPr lang="en-US" sz="1800"/>
              <a:t>This is a syndrome fitting a clinical picture of </a:t>
            </a:r>
            <a:r>
              <a:rPr lang="en-US" sz="1800">
                <a:solidFill>
                  <a:srgbClr val="FF0000"/>
                </a:solidFill>
              </a:rPr>
              <a:t>inflammation</a:t>
            </a:r>
            <a:r>
              <a:rPr lang="en-US" sz="1800"/>
              <a:t> within the kidney. There are several features that define nephritic syndrome.</a:t>
            </a:r>
            <a:endParaRPr/>
          </a:p>
          <a:p>
            <a:pPr marL="228600" lvl="0" indent="-228600" algn="l" rtl="0">
              <a:lnSpc>
                <a:spcPct val="90000"/>
              </a:lnSpc>
              <a:spcBef>
                <a:spcPts val="1000"/>
              </a:spcBef>
              <a:spcAft>
                <a:spcPts val="0"/>
              </a:spcAft>
              <a:buClr>
                <a:schemeClr val="dk1"/>
              </a:buClr>
              <a:buSzPts val="1800"/>
              <a:buChar char="•"/>
            </a:pPr>
            <a:r>
              <a:rPr lang="en-US" sz="1800"/>
              <a:t>Haematuria- reflects inflammation of the kidney</a:t>
            </a:r>
            <a:endParaRPr/>
          </a:p>
          <a:p>
            <a:pPr marL="228600" lvl="0" indent="-228600" algn="l" rtl="0">
              <a:lnSpc>
                <a:spcPct val="90000"/>
              </a:lnSpc>
              <a:spcBef>
                <a:spcPts val="1000"/>
              </a:spcBef>
              <a:spcAft>
                <a:spcPts val="0"/>
              </a:spcAft>
              <a:buClr>
                <a:schemeClr val="dk1"/>
              </a:buClr>
              <a:buSzPts val="1800"/>
              <a:buChar char="•"/>
            </a:pPr>
            <a:r>
              <a:rPr lang="en-US" sz="1800"/>
              <a:t>Oliguria- due to reduced GFR</a:t>
            </a:r>
            <a:endParaRPr/>
          </a:p>
          <a:p>
            <a:pPr marL="228600" lvl="0" indent="-228600" algn="l" rtl="0">
              <a:lnSpc>
                <a:spcPct val="90000"/>
              </a:lnSpc>
              <a:spcBef>
                <a:spcPts val="1000"/>
              </a:spcBef>
              <a:spcAft>
                <a:spcPts val="0"/>
              </a:spcAft>
              <a:buClr>
                <a:schemeClr val="dk1"/>
              </a:buClr>
              <a:buSzPts val="1800"/>
              <a:buChar char="•"/>
            </a:pPr>
            <a:r>
              <a:rPr lang="en-US" sz="1800"/>
              <a:t>Proteinuria- less than 3g/24 hours</a:t>
            </a:r>
            <a:endParaRPr/>
          </a:p>
          <a:p>
            <a:pPr marL="228600" lvl="0" indent="-228600" algn="l" rtl="0">
              <a:lnSpc>
                <a:spcPct val="90000"/>
              </a:lnSpc>
              <a:spcBef>
                <a:spcPts val="1000"/>
              </a:spcBef>
              <a:spcAft>
                <a:spcPts val="0"/>
              </a:spcAft>
              <a:buClr>
                <a:schemeClr val="dk1"/>
              </a:buClr>
              <a:buSzPts val="1800"/>
              <a:buChar char="•"/>
            </a:pPr>
            <a:r>
              <a:rPr lang="en-US" sz="1800"/>
              <a:t>Hypertension –due to fluid overload</a:t>
            </a:r>
            <a:endParaRPr/>
          </a:p>
        </p:txBody>
      </p:sp>
      <p:sp>
        <p:nvSpPr>
          <p:cNvPr id="300" name="Google Shape;300;g1174428b147_1_178"/>
          <p:cNvSpPr txBox="1"/>
          <p:nvPr/>
        </p:nvSpPr>
        <p:spPr>
          <a:xfrm>
            <a:off x="83126" y="3860807"/>
            <a:ext cx="43059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Calibri"/>
                <a:ea typeface="Calibri"/>
                <a:cs typeface="Calibri"/>
                <a:sym typeface="Calibri"/>
              </a:rPr>
              <a:t>Aetiology</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Inflammatory disease affecting the kidney can arise from both systemic disease and renal limited disease.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g1174428b147_1_178"/>
          <p:cNvSpPr txBox="1"/>
          <p:nvPr/>
        </p:nvSpPr>
        <p:spPr>
          <a:xfrm>
            <a:off x="118350" y="5066825"/>
            <a:ext cx="28677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Systemic causes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SLE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Post strep GN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Small vessel vasculitis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Goodpasture's/anti-GMB disease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g1174428b147_1_178"/>
          <p:cNvSpPr txBox="1"/>
          <p:nvPr/>
        </p:nvSpPr>
        <p:spPr>
          <a:xfrm>
            <a:off x="3061026" y="5181125"/>
            <a:ext cx="17853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Renal causes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IgA nephropathy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g1174428b147_1_178"/>
          <p:cNvSpPr txBox="1"/>
          <p:nvPr/>
        </p:nvSpPr>
        <p:spPr>
          <a:xfrm>
            <a:off x="4746600" y="383275"/>
            <a:ext cx="4264500" cy="258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Investigations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The diagnostic test for the cause of nephritic syndrome is </a:t>
            </a:r>
            <a:r>
              <a:rPr lang="en-US" sz="1800" b="1">
                <a:solidFill>
                  <a:schemeClr val="dk1"/>
                </a:solidFill>
                <a:latin typeface="Calibri"/>
                <a:ea typeface="Calibri"/>
                <a:cs typeface="Calibri"/>
                <a:sym typeface="Calibri"/>
              </a:rPr>
              <a:t>kidney</a:t>
            </a:r>
            <a:r>
              <a:rPr lang="en-US" sz="1800">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biopsy </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Urinalysis- </a:t>
            </a:r>
            <a:r>
              <a:rPr lang="en-US" sz="1800">
                <a:solidFill>
                  <a:schemeClr val="dk1"/>
                </a:solidFill>
                <a:latin typeface="Calibri"/>
                <a:ea typeface="Calibri"/>
                <a:cs typeface="Calibri"/>
                <a:sym typeface="Calibri"/>
              </a:rPr>
              <a:t>shows haematuria in nephritic syndrome </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Bloods- </a:t>
            </a:r>
            <a:r>
              <a:rPr lang="en-US" sz="1800">
                <a:solidFill>
                  <a:schemeClr val="dk1"/>
                </a:solidFill>
                <a:latin typeface="Calibri"/>
                <a:ea typeface="Calibri"/>
                <a:cs typeface="Calibri"/>
                <a:sym typeface="Calibri"/>
              </a:rPr>
              <a:t>elevated ESR and CRP in inflammation. May be anaemia reflecting systemic disease.</a:t>
            </a:r>
            <a:endParaRPr/>
          </a:p>
          <a:p>
            <a:pPr marL="285750" marR="0" lvl="0" indent="-171450" algn="l" rtl="0">
              <a:spcBef>
                <a:spcPts val="0"/>
              </a:spcBef>
              <a:spcAft>
                <a:spcPts val="0"/>
              </a:spcAft>
              <a:buClr>
                <a:schemeClr val="dk1"/>
              </a:buClr>
              <a:buSzPts val="1800"/>
              <a:buFont typeface="Arial"/>
              <a:buNone/>
            </a:pPr>
            <a:endParaRPr sz="1800" b="1">
              <a:solidFill>
                <a:schemeClr val="dk1"/>
              </a:solidFill>
              <a:latin typeface="Calibri"/>
              <a:ea typeface="Calibri"/>
              <a:cs typeface="Calibri"/>
              <a:sym typeface="Calibri"/>
            </a:endParaRPr>
          </a:p>
        </p:txBody>
      </p:sp>
      <p:sp>
        <p:nvSpPr>
          <p:cNvPr id="304" name="Google Shape;304;g1174428b147_1_178"/>
          <p:cNvSpPr txBox="1"/>
          <p:nvPr/>
        </p:nvSpPr>
        <p:spPr>
          <a:xfrm>
            <a:off x="4746600" y="2969275"/>
            <a:ext cx="4439100" cy="258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Management</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Treat underlying cause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Blood pressure control- </a:t>
            </a:r>
            <a:r>
              <a:rPr lang="en-US" sz="1800" b="1">
                <a:solidFill>
                  <a:schemeClr val="dk1"/>
                </a:solidFill>
                <a:latin typeface="Calibri"/>
                <a:ea typeface="Calibri"/>
                <a:cs typeface="Calibri"/>
                <a:sym typeface="Calibri"/>
              </a:rPr>
              <a:t>ACE-I/ARB. </a:t>
            </a:r>
            <a:r>
              <a:rPr lang="en-US" sz="1800">
                <a:solidFill>
                  <a:schemeClr val="dk1"/>
                </a:solidFill>
                <a:latin typeface="Calibri"/>
                <a:ea typeface="Calibri"/>
                <a:cs typeface="Calibri"/>
                <a:sym typeface="Calibri"/>
              </a:rPr>
              <a:t>This reduces proteinuria and preserves renal function</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Corticosteroids- </a:t>
            </a:r>
            <a:r>
              <a:rPr lang="en-US" sz="1800">
                <a:solidFill>
                  <a:schemeClr val="dk1"/>
                </a:solidFill>
                <a:latin typeface="Calibri"/>
                <a:ea typeface="Calibri"/>
                <a:cs typeface="Calibri"/>
                <a:sym typeface="Calibri"/>
              </a:rPr>
              <a:t>this is to reduce the inflammation causing damage to the kidney</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1174428b147_1_263"/>
          <p:cNvSpPr txBox="1">
            <a:spLocks noGrp="1"/>
          </p:cNvSpPr>
          <p:nvPr>
            <p:ph type="title"/>
          </p:nvPr>
        </p:nvSpPr>
        <p:spPr>
          <a:xfrm>
            <a:off x="342900" y="274637"/>
            <a:ext cx="61722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Causes of glomerulonephritis</a:t>
            </a:r>
            <a:endParaRPr/>
          </a:p>
        </p:txBody>
      </p:sp>
      <p:sp>
        <p:nvSpPr>
          <p:cNvPr id="310" name="Google Shape;310;g1174428b147_1_263"/>
          <p:cNvSpPr txBox="1">
            <a:spLocks noGrp="1"/>
          </p:cNvSpPr>
          <p:nvPr>
            <p:ph type="body" idx="1"/>
          </p:nvPr>
        </p:nvSpPr>
        <p:spPr>
          <a:xfrm>
            <a:off x="83127" y="1825625"/>
            <a:ext cx="3740700" cy="43512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chemeClr val="dk1"/>
              </a:buClr>
              <a:buSzPts val="1800"/>
              <a:buNone/>
            </a:pPr>
            <a:r>
              <a:rPr lang="en-US" sz="1800" b="1"/>
              <a:t>IgA nephropathy</a:t>
            </a:r>
            <a:endParaRPr/>
          </a:p>
          <a:p>
            <a:pPr marL="228600" lvl="0" indent="-228600" algn="l" rtl="0">
              <a:lnSpc>
                <a:spcPct val="90000"/>
              </a:lnSpc>
              <a:spcBef>
                <a:spcPts val="1000"/>
              </a:spcBef>
              <a:spcAft>
                <a:spcPts val="0"/>
              </a:spcAft>
              <a:buClr>
                <a:schemeClr val="dk1"/>
              </a:buClr>
              <a:buSzPts val="1800"/>
              <a:buChar char="•"/>
            </a:pPr>
            <a:r>
              <a:rPr lang="en-US" sz="1800"/>
              <a:t>This is where there is deposition of IgA into the mesangium of the kidney. This results in inflammation and damage</a:t>
            </a:r>
            <a:endParaRPr/>
          </a:p>
          <a:p>
            <a:pPr marL="228600" lvl="0" indent="-228600" algn="l" rtl="0">
              <a:lnSpc>
                <a:spcPct val="90000"/>
              </a:lnSpc>
              <a:spcBef>
                <a:spcPts val="1000"/>
              </a:spcBef>
              <a:spcAft>
                <a:spcPts val="0"/>
              </a:spcAft>
              <a:buClr>
                <a:schemeClr val="dk1"/>
              </a:buClr>
              <a:buSzPts val="1800"/>
              <a:buChar char="•"/>
            </a:pPr>
            <a:r>
              <a:rPr lang="en-US" sz="1800"/>
              <a:t>Presents asymptomatically with microscopic haematuria</a:t>
            </a:r>
            <a:endParaRPr/>
          </a:p>
          <a:p>
            <a:pPr marL="228600" lvl="0" indent="-228600" algn="l" rtl="0">
              <a:lnSpc>
                <a:spcPct val="90000"/>
              </a:lnSpc>
              <a:spcBef>
                <a:spcPts val="1000"/>
              </a:spcBef>
              <a:spcAft>
                <a:spcPts val="0"/>
              </a:spcAft>
              <a:buClr>
                <a:schemeClr val="dk1"/>
              </a:buClr>
              <a:buSzPts val="1800"/>
              <a:buChar char="•"/>
            </a:pPr>
            <a:r>
              <a:rPr lang="en-US" sz="1800"/>
              <a:t>Diagnose by biopsy</a:t>
            </a:r>
            <a:endParaRPr/>
          </a:p>
          <a:p>
            <a:pPr marL="228600" lvl="0" indent="-228600" algn="l" rtl="0">
              <a:lnSpc>
                <a:spcPct val="90000"/>
              </a:lnSpc>
              <a:spcBef>
                <a:spcPts val="1000"/>
              </a:spcBef>
              <a:spcAft>
                <a:spcPts val="0"/>
              </a:spcAft>
              <a:buClr>
                <a:schemeClr val="dk1"/>
              </a:buClr>
              <a:buSzPts val="1800"/>
              <a:buChar char="•"/>
            </a:pPr>
            <a:r>
              <a:rPr lang="en-US" sz="1800"/>
              <a:t>Manage as previous slide. Give fish oil and steroids if persistent proteinuria after 3-6 months</a:t>
            </a:r>
            <a:endParaRPr/>
          </a:p>
          <a:p>
            <a:pPr marL="228600" lvl="0" indent="-228600" algn="l" rtl="0">
              <a:lnSpc>
                <a:spcPct val="90000"/>
              </a:lnSpc>
              <a:spcBef>
                <a:spcPts val="1000"/>
              </a:spcBef>
              <a:spcAft>
                <a:spcPts val="0"/>
              </a:spcAft>
              <a:buClr>
                <a:schemeClr val="dk1"/>
              </a:buClr>
              <a:buSzPts val="1800"/>
              <a:buChar char="•"/>
            </a:pPr>
            <a:r>
              <a:rPr lang="en-US" sz="1800" b="1"/>
              <a:t>Most common cause of nephritic syndrome in high income countries</a:t>
            </a:r>
            <a:endParaRPr/>
          </a:p>
          <a:p>
            <a:pPr marL="228600" lvl="0" indent="-114300" algn="l" rtl="0">
              <a:lnSpc>
                <a:spcPct val="90000"/>
              </a:lnSpc>
              <a:spcBef>
                <a:spcPts val="1000"/>
              </a:spcBef>
              <a:spcAft>
                <a:spcPts val="0"/>
              </a:spcAft>
              <a:buClr>
                <a:schemeClr val="dk1"/>
              </a:buClr>
              <a:buSzPts val="1800"/>
              <a:buNone/>
            </a:pPr>
            <a:endParaRPr sz="1800"/>
          </a:p>
        </p:txBody>
      </p:sp>
      <p:sp>
        <p:nvSpPr>
          <p:cNvPr id="311" name="Google Shape;311;g1174428b147_1_263"/>
          <p:cNvSpPr txBox="1"/>
          <p:nvPr/>
        </p:nvSpPr>
        <p:spPr>
          <a:xfrm>
            <a:off x="4191000" y="1791855"/>
            <a:ext cx="4324200" cy="452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Goodpasture's disease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Caused by autoantibodies to Type IV collagen in glomerular and alveolar membrane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Presents with </a:t>
            </a:r>
            <a:r>
              <a:rPr lang="en-US" sz="1800" b="1">
                <a:solidFill>
                  <a:schemeClr val="dk1"/>
                </a:solidFill>
                <a:latin typeface="Calibri"/>
                <a:ea typeface="Calibri"/>
                <a:cs typeface="Calibri"/>
                <a:sym typeface="Calibri"/>
              </a:rPr>
              <a:t>SOB and oliguria </a:t>
            </a:r>
            <a:r>
              <a:rPr lang="en-US" sz="1800">
                <a:solidFill>
                  <a:schemeClr val="dk1"/>
                </a:solidFill>
                <a:latin typeface="Calibri"/>
                <a:ea typeface="Calibri"/>
                <a:cs typeface="Calibri"/>
                <a:sym typeface="Calibri"/>
              </a:rPr>
              <a:t>due to resp and renal damage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Diagnose with </a:t>
            </a:r>
            <a:r>
              <a:rPr lang="en-US" sz="1800" b="1">
                <a:solidFill>
                  <a:schemeClr val="dk1"/>
                </a:solidFill>
                <a:latin typeface="Calibri"/>
                <a:ea typeface="Calibri"/>
                <a:cs typeface="Calibri"/>
                <a:sym typeface="Calibri"/>
              </a:rPr>
              <a:t>anti-GBM </a:t>
            </a:r>
            <a:r>
              <a:rPr lang="en-US" sz="1800">
                <a:solidFill>
                  <a:schemeClr val="dk1"/>
                </a:solidFill>
                <a:latin typeface="Calibri"/>
                <a:ea typeface="Calibri"/>
                <a:cs typeface="Calibri"/>
                <a:sym typeface="Calibri"/>
              </a:rPr>
              <a:t>antibodies in bloods and biopsy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Manage with </a:t>
            </a:r>
            <a:r>
              <a:rPr lang="en-US" sz="1800" b="1">
                <a:solidFill>
                  <a:schemeClr val="dk1"/>
                </a:solidFill>
                <a:latin typeface="Calibri"/>
                <a:ea typeface="Calibri"/>
                <a:cs typeface="Calibri"/>
                <a:sym typeface="Calibri"/>
              </a:rPr>
              <a:t>plasma exchange, steroids</a:t>
            </a:r>
            <a:r>
              <a:rPr lang="en-US" sz="1800">
                <a:solidFill>
                  <a:schemeClr val="dk1"/>
                </a:solidFill>
                <a:latin typeface="Calibri"/>
                <a:ea typeface="Calibri"/>
                <a:cs typeface="Calibri"/>
                <a:sym typeface="Calibri"/>
              </a:rPr>
              <a:t>, and </a:t>
            </a:r>
            <a:r>
              <a:rPr lang="en-US" sz="1800" b="1">
                <a:solidFill>
                  <a:schemeClr val="dk1"/>
                </a:solidFill>
                <a:latin typeface="Calibri"/>
                <a:ea typeface="Calibri"/>
                <a:cs typeface="Calibri"/>
                <a:sym typeface="Calibri"/>
              </a:rPr>
              <a:t>cyclophosphamide</a:t>
            </a:r>
            <a:r>
              <a:rPr lang="en-US" sz="1800">
                <a:solidFill>
                  <a:schemeClr val="dk1"/>
                </a:solidFill>
                <a:latin typeface="Calibri"/>
                <a:ea typeface="Calibri"/>
                <a:cs typeface="Calibri"/>
                <a:sym typeface="Calibri"/>
              </a:rPr>
              <a:t> (for immune suppression)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This is rare HOWEVER it is a cause for rapidly progressing glomerulonephritis leading to renal failure in days/weeks so worth knowing</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1174428b147_1_344"/>
          <p:cNvSpPr txBox="1">
            <a:spLocks noGrp="1"/>
          </p:cNvSpPr>
          <p:nvPr>
            <p:ph type="title"/>
          </p:nvPr>
        </p:nvSpPr>
        <p:spPr>
          <a:xfrm>
            <a:off x="342900" y="274637"/>
            <a:ext cx="61722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Causes of glomerulonephritis</a:t>
            </a:r>
            <a:endParaRPr/>
          </a:p>
        </p:txBody>
      </p:sp>
      <p:sp>
        <p:nvSpPr>
          <p:cNvPr id="317" name="Google Shape;317;g1174428b147_1_344"/>
          <p:cNvSpPr txBox="1">
            <a:spLocks noGrp="1"/>
          </p:cNvSpPr>
          <p:nvPr>
            <p:ph type="body" idx="1"/>
          </p:nvPr>
        </p:nvSpPr>
        <p:spPr>
          <a:xfrm>
            <a:off x="206433" y="1690688"/>
            <a:ext cx="3977700" cy="4351200"/>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90000"/>
              </a:lnSpc>
              <a:spcBef>
                <a:spcPts val="0"/>
              </a:spcBef>
              <a:spcAft>
                <a:spcPts val="0"/>
              </a:spcAft>
              <a:buClr>
                <a:schemeClr val="dk1"/>
              </a:buClr>
              <a:buSzPts val="1800"/>
              <a:buChar char="•"/>
            </a:pPr>
            <a:r>
              <a:rPr lang="en-US" sz="1800" b="1"/>
              <a:t>Post streptococcal glomerulonephritis</a:t>
            </a:r>
            <a:endParaRPr/>
          </a:p>
          <a:p>
            <a:pPr marL="228600" lvl="0" indent="-228600" algn="l" rtl="0">
              <a:lnSpc>
                <a:spcPct val="90000"/>
              </a:lnSpc>
              <a:spcBef>
                <a:spcPts val="1000"/>
              </a:spcBef>
              <a:spcAft>
                <a:spcPts val="0"/>
              </a:spcAft>
              <a:buClr>
                <a:schemeClr val="dk1"/>
              </a:buClr>
              <a:buSzPts val="1800"/>
              <a:buChar char="•"/>
            </a:pPr>
            <a:r>
              <a:rPr lang="en-US" sz="1800"/>
              <a:t>This is nephritic syndrome following an infection, 3-6 weeks prior. This is due to deposition of strep antigens in the glomeruli leading to inflammation and damage.</a:t>
            </a:r>
            <a:endParaRPr/>
          </a:p>
          <a:p>
            <a:pPr marL="228600" lvl="0" indent="-228600" algn="l" rtl="0">
              <a:lnSpc>
                <a:spcPct val="90000"/>
              </a:lnSpc>
              <a:spcBef>
                <a:spcPts val="1000"/>
              </a:spcBef>
              <a:spcAft>
                <a:spcPts val="0"/>
              </a:spcAft>
              <a:buClr>
                <a:schemeClr val="dk1"/>
              </a:buClr>
              <a:buSzPts val="1800"/>
              <a:buChar char="•"/>
            </a:pPr>
            <a:r>
              <a:rPr lang="en-US" sz="1800"/>
              <a:t>Presents with </a:t>
            </a:r>
            <a:r>
              <a:rPr lang="en-US" sz="1800" b="1"/>
              <a:t>haematuria. </a:t>
            </a:r>
            <a:r>
              <a:rPr lang="en-US" sz="1800"/>
              <a:t>Can present with acute nephritis</a:t>
            </a:r>
            <a:endParaRPr/>
          </a:p>
          <a:p>
            <a:pPr marL="228600" lvl="0" indent="-228600" algn="l" rtl="0">
              <a:lnSpc>
                <a:spcPct val="90000"/>
              </a:lnSpc>
              <a:spcBef>
                <a:spcPts val="1000"/>
              </a:spcBef>
              <a:spcAft>
                <a:spcPts val="0"/>
              </a:spcAft>
              <a:buClr>
                <a:schemeClr val="dk1"/>
              </a:buClr>
              <a:buSzPts val="1800"/>
              <a:buChar char="•"/>
            </a:pPr>
            <a:r>
              <a:rPr lang="en-US" sz="1800"/>
              <a:t>Diagnosed by evidence of strep infection</a:t>
            </a:r>
            <a:endParaRPr/>
          </a:p>
          <a:p>
            <a:pPr marL="228600" lvl="0" indent="-228600" algn="l" rtl="0">
              <a:lnSpc>
                <a:spcPct val="90000"/>
              </a:lnSpc>
              <a:spcBef>
                <a:spcPts val="1000"/>
              </a:spcBef>
              <a:spcAft>
                <a:spcPts val="0"/>
              </a:spcAft>
              <a:buClr>
                <a:schemeClr val="dk1"/>
              </a:buClr>
              <a:buSzPts val="1800"/>
              <a:buChar char="•"/>
            </a:pPr>
            <a:r>
              <a:rPr lang="en-US" sz="1800"/>
              <a:t>Treated with </a:t>
            </a:r>
            <a:r>
              <a:rPr lang="en-US" sz="1800" b="1"/>
              <a:t>antibiotics </a:t>
            </a:r>
            <a:r>
              <a:rPr lang="en-US" sz="1800"/>
              <a:t>to clear the strep, and </a:t>
            </a:r>
            <a:r>
              <a:rPr lang="en-US" sz="1800" b="1"/>
              <a:t>supportive care.</a:t>
            </a:r>
            <a:endParaRPr/>
          </a:p>
          <a:p>
            <a:pPr marL="228600" lvl="0" indent="-114300" algn="l" rtl="0">
              <a:lnSpc>
                <a:spcPct val="90000"/>
              </a:lnSpc>
              <a:spcBef>
                <a:spcPts val="1000"/>
              </a:spcBef>
              <a:spcAft>
                <a:spcPts val="0"/>
              </a:spcAft>
              <a:buClr>
                <a:schemeClr val="dk1"/>
              </a:buClr>
              <a:buSzPts val="1800"/>
              <a:buNone/>
            </a:pPr>
            <a:endParaRPr sz="1800"/>
          </a:p>
        </p:txBody>
      </p:sp>
      <p:sp>
        <p:nvSpPr>
          <p:cNvPr id="318" name="Google Shape;318;g1174428b147_1_344"/>
          <p:cNvSpPr txBox="1"/>
          <p:nvPr/>
        </p:nvSpPr>
        <p:spPr>
          <a:xfrm>
            <a:off x="4184124" y="1304850"/>
            <a:ext cx="3090600" cy="42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Henoch Schoenlein purpura</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This is a small vessel vasculitis that affects the kidney and joints due to IgA deposition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Presents with a </a:t>
            </a:r>
            <a:r>
              <a:rPr lang="en-US" sz="1800" b="1">
                <a:solidFill>
                  <a:schemeClr val="dk1"/>
                </a:solidFill>
                <a:latin typeface="Calibri"/>
                <a:ea typeface="Calibri"/>
                <a:cs typeface="Calibri"/>
                <a:sym typeface="Calibri"/>
              </a:rPr>
              <a:t>purpuric rash </a:t>
            </a:r>
            <a:r>
              <a:rPr lang="en-US" sz="1800">
                <a:solidFill>
                  <a:schemeClr val="dk1"/>
                </a:solidFill>
                <a:latin typeface="Calibri"/>
                <a:ea typeface="Calibri"/>
                <a:cs typeface="Calibri"/>
                <a:sym typeface="Calibri"/>
              </a:rPr>
              <a:t>on legs, nephritic symptoms, and </a:t>
            </a:r>
            <a:r>
              <a:rPr lang="en-US" sz="1800" b="1">
                <a:solidFill>
                  <a:schemeClr val="dk1"/>
                </a:solidFill>
                <a:latin typeface="Calibri"/>
                <a:ea typeface="Calibri"/>
                <a:cs typeface="Calibri"/>
                <a:sym typeface="Calibri"/>
              </a:rPr>
              <a:t>joint pain </a:t>
            </a:r>
            <a:r>
              <a:rPr lang="en-US" sz="1800">
                <a:solidFill>
                  <a:schemeClr val="dk1"/>
                </a:solidFill>
                <a:latin typeface="Calibri"/>
                <a:ea typeface="Calibri"/>
                <a:cs typeface="Calibri"/>
                <a:sym typeface="Calibri"/>
              </a:rPr>
              <a:t>due to IgA deposition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Diagnosed clinically, confirmed with renal biopsy.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Managed with </a:t>
            </a:r>
            <a:r>
              <a:rPr lang="en-US" sz="1800" b="1">
                <a:solidFill>
                  <a:schemeClr val="dk1"/>
                </a:solidFill>
                <a:latin typeface="Calibri"/>
                <a:ea typeface="Calibri"/>
                <a:cs typeface="Calibri"/>
                <a:sym typeface="Calibri"/>
              </a:rPr>
              <a:t>corticosteroids</a:t>
            </a:r>
            <a:r>
              <a:rPr lang="en-US" sz="1800">
                <a:solidFill>
                  <a:schemeClr val="dk1"/>
                </a:solidFill>
                <a:latin typeface="Calibri"/>
                <a:ea typeface="Calibri"/>
                <a:cs typeface="Calibri"/>
                <a:sym typeface="Calibri"/>
              </a:rPr>
              <a:t> and </a:t>
            </a:r>
            <a:r>
              <a:rPr lang="en-US" sz="1800" b="1">
                <a:solidFill>
                  <a:schemeClr val="dk1"/>
                </a:solidFill>
                <a:latin typeface="Calibri"/>
                <a:ea typeface="Calibri"/>
                <a:cs typeface="Calibri"/>
                <a:sym typeface="Calibri"/>
              </a:rPr>
              <a:t>ACE-I/ARB</a:t>
            </a:r>
            <a:endParaRPr/>
          </a:p>
        </p:txBody>
      </p:sp>
      <p:pic>
        <p:nvPicPr>
          <p:cNvPr id="319" name="Google Shape;319;g1174428b147_1_344" descr="4"/>
          <p:cNvPicPr preferRelativeResize="0"/>
          <p:nvPr/>
        </p:nvPicPr>
        <p:blipFill rotWithShape="1">
          <a:blip r:embed="rId3">
            <a:alphaModFix/>
          </a:blip>
          <a:srcRect t="16116" b="20532"/>
          <a:stretch/>
        </p:blipFill>
        <p:spPr>
          <a:xfrm>
            <a:off x="7091524" y="4200523"/>
            <a:ext cx="1936125" cy="2445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1174428b147_1_426"/>
          <p:cNvSpPr txBox="1">
            <a:spLocks noGrp="1"/>
          </p:cNvSpPr>
          <p:nvPr>
            <p:ph type="title"/>
          </p:nvPr>
        </p:nvSpPr>
        <p:spPr>
          <a:xfrm>
            <a:off x="342900" y="274637"/>
            <a:ext cx="61722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 few questions….</a:t>
            </a:r>
            <a:endParaRPr/>
          </a:p>
        </p:txBody>
      </p:sp>
      <p:sp>
        <p:nvSpPr>
          <p:cNvPr id="325" name="Google Shape;325;g1174428b147_1_426"/>
          <p:cNvSpPr txBox="1">
            <a:spLocks noGrp="1"/>
          </p:cNvSpPr>
          <p:nvPr>
            <p:ph type="body" idx="1"/>
          </p:nvPr>
        </p:nvSpPr>
        <p:spPr>
          <a:xfrm>
            <a:off x="342900" y="1600200"/>
            <a:ext cx="6172200" cy="4526100"/>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90000"/>
              </a:lnSpc>
              <a:spcBef>
                <a:spcPts val="0"/>
              </a:spcBef>
              <a:spcAft>
                <a:spcPts val="0"/>
              </a:spcAft>
              <a:buClr>
                <a:schemeClr val="dk1"/>
              </a:buClr>
              <a:buSzPts val="2800"/>
              <a:buChar char="•"/>
            </a:pPr>
            <a:r>
              <a:rPr lang="en-US"/>
              <a:t>Nephritic syndrome is characterised by </a:t>
            </a:r>
            <a:r>
              <a:rPr lang="en-US" b="1">
                <a:solidFill>
                  <a:schemeClr val="lt1"/>
                </a:solidFill>
              </a:rPr>
              <a:t>inflammation </a:t>
            </a:r>
            <a:r>
              <a:rPr lang="en-US"/>
              <a:t>of the kidney and is diagnosed by </a:t>
            </a:r>
            <a:r>
              <a:rPr lang="en-US" b="1">
                <a:solidFill>
                  <a:schemeClr val="lt1"/>
                </a:solidFill>
              </a:rPr>
              <a:t>renal biopsy</a:t>
            </a:r>
            <a:endParaRPr>
              <a:solidFill>
                <a:schemeClr val="lt1"/>
              </a:solidFill>
            </a:endParaRPr>
          </a:p>
          <a:p>
            <a:pPr marL="228600" lvl="0" indent="-228600" algn="l" rtl="0">
              <a:lnSpc>
                <a:spcPct val="90000"/>
              </a:lnSpc>
              <a:spcBef>
                <a:spcPts val="1000"/>
              </a:spcBef>
              <a:spcAft>
                <a:spcPts val="0"/>
              </a:spcAft>
              <a:buClr>
                <a:schemeClr val="dk1"/>
              </a:buClr>
              <a:buSzPts val="2800"/>
              <a:buChar char="•"/>
            </a:pPr>
            <a:r>
              <a:rPr lang="en-US"/>
              <a:t>A child presenting with haematuria 4 weeks after a skin infection has </a:t>
            </a:r>
            <a:r>
              <a:rPr lang="en-US" b="1">
                <a:solidFill>
                  <a:schemeClr val="lt1"/>
                </a:solidFill>
              </a:rPr>
              <a:t>post streptococcal nephritis</a:t>
            </a:r>
            <a:endParaRPr>
              <a:solidFill>
                <a:schemeClr val="lt1"/>
              </a:solidFill>
            </a:endParaRPr>
          </a:p>
          <a:p>
            <a:pPr marL="228600" lvl="0" indent="-228600" algn="l" rtl="0">
              <a:lnSpc>
                <a:spcPct val="90000"/>
              </a:lnSpc>
              <a:spcBef>
                <a:spcPts val="1000"/>
              </a:spcBef>
              <a:spcAft>
                <a:spcPts val="0"/>
              </a:spcAft>
              <a:buClr>
                <a:schemeClr val="dk1"/>
              </a:buClr>
              <a:buSzPts val="2800"/>
              <a:buChar char="•"/>
            </a:pPr>
            <a:r>
              <a:rPr lang="en-US" b="1">
                <a:solidFill>
                  <a:schemeClr val="lt1"/>
                </a:solidFill>
              </a:rPr>
              <a:t>IgA nephritis</a:t>
            </a:r>
            <a:r>
              <a:rPr lang="en-US" b="1"/>
              <a:t> </a:t>
            </a:r>
            <a:r>
              <a:rPr lang="en-US"/>
              <a:t>is the most common cause of nephritic syndrome in the UK</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16f5d40ef1_0_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Calibri"/>
                <a:ea typeface="Calibri"/>
                <a:cs typeface="Calibri"/>
                <a:sym typeface="Calibri"/>
              </a:rPr>
              <a:t>     </a:t>
            </a:r>
            <a:endParaRPr/>
          </a:p>
        </p:txBody>
      </p:sp>
      <p:sp>
        <p:nvSpPr>
          <p:cNvPr id="174" name="Google Shape;174;g116f5d40ef1_0_85"/>
          <p:cNvSpPr txBox="1">
            <a:spLocks noGrp="1"/>
          </p:cNvSpPr>
          <p:nvPr>
            <p:ph type="body" idx="1"/>
          </p:nvPr>
        </p:nvSpPr>
        <p:spPr>
          <a:xfrm>
            <a:off x="457200" y="2981325"/>
            <a:ext cx="8229600" cy="3144900"/>
          </a:xfrm>
          <a:prstGeom prst="rect">
            <a:avLst/>
          </a:prstGeom>
          <a:noFill/>
          <a:ln>
            <a:noFill/>
          </a:ln>
        </p:spPr>
        <p:txBody>
          <a:bodyPr spcFirstLastPara="1" wrap="square" lIns="91425" tIns="45700" rIns="91425" bIns="45700" anchor="t" anchorCtr="0">
            <a:noAutofit/>
          </a:bodyPr>
          <a:lstStyle/>
          <a:p>
            <a:pPr marL="342900" marR="0" lvl="0" indent="-342900" algn="r" rtl="0">
              <a:lnSpc>
                <a:spcPct val="100000"/>
              </a:lnSpc>
              <a:spcBef>
                <a:spcPts val="0"/>
              </a:spcBef>
              <a:spcAft>
                <a:spcPts val="0"/>
              </a:spcAft>
              <a:buClr>
                <a:schemeClr val="dk1"/>
              </a:buClr>
              <a:buSzPts val="800"/>
              <a:buFont typeface="Arial"/>
              <a:buNone/>
            </a:pPr>
            <a:r>
              <a:rPr lang="en-US" sz="3200" b="0" i="0" u="none" strike="noStrike" cap="none">
                <a:solidFill>
                  <a:schemeClr val="dk1"/>
                </a:solidFill>
                <a:latin typeface="Calibri"/>
                <a:ea typeface="Calibri"/>
                <a:cs typeface="Calibri"/>
                <a:sym typeface="Calibri"/>
              </a:rPr>
              <a:t>Phase </a:t>
            </a:r>
            <a:r>
              <a:rPr lang="en-US"/>
              <a:t>2a</a:t>
            </a:r>
            <a:r>
              <a:rPr lang="en-US" sz="3200" b="0" i="0" u="none" strike="noStrike" cap="none">
                <a:solidFill>
                  <a:schemeClr val="dk1"/>
                </a:solidFill>
                <a:latin typeface="Calibri"/>
                <a:ea typeface="Calibri"/>
                <a:cs typeface="Calibri"/>
                <a:sym typeface="Calibri"/>
              </a:rPr>
              <a:t> Revision Session</a:t>
            </a:r>
            <a:endParaRPr/>
          </a:p>
          <a:p>
            <a:pPr marL="342900" marR="0" lvl="0" indent="-342900" algn="r" rtl="0">
              <a:lnSpc>
                <a:spcPct val="100000"/>
              </a:lnSpc>
              <a:spcBef>
                <a:spcPts val="640"/>
              </a:spcBef>
              <a:spcAft>
                <a:spcPts val="0"/>
              </a:spcAft>
              <a:buClr>
                <a:schemeClr val="dk1"/>
              </a:buClr>
              <a:buSzPts val="800"/>
              <a:buFont typeface="Arial"/>
              <a:buNone/>
            </a:pPr>
            <a:endParaRPr sz="3200" b="0" i="0" u="none" strike="noStrike" cap="none">
              <a:solidFill>
                <a:schemeClr val="dk1"/>
              </a:solidFill>
              <a:latin typeface="Calibri"/>
              <a:ea typeface="Calibri"/>
              <a:cs typeface="Calibri"/>
              <a:sym typeface="Calibri"/>
            </a:endParaRPr>
          </a:p>
          <a:p>
            <a:pPr marL="342900" marR="0" lvl="0" indent="-342900" algn="r" rtl="0">
              <a:lnSpc>
                <a:spcPct val="100000"/>
              </a:lnSpc>
              <a:spcBef>
                <a:spcPts val="640"/>
              </a:spcBef>
              <a:spcAft>
                <a:spcPts val="0"/>
              </a:spcAft>
              <a:buClr>
                <a:schemeClr val="dk1"/>
              </a:buClr>
              <a:buSzPts val="800"/>
              <a:buFont typeface="Arial"/>
              <a:buNone/>
            </a:pPr>
            <a:r>
              <a:rPr lang="en-US"/>
              <a:t>Hasnain Khan, Phase 3b</a:t>
            </a:r>
            <a:endParaRPr/>
          </a:p>
          <a:p>
            <a:pPr marL="342900" marR="0" lvl="0" indent="-342900" algn="r" rtl="0">
              <a:lnSpc>
                <a:spcPct val="100000"/>
              </a:lnSpc>
              <a:spcBef>
                <a:spcPts val="640"/>
              </a:spcBef>
              <a:spcAft>
                <a:spcPts val="0"/>
              </a:spcAft>
              <a:buClr>
                <a:schemeClr val="dk1"/>
              </a:buClr>
              <a:buSzPts val="800"/>
              <a:buFont typeface="Arial"/>
              <a:buNone/>
            </a:pPr>
            <a:r>
              <a:rPr lang="en-US"/>
              <a:t>Andrew Macdonald, Phase 3a</a:t>
            </a:r>
            <a:endParaRPr/>
          </a:p>
          <a:p>
            <a:pPr marL="342900" marR="0" lvl="0" indent="-342900" algn="r" rtl="0">
              <a:lnSpc>
                <a:spcPct val="100000"/>
              </a:lnSpc>
              <a:spcBef>
                <a:spcPts val="640"/>
              </a:spcBef>
              <a:spcAft>
                <a:spcPts val="0"/>
              </a:spcAft>
              <a:buClr>
                <a:schemeClr val="dk1"/>
              </a:buClr>
              <a:buSzPts val="800"/>
              <a:buFont typeface="Arial"/>
              <a:buNone/>
            </a:pPr>
            <a:r>
              <a:rPr lang="en-US"/>
              <a:t>Friday </a:t>
            </a:r>
            <a:r>
              <a:rPr lang="en-US" sz="3200" b="0" i="0" u="none" strike="noStrike" cap="none">
                <a:solidFill>
                  <a:schemeClr val="dk1"/>
                </a:solidFill>
              </a:rPr>
              <a:t>25</a:t>
            </a:r>
            <a:r>
              <a:rPr lang="en-US" sz="3200" b="0" i="0" u="none" strike="noStrike" cap="none" baseline="30000">
                <a:solidFill>
                  <a:schemeClr val="dk1"/>
                </a:solidFill>
              </a:rPr>
              <a:t>th</a:t>
            </a:r>
            <a:r>
              <a:rPr lang="en-US" sz="3200" b="0" i="0" u="none" strike="noStrike" cap="none">
                <a:solidFill>
                  <a:schemeClr val="dk1"/>
                </a:solidFill>
              </a:rPr>
              <a:t> February 2022</a:t>
            </a:r>
            <a:endParaRPr sz="3200" b="0" i="0" u="none" strike="noStrike" cap="none">
              <a:solidFill>
                <a:schemeClr val="dk1"/>
              </a:solidFill>
              <a:latin typeface="Calibri"/>
              <a:ea typeface="Calibri"/>
              <a:cs typeface="Calibri"/>
              <a:sym typeface="Calibri"/>
            </a:endParaRPr>
          </a:p>
        </p:txBody>
      </p:sp>
      <p:sp>
        <p:nvSpPr>
          <p:cNvPr id="175" name="Google Shape;175;g116f5d40ef1_0_85"/>
          <p:cNvSpPr txBox="1"/>
          <p:nvPr/>
        </p:nvSpPr>
        <p:spPr>
          <a:xfrm>
            <a:off x="457200" y="274637"/>
            <a:ext cx="8229600" cy="19812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g116f5d40ef1_0_85"/>
          <p:cNvSpPr txBox="1"/>
          <p:nvPr/>
        </p:nvSpPr>
        <p:spPr>
          <a:xfrm>
            <a:off x="878946" y="605270"/>
            <a:ext cx="7386000" cy="2246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750"/>
              <a:buFont typeface="Calibri"/>
              <a:buNone/>
            </a:pPr>
            <a:r>
              <a:rPr lang="en-US" sz="7000">
                <a:solidFill>
                  <a:schemeClr val="lt1"/>
                </a:solidFill>
                <a:latin typeface="Calibri"/>
                <a:ea typeface="Calibri"/>
                <a:cs typeface="Calibri"/>
                <a:sym typeface="Calibri"/>
              </a:rPr>
              <a:t>Genitourinary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1174428b147_2_493"/>
          <p:cNvSpPr txBox="1">
            <a:spLocks noGrp="1"/>
          </p:cNvSpPr>
          <p:nvPr>
            <p:ph type="title"/>
          </p:nvPr>
        </p:nvSpPr>
        <p:spPr>
          <a:xfrm>
            <a:off x="342900" y="274637"/>
            <a:ext cx="61722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 few questions….</a:t>
            </a:r>
            <a:endParaRPr/>
          </a:p>
        </p:txBody>
      </p:sp>
      <p:sp>
        <p:nvSpPr>
          <p:cNvPr id="331" name="Google Shape;331;g1174428b147_2_493"/>
          <p:cNvSpPr txBox="1">
            <a:spLocks noGrp="1"/>
          </p:cNvSpPr>
          <p:nvPr>
            <p:ph type="body" idx="1"/>
          </p:nvPr>
        </p:nvSpPr>
        <p:spPr>
          <a:xfrm>
            <a:off x="342900" y="1600200"/>
            <a:ext cx="6172200" cy="4526100"/>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90000"/>
              </a:lnSpc>
              <a:spcBef>
                <a:spcPts val="0"/>
              </a:spcBef>
              <a:spcAft>
                <a:spcPts val="0"/>
              </a:spcAft>
              <a:buClr>
                <a:schemeClr val="dk1"/>
              </a:buClr>
              <a:buSzPts val="2800"/>
              <a:buChar char="•"/>
            </a:pPr>
            <a:r>
              <a:rPr lang="en-US"/>
              <a:t>Nephritic syndrome is characterised by </a:t>
            </a:r>
            <a:r>
              <a:rPr lang="en-US" b="1"/>
              <a:t>inflammation </a:t>
            </a:r>
            <a:r>
              <a:rPr lang="en-US"/>
              <a:t>of the kidney and is diagnosed by </a:t>
            </a:r>
            <a:r>
              <a:rPr lang="en-US" b="1"/>
              <a:t>renal biopsy</a:t>
            </a:r>
            <a:endParaRPr/>
          </a:p>
          <a:p>
            <a:pPr marL="228600" lvl="0" indent="-228600" algn="l" rtl="0">
              <a:lnSpc>
                <a:spcPct val="90000"/>
              </a:lnSpc>
              <a:spcBef>
                <a:spcPts val="1000"/>
              </a:spcBef>
              <a:spcAft>
                <a:spcPts val="0"/>
              </a:spcAft>
              <a:buClr>
                <a:schemeClr val="dk1"/>
              </a:buClr>
              <a:buSzPts val="2800"/>
              <a:buChar char="•"/>
            </a:pPr>
            <a:r>
              <a:rPr lang="en-US"/>
              <a:t>A child presenting with haematuria 4 weeks after a skin infection has </a:t>
            </a:r>
            <a:r>
              <a:rPr lang="en-US" b="1"/>
              <a:t>post streptococcal nephritis</a:t>
            </a:r>
            <a:endParaRPr/>
          </a:p>
          <a:p>
            <a:pPr marL="228600" lvl="0" indent="-228600" algn="l" rtl="0">
              <a:lnSpc>
                <a:spcPct val="90000"/>
              </a:lnSpc>
              <a:spcBef>
                <a:spcPts val="1000"/>
              </a:spcBef>
              <a:spcAft>
                <a:spcPts val="0"/>
              </a:spcAft>
              <a:buClr>
                <a:schemeClr val="dk1"/>
              </a:buClr>
              <a:buSzPts val="2800"/>
              <a:buChar char="•"/>
            </a:pPr>
            <a:r>
              <a:rPr lang="en-US" b="1"/>
              <a:t>IgA nephritis </a:t>
            </a:r>
            <a:r>
              <a:rPr lang="en-US"/>
              <a:t>is the most common cause of nephritic syndrome in the UK</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1174428b147_1_506"/>
          <p:cNvSpPr txBox="1">
            <a:spLocks noGrp="1"/>
          </p:cNvSpPr>
          <p:nvPr>
            <p:ph type="title"/>
          </p:nvPr>
        </p:nvSpPr>
        <p:spPr>
          <a:xfrm>
            <a:off x="0" y="44000"/>
            <a:ext cx="50223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Nephr</a:t>
            </a:r>
            <a:r>
              <a:rPr lang="en-US">
                <a:solidFill>
                  <a:srgbClr val="FF0000"/>
                </a:solidFill>
              </a:rPr>
              <a:t>o</a:t>
            </a:r>
            <a:r>
              <a:rPr lang="en-US"/>
              <a:t>tic syndrome</a:t>
            </a:r>
            <a:endParaRPr/>
          </a:p>
        </p:txBody>
      </p:sp>
      <p:sp>
        <p:nvSpPr>
          <p:cNvPr id="337" name="Google Shape;337;g1174428b147_1_506"/>
          <p:cNvSpPr txBox="1">
            <a:spLocks noGrp="1"/>
          </p:cNvSpPr>
          <p:nvPr>
            <p:ph type="body" idx="1"/>
          </p:nvPr>
        </p:nvSpPr>
        <p:spPr>
          <a:xfrm>
            <a:off x="-2" y="1077189"/>
            <a:ext cx="4426500" cy="2737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sz="1800" b="1"/>
              <a:t>Definition</a:t>
            </a:r>
            <a:endParaRPr/>
          </a:p>
          <a:p>
            <a:pPr marL="0" lvl="0" indent="0" algn="l" rtl="0">
              <a:lnSpc>
                <a:spcPct val="90000"/>
              </a:lnSpc>
              <a:spcBef>
                <a:spcPts val="1000"/>
              </a:spcBef>
              <a:spcAft>
                <a:spcPts val="0"/>
              </a:spcAft>
              <a:buClr>
                <a:schemeClr val="dk1"/>
              </a:buClr>
              <a:buSzPct val="100000"/>
              <a:buNone/>
            </a:pPr>
            <a:r>
              <a:rPr lang="en-US" sz="1800"/>
              <a:t>In nephrotic syndrome there is an issue with the filtration barrier, with the podocytes being primarily implicated, which results in leaking of protein into the urine. This results in the triad characterising nephrotic syndrome:</a:t>
            </a:r>
            <a:endParaRPr/>
          </a:p>
          <a:p>
            <a:pPr marL="228600" lvl="0" indent="-220027" algn="l" rtl="0">
              <a:lnSpc>
                <a:spcPct val="90000"/>
              </a:lnSpc>
              <a:spcBef>
                <a:spcPts val="1000"/>
              </a:spcBef>
              <a:spcAft>
                <a:spcPts val="0"/>
              </a:spcAft>
              <a:buClr>
                <a:schemeClr val="dk1"/>
              </a:buClr>
              <a:buSzPct val="100000"/>
              <a:buChar char="•"/>
            </a:pPr>
            <a:r>
              <a:rPr lang="en-US" sz="1800" b="1"/>
              <a:t>Proteinuria- &gt;3g/24 hours</a:t>
            </a:r>
            <a:endParaRPr/>
          </a:p>
          <a:p>
            <a:pPr marL="228600" lvl="0" indent="-220027" algn="l" rtl="0">
              <a:lnSpc>
                <a:spcPct val="90000"/>
              </a:lnSpc>
              <a:spcBef>
                <a:spcPts val="1000"/>
              </a:spcBef>
              <a:spcAft>
                <a:spcPts val="0"/>
              </a:spcAft>
              <a:buClr>
                <a:schemeClr val="dk1"/>
              </a:buClr>
              <a:buSzPct val="100000"/>
              <a:buChar char="•"/>
            </a:pPr>
            <a:r>
              <a:rPr lang="en-US" sz="1800" b="1"/>
              <a:t>Hypalbuminaemia- </a:t>
            </a:r>
            <a:r>
              <a:rPr lang="en-US" sz="1800"/>
              <a:t>due to loss of albumin in urine</a:t>
            </a:r>
            <a:endParaRPr/>
          </a:p>
          <a:p>
            <a:pPr marL="228600" lvl="0" indent="-220027" algn="l" rtl="0">
              <a:lnSpc>
                <a:spcPct val="90000"/>
              </a:lnSpc>
              <a:spcBef>
                <a:spcPts val="1000"/>
              </a:spcBef>
              <a:spcAft>
                <a:spcPts val="0"/>
              </a:spcAft>
              <a:buClr>
                <a:srgbClr val="FF0000"/>
              </a:buClr>
              <a:buSzPct val="100000"/>
              <a:buChar char="•"/>
            </a:pPr>
            <a:r>
              <a:rPr lang="en-US" sz="1800" b="1">
                <a:solidFill>
                  <a:srgbClr val="FF0000"/>
                </a:solidFill>
              </a:rPr>
              <a:t>Oedema-</a:t>
            </a:r>
            <a:r>
              <a:rPr lang="en-US" sz="1800" b="1"/>
              <a:t> </a:t>
            </a:r>
            <a:r>
              <a:rPr lang="en-US" sz="1800"/>
              <a:t>loss of oncotic pressure. This can be rapid and severe</a:t>
            </a:r>
            <a:endParaRPr sz="1800" b="1"/>
          </a:p>
        </p:txBody>
      </p:sp>
      <p:sp>
        <p:nvSpPr>
          <p:cNvPr id="338" name="Google Shape;338;g1174428b147_1_506"/>
          <p:cNvSpPr txBox="1"/>
          <p:nvPr/>
        </p:nvSpPr>
        <p:spPr>
          <a:xfrm>
            <a:off x="0" y="3714950"/>
            <a:ext cx="46932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Aetiology</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The triad of symptoms all occur due to renal disease disrupting kidney function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Minimal change disease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Focal segmental glomerulosclerosis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Membranous nephropathy</a:t>
            </a:r>
            <a:endParaRPr/>
          </a:p>
        </p:txBody>
      </p:sp>
      <p:sp>
        <p:nvSpPr>
          <p:cNvPr id="339" name="Google Shape;339;g1174428b147_1_506"/>
          <p:cNvSpPr txBox="1"/>
          <p:nvPr/>
        </p:nvSpPr>
        <p:spPr>
          <a:xfrm>
            <a:off x="5022300" y="153794"/>
            <a:ext cx="41217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Presentation</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Oedema</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Frothy urine- </a:t>
            </a:r>
            <a:r>
              <a:rPr lang="en-US" sz="1800">
                <a:solidFill>
                  <a:schemeClr val="dk1"/>
                </a:solidFill>
                <a:latin typeface="Calibri"/>
                <a:ea typeface="Calibri"/>
                <a:cs typeface="Calibri"/>
                <a:sym typeface="Calibri"/>
              </a:rPr>
              <a:t>reflects proteinuria</a:t>
            </a:r>
            <a:endParaRPr/>
          </a:p>
        </p:txBody>
      </p:sp>
      <p:sp>
        <p:nvSpPr>
          <p:cNvPr id="340" name="Google Shape;340;g1174428b147_1_506"/>
          <p:cNvSpPr txBox="1"/>
          <p:nvPr/>
        </p:nvSpPr>
        <p:spPr>
          <a:xfrm>
            <a:off x="387900" y="5469650"/>
            <a:ext cx="42414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Secondary causes- </a:t>
            </a:r>
            <a:r>
              <a:rPr lang="en-US" sz="1800" b="1">
                <a:solidFill>
                  <a:schemeClr val="dk1"/>
                </a:solidFill>
                <a:latin typeface="Calibri"/>
                <a:ea typeface="Calibri"/>
                <a:cs typeface="Calibri"/>
                <a:sym typeface="Calibri"/>
              </a:rPr>
              <a:t>DDANI</a:t>
            </a:r>
            <a:endParaRPr/>
          </a:p>
          <a:p>
            <a:pPr marL="0" marR="0" lvl="0" indent="0" algn="l" rtl="0">
              <a:spcBef>
                <a:spcPts val="0"/>
              </a:spcBef>
              <a:spcAft>
                <a:spcPts val="0"/>
              </a:spcAft>
              <a:buNone/>
            </a:pPr>
            <a:r>
              <a:rPr lang="en-US" sz="1800">
                <a:solidFill>
                  <a:schemeClr val="dk1"/>
                </a:solidFill>
                <a:highlight>
                  <a:schemeClr val="lt1"/>
                </a:highlight>
                <a:latin typeface="Calibri"/>
                <a:ea typeface="Calibri"/>
                <a:cs typeface="Calibri"/>
                <a:sym typeface="Calibri"/>
              </a:rPr>
              <a:t>Diabetes, drugs, autoimmune, neoplasia, infection</a:t>
            </a:r>
            <a:endParaRPr>
              <a:solidFill>
                <a:schemeClr val="dk1"/>
              </a:solidFill>
              <a:highlight>
                <a:schemeClr val="lt1"/>
              </a:highlight>
            </a:endParaRPr>
          </a:p>
        </p:txBody>
      </p:sp>
      <p:sp>
        <p:nvSpPr>
          <p:cNvPr id="341" name="Google Shape;341;g1174428b147_1_506"/>
          <p:cNvSpPr txBox="1"/>
          <p:nvPr/>
        </p:nvSpPr>
        <p:spPr>
          <a:xfrm>
            <a:off x="4717491" y="1077188"/>
            <a:ext cx="44265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Investigations</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Urinalysis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Urine Protein: creatinine ratio- </a:t>
            </a:r>
            <a:r>
              <a:rPr lang="en-US" sz="1800">
                <a:solidFill>
                  <a:schemeClr val="dk1"/>
                </a:solidFill>
                <a:latin typeface="Calibri"/>
                <a:ea typeface="Calibri"/>
                <a:cs typeface="Calibri"/>
                <a:sym typeface="Calibri"/>
              </a:rPr>
              <a:t>to quantify the degree of proteinuria</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Blood tests- </a:t>
            </a:r>
            <a:r>
              <a:rPr lang="en-US" sz="1800">
                <a:solidFill>
                  <a:schemeClr val="dk1"/>
                </a:solidFill>
                <a:latin typeface="Calibri"/>
                <a:ea typeface="Calibri"/>
                <a:cs typeface="Calibri"/>
                <a:sym typeface="Calibri"/>
              </a:rPr>
              <a:t>renal function, elevated lipids</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Renal biopsy- </a:t>
            </a:r>
            <a:r>
              <a:rPr lang="en-US" sz="1800">
                <a:solidFill>
                  <a:schemeClr val="dk1"/>
                </a:solidFill>
                <a:latin typeface="Calibri"/>
                <a:ea typeface="Calibri"/>
                <a:cs typeface="Calibri"/>
                <a:sym typeface="Calibri"/>
              </a:rPr>
              <a:t>gives cause</a:t>
            </a:r>
            <a:endParaRPr sz="1800" b="1">
              <a:solidFill>
                <a:schemeClr val="dk1"/>
              </a:solidFill>
              <a:latin typeface="Calibri"/>
              <a:ea typeface="Calibri"/>
              <a:cs typeface="Calibri"/>
              <a:sym typeface="Calibri"/>
            </a:endParaRPr>
          </a:p>
        </p:txBody>
      </p:sp>
      <p:sp>
        <p:nvSpPr>
          <p:cNvPr id="342" name="Google Shape;342;g1174428b147_1_506"/>
          <p:cNvSpPr txBox="1"/>
          <p:nvPr/>
        </p:nvSpPr>
        <p:spPr>
          <a:xfrm>
            <a:off x="4777666" y="2831903"/>
            <a:ext cx="44265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Management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Fluid and salt restriction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Loop diuretics- to manage oedema</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Treat cause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ACE-I/ARB to reduce protein loss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Manage complications</a:t>
            </a:r>
            <a:endParaRPr/>
          </a:p>
        </p:txBody>
      </p:sp>
      <p:sp>
        <p:nvSpPr>
          <p:cNvPr id="343" name="Google Shape;343;g1174428b147_1_506"/>
          <p:cNvSpPr txBox="1"/>
          <p:nvPr/>
        </p:nvSpPr>
        <p:spPr>
          <a:xfrm>
            <a:off x="4693200" y="4586597"/>
            <a:ext cx="44751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Complications</a:t>
            </a:r>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Hyperlipidaemia- </a:t>
            </a:r>
            <a:r>
              <a:rPr lang="en-US" sz="1800">
                <a:solidFill>
                  <a:schemeClr val="dk1"/>
                </a:solidFill>
                <a:latin typeface="Calibri"/>
                <a:ea typeface="Calibri"/>
                <a:cs typeface="Calibri"/>
                <a:sym typeface="Calibri"/>
              </a:rPr>
              <a:t>loss of albumin increases cholesterol formation. Manage with statins</a:t>
            </a:r>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VTE- </a:t>
            </a:r>
            <a:r>
              <a:rPr lang="en-US" sz="1800">
                <a:solidFill>
                  <a:schemeClr val="dk1"/>
                </a:solidFill>
                <a:latin typeface="Calibri"/>
                <a:ea typeface="Calibri"/>
                <a:cs typeface="Calibri"/>
                <a:sym typeface="Calibri"/>
              </a:rPr>
              <a:t>due to increased clotted factors. Give heparin</a:t>
            </a:r>
            <a:endParaRPr sz="1800" b="1">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1174428b147_1_592"/>
          <p:cNvSpPr txBox="1">
            <a:spLocks noGrp="1"/>
          </p:cNvSpPr>
          <p:nvPr>
            <p:ph type="title"/>
          </p:nvPr>
        </p:nvSpPr>
        <p:spPr>
          <a:xfrm>
            <a:off x="628650" y="1"/>
            <a:ext cx="7886700" cy="931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Causes of nephrotic syndrome</a:t>
            </a:r>
            <a:endParaRPr/>
          </a:p>
        </p:txBody>
      </p:sp>
      <p:sp>
        <p:nvSpPr>
          <p:cNvPr id="349" name="Google Shape;349;g1174428b147_1_592"/>
          <p:cNvSpPr txBox="1">
            <a:spLocks noGrp="1"/>
          </p:cNvSpPr>
          <p:nvPr>
            <p:ph type="body" idx="1"/>
          </p:nvPr>
        </p:nvSpPr>
        <p:spPr>
          <a:xfrm>
            <a:off x="158311" y="931812"/>
            <a:ext cx="3997500" cy="2430600"/>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chemeClr val="dk1"/>
              </a:buClr>
              <a:buSzPts val="1800"/>
              <a:buNone/>
            </a:pPr>
            <a:r>
              <a:rPr lang="en-US" sz="1800" b="1">
                <a:solidFill>
                  <a:schemeClr val="dk1"/>
                </a:solidFill>
                <a:latin typeface="Calibri"/>
                <a:ea typeface="Calibri"/>
                <a:cs typeface="Calibri"/>
                <a:sym typeface="Calibri"/>
              </a:rPr>
              <a:t>Minimal change disease</a:t>
            </a:r>
            <a:endParaRPr/>
          </a:p>
          <a:p>
            <a:pPr marL="228600" lvl="0" indent="-228600" algn="l" rtl="0">
              <a:lnSpc>
                <a:spcPct val="90000"/>
              </a:lnSpc>
              <a:spcBef>
                <a:spcPts val="1000"/>
              </a:spcBef>
              <a:spcAft>
                <a:spcPts val="0"/>
              </a:spcAft>
              <a:buClr>
                <a:schemeClr val="dk1"/>
              </a:buClr>
              <a:buSzPts val="1800"/>
              <a:buChar char="•"/>
            </a:pPr>
            <a:r>
              <a:rPr lang="en-US" sz="1800">
                <a:solidFill>
                  <a:schemeClr val="dk1"/>
                </a:solidFill>
                <a:latin typeface="Calibri"/>
                <a:ea typeface="Calibri"/>
                <a:cs typeface="Calibri"/>
                <a:sym typeface="Calibri"/>
              </a:rPr>
              <a:t>This makes up 25% of adult cases of nephrotic syndrome</a:t>
            </a:r>
            <a:endParaRPr/>
          </a:p>
          <a:p>
            <a:pPr marL="228600" lvl="0" indent="-228600" algn="l" rtl="0">
              <a:lnSpc>
                <a:spcPct val="90000"/>
              </a:lnSpc>
              <a:spcBef>
                <a:spcPts val="1000"/>
              </a:spcBef>
              <a:spcAft>
                <a:spcPts val="0"/>
              </a:spcAft>
              <a:buClr>
                <a:schemeClr val="dk1"/>
              </a:buClr>
              <a:buSzPts val="1800"/>
              <a:buChar char="•"/>
            </a:pPr>
            <a:r>
              <a:rPr lang="en-US" sz="1800" b="1">
                <a:solidFill>
                  <a:schemeClr val="dk1"/>
                </a:solidFill>
                <a:latin typeface="Calibri"/>
                <a:ea typeface="Calibri"/>
                <a:cs typeface="Calibri"/>
                <a:sym typeface="Calibri"/>
              </a:rPr>
              <a:t>Normal appearance </a:t>
            </a:r>
            <a:r>
              <a:rPr lang="en-US" sz="1800">
                <a:solidFill>
                  <a:schemeClr val="dk1"/>
                </a:solidFill>
                <a:latin typeface="Calibri"/>
                <a:ea typeface="Calibri"/>
                <a:cs typeface="Calibri"/>
                <a:sym typeface="Calibri"/>
              </a:rPr>
              <a:t>upon microscopy but there is abnormal function</a:t>
            </a:r>
            <a:endParaRPr/>
          </a:p>
          <a:p>
            <a:pPr marL="228600" lvl="0" indent="-228600" algn="l" rtl="0">
              <a:lnSpc>
                <a:spcPct val="90000"/>
              </a:lnSpc>
              <a:spcBef>
                <a:spcPts val="1000"/>
              </a:spcBef>
              <a:spcAft>
                <a:spcPts val="0"/>
              </a:spcAft>
              <a:buClr>
                <a:schemeClr val="dk1"/>
              </a:buClr>
              <a:buSzPts val="1800"/>
              <a:buChar char="•"/>
            </a:pPr>
            <a:r>
              <a:rPr lang="en-US" sz="1800">
                <a:solidFill>
                  <a:schemeClr val="dk1"/>
                </a:solidFill>
                <a:latin typeface="Calibri"/>
                <a:ea typeface="Calibri"/>
                <a:cs typeface="Calibri"/>
                <a:sym typeface="Calibri"/>
              </a:rPr>
              <a:t>Diagnosis is by </a:t>
            </a:r>
            <a:r>
              <a:rPr lang="en-US" sz="1800" b="1">
                <a:solidFill>
                  <a:schemeClr val="dk1"/>
                </a:solidFill>
                <a:latin typeface="Calibri"/>
                <a:ea typeface="Calibri"/>
                <a:cs typeface="Calibri"/>
                <a:sym typeface="Calibri"/>
              </a:rPr>
              <a:t>biopsy, </a:t>
            </a:r>
            <a:r>
              <a:rPr lang="en-US" sz="1800">
                <a:solidFill>
                  <a:schemeClr val="dk1"/>
                </a:solidFill>
                <a:latin typeface="Calibri"/>
                <a:ea typeface="Calibri"/>
                <a:cs typeface="Calibri"/>
                <a:sym typeface="Calibri"/>
              </a:rPr>
              <a:t>presentation is nephrotic</a:t>
            </a:r>
            <a:endParaRPr/>
          </a:p>
          <a:p>
            <a:pPr marL="228600" lvl="0" indent="-228600" algn="l" rtl="0">
              <a:lnSpc>
                <a:spcPct val="90000"/>
              </a:lnSpc>
              <a:spcBef>
                <a:spcPts val="1000"/>
              </a:spcBef>
              <a:spcAft>
                <a:spcPts val="0"/>
              </a:spcAft>
              <a:buClr>
                <a:schemeClr val="dk1"/>
              </a:buClr>
              <a:buSzPts val="1800"/>
              <a:buChar char="•"/>
            </a:pPr>
            <a:r>
              <a:rPr lang="en-US" sz="1800">
                <a:solidFill>
                  <a:schemeClr val="dk1"/>
                </a:solidFill>
                <a:latin typeface="Calibri"/>
                <a:ea typeface="Calibri"/>
                <a:cs typeface="Calibri"/>
                <a:sym typeface="Calibri"/>
              </a:rPr>
              <a:t>Treat with high dose steroids: </a:t>
            </a:r>
            <a:r>
              <a:rPr lang="en-US" sz="1800" b="1">
                <a:solidFill>
                  <a:schemeClr val="dk1"/>
                </a:solidFill>
                <a:latin typeface="Calibri"/>
                <a:ea typeface="Calibri"/>
                <a:cs typeface="Calibri"/>
                <a:sym typeface="Calibri"/>
              </a:rPr>
              <a:t>prednisolone</a:t>
            </a:r>
            <a:endParaRPr sz="1800"/>
          </a:p>
        </p:txBody>
      </p:sp>
      <p:sp>
        <p:nvSpPr>
          <p:cNvPr id="350" name="Google Shape;350;g1174428b147_1_592"/>
          <p:cNvSpPr txBox="1"/>
          <p:nvPr/>
        </p:nvSpPr>
        <p:spPr>
          <a:xfrm>
            <a:off x="137160" y="3362410"/>
            <a:ext cx="4039800" cy="25860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Focal segmental glomerulosclerosis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Commonest cause on renal biopsy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Can be idiopathic or secondary to HIV, heroin, lithium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Diagnosed by presence of scarring of the glomeruli- i.e. focal sclerosis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Give </a:t>
            </a:r>
            <a:r>
              <a:rPr lang="en-US" sz="1800" b="1">
                <a:solidFill>
                  <a:schemeClr val="dk1"/>
                </a:solidFill>
                <a:latin typeface="Calibri"/>
                <a:ea typeface="Calibri"/>
                <a:cs typeface="Calibri"/>
                <a:sym typeface="Calibri"/>
              </a:rPr>
              <a:t>steroids </a:t>
            </a:r>
            <a:r>
              <a:rPr lang="en-US" sz="1800">
                <a:solidFill>
                  <a:schemeClr val="dk1"/>
                </a:solidFill>
                <a:latin typeface="Calibri"/>
                <a:ea typeface="Calibri"/>
                <a:cs typeface="Calibri"/>
                <a:sym typeface="Calibri"/>
              </a:rPr>
              <a:t>idiopathic disease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All patients should receive </a:t>
            </a:r>
            <a:r>
              <a:rPr lang="en-US" sz="1800" b="1">
                <a:solidFill>
                  <a:schemeClr val="dk1"/>
                </a:solidFill>
                <a:latin typeface="Calibri"/>
                <a:ea typeface="Calibri"/>
                <a:cs typeface="Calibri"/>
                <a:sym typeface="Calibri"/>
              </a:rPr>
              <a:t>ACE-I/ARB </a:t>
            </a:r>
            <a:r>
              <a:rPr lang="en-US" sz="1800">
                <a:solidFill>
                  <a:schemeClr val="dk1"/>
                </a:solidFill>
                <a:latin typeface="Calibri"/>
                <a:ea typeface="Calibri"/>
                <a:cs typeface="Calibri"/>
                <a:sym typeface="Calibri"/>
              </a:rPr>
              <a:t>blood pressure control</a:t>
            </a:r>
            <a:endParaRPr/>
          </a:p>
        </p:txBody>
      </p:sp>
      <p:sp>
        <p:nvSpPr>
          <p:cNvPr id="351" name="Google Shape;351;g1174428b147_1_592"/>
          <p:cNvSpPr txBox="1"/>
          <p:nvPr/>
        </p:nvSpPr>
        <p:spPr>
          <a:xfrm>
            <a:off x="4176945" y="931812"/>
            <a:ext cx="4592700" cy="2862900"/>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Membranous nephropathy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This makes up 25% of adult nephrotic syndrome and is immunologically mediated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Diagnosed by </a:t>
            </a:r>
            <a:r>
              <a:rPr lang="en-US" sz="1800" b="1">
                <a:solidFill>
                  <a:schemeClr val="dk1"/>
                </a:solidFill>
                <a:latin typeface="Calibri"/>
                <a:ea typeface="Calibri"/>
                <a:cs typeface="Calibri"/>
                <a:sym typeface="Calibri"/>
              </a:rPr>
              <a:t>renal biopsy </a:t>
            </a:r>
            <a:r>
              <a:rPr lang="en-US" sz="1800">
                <a:solidFill>
                  <a:schemeClr val="dk1"/>
                </a:solidFill>
                <a:latin typeface="Calibri"/>
                <a:ea typeface="Calibri"/>
                <a:cs typeface="Calibri"/>
                <a:sym typeface="Calibri"/>
              </a:rPr>
              <a:t>showing thickened glomerular basement membrane. </a:t>
            </a:r>
            <a:r>
              <a:rPr lang="en-US" sz="1800" b="1">
                <a:solidFill>
                  <a:schemeClr val="dk1"/>
                </a:solidFill>
                <a:latin typeface="Calibri"/>
                <a:ea typeface="Calibri"/>
                <a:cs typeface="Calibri"/>
                <a:sym typeface="Calibri"/>
              </a:rPr>
              <a:t>Anti phospholipase A2 receptor </a:t>
            </a:r>
            <a:r>
              <a:rPr lang="en-US" sz="1800">
                <a:solidFill>
                  <a:schemeClr val="dk1"/>
                </a:solidFill>
                <a:latin typeface="Calibri"/>
                <a:ea typeface="Calibri"/>
                <a:cs typeface="Calibri"/>
                <a:sym typeface="Calibri"/>
              </a:rPr>
              <a:t>antibody found in 70-80% of patients.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Managed with </a:t>
            </a:r>
            <a:r>
              <a:rPr lang="en-US" sz="1800" b="1">
                <a:solidFill>
                  <a:schemeClr val="dk1"/>
                </a:solidFill>
                <a:latin typeface="Calibri"/>
                <a:ea typeface="Calibri"/>
                <a:cs typeface="Calibri"/>
                <a:sym typeface="Calibri"/>
              </a:rPr>
              <a:t>ACE-I/ARB </a:t>
            </a:r>
            <a:r>
              <a:rPr lang="en-US" sz="1800">
                <a:solidFill>
                  <a:schemeClr val="dk1"/>
                </a:solidFill>
                <a:latin typeface="Calibri"/>
                <a:ea typeface="Calibri"/>
                <a:cs typeface="Calibri"/>
                <a:sym typeface="Calibri"/>
              </a:rPr>
              <a:t>in all. In patients with high risk of progression, </a:t>
            </a:r>
            <a:r>
              <a:rPr lang="en-US" sz="1800" b="1">
                <a:solidFill>
                  <a:schemeClr val="dk1"/>
                </a:solidFill>
                <a:latin typeface="Calibri"/>
                <a:ea typeface="Calibri"/>
                <a:cs typeface="Calibri"/>
                <a:sym typeface="Calibri"/>
              </a:rPr>
              <a:t>prednisolone and cyclopshosphamide.</a:t>
            </a:r>
            <a:endParaRPr sz="1800">
              <a:solidFill>
                <a:schemeClr val="dk1"/>
              </a:solidFill>
              <a:latin typeface="Calibri"/>
              <a:ea typeface="Calibri"/>
              <a:cs typeface="Calibri"/>
              <a:sym typeface="Calibri"/>
            </a:endParaRPr>
          </a:p>
        </p:txBody>
      </p:sp>
      <p:pic>
        <p:nvPicPr>
          <p:cNvPr id="352" name="Google Shape;352;g1174428b147_1_592"/>
          <p:cNvPicPr preferRelativeResize="0"/>
          <p:nvPr/>
        </p:nvPicPr>
        <p:blipFill rotWithShape="1">
          <a:blip r:embed="rId3">
            <a:alphaModFix/>
          </a:blip>
          <a:srcRect/>
          <a:stretch/>
        </p:blipFill>
        <p:spPr>
          <a:xfrm>
            <a:off x="6100775" y="3794702"/>
            <a:ext cx="2414575" cy="227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1174428b147_1_600"/>
          <p:cNvSpPr txBox="1">
            <a:spLocks noGrp="1"/>
          </p:cNvSpPr>
          <p:nvPr>
            <p:ph type="title"/>
          </p:nvPr>
        </p:nvSpPr>
        <p:spPr>
          <a:xfrm>
            <a:off x="342900" y="274637"/>
            <a:ext cx="61722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Nephr</a:t>
            </a:r>
            <a:r>
              <a:rPr lang="en-US" u="sng">
                <a:solidFill>
                  <a:srgbClr val="FF0000"/>
                </a:solidFill>
              </a:rPr>
              <a:t>i</a:t>
            </a:r>
            <a:r>
              <a:rPr lang="en-US"/>
              <a:t>tic vs Nephr</a:t>
            </a:r>
            <a:r>
              <a:rPr lang="en-US" u="sng">
                <a:solidFill>
                  <a:srgbClr val="FF0000"/>
                </a:solidFill>
              </a:rPr>
              <a:t>o</a:t>
            </a:r>
            <a:r>
              <a:rPr lang="en-US"/>
              <a:t>tic </a:t>
            </a:r>
            <a:endParaRPr/>
          </a:p>
        </p:txBody>
      </p:sp>
      <p:sp>
        <p:nvSpPr>
          <p:cNvPr id="359" name="Google Shape;359;g1174428b147_1_600"/>
          <p:cNvSpPr txBox="1">
            <a:spLocks noGrp="1"/>
          </p:cNvSpPr>
          <p:nvPr>
            <p:ph type="body" idx="1"/>
          </p:nvPr>
        </p:nvSpPr>
        <p:spPr>
          <a:xfrm>
            <a:off x="628650" y="5258000"/>
            <a:ext cx="2057700" cy="918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endParaRPr/>
          </a:p>
        </p:txBody>
      </p:sp>
      <p:graphicFrame>
        <p:nvGraphicFramePr>
          <p:cNvPr id="360" name="Google Shape;360;g1174428b147_1_600"/>
          <p:cNvGraphicFramePr/>
          <p:nvPr/>
        </p:nvGraphicFramePr>
        <p:xfrm>
          <a:off x="714375" y="1592313"/>
          <a:ext cx="3000000" cy="3000000"/>
        </p:xfrm>
        <a:graphic>
          <a:graphicData uri="http://schemas.openxmlformats.org/drawingml/2006/table">
            <a:tbl>
              <a:tblPr>
                <a:noFill/>
                <a:tableStyleId>{1A6FE258-FD16-4D23-B7C3-D9CA3B529D95}</a:tableStyleId>
              </a:tblPr>
              <a:tblGrid>
                <a:gridCol w="3857625">
                  <a:extLst>
                    <a:ext uri="{9D8B030D-6E8A-4147-A177-3AD203B41FA5}">
                      <a16:colId xmlns:a16="http://schemas.microsoft.com/office/drawing/2014/main" val="20000"/>
                    </a:ext>
                  </a:extLst>
                </a:gridCol>
                <a:gridCol w="3857625">
                  <a:extLst>
                    <a:ext uri="{9D8B030D-6E8A-4147-A177-3AD203B41FA5}">
                      <a16:colId xmlns:a16="http://schemas.microsoft.com/office/drawing/2014/main" val="20001"/>
                    </a:ext>
                  </a:extLst>
                </a:gridCol>
              </a:tblGrid>
              <a:tr h="861625">
                <a:tc>
                  <a:txBody>
                    <a:bodyPr/>
                    <a:lstStyle/>
                    <a:p>
                      <a:pPr marL="0" marR="0" lvl="0" indent="0" algn="ctr" rtl="0">
                        <a:spcBef>
                          <a:spcPts val="0"/>
                        </a:spcBef>
                        <a:spcAft>
                          <a:spcPts val="0"/>
                        </a:spcAft>
                        <a:buClr>
                          <a:schemeClr val="dk1"/>
                        </a:buClr>
                        <a:buSzPts val="2400"/>
                        <a:buFont typeface="Calibri"/>
                        <a:buNone/>
                      </a:pPr>
                      <a:r>
                        <a:rPr lang="en-US" sz="2400" b="1" u="none" strike="noStrike" cap="none"/>
                        <a:t>Nephritic </a:t>
                      </a:r>
                      <a:endParaRPr sz="2400" b="1" u="none" strike="noStrike" cap="none"/>
                    </a:p>
                  </a:txBody>
                  <a:tcPr marL="91425" marR="91425" marT="91425" marB="91425"/>
                </a:tc>
                <a:tc>
                  <a:txBody>
                    <a:bodyPr/>
                    <a:lstStyle/>
                    <a:p>
                      <a:pPr marL="0" marR="0" lvl="0" indent="0" algn="ctr" rtl="0">
                        <a:spcBef>
                          <a:spcPts val="0"/>
                        </a:spcBef>
                        <a:spcAft>
                          <a:spcPts val="0"/>
                        </a:spcAft>
                        <a:buClr>
                          <a:schemeClr val="dk1"/>
                        </a:buClr>
                        <a:buSzPts val="2400"/>
                        <a:buFont typeface="Calibri"/>
                        <a:buNone/>
                      </a:pPr>
                      <a:r>
                        <a:rPr lang="en-US" sz="2400" b="1" u="none" strike="noStrike" cap="none"/>
                        <a:t>Nephrotic </a:t>
                      </a:r>
                      <a:endParaRPr sz="2400" b="1" u="none" strike="noStrike" cap="none"/>
                    </a:p>
                  </a:txBody>
                  <a:tcPr marL="91425" marR="91425" marT="91425" marB="91425"/>
                </a:tc>
                <a:extLst>
                  <a:ext uri="{0D108BD9-81ED-4DB2-BD59-A6C34878D82A}">
                    <a16:rowId xmlns:a16="http://schemas.microsoft.com/office/drawing/2014/main" val="10000"/>
                  </a:ext>
                </a:extLst>
              </a:tr>
              <a:tr h="1420275">
                <a:tc>
                  <a:txBody>
                    <a:bodyPr/>
                    <a:lstStyle/>
                    <a:p>
                      <a:pPr marL="0" marR="0" lvl="0" indent="0" algn="l" rtl="0">
                        <a:spcBef>
                          <a:spcPts val="0"/>
                        </a:spcBef>
                        <a:spcAft>
                          <a:spcPts val="0"/>
                        </a:spcAft>
                        <a:buClr>
                          <a:schemeClr val="dk1"/>
                        </a:buClr>
                        <a:buSzPts val="2800"/>
                        <a:buFont typeface="Arial"/>
                        <a:buNone/>
                      </a:pPr>
                      <a:r>
                        <a:rPr lang="en-US" sz="2400" u="none" strike="noStrike" cap="none">
                          <a:solidFill>
                            <a:srgbClr val="FF0000"/>
                          </a:solidFill>
                          <a:latin typeface="Calibri"/>
                          <a:ea typeface="Calibri"/>
                          <a:cs typeface="Calibri"/>
                          <a:sym typeface="Calibri"/>
                        </a:rPr>
                        <a:t>Proteinuria ++</a:t>
                      </a:r>
                      <a:endParaRPr sz="2400" u="none" strike="noStrike" cap="none">
                        <a:solidFill>
                          <a:srgbClr val="FF0000"/>
                        </a:solidFill>
                        <a:latin typeface="Calibri"/>
                        <a:ea typeface="Calibri"/>
                        <a:cs typeface="Calibri"/>
                        <a:sym typeface="Calibri"/>
                      </a:endParaRPr>
                    </a:p>
                    <a:p>
                      <a:pPr marL="0" marR="0" lvl="0" indent="0" algn="l" rtl="0">
                        <a:spcBef>
                          <a:spcPts val="560"/>
                        </a:spcBef>
                        <a:spcAft>
                          <a:spcPts val="0"/>
                        </a:spcAft>
                        <a:buClr>
                          <a:schemeClr val="dk1"/>
                        </a:buClr>
                        <a:buSzPts val="2800"/>
                        <a:buFont typeface="Arial"/>
                        <a:buNone/>
                      </a:pPr>
                      <a:r>
                        <a:rPr lang="en-US" sz="2400" u="none" strike="noStrike" cap="none">
                          <a:solidFill>
                            <a:srgbClr val="FF0000"/>
                          </a:solidFill>
                          <a:latin typeface="Calibri"/>
                          <a:ea typeface="Calibri"/>
                          <a:cs typeface="Calibri"/>
                          <a:sym typeface="Calibri"/>
                        </a:rPr>
                        <a:t>Hypertension</a:t>
                      </a:r>
                      <a:endParaRPr sz="2400" u="none" strike="noStrike" cap="none">
                        <a:solidFill>
                          <a:srgbClr val="FF0000"/>
                        </a:solidFill>
                        <a:latin typeface="Calibri"/>
                        <a:ea typeface="Calibri"/>
                        <a:cs typeface="Calibri"/>
                        <a:sym typeface="Calibri"/>
                      </a:endParaRPr>
                    </a:p>
                    <a:p>
                      <a:pPr marL="0" marR="0" lvl="0" indent="0" algn="l" rtl="0">
                        <a:spcBef>
                          <a:spcPts val="560"/>
                        </a:spcBef>
                        <a:spcAft>
                          <a:spcPts val="0"/>
                        </a:spcAft>
                        <a:buClr>
                          <a:schemeClr val="dk1"/>
                        </a:buClr>
                        <a:buSzPts val="2800"/>
                        <a:buFont typeface="Arial"/>
                        <a:buNone/>
                      </a:pPr>
                      <a:r>
                        <a:rPr lang="en-US" sz="2400" u="none" strike="noStrike" cap="none">
                          <a:solidFill>
                            <a:srgbClr val="FF0000"/>
                          </a:solidFill>
                          <a:latin typeface="Calibri"/>
                          <a:ea typeface="Calibri"/>
                          <a:cs typeface="Calibri"/>
                          <a:sym typeface="Calibri"/>
                        </a:rPr>
                        <a:t>Haematuria</a:t>
                      </a:r>
                      <a:r>
                        <a:rPr lang="en-US" sz="2400" u="none" strike="noStrike" cap="none">
                          <a:solidFill>
                            <a:schemeClr val="dk1"/>
                          </a:solidFill>
                          <a:latin typeface="Calibri"/>
                          <a:ea typeface="Calibri"/>
                          <a:cs typeface="Calibri"/>
                          <a:sym typeface="Calibri"/>
                        </a:rPr>
                        <a:t> visible/ non visible</a:t>
                      </a:r>
                      <a:endParaRPr sz="2400" u="none" strike="noStrike" cap="none">
                        <a:solidFill>
                          <a:schemeClr val="dk1"/>
                        </a:solidFill>
                        <a:latin typeface="Calibri"/>
                        <a:ea typeface="Calibri"/>
                        <a:cs typeface="Calibri"/>
                        <a:sym typeface="Calibri"/>
                      </a:endParaRPr>
                    </a:p>
                    <a:p>
                      <a:pPr marL="0" marR="0" lvl="0" indent="0" algn="l" rtl="0">
                        <a:spcBef>
                          <a:spcPts val="560"/>
                        </a:spcBef>
                        <a:spcAft>
                          <a:spcPts val="0"/>
                        </a:spcAft>
                        <a:buClr>
                          <a:schemeClr val="dk1"/>
                        </a:buClr>
                        <a:buSzPts val="2800"/>
                        <a:buFont typeface="Arial"/>
                        <a:buNone/>
                      </a:pPr>
                      <a:r>
                        <a:rPr lang="en-US" sz="2400" u="none" strike="noStrike" cap="none">
                          <a:solidFill>
                            <a:schemeClr val="dk1"/>
                          </a:solidFill>
                          <a:latin typeface="Calibri"/>
                          <a:ea typeface="Calibri"/>
                          <a:cs typeface="Calibri"/>
                          <a:sym typeface="Calibri"/>
                        </a:rPr>
                        <a:t>Oedema +</a:t>
                      </a:r>
                      <a:endParaRPr sz="2400" u="none" strike="noStrike" cap="none">
                        <a:solidFill>
                          <a:schemeClr val="dk1"/>
                        </a:solidFill>
                        <a:latin typeface="Calibri"/>
                        <a:ea typeface="Calibri"/>
                        <a:cs typeface="Calibri"/>
                        <a:sym typeface="Calibri"/>
                      </a:endParaRPr>
                    </a:p>
                    <a:p>
                      <a:pPr marL="0" marR="0" lvl="0" indent="0" algn="l" rtl="0">
                        <a:spcBef>
                          <a:spcPts val="560"/>
                        </a:spcBef>
                        <a:spcAft>
                          <a:spcPts val="0"/>
                        </a:spcAft>
                        <a:buClr>
                          <a:schemeClr val="dk1"/>
                        </a:buClr>
                        <a:buSzPts val="2800"/>
                        <a:buFont typeface="Arial"/>
                        <a:buNone/>
                      </a:pPr>
                      <a:r>
                        <a:rPr lang="en-US" sz="2400" u="none" strike="noStrike" cap="none">
                          <a:solidFill>
                            <a:schemeClr val="dk1"/>
                          </a:solidFill>
                          <a:latin typeface="Calibri"/>
                          <a:ea typeface="Calibri"/>
                          <a:cs typeface="Calibri"/>
                          <a:sym typeface="Calibri"/>
                        </a:rPr>
                        <a:t>GFR↓↓</a:t>
                      </a:r>
                      <a:endParaRPr sz="2400" u="none" strike="noStrike" cap="none">
                        <a:solidFill>
                          <a:schemeClr val="dk1"/>
                        </a:solidFill>
                        <a:latin typeface="Calibri"/>
                        <a:ea typeface="Calibri"/>
                        <a:cs typeface="Calibri"/>
                        <a:sym typeface="Calibri"/>
                      </a:endParaRPr>
                    </a:p>
                    <a:p>
                      <a:pPr marL="0" marR="0" lvl="0" indent="0" algn="l" rtl="0">
                        <a:spcBef>
                          <a:spcPts val="560"/>
                        </a:spcBef>
                        <a:spcAft>
                          <a:spcPts val="0"/>
                        </a:spcAft>
                        <a:buClr>
                          <a:schemeClr val="dk1"/>
                        </a:buClr>
                        <a:buSzPts val="2800"/>
                        <a:buFont typeface="Arial"/>
                        <a:buNone/>
                      </a:pPr>
                      <a:r>
                        <a:rPr lang="en-US" sz="2400" u="none" strike="noStrike" cap="none">
                          <a:solidFill>
                            <a:schemeClr val="dk1"/>
                          </a:solidFill>
                          <a:latin typeface="Calibri"/>
                          <a:ea typeface="Calibri"/>
                          <a:cs typeface="Calibri"/>
                          <a:sym typeface="Calibri"/>
                        </a:rPr>
                        <a:t>Rash? N&amp;V? Abdo pain</a:t>
                      </a:r>
                      <a:endParaRPr sz="1800" u="none" strike="noStrike" cap="none"/>
                    </a:p>
                  </a:txBody>
                  <a:tcPr marL="91425" marR="91425" marT="91425" marB="91425"/>
                </a:tc>
                <a:tc>
                  <a:txBody>
                    <a:bodyPr/>
                    <a:lstStyle/>
                    <a:p>
                      <a:pPr marL="0" marR="0" lvl="0" indent="0" algn="l" rtl="0">
                        <a:spcBef>
                          <a:spcPts val="0"/>
                        </a:spcBef>
                        <a:spcAft>
                          <a:spcPts val="0"/>
                        </a:spcAft>
                        <a:buClr>
                          <a:schemeClr val="dk1"/>
                        </a:buClr>
                        <a:buSzPts val="2800"/>
                        <a:buFont typeface="Arial"/>
                        <a:buNone/>
                      </a:pPr>
                      <a:r>
                        <a:rPr lang="en-US" sz="2400" u="none" strike="noStrike" cap="none">
                          <a:solidFill>
                            <a:srgbClr val="FF0000"/>
                          </a:solidFill>
                          <a:latin typeface="Calibri"/>
                          <a:ea typeface="Calibri"/>
                          <a:cs typeface="Calibri"/>
                          <a:sym typeface="Calibri"/>
                        </a:rPr>
                        <a:t>Proteinuria ++++++</a:t>
                      </a:r>
                      <a:endParaRPr sz="2400" u="none" strike="noStrike" cap="none">
                        <a:solidFill>
                          <a:srgbClr val="FF0000"/>
                        </a:solidFill>
                        <a:latin typeface="Calibri"/>
                        <a:ea typeface="Calibri"/>
                        <a:cs typeface="Calibri"/>
                        <a:sym typeface="Calibri"/>
                      </a:endParaRPr>
                    </a:p>
                    <a:p>
                      <a:pPr marL="0" marR="0" lvl="0" indent="0" algn="l" rtl="0">
                        <a:spcBef>
                          <a:spcPts val="560"/>
                        </a:spcBef>
                        <a:spcAft>
                          <a:spcPts val="0"/>
                        </a:spcAft>
                        <a:buClr>
                          <a:schemeClr val="dk1"/>
                        </a:buClr>
                        <a:buSzPts val="2800"/>
                        <a:buFont typeface="Arial"/>
                        <a:buNone/>
                      </a:pPr>
                      <a:r>
                        <a:rPr lang="en-US" sz="2400" u="none" strike="noStrike" cap="none">
                          <a:solidFill>
                            <a:srgbClr val="FF0000"/>
                          </a:solidFill>
                          <a:latin typeface="Calibri"/>
                          <a:ea typeface="Calibri"/>
                          <a:cs typeface="Calibri"/>
                          <a:sym typeface="Calibri"/>
                        </a:rPr>
                        <a:t>Hypoalbuminaemia </a:t>
                      </a:r>
                      <a:endParaRPr sz="2400" u="none" strike="noStrike" cap="none">
                        <a:solidFill>
                          <a:srgbClr val="FF0000"/>
                        </a:solidFill>
                        <a:latin typeface="Calibri"/>
                        <a:ea typeface="Calibri"/>
                        <a:cs typeface="Calibri"/>
                        <a:sym typeface="Calibri"/>
                      </a:endParaRPr>
                    </a:p>
                    <a:p>
                      <a:pPr marL="0" marR="0" lvl="0" indent="0" algn="l" rtl="0">
                        <a:spcBef>
                          <a:spcPts val="560"/>
                        </a:spcBef>
                        <a:spcAft>
                          <a:spcPts val="0"/>
                        </a:spcAft>
                        <a:buClr>
                          <a:schemeClr val="dk1"/>
                        </a:buClr>
                        <a:buSzPts val="2800"/>
                        <a:buFont typeface="Arial"/>
                        <a:buNone/>
                      </a:pPr>
                      <a:r>
                        <a:rPr lang="en-US" sz="2400" u="none" strike="noStrike" cap="none">
                          <a:solidFill>
                            <a:srgbClr val="FF0000"/>
                          </a:solidFill>
                          <a:latin typeface="Calibri"/>
                          <a:ea typeface="Calibri"/>
                          <a:cs typeface="Calibri"/>
                          <a:sym typeface="Calibri"/>
                        </a:rPr>
                        <a:t>Oedema +++</a:t>
                      </a:r>
                      <a:endParaRPr sz="2400" u="none" strike="noStrike" cap="none">
                        <a:solidFill>
                          <a:srgbClr val="FF0000"/>
                        </a:solidFill>
                        <a:latin typeface="Calibri"/>
                        <a:ea typeface="Calibri"/>
                        <a:cs typeface="Calibri"/>
                        <a:sym typeface="Calibri"/>
                      </a:endParaRPr>
                    </a:p>
                    <a:p>
                      <a:pPr marL="0" marR="0" lvl="0" indent="0" algn="l" rtl="0">
                        <a:spcBef>
                          <a:spcPts val="560"/>
                        </a:spcBef>
                        <a:spcAft>
                          <a:spcPts val="0"/>
                        </a:spcAft>
                        <a:buClr>
                          <a:schemeClr val="dk1"/>
                        </a:buClr>
                        <a:buSzPts val="2800"/>
                        <a:buFont typeface="Arial"/>
                        <a:buNone/>
                      </a:pPr>
                      <a:r>
                        <a:rPr lang="en-US" sz="2400" u="none" strike="noStrike" cap="none">
                          <a:solidFill>
                            <a:schemeClr val="dk1"/>
                          </a:solidFill>
                          <a:latin typeface="Calibri"/>
                          <a:ea typeface="Calibri"/>
                          <a:cs typeface="Calibri"/>
                          <a:sym typeface="Calibri"/>
                        </a:rPr>
                        <a:t>GFR↓/↔</a:t>
                      </a:r>
                      <a:endParaRPr sz="2400" u="none" strike="noStrike" cap="none">
                        <a:solidFill>
                          <a:schemeClr val="dk1"/>
                        </a:solidFill>
                        <a:latin typeface="Calibri"/>
                        <a:ea typeface="Calibri"/>
                        <a:cs typeface="Calibri"/>
                        <a:sym typeface="Calibri"/>
                      </a:endParaRPr>
                    </a:p>
                    <a:p>
                      <a:pPr marL="0" marR="0" lvl="0" indent="0" algn="l" rtl="0">
                        <a:spcBef>
                          <a:spcPts val="560"/>
                        </a:spcBef>
                        <a:spcAft>
                          <a:spcPts val="0"/>
                        </a:spcAft>
                        <a:buClr>
                          <a:schemeClr val="dk1"/>
                        </a:buClr>
                        <a:buSzPts val="2800"/>
                        <a:buFont typeface="Arial"/>
                        <a:buNone/>
                      </a:pPr>
                      <a:r>
                        <a:rPr lang="en-US" sz="2400" u="none" strike="noStrike" cap="none">
                          <a:solidFill>
                            <a:schemeClr val="dk1"/>
                          </a:solidFill>
                          <a:latin typeface="Calibri"/>
                          <a:ea typeface="Calibri"/>
                          <a:cs typeface="Calibri"/>
                          <a:sym typeface="Calibri"/>
                        </a:rPr>
                        <a:t>Hyperlipidaemia</a:t>
                      </a:r>
                      <a:endParaRPr sz="1800" u="none" strike="noStrike" cap="none"/>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1174428b147_1_607"/>
          <p:cNvSpPr txBox="1">
            <a:spLocks noGrp="1"/>
          </p:cNvSpPr>
          <p:nvPr>
            <p:ph type="title"/>
          </p:nvPr>
        </p:nvSpPr>
        <p:spPr>
          <a:xfrm>
            <a:off x="342900" y="274637"/>
            <a:ext cx="61722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 few questions…</a:t>
            </a:r>
            <a:endParaRPr/>
          </a:p>
        </p:txBody>
      </p:sp>
      <p:sp>
        <p:nvSpPr>
          <p:cNvPr id="366" name="Google Shape;366;g1174428b147_1_607"/>
          <p:cNvSpPr txBox="1">
            <a:spLocks noGrp="1"/>
          </p:cNvSpPr>
          <p:nvPr>
            <p:ph type="body" idx="1"/>
          </p:nvPr>
        </p:nvSpPr>
        <p:spPr>
          <a:xfrm>
            <a:off x="628650" y="1825625"/>
            <a:ext cx="7886700" cy="2912700"/>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90000"/>
              </a:lnSpc>
              <a:spcBef>
                <a:spcPts val="0"/>
              </a:spcBef>
              <a:spcAft>
                <a:spcPts val="0"/>
              </a:spcAft>
              <a:buClr>
                <a:schemeClr val="dk1"/>
              </a:buClr>
              <a:buSzPts val="2800"/>
              <a:buChar char="•"/>
            </a:pPr>
            <a:r>
              <a:rPr lang="en-US"/>
              <a:t>A patient with nephrotic syndrome presents with (</a:t>
            </a:r>
            <a:r>
              <a:rPr lang="en-US" b="1">
                <a:solidFill>
                  <a:schemeClr val="lt1"/>
                </a:solidFill>
              </a:rPr>
              <a:t>oedema</a:t>
            </a:r>
            <a:r>
              <a:rPr lang="en-US" b="1"/>
              <a:t>)</a:t>
            </a:r>
            <a:r>
              <a:rPr lang="en-US" b="1">
                <a:solidFill>
                  <a:schemeClr val="lt1"/>
                </a:solidFill>
              </a:rPr>
              <a:t> </a:t>
            </a:r>
            <a:r>
              <a:rPr lang="en-US"/>
              <a:t>and (</a:t>
            </a:r>
            <a:r>
              <a:rPr lang="en-US" b="1">
                <a:solidFill>
                  <a:schemeClr val="lt1"/>
                </a:solidFill>
              </a:rPr>
              <a:t>frothy urine</a:t>
            </a:r>
            <a:r>
              <a:rPr lang="en-US" b="1"/>
              <a:t>)</a:t>
            </a:r>
            <a:endParaRPr/>
          </a:p>
          <a:p>
            <a:pPr marL="228600" lvl="0" indent="-228600" algn="l" rtl="0">
              <a:lnSpc>
                <a:spcPct val="90000"/>
              </a:lnSpc>
              <a:spcBef>
                <a:spcPts val="1000"/>
              </a:spcBef>
              <a:spcAft>
                <a:spcPts val="0"/>
              </a:spcAft>
              <a:buClr>
                <a:schemeClr val="dk1"/>
              </a:buClr>
              <a:buSzPts val="2800"/>
              <a:buChar char="•"/>
            </a:pPr>
            <a:r>
              <a:rPr lang="en-US" b="1"/>
              <a:t>(</a:t>
            </a:r>
            <a:r>
              <a:rPr lang="en-US" b="1">
                <a:solidFill>
                  <a:schemeClr val="lt1"/>
                </a:solidFill>
              </a:rPr>
              <a:t>ACE-I/ARB</a:t>
            </a:r>
            <a:r>
              <a:rPr lang="en-US" b="1"/>
              <a:t>) </a:t>
            </a:r>
            <a:r>
              <a:rPr lang="en-US"/>
              <a:t>are used to reduce protein loss and slow progression of renal disease</a:t>
            </a:r>
            <a:endParaRPr/>
          </a:p>
          <a:p>
            <a:pPr marL="228600" lvl="0" indent="-228600" algn="l" rtl="0">
              <a:lnSpc>
                <a:spcPct val="90000"/>
              </a:lnSpc>
              <a:spcBef>
                <a:spcPts val="1000"/>
              </a:spcBef>
              <a:spcAft>
                <a:spcPts val="0"/>
              </a:spcAft>
              <a:buClr>
                <a:schemeClr val="dk1"/>
              </a:buClr>
              <a:buSzPts val="2800"/>
              <a:buChar char="•"/>
            </a:pPr>
            <a:r>
              <a:rPr lang="en-US"/>
              <a:t>25% of cases of nephrotic syndrome have (</a:t>
            </a:r>
            <a:r>
              <a:rPr lang="en-US">
                <a:solidFill>
                  <a:schemeClr val="lt1"/>
                </a:solidFill>
              </a:rPr>
              <a:t>no </a:t>
            </a:r>
            <a:r>
              <a:rPr lang="en-US" b="1">
                <a:solidFill>
                  <a:schemeClr val="lt1"/>
                </a:solidFill>
              </a:rPr>
              <a:t>visible changes on biopsy</a:t>
            </a:r>
            <a:r>
              <a:rPr lang="en-US" b="1"/>
              <a:t>)</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1174428b147_2_413"/>
          <p:cNvSpPr txBox="1">
            <a:spLocks noGrp="1"/>
          </p:cNvSpPr>
          <p:nvPr>
            <p:ph type="title"/>
          </p:nvPr>
        </p:nvSpPr>
        <p:spPr>
          <a:xfrm>
            <a:off x="342900" y="274637"/>
            <a:ext cx="61722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 few questions…</a:t>
            </a:r>
            <a:endParaRPr/>
          </a:p>
        </p:txBody>
      </p:sp>
      <p:sp>
        <p:nvSpPr>
          <p:cNvPr id="372" name="Google Shape;372;g1174428b147_2_413"/>
          <p:cNvSpPr txBox="1">
            <a:spLocks noGrp="1"/>
          </p:cNvSpPr>
          <p:nvPr>
            <p:ph type="body" idx="1"/>
          </p:nvPr>
        </p:nvSpPr>
        <p:spPr>
          <a:xfrm>
            <a:off x="628650" y="1825625"/>
            <a:ext cx="7886700" cy="2912700"/>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90000"/>
              </a:lnSpc>
              <a:spcBef>
                <a:spcPts val="0"/>
              </a:spcBef>
              <a:spcAft>
                <a:spcPts val="0"/>
              </a:spcAft>
              <a:buClr>
                <a:schemeClr val="dk1"/>
              </a:buClr>
              <a:buSzPts val="2800"/>
              <a:buChar char="•"/>
            </a:pPr>
            <a:r>
              <a:rPr lang="en-US"/>
              <a:t>A patient with nephrotic syndrome presents with </a:t>
            </a:r>
            <a:r>
              <a:rPr lang="en-US" b="1"/>
              <a:t>oedema </a:t>
            </a:r>
            <a:r>
              <a:rPr lang="en-US"/>
              <a:t>and </a:t>
            </a:r>
            <a:r>
              <a:rPr lang="en-US" b="1"/>
              <a:t>frothy urine</a:t>
            </a:r>
            <a:endParaRPr/>
          </a:p>
          <a:p>
            <a:pPr marL="228600" lvl="0" indent="-228600" algn="l" rtl="0">
              <a:lnSpc>
                <a:spcPct val="90000"/>
              </a:lnSpc>
              <a:spcBef>
                <a:spcPts val="1000"/>
              </a:spcBef>
              <a:spcAft>
                <a:spcPts val="0"/>
              </a:spcAft>
              <a:buClr>
                <a:schemeClr val="dk1"/>
              </a:buClr>
              <a:buSzPts val="2800"/>
              <a:buChar char="•"/>
            </a:pPr>
            <a:r>
              <a:rPr lang="en-US" b="1"/>
              <a:t>ACE-I/ARB </a:t>
            </a:r>
            <a:r>
              <a:rPr lang="en-US"/>
              <a:t>are used to reduce protein loss and slow progression of renal disease</a:t>
            </a:r>
            <a:endParaRPr/>
          </a:p>
          <a:p>
            <a:pPr marL="228600" lvl="0" indent="-228600" algn="l" rtl="0">
              <a:lnSpc>
                <a:spcPct val="90000"/>
              </a:lnSpc>
              <a:spcBef>
                <a:spcPts val="1000"/>
              </a:spcBef>
              <a:spcAft>
                <a:spcPts val="0"/>
              </a:spcAft>
              <a:buClr>
                <a:schemeClr val="dk1"/>
              </a:buClr>
              <a:buSzPts val="2800"/>
              <a:buChar char="•"/>
            </a:pPr>
            <a:r>
              <a:rPr lang="en-US"/>
              <a:t>25% of cases of nephrotic syndrome have </a:t>
            </a:r>
            <a:r>
              <a:rPr lang="en-US" b="1"/>
              <a:t>no visible changes on biopsy</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1174428b147_1_612"/>
          <p:cNvSpPr txBox="1">
            <a:spLocks noGrp="1"/>
          </p:cNvSpPr>
          <p:nvPr>
            <p:ph type="title"/>
          </p:nvPr>
        </p:nvSpPr>
        <p:spPr>
          <a:xfrm>
            <a:off x="200025" y="0"/>
            <a:ext cx="3900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Bladder cancer</a:t>
            </a:r>
            <a:endParaRPr/>
          </a:p>
        </p:txBody>
      </p:sp>
      <p:sp>
        <p:nvSpPr>
          <p:cNvPr id="378" name="Google Shape;378;g1174428b147_1_612"/>
          <p:cNvSpPr txBox="1">
            <a:spLocks noGrp="1"/>
          </p:cNvSpPr>
          <p:nvPr>
            <p:ph type="body" idx="1"/>
          </p:nvPr>
        </p:nvSpPr>
        <p:spPr>
          <a:xfrm>
            <a:off x="80477" y="1325699"/>
            <a:ext cx="4139700" cy="1746300"/>
          </a:xfrm>
          <a:prstGeom prst="rect">
            <a:avLst/>
          </a:prstGeom>
          <a:noFill/>
          <a:ln>
            <a:noFill/>
          </a:ln>
        </p:spPr>
        <p:txBody>
          <a:bodyPr spcFirstLastPara="1" wrap="square" lIns="91425" tIns="45700" rIns="91425" bIns="45700" anchor="t" anchorCtr="0">
            <a:normAutofit fontScale="85000" lnSpcReduction="20000"/>
          </a:bodyPr>
          <a:lstStyle/>
          <a:p>
            <a:pPr marL="228600" lvl="0" indent="-211455" algn="l" rtl="0">
              <a:lnSpc>
                <a:spcPct val="90000"/>
              </a:lnSpc>
              <a:spcBef>
                <a:spcPts val="0"/>
              </a:spcBef>
              <a:spcAft>
                <a:spcPts val="0"/>
              </a:spcAft>
              <a:buClr>
                <a:schemeClr val="dk1"/>
              </a:buClr>
              <a:buSzPct val="100000"/>
              <a:buChar char="•"/>
            </a:pPr>
            <a:r>
              <a:rPr lang="en-US" sz="1800"/>
              <a:t>This is the most common GU tract malignancy affecting men more than women</a:t>
            </a:r>
            <a:endParaRPr/>
          </a:p>
          <a:p>
            <a:pPr marL="228600" lvl="0" indent="-211455" algn="l" rtl="0">
              <a:lnSpc>
                <a:spcPct val="90000"/>
              </a:lnSpc>
              <a:spcBef>
                <a:spcPts val="1000"/>
              </a:spcBef>
              <a:spcAft>
                <a:spcPts val="0"/>
              </a:spcAft>
              <a:buClr>
                <a:schemeClr val="dk1"/>
              </a:buClr>
              <a:buSzPct val="100000"/>
              <a:buChar char="•"/>
            </a:pPr>
            <a:r>
              <a:rPr lang="en-US" sz="1800"/>
              <a:t>3% of all cancer deaths and 10</a:t>
            </a:r>
            <a:r>
              <a:rPr lang="en-US" sz="1800" baseline="30000"/>
              <a:t>th</a:t>
            </a:r>
            <a:r>
              <a:rPr lang="en-US" sz="1800"/>
              <a:t> most common cancer</a:t>
            </a:r>
            <a:endParaRPr/>
          </a:p>
          <a:p>
            <a:pPr marL="228600" lvl="0" indent="-211455" algn="l" rtl="0">
              <a:lnSpc>
                <a:spcPct val="90000"/>
              </a:lnSpc>
              <a:spcBef>
                <a:spcPts val="1000"/>
              </a:spcBef>
              <a:spcAft>
                <a:spcPts val="0"/>
              </a:spcAft>
              <a:buClr>
                <a:schemeClr val="dk1"/>
              </a:buClr>
              <a:buSzPct val="100000"/>
              <a:buChar char="•"/>
            </a:pPr>
            <a:r>
              <a:rPr lang="en-US" sz="1800"/>
              <a:t>90% are urothelial carcinoma, and spreads to the iliac and para-aortic nodes, and to the liver and lungs</a:t>
            </a:r>
            <a:endParaRPr/>
          </a:p>
        </p:txBody>
      </p:sp>
      <p:sp>
        <p:nvSpPr>
          <p:cNvPr id="379" name="Google Shape;379;g1174428b147_1_612"/>
          <p:cNvSpPr txBox="1"/>
          <p:nvPr/>
        </p:nvSpPr>
        <p:spPr>
          <a:xfrm>
            <a:off x="200027" y="3072001"/>
            <a:ext cx="4152300" cy="258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Aetiology and risk factors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Smoking increases risk 2-4 times, accounts for half of male cases of bladder cancer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Age over 55</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Pelvic radiation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Exposure to occupational carcinogens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Bladder stone- due to chronic inflammation</a:t>
            </a:r>
            <a:endParaRPr/>
          </a:p>
        </p:txBody>
      </p:sp>
      <p:sp>
        <p:nvSpPr>
          <p:cNvPr id="380" name="Google Shape;380;g1174428b147_1_612"/>
          <p:cNvSpPr txBox="1"/>
          <p:nvPr/>
        </p:nvSpPr>
        <p:spPr>
          <a:xfrm>
            <a:off x="4692516" y="63788"/>
            <a:ext cx="43518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Presentation</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Painless haematuria- </a:t>
            </a:r>
            <a:r>
              <a:rPr lang="en-US" sz="1800">
                <a:solidFill>
                  <a:schemeClr val="dk1"/>
                </a:solidFill>
                <a:latin typeface="Calibri"/>
                <a:ea typeface="Calibri"/>
                <a:cs typeface="Calibri"/>
                <a:sym typeface="Calibri"/>
              </a:rPr>
              <a:t>this is the most common presenting symptom for bladder cancer, assume pt has urothelial tumour till proven otherwise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Ask about RF in history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UTI symptoms without bacteriuria</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381" name="Google Shape;381;g1174428b147_1_612"/>
          <p:cNvSpPr txBox="1"/>
          <p:nvPr/>
        </p:nvSpPr>
        <p:spPr>
          <a:xfrm>
            <a:off x="4692536" y="2234599"/>
            <a:ext cx="43518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Investigations</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Urinalysis- </a:t>
            </a:r>
            <a:r>
              <a:rPr lang="en-US" sz="1800">
                <a:solidFill>
                  <a:schemeClr val="dk1"/>
                </a:solidFill>
                <a:latin typeface="Calibri"/>
                <a:ea typeface="Calibri"/>
                <a:cs typeface="Calibri"/>
                <a:sym typeface="Calibri"/>
              </a:rPr>
              <a:t>sterile pyuria</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Cystoscopy </a:t>
            </a:r>
            <a:r>
              <a:rPr lang="en-US" sz="1800">
                <a:solidFill>
                  <a:schemeClr val="dk1"/>
                </a:solidFill>
                <a:latin typeface="Calibri"/>
                <a:ea typeface="Calibri"/>
                <a:cs typeface="Calibri"/>
                <a:sym typeface="Calibri"/>
              </a:rPr>
              <a:t>and</a:t>
            </a:r>
            <a:r>
              <a:rPr lang="en-US" sz="1800" b="1">
                <a:solidFill>
                  <a:schemeClr val="dk1"/>
                </a:solidFill>
                <a:latin typeface="Calibri"/>
                <a:ea typeface="Calibri"/>
                <a:cs typeface="Calibri"/>
                <a:sym typeface="Calibri"/>
              </a:rPr>
              <a:t> biopsy- diagnostic</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CTT urogram- </a:t>
            </a:r>
            <a:r>
              <a:rPr lang="en-US" sz="1800">
                <a:solidFill>
                  <a:schemeClr val="dk1"/>
                </a:solidFill>
                <a:latin typeface="Calibri"/>
                <a:ea typeface="Calibri"/>
                <a:cs typeface="Calibri"/>
                <a:sym typeface="Calibri"/>
              </a:rPr>
              <a:t>allows staging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g1174428b147_1_612"/>
          <p:cNvSpPr txBox="1"/>
          <p:nvPr/>
        </p:nvSpPr>
        <p:spPr>
          <a:xfrm>
            <a:off x="4792266" y="3712088"/>
            <a:ext cx="41523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Management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T1: transurethral resection or local diathermy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T2-3: radical cystectomy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T4: palliative chemotherapy and radiotherapy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1174428b147_1_621"/>
          <p:cNvSpPr txBox="1">
            <a:spLocks noGrp="1"/>
          </p:cNvSpPr>
          <p:nvPr>
            <p:ph type="title"/>
          </p:nvPr>
        </p:nvSpPr>
        <p:spPr>
          <a:xfrm>
            <a:off x="342900" y="274637"/>
            <a:ext cx="61722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Renal cancer</a:t>
            </a:r>
            <a:endParaRPr/>
          </a:p>
        </p:txBody>
      </p:sp>
      <p:sp>
        <p:nvSpPr>
          <p:cNvPr id="388" name="Google Shape;388;g1174428b147_1_621"/>
          <p:cNvSpPr txBox="1">
            <a:spLocks noGrp="1"/>
          </p:cNvSpPr>
          <p:nvPr>
            <p:ph type="body" idx="1"/>
          </p:nvPr>
        </p:nvSpPr>
        <p:spPr>
          <a:xfrm>
            <a:off x="162098" y="1825625"/>
            <a:ext cx="4410000" cy="4351200"/>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90000"/>
              </a:lnSpc>
              <a:spcBef>
                <a:spcPts val="0"/>
              </a:spcBef>
              <a:spcAft>
                <a:spcPts val="0"/>
              </a:spcAft>
              <a:buClr>
                <a:schemeClr val="dk1"/>
              </a:buClr>
              <a:buSzPts val="1800"/>
              <a:buChar char="•"/>
            </a:pPr>
            <a:r>
              <a:rPr lang="en-US" sz="1800"/>
              <a:t>90% of cancers are found to be arising from the proximal tubular epithelium and are classes as carcinomas</a:t>
            </a:r>
            <a:endParaRPr/>
          </a:p>
          <a:p>
            <a:pPr marL="228600" lvl="0" indent="-228600" algn="l" rtl="0">
              <a:lnSpc>
                <a:spcPct val="90000"/>
              </a:lnSpc>
              <a:spcBef>
                <a:spcPts val="1000"/>
              </a:spcBef>
              <a:spcAft>
                <a:spcPts val="0"/>
              </a:spcAft>
              <a:buClr>
                <a:schemeClr val="dk1"/>
              </a:buClr>
              <a:buSzPts val="1800"/>
              <a:buChar char="•"/>
            </a:pPr>
            <a:r>
              <a:rPr lang="en-US" sz="1800"/>
              <a:t>Mean age of diagnosis is 55, with a 2:1 male:female diagnosis ratio</a:t>
            </a:r>
            <a:endParaRPr/>
          </a:p>
          <a:p>
            <a:pPr marL="228600" lvl="0" indent="-228600" algn="l" rtl="0">
              <a:lnSpc>
                <a:spcPct val="90000"/>
              </a:lnSpc>
              <a:spcBef>
                <a:spcPts val="1000"/>
              </a:spcBef>
              <a:spcAft>
                <a:spcPts val="0"/>
              </a:spcAft>
              <a:buClr>
                <a:schemeClr val="dk1"/>
              </a:buClr>
              <a:buSzPts val="1800"/>
              <a:buChar char="•"/>
            </a:pPr>
            <a:r>
              <a:rPr lang="en-US" sz="1800"/>
              <a:t>505 are picked up incidentally, with 30% having mets on diagnosis</a:t>
            </a:r>
            <a:endParaRPr/>
          </a:p>
          <a:p>
            <a:pPr marL="228600" lvl="0" indent="-228600" algn="l" rtl="0">
              <a:lnSpc>
                <a:spcPct val="90000"/>
              </a:lnSpc>
              <a:spcBef>
                <a:spcPts val="1000"/>
              </a:spcBef>
              <a:spcAft>
                <a:spcPts val="0"/>
              </a:spcAft>
              <a:buClr>
                <a:schemeClr val="dk1"/>
              </a:buClr>
              <a:buSzPts val="1800"/>
              <a:buChar char="•"/>
            </a:pPr>
            <a:r>
              <a:rPr lang="en-US" sz="1800"/>
              <a:t>Spreads to the bone, liver and lungs</a:t>
            </a:r>
            <a:endParaRPr/>
          </a:p>
          <a:p>
            <a:pPr marL="0" lvl="0" indent="0" algn="l" rtl="0">
              <a:lnSpc>
                <a:spcPct val="90000"/>
              </a:lnSpc>
              <a:spcBef>
                <a:spcPts val="1000"/>
              </a:spcBef>
              <a:spcAft>
                <a:spcPts val="0"/>
              </a:spcAft>
              <a:buClr>
                <a:schemeClr val="dk1"/>
              </a:buClr>
              <a:buSzPts val="1800"/>
              <a:buNone/>
            </a:pPr>
            <a:r>
              <a:rPr lang="en-US" sz="1800" b="1"/>
              <a:t>Risk factors</a:t>
            </a:r>
            <a:endParaRPr/>
          </a:p>
          <a:p>
            <a:pPr marL="228600" lvl="0" indent="-228600" algn="l" rtl="0">
              <a:lnSpc>
                <a:spcPct val="90000"/>
              </a:lnSpc>
              <a:spcBef>
                <a:spcPts val="1000"/>
              </a:spcBef>
              <a:spcAft>
                <a:spcPts val="0"/>
              </a:spcAft>
              <a:buClr>
                <a:schemeClr val="dk1"/>
              </a:buClr>
              <a:buSzPts val="1800"/>
              <a:buChar char="•"/>
            </a:pPr>
            <a:r>
              <a:rPr lang="en-US" sz="1800"/>
              <a:t>Haemodialysis</a:t>
            </a:r>
            <a:endParaRPr/>
          </a:p>
          <a:p>
            <a:pPr marL="228600" lvl="0" indent="-228600" algn="l" rtl="0">
              <a:lnSpc>
                <a:spcPct val="90000"/>
              </a:lnSpc>
              <a:spcBef>
                <a:spcPts val="1000"/>
              </a:spcBef>
              <a:spcAft>
                <a:spcPts val="0"/>
              </a:spcAft>
              <a:buClr>
                <a:schemeClr val="dk1"/>
              </a:buClr>
              <a:buSzPts val="1800"/>
              <a:buChar char="•"/>
            </a:pPr>
            <a:r>
              <a:rPr lang="en-US" sz="1800"/>
              <a:t>Smoking</a:t>
            </a:r>
            <a:endParaRPr/>
          </a:p>
          <a:p>
            <a:pPr marL="228600" lvl="0" indent="-228600" algn="l" rtl="0">
              <a:lnSpc>
                <a:spcPct val="90000"/>
              </a:lnSpc>
              <a:spcBef>
                <a:spcPts val="1000"/>
              </a:spcBef>
              <a:spcAft>
                <a:spcPts val="0"/>
              </a:spcAft>
              <a:buClr>
                <a:schemeClr val="dk1"/>
              </a:buClr>
              <a:buSzPts val="1800"/>
              <a:buChar char="•"/>
            </a:pPr>
            <a:r>
              <a:rPr lang="en-US" sz="1800"/>
              <a:t>Hypertension</a:t>
            </a:r>
            <a:endParaRPr/>
          </a:p>
        </p:txBody>
      </p:sp>
      <p:sp>
        <p:nvSpPr>
          <p:cNvPr id="389" name="Google Shape;389;g1174428b147_1_621"/>
          <p:cNvSpPr txBox="1"/>
          <p:nvPr/>
        </p:nvSpPr>
        <p:spPr>
          <a:xfrm>
            <a:off x="4663440" y="541147"/>
            <a:ext cx="4364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Presentation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Classic triad of symptoms: </a:t>
            </a:r>
            <a:r>
              <a:rPr lang="en-US" sz="1800" b="1">
                <a:solidFill>
                  <a:schemeClr val="dk1"/>
                </a:solidFill>
                <a:latin typeface="Calibri"/>
                <a:ea typeface="Calibri"/>
                <a:cs typeface="Calibri"/>
                <a:sym typeface="Calibri"/>
              </a:rPr>
              <a:t>haematuria, flank pain, palpable abdominal mass</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390" name="Google Shape;390;g1174428b147_1_621"/>
          <p:cNvSpPr txBox="1"/>
          <p:nvPr/>
        </p:nvSpPr>
        <p:spPr>
          <a:xfrm>
            <a:off x="4779890" y="1825630"/>
            <a:ext cx="43641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Investigations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Bloods: </a:t>
            </a:r>
            <a:r>
              <a:rPr lang="en-US" sz="1800" b="1">
                <a:solidFill>
                  <a:schemeClr val="dk1"/>
                </a:solidFill>
                <a:latin typeface="Calibri"/>
                <a:ea typeface="Calibri"/>
                <a:cs typeface="Calibri"/>
                <a:sym typeface="Calibri"/>
              </a:rPr>
              <a:t>polycythaemia </a:t>
            </a:r>
            <a:r>
              <a:rPr lang="en-US" sz="1800">
                <a:solidFill>
                  <a:schemeClr val="dk1"/>
                </a:solidFill>
                <a:latin typeface="Calibri"/>
                <a:ea typeface="Calibri"/>
                <a:cs typeface="Calibri"/>
                <a:sym typeface="Calibri"/>
              </a:rPr>
              <a:t>from erythropoietin secretion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Raised BP: due to renin secretion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Ultrasound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CT/MRI</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CXR- shows cannon ball mets</a:t>
            </a:r>
            <a:endParaRPr sz="1800">
              <a:solidFill>
                <a:schemeClr val="dk1"/>
              </a:solidFill>
              <a:latin typeface="Calibri"/>
              <a:ea typeface="Calibri"/>
              <a:cs typeface="Calibri"/>
              <a:sym typeface="Calibri"/>
            </a:endParaRPr>
          </a:p>
        </p:txBody>
      </p:sp>
      <p:sp>
        <p:nvSpPr>
          <p:cNvPr id="391" name="Google Shape;391;g1174428b147_1_621"/>
          <p:cNvSpPr txBox="1"/>
          <p:nvPr/>
        </p:nvSpPr>
        <p:spPr>
          <a:xfrm>
            <a:off x="4756945" y="3941410"/>
            <a:ext cx="4410000" cy="20319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Mayo prognostic risk score used to predict survival</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Stage I: partial or radical nephrectomy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Stage II: radical nephrectomy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Stage III: radical nephrectomy and adrenalectomy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Stage IV: systemic treatment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1174428b147_1_629"/>
          <p:cNvSpPr txBox="1">
            <a:spLocks noGrp="1"/>
          </p:cNvSpPr>
          <p:nvPr>
            <p:ph type="title"/>
          </p:nvPr>
        </p:nvSpPr>
        <p:spPr>
          <a:xfrm>
            <a:off x="11" y="0"/>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Urinary tract infections (UTI)</a:t>
            </a:r>
            <a:endParaRPr/>
          </a:p>
        </p:txBody>
      </p:sp>
      <p:sp>
        <p:nvSpPr>
          <p:cNvPr id="397" name="Google Shape;397;g1174428b147_1_629"/>
          <p:cNvSpPr txBox="1">
            <a:spLocks noGrp="1"/>
          </p:cNvSpPr>
          <p:nvPr>
            <p:ph type="body" idx="1"/>
          </p:nvPr>
        </p:nvSpPr>
        <p:spPr>
          <a:xfrm>
            <a:off x="0" y="1016677"/>
            <a:ext cx="4987500" cy="52554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1800"/>
              <a:buNone/>
            </a:pPr>
            <a:r>
              <a:rPr lang="en-US" sz="1700" b="1"/>
              <a:t>Definition</a:t>
            </a:r>
            <a:endParaRPr sz="3100"/>
          </a:p>
          <a:p>
            <a:pPr marL="0" lvl="0" indent="0" algn="l" rtl="0">
              <a:lnSpc>
                <a:spcPct val="70000"/>
              </a:lnSpc>
              <a:spcBef>
                <a:spcPts val="1000"/>
              </a:spcBef>
              <a:spcAft>
                <a:spcPts val="0"/>
              </a:spcAft>
              <a:buClr>
                <a:schemeClr val="dk1"/>
              </a:buClr>
              <a:buSzPts val="1800"/>
              <a:buNone/>
            </a:pPr>
            <a:r>
              <a:rPr lang="en-US" sz="1700"/>
              <a:t>Defined as the presence of microorganisms in the urinary tract which produces clinical features. It can affect the lower tract causing cystitis (bladder), urethritis and prostatitis, and the upper causing pyelonephritis. It can also occur from untreated urolithiasis</a:t>
            </a:r>
            <a:endParaRPr sz="3100"/>
          </a:p>
          <a:p>
            <a:pPr marL="0" lvl="0" indent="0" algn="l" rtl="0">
              <a:lnSpc>
                <a:spcPct val="70000"/>
              </a:lnSpc>
              <a:spcBef>
                <a:spcPts val="1000"/>
              </a:spcBef>
              <a:spcAft>
                <a:spcPts val="0"/>
              </a:spcAft>
              <a:buClr>
                <a:schemeClr val="dk1"/>
              </a:buClr>
              <a:buSzPts val="1800"/>
              <a:buNone/>
            </a:pPr>
            <a:r>
              <a:rPr lang="en-US" sz="1700" b="1"/>
              <a:t>Aetiology</a:t>
            </a:r>
            <a:endParaRPr sz="3100"/>
          </a:p>
          <a:p>
            <a:pPr marL="0" lvl="0" indent="0" algn="l" rtl="0">
              <a:lnSpc>
                <a:spcPct val="70000"/>
              </a:lnSpc>
              <a:spcBef>
                <a:spcPts val="1000"/>
              </a:spcBef>
              <a:spcAft>
                <a:spcPts val="0"/>
              </a:spcAft>
              <a:buClr>
                <a:schemeClr val="dk1"/>
              </a:buClr>
              <a:buSzPts val="1800"/>
              <a:buNone/>
            </a:pPr>
            <a:r>
              <a:rPr lang="en-US" sz="1700"/>
              <a:t>The 5 most common pathogens can remembered with KEEPS:</a:t>
            </a:r>
            <a:endParaRPr sz="3100"/>
          </a:p>
          <a:p>
            <a:pPr marL="228600" lvl="0" indent="-222250" algn="l" rtl="0">
              <a:lnSpc>
                <a:spcPct val="70000"/>
              </a:lnSpc>
              <a:spcBef>
                <a:spcPts val="1000"/>
              </a:spcBef>
              <a:spcAft>
                <a:spcPts val="0"/>
              </a:spcAft>
              <a:buClr>
                <a:schemeClr val="dk1"/>
              </a:buClr>
              <a:buSzPts val="1700"/>
              <a:buChar char="•"/>
            </a:pPr>
            <a:r>
              <a:rPr lang="en-US" sz="1700"/>
              <a:t>Klebsiella</a:t>
            </a:r>
            <a:endParaRPr sz="3100"/>
          </a:p>
          <a:p>
            <a:pPr marL="228600" lvl="0" indent="-222250" algn="l" rtl="0">
              <a:lnSpc>
                <a:spcPct val="70000"/>
              </a:lnSpc>
              <a:spcBef>
                <a:spcPts val="1000"/>
              </a:spcBef>
              <a:spcAft>
                <a:spcPts val="0"/>
              </a:spcAft>
              <a:buClr>
                <a:schemeClr val="dk1"/>
              </a:buClr>
              <a:buSzPts val="1700"/>
              <a:buChar char="•"/>
            </a:pPr>
            <a:r>
              <a:rPr lang="en-US" sz="1700"/>
              <a:t>E coli- most common causing &gt;50% of cases</a:t>
            </a:r>
            <a:endParaRPr sz="3100"/>
          </a:p>
          <a:p>
            <a:pPr marL="228600" lvl="0" indent="-222250" algn="l" rtl="0">
              <a:lnSpc>
                <a:spcPct val="70000"/>
              </a:lnSpc>
              <a:spcBef>
                <a:spcPts val="1000"/>
              </a:spcBef>
              <a:spcAft>
                <a:spcPts val="0"/>
              </a:spcAft>
              <a:buClr>
                <a:schemeClr val="dk1"/>
              </a:buClr>
              <a:buSzPts val="1700"/>
              <a:buChar char="•"/>
            </a:pPr>
            <a:r>
              <a:rPr lang="en-US" sz="1700"/>
              <a:t>Enterococci</a:t>
            </a:r>
            <a:endParaRPr sz="3100"/>
          </a:p>
          <a:p>
            <a:pPr marL="228600" lvl="0" indent="-222250" algn="l" rtl="0">
              <a:lnSpc>
                <a:spcPct val="70000"/>
              </a:lnSpc>
              <a:spcBef>
                <a:spcPts val="1000"/>
              </a:spcBef>
              <a:spcAft>
                <a:spcPts val="0"/>
              </a:spcAft>
              <a:buClr>
                <a:schemeClr val="dk1"/>
              </a:buClr>
              <a:buSzPts val="1700"/>
              <a:buChar char="•"/>
            </a:pPr>
            <a:r>
              <a:rPr lang="en-US" sz="1700"/>
              <a:t>Proteus</a:t>
            </a:r>
            <a:endParaRPr sz="3100"/>
          </a:p>
          <a:p>
            <a:pPr marL="228600" lvl="0" indent="-222250" algn="l" rtl="0">
              <a:lnSpc>
                <a:spcPct val="70000"/>
              </a:lnSpc>
              <a:spcBef>
                <a:spcPts val="1000"/>
              </a:spcBef>
              <a:spcAft>
                <a:spcPts val="0"/>
              </a:spcAft>
              <a:buClr>
                <a:schemeClr val="dk1"/>
              </a:buClr>
              <a:buSzPts val="1700"/>
              <a:buChar char="•"/>
            </a:pPr>
            <a:r>
              <a:rPr lang="en-US" sz="1700"/>
              <a:t>Staphylococcus coagulase negative </a:t>
            </a:r>
            <a:endParaRPr sz="3100"/>
          </a:p>
          <a:p>
            <a:pPr marL="0" lvl="0" indent="0" algn="l" rtl="0">
              <a:lnSpc>
                <a:spcPct val="70000"/>
              </a:lnSpc>
              <a:spcBef>
                <a:spcPts val="1000"/>
              </a:spcBef>
              <a:spcAft>
                <a:spcPts val="0"/>
              </a:spcAft>
              <a:buClr>
                <a:schemeClr val="dk1"/>
              </a:buClr>
              <a:buSzPts val="1800"/>
              <a:buNone/>
            </a:pPr>
            <a:r>
              <a:rPr lang="en-US" sz="1700" b="1"/>
              <a:t>Presentation</a:t>
            </a:r>
            <a:endParaRPr sz="3100"/>
          </a:p>
          <a:p>
            <a:pPr marL="228600" lvl="0" indent="-222250" algn="l" rtl="0">
              <a:lnSpc>
                <a:spcPct val="70000"/>
              </a:lnSpc>
              <a:spcBef>
                <a:spcPts val="1000"/>
              </a:spcBef>
              <a:spcAft>
                <a:spcPts val="0"/>
              </a:spcAft>
              <a:buClr>
                <a:schemeClr val="dk1"/>
              </a:buClr>
              <a:buSzPts val="1700"/>
              <a:buChar char="•"/>
            </a:pPr>
            <a:r>
              <a:rPr lang="en-US" sz="1700"/>
              <a:t>Voiding symptoms- </a:t>
            </a:r>
            <a:r>
              <a:rPr lang="en-US" sz="1700" b="1"/>
              <a:t>FUNDS: </a:t>
            </a:r>
            <a:r>
              <a:rPr lang="en-US" sz="1700"/>
              <a:t>frequency, urgency, nocturia, dysuria</a:t>
            </a:r>
            <a:endParaRPr sz="3100"/>
          </a:p>
          <a:p>
            <a:pPr marL="0" lvl="0" indent="0" algn="l" rtl="0">
              <a:lnSpc>
                <a:spcPct val="70000"/>
              </a:lnSpc>
              <a:spcBef>
                <a:spcPts val="1000"/>
              </a:spcBef>
              <a:spcAft>
                <a:spcPts val="0"/>
              </a:spcAft>
              <a:buClr>
                <a:schemeClr val="dk1"/>
              </a:buClr>
              <a:buSzPts val="1800"/>
              <a:buNone/>
            </a:pPr>
            <a:endParaRPr sz="1800" b="1"/>
          </a:p>
        </p:txBody>
      </p:sp>
      <p:sp>
        <p:nvSpPr>
          <p:cNvPr id="398" name="Google Shape;398;g1174428b147_1_629"/>
          <p:cNvSpPr txBox="1"/>
          <p:nvPr/>
        </p:nvSpPr>
        <p:spPr>
          <a:xfrm>
            <a:off x="4829175" y="950475"/>
            <a:ext cx="3990600" cy="4802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700" b="1">
                <a:solidFill>
                  <a:schemeClr val="dk1"/>
                </a:solidFill>
                <a:latin typeface="Calibri"/>
                <a:ea typeface="Calibri"/>
                <a:cs typeface="Calibri"/>
                <a:sym typeface="Calibri"/>
              </a:rPr>
              <a:t>Pyelonephritis</a:t>
            </a:r>
            <a:endParaRPr sz="1300"/>
          </a:p>
          <a:p>
            <a:pPr marL="0" marR="0" lvl="0" indent="0" algn="l" rtl="0">
              <a:spcBef>
                <a:spcPts val="0"/>
              </a:spcBef>
              <a:spcAft>
                <a:spcPts val="0"/>
              </a:spcAft>
              <a:buNone/>
            </a:pPr>
            <a:r>
              <a:rPr lang="en-US" sz="1700">
                <a:solidFill>
                  <a:schemeClr val="dk1"/>
                </a:solidFill>
                <a:latin typeface="Calibri"/>
                <a:ea typeface="Calibri"/>
                <a:cs typeface="Calibri"/>
                <a:sym typeface="Calibri"/>
              </a:rPr>
              <a:t>This is infection and inflammation of the kidney, most often due to ascending UTI</a:t>
            </a:r>
            <a:endParaRPr sz="1300"/>
          </a:p>
          <a:p>
            <a:pPr marL="0" marR="0" lvl="0" indent="0" algn="l" rtl="0">
              <a:spcBef>
                <a:spcPts val="0"/>
              </a:spcBef>
              <a:spcAft>
                <a:spcPts val="0"/>
              </a:spcAft>
              <a:buNone/>
            </a:pPr>
            <a:r>
              <a:rPr lang="en-US" sz="1700" b="1">
                <a:solidFill>
                  <a:schemeClr val="dk1"/>
                </a:solidFill>
                <a:latin typeface="Calibri"/>
                <a:ea typeface="Calibri"/>
                <a:cs typeface="Calibri"/>
                <a:sym typeface="Calibri"/>
              </a:rPr>
              <a:t>Presentation</a:t>
            </a:r>
            <a:endParaRPr sz="1300"/>
          </a:p>
          <a:p>
            <a:pPr marL="285750" marR="0" lvl="0" indent="-279400" algn="l" rtl="0">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Classic triad of symptoms</a:t>
            </a:r>
            <a:endParaRPr sz="1300"/>
          </a:p>
          <a:p>
            <a:pPr marL="742950" marR="0" lvl="1" indent="-279400" algn="l" rtl="0">
              <a:spcBef>
                <a:spcPts val="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Loin pain, fever and pyuria</a:t>
            </a:r>
            <a:endParaRPr sz="1300"/>
          </a:p>
          <a:p>
            <a:pPr marL="285750" marR="0" lvl="0" indent="-279400" algn="l" rtl="0">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Costovertebral joint pain and tenderness</a:t>
            </a:r>
            <a:endParaRPr sz="1300"/>
          </a:p>
          <a:p>
            <a:pPr marL="285750" marR="0" lvl="0" indent="-279400" algn="l" rtl="0">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Septic shock in advanced disease</a:t>
            </a:r>
            <a:endParaRPr sz="1300"/>
          </a:p>
          <a:p>
            <a:pPr marL="0" marR="0" lvl="0" indent="0" algn="l" rtl="0">
              <a:spcBef>
                <a:spcPts val="0"/>
              </a:spcBef>
              <a:spcAft>
                <a:spcPts val="0"/>
              </a:spcAft>
              <a:buNone/>
            </a:pPr>
            <a:r>
              <a:rPr lang="en-US" sz="1700" b="1">
                <a:solidFill>
                  <a:schemeClr val="dk1"/>
                </a:solidFill>
                <a:latin typeface="Calibri"/>
                <a:ea typeface="Calibri"/>
                <a:cs typeface="Calibri"/>
                <a:sym typeface="Calibri"/>
              </a:rPr>
              <a:t>Investigations</a:t>
            </a:r>
            <a:endParaRPr sz="1300"/>
          </a:p>
          <a:p>
            <a:pPr marL="285750" marR="0" lvl="0" indent="-279400" algn="l" rtl="0">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Urinalysis- white cells and microscopic haematuria</a:t>
            </a:r>
            <a:endParaRPr sz="1300"/>
          </a:p>
          <a:p>
            <a:pPr marL="285750" marR="0" lvl="0" indent="-279400" algn="l" rtl="0">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Mid stream urine and culture: this is the </a:t>
            </a:r>
            <a:r>
              <a:rPr lang="en-US" sz="1700" b="1">
                <a:solidFill>
                  <a:schemeClr val="dk1"/>
                </a:solidFill>
                <a:latin typeface="Calibri"/>
                <a:ea typeface="Calibri"/>
                <a:cs typeface="Calibri"/>
                <a:sym typeface="Calibri"/>
              </a:rPr>
              <a:t>gold standard </a:t>
            </a:r>
            <a:r>
              <a:rPr lang="en-US" sz="1700">
                <a:solidFill>
                  <a:schemeClr val="dk1"/>
                </a:solidFill>
                <a:latin typeface="Calibri"/>
                <a:ea typeface="Calibri"/>
                <a:cs typeface="Calibri"/>
                <a:sym typeface="Calibri"/>
              </a:rPr>
              <a:t>for Dx of the causative agent</a:t>
            </a:r>
            <a:endParaRPr sz="1300"/>
          </a:p>
          <a:p>
            <a:pPr marL="285750" marR="0" lvl="0" indent="-279400" algn="l" rtl="0">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Bloods- elevated inflammatory markers</a:t>
            </a:r>
            <a:endParaRPr sz="1300"/>
          </a:p>
          <a:p>
            <a:pPr marL="285750" marR="0" lvl="0" indent="-279400" algn="l" rtl="0">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Renal USS- to rule out urinary tract obstruction or stones</a:t>
            </a:r>
            <a:endParaRPr sz="1300"/>
          </a:p>
        </p:txBody>
      </p:sp>
      <p:sp>
        <p:nvSpPr>
          <p:cNvPr id="399" name="Google Shape;399;g1174428b147_1_629"/>
          <p:cNvSpPr txBox="1"/>
          <p:nvPr/>
        </p:nvSpPr>
        <p:spPr>
          <a:xfrm>
            <a:off x="4678350" y="5685900"/>
            <a:ext cx="4637100" cy="140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b="1">
                <a:solidFill>
                  <a:schemeClr val="dk1"/>
                </a:solidFill>
                <a:latin typeface="Calibri"/>
                <a:ea typeface="Calibri"/>
                <a:cs typeface="Calibri"/>
                <a:sym typeface="Calibri"/>
              </a:rPr>
              <a:t>Treatment</a:t>
            </a:r>
            <a:endParaRPr sz="1300"/>
          </a:p>
          <a:p>
            <a:pPr marL="285750" marR="0" lvl="0" indent="-279400" algn="l" rtl="0">
              <a:spcBef>
                <a:spcPts val="0"/>
              </a:spcBef>
              <a:spcAft>
                <a:spcPts val="0"/>
              </a:spcAft>
              <a:buClr>
                <a:schemeClr val="dk1"/>
              </a:buClr>
              <a:buSzPts val="1700"/>
              <a:buFont typeface="Arial"/>
              <a:buChar char="•"/>
            </a:pPr>
            <a:r>
              <a:rPr lang="en-US" sz="1700">
                <a:solidFill>
                  <a:schemeClr val="dk1"/>
                </a:solidFill>
                <a:highlight>
                  <a:schemeClr val="lt1"/>
                </a:highlight>
                <a:latin typeface="Calibri"/>
                <a:ea typeface="Calibri"/>
                <a:cs typeface="Calibri"/>
                <a:sym typeface="Calibri"/>
              </a:rPr>
              <a:t>Antibiotics: cefalexin for 7-10 days. Trimethoprim or amoxicillin if sensitive.</a:t>
            </a:r>
            <a:endParaRPr sz="1300">
              <a:highlight>
                <a:schemeClr val="lt1"/>
              </a:highlight>
            </a:endParaRPr>
          </a:p>
          <a:p>
            <a:pPr marL="285750" marR="0" lvl="0" indent="-279400" algn="l" rtl="0">
              <a:spcBef>
                <a:spcPts val="0"/>
              </a:spcBef>
              <a:spcAft>
                <a:spcPts val="0"/>
              </a:spcAft>
              <a:buClr>
                <a:schemeClr val="dk1"/>
              </a:buClr>
              <a:buSzPts val="1700"/>
              <a:buFont typeface="Arial"/>
              <a:buChar char="•"/>
            </a:pPr>
            <a:r>
              <a:rPr lang="en-US" sz="1700">
                <a:solidFill>
                  <a:schemeClr val="dk1"/>
                </a:solidFill>
                <a:highlight>
                  <a:schemeClr val="lt1"/>
                </a:highlight>
                <a:latin typeface="Calibri"/>
                <a:ea typeface="Calibri"/>
                <a:cs typeface="Calibri"/>
                <a:sym typeface="Calibri"/>
              </a:rPr>
              <a:t>Analgesia- paracetamol</a:t>
            </a:r>
            <a:endParaRPr sz="1300">
              <a:highlight>
                <a:schemeClr val="lt1"/>
              </a:highlight>
            </a:endParaRPr>
          </a:p>
          <a:p>
            <a:pPr marL="285750" marR="0" lvl="0" indent="-171450" algn="l" rtl="0">
              <a:spcBef>
                <a:spcPts val="0"/>
              </a:spcBef>
              <a:spcAft>
                <a:spcPts val="0"/>
              </a:spcAft>
              <a:buClr>
                <a:schemeClr val="dk1"/>
              </a:buClr>
              <a:buSzPts val="1800"/>
              <a:buFont typeface="Arial"/>
              <a:buNone/>
            </a:pPr>
            <a:endParaRPr sz="1700">
              <a:solidFill>
                <a:schemeClr val="dk1"/>
              </a:solidFill>
              <a:highlight>
                <a:schemeClr val="lt1"/>
              </a:highlight>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1174428b147_1_636"/>
          <p:cNvSpPr txBox="1"/>
          <p:nvPr/>
        </p:nvSpPr>
        <p:spPr>
          <a:xfrm>
            <a:off x="0" y="70925"/>
            <a:ext cx="5041500" cy="624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Cystitis</a:t>
            </a:r>
            <a:endParaRPr sz="1200"/>
          </a:p>
          <a:p>
            <a:pPr marL="0" marR="0" lvl="0" indent="0" algn="l" rtl="0">
              <a:spcBef>
                <a:spcPts val="0"/>
              </a:spcBef>
              <a:spcAft>
                <a:spcPts val="0"/>
              </a:spcAft>
              <a:buNone/>
            </a:pPr>
            <a:r>
              <a:rPr lang="en-US" sz="1600">
                <a:solidFill>
                  <a:schemeClr val="dk1"/>
                </a:solidFill>
                <a:latin typeface="Calibri"/>
                <a:ea typeface="Calibri"/>
                <a:cs typeface="Calibri"/>
                <a:sym typeface="Calibri"/>
              </a:rPr>
              <a:t>This is infection of the urinary bladder and is most common in young sexually active women.</a:t>
            </a:r>
            <a:endParaRPr sz="1200"/>
          </a:p>
          <a:p>
            <a:pPr marL="0" marR="0" lvl="0" indent="0" algn="l" rtl="0">
              <a:spcBef>
                <a:spcPts val="0"/>
              </a:spcBef>
              <a:spcAft>
                <a:spcPts val="0"/>
              </a:spcAft>
              <a:buNone/>
            </a:pPr>
            <a:r>
              <a:rPr lang="en-US" sz="1600" b="1">
                <a:solidFill>
                  <a:schemeClr val="dk1"/>
                </a:solidFill>
                <a:latin typeface="Calibri"/>
                <a:ea typeface="Calibri"/>
                <a:cs typeface="Calibri"/>
                <a:sym typeface="Calibri"/>
              </a:rPr>
              <a:t>Risk factors</a:t>
            </a:r>
            <a:endParaRPr sz="1200"/>
          </a:p>
          <a:p>
            <a:pPr marL="285750" marR="0" lvl="0" indent="-2730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History of UTI</a:t>
            </a:r>
            <a:endParaRPr sz="1200"/>
          </a:p>
          <a:p>
            <a:pPr marL="285750" marR="0" lvl="0" indent="-2730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Diabetes</a:t>
            </a:r>
            <a:endParaRPr sz="1200"/>
          </a:p>
          <a:p>
            <a:pPr marL="285750" marR="0" lvl="0" indent="-2730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Frequent sexual intercourse</a:t>
            </a:r>
            <a:endParaRPr sz="1200"/>
          </a:p>
          <a:p>
            <a:pPr marL="285750" marR="0" lvl="0" indent="-2730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Pregnancy</a:t>
            </a:r>
            <a:endParaRPr sz="1200"/>
          </a:p>
          <a:p>
            <a:pPr marL="0" marR="0" lvl="0" indent="0" algn="l" rtl="0">
              <a:spcBef>
                <a:spcPts val="0"/>
              </a:spcBef>
              <a:spcAft>
                <a:spcPts val="0"/>
              </a:spcAft>
              <a:buNone/>
            </a:pPr>
            <a:r>
              <a:rPr lang="en-US" sz="1600" b="1">
                <a:solidFill>
                  <a:schemeClr val="dk1"/>
                </a:solidFill>
                <a:latin typeface="Calibri"/>
                <a:ea typeface="Calibri"/>
                <a:cs typeface="Calibri"/>
                <a:sym typeface="Calibri"/>
              </a:rPr>
              <a:t>Presentation</a:t>
            </a:r>
            <a:endParaRPr sz="1200"/>
          </a:p>
          <a:p>
            <a:pPr marL="285750" marR="0" lvl="0" indent="-273050" algn="l" rtl="0">
              <a:spcBef>
                <a:spcPts val="0"/>
              </a:spcBef>
              <a:spcAft>
                <a:spcPts val="0"/>
              </a:spcAft>
              <a:buClr>
                <a:schemeClr val="dk1"/>
              </a:buClr>
              <a:buSzPts val="1600"/>
              <a:buFont typeface="Arial"/>
              <a:buChar char="•"/>
            </a:pPr>
            <a:r>
              <a:rPr lang="en-US" sz="1600" b="1">
                <a:solidFill>
                  <a:schemeClr val="dk1"/>
                </a:solidFill>
                <a:latin typeface="Calibri"/>
                <a:ea typeface="Calibri"/>
                <a:cs typeface="Calibri"/>
                <a:sym typeface="Calibri"/>
              </a:rPr>
              <a:t>D</a:t>
            </a:r>
            <a:r>
              <a:rPr lang="en-US" sz="1600">
                <a:solidFill>
                  <a:schemeClr val="dk1"/>
                </a:solidFill>
                <a:latin typeface="Calibri"/>
                <a:ea typeface="Calibri"/>
                <a:cs typeface="Calibri"/>
                <a:sym typeface="Calibri"/>
              </a:rPr>
              <a:t>ysuria- </a:t>
            </a:r>
            <a:r>
              <a:rPr lang="en-US" sz="1600" b="1">
                <a:solidFill>
                  <a:schemeClr val="dk1"/>
                </a:solidFill>
                <a:latin typeface="Calibri"/>
                <a:ea typeface="Calibri"/>
                <a:cs typeface="Calibri"/>
                <a:sym typeface="Calibri"/>
              </a:rPr>
              <a:t>discomfort, </a:t>
            </a:r>
            <a:r>
              <a:rPr lang="en-US" sz="1600">
                <a:solidFill>
                  <a:schemeClr val="dk1"/>
                </a:solidFill>
                <a:latin typeface="Calibri"/>
                <a:ea typeface="Calibri"/>
                <a:cs typeface="Calibri"/>
                <a:sym typeface="Calibri"/>
              </a:rPr>
              <a:t>pain, burning on urination</a:t>
            </a:r>
            <a:endParaRPr sz="1200"/>
          </a:p>
          <a:p>
            <a:pPr marL="285750" marR="0" lvl="0" indent="-2730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Frequency</a:t>
            </a:r>
            <a:endParaRPr sz="1200"/>
          </a:p>
          <a:p>
            <a:pPr marL="285750" marR="0" lvl="0" indent="-2730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Urgency</a:t>
            </a:r>
            <a:endParaRPr sz="1200"/>
          </a:p>
          <a:p>
            <a:pPr marL="285750" marR="0" lvl="0" indent="-2730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Cloudy smell urine</a:t>
            </a:r>
            <a:endParaRPr sz="1200"/>
          </a:p>
          <a:p>
            <a:pPr marL="285750" marR="0" lvl="0" indent="-2730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Suprapubic tenderness/discomfort</a:t>
            </a:r>
            <a:endParaRPr sz="1200"/>
          </a:p>
          <a:p>
            <a:pPr marL="0" marR="0" lvl="0" indent="0" algn="l" rtl="0">
              <a:spcBef>
                <a:spcPts val="0"/>
              </a:spcBef>
              <a:spcAft>
                <a:spcPts val="0"/>
              </a:spcAft>
              <a:buNone/>
            </a:pPr>
            <a:r>
              <a:rPr lang="en-US" sz="1600" b="1">
                <a:solidFill>
                  <a:schemeClr val="dk1"/>
                </a:solidFill>
                <a:latin typeface="Calibri"/>
                <a:ea typeface="Calibri"/>
                <a:cs typeface="Calibri"/>
                <a:sym typeface="Calibri"/>
              </a:rPr>
              <a:t>Investigations</a:t>
            </a:r>
            <a:endParaRPr sz="1200"/>
          </a:p>
          <a:p>
            <a:pPr marL="285750" marR="0" lvl="0" indent="-2730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Urine dipstick- if positive for nitrites or WBCs and RBCs then UTI likely</a:t>
            </a:r>
            <a:endParaRPr sz="1200"/>
          </a:p>
          <a:p>
            <a:pPr marL="742950" marR="0" lvl="1" indent="-273050"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This is unreliable in women over 65 so don’t bother</a:t>
            </a:r>
            <a:endParaRPr sz="1200"/>
          </a:p>
          <a:p>
            <a:pPr marL="285750" marR="0" lvl="0" indent="-2730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Urine culture and sensitivity- this is the gold standard diagnosis</a:t>
            </a:r>
            <a:endParaRPr sz="1200"/>
          </a:p>
          <a:p>
            <a:pPr marL="0" marR="0" lvl="0" indent="0" algn="l" rtl="0">
              <a:spcBef>
                <a:spcPts val="0"/>
              </a:spcBef>
              <a:spcAft>
                <a:spcPts val="0"/>
              </a:spcAft>
              <a:buNone/>
            </a:pPr>
            <a:r>
              <a:rPr lang="en-US" sz="1600" b="1">
                <a:solidFill>
                  <a:schemeClr val="dk1"/>
                </a:solidFill>
                <a:latin typeface="Calibri"/>
                <a:ea typeface="Calibri"/>
                <a:cs typeface="Calibri"/>
                <a:sym typeface="Calibri"/>
              </a:rPr>
              <a:t>Management</a:t>
            </a:r>
            <a:endParaRPr sz="1200"/>
          </a:p>
          <a:p>
            <a:pPr marL="285750" marR="0" lvl="0" indent="-2730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Antibiotics: 3 days of trimethoprim, or nitrofurantoin.</a:t>
            </a:r>
            <a:endParaRPr sz="1200"/>
          </a:p>
          <a:p>
            <a:pPr marL="285750" marR="0" lvl="0" indent="-273050" algn="l" rtl="0">
              <a:spcBef>
                <a:spcPts val="0"/>
              </a:spcBef>
              <a:spcAft>
                <a:spcPts val="0"/>
              </a:spcAft>
              <a:buClr>
                <a:schemeClr val="dk1"/>
              </a:buClr>
              <a:buSzPts val="1600"/>
              <a:buFont typeface="Arial"/>
              <a:buChar char="•"/>
            </a:pPr>
            <a:r>
              <a:rPr lang="en-US" sz="1600">
                <a:solidFill>
                  <a:schemeClr val="dk1"/>
                </a:solidFill>
                <a:highlight>
                  <a:schemeClr val="lt1"/>
                </a:highlight>
                <a:latin typeface="Calibri"/>
                <a:ea typeface="Calibri"/>
                <a:cs typeface="Calibri"/>
                <a:sym typeface="Calibri"/>
              </a:rPr>
              <a:t>avoid nitrofurantoin at term in pregnancy. Avoid trimethoprim full stop in pregnancy.</a:t>
            </a:r>
            <a:endParaRPr sz="1200">
              <a:highlight>
                <a:schemeClr val="lt1"/>
              </a:highlight>
            </a:endParaRPr>
          </a:p>
        </p:txBody>
      </p:sp>
      <p:sp>
        <p:nvSpPr>
          <p:cNvPr id="405" name="Google Shape;405;g1174428b147_1_636"/>
          <p:cNvSpPr txBox="1"/>
          <p:nvPr/>
        </p:nvSpPr>
        <p:spPr>
          <a:xfrm>
            <a:off x="5041441" y="7"/>
            <a:ext cx="4102500" cy="397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Prostatitis</a:t>
            </a:r>
            <a:endParaRPr sz="1200"/>
          </a:p>
          <a:p>
            <a:pPr marL="0" marR="0" lvl="0" indent="0" algn="l" rtl="0">
              <a:lnSpc>
                <a:spcPct val="107000"/>
              </a:lnSpc>
              <a:spcBef>
                <a:spcPts val="0"/>
              </a:spcBef>
              <a:spcAft>
                <a:spcPts val="0"/>
              </a:spcAft>
              <a:buNone/>
            </a:pPr>
            <a:r>
              <a:rPr lang="en-US" sz="1600">
                <a:solidFill>
                  <a:schemeClr val="dk1"/>
                </a:solidFill>
                <a:latin typeface="Calibri"/>
                <a:ea typeface="Calibri"/>
                <a:cs typeface="Calibri"/>
                <a:sym typeface="Calibri"/>
              </a:rPr>
              <a:t>inflammation and swelling of the prostate gland, most commonly caused by E coli</a:t>
            </a:r>
            <a:endParaRPr sz="1200"/>
          </a:p>
          <a:p>
            <a:pPr marL="0" marR="0" lvl="0" indent="0" algn="l" rtl="0">
              <a:lnSpc>
                <a:spcPct val="107000"/>
              </a:lnSpc>
              <a:spcBef>
                <a:spcPts val="0"/>
              </a:spcBef>
              <a:spcAft>
                <a:spcPts val="0"/>
              </a:spcAft>
              <a:buNone/>
            </a:pPr>
            <a:r>
              <a:rPr lang="en-US" sz="1600" b="1">
                <a:solidFill>
                  <a:schemeClr val="dk1"/>
                </a:solidFill>
                <a:latin typeface="Calibri"/>
                <a:ea typeface="Calibri"/>
                <a:cs typeface="Calibri"/>
                <a:sym typeface="Calibri"/>
              </a:rPr>
              <a:t>Presentation</a:t>
            </a:r>
            <a:endParaRPr sz="1200"/>
          </a:p>
          <a:p>
            <a:pPr marL="285750" marR="0" lvl="0" indent="-273050" algn="l" rtl="0">
              <a:lnSpc>
                <a:spcPct val="107000"/>
              </a:lnSpc>
              <a:spcBef>
                <a:spcPts val="0"/>
              </a:spcBef>
              <a:spcAft>
                <a:spcPts val="0"/>
              </a:spcAft>
              <a:buClr>
                <a:schemeClr val="dk1"/>
              </a:buClr>
              <a:buSzPts val="1600"/>
              <a:buFont typeface="Arial"/>
              <a:buChar char="•"/>
            </a:pPr>
            <a:r>
              <a:rPr lang="en-US" sz="1600" b="1">
                <a:solidFill>
                  <a:schemeClr val="dk1"/>
                </a:solidFill>
                <a:latin typeface="Calibri"/>
                <a:ea typeface="Calibri"/>
                <a:cs typeface="Calibri"/>
                <a:sym typeface="Calibri"/>
              </a:rPr>
              <a:t>Very </a:t>
            </a:r>
            <a:r>
              <a:rPr lang="en-US" sz="1600">
                <a:solidFill>
                  <a:schemeClr val="dk1"/>
                </a:solidFill>
                <a:latin typeface="Calibri"/>
                <a:ea typeface="Calibri"/>
                <a:cs typeface="Calibri"/>
                <a:sym typeface="Calibri"/>
              </a:rPr>
              <a:t>tender prostate: on DRE intensely tender prostate gland</a:t>
            </a:r>
            <a:endParaRPr sz="1200"/>
          </a:p>
          <a:p>
            <a:pPr marL="285750" marR="0" lvl="0" indent="-273050" algn="l" rtl="0">
              <a:lnSpc>
                <a:spcPct val="107000"/>
              </a:lnSpc>
              <a:spcBef>
                <a:spcPts val="0"/>
              </a:spcBef>
              <a:spcAft>
                <a:spcPts val="0"/>
              </a:spcAft>
              <a:buClr>
                <a:schemeClr val="dk1"/>
              </a:buClr>
              <a:buSzPts val="1600"/>
              <a:buFont typeface="Arial"/>
              <a:buChar char="•"/>
            </a:pPr>
            <a:r>
              <a:rPr lang="en-US" sz="1600" b="1">
                <a:solidFill>
                  <a:schemeClr val="dk1"/>
                </a:solidFill>
                <a:latin typeface="Calibri"/>
                <a:ea typeface="Calibri"/>
                <a:cs typeface="Calibri"/>
                <a:sym typeface="Calibri"/>
              </a:rPr>
              <a:t>Systemic Sx: </a:t>
            </a:r>
            <a:r>
              <a:rPr lang="en-US" sz="1600">
                <a:solidFill>
                  <a:schemeClr val="dk1"/>
                </a:solidFill>
                <a:latin typeface="Calibri"/>
                <a:ea typeface="Calibri"/>
                <a:cs typeface="Calibri"/>
                <a:sym typeface="Calibri"/>
              </a:rPr>
              <a:t>fever, chills, malaise</a:t>
            </a:r>
            <a:endParaRPr sz="1200"/>
          </a:p>
          <a:p>
            <a:pPr marL="285750" marR="0" lvl="0" indent="-273050" algn="l" rtl="0">
              <a:lnSpc>
                <a:spcPct val="107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Voiding Sx</a:t>
            </a:r>
            <a:endParaRPr sz="160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US" sz="1600" b="1">
                <a:solidFill>
                  <a:schemeClr val="dk1"/>
                </a:solidFill>
                <a:latin typeface="Calibri"/>
                <a:ea typeface="Calibri"/>
                <a:cs typeface="Calibri"/>
                <a:sym typeface="Calibri"/>
              </a:rPr>
              <a:t>Investigations</a:t>
            </a:r>
            <a:endParaRPr sz="1200"/>
          </a:p>
          <a:p>
            <a:pPr marL="285750" marR="0" lvl="0" indent="-273050" algn="l" rtl="0">
              <a:lnSpc>
                <a:spcPct val="107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Urinalysis and culture- shows blood and WBCs, and bacteria</a:t>
            </a:r>
            <a:endParaRPr sz="1200"/>
          </a:p>
          <a:p>
            <a:pPr marL="285750" marR="0" lvl="0" indent="-273050" algn="l" rtl="0">
              <a:lnSpc>
                <a:spcPct val="107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Blood cultures- in patients who are febrile</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Management</a:t>
            </a:r>
            <a:endParaRPr sz="1200"/>
          </a:p>
          <a:p>
            <a:pPr marL="285750" marR="0" lvl="0" indent="-2730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Antibiotics: ciprofloxacin or levofloxacin for 14 days</a:t>
            </a:r>
            <a:endParaRPr sz="1200"/>
          </a:p>
        </p:txBody>
      </p:sp>
      <p:sp>
        <p:nvSpPr>
          <p:cNvPr id="406" name="Google Shape;406;g1174428b147_1_636"/>
          <p:cNvSpPr txBox="1"/>
          <p:nvPr/>
        </p:nvSpPr>
        <p:spPr>
          <a:xfrm>
            <a:off x="5041445" y="3915052"/>
            <a:ext cx="42810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Antibiotics and pregnancy</a:t>
            </a:r>
            <a:endParaRPr sz="1200"/>
          </a:p>
          <a:p>
            <a:pPr marL="0" marR="0" lvl="0" indent="0" algn="l" rtl="0">
              <a:spcBef>
                <a:spcPts val="0"/>
              </a:spcBef>
              <a:spcAft>
                <a:spcPts val="0"/>
              </a:spcAft>
              <a:buNone/>
            </a:pPr>
            <a:r>
              <a:rPr lang="en-US" sz="1600">
                <a:solidFill>
                  <a:schemeClr val="dk1"/>
                </a:solidFill>
                <a:latin typeface="Calibri"/>
                <a:ea typeface="Calibri"/>
                <a:cs typeface="Calibri"/>
                <a:sym typeface="Calibri"/>
              </a:rPr>
              <a:t>Avoid trimethoprim in pregnancy due to teratogenic effects</a:t>
            </a:r>
            <a:endParaRPr sz="1200"/>
          </a:p>
          <a:p>
            <a:pPr marL="0" marR="0" lvl="0" indent="0" algn="l" rtl="0">
              <a:spcBef>
                <a:spcPts val="0"/>
              </a:spcBef>
              <a:spcAft>
                <a:spcPts val="0"/>
              </a:spcAft>
              <a:buNone/>
            </a:pPr>
            <a:r>
              <a:rPr lang="en-US" sz="1600">
                <a:solidFill>
                  <a:schemeClr val="dk1"/>
                </a:solidFill>
                <a:latin typeface="Calibri"/>
                <a:ea typeface="Calibri"/>
                <a:cs typeface="Calibri"/>
                <a:sym typeface="Calibri"/>
              </a:rPr>
              <a:t>Nitrofurantoin is generally safe</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16f5d40ef1_0_17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2800"/>
              <a:buChar char="•"/>
            </a:pPr>
            <a:r>
              <a:rPr lang="en-US" sz="2800" b="0" i="0" u="none" strike="noStrike" cap="none">
                <a:solidFill>
                  <a:schemeClr val="dk1"/>
                </a:solidFill>
                <a:latin typeface="Calibri"/>
                <a:ea typeface="Calibri"/>
                <a:cs typeface="Calibri"/>
                <a:sym typeface="Calibri"/>
              </a:rPr>
              <a:t>Epidemiology, Pathophysiology, S/S, Investigations, Management</a:t>
            </a:r>
            <a:endParaRPr/>
          </a:p>
          <a:p>
            <a:pPr marL="914400" lvl="1" indent="-457200" algn="l" rtl="0">
              <a:lnSpc>
                <a:spcPct val="100000"/>
              </a:lnSpc>
              <a:spcBef>
                <a:spcPts val="0"/>
              </a:spcBef>
              <a:spcAft>
                <a:spcPts val="0"/>
              </a:spcAft>
              <a:buSzPts val="2400"/>
              <a:buChar char="–"/>
            </a:pPr>
            <a:r>
              <a:rPr lang="en-US" b="0" i="0" u="none" strike="noStrike" cap="none">
                <a:solidFill>
                  <a:schemeClr val="dk1"/>
                </a:solidFill>
                <a:latin typeface="Calibri"/>
                <a:ea typeface="Calibri"/>
                <a:cs typeface="Calibri"/>
                <a:sym typeface="Calibri"/>
              </a:rPr>
              <a:t>Kidney</a:t>
            </a:r>
            <a:endParaRPr/>
          </a:p>
          <a:p>
            <a:pPr marL="914400" lvl="1" indent="-457200" algn="l" rtl="0">
              <a:lnSpc>
                <a:spcPct val="100000"/>
              </a:lnSpc>
              <a:spcBef>
                <a:spcPts val="0"/>
              </a:spcBef>
              <a:spcAft>
                <a:spcPts val="0"/>
              </a:spcAft>
              <a:buSzPts val="2400"/>
              <a:buChar char="–"/>
            </a:pPr>
            <a:r>
              <a:rPr lang="en-US"/>
              <a:t>Cancer</a:t>
            </a:r>
            <a:endParaRPr/>
          </a:p>
          <a:p>
            <a:pPr marL="914400" lvl="1" indent="-457200" algn="l" rtl="0">
              <a:lnSpc>
                <a:spcPct val="100000"/>
              </a:lnSpc>
              <a:spcBef>
                <a:spcPts val="0"/>
              </a:spcBef>
              <a:spcAft>
                <a:spcPts val="0"/>
              </a:spcAft>
              <a:buSzPts val="2400"/>
              <a:buChar char="–"/>
            </a:pPr>
            <a:r>
              <a:rPr lang="en-US" b="0" i="0" u="none" strike="noStrike" cap="none">
                <a:solidFill>
                  <a:schemeClr val="dk1"/>
                </a:solidFill>
                <a:latin typeface="Calibri"/>
                <a:ea typeface="Calibri"/>
                <a:cs typeface="Calibri"/>
                <a:sym typeface="Calibri"/>
              </a:rPr>
              <a:t>Prostate</a:t>
            </a:r>
            <a:endParaRPr/>
          </a:p>
          <a:p>
            <a:pPr marL="914400" lvl="1" indent="-457200" algn="l" rtl="0">
              <a:lnSpc>
                <a:spcPct val="100000"/>
              </a:lnSpc>
              <a:spcBef>
                <a:spcPts val="0"/>
              </a:spcBef>
              <a:spcAft>
                <a:spcPts val="0"/>
              </a:spcAft>
              <a:buSzPts val="2400"/>
              <a:buChar char="–"/>
            </a:pPr>
            <a:r>
              <a:rPr lang="en-US"/>
              <a:t>Infection</a:t>
            </a:r>
            <a:endParaRPr/>
          </a:p>
          <a:p>
            <a:pPr marL="914400" lvl="1" indent="-457200" algn="l" rtl="0">
              <a:lnSpc>
                <a:spcPct val="100000"/>
              </a:lnSpc>
              <a:spcBef>
                <a:spcPts val="0"/>
              </a:spcBef>
              <a:spcAft>
                <a:spcPts val="0"/>
              </a:spcAft>
              <a:buSzPts val="2400"/>
              <a:buChar char="–"/>
            </a:pPr>
            <a:r>
              <a:rPr lang="en-US" b="0" i="0" u="none" strike="noStrike" cap="none">
                <a:solidFill>
                  <a:schemeClr val="dk1"/>
                </a:solidFill>
                <a:latin typeface="Calibri"/>
                <a:ea typeface="Calibri"/>
                <a:cs typeface="Calibri"/>
                <a:sym typeface="Calibri"/>
              </a:rPr>
              <a:t>Scrotal Disease</a:t>
            </a:r>
            <a:endParaRPr/>
          </a:p>
          <a:p>
            <a:pPr marL="914400" lvl="1" indent="-457200" algn="l" rtl="0">
              <a:lnSpc>
                <a:spcPct val="100000"/>
              </a:lnSpc>
              <a:spcBef>
                <a:spcPts val="0"/>
              </a:spcBef>
              <a:spcAft>
                <a:spcPts val="0"/>
              </a:spcAft>
              <a:buSzPts val="2400"/>
              <a:buChar char="–"/>
            </a:pPr>
            <a:r>
              <a:rPr lang="en-US"/>
              <a:t>Nephrotic and Nephritic Syndrome</a:t>
            </a:r>
            <a:endParaRPr/>
          </a:p>
          <a:p>
            <a:pPr marL="914400" lvl="1" indent="-457200" algn="l" rtl="0">
              <a:lnSpc>
                <a:spcPct val="100000"/>
              </a:lnSpc>
              <a:spcBef>
                <a:spcPts val="0"/>
              </a:spcBef>
              <a:spcAft>
                <a:spcPts val="0"/>
              </a:spcAft>
              <a:buSzPts val="2400"/>
              <a:buChar char="–"/>
            </a:pPr>
            <a:r>
              <a:rPr lang="en-US" b="0" i="0" u="none" strike="noStrike" cap="none">
                <a:solidFill>
                  <a:schemeClr val="dk1"/>
                </a:solidFill>
                <a:latin typeface="Calibri"/>
                <a:ea typeface="Calibri"/>
                <a:cs typeface="Calibri"/>
                <a:sym typeface="Calibri"/>
              </a:rPr>
              <a:t>STIs</a:t>
            </a:r>
            <a:endParaRPr/>
          </a:p>
          <a:p>
            <a:pPr marL="457200" lvl="0" indent="-457200" algn="l" rtl="0">
              <a:lnSpc>
                <a:spcPct val="100000"/>
              </a:lnSpc>
              <a:spcBef>
                <a:spcPts val="0"/>
              </a:spcBef>
              <a:spcAft>
                <a:spcPts val="0"/>
              </a:spcAft>
              <a:buSzPts val="2800"/>
              <a:buChar char="•"/>
            </a:pPr>
            <a:r>
              <a:rPr lang="en-US"/>
              <a:t>Kahoot Quiz</a:t>
            </a:r>
            <a:endParaRPr b="0" i="0" u="none" strike="noStrike" cap="none">
              <a:solidFill>
                <a:schemeClr val="dk1"/>
              </a:solidFill>
              <a:latin typeface="Calibri"/>
              <a:ea typeface="Calibri"/>
              <a:cs typeface="Calibri"/>
              <a:sym typeface="Calibri"/>
            </a:endParaRPr>
          </a:p>
        </p:txBody>
      </p:sp>
      <p:sp>
        <p:nvSpPr>
          <p:cNvPr id="182" name="Google Shape;182;g116f5d40ef1_0_170"/>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183" name="Google Shape;183;g116f5d40ef1_0_170"/>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4" name="Google Shape;184;g116f5d40ef1_0_170"/>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185" name="Google Shape;185;g116f5d40ef1_0_170"/>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Outline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1174428b147_2_86"/>
          <p:cNvSpPr txBox="1">
            <a:spLocks noGrp="1"/>
          </p:cNvSpPr>
          <p:nvPr>
            <p:ph type="title"/>
          </p:nvPr>
        </p:nvSpPr>
        <p:spPr>
          <a:xfrm>
            <a:off x="342900" y="274637"/>
            <a:ext cx="61722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 few questions…</a:t>
            </a:r>
            <a:endParaRPr/>
          </a:p>
        </p:txBody>
      </p:sp>
      <p:sp>
        <p:nvSpPr>
          <p:cNvPr id="412" name="Google Shape;412;g1174428b147_2_86"/>
          <p:cNvSpPr txBox="1">
            <a:spLocks noGrp="1"/>
          </p:cNvSpPr>
          <p:nvPr>
            <p:ph type="body" idx="1"/>
          </p:nvPr>
        </p:nvSpPr>
        <p:spPr>
          <a:xfrm>
            <a:off x="342900" y="1600200"/>
            <a:ext cx="6786600" cy="45261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Bladder cancer classically presents with (</a:t>
            </a:r>
            <a:r>
              <a:rPr lang="en-US" b="1">
                <a:solidFill>
                  <a:schemeClr val="lt1"/>
                </a:solidFill>
              </a:rPr>
              <a:t>painless</a:t>
            </a:r>
            <a:r>
              <a:rPr lang="en-US">
                <a:solidFill>
                  <a:schemeClr val="lt1"/>
                </a:solidFill>
              </a:rPr>
              <a:t> </a:t>
            </a:r>
            <a:r>
              <a:rPr lang="en-US" b="1">
                <a:solidFill>
                  <a:schemeClr val="lt1"/>
                </a:solidFill>
              </a:rPr>
              <a:t>haematuria</a:t>
            </a:r>
            <a:r>
              <a:rPr lang="en-US" b="1"/>
              <a:t>)</a:t>
            </a:r>
            <a:endParaRPr/>
          </a:p>
          <a:p>
            <a:pPr marL="228600" lvl="0" indent="-228600" algn="l" rtl="0">
              <a:lnSpc>
                <a:spcPct val="90000"/>
              </a:lnSpc>
              <a:spcBef>
                <a:spcPts val="1000"/>
              </a:spcBef>
              <a:spcAft>
                <a:spcPts val="0"/>
              </a:spcAft>
              <a:buClr>
                <a:schemeClr val="dk1"/>
              </a:buClr>
              <a:buSzPts val="2800"/>
              <a:buChar char="•"/>
            </a:pPr>
            <a:r>
              <a:rPr lang="en-US"/>
              <a:t>Kidney cancer presents with a triad of (</a:t>
            </a:r>
            <a:r>
              <a:rPr lang="en-US" b="1">
                <a:solidFill>
                  <a:schemeClr val="lt1"/>
                </a:solidFill>
              </a:rPr>
              <a:t>haematuria, flank pain, palpable abdominal mass</a:t>
            </a:r>
            <a:r>
              <a:rPr lang="en-US" b="1"/>
              <a:t>)</a:t>
            </a:r>
            <a:endParaRPr/>
          </a:p>
          <a:p>
            <a:pPr marL="228600" lvl="0" indent="-228600" algn="l" rtl="0">
              <a:lnSpc>
                <a:spcPct val="90000"/>
              </a:lnSpc>
              <a:spcBef>
                <a:spcPts val="1000"/>
              </a:spcBef>
              <a:spcAft>
                <a:spcPts val="0"/>
              </a:spcAft>
              <a:buClr>
                <a:schemeClr val="dk1"/>
              </a:buClr>
              <a:buSzPts val="2800"/>
              <a:buChar char="•"/>
            </a:pPr>
            <a:r>
              <a:rPr lang="en-US"/>
              <a:t>FUNDS stands for (</a:t>
            </a:r>
            <a:r>
              <a:rPr lang="en-US" b="1">
                <a:solidFill>
                  <a:schemeClr val="lt1"/>
                </a:solidFill>
              </a:rPr>
              <a:t>frequency, urgency, nocturia, </a:t>
            </a:r>
            <a:r>
              <a:rPr lang="en-US">
                <a:solidFill>
                  <a:schemeClr val="lt1"/>
                </a:solidFill>
              </a:rPr>
              <a:t>and </a:t>
            </a:r>
            <a:r>
              <a:rPr lang="en-US" b="1">
                <a:solidFill>
                  <a:schemeClr val="lt1"/>
                </a:solidFill>
              </a:rPr>
              <a:t>discharge</a:t>
            </a:r>
            <a:r>
              <a:rPr lang="en-US" b="1"/>
              <a:t>)</a:t>
            </a:r>
            <a:endParaRPr/>
          </a:p>
          <a:p>
            <a:pPr marL="228600" lvl="0" indent="-228600" algn="l" rtl="0">
              <a:lnSpc>
                <a:spcPct val="90000"/>
              </a:lnSpc>
              <a:spcBef>
                <a:spcPts val="1000"/>
              </a:spcBef>
              <a:spcAft>
                <a:spcPts val="0"/>
              </a:spcAft>
              <a:buClr>
                <a:schemeClr val="dk1"/>
              </a:buClr>
              <a:buSzPts val="2800"/>
              <a:buChar char="•"/>
            </a:pPr>
            <a:r>
              <a:rPr lang="en-US"/>
              <a:t>Cystitis should be treated with (</a:t>
            </a:r>
            <a:r>
              <a:rPr lang="en-US" b="1">
                <a:solidFill>
                  <a:schemeClr val="lt1"/>
                </a:solidFill>
              </a:rPr>
              <a:t>cefalexin </a:t>
            </a:r>
            <a:r>
              <a:rPr lang="en-US">
                <a:solidFill>
                  <a:schemeClr val="lt1"/>
                </a:solidFill>
              </a:rPr>
              <a:t>and </a:t>
            </a:r>
            <a:r>
              <a:rPr lang="en-US" b="1">
                <a:solidFill>
                  <a:schemeClr val="lt1"/>
                </a:solidFill>
              </a:rPr>
              <a:t>analgesia</a:t>
            </a:r>
            <a:r>
              <a:rPr lang="en-US" b="1"/>
              <a: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1174428b147_2_333"/>
          <p:cNvSpPr txBox="1">
            <a:spLocks noGrp="1"/>
          </p:cNvSpPr>
          <p:nvPr>
            <p:ph type="title"/>
          </p:nvPr>
        </p:nvSpPr>
        <p:spPr>
          <a:xfrm>
            <a:off x="342900" y="274637"/>
            <a:ext cx="61722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 few questions…</a:t>
            </a:r>
            <a:endParaRPr/>
          </a:p>
        </p:txBody>
      </p:sp>
      <p:sp>
        <p:nvSpPr>
          <p:cNvPr id="418" name="Google Shape;418;g1174428b147_2_333"/>
          <p:cNvSpPr txBox="1">
            <a:spLocks noGrp="1"/>
          </p:cNvSpPr>
          <p:nvPr>
            <p:ph type="body" idx="1"/>
          </p:nvPr>
        </p:nvSpPr>
        <p:spPr>
          <a:xfrm>
            <a:off x="342900" y="1600200"/>
            <a:ext cx="6172200" cy="45261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Bladder cancer classically presents with </a:t>
            </a:r>
            <a:r>
              <a:rPr lang="en-US" b="1"/>
              <a:t>painless</a:t>
            </a:r>
            <a:r>
              <a:rPr lang="en-US"/>
              <a:t> </a:t>
            </a:r>
            <a:r>
              <a:rPr lang="en-US" b="1"/>
              <a:t>haematuria</a:t>
            </a:r>
            <a:endParaRPr/>
          </a:p>
          <a:p>
            <a:pPr marL="228600" lvl="0" indent="-228600" algn="l" rtl="0">
              <a:lnSpc>
                <a:spcPct val="90000"/>
              </a:lnSpc>
              <a:spcBef>
                <a:spcPts val="1000"/>
              </a:spcBef>
              <a:spcAft>
                <a:spcPts val="0"/>
              </a:spcAft>
              <a:buClr>
                <a:schemeClr val="dk1"/>
              </a:buClr>
              <a:buSzPts val="2800"/>
              <a:buChar char="•"/>
            </a:pPr>
            <a:r>
              <a:rPr lang="en-US"/>
              <a:t>Kidney cancer presents with a triad of </a:t>
            </a:r>
            <a:r>
              <a:rPr lang="en-US" b="1"/>
              <a:t>haematuria, flank pain, palpable abdominal mass</a:t>
            </a:r>
            <a:endParaRPr/>
          </a:p>
          <a:p>
            <a:pPr marL="228600" lvl="0" indent="-228600" algn="l" rtl="0">
              <a:lnSpc>
                <a:spcPct val="90000"/>
              </a:lnSpc>
              <a:spcBef>
                <a:spcPts val="1000"/>
              </a:spcBef>
              <a:spcAft>
                <a:spcPts val="0"/>
              </a:spcAft>
              <a:buClr>
                <a:schemeClr val="dk1"/>
              </a:buClr>
              <a:buSzPts val="2800"/>
              <a:buChar char="•"/>
            </a:pPr>
            <a:r>
              <a:rPr lang="en-US"/>
              <a:t>FUNDS stands for </a:t>
            </a:r>
            <a:r>
              <a:rPr lang="en-US" b="1"/>
              <a:t>frequency, urgency, nocturia, </a:t>
            </a:r>
            <a:r>
              <a:rPr lang="en-US"/>
              <a:t>and </a:t>
            </a:r>
            <a:r>
              <a:rPr lang="en-US" b="1"/>
              <a:t>discharge</a:t>
            </a:r>
            <a:endParaRPr/>
          </a:p>
          <a:p>
            <a:pPr marL="228600" lvl="0" indent="-228600" algn="l" rtl="0">
              <a:lnSpc>
                <a:spcPct val="90000"/>
              </a:lnSpc>
              <a:spcBef>
                <a:spcPts val="1000"/>
              </a:spcBef>
              <a:spcAft>
                <a:spcPts val="0"/>
              </a:spcAft>
              <a:buClr>
                <a:schemeClr val="dk1"/>
              </a:buClr>
              <a:buSzPts val="2800"/>
              <a:buChar char="•"/>
            </a:pPr>
            <a:r>
              <a:rPr lang="en-US"/>
              <a:t>Cystitis should be treated with </a:t>
            </a:r>
            <a:r>
              <a:rPr lang="en-US" b="1"/>
              <a:t>cefalexin </a:t>
            </a:r>
            <a:r>
              <a:rPr lang="en-US"/>
              <a:t>and </a:t>
            </a:r>
            <a:r>
              <a:rPr lang="en-US" b="1"/>
              <a:t>analgesia</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1174428b147_2_166"/>
          <p:cNvSpPr txBox="1">
            <a:spLocks noGrp="1"/>
          </p:cNvSpPr>
          <p:nvPr>
            <p:ph type="title"/>
          </p:nvPr>
        </p:nvSpPr>
        <p:spPr>
          <a:xfrm>
            <a:off x="3757625" y="0"/>
            <a:ext cx="1600200" cy="82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STI’s</a:t>
            </a:r>
            <a:endParaRPr/>
          </a:p>
        </p:txBody>
      </p:sp>
      <p:sp>
        <p:nvSpPr>
          <p:cNvPr id="424" name="Google Shape;424;g1174428b147_2_166"/>
          <p:cNvSpPr txBox="1">
            <a:spLocks noGrp="1"/>
          </p:cNvSpPr>
          <p:nvPr>
            <p:ph type="body" idx="1"/>
          </p:nvPr>
        </p:nvSpPr>
        <p:spPr>
          <a:xfrm>
            <a:off x="0" y="828588"/>
            <a:ext cx="4572000" cy="55323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chemeClr val="dk1"/>
              </a:buClr>
              <a:buSzPts val="1800"/>
              <a:buNone/>
            </a:pPr>
            <a:r>
              <a:rPr lang="en-US" sz="1800" b="1"/>
              <a:t>Chlamydia</a:t>
            </a:r>
            <a:endParaRPr/>
          </a:p>
          <a:p>
            <a:pPr marL="228600" lvl="0" indent="-228600" algn="l" rtl="0">
              <a:lnSpc>
                <a:spcPct val="90000"/>
              </a:lnSpc>
              <a:spcBef>
                <a:spcPts val="1000"/>
              </a:spcBef>
              <a:spcAft>
                <a:spcPts val="0"/>
              </a:spcAft>
              <a:buClr>
                <a:schemeClr val="dk1"/>
              </a:buClr>
              <a:buSzPts val="1800"/>
              <a:buChar char="•"/>
            </a:pPr>
            <a:r>
              <a:rPr lang="en-US" sz="1800"/>
              <a:t>This is the most common bacterial STI, caused by the chlamydia trachomatis pathogen</a:t>
            </a:r>
            <a:endParaRPr/>
          </a:p>
          <a:p>
            <a:pPr marL="0" lvl="0" indent="0" algn="l" rtl="0">
              <a:lnSpc>
                <a:spcPct val="90000"/>
              </a:lnSpc>
              <a:spcBef>
                <a:spcPts val="1000"/>
              </a:spcBef>
              <a:spcAft>
                <a:spcPts val="0"/>
              </a:spcAft>
              <a:buClr>
                <a:schemeClr val="dk1"/>
              </a:buClr>
              <a:buSzPts val="1800"/>
              <a:buNone/>
            </a:pPr>
            <a:r>
              <a:rPr lang="en-US" sz="1800" b="1"/>
              <a:t>Presentation</a:t>
            </a:r>
            <a:endParaRPr/>
          </a:p>
          <a:p>
            <a:pPr marL="228600" lvl="0" indent="-228600" algn="l" rtl="0">
              <a:lnSpc>
                <a:spcPct val="90000"/>
              </a:lnSpc>
              <a:spcBef>
                <a:spcPts val="1000"/>
              </a:spcBef>
              <a:spcAft>
                <a:spcPts val="0"/>
              </a:spcAft>
              <a:buClr>
                <a:schemeClr val="dk1"/>
              </a:buClr>
              <a:buSzPts val="1800"/>
              <a:buChar char="•"/>
            </a:pPr>
            <a:r>
              <a:rPr lang="en-US" sz="1800" b="1"/>
              <a:t>Men- </a:t>
            </a:r>
            <a:r>
              <a:rPr lang="en-US" sz="1800"/>
              <a:t>testicular pain</a:t>
            </a:r>
            <a:endParaRPr/>
          </a:p>
          <a:p>
            <a:pPr marL="685800" lvl="1" indent="-228600" algn="l" rtl="0">
              <a:lnSpc>
                <a:spcPct val="90000"/>
              </a:lnSpc>
              <a:spcBef>
                <a:spcPts val="500"/>
              </a:spcBef>
              <a:spcAft>
                <a:spcPts val="0"/>
              </a:spcAft>
              <a:buClr>
                <a:schemeClr val="dk1"/>
              </a:buClr>
              <a:buSzPts val="1400"/>
              <a:buChar char="–"/>
            </a:pPr>
            <a:r>
              <a:rPr lang="en-US" sz="1400"/>
              <a:t>voiding symptoms, dysuria</a:t>
            </a:r>
            <a:endParaRPr/>
          </a:p>
          <a:p>
            <a:pPr marL="685800" lvl="1" indent="-228600" algn="l" rtl="0">
              <a:lnSpc>
                <a:spcPct val="90000"/>
              </a:lnSpc>
              <a:spcBef>
                <a:spcPts val="500"/>
              </a:spcBef>
              <a:spcAft>
                <a:spcPts val="0"/>
              </a:spcAft>
              <a:buClr>
                <a:schemeClr val="dk1"/>
              </a:buClr>
              <a:buSzPts val="1400"/>
              <a:buChar char="–"/>
            </a:pPr>
            <a:r>
              <a:rPr lang="en-US" sz="1400"/>
              <a:t>50% are ASX</a:t>
            </a:r>
            <a:endParaRPr/>
          </a:p>
          <a:p>
            <a:pPr marL="228600" lvl="0" indent="-228600" algn="l" rtl="0">
              <a:lnSpc>
                <a:spcPct val="90000"/>
              </a:lnSpc>
              <a:spcBef>
                <a:spcPts val="1000"/>
              </a:spcBef>
              <a:spcAft>
                <a:spcPts val="0"/>
              </a:spcAft>
              <a:buClr>
                <a:schemeClr val="dk1"/>
              </a:buClr>
              <a:buSzPts val="1800"/>
              <a:buChar char="•"/>
            </a:pPr>
            <a:r>
              <a:rPr lang="en-US" sz="1800" b="1"/>
              <a:t>Women- </a:t>
            </a:r>
            <a:r>
              <a:rPr lang="en-US" sz="1800"/>
              <a:t>vaginal discharge and dysuria</a:t>
            </a:r>
            <a:endParaRPr/>
          </a:p>
          <a:p>
            <a:pPr marL="685800" lvl="1" indent="-228600" algn="l" rtl="0">
              <a:lnSpc>
                <a:spcPct val="90000"/>
              </a:lnSpc>
              <a:spcBef>
                <a:spcPts val="500"/>
              </a:spcBef>
              <a:spcAft>
                <a:spcPts val="0"/>
              </a:spcAft>
              <a:buClr>
                <a:schemeClr val="dk1"/>
              </a:buClr>
              <a:buSzPts val="1400"/>
              <a:buChar char="–"/>
            </a:pPr>
            <a:r>
              <a:rPr lang="en-US" sz="1400"/>
              <a:t>white, yellow or green discharge</a:t>
            </a:r>
            <a:endParaRPr/>
          </a:p>
          <a:p>
            <a:pPr marL="685800" lvl="1" indent="-228600" algn="l" rtl="0">
              <a:lnSpc>
                <a:spcPct val="90000"/>
              </a:lnSpc>
              <a:spcBef>
                <a:spcPts val="500"/>
              </a:spcBef>
              <a:spcAft>
                <a:spcPts val="0"/>
              </a:spcAft>
              <a:buClr>
                <a:schemeClr val="dk1"/>
              </a:buClr>
              <a:buSzPts val="1400"/>
              <a:buChar char="–"/>
            </a:pPr>
            <a:r>
              <a:rPr lang="en-US" sz="1400"/>
              <a:t>70% are ASX</a:t>
            </a:r>
            <a:endParaRPr/>
          </a:p>
          <a:p>
            <a:pPr marL="0" lvl="0" indent="0" algn="l" rtl="0">
              <a:lnSpc>
                <a:spcPct val="90000"/>
              </a:lnSpc>
              <a:spcBef>
                <a:spcPts val="1000"/>
              </a:spcBef>
              <a:spcAft>
                <a:spcPts val="0"/>
              </a:spcAft>
              <a:buClr>
                <a:schemeClr val="dk1"/>
              </a:buClr>
              <a:buSzPts val="1800"/>
              <a:buNone/>
            </a:pPr>
            <a:r>
              <a:rPr lang="en-US" sz="1800" b="1"/>
              <a:t>Diagnosis</a:t>
            </a:r>
            <a:endParaRPr/>
          </a:p>
          <a:p>
            <a:pPr marL="228600" lvl="0" indent="-228600" algn="l" rtl="0">
              <a:lnSpc>
                <a:spcPct val="90000"/>
              </a:lnSpc>
              <a:spcBef>
                <a:spcPts val="1000"/>
              </a:spcBef>
              <a:spcAft>
                <a:spcPts val="0"/>
              </a:spcAft>
              <a:buClr>
                <a:schemeClr val="dk1"/>
              </a:buClr>
              <a:buSzPts val="1800"/>
              <a:buChar char="•"/>
            </a:pPr>
            <a:r>
              <a:rPr lang="en-US" sz="1800"/>
              <a:t>Nucleic acid amplification testing</a:t>
            </a:r>
            <a:endParaRPr/>
          </a:p>
          <a:p>
            <a:pPr marL="0" lvl="0" indent="0" algn="l" rtl="0">
              <a:lnSpc>
                <a:spcPct val="90000"/>
              </a:lnSpc>
              <a:spcBef>
                <a:spcPts val="1000"/>
              </a:spcBef>
              <a:spcAft>
                <a:spcPts val="0"/>
              </a:spcAft>
              <a:buClr>
                <a:schemeClr val="dk1"/>
              </a:buClr>
              <a:buSzPts val="1800"/>
              <a:buNone/>
            </a:pPr>
            <a:r>
              <a:rPr lang="en-US" sz="1800" b="1"/>
              <a:t>Management</a:t>
            </a:r>
            <a:endParaRPr/>
          </a:p>
          <a:p>
            <a:pPr marL="228600" lvl="0" indent="-228600" algn="l" rtl="0">
              <a:lnSpc>
                <a:spcPct val="90000"/>
              </a:lnSpc>
              <a:spcBef>
                <a:spcPts val="1000"/>
              </a:spcBef>
              <a:spcAft>
                <a:spcPts val="0"/>
              </a:spcAft>
              <a:buClr>
                <a:schemeClr val="dk1"/>
              </a:buClr>
              <a:buSzPts val="1800"/>
              <a:buChar char="•"/>
            </a:pPr>
            <a:r>
              <a:rPr lang="en-US" sz="1800"/>
              <a:t>Avoid sex until treatment finished and contact tracing</a:t>
            </a:r>
            <a:endParaRPr/>
          </a:p>
          <a:p>
            <a:pPr marL="228600" lvl="0" indent="-228600" algn="l" rtl="0">
              <a:lnSpc>
                <a:spcPct val="90000"/>
              </a:lnSpc>
              <a:spcBef>
                <a:spcPts val="1000"/>
              </a:spcBef>
              <a:spcAft>
                <a:spcPts val="0"/>
              </a:spcAft>
              <a:buClr>
                <a:schemeClr val="dk1"/>
              </a:buClr>
              <a:buSzPts val="1800"/>
              <a:buChar char="•"/>
            </a:pPr>
            <a:r>
              <a:rPr lang="en-US" sz="1800"/>
              <a:t>Single 1g dose of azithromycin+7 days of doxycycline</a:t>
            </a:r>
            <a:endParaRPr/>
          </a:p>
        </p:txBody>
      </p:sp>
      <p:sp>
        <p:nvSpPr>
          <p:cNvPr id="425" name="Google Shape;425;g1174428b147_2_166"/>
          <p:cNvSpPr txBox="1"/>
          <p:nvPr/>
        </p:nvSpPr>
        <p:spPr>
          <a:xfrm>
            <a:off x="4572000" y="828588"/>
            <a:ext cx="4443000" cy="42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Gonorrhoea</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Second most common STI in UK and caused by Neisseria gonorrhoea</a:t>
            </a:r>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Presentation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more likely to be ASX</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Men: </a:t>
            </a:r>
            <a:r>
              <a:rPr lang="en-US" sz="1800">
                <a:solidFill>
                  <a:schemeClr val="dk1"/>
                </a:solidFill>
                <a:latin typeface="Calibri"/>
                <a:ea typeface="Calibri"/>
                <a:cs typeface="Calibri"/>
                <a:sym typeface="Calibri"/>
              </a:rPr>
              <a:t>dysuria, frequency, discharge</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Female: </a:t>
            </a:r>
            <a:r>
              <a:rPr lang="en-US" sz="1800">
                <a:solidFill>
                  <a:schemeClr val="dk1"/>
                </a:solidFill>
                <a:latin typeface="Calibri"/>
                <a:ea typeface="Calibri"/>
                <a:cs typeface="Calibri"/>
                <a:sym typeface="Calibri"/>
              </a:rPr>
              <a:t>vaginal discharge dysuria, pelvic pain</a:t>
            </a:r>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Investigations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NAAT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Microscopy: shows gram-negative diplococci</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Culture: all infected areas with a swab</a:t>
            </a:r>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Treatment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Single Ceftriaxone IM dose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1174428b147_1_642"/>
          <p:cNvSpPr txBox="1">
            <a:spLocks noGrp="1"/>
          </p:cNvSpPr>
          <p:nvPr>
            <p:ph type="title"/>
          </p:nvPr>
        </p:nvSpPr>
        <p:spPr>
          <a:xfrm>
            <a:off x="0" y="0"/>
            <a:ext cx="3386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Urolithiasis</a:t>
            </a:r>
            <a:endParaRPr/>
          </a:p>
        </p:txBody>
      </p:sp>
      <p:sp>
        <p:nvSpPr>
          <p:cNvPr id="431" name="Google Shape;431;g1174428b147_1_642"/>
          <p:cNvSpPr txBox="1">
            <a:spLocks noGrp="1"/>
          </p:cNvSpPr>
          <p:nvPr>
            <p:ph type="body" idx="1"/>
          </p:nvPr>
        </p:nvSpPr>
        <p:spPr>
          <a:xfrm>
            <a:off x="0" y="1157200"/>
            <a:ext cx="4572000" cy="4943700"/>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90000"/>
              </a:lnSpc>
              <a:spcBef>
                <a:spcPts val="0"/>
              </a:spcBef>
              <a:spcAft>
                <a:spcPts val="0"/>
              </a:spcAft>
              <a:buClr>
                <a:schemeClr val="dk1"/>
              </a:buClr>
              <a:buSzPts val="1800"/>
              <a:buChar char="•"/>
            </a:pPr>
            <a:r>
              <a:rPr lang="en-US" sz="1800"/>
              <a:t>This is the presence of crystalline stones in the urinary tract</a:t>
            </a:r>
            <a:endParaRPr/>
          </a:p>
          <a:p>
            <a:pPr marL="228600" lvl="0" indent="-228600" algn="l" rtl="0">
              <a:lnSpc>
                <a:spcPct val="90000"/>
              </a:lnSpc>
              <a:spcBef>
                <a:spcPts val="1000"/>
              </a:spcBef>
              <a:spcAft>
                <a:spcPts val="0"/>
              </a:spcAft>
              <a:buClr>
                <a:schemeClr val="dk1"/>
              </a:buClr>
              <a:buSzPts val="1800"/>
              <a:buChar char="•"/>
            </a:pPr>
            <a:r>
              <a:rPr lang="en-US" sz="1800"/>
              <a:t>The three places to find them are the </a:t>
            </a:r>
            <a:r>
              <a:rPr lang="en-US" sz="1800" b="1"/>
              <a:t>pelvicoureteric junction</a:t>
            </a:r>
            <a:r>
              <a:rPr lang="en-US" sz="1800"/>
              <a:t>, the </a:t>
            </a:r>
            <a:r>
              <a:rPr lang="en-US" sz="1800" b="1"/>
              <a:t>pelvic brim</a:t>
            </a:r>
            <a:r>
              <a:rPr lang="en-US" sz="1800"/>
              <a:t>, and the </a:t>
            </a:r>
            <a:r>
              <a:rPr lang="en-US" sz="1800" b="1"/>
              <a:t>vesicoureteral junction</a:t>
            </a:r>
            <a:r>
              <a:rPr lang="en-US" sz="1800"/>
              <a:t>.</a:t>
            </a:r>
            <a:endParaRPr/>
          </a:p>
          <a:p>
            <a:pPr marL="228600" lvl="0" indent="-228600" algn="l" rtl="0">
              <a:lnSpc>
                <a:spcPct val="90000"/>
              </a:lnSpc>
              <a:spcBef>
                <a:spcPts val="1000"/>
              </a:spcBef>
              <a:spcAft>
                <a:spcPts val="0"/>
              </a:spcAft>
              <a:buClr>
                <a:schemeClr val="dk1"/>
              </a:buClr>
              <a:buSzPts val="1800"/>
              <a:buChar char="•"/>
            </a:pPr>
            <a:r>
              <a:rPr lang="en-US" sz="1800"/>
              <a:t>Stones form from crystals in supersaturated urine. They are most often composed of </a:t>
            </a:r>
            <a:r>
              <a:rPr lang="en-US" sz="1800" b="1"/>
              <a:t>calcium oxalate </a:t>
            </a:r>
            <a:r>
              <a:rPr lang="en-US" sz="1800"/>
              <a:t>(80% of cases)</a:t>
            </a:r>
            <a:endParaRPr/>
          </a:p>
          <a:p>
            <a:pPr marL="228600" lvl="0" indent="-228600" algn="l" rtl="0">
              <a:lnSpc>
                <a:spcPct val="90000"/>
              </a:lnSpc>
              <a:spcBef>
                <a:spcPts val="1000"/>
              </a:spcBef>
              <a:spcAft>
                <a:spcPts val="0"/>
              </a:spcAft>
              <a:buClr>
                <a:schemeClr val="dk1"/>
              </a:buClr>
              <a:buSzPts val="1800"/>
              <a:buChar char="•"/>
            </a:pPr>
            <a:r>
              <a:rPr lang="en-US" sz="1800"/>
              <a:t>Blockage of the urinary tract can cause hydronephrosis if untreated</a:t>
            </a:r>
            <a:endParaRPr/>
          </a:p>
          <a:p>
            <a:pPr marL="0" lvl="0" indent="0" algn="l" rtl="0">
              <a:lnSpc>
                <a:spcPct val="90000"/>
              </a:lnSpc>
              <a:spcBef>
                <a:spcPts val="1000"/>
              </a:spcBef>
              <a:spcAft>
                <a:spcPts val="0"/>
              </a:spcAft>
              <a:buClr>
                <a:schemeClr val="dk1"/>
              </a:buClr>
              <a:buSzPts val="1800"/>
              <a:buNone/>
            </a:pPr>
            <a:r>
              <a:rPr lang="en-US" sz="1800" b="1"/>
              <a:t>Risk factors</a:t>
            </a:r>
            <a:endParaRPr/>
          </a:p>
          <a:p>
            <a:pPr marL="228600" lvl="0" indent="-228600" algn="l" rtl="0">
              <a:lnSpc>
                <a:spcPct val="90000"/>
              </a:lnSpc>
              <a:spcBef>
                <a:spcPts val="1000"/>
              </a:spcBef>
              <a:spcAft>
                <a:spcPts val="0"/>
              </a:spcAft>
              <a:buClr>
                <a:schemeClr val="dk1"/>
              </a:buClr>
              <a:buSzPts val="1800"/>
              <a:buChar char="•"/>
            </a:pPr>
            <a:r>
              <a:rPr lang="en-US" sz="1800"/>
              <a:t>Dehydration</a:t>
            </a:r>
            <a:endParaRPr/>
          </a:p>
          <a:p>
            <a:pPr marL="228600" lvl="0" indent="-228600" algn="l" rtl="0">
              <a:lnSpc>
                <a:spcPct val="90000"/>
              </a:lnSpc>
              <a:spcBef>
                <a:spcPts val="1000"/>
              </a:spcBef>
              <a:spcAft>
                <a:spcPts val="0"/>
              </a:spcAft>
              <a:buClr>
                <a:schemeClr val="dk1"/>
              </a:buClr>
              <a:buSzPts val="1800"/>
              <a:buChar char="•"/>
            </a:pPr>
            <a:r>
              <a:rPr lang="en-US" sz="1800"/>
              <a:t>High salt intake</a:t>
            </a:r>
            <a:endParaRPr/>
          </a:p>
          <a:p>
            <a:pPr marL="228600" lvl="0" indent="-228600" algn="l" rtl="0">
              <a:lnSpc>
                <a:spcPct val="90000"/>
              </a:lnSpc>
              <a:spcBef>
                <a:spcPts val="1000"/>
              </a:spcBef>
              <a:spcAft>
                <a:spcPts val="0"/>
              </a:spcAft>
              <a:buClr>
                <a:schemeClr val="dk1"/>
              </a:buClr>
              <a:buSzPts val="1800"/>
              <a:buChar char="•"/>
            </a:pPr>
            <a:r>
              <a:rPr lang="en-US" sz="1800"/>
              <a:t>Obesity- lowers pH</a:t>
            </a:r>
            <a:endParaRPr/>
          </a:p>
          <a:p>
            <a:pPr marL="228600" lvl="0" indent="-228600" algn="l" rtl="0">
              <a:lnSpc>
                <a:spcPct val="90000"/>
              </a:lnSpc>
              <a:spcBef>
                <a:spcPts val="1000"/>
              </a:spcBef>
              <a:spcAft>
                <a:spcPts val="0"/>
              </a:spcAft>
              <a:buClr>
                <a:schemeClr val="dk1"/>
              </a:buClr>
              <a:buSzPts val="1800"/>
              <a:buChar char="•"/>
            </a:pPr>
            <a:r>
              <a:rPr lang="en-US" sz="1800"/>
              <a:t>Congenital horseshoe kidney</a:t>
            </a:r>
            <a:endParaRPr/>
          </a:p>
          <a:p>
            <a:pPr marL="228600" lvl="0" indent="-228600" algn="l" rtl="0">
              <a:lnSpc>
                <a:spcPct val="90000"/>
              </a:lnSpc>
              <a:spcBef>
                <a:spcPts val="1000"/>
              </a:spcBef>
              <a:spcAft>
                <a:spcPts val="0"/>
              </a:spcAft>
              <a:buClr>
                <a:schemeClr val="dk1"/>
              </a:buClr>
              <a:buSzPts val="1800"/>
              <a:buChar char="•"/>
            </a:pPr>
            <a:r>
              <a:rPr lang="en-US" sz="1800"/>
              <a:t>Oxalate rich diet</a:t>
            </a:r>
            <a:endParaRPr/>
          </a:p>
          <a:p>
            <a:pPr marL="228600" lvl="0" indent="-228600" algn="l" rtl="0">
              <a:lnSpc>
                <a:spcPct val="90000"/>
              </a:lnSpc>
              <a:spcBef>
                <a:spcPts val="1000"/>
              </a:spcBef>
              <a:spcAft>
                <a:spcPts val="0"/>
              </a:spcAft>
              <a:buClr>
                <a:schemeClr val="dk1"/>
              </a:buClr>
              <a:buSzPts val="1800"/>
              <a:buChar char="•"/>
            </a:pPr>
            <a:r>
              <a:rPr lang="en-US" sz="1800"/>
              <a:t>Gout- uric acids stones</a:t>
            </a:r>
            <a:endParaRPr/>
          </a:p>
        </p:txBody>
      </p:sp>
      <p:sp>
        <p:nvSpPr>
          <p:cNvPr id="432" name="Google Shape;432;g1174428b147_1_642"/>
          <p:cNvSpPr txBox="1"/>
          <p:nvPr/>
        </p:nvSpPr>
        <p:spPr>
          <a:xfrm>
            <a:off x="4414800" y="0"/>
            <a:ext cx="47292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Presentation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Most are asymptomatic</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Causes severe colicky unilateral pain from </a:t>
            </a:r>
            <a:r>
              <a:rPr lang="en-US" sz="1800" b="1">
                <a:solidFill>
                  <a:schemeClr val="dk1"/>
                </a:solidFill>
                <a:latin typeface="Calibri"/>
                <a:ea typeface="Calibri"/>
                <a:cs typeface="Calibri"/>
                <a:sym typeface="Calibri"/>
              </a:rPr>
              <a:t>loin to groin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Associated with nausea and vomiting</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Haematuria- </a:t>
            </a:r>
            <a:r>
              <a:rPr lang="en-US" sz="1800">
                <a:solidFill>
                  <a:schemeClr val="dk1"/>
                </a:solidFill>
                <a:latin typeface="Calibri"/>
                <a:ea typeface="Calibri"/>
                <a:cs typeface="Calibri"/>
                <a:sym typeface="Calibri"/>
              </a:rPr>
              <a:t>85% of cases</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Assume ruptured AAA until proven otherwise!</a:t>
            </a:r>
            <a:endParaRPr sz="1800" b="1">
              <a:solidFill>
                <a:schemeClr val="dk1"/>
              </a:solidFill>
              <a:latin typeface="Calibri"/>
              <a:ea typeface="Calibri"/>
              <a:cs typeface="Calibri"/>
              <a:sym typeface="Calibri"/>
            </a:endParaRPr>
          </a:p>
        </p:txBody>
      </p:sp>
      <p:sp>
        <p:nvSpPr>
          <p:cNvPr id="433" name="Google Shape;433;g1174428b147_1_642"/>
          <p:cNvSpPr txBox="1"/>
          <p:nvPr/>
        </p:nvSpPr>
        <p:spPr>
          <a:xfrm>
            <a:off x="4414850" y="2146075"/>
            <a:ext cx="47292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Investigations</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KUBXR-</a:t>
            </a:r>
            <a:r>
              <a:rPr lang="en-US" sz="1800">
                <a:solidFill>
                  <a:schemeClr val="dk1"/>
                </a:solidFill>
                <a:latin typeface="Calibri"/>
                <a:ea typeface="Calibri"/>
                <a:cs typeface="Calibri"/>
                <a:sym typeface="Calibri"/>
              </a:rPr>
              <a:t> first line and diagnostic for 80% of stones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Non contrast CTKUB- </a:t>
            </a:r>
            <a:r>
              <a:rPr lang="en-US" sz="1800" b="1">
                <a:solidFill>
                  <a:schemeClr val="dk1"/>
                </a:solidFill>
                <a:latin typeface="Calibri"/>
                <a:ea typeface="Calibri"/>
                <a:cs typeface="Calibri"/>
                <a:sym typeface="Calibri"/>
              </a:rPr>
              <a:t>gold standard</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Urine dip stick- </a:t>
            </a:r>
            <a:r>
              <a:rPr lang="en-US" sz="1800">
                <a:solidFill>
                  <a:schemeClr val="dk1"/>
                </a:solidFill>
                <a:latin typeface="Calibri"/>
                <a:ea typeface="Calibri"/>
                <a:cs typeface="Calibri"/>
                <a:sym typeface="Calibri"/>
              </a:rPr>
              <a:t>for haematuria</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Blood tests- </a:t>
            </a:r>
            <a:r>
              <a:rPr lang="en-US" sz="1800">
                <a:solidFill>
                  <a:schemeClr val="dk1"/>
                </a:solidFill>
                <a:latin typeface="Calibri"/>
                <a:ea typeface="Calibri"/>
                <a:cs typeface="Calibri"/>
                <a:sym typeface="Calibri"/>
              </a:rPr>
              <a:t>raised calcium and phosphate</a:t>
            </a:r>
            <a:endParaRPr sz="1800" b="1">
              <a:solidFill>
                <a:schemeClr val="dk1"/>
              </a:solidFill>
              <a:latin typeface="Calibri"/>
              <a:ea typeface="Calibri"/>
              <a:cs typeface="Calibri"/>
              <a:sym typeface="Calibri"/>
            </a:endParaRPr>
          </a:p>
        </p:txBody>
      </p:sp>
      <p:sp>
        <p:nvSpPr>
          <p:cNvPr id="434" name="Google Shape;434;g1174428b147_1_642"/>
          <p:cNvSpPr txBox="1"/>
          <p:nvPr/>
        </p:nvSpPr>
        <p:spPr>
          <a:xfrm>
            <a:off x="4414800" y="3782650"/>
            <a:ext cx="47292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Management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Strong analgesia- diclofenac</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Antibiotics</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Tamsulosin/nifedipine- </a:t>
            </a:r>
            <a:r>
              <a:rPr lang="en-US" sz="1800">
                <a:solidFill>
                  <a:schemeClr val="dk1"/>
                </a:solidFill>
                <a:latin typeface="Calibri"/>
                <a:ea typeface="Calibri"/>
                <a:cs typeface="Calibri"/>
                <a:sym typeface="Calibri"/>
              </a:rPr>
              <a:t>relaxes smooth muscle and helps expulsion</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Percutaneous nephrolithotomy- </a:t>
            </a:r>
            <a:r>
              <a:rPr lang="en-US" sz="1800">
                <a:solidFill>
                  <a:schemeClr val="dk1"/>
                </a:solidFill>
                <a:latin typeface="Calibri"/>
                <a:ea typeface="Calibri"/>
                <a:cs typeface="Calibri"/>
                <a:sym typeface="Calibri"/>
              </a:rPr>
              <a:t>used to expulse stones over 10mm</a:t>
            </a:r>
            <a:endParaRPr/>
          </a:p>
        </p:txBody>
      </p:sp>
      <p:sp>
        <p:nvSpPr>
          <p:cNvPr id="435" name="Google Shape;435;g1174428b147_1_642"/>
          <p:cNvSpPr txBox="1"/>
          <p:nvPr/>
        </p:nvSpPr>
        <p:spPr>
          <a:xfrm>
            <a:off x="4572000" y="5657412"/>
            <a:ext cx="45720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P</a:t>
            </a:r>
            <a:r>
              <a:rPr lang="en-US" sz="1800" b="1">
                <a:solidFill>
                  <a:schemeClr val="dk1"/>
                </a:solidFill>
                <a:highlight>
                  <a:schemeClr val="lt1"/>
                </a:highlight>
                <a:latin typeface="Calibri"/>
                <a:ea typeface="Calibri"/>
                <a:cs typeface="Calibri"/>
                <a:sym typeface="Calibri"/>
              </a:rPr>
              <a:t>revention</a:t>
            </a:r>
            <a:endParaRPr>
              <a:highlight>
                <a:schemeClr val="lt1"/>
              </a:highlight>
            </a:endParaRPr>
          </a:p>
          <a:p>
            <a:pPr marL="0" marR="0" lvl="0" indent="0" algn="l" rtl="0">
              <a:spcBef>
                <a:spcPts val="0"/>
              </a:spcBef>
              <a:spcAft>
                <a:spcPts val="0"/>
              </a:spcAft>
              <a:buNone/>
            </a:pPr>
            <a:r>
              <a:rPr lang="en-US" sz="1800" b="1">
                <a:solidFill>
                  <a:schemeClr val="dk1"/>
                </a:solidFill>
                <a:highlight>
                  <a:schemeClr val="lt1"/>
                </a:highlight>
                <a:latin typeface="Calibri"/>
                <a:ea typeface="Calibri"/>
                <a:cs typeface="Calibri"/>
                <a:sym typeface="Calibri"/>
              </a:rPr>
              <a:t>thiazide diuretics- </a:t>
            </a:r>
            <a:r>
              <a:rPr lang="en-US" sz="1800">
                <a:solidFill>
                  <a:schemeClr val="dk1"/>
                </a:solidFill>
                <a:highlight>
                  <a:schemeClr val="lt1"/>
                </a:highlight>
                <a:latin typeface="Calibri"/>
                <a:ea typeface="Calibri"/>
                <a:cs typeface="Calibri"/>
                <a:sym typeface="Calibri"/>
              </a:rPr>
              <a:t>this helps with recurrent stones by reducing calcium levels</a:t>
            </a:r>
            <a:endParaRPr sz="1800" b="1">
              <a:solidFill>
                <a:schemeClr val="dk1"/>
              </a:solidFill>
              <a:highlight>
                <a:schemeClr val="lt1"/>
              </a:highlight>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highlight>
                  <a:schemeClr val="lt1"/>
                </a:highlight>
                <a:latin typeface="Calibri"/>
                <a:ea typeface="Calibri"/>
                <a:cs typeface="Calibri"/>
                <a:sym typeface="Calibri"/>
              </a:rPr>
              <a:t>Hydration, reduce salt and oxalate intake</a:t>
            </a:r>
            <a:endParaRPr>
              <a:highlight>
                <a:schemeClr val="lt1"/>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1174428b147_2_6"/>
          <p:cNvSpPr txBox="1">
            <a:spLocks noGrp="1"/>
          </p:cNvSpPr>
          <p:nvPr>
            <p:ph type="title"/>
          </p:nvPr>
        </p:nvSpPr>
        <p:spPr>
          <a:xfrm>
            <a:off x="342900" y="274637"/>
            <a:ext cx="61722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 few questions….</a:t>
            </a:r>
            <a:endParaRPr/>
          </a:p>
        </p:txBody>
      </p:sp>
      <p:sp>
        <p:nvSpPr>
          <p:cNvPr id="441" name="Google Shape;441;g1174428b147_2_6"/>
          <p:cNvSpPr txBox="1">
            <a:spLocks noGrp="1"/>
          </p:cNvSpPr>
          <p:nvPr>
            <p:ph type="body" idx="1"/>
          </p:nvPr>
        </p:nvSpPr>
        <p:spPr>
          <a:xfrm>
            <a:off x="342900" y="1600200"/>
            <a:ext cx="6172200" cy="45261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Kidney stones are commonly found at the (</a:t>
            </a:r>
            <a:r>
              <a:rPr lang="en-US" sz="2800" b="1">
                <a:solidFill>
                  <a:schemeClr val="lt1"/>
                </a:solidFill>
                <a:highlight>
                  <a:schemeClr val="lt1"/>
                </a:highlight>
              </a:rPr>
              <a:t>pelvic ureteric junction</a:t>
            </a:r>
            <a:r>
              <a:rPr lang="en-US" sz="2800"/>
              <a:t>,) the (</a:t>
            </a:r>
            <a:r>
              <a:rPr lang="en-US" sz="2800" b="1">
                <a:solidFill>
                  <a:schemeClr val="lt1"/>
                </a:solidFill>
                <a:highlight>
                  <a:schemeClr val="lt1"/>
                </a:highlight>
              </a:rPr>
              <a:t>pelvic brim</a:t>
            </a:r>
            <a:r>
              <a:rPr lang="en-US" sz="2800"/>
              <a:t>,) and the </a:t>
            </a:r>
            <a:r>
              <a:rPr lang="en-US" sz="2800" b="1">
                <a:solidFill>
                  <a:schemeClr val="lt1"/>
                </a:solidFill>
                <a:highlight>
                  <a:schemeClr val="lt1"/>
                </a:highlight>
              </a:rPr>
              <a:t>vesicoureteral junction</a:t>
            </a:r>
            <a:endParaRPr>
              <a:solidFill>
                <a:schemeClr val="lt1"/>
              </a:solidFill>
              <a:highlight>
                <a:schemeClr val="lt1"/>
              </a:highlight>
            </a:endParaRPr>
          </a:p>
          <a:p>
            <a:pPr marL="228600" lvl="0" indent="-228600" algn="l" rtl="0">
              <a:lnSpc>
                <a:spcPct val="90000"/>
              </a:lnSpc>
              <a:spcBef>
                <a:spcPts val="1000"/>
              </a:spcBef>
              <a:spcAft>
                <a:spcPts val="0"/>
              </a:spcAft>
              <a:buClr>
                <a:schemeClr val="dk1"/>
              </a:buClr>
              <a:buSzPts val="2800"/>
              <a:buChar char="•"/>
            </a:pPr>
            <a:r>
              <a:rPr lang="en-US"/>
              <a:t>The diagnostic test for STI’s is (</a:t>
            </a:r>
            <a:r>
              <a:rPr lang="en-US" sz="2800" b="1">
                <a:solidFill>
                  <a:schemeClr val="lt1"/>
                </a:solidFill>
              </a:rPr>
              <a:t>Nucleic acid amplification testi</a:t>
            </a:r>
            <a:r>
              <a:rPr lang="en-US" sz="2800" b="1"/>
              <a:t>)</a:t>
            </a:r>
            <a:r>
              <a:rPr lang="en-US" sz="2800" b="1">
                <a:solidFill>
                  <a:schemeClr val="lt1"/>
                </a:solidFill>
              </a:rPr>
              <a:t>ng</a:t>
            </a:r>
            <a:endParaRPr>
              <a:solidFill>
                <a:schemeClr val="lt1"/>
              </a:solidFill>
            </a:endParaRPr>
          </a:p>
          <a:p>
            <a:pPr marL="228600" lvl="0" indent="-228600" algn="l" rtl="0">
              <a:lnSpc>
                <a:spcPct val="90000"/>
              </a:lnSpc>
              <a:spcBef>
                <a:spcPts val="1000"/>
              </a:spcBef>
              <a:spcAft>
                <a:spcPts val="0"/>
              </a:spcAft>
              <a:buClr>
                <a:schemeClr val="dk1"/>
              </a:buClr>
              <a:buSzPts val="2800"/>
              <a:buChar char="•"/>
            </a:pPr>
            <a:r>
              <a:rPr lang="en-US"/>
              <a:t>85% of patients with kidney stones present with (</a:t>
            </a:r>
            <a:r>
              <a:rPr lang="en-US" b="1">
                <a:solidFill>
                  <a:schemeClr val="lt1"/>
                </a:solidFill>
              </a:rPr>
              <a:t>haematuria</a:t>
            </a:r>
            <a:r>
              <a:rPr lang="en-US" b="1"/>
              <a: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1174428b147_2_253"/>
          <p:cNvSpPr txBox="1">
            <a:spLocks noGrp="1"/>
          </p:cNvSpPr>
          <p:nvPr>
            <p:ph type="title"/>
          </p:nvPr>
        </p:nvSpPr>
        <p:spPr>
          <a:xfrm>
            <a:off x="342900" y="274637"/>
            <a:ext cx="61722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 few questions….</a:t>
            </a:r>
            <a:endParaRPr/>
          </a:p>
        </p:txBody>
      </p:sp>
      <p:sp>
        <p:nvSpPr>
          <p:cNvPr id="447" name="Google Shape;447;g1174428b147_2_253"/>
          <p:cNvSpPr txBox="1">
            <a:spLocks noGrp="1"/>
          </p:cNvSpPr>
          <p:nvPr>
            <p:ph type="body" idx="1"/>
          </p:nvPr>
        </p:nvSpPr>
        <p:spPr>
          <a:xfrm>
            <a:off x="342900" y="1600200"/>
            <a:ext cx="6172200" cy="45261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Kidney stones are commonly found at the </a:t>
            </a:r>
            <a:r>
              <a:rPr lang="en-US" sz="2800" b="1"/>
              <a:t>pelvic ureteric junction</a:t>
            </a:r>
            <a:r>
              <a:rPr lang="en-US" sz="2800"/>
              <a:t>, the </a:t>
            </a:r>
            <a:r>
              <a:rPr lang="en-US" sz="2800" b="1"/>
              <a:t>pelvic brim</a:t>
            </a:r>
            <a:r>
              <a:rPr lang="en-US" sz="2800"/>
              <a:t>, and the </a:t>
            </a:r>
            <a:r>
              <a:rPr lang="en-US" sz="2800" b="1"/>
              <a:t>vesicoureteral junction</a:t>
            </a:r>
            <a:endParaRPr/>
          </a:p>
          <a:p>
            <a:pPr marL="228600" lvl="0" indent="-228600" algn="l" rtl="0">
              <a:lnSpc>
                <a:spcPct val="90000"/>
              </a:lnSpc>
              <a:spcBef>
                <a:spcPts val="1000"/>
              </a:spcBef>
              <a:spcAft>
                <a:spcPts val="0"/>
              </a:spcAft>
              <a:buClr>
                <a:schemeClr val="dk1"/>
              </a:buClr>
              <a:buSzPts val="2800"/>
              <a:buChar char="•"/>
            </a:pPr>
            <a:r>
              <a:rPr lang="en-US"/>
              <a:t>The diagnostic test for STI’s is </a:t>
            </a:r>
            <a:r>
              <a:rPr lang="en-US" sz="2800" b="1"/>
              <a:t>Nucleic acid amplification testing</a:t>
            </a:r>
            <a:endParaRPr/>
          </a:p>
          <a:p>
            <a:pPr marL="228600" lvl="0" indent="-228600" algn="l" rtl="0">
              <a:lnSpc>
                <a:spcPct val="90000"/>
              </a:lnSpc>
              <a:spcBef>
                <a:spcPts val="1000"/>
              </a:spcBef>
              <a:spcAft>
                <a:spcPts val="0"/>
              </a:spcAft>
              <a:buClr>
                <a:schemeClr val="dk1"/>
              </a:buClr>
              <a:buSzPts val="2800"/>
              <a:buChar char="•"/>
            </a:pPr>
            <a:r>
              <a:rPr lang="en-US"/>
              <a:t>85% of patients with kidney stones present with </a:t>
            </a:r>
            <a:r>
              <a:rPr lang="en-US" b="1"/>
              <a:t>haematuria</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7"/>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pic>
        <p:nvPicPr>
          <p:cNvPr id="453" name="Google Shape;453;p7"/>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454" name="Google Shape;454;p7"/>
          <p:cNvSpPr txBox="1"/>
          <p:nvPr/>
        </p:nvSpPr>
        <p:spPr>
          <a:xfrm>
            <a:off x="3176364" y="79698"/>
            <a:ext cx="27912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Feedback</a:t>
            </a:r>
            <a:endParaRPr sz="1400" b="0" i="0" u="none" strike="noStrike" cap="none">
              <a:solidFill>
                <a:srgbClr val="000000"/>
              </a:solidFill>
              <a:latin typeface="Arial"/>
              <a:ea typeface="Arial"/>
              <a:cs typeface="Arial"/>
              <a:sym typeface="Arial"/>
            </a:endParaRPr>
          </a:p>
        </p:txBody>
      </p:sp>
      <p:sp>
        <p:nvSpPr>
          <p:cNvPr id="455" name="Google Shape;455;p7"/>
          <p:cNvSpPr txBox="1"/>
          <p:nvPr/>
        </p:nvSpPr>
        <p:spPr>
          <a:xfrm>
            <a:off x="1809214" y="4939400"/>
            <a:ext cx="62781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a:t>https://docs.google.com/forms/d/e/1FAIpQLSfqh20D5niF2UtbDQIDicIy7ubf3yk7PK1ebOFBDSTR_olo3w/viewform?usp=sf_link</a:t>
            </a:r>
            <a:endParaRPr sz="2000" b="0" i="0" u="none" strike="noStrike" cap="none">
              <a:solidFill>
                <a:srgbClr val="000000"/>
              </a:solidFill>
              <a:latin typeface="Arial"/>
              <a:ea typeface="Arial"/>
              <a:cs typeface="Arial"/>
              <a:sym typeface="Arial"/>
            </a:endParaRPr>
          </a:p>
        </p:txBody>
      </p:sp>
      <p:pic>
        <p:nvPicPr>
          <p:cNvPr id="456" name="Google Shape;456;p7"/>
          <p:cNvPicPr preferRelativeResize="0"/>
          <p:nvPr/>
        </p:nvPicPr>
        <p:blipFill>
          <a:blip r:embed="rId4">
            <a:alphaModFix/>
          </a:blip>
          <a:stretch>
            <a:fillRect/>
          </a:stretch>
        </p:blipFill>
        <p:spPr>
          <a:xfrm>
            <a:off x="2921875" y="726202"/>
            <a:ext cx="4052769" cy="407323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116f5d40ef1_0_128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462" name="Google Shape;462;g116f5d40ef1_0_1284"/>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463" name="Google Shape;463;g116f5d40ef1_0_1284"/>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64" name="Google Shape;464;g116f5d40ef1_0_1284"/>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465" name="Google Shape;465;g116f5d40ef1_0_1284"/>
          <p:cNvSpPr txBox="1"/>
          <p:nvPr/>
        </p:nvSpPr>
        <p:spPr>
          <a:xfrm>
            <a:off x="2224958" y="487955"/>
            <a:ext cx="46941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Quiz</a:t>
            </a:r>
            <a:endParaRPr sz="1400" b="0" i="0" u="none" strike="noStrike" cap="none">
              <a:solidFill>
                <a:srgbClr val="000000"/>
              </a:solidFill>
              <a:latin typeface="Arial"/>
              <a:ea typeface="Arial"/>
              <a:cs typeface="Arial"/>
              <a:sym typeface="Arial"/>
            </a:endParaRPr>
          </a:p>
        </p:txBody>
      </p:sp>
      <p:pic>
        <p:nvPicPr>
          <p:cNvPr id="466" name="Google Shape;466;g116f5d40ef1_0_1284"/>
          <p:cNvPicPr preferRelativeResize="0"/>
          <p:nvPr/>
        </p:nvPicPr>
        <p:blipFill rotWithShape="1">
          <a:blip r:embed="rId4">
            <a:alphaModFix/>
          </a:blip>
          <a:srcRect/>
          <a:stretch/>
        </p:blipFill>
        <p:spPr>
          <a:xfrm>
            <a:off x="2212407" y="1907337"/>
            <a:ext cx="4719179" cy="353483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8"/>
          <p:cNvPicPr preferRelativeResize="0"/>
          <p:nvPr/>
        </p:nvPicPr>
        <p:blipFill rotWithShape="1">
          <a:blip r:embed="rId3">
            <a:alphaModFix/>
          </a:blip>
          <a:srcRect r="3646"/>
          <a:stretch/>
        </p:blipFill>
        <p:spPr>
          <a:xfrm>
            <a:off x="345525" y="285775"/>
            <a:ext cx="4755126" cy="5316299"/>
          </a:xfrm>
          <a:prstGeom prst="rect">
            <a:avLst/>
          </a:prstGeom>
          <a:noFill/>
          <a:ln w="9525" cap="flat" cmpd="sng">
            <a:solidFill>
              <a:srgbClr val="293267"/>
            </a:solidFill>
            <a:prstDash val="solid"/>
            <a:round/>
            <a:headEnd type="none" w="sm" len="sm"/>
            <a:tailEnd type="none" w="sm" len="sm"/>
          </a:ln>
        </p:spPr>
      </p:pic>
      <p:sp>
        <p:nvSpPr>
          <p:cNvPr id="472" name="Google Shape;472;p8"/>
          <p:cNvSpPr txBox="1"/>
          <p:nvPr/>
        </p:nvSpPr>
        <p:spPr>
          <a:xfrm>
            <a:off x="5100650" y="1828800"/>
            <a:ext cx="3972000" cy="226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a:latin typeface="Calibri"/>
                <a:ea typeface="Calibri"/>
                <a:cs typeface="Calibri"/>
                <a:sym typeface="Calibri"/>
              </a:rPr>
              <a:t>Hasnain Khan- </a:t>
            </a:r>
            <a:r>
              <a:rPr lang="en-US" sz="2700" u="sng">
                <a:solidFill>
                  <a:schemeClr val="hlink"/>
                </a:solidFill>
                <a:latin typeface="Calibri"/>
                <a:ea typeface="Calibri"/>
                <a:cs typeface="Calibri"/>
                <a:sym typeface="Calibri"/>
                <a:hlinkClick r:id="rId4"/>
              </a:rPr>
              <a:t>hqrkhan1@sheffield.ac.uk</a:t>
            </a:r>
            <a:endParaRPr sz="2700">
              <a:latin typeface="Calibri"/>
              <a:ea typeface="Calibri"/>
              <a:cs typeface="Calibri"/>
              <a:sym typeface="Calibri"/>
            </a:endParaRPr>
          </a:p>
          <a:p>
            <a:pPr marL="0" lvl="0" indent="0" algn="l" rtl="0">
              <a:spcBef>
                <a:spcPts val="0"/>
              </a:spcBef>
              <a:spcAft>
                <a:spcPts val="0"/>
              </a:spcAft>
              <a:buNone/>
            </a:pPr>
            <a:r>
              <a:rPr lang="en-US" sz="2700">
                <a:latin typeface="Calibri"/>
                <a:ea typeface="Calibri"/>
                <a:cs typeface="Calibri"/>
                <a:sym typeface="Calibri"/>
              </a:rPr>
              <a:t>Andrew Macdonald- amacdonald3@sheffield.ac.uk</a:t>
            </a:r>
            <a:endParaRPr sz="2700">
              <a:latin typeface="Calibri"/>
              <a:ea typeface="Calibri"/>
              <a:cs typeface="Calibri"/>
              <a:sym typeface="Calibri"/>
            </a:endParaRPr>
          </a:p>
        </p:txBody>
      </p:sp>
      <p:sp>
        <p:nvSpPr>
          <p:cNvPr id="473" name="Google Shape;473;p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txBox="1"/>
          <p:nvPr/>
        </p:nvSpPr>
        <p:spPr>
          <a:xfrm>
            <a:off x="457200" y="4572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16f5d40ef1_0_255"/>
          <p:cNvSpPr txBox="1">
            <a:spLocks noGrp="1"/>
          </p:cNvSpPr>
          <p:nvPr>
            <p:ph type="body" idx="1"/>
          </p:nvPr>
        </p:nvSpPr>
        <p:spPr>
          <a:xfrm>
            <a:off x="1956087" y="1804164"/>
            <a:ext cx="6496200" cy="358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endParaRPr sz="2800" b="0" i="0" u="none" strike="noStrike" cap="none">
              <a:solidFill>
                <a:schemeClr val="dk1"/>
              </a:solidFill>
              <a:latin typeface="Calibri"/>
              <a:ea typeface="Calibri"/>
              <a:cs typeface="Calibri"/>
              <a:sym typeface="Calibri"/>
            </a:endParaRPr>
          </a:p>
        </p:txBody>
      </p:sp>
      <p:sp>
        <p:nvSpPr>
          <p:cNvPr id="191" name="Google Shape;191;g116f5d40ef1_0_255"/>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192" name="Google Shape;192;g116f5d40ef1_0_255"/>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3" name="Google Shape;193;g116f5d40ef1_0_255"/>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194" name="Google Shape;194;g116f5d40ef1_0_255"/>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Resources</a:t>
            </a:r>
            <a:endParaRPr sz="1400" b="0" i="0" u="none" strike="noStrike" cap="none">
              <a:solidFill>
                <a:srgbClr val="000000"/>
              </a:solidFill>
              <a:latin typeface="Arial"/>
              <a:ea typeface="Arial"/>
              <a:cs typeface="Arial"/>
              <a:sym typeface="Arial"/>
            </a:endParaRPr>
          </a:p>
        </p:txBody>
      </p:sp>
      <p:pic>
        <p:nvPicPr>
          <p:cNvPr id="195" name="Google Shape;195;g116f5d40ef1_0_255" descr="Top 10 Online Resources for Physician Associate and Medical Students |  Postgraduate Search"/>
          <p:cNvPicPr preferRelativeResize="0"/>
          <p:nvPr/>
        </p:nvPicPr>
        <p:blipFill rotWithShape="1">
          <a:blip r:embed="rId4">
            <a:alphaModFix/>
          </a:blip>
          <a:srcRect/>
          <a:stretch/>
        </p:blipFill>
        <p:spPr>
          <a:xfrm>
            <a:off x="161052" y="4204853"/>
            <a:ext cx="3852808" cy="1015468"/>
          </a:xfrm>
          <a:prstGeom prst="rect">
            <a:avLst/>
          </a:prstGeom>
          <a:noFill/>
          <a:ln>
            <a:noFill/>
          </a:ln>
        </p:spPr>
      </p:pic>
      <p:pic>
        <p:nvPicPr>
          <p:cNvPr id="196" name="Google Shape;196;g116f5d40ef1_0_255" descr="Zero To Finals - YouTube"/>
          <p:cNvPicPr preferRelativeResize="0"/>
          <p:nvPr/>
        </p:nvPicPr>
        <p:blipFill rotWithShape="1">
          <a:blip r:embed="rId5">
            <a:alphaModFix/>
          </a:blip>
          <a:srcRect/>
          <a:stretch/>
        </p:blipFill>
        <p:spPr>
          <a:xfrm>
            <a:off x="6581899" y="1804164"/>
            <a:ext cx="1870364" cy="1870364"/>
          </a:xfrm>
          <a:prstGeom prst="rect">
            <a:avLst/>
          </a:prstGeom>
          <a:noFill/>
          <a:ln>
            <a:noFill/>
          </a:ln>
        </p:spPr>
      </p:pic>
      <p:pic>
        <p:nvPicPr>
          <p:cNvPr id="197" name="Google Shape;197;g116f5d40ef1_0_255" descr="Login - Osmosis"/>
          <p:cNvPicPr preferRelativeResize="0"/>
          <p:nvPr/>
        </p:nvPicPr>
        <p:blipFill rotWithShape="1">
          <a:blip r:embed="rId6">
            <a:alphaModFix/>
          </a:blip>
          <a:srcRect t="37402" r="-472" b="37412"/>
          <a:stretch/>
        </p:blipFill>
        <p:spPr>
          <a:xfrm>
            <a:off x="4344784" y="5329618"/>
            <a:ext cx="4107479" cy="1029578"/>
          </a:xfrm>
          <a:prstGeom prst="rect">
            <a:avLst/>
          </a:prstGeom>
          <a:noFill/>
          <a:ln>
            <a:noFill/>
          </a:ln>
        </p:spPr>
      </p:pic>
      <p:pic>
        <p:nvPicPr>
          <p:cNvPr id="198" name="Google Shape;198;g116f5d40ef1_0_255" descr="SHEFFIELD PEER TEACHING SOCIETY - Home"/>
          <p:cNvPicPr preferRelativeResize="0"/>
          <p:nvPr/>
        </p:nvPicPr>
        <p:blipFill rotWithShape="1">
          <a:blip r:embed="rId7">
            <a:alphaModFix/>
          </a:blip>
          <a:srcRect/>
          <a:stretch/>
        </p:blipFill>
        <p:spPr>
          <a:xfrm>
            <a:off x="457199" y="1517446"/>
            <a:ext cx="2547257" cy="2529608"/>
          </a:xfrm>
          <a:prstGeom prst="rect">
            <a:avLst/>
          </a:prstGeom>
          <a:noFill/>
          <a:ln>
            <a:noFill/>
          </a:ln>
        </p:spPr>
      </p:pic>
      <p:pic>
        <p:nvPicPr>
          <p:cNvPr id="199" name="Google Shape;199;g116f5d40ef1_0_255" descr="Oxford Handbook of Clinical Medicine (Oxford Medical Handbooks):  Amazon.co.uk: Wilkinson, Ian B., Raine, Tim, Wiles, Kate, Goodhart, Anna,  Hall, Catriona, O&amp;#39;Neill, Harriet: 9780199689903: Books"/>
          <p:cNvPicPr preferRelativeResize="0"/>
          <p:nvPr/>
        </p:nvPicPr>
        <p:blipFill rotWithShape="1">
          <a:blip r:embed="rId8">
            <a:alphaModFix/>
          </a:blip>
          <a:srcRect/>
          <a:stretch/>
        </p:blipFill>
        <p:spPr>
          <a:xfrm>
            <a:off x="4260986" y="1596389"/>
            <a:ext cx="1992335" cy="35891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16f5d40ef1_0_345"/>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CKD and AKI</a:t>
            </a:r>
            <a:endParaRPr/>
          </a:p>
        </p:txBody>
      </p:sp>
      <p:sp>
        <p:nvSpPr>
          <p:cNvPr id="205" name="Google Shape;205;g116f5d40ef1_0_345"/>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560"/>
              </a:spcBef>
              <a:spcAft>
                <a:spcPts val="0"/>
              </a:spcAft>
              <a:buSzPts val="2800"/>
              <a:buNone/>
            </a:pPr>
            <a:r>
              <a:rPr lang="en-US" sz="2400"/>
              <a:t>Reduced kidney function (acute or chronic)</a:t>
            </a:r>
            <a:endParaRPr/>
          </a:p>
          <a:p>
            <a:pPr marL="50800" lvl="0" indent="0" algn="l" rtl="0">
              <a:lnSpc>
                <a:spcPct val="100000"/>
              </a:lnSpc>
              <a:spcBef>
                <a:spcPts val="560"/>
              </a:spcBef>
              <a:spcAft>
                <a:spcPts val="0"/>
              </a:spcAft>
              <a:buSzPts val="2800"/>
              <a:buNone/>
            </a:pPr>
            <a:r>
              <a:rPr lang="en-US" sz="2400" b="1"/>
              <a:t>Function</a:t>
            </a:r>
            <a:endParaRPr/>
          </a:p>
          <a:p>
            <a:pPr marL="914400" lvl="1" indent="-381000" algn="l" rtl="0">
              <a:lnSpc>
                <a:spcPct val="100000"/>
              </a:lnSpc>
              <a:spcBef>
                <a:spcPts val="480"/>
              </a:spcBef>
              <a:spcAft>
                <a:spcPts val="0"/>
              </a:spcAft>
              <a:buSzPts val="2400"/>
              <a:buChar char="–"/>
            </a:pPr>
            <a:r>
              <a:rPr lang="en-US" sz="2000"/>
              <a:t>Water/Hormone homeostasis</a:t>
            </a:r>
            <a:endParaRPr/>
          </a:p>
          <a:p>
            <a:pPr marL="914400" lvl="1" indent="-381000" algn="l" rtl="0">
              <a:lnSpc>
                <a:spcPct val="100000"/>
              </a:lnSpc>
              <a:spcBef>
                <a:spcPts val="480"/>
              </a:spcBef>
              <a:spcAft>
                <a:spcPts val="0"/>
              </a:spcAft>
              <a:buSzPts val="2400"/>
              <a:buChar char="–"/>
            </a:pPr>
            <a:r>
              <a:rPr lang="en-US" sz="2000"/>
              <a:t>Removal of waste/toxins</a:t>
            </a:r>
            <a:endParaRPr/>
          </a:p>
          <a:p>
            <a:pPr marL="914400" lvl="1" indent="-381000" algn="l" rtl="0">
              <a:lnSpc>
                <a:spcPct val="100000"/>
              </a:lnSpc>
              <a:spcBef>
                <a:spcPts val="480"/>
              </a:spcBef>
              <a:spcAft>
                <a:spcPts val="0"/>
              </a:spcAft>
              <a:buSzPts val="2400"/>
              <a:buChar char="–"/>
            </a:pPr>
            <a:r>
              <a:rPr lang="en-US" sz="2000"/>
              <a:t>RBC production</a:t>
            </a:r>
            <a:endParaRPr/>
          </a:p>
          <a:p>
            <a:pPr marL="914400" lvl="1" indent="-381000" algn="l" rtl="0">
              <a:lnSpc>
                <a:spcPct val="100000"/>
              </a:lnSpc>
              <a:spcBef>
                <a:spcPts val="480"/>
              </a:spcBef>
              <a:spcAft>
                <a:spcPts val="0"/>
              </a:spcAft>
              <a:buSzPts val="2400"/>
              <a:buChar char="–"/>
            </a:pPr>
            <a:r>
              <a:rPr lang="en-US" sz="2000"/>
              <a:t>Activate Vit D</a:t>
            </a:r>
            <a:endParaRPr/>
          </a:p>
          <a:p>
            <a:pPr marL="457200" marR="0" lvl="0" indent="-228600" algn="l" rtl="0">
              <a:lnSpc>
                <a:spcPct val="100000"/>
              </a:lnSpc>
              <a:spcBef>
                <a:spcPts val="560"/>
              </a:spcBef>
              <a:spcAft>
                <a:spcPts val="0"/>
              </a:spcAft>
              <a:buClr>
                <a:schemeClr val="dk1"/>
              </a:buClr>
              <a:buSzPts val="2800"/>
              <a:buFont typeface="Arial"/>
              <a:buNone/>
            </a:pPr>
            <a:endParaRPr/>
          </a:p>
          <a:p>
            <a:pPr marL="457200" marR="0" lvl="0" indent="-228600" algn="l" rtl="0">
              <a:lnSpc>
                <a:spcPct val="100000"/>
              </a:lnSpc>
              <a:spcBef>
                <a:spcPts val="560"/>
              </a:spcBef>
              <a:spcAft>
                <a:spcPts val="0"/>
              </a:spcAft>
              <a:buClr>
                <a:schemeClr val="dk1"/>
              </a:buClr>
              <a:buSzPts val="2800"/>
              <a:buFont typeface="Arial"/>
              <a:buNone/>
            </a:pPr>
            <a:endParaRPr/>
          </a:p>
          <a:p>
            <a:pPr marL="457200" marR="0" lvl="0" indent="-228600" algn="l" rtl="0">
              <a:lnSpc>
                <a:spcPct val="100000"/>
              </a:lnSpc>
              <a:spcBef>
                <a:spcPts val="560"/>
              </a:spcBef>
              <a:spcAft>
                <a:spcPts val="0"/>
              </a:spcAft>
              <a:buClr>
                <a:schemeClr val="dk1"/>
              </a:buClr>
              <a:buSzPts val="2800"/>
              <a:buFont typeface="Arial"/>
              <a:buNone/>
            </a:pPr>
            <a:endParaRPr/>
          </a:p>
        </p:txBody>
      </p:sp>
      <p:sp>
        <p:nvSpPr>
          <p:cNvPr id="206" name="Google Shape;206;g116f5d40ef1_0_345"/>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560"/>
              </a:spcBef>
              <a:spcAft>
                <a:spcPts val="0"/>
              </a:spcAft>
              <a:buSzPts val="2800"/>
              <a:buNone/>
            </a:pPr>
            <a:r>
              <a:rPr lang="en-US" sz="2400" b="1"/>
              <a:t>Risk Factors</a:t>
            </a:r>
            <a:endParaRPr/>
          </a:p>
          <a:p>
            <a:pPr marL="914400" lvl="1" indent="-381000" algn="l" rtl="0">
              <a:lnSpc>
                <a:spcPct val="100000"/>
              </a:lnSpc>
              <a:spcBef>
                <a:spcPts val="480"/>
              </a:spcBef>
              <a:spcAft>
                <a:spcPts val="0"/>
              </a:spcAft>
              <a:buSzPts val="2400"/>
              <a:buChar char="–"/>
            </a:pPr>
            <a:r>
              <a:rPr lang="en-US" sz="2000"/>
              <a:t>Emergency surgery, ie, risk of sepsis or hypovolaemia</a:t>
            </a:r>
            <a:endParaRPr/>
          </a:p>
          <a:p>
            <a:pPr marL="914400" lvl="1" indent="-381000" algn="l" rtl="0">
              <a:lnSpc>
                <a:spcPct val="100000"/>
              </a:lnSpc>
              <a:spcBef>
                <a:spcPts val="480"/>
              </a:spcBef>
              <a:spcAft>
                <a:spcPts val="0"/>
              </a:spcAft>
              <a:buSzPts val="2400"/>
              <a:buChar char="–"/>
            </a:pPr>
            <a:r>
              <a:rPr lang="en-US" sz="2000"/>
              <a:t>CVD risk</a:t>
            </a:r>
            <a:endParaRPr/>
          </a:p>
          <a:p>
            <a:pPr marL="914400" lvl="1" indent="-381000" algn="l" rtl="0">
              <a:lnSpc>
                <a:spcPct val="100000"/>
              </a:lnSpc>
              <a:spcBef>
                <a:spcPts val="480"/>
              </a:spcBef>
              <a:spcAft>
                <a:spcPts val="0"/>
              </a:spcAft>
              <a:buSzPts val="2400"/>
              <a:buChar char="–"/>
            </a:pPr>
            <a:r>
              <a:rPr lang="en-US" sz="2000"/>
              <a:t>CKD- eGFR &lt; 60</a:t>
            </a:r>
            <a:endParaRPr/>
          </a:p>
          <a:p>
            <a:pPr marL="914400" lvl="1" indent="-381000" algn="l" rtl="0">
              <a:lnSpc>
                <a:spcPct val="100000"/>
              </a:lnSpc>
              <a:spcBef>
                <a:spcPts val="480"/>
              </a:spcBef>
              <a:spcAft>
                <a:spcPts val="0"/>
              </a:spcAft>
              <a:buSzPts val="2400"/>
              <a:buChar char="–"/>
            </a:pPr>
            <a:r>
              <a:rPr lang="en-US" sz="2000"/>
              <a:t>DM</a:t>
            </a:r>
            <a:endParaRPr/>
          </a:p>
          <a:p>
            <a:pPr marL="914400" lvl="1" indent="-381000" algn="l" rtl="0">
              <a:lnSpc>
                <a:spcPct val="100000"/>
              </a:lnSpc>
              <a:spcBef>
                <a:spcPts val="480"/>
              </a:spcBef>
              <a:spcAft>
                <a:spcPts val="0"/>
              </a:spcAft>
              <a:buSzPts val="2400"/>
              <a:buChar char="–"/>
            </a:pPr>
            <a:r>
              <a:rPr lang="en-US" sz="2000"/>
              <a:t>HF</a:t>
            </a:r>
            <a:endParaRPr/>
          </a:p>
          <a:p>
            <a:pPr marL="914400" lvl="1" indent="-381000" algn="l" rtl="0">
              <a:lnSpc>
                <a:spcPct val="100000"/>
              </a:lnSpc>
              <a:spcBef>
                <a:spcPts val="480"/>
              </a:spcBef>
              <a:spcAft>
                <a:spcPts val="0"/>
              </a:spcAft>
              <a:buSzPts val="2400"/>
              <a:buChar char="–"/>
            </a:pPr>
            <a:r>
              <a:rPr lang="en-US" sz="2000"/>
              <a:t>Age &gt;65 years</a:t>
            </a:r>
            <a:endParaRPr/>
          </a:p>
          <a:p>
            <a:pPr marL="914400" lvl="1" indent="-381000" algn="l" rtl="0">
              <a:lnSpc>
                <a:spcPct val="100000"/>
              </a:lnSpc>
              <a:spcBef>
                <a:spcPts val="480"/>
              </a:spcBef>
              <a:spcAft>
                <a:spcPts val="0"/>
              </a:spcAft>
              <a:buSzPts val="2400"/>
              <a:buChar char="–"/>
            </a:pPr>
            <a:r>
              <a:rPr lang="en-US" sz="2000"/>
              <a:t>Liver disease</a:t>
            </a:r>
            <a:endParaRPr/>
          </a:p>
          <a:p>
            <a:pPr marL="914400" lvl="1" indent="-381000" algn="l" rtl="0">
              <a:lnSpc>
                <a:spcPct val="100000"/>
              </a:lnSpc>
              <a:spcBef>
                <a:spcPts val="480"/>
              </a:spcBef>
              <a:spcAft>
                <a:spcPts val="0"/>
              </a:spcAft>
              <a:buSzPts val="2400"/>
              <a:buChar char="–"/>
            </a:pPr>
            <a:r>
              <a:rPr lang="en-US" sz="2000"/>
              <a:t>Use of nephrotoxic drugs</a:t>
            </a:r>
            <a:endParaRPr/>
          </a:p>
          <a:p>
            <a:pPr marL="457200" marR="0" lvl="0" indent="-228600" algn="l" rtl="0">
              <a:lnSpc>
                <a:spcPct val="100000"/>
              </a:lnSpc>
              <a:spcBef>
                <a:spcPts val="560"/>
              </a:spcBef>
              <a:spcAft>
                <a:spcPts val="0"/>
              </a:spcAft>
              <a:buClr>
                <a:schemeClr val="dk1"/>
              </a:buClr>
              <a:buSzPts val="2800"/>
              <a:buFont typeface="Arial"/>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116f5d40ef1_0_428"/>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CKD vs AKI</a:t>
            </a:r>
            <a:endParaRPr/>
          </a:p>
        </p:txBody>
      </p:sp>
      <p:sp>
        <p:nvSpPr>
          <p:cNvPr id="212" name="Google Shape;212;g116f5d40ef1_0_428"/>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560"/>
              </a:spcBef>
              <a:spcAft>
                <a:spcPts val="0"/>
              </a:spcAft>
              <a:buClr>
                <a:schemeClr val="dk1"/>
              </a:buClr>
              <a:buSzPts val="2800"/>
              <a:buFont typeface="Arial"/>
              <a:buNone/>
            </a:pPr>
            <a:endParaRPr/>
          </a:p>
        </p:txBody>
      </p:sp>
      <p:sp>
        <p:nvSpPr>
          <p:cNvPr id="213" name="Google Shape;213;g116f5d40ef1_0_428"/>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560"/>
              </a:spcBef>
              <a:spcAft>
                <a:spcPts val="0"/>
              </a:spcAft>
              <a:buSzPts val="2800"/>
              <a:buNone/>
            </a:pPr>
            <a:endParaRPr sz="1200"/>
          </a:p>
          <a:p>
            <a:pPr marL="50800" lvl="0" indent="0" algn="l" rtl="0">
              <a:lnSpc>
                <a:spcPct val="100000"/>
              </a:lnSpc>
              <a:spcBef>
                <a:spcPts val="560"/>
              </a:spcBef>
              <a:spcAft>
                <a:spcPts val="0"/>
              </a:spcAft>
              <a:buSzPts val="2800"/>
              <a:buNone/>
            </a:pPr>
            <a:endParaRPr sz="1200"/>
          </a:p>
          <a:p>
            <a:pPr marL="50800" lvl="0" indent="0" algn="l" rtl="0">
              <a:lnSpc>
                <a:spcPct val="100000"/>
              </a:lnSpc>
              <a:spcBef>
                <a:spcPts val="560"/>
              </a:spcBef>
              <a:spcAft>
                <a:spcPts val="0"/>
              </a:spcAft>
              <a:buSzPts val="2800"/>
              <a:buNone/>
            </a:pPr>
            <a:endParaRPr sz="1200"/>
          </a:p>
          <a:p>
            <a:pPr marL="50800" lvl="0" indent="0" algn="l" rtl="0">
              <a:lnSpc>
                <a:spcPct val="100000"/>
              </a:lnSpc>
              <a:spcBef>
                <a:spcPts val="560"/>
              </a:spcBef>
              <a:spcAft>
                <a:spcPts val="0"/>
              </a:spcAft>
              <a:buSzPts val="2800"/>
              <a:buNone/>
            </a:pPr>
            <a:endParaRPr sz="1200"/>
          </a:p>
          <a:p>
            <a:pPr marL="50800" lvl="0" indent="0" algn="l" rtl="0">
              <a:lnSpc>
                <a:spcPct val="100000"/>
              </a:lnSpc>
              <a:spcBef>
                <a:spcPts val="560"/>
              </a:spcBef>
              <a:spcAft>
                <a:spcPts val="0"/>
              </a:spcAft>
              <a:buSzPts val="2800"/>
              <a:buNone/>
            </a:pPr>
            <a:endParaRPr sz="1200"/>
          </a:p>
          <a:p>
            <a:pPr marL="50800" lvl="0" indent="0" algn="l" rtl="0">
              <a:lnSpc>
                <a:spcPct val="100000"/>
              </a:lnSpc>
              <a:spcBef>
                <a:spcPts val="560"/>
              </a:spcBef>
              <a:spcAft>
                <a:spcPts val="0"/>
              </a:spcAft>
              <a:buSzPts val="2800"/>
              <a:buNone/>
            </a:pPr>
            <a:endParaRPr sz="1200"/>
          </a:p>
          <a:p>
            <a:pPr marL="50800" lvl="0" indent="0" algn="l" rtl="0">
              <a:lnSpc>
                <a:spcPct val="100000"/>
              </a:lnSpc>
              <a:spcBef>
                <a:spcPts val="560"/>
              </a:spcBef>
              <a:spcAft>
                <a:spcPts val="0"/>
              </a:spcAft>
              <a:buSzPts val="2800"/>
              <a:buNone/>
            </a:pPr>
            <a:endParaRPr sz="1200"/>
          </a:p>
          <a:p>
            <a:pPr marL="50800" lvl="0" indent="0" algn="l" rtl="0">
              <a:lnSpc>
                <a:spcPct val="100000"/>
              </a:lnSpc>
              <a:spcBef>
                <a:spcPts val="560"/>
              </a:spcBef>
              <a:spcAft>
                <a:spcPts val="0"/>
              </a:spcAft>
              <a:buSzPts val="2800"/>
              <a:buNone/>
            </a:pPr>
            <a:endParaRPr sz="1200"/>
          </a:p>
        </p:txBody>
      </p:sp>
      <p:graphicFrame>
        <p:nvGraphicFramePr>
          <p:cNvPr id="214" name="Google Shape;214;g116f5d40ef1_0_428"/>
          <p:cNvGraphicFramePr/>
          <p:nvPr/>
        </p:nvGraphicFramePr>
        <p:xfrm>
          <a:off x="457199" y="1600200"/>
          <a:ext cx="3000000" cy="3000000"/>
        </p:xfrm>
        <a:graphic>
          <a:graphicData uri="http://schemas.openxmlformats.org/drawingml/2006/table">
            <a:tbl>
              <a:tblPr>
                <a:noFill/>
                <a:tableStyleId>{1A6FE258-FD16-4D23-B7C3-D9CA3B529D95}</a:tableStyleId>
              </a:tblPr>
              <a:tblGrid>
                <a:gridCol w="780675">
                  <a:extLst>
                    <a:ext uri="{9D8B030D-6E8A-4147-A177-3AD203B41FA5}">
                      <a16:colId xmlns:a16="http://schemas.microsoft.com/office/drawing/2014/main" val="20000"/>
                    </a:ext>
                  </a:extLst>
                </a:gridCol>
                <a:gridCol w="3257925">
                  <a:extLst>
                    <a:ext uri="{9D8B030D-6E8A-4147-A177-3AD203B41FA5}">
                      <a16:colId xmlns:a16="http://schemas.microsoft.com/office/drawing/2014/main" val="20001"/>
                    </a:ext>
                  </a:extLst>
                </a:gridCol>
              </a:tblGrid>
              <a:tr h="558575">
                <a:tc>
                  <a:txBody>
                    <a:bodyPr/>
                    <a:lstStyle/>
                    <a:p>
                      <a:pPr marL="0" marR="0" lvl="0" indent="0" algn="l" rtl="0">
                        <a:lnSpc>
                          <a:spcPct val="100000"/>
                        </a:lnSpc>
                        <a:spcBef>
                          <a:spcPts val="0"/>
                        </a:spcBef>
                        <a:spcAft>
                          <a:spcPts val="0"/>
                        </a:spcAft>
                        <a:buNone/>
                      </a:pPr>
                      <a:r>
                        <a:rPr lang="en-US" sz="1300" b="1" u="none" strike="noStrike" cap="none"/>
                        <a:t>CKD stage</a:t>
                      </a:r>
                      <a:endParaRPr sz="1300" u="none" strike="noStrike" cap="none"/>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CB3E3"/>
                    </a:solidFill>
                  </a:tcPr>
                </a:tc>
                <a:tc>
                  <a:txBody>
                    <a:bodyPr/>
                    <a:lstStyle/>
                    <a:p>
                      <a:pPr marL="0" marR="0" lvl="0" indent="0" algn="l" rtl="0">
                        <a:lnSpc>
                          <a:spcPct val="100000"/>
                        </a:lnSpc>
                        <a:spcBef>
                          <a:spcPts val="0"/>
                        </a:spcBef>
                        <a:spcAft>
                          <a:spcPts val="0"/>
                        </a:spcAft>
                        <a:buNone/>
                      </a:pPr>
                      <a:r>
                        <a:rPr lang="en-US" sz="1300" b="1" u="none" strike="noStrike" cap="none"/>
                        <a:t>GFR range</a:t>
                      </a:r>
                      <a:endParaRPr sz="1300" u="none" strike="noStrike" cap="none"/>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CB3E3"/>
                    </a:solidFill>
                  </a:tcPr>
                </a:tc>
                <a:extLst>
                  <a:ext uri="{0D108BD9-81ED-4DB2-BD59-A6C34878D82A}">
                    <a16:rowId xmlns:a16="http://schemas.microsoft.com/office/drawing/2014/main" val="10000"/>
                  </a:ext>
                </a:extLst>
              </a:tr>
              <a:tr h="328575">
                <a:tc>
                  <a:txBody>
                    <a:bodyPr/>
                    <a:lstStyle/>
                    <a:p>
                      <a:pPr marL="0" marR="0" lvl="0" indent="0" algn="l" rtl="0">
                        <a:lnSpc>
                          <a:spcPct val="100000"/>
                        </a:lnSpc>
                        <a:spcBef>
                          <a:spcPts val="0"/>
                        </a:spcBef>
                        <a:spcAft>
                          <a:spcPts val="0"/>
                        </a:spcAft>
                        <a:buNone/>
                      </a:pPr>
                      <a:r>
                        <a:rPr lang="en-US" sz="1300" u="none" strike="noStrike" cap="none"/>
                        <a:t>1</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300" u="none" strike="noStrike" cap="none"/>
                        <a:t>&gt; 90 ml/min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58575">
                <a:tc>
                  <a:txBody>
                    <a:bodyPr/>
                    <a:lstStyle/>
                    <a:p>
                      <a:pPr marL="0" marR="0" lvl="0" indent="0" algn="l" rtl="0">
                        <a:lnSpc>
                          <a:spcPct val="100000"/>
                        </a:lnSpc>
                        <a:spcBef>
                          <a:spcPts val="0"/>
                        </a:spcBef>
                        <a:spcAft>
                          <a:spcPts val="0"/>
                        </a:spcAft>
                        <a:buNone/>
                      </a:pPr>
                      <a:r>
                        <a:rPr lang="en-US" sz="1300" u="none" strike="noStrike" cap="none"/>
                        <a:t>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9F9F9"/>
                    </a:solidFill>
                  </a:tcPr>
                </a:tc>
                <a:tc>
                  <a:txBody>
                    <a:bodyPr/>
                    <a:lstStyle/>
                    <a:p>
                      <a:pPr marL="0" marR="0" lvl="0" indent="0" algn="l" rtl="0">
                        <a:lnSpc>
                          <a:spcPct val="100000"/>
                        </a:lnSpc>
                        <a:spcBef>
                          <a:spcPts val="0"/>
                        </a:spcBef>
                        <a:spcAft>
                          <a:spcPts val="0"/>
                        </a:spcAft>
                        <a:buNone/>
                      </a:pPr>
                      <a:r>
                        <a:rPr lang="en-US" sz="1300" u="none" strike="noStrike" cap="none"/>
                        <a:t>60-90 ml/min with some sign of kidney damage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9F9F9"/>
                    </a:solidFill>
                  </a:tcPr>
                </a:tc>
                <a:extLst>
                  <a:ext uri="{0D108BD9-81ED-4DB2-BD59-A6C34878D82A}">
                    <a16:rowId xmlns:a16="http://schemas.microsoft.com/office/drawing/2014/main" val="10002"/>
                  </a:ext>
                </a:extLst>
              </a:tr>
              <a:tr h="558575">
                <a:tc>
                  <a:txBody>
                    <a:bodyPr/>
                    <a:lstStyle/>
                    <a:p>
                      <a:pPr marL="0" marR="0" lvl="0" indent="0" algn="l" rtl="0">
                        <a:lnSpc>
                          <a:spcPct val="100000"/>
                        </a:lnSpc>
                        <a:spcBef>
                          <a:spcPts val="0"/>
                        </a:spcBef>
                        <a:spcAft>
                          <a:spcPts val="0"/>
                        </a:spcAft>
                        <a:buNone/>
                      </a:pPr>
                      <a:r>
                        <a:rPr lang="en-US" sz="1300" u="none" strike="noStrike" cap="none"/>
                        <a:t>3a</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300" u="none" strike="noStrike" cap="none"/>
                        <a:t>45-59 ml/min, a moderate reduction in kidney function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58575">
                <a:tc>
                  <a:txBody>
                    <a:bodyPr/>
                    <a:lstStyle/>
                    <a:p>
                      <a:pPr marL="0" marR="0" lvl="0" indent="0" algn="l" rtl="0">
                        <a:lnSpc>
                          <a:spcPct val="100000"/>
                        </a:lnSpc>
                        <a:spcBef>
                          <a:spcPts val="0"/>
                        </a:spcBef>
                        <a:spcAft>
                          <a:spcPts val="0"/>
                        </a:spcAft>
                        <a:buNone/>
                      </a:pPr>
                      <a:r>
                        <a:rPr lang="en-US" sz="1300" u="none" strike="noStrike" cap="none"/>
                        <a:t>3b</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9F9F9"/>
                    </a:solidFill>
                  </a:tcPr>
                </a:tc>
                <a:tc>
                  <a:txBody>
                    <a:bodyPr/>
                    <a:lstStyle/>
                    <a:p>
                      <a:pPr marL="0" marR="0" lvl="0" indent="0" algn="l" rtl="0">
                        <a:lnSpc>
                          <a:spcPct val="100000"/>
                        </a:lnSpc>
                        <a:spcBef>
                          <a:spcPts val="0"/>
                        </a:spcBef>
                        <a:spcAft>
                          <a:spcPts val="0"/>
                        </a:spcAft>
                        <a:buNone/>
                      </a:pPr>
                      <a:r>
                        <a:rPr lang="en-US" sz="1300" u="none" strike="noStrike" cap="none"/>
                        <a:t>30-44 ml/min, a moderate reduction in kidney function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9F9F9"/>
                    </a:solidFill>
                  </a:tcPr>
                </a:tc>
                <a:extLst>
                  <a:ext uri="{0D108BD9-81ED-4DB2-BD59-A6C34878D82A}">
                    <a16:rowId xmlns:a16="http://schemas.microsoft.com/office/drawing/2014/main" val="10004"/>
                  </a:ext>
                </a:extLst>
              </a:tr>
              <a:tr h="558575">
                <a:tc>
                  <a:txBody>
                    <a:bodyPr/>
                    <a:lstStyle/>
                    <a:p>
                      <a:pPr marL="0" marR="0" lvl="0" indent="0" algn="l" rtl="0">
                        <a:lnSpc>
                          <a:spcPct val="100000"/>
                        </a:lnSpc>
                        <a:spcBef>
                          <a:spcPts val="0"/>
                        </a:spcBef>
                        <a:spcAft>
                          <a:spcPts val="0"/>
                        </a:spcAft>
                        <a:buNone/>
                      </a:pPr>
                      <a:r>
                        <a:rPr lang="en-US" sz="1300" u="none" strike="noStrike" cap="none"/>
                        <a:t>4</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300" u="none" strike="noStrike" cap="none"/>
                        <a:t>15-29 ml/min, a severe reduction in kidney function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788550">
                <a:tc>
                  <a:txBody>
                    <a:bodyPr/>
                    <a:lstStyle/>
                    <a:p>
                      <a:pPr marL="0" marR="0" lvl="0" indent="0" algn="l" rtl="0">
                        <a:lnSpc>
                          <a:spcPct val="100000"/>
                        </a:lnSpc>
                        <a:spcBef>
                          <a:spcPts val="0"/>
                        </a:spcBef>
                        <a:spcAft>
                          <a:spcPts val="0"/>
                        </a:spcAft>
                        <a:buNone/>
                      </a:pPr>
                      <a:r>
                        <a:rPr lang="en-US" sz="1300" u="none" strike="noStrike" cap="none"/>
                        <a:t>5</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9F9F9"/>
                    </a:solidFill>
                  </a:tcPr>
                </a:tc>
                <a:tc>
                  <a:txBody>
                    <a:bodyPr/>
                    <a:lstStyle/>
                    <a:p>
                      <a:pPr marL="0" marR="0" lvl="0" indent="0" algn="l" rtl="0">
                        <a:lnSpc>
                          <a:spcPct val="100000"/>
                        </a:lnSpc>
                        <a:spcBef>
                          <a:spcPts val="0"/>
                        </a:spcBef>
                        <a:spcAft>
                          <a:spcPts val="0"/>
                        </a:spcAft>
                        <a:buNone/>
                      </a:pPr>
                      <a:r>
                        <a:rPr lang="en-US" sz="1300" u="none" strike="noStrike" cap="none"/>
                        <a:t>Less than 15 ml/min, established kidney failure - dialysis or a kidney transplant may be needed</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9F9F9"/>
                    </a:solidFill>
                  </a:tcPr>
                </a:tc>
                <a:extLst>
                  <a:ext uri="{0D108BD9-81ED-4DB2-BD59-A6C34878D82A}">
                    <a16:rowId xmlns:a16="http://schemas.microsoft.com/office/drawing/2014/main" val="10006"/>
                  </a:ext>
                </a:extLst>
              </a:tr>
            </a:tbl>
          </a:graphicData>
        </a:graphic>
      </p:graphicFrame>
      <p:sp>
        <p:nvSpPr>
          <p:cNvPr id="215" name="Google Shape;215;g116f5d40ef1_0_428"/>
          <p:cNvSpPr/>
          <p:nvPr/>
        </p:nvSpPr>
        <p:spPr>
          <a:xfrm>
            <a:off x="4761014" y="1609103"/>
            <a:ext cx="3925800" cy="1312200"/>
          </a:xfrm>
          <a:prstGeom prst="roundRect">
            <a:avLst>
              <a:gd name="adj" fmla="val 16667"/>
            </a:avLst>
          </a:prstGeom>
          <a:solidFill>
            <a:schemeClr val="accent2"/>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5080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Arial"/>
                <a:ea typeface="Arial"/>
                <a:cs typeface="Arial"/>
                <a:sym typeface="Arial"/>
              </a:rPr>
              <a:t>NICE Diagnostic criteria (any one)</a:t>
            </a:r>
            <a:endParaRPr/>
          </a:p>
          <a:p>
            <a:pPr marL="285750" marR="0" lvl="0" indent="-285750" algn="l" rtl="0">
              <a:lnSpc>
                <a:spcPct val="100000"/>
              </a:lnSpc>
              <a:spcBef>
                <a:spcPts val="0"/>
              </a:spcBef>
              <a:spcAft>
                <a:spcPts val="0"/>
              </a:spcAft>
              <a:buClr>
                <a:srgbClr val="000000"/>
              </a:buClr>
              <a:buSzPts val="1300"/>
              <a:buFont typeface="Arial"/>
              <a:buChar char="•"/>
            </a:pPr>
            <a:r>
              <a:rPr lang="en-US" sz="1300" b="0" i="0" u="none" strike="noStrike" cap="none">
                <a:solidFill>
                  <a:schemeClr val="lt1"/>
                </a:solidFill>
                <a:latin typeface="Arial"/>
                <a:ea typeface="Arial"/>
                <a:cs typeface="Arial"/>
                <a:sym typeface="Arial"/>
              </a:rPr>
              <a:t>Rise in creatinine of &gt;= 26µmol/L in 48 hours</a:t>
            </a:r>
            <a:endParaRPr/>
          </a:p>
          <a:p>
            <a:pPr marL="285750" marR="0" lvl="0" indent="-285750" algn="l" rtl="0">
              <a:lnSpc>
                <a:spcPct val="100000"/>
              </a:lnSpc>
              <a:spcBef>
                <a:spcPts val="0"/>
              </a:spcBef>
              <a:spcAft>
                <a:spcPts val="0"/>
              </a:spcAft>
              <a:buClr>
                <a:srgbClr val="000000"/>
              </a:buClr>
              <a:buSzPts val="1300"/>
              <a:buFont typeface="Arial"/>
              <a:buChar char="•"/>
            </a:pPr>
            <a:r>
              <a:rPr lang="en-US" sz="1300" b="0" i="0" u="none" strike="noStrike" cap="none">
                <a:solidFill>
                  <a:schemeClr val="lt1"/>
                </a:solidFill>
                <a:latin typeface="Arial"/>
                <a:ea typeface="Arial"/>
                <a:cs typeface="Arial"/>
                <a:sym typeface="Arial"/>
              </a:rPr>
              <a:t>&gt;= 50% rise in creatinine over 7 days</a:t>
            </a:r>
            <a:endParaRPr/>
          </a:p>
          <a:p>
            <a:pPr marL="285750" marR="0" lvl="0" indent="-285750" algn="l" rtl="0">
              <a:lnSpc>
                <a:spcPct val="100000"/>
              </a:lnSpc>
              <a:spcBef>
                <a:spcPts val="0"/>
              </a:spcBef>
              <a:spcAft>
                <a:spcPts val="0"/>
              </a:spcAft>
              <a:buClr>
                <a:srgbClr val="000000"/>
              </a:buClr>
              <a:buSzPts val="1300"/>
              <a:buFont typeface="Arial"/>
              <a:buChar char="•"/>
            </a:pPr>
            <a:r>
              <a:rPr lang="en-US" sz="1300" b="0" i="0" u="none" strike="noStrike" cap="none">
                <a:solidFill>
                  <a:schemeClr val="lt1"/>
                </a:solidFill>
                <a:latin typeface="Arial"/>
                <a:ea typeface="Arial"/>
                <a:cs typeface="Arial"/>
                <a:sym typeface="Arial"/>
              </a:rPr>
              <a:t>Fall in urine output to less than 0.5ml/kg/hour for more than 6 hours in adults (8 hours in children</a:t>
            </a:r>
            <a:endParaRPr/>
          </a:p>
        </p:txBody>
      </p:sp>
      <p:graphicFrame>
        <p:nvGraphicFramePr>
          <p:cNvPr id="216" name="Google Shape;216;g116f5d40ef1_0_428"/>
          <p:cNvGraphicFramePr/>
          <p:nvPr/>
        </p:nvGraphicFramePr>
        <p:xfrm>
          <a:off x="4761013" y="3016332"/>
          <a:ext cx="3000000" cy="3000000"/>
        </p:xfrm>
        <a:graphic>
          <a:graphicData uri="http://schemas.openxmlformats.org/drawingml/2006/table">
            <a:tbl>
              <a:tblPr>
                <a:noFill/>
                <a:tableStyleId>{1A6FE258-FD16-4D23-B7C3-D9CA3B529D95}</a:tableStyleId>
              </a:tblPr>
              <a:tblGrid>
                <a:gridCol w="260575">
                  <a:extLst>
                    <a:ext uri="{9D8B030D-6E8A-4147-A177-3AD203B41FA5}">
                      <a16:colId xmlns:a16="http://schemas.microsoft.com/office/drawing/2014/main" val="20000"/>
                    </a:ext>
                  </a:extLst>
                </a:gridCol>
                <a:gridCol w="3665200">
                  <a:extLst>
                    <a:ext uri="{9D8B030D-6E8A-4147-A177-3AD203B41FA5}">
                      <a16:colId xmlns:a16="http://schemas.microsoft.com/office/drawing/2014/main" val="20001"/>
                    </a:ext>
                  </a:extLst>
                </a:gridCol>
              </a:tblGrid>
              <a:tr h="793050">
                <a:tc>
                  <a:txBody>
                    <a:bodyPr/>
                    <a:lstStyle/>
                    <a:p>
                      <a:pPr marL="0" marR="0" lvl="0" indent="0" algn="l" rtl="0">
                        <a:lnSpc>
                          <a:spcPct val="100000"/>
                        </a:lnSpc>
                        <a:spcBef>
                          <a:spcPts val="0"/>
                        </a:spcBef>
                        <a:spcAft>
                          <a:spcPts val="0"/>
                        </a:spcAft>
                        <a:buNone/>
                      </a:pPr>
                      <a:r>
                        <a:rPr lang="en-US" sz="1300" b="1" u="none" strike="noStrike" cap="none"/>
                        <a:t>1</a:t>
                      </a:r>
                      <a:endParaRPr sz="1300" u="none" strike="noStrike" cap="none"/>
                    </a:p>
                  </a:txBody>
                  <a:tcPr marL="91125" marR="91125" marT="45575" marB="455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CB3E3"/>
                    </a:solidFill>
                  </a:tcPr>
                </a:tc>
                <a:tc>
                  <a:txBody>
                    <a:bodyPr/>
                    <a:lstStyle/>
                    <a:p>
                      <a:pPr marL="0" marR="0" lvl="0" indent="0" algn="l" rtl="0">
                        <a:lnSpc>
                          <a:spcPct val="100000"/>
                        </a:lnSpc>
                        <a:spcBef>
                          <a:spcPts val="0"/>
                        </a:spcBef>
                        <a:spcAft>
                          <a:spcPts val="0"/>
                        </a:spcAft>
                        <a:buNone/>
                      </a:pPr>
                      <a:r>
                        <a:rPr lang="en-US" sz="1300" u="none" strike="noStrike" cap="none"/>
                        <a:t>Increase in creatinine to </a:t>
                      </a:r>
                      <a:r>
                        <a:rPr lang="en-US" sz="1300" b="1" u="none" strike="noStrike" cap="none"/>
                        <a:t>1.5-1.9</a:t>
                      </a:r>
                      <a:r>
                        <a:rPr lang="en-US" sz="1300" u="none" strike="noStrike" cap="none"/>
                        <a:t> times baseline, or</a:t>
                      </a:r>
                      <a:br>
                        <a:rPr lang="en-US" sz="1300" u="none" strike="noStrike" cap="none"/>
                      </a:br>
                      <a:r>
                        <a:rPr lang="en-US" sz="1300" u="none" strike="noStrike" cap="none"/>
                        <a:t>Reduction in urine output to </a:t>
                      </a:r>
                      <a:r>
                        <a:rPr lang="en-US" sz="1300" b="1" u="none" strike="noStrike" cap="none"/>
                        <a:t>&lt;0.5</a:t>
                      </a:r>
                      <a:r>
                        <a:rPr lang="en-US" sz="1300" u="none" strike="noStrike" cap="none"/>
                        <a:t> mL/kg/hour for </a:t>
                      </a:r>
                      <a:r>
                        <a:rPr lang="en-US" sz="1300" b="1" u="none" strike="noStrike" cap="none"/>
                        <a:t>≥ 6 hours</a:t>
                      </a:r>
                      <a:endParaRPr sz="1300" u="none" strike="noStrike" cap="none"/>
                    </a:p>
                  </a:txBody>
                  <a:tcPr marL="91125" marR="91125" marT="45575" marB="455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24675">
                <a:tc>
                  <a:txBody>
                    <a:bodyPr/>
                    <a:lstStyle/>
                    <a:p>
                      <a:pPr marL="0" marR="0" lvl="0" indent="0" algn="l" rtl="0">
                        <a:lnSpc>
                          <a:spcPct val="100000"/>
                        </a:lnSpc>
                        <a:spcBef>
                          <a:spcPts val="0"/>
                        </a:spcBef>
                        <a:spcAft>
                          <a:spcPts val="0"/>
                        </a:spcAft>
                        <a:buNone/>
                      </a:pPr>
                      <a:r>
                        <a:rPr lang="en-US" sz="1300" b="1" u="none" strike="noStrike" cap="none"/>
                        <a:t>2</a:t>
                      </a:r>
                      <a:endParaRPr sz="1300" u="none" strike="noStrike" cap="none"/>
                    </a:p>
                  </a:txBody>
                  <a:tcPr marL="91125" marR="91125" marT="45575" marB="455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CB3E3"/>
                    </a:solidFill>
                  </a:tcPr>
                </a:tc>
                <a:tc>
                  <a:txBody>
                    <a:bodyPr/>
                    <a:lstStyle/>
                    <a:p>
                      <a:pPr marL="0" marR="0" lvl="0" indent="0" algn="l" rtl="0">
                        <a:lnSpc>
                          <a:spcPct val="100000"/>
                        </a:lnSpc>
                        <a:spcBef>
                          <a:spcPts val="0"/>
                        </a:spcBef>
                        <a:spcAft>
                          <a:spcPts val="0"/>
                        </a:spcAft>
                        <a:buNone/>
                      </a:pPr>
                      <a:r>
                        <a:rPr lang="en-US" sz="1300" u="none" strike="noStrike" cap="none"/>
                        <a:t>Increase in creatinine to </a:t>
                      </a:r>
                      <a:r>
                        <a:rPr lang="en-US" sz="1300" b="1" u="none" strike="noStrike" cap="none"/>
                        <a:t>2.0 to 2.9</a:t>
                      </a:r>
                      <a:r>
                        <a:rPr lang="en-US" sz="1300" u="none" strike="noStrike" cap="none"/>
                        <a:t> times baseline, or </a:t>
                      </a:r>
                      <a:br>
                        <a:rPr lang="en-US" sz="1300" u="none" strike="noStrike" cap="none"/>
                      </a:br>
                      <a:r>
                        <a:rPr lang="en-US" sz="1300" u="none" strike="noStrike" cap="none"/>
                        <a:t>Reduction in urine output to </a:t>
                      </a:r>
                      <a:r>
                        <a:rPr lang="en-US" sz="1300" b="1" u="none" strike="noStrike" cap="none"/>
                        <a:t>&lt;0.5</a:t>
                      </a:r>
                      <a:r>
                        <a:rPr lang="en-US" sz="1300" u="none" strike="noStrike" cap="none"/>
                        <a:t> mL/kg/hour for </a:t>
                      </a:r>
                      <a:r>
                        <a:rPr lang="en-US" sz="1300" b="1" u="none" strike="noStrike" cap="none"/>
                        <a:t>≥12 hours</a:t>
                      </a:r>
                      <a:endParaRPr sz="1300" u="none" strike="noStrike" cap="none"/>
                    </a:p>
                  </a:txBody>
                  <a:tcPr marL="91125" marR="91125" marT="45575" marB="455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20475">
                <a:tc>
                  <a:txBody>
                    <a:bodyPr/>
                    <a:lstStyle/>
                    <a:p>
                      <a:pPr marL="0" marR="0" lvl="0" indent="0" algn="l" rtl="0">
                        <a:lnSpc>
                          <a:spcPct val="100000"/>
                        </a:lnSpc>
                        <a:spcBef>
                          <a:spcPts val="0"/>
                        </a:spcBef>
                        <a:spcAft>
                          <a:spcPts val="0"/>
                        </a:spcAft>
                        <a:buNone/>
                      </a:pPr>
                      <a:r>
                        <a:rPr lang="en-US" sz="1300" b="1" u="none" strike="noStrike" cap="none"/>
                        <a:t>3</a:t>
                      </a:r>
                      <a:endParaRPr sz="1300" u="none" strike="noStrike" cap="none"/>
                    </a:p>
                  </a:txBody>
                  <a:tcPr marL="91125" marR="91125" marT="45575" marB="455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CB3E3"/>
                    </a:solidFill>
                  </a:tcPr>
                </a:tc>
                <a:tc>
                  <a:txBody>
                    <a:bodyPr/>
                    <a:lstStyle/>
                    <a:p>
                      <a:pPr marL="0" marR="0" lvl="0" indent="0" algn="l" rtl="0">
                        <a:lnSpc>
                          <a:spcPct val="100000"/>
                        </a:lnSpc>
                        <a:spcBef>
                          <a:spcPts val="0"/>
                        </a:spcBef>
                        <a:spcAft>
                          <a:spcPts val="0"/>
                        </a:spcAft>
                        <a:buNone/>
                      </a:pPr>
                      <a:r>
                        <a:rPr lang="en-US" sz="1300" u="none" strike="noStrike" cap="none"/>
                        <a:t>Increase in creatinine to </a:t>
                      </a:r>
                      <a:r>
                        <a:rPr lang="en-US" sz="1300" b="1" u="none" strike="noStrike" cap="none"/>
                        <a:t>≥ 3.0</a:t>
                      </a:r>
                      <a:r>
                        <a:rPr lang="en-US" sz="1300" u="none" strike="noStrike" cap="none"/>
                        <a:t> times baseline, or </a:t>
                      </a:r>
                      <a:br>
                        <a:rPr lang="en-US" sz="1300" u="none" strike="noStrike" cap="none"/>
                      </a:br>
                      <a:r>
                        <a:rPr lang="en-US" sz="1300" u="none" strike="noStrike" cap="none"/>
                        <a:t>Increase in creatinine to ≥353.6 µmol/L or </a:t>
                      </a:r>
                      <a:br>
                        <a:rPr lang="en-US" sz="1300" u="none" strike="noStrike" cap="none"/>
                      </a:br>
                      <a:r>
                        <a:rPr lang="en-US" sz="1300" u="none" strike="noStrike" cap="none"/>
                        <a:t>Reduction in urine output to </a:t>
                      </a:r>
                      <a:r>
                        <a:rPr lang="en-US" sz="1300" b="1" u="none" strike="noStrike" cap="none"/>
                        <a:t>&lt;0.3</a:t>
                      </a:r>
                      <a:r>
                        <a:rPr lang="en-US" sz="1300" u="none" strike="noStrike" cap="none"/>
                        <a:t> mL/kg/hour for </a:t>
                      </a:r>
                      <a:r>
                        <a:rPr lang="en-US" sz="1300" b="1" u="none" strike="noStrike" cap="none"/>
                        <a:t>≥24 hours</a:t>
                      </a:r>
                      <a:br>
                        <a:rPr lang="en-US" sz="1300" u="none" strike="noStrike" cap="none"/>
                      </a:br>
                      <a:endParaRPr sz="1300" u="none" strike="noStrike" cap="none"/>
                    </a:p>
                  </a:txBody>
                  <a:tcPr marL="91125" marR="91125" marT="45575" marB="455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16f5d40ef1_0_514"/>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solidFill>
                  <a:schemeClr val="lt1"/>
                </a:solidFill>
              </a:rPr>
              <a:t>Pre-renal, Intrinsic or Post-renal?</a:t>
            </a:r>
            <a:endParaRPr>
              <a:solidFill>
                <a:schemeClr val="lt1"/>
              </a:solidFill>
            </a:endParaRPr>
          </a:p>
        </p:txBody>
      </p:sp>
      <p:sp>
        <p:nvSpPr>
          <p:cNvPr id="222" name="Google Shape;222;g116f5d40ef1_0_51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25400" lvl="0" indent="0" algn="l" rtl="0">
              <a:lnSpc>
                <a:spcPct val="100000"/>
              </a:lnSpc>
              <a:spcBef>
                <a:spcPts val="640"/>
              </a:spcBef>
              <a:spcAft>
                <a:spcPts val="0"/>
              </a:spcAft>
              <a:buSzPts val="3200"/>
              <a:buNone/>
            </a:pPr>
            <a:r>
              <a:rPr lang="en-US" sz="2700"/>
              <a:t>1. T2DM and HTN, low urine osmolality, high urine Na+, High blood K+</a:t>
            </a:r>
            <a:endParaRPr/>
          </a:p>
          <a:p>
            <a:pPr marL="25400" lvl="0" indent="0" algn="l" rtl="0">
              <a:lnSpc>
                <a:spcPct val="100000"/>
              </a:lnSpc>
              <a:spcBef>
                <a:spcPts val="640"/>
              </a:spcBef>
              <a:spcAft>
                <a:spcPts val="0"/>
              </a:spcAft>
              <a:buSzPts val="3200"/>
              <a:buNone/>
            </a:pPr>
            <a:r>
              <a:rPr lang="en-US" sz="2700">
                <a:solidFill>
                  <a:srgbClr val="FF0000"/>
                </a:solidFill>
              </a:rPr>
              <a:t>Intrinsic</a:t>
            </a:r>
            <a:endParaRPr/>
          </a:p>
          <a:p>
            <a:pPr marL="25400" lvl="0" indent="0" algn="l" rtl="0">
              <a:lnSpc>
                <a:spcPct val="100000"/>
              </a:lnSpc>
              <a:spcBef>
                <a:spcPts val="640"/>
              </a:spcBef>
              <a:spcAft>
                <a:spcPts val="0"/>
              </a:spcAft>
              <a:buSzPts val="3200"/>
              <a:buNone/>
            </a:pPr>
            <a:r>
              <a:rPr lang="en-US" sz="2700"/>
              <a:t>2. Normal Na+, raised Urea and Creatine. Responds well to fluid therapy</a:t>
            </a:r>
            <a:endParaRPr/>
          </a:p>
          <a:p>
            <a:pPr marL="25400" lvl="0" indent="0" algn="l" rtl="0">
              <a:lnSpc>
                <a:spcPct val="100000"/>
              </a:lnSpc>
              <a:spcBef>
                <a:spcPts val="640"/>
              </a:spcBef>
              <a:spcAft>
                <a:spcPts val="0"/>
              </a:spcAft>
              <a:buSzPts val="3200"/>
              <a:buNone/>
            </a:pPr>
            <a:r>
              <a:rPr lang="en-US" sz="2700">
                <a:solidFill>
                  <a:srgbClr val="FF0000"/>
                </a:solidFill>
              </a:rPr>
              <a:t>Pre-renal</a:t>
            </a:r>
            <a:endParaRPr/>
          </a:p>
          <a:p>
            <a:pPr marL="25400" lvl="0" indent="0" algn="l" rtl="0">
              <a:lnSpc>
                <a:spcPct val="100000"/>
              </a:lnSpc>
              <a:spcBef>
                <a:spcPts val="640"/>
              </a:spcBef>
              <a:spcAft>
                <a:spcPts val="0"/>
              </a:spcAft>
              <a:buSzPts val="3200"/>
              <a:buNone/>
            </a:pPr>
            <a:r>
              <a:rPr lang="en-US" sz="2700"/>
              <a:t>3. Loin-&gt;groin acute colicky pain, microscopic haematuria</a:t>
            </a:r>
            <a:endParaRPr sz="2700"/>
          </a:p>
          <a:p>
            <a:pPr marL="25400" lvl="0" indent="0" algn="l" rtl="0">
              <a:lnSpc>
                <a:spcPct val="100000"/>
              </a:lnSpc>
              <a:spcBef>
                <a:spcPts val="640"/>
              </a:spcBef>
              <a:spcAft>
                <a:spcPts val="0"/>
              </a:spcAft>
              <a:buSzPts val="3200"/>
              <a:buNone/>
            </a:pPr>
            <a:r>
              <a:rPr lang="en-US" sz="2700">
                <a:solidFill>
                  <a:srgbClr val="FF0000"/>
                </a:solidFill>
              </a:rPr>
              <a:t>Post-renal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2"/>
                                        </p:tgtEl>
                                        <p:attrNameLst>
                                          <p:attrName>style.visibility</p:attrName>
                                        </p:attrNameLst>
                                      </p:cBhvr>
                                      <p:to>
                                        <p:strVal val="visible"/>
                                      </p:to>
                                    </p:set>
                                    <p:animEffect transition="in" filter="fade">
                                      <p:cBhvr>
                                        <p:cTn id="11" dur="1000"/>
                                        <p:tgtEl>
                                          <p:spTgt spid="2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2"/>
                                        </p:tgtEl>
                                        <p:attrNameLst>
                                          <p:attrName>style.visibility</p:attrName>
                                        </p:attrNameLst>
                                      </p:cBhvr>
                                      <p:to>
                                        <p:strVal val="visible"/>
                                      </p:to>
                                    </p:set>
                                    <p:animEffect transition="in" filter="fade">
                                      <p:cBhvr>
                                        <p:cTn id="16" dur="1000"/>
                                        <p:tgtEl>
                                          <p:spTgt spid="2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2">
                                            <p:txEl>
                                              <p:pRg st="0" end="0"/>
                                            </p:txEl>
                                          </p:spTgt>
                                        </p:tgtEl>
                                        <p:attrNameLst>
                                          <p:attrName>style.visibility</p:attrName>
                                        </p:attrNameLst>
                                      </p:cBhvr>
                                      <p:to>
                                        <p:strVal val="visible"/>
                                      </p:to>
                                    </p:set>
                                    <p:animEffect transition="in" filter="fade">
                                      <p:cBhvr>
                                        <p:cTn id="21" dur="1000"/>
                                        <p:tgtEl>
                                          <p:spTgt spid="22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2">
                                            <p:txEl>
                                              <p:pRg st="1" end="1"/>
                                            </p:txEl>
                                          </p:spTgt>
                                        </p:tgtEl>
                                        <p:attrNameLst>
                                          <p:attrName>style.visibility</p:attrName>
                                        </p:attrNameLst>
                                      </p:cBhvr>
                                      <p:to>
                                        <p:strVal val="visible"/>
                                      </p:to>
                                    </p:set>
                                    <p:animEffect transition="in" filter="fade">
                                      <p:cBhvr>
                                        <p:cTn id="26" dur="1000"/>
                                        <p:tgtEl>
                                          <p:spTgt spid="22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2">
                                            <p:txEl>
                                              <p:pRg st="2" end="2"/>
                                            </p:txEl>
                                          </p:spTgt>
                                        </p:tgtEl>
                                        <p:attrNameLst>
                                          <p:attrName>style.visibility</p:attrName>
                                        </p:attrNameLst>
                                      </p:cBhvr>
                                      <p:to>
                                        <p:strVal val="visible"/>
                                      </p:to>
                                    </p:set>
                                    <p:animEffect transition="in" filter="fade">
                                      <p:cBhvr>
                                        <p:cTn id="31" dur="1000"/>
                                        <p:tgtEl>
                                          <p:spTgt spid="22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2">
                                            <p:txEl>
                                              <p:pRg st="3" end="3"/>
                                            </p:txEl>
                                          </p:spTgt>
                                        </p:tgtEl>
                                        <p:attrNameLst>
                                          <p:attrName>style.visibility</p:attrName>
                                        </p:attrNameLst>
                                      </p:cBhvr>
                                      <p:to>
                                        <p:strVal val="visible"/>
                                      </p:to>
                                    </p:set>
                                    <p:animEffect transition="in" filter="fade">
                                      <p:cBhvr>
                                        <p:cTn id="36" dur="1000"/>
                                        <p:tgtEl>
                                          <p:spTgt spid="22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2">
                                            <p:txEl>
                                              <p:pRg st="4" end="4"/>
                                            </p:txEl>
                                          </p:spTgt>
                                        </p:tgtEl>
                                        <p:attrNameLst>
                                          <p:attrName>style.visibility</p:attrName>
                                        </p:attrNameLst>
                                      </p:cBhvr>
                                      <p:to>
                                        <p:strVal val="visible"/>
                                      </p:to>
                                    </p:set>
                                    <p:animEffect transition="in" filter="fade">
                                      <p:cBhvr>
                                        <p:cTn id="41" dur="1000"/>
                                        <p:tgtEl>
                                          <p:spTgt spid="22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22">
                                            <p:txEl>
                                              <p:pRg st="5" end="5"/>
                                            </p:txEl>
                                          </p:spTgt>
                                        </p:tgtEl>
                                        <p:attrNameLst>
                                          <p:attrName>style.visibility</p:attrName>
                                        </p:attrNameLst>
                                      </p:cBhvr>
                                      <p:to>
                                        <p:strVal val="visible"/>
                                      </p:to>
                                    </p:set>
                                    <p:animEffect transition="in" filter="fade">
                                      <p:cBhvr>
                                        <p:cTn id="46" dur="1000"/>
                                        <p:tgtEl>
                                          <p:spTgt spid="2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16f5d40ef1_0_596"/>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Aetiology</a:t>
            </a:r>
            <a:endParaRPr/>
          </a:p>
        </p:txBody>
      </p:sp>
      <p:sp>
        <p:nvSpPr>
          <p:cNvPr id="228" name="Google Shape;228;g116f5d40ef1_0_596"/>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560"/>
              </a:spcBef>
              <a:spcAft>
                <a:spcPts val="0"/>
              </a:spcAft>
              <a:buSzPts val="2800"/>
              <a:buNone/>
            </a:pPr>
            <a:r>
              <a:rPr lang="en-US" sz="2200"/>
              <a:t>Pre-renal</a:t>
            </a:r>
            <a:endParaRPr/>
          </a:p>
          <a:p>
            <a:pPr marL="914400" lvl="1" indent="-381000" algn="l" rtl="0">
              <a:lnSpc>
                <a:spcPct val="100000"/>
              </a:lnSpc>
              <a:spcBef>
                <a:spcPts val="480"/>
              </a:spcBef>
              <a:spcAft>
                <a:spcPts val="0"/>
              </a:spcAft>
              <a:buSzPts val="2400"/>
              <a:buChar char="–"/>
            </a:pPr>
            <a:r>
              <a:rPr lang="en-US" sz="2000"/>
              <a:t>hypovolaemia secondary to diarrhoea/vomiting</a:t>
            </a:r>
            <a:endParaRPr/>
          </a:p>
          <a:p>
            <a:pPr marL="914400" lvl="1" indent="-381000" algn="l" rtl="0">
              <a:lnSpc>
                <a:spcPct val="100000"/>
              </a:lnSpc>
              <a:spcBef>
                <a:spcPts val="480"/>
              </a:spcBef>
              <a:spcAft>
                <a:spcPts val="0"/>
              </a:spcAft>
              <a:buSzPts val="2400"/>
              <a:buChar char="–"/>
            </a:pPr>
            <a:r>
              <a:rPr lang="en-US" sz="2000"/>
              <a:t>renal artery stenosis</a:t>
            </a:r>
            <a:endParaRPr/>
          </a:p>
          <a:p>
            <a:pPr marL="50800" lvl="0" indent="0" algn="l" rtl="0">
              <a:lnSpc>
                <a:spcPct val="100000"/>
              </a:lnSpc>
              <a:spcBef>
                <a:spcPts val="560"/>
              </a:spcBef>
              <a:spcAft>
                <a:spcPts val="0"/>
              </a:spcAft>
              <a:buSzPts val="2800"/>
              <a:buNone/>
            </a:pPr>
            <a:r>
              <a:rPr lang="en-US" sz="2200"/>
              <a:t>Intrinsic</a:t>
            </a:r>
            <a:endParaRPr/>
          </a:p>
          <a:p>
            <a:pPr marL="914400" lvl="1" indent="-381000" algn="l" rtl="0">
              <a:lnSpc>
                <a:spcPct val="100000"/>
              </a:lnSpc>
              <a:spcBef>
                <a:spcPts val="480"/>
              </a:spcBef>
              <a:spcAft>
                <a:spcPts val="0"/>
              </a:spcAft>
              <a:buSzPts val="2400"/>
              <a:buChar char="–"/>
            </a:pPr>
            <a:r>
              <a:rPr lang="en-US" sz="2000"/>
              <a:t>glomerulonephritis</a:t>
            </a:r>
            <a:endParaRPr/>
          </a:p>
          <a:p>
            <a:pPr marL="914400" lvl="1" indent="-381000" algn="l" rtl="0">
              <a:lnSpc>
                <a:spcPct val="100000"/>
              </a:lnSpc>
              <a:spcBef>
                <a:spcPts val="480"/>
              </a:spcBef>
              <a:spcAft>
                <a:spcPts val="0"/>
              </a:spcAft>
              <a:buSzPts val="2400"/>
              <a:buChar char="–"/>
            </a:pPr>
            <a:r>
              <a:rPr lang="en-US" sz="2000"/>
              <a:t>acute tubular necrosis (ATN)</a:t>
            </a:r>
            <a:endParaRPr/>
          </a:p>
          <a:p>
            <a:pPr marL="914400" lvl="1" indent="-381000" algn="l" rtl="0">
              <a:lnSpc>
                <a:spcPct val="100000"/>
              </a:lnSpc>
              <a:spcBef>
                <a:spcPts val="480"/>
              </a:spcBef>
              <a:spcAft>
                <a:spcPts val="0"/>
              </a:spcAft>
              <a:buSzPts val="2400"/>
              <a:buChar char="–"/>
            </a:pPr>
            <a:r>
              <a:rPr lang="en-US" sz="2000"/>
              <a:t>acute interstitial nephritis (AIN), respectively</a:t>
            </a:r>
            <a:endParaRPr/>
          </a:p>
          <a:p>
            <a:pPr marL="914400" lvl="1" indent="-381000" algn="l" rtl="0">
              <a:lnSpc>
                <a:spcPct val="100000"/>
              </a:lnSpc>
              <a:spcBef>
                <a:spcPts val="480"/>
              </a:spcBef>
              <a:spcAft>
                <a:spcPts val="0"/>
              </a:spcAft>
              <a:buSzPts val="2400"/>
              <a:buChar char="–"/>
            </a:pPr>
            <a:r>
              <a:rPr lang="en-US" sz="2000"/>
              <a:t>rhabdomyolysis</a:t>
            </a:r>
            <a:endParaRPr/>
          </a:p>
          <a:p>
            <a:pPr marL="914400" lvl="1" indent="-381000" algn="l" rtl="0">
              <a:lnSpc>
                <a:spcPct val="100000"/>
              </a:lnSpc>
              <a:spcBef>
                <a:spcPts val="480"/>
              </a:spcBef>
              <a:spcAft>
                <a:spcPts val="0"/>
              </a:spcAft>
              <a:buSzPts val="2400"/>
              <a:buChar char="–"/>
            </a:pPr>
            <a:r>
              <a:rPr lang="en-US" sz="2000"/>
              <a:t>tumour lysis syndrome</a:t>
            </a:r>
            <a:endParaRPr/>
          </a:p>
          <a:p>
            <a:pPr marL="457200" marR="0" lvl="0" indent="-228600" algn="l" rtl="0">
              <a:lnSpc>
                <a:spcPct val="100000"/>
              </a:lnSpc>
              <a:spcBef>
                <a:spcPts val="560"/>
              </a:spcBef>
              <a:spcAft>
                <a:spcPts val="0"/>
              </a:spcAft>
              <a:buClr>
                <a:schemeClr val="dk1"/>
              </a:buClr>
              <a:buSzPts val="2800"/>
              <a:buFont typeface="Arial"/>
              <a:buNone/>
            </a:pPr>
            <a:endParaRPr/>
          </a:p>
        </p:txBody>
      </p:sp>
      <p:sp>
        <p:nvSpPr>
          <p:cNvPr id="229" name="Google Shape;229;g116f5d40ef1_0_596"/>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560"/>
              </a:spcBef>
              <a:spcAft>
                <a:spcPts val="0"/>
              </a:spcAft>
              <a:buSzPts val="2800"/>
              <a:buNone/>
            </a:pPr>
            <a:r>
              <a:rPr lang="en-US" sz="2200"/>
              <a:t>Post-renal</a:t>
            </a:r>
            <a:endParaRPr/>
          </a:p>
          <a:p>
            <a:pPr marL="914400" lvl="1" indent="-381000" algn="l" rtl="0">
              <a:lnSpc>
                <a:spcPct val="100000"/>
              </a:lnSpc>
              <a:spcBef>
                <a:spcPts val="480"/>
              </a:spcBef>
              <a:spcAft>
                <a:spcPts val="0"/>
              </a:spcAft>
              <a:buSzPts val="2400"/>
              <a:buChar char="–"/>
            </a:pPr>
            <a:r>
              <a:rPr lang="en-US" sz="2000"/>
              <a:t>kidney stone in ureter or bladder</a:t>
            </a:r>
            <a:endParaRPr/>
          </a:p>
          <a:p>
            <a:pPr marL="914400" lvl="1" indent="-381000" algn="l" rtl="0">
              <a:lnSpc>
                <a:spcPct val="100000"/>
              </a:lnSpc>
              <a:spcBef>
                <a:spcPts val="480"/>
              </a:spcBef>
              <a:spcAft>
                <a:spcPts val="0"/>
              </a:spcAft>
              <a:buSzPts val="2400"/>
              <a:buChar char="–"/>
            </a:pPr>
            <a:r>
              <a:rPr lang="en-US" sz="2000"/>
              <a:t>benign prostatic hyperplasia</a:t>
            </a:r>
            <a:endParaRPr/>
          </a:p>
          <a:p>
            <a:pPr marL="914400" lvl="1" indent="-381000" algn="l" rtl="0">
              <a:lnSpc>
                <a:spcPct val="100000"/>
              </a:lnSpc>
              <a:spcBef>
                <a:spcPts val="480"/>
              </a:spcBef>
              <a:spcAft>
                <a:spcPts val="0"/>
              </a:spcAft>
              <a:buSzPts val="2400"/>
              <a:buChar char="–"/>
            </a:pPr>
            <a:r>
              <a:rPr lang="en-US" sz="2000"/>
              <a:t>external compression of the ureter</a:t>
            </a:r>
            <a:endParaRPr/>
          </a:p>
          <a:p>
            <a:pPr marL="50800" lvl="0" indent="0" algn="l" rtl="0">
              <a:lnSpc>
                <a:spcPct val="100000"/>
              </a:lnSpc>
              <a:spcBef>
                <a:spcPts val="560"/>
              </a:spcBef>
              <a:spcAft>
                <a:spcPts val="0"/>
              </a:spcAft>
              <a:buSzPts val="2800"/>
              <a:buNone/>
            </a:pPr>
            <a:endParaRPr sz="2000"/>
          </a:p>
          <a:p>
            <a:pPr marL="457200" marR="0" lvl="0" indent="-228600" algn="l" rtl="0">
              <a:lnSpc>
                <a:spcPct val="100000"/>
              </a:lnSpc>
              <a:spcBef>
                <a:spcPts val="560"/>
              </a:spcBef>
              <a:spcAft>
                <a:spcPts val="0"/>
              </a:spcAft>
              <a:buClr>
                <a:schemeClr val="dk1"/>
              </a:buClr>
              <a:buSzPts val="2800"/>
              <a:buFont typeface="Arial"/>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16f5d40ef1_0_679"/>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AKI Management</a:t>
            </a:r>
            <a:endParaRPr/>
          </a:p>
        </p:txBody>
      </p:sp>
      <p:sp>
        <p:nvSpPr>
          <p:cNvPr id="235" name="Google Shape;235;g116f5d40ef1_0_679"/>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560"/>
              </a:spcBef>
              <a:spcAft>
                <a:spcPts val="0"/>
              </a:spcAft>
              <a:buClr>
                <a:schemeClr val="dk1"/>
              </a:buClr>
              <a:buSzPts val="2800"/>
              <a:buFont typeface="Arial"/>
              <a:buChar char="•"/>
            </a:pPr>
            <a:r>
              <a:rPr lang="en-US"/>
              <a:t>Fluid balance</a:t>
            </a:r>
            <a:endParaRPr/>
          </a:p>
          <a:p>
            <a:pPr marL="457200" marR="0" lvl="0" indent="-406400" algn="l" rtl="0">
              <a:lnSpc>
                <a:spcPct val="100000"/>
              </a:lnSpc>
              <a:spcBef>
                <a:spcPts val="560"/>
              </a:spcBef>
              <a:spcAft>
                <a:spcPts val="0"/>
              </a:spcAft>
              <a:buClr>
                <a:schemeClr val="dk1"/>
              </a:buClr>
              <a:buSzPts val="2800"/>
              <a:buFont typeface="Arial"/>
              <a:buChar char="•"/>
            </a:pPr>
            <a:r>
              <a:rPr lang="en-US"/>
              <a:t>Nephrotoxic Drugs</a:t>
            </a:r>
            <a:endParaRPr/>
          </a:p>
          <a:p>
            <a:pPr marL="914400" lvl="1" indent="-381000" algn="l" rtl="0">
              <a:lnSpc>
                <a:spcPct val="100000"/>
              </a:lnSpc>
              <a:spcBef>
                <a:spcPts val="480"/>
              </a:spcBef>
              <a:spcAft>
                <a:spcPts val="0"/>
              </a:spcAft>
              <a:buSzPts val="2400"/>
              <a:buChar char="–"/>
            </a:pPr>
            <a:r>
              <a:rPr lang="en-US"/>
              <a:t>NSAIDS</a:t>
            </a:r>
            <a:endParaRPr/>
          </a:p>
          <a:p>
            <a:pPr marL="914400" lvl="1" indent="-381000" algn="l" rtl="0">
              <a:lnSpc>
                <a:spcPct val="100000"/>
              </a:lnSpc>
              <a:spcBef>
                <a:spcPts val="480"/>
              </a:spcBef>
              <a:spcAft>
                <a:spcPts val="0"/>
              </a:spcAft>
              <a:buSzPts val="2400"/>
              <a:buChar char="–"/>
            </a:pPr>
            <a:r>
              <a:rPr lang="en-US"/>
              <a:t>Aminoglycides</a:t>
            </a:r>
            <a:endParaRPr/>
          </a:p>
          <a:p>
            <a:pPr marL="914400" lvl="1" indent="-381000" algn="l" rtl="0">
              <a:lnSpc>
                <a:spcPct val="100000"/>
              </a:lnSpc>
              <a:spcBef>
                <a:spcPts val="480"/>
              </a:spcBef>
              <a:spcAft>
                <a:spcPts val="0"/>
              </a:spcAft>
              <a:buSzPts val="2400"/>
              <a:buChar char="–"/>
            </a:pPr>
            <a:r>
              <a:rPr lang="en-US"/>
              <a:t>ACE-i</a:t>
            </a:r>
            <a:endParaRPr/>
          </a:p>
          <a:p>
            <a:pPr marL="914400" lvl="1" indent="-381000" algn="l" rtl="0">
              <a:lnSpc>
                <a:spcPct val="100000"/>
              </a:lnSpc>
              <a:spcBef>
                <a:spcPts val="480"/>
              </a:spcBef>
              <a:spcAft>
                <a:spcPts val="0"/>
              </a:spcAft>
              <a:buSzPts val="2400"/>
              <a:buChar char="–"/>
            </a:pPr>
            <a:r>
              <a:rPr lang="en-US"/>
              <a:t>ARB</a:t>
            </a:r>
            <a:endParaRPr/>
          </a:p>
          <a:p>
            <a:pPr marL="914400" lvl="1" indent="-381000" algn="l" rtl="0">
              <a:lnSpc>
                <a:spcPct val="100000"/>
              </a:lnSpc>
              <a:spcBef>
                <a:spcPts val="480"/>
              </a:spcBef>
              <a:spcAft>
                <a:spcPts val="0"/>
              </a:spcAft>
              <a:buSzPts val="2400"/>
              <a:buChar char="–"/>
            </a:pPr>
            <a:r>
              <a:rPr lang="en-US"/>
              <a:t>Loop diuretics</a:t>
            </a:r>
            <a:endParaRPr/>
          </a:p>
          <a:p>
            <a:pPr marL="914400" lvl="1" indent="-381000" algn="l" rtl="0">
              <a:lnSpc>
                <a:spcPct val="100000"/>
              </a:lnSpc>
              <a:spcBef>
                <a:spcPts val="480"/>
              </a:spcBef>
              <a:spcAft>
                <a:spcPts val="0"/>
              </a:spcAft>
              <a:buSzPts val="2400"/>
              <a:buChar char="–"/>
            </a:pPr>
            <a:r>
              <a:rPr lang="en-US"/>
              <a:t>?Metformin</a:t>
            </a:r>
            <a:endParaRPr/>
          </a:p>
          <a:p>
            <a:pPr marL="914400" lvl="1" indent="-381000" algn="l" rtl="0">
              <a:lnSpc>
                <a:spcPct val="100000"/>
              </a:lnSpc>
              <a:spcBef>
                <a:spcPts val="480"/>
              </a:spcBef>
              <a:spcAft>
                <a:spcPts val="0"/>
              </a:spcAft>
              <a:buSzPts val="2400"/>
              <a:buChar char="–"/>
            </a:pPr>
            <a:r>
              <a:rPr lang="en-US"/>
              <a:t>?Digoxin</a:t>
            </a:r>
            <a:endParaRPr/>
          </a:p>
          <a:p>
            <a:pPr marL="914400" lvl="1" indent="-381000" algn="l" rtl="0">
              <a:lnSpc>
                <a:spcPct val="100000"/>
              </a:lnSpc>
              <a:spcBef>
                <a:spcPts val="480"/>
              </a:spcBef>
              <a:spcAft>
                <a:spcPts val="0"/>
              </a:spcAft>
              <a:buSzPts val="2400"/>
              <a:buChar char="–"/>
            </a:pPr>
            <a:r>
              <a:rPr lang="en-US"/>
              <a:t>?Lithium</a:t>
            </a:r>
            <a:endParaRPr/>
          </a:p>
          <a:p>
            <a:pPr marL="457200" marR="0" lvl="0" indent="-228600" algn="l" rtl="0">
              <a:lnSpc>
                <a:spcPct val="100000"/>
              </a:lnSpc>
              <a:spcBef>
                <a:spcPts val="560"/>
              </a:spcBef>
              <a:spcAft>
                <a:spcPts val="0"/>
              </a:spcAft>
              <a:buClr>
                <a:schemeClr val="dk1"/>
              </a:buClr>
              <a:buSzPts val="2800"/>
              <a:buFont typeface="Arial"/>
              <a:buNone/>
            </a:pPr>
            <a:endParaRPr/>
          </a:p>
        </p:txBody>
      </p:sp>
      <p:sp>
        <p:nvSpPr>
          <p:cNvPr id="236" name="Google Shape;236;g116f5d40ef1_0_679"/>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560"/>
              </a:spcBef>
              <a:spcAft>
                <a:spcPts val="0"/>
              </a:spcAft>
              <a:buClr>
                <a:schemeClr val="dk1"/>
              </a:buClr>
              <a:buSzPts val="2800"/>
              <a:buFont typeface="Arial"/>
              <a:buChar char="•"/>
            </a:pPr>
            <a:r>
              <a:rPr lang="en-US"/>
              <a:t>Treat hyperkalemia-&gt; risk for arrythmia</a:t>
            </a:r>
            <a:endParaRPr/>
          </a:p>
          <a:p>
            <a:pPr marL="457200" marR="0" lvl="0" indent="-406400" algn="l" rtl="0">
              <a:lnSpc>
                <a:spcPct val="100000"/>
              </a:lnSpc>
              <a:spcBef>
                <a:spcPts val="560"/>
              </a:spcBef>
              <a:spcAft>
                <a:spcPts val="0"/>
              </a:spcAft>
              <a:buClr>
                <a:schemeClr val="dk1"/>
              </a:buClr>
              <a:buSzPts val="2800"/>
              <a:buFont typeface="Arial"/>
              <a:buChar char="•"/>
            </a:pPr>
            <a:r>
              <a:rPr lang="en-US"/>
              <a:t>Treat underlying cause</a:t>
            </a:r>
            <a:endParaRPr/>
          </a:p>
          <a:p>
            <a:pPr marL="457200" marR="0" lvl="0" indent="-406400" algn="l" rtl="0">
              <a:lnSpc>
                <a:spcPct val="100000"/>
              </a:lnSpc>
              <a:spcBef>
                <a:spcPts val="560"/>
              </a:spcBef>
              <a:spcAft>
                <a:spcPts val="0"/>
              </a:spcAft>
              <a:buClr>
                <a:schemeClr val="dk1"/>
              </a:buClr>
              <a:buSzPts val="2800"/>
              <a:buFont typeface="Arial"/>
              <a:buChar char="•"/>
            </a:pPr>
            <a:r>
              <a:rPr lang="en-US"/>
              <a:t>RRT- if not responding to medical treatment</a:t>
            </a:r>
            <a:endParaRPr/>
          </a:p>
        </p:txBody>
      </p:sp>
    </p:spTree>
  </p:cSld>
  <p:clrMapOvr>
    <a:masterClrMapping/>
  </p:clrMapOvr>
</p:sld>
</file>

<file path=ppt/theme/theme1.xml><?xml version="1.0" encoding="utf-8"?>
<a:theme xmlns:a="http://schemas.openxmlformats.org/drawingml/2006/main" name="Peer Teaching Society Master Slides 2010">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2834</Words>
  <Application>Microsoft Macintosh PowerPoint</Application>
  <PresentationFormat>On-screen Show (4:3)</PresentationFormat>
  <Paragraphs>483</Paragraphs>
  <Slides>38</Slides>
  <Notes>38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Arial</vt:lpstr>
      <vt:lpstr>Radley</vt:lpstr>
      <vt:lpstr>Calibri</vt:lpstr>
      <vt:lpstr>Peer Teaching Society Master Slides 2010</vt:lpstr>
      <vt:lpstr>Office Theme</vt:lpstr>
      <vt:lpstr>PowerPoint Presentation</vt:lpstr>
      <vt:lpstr>     </vt:lpstr>
      <vt:lpstr>PowerPoint Presentation</vt:lpstr>
      <vt:lpstr>PowerPoint Presentation</vt:lpstr>
      <vt:lpstr>CKD and AKI</vt:lpstr>
      <vt:lpstr>CKD vs AKI</vt:lpstr>
      <vt:lpstr>Pre-renal, Intrinsic or Post-renal?</vt:lpstr>
      <vt:lpstr>Aetiology</vt:lpstr>
      <vt:lpstr>AKI Management</vt:lpstr>
      <vt:lpstr>CKD Management</vt:lpstr>
      <vt:lpstr>Prostate Pathology</vt:lpstr>
      <vt:lpstr>Male Reproductive System</vt:lpstr>
      <vt:lpstr>Scrotal Pathology</vt:lpstr>
      <vt:lpstr>Acute Testicular Pain</vt:lpstr>
      <vt:lpstr>Testicular pathology</vt:lpstr>
      <vt:lpstr>Nephritic syndrome</vt:lpstr>
      <vt:lpstr>Causes of glomerulonephritis</vt:lpstr>
      <vt:lpstr>Causes of glomerulonephritis</vt:lpstr>
      <vt:lpstr>A few questions….</vt:lpstr>
      <vt:lpstr>A few questions….</vt:lpstr>
      <vt:lpstr>Nephrotic syndrome</vt:lpstr>
      <vt:lpstr>Causes of nephrotic syndrome</vt:lpstr>
      <vt:lpstr>Nephritic vs Nephrotic </vt:lpstr>
      <vt:lpstr>A few questions…</vt:lpstr>
      <vt:lpstr>A few questions…</vt:lpstr>
      <vt:lpstr>Bladder cancer</vt:lpstr>
      <vt:lpstr>Renal cancer</vt:lpstr>
      <vt:lpstr>Urinary tract infections (UTI)</vt:lpstr>
      <vt:lpstr>PowerPoint Presentation</vt:lpstr>
      <vt:lpstr>A few questions…</vt:lpstr>
      <vt:lpstr>A few questions…</vt:lpstr>
      <vt:lpstr>STI’s</vt:lpstr>
      <vt:lpstr>Urolithiasis</vt:lpstr>
      <vt:lpstr>A few questions….</vt:lpstr>
      <vt:lpstr>A few 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Emily Greenaway</cp:lastModifiedBy>
  <cp:revision>1</cp:revision>
  <dcterms:modified xsi:type="dcterms:W3CDTF">2022-04-17T14:30:26Z</dcterms:modified>
</cp:coreProperties>
</file>