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6"/>
  </p:notesMasterIdLst>
  <p:sldIdLst>
    <p:sldId id="257" r:id="rId2"/>
    <p:sldId id="258" r:id="rId3"/>
    <p:sldId id="259" r:id="rId4"/>
    <p:sldId id="263" r:id="rId5"/>
    <p:sldId id="289" r:id="rId6"/>
    <p:sldId id="288" r:id="rId7"/>
    <p:sldId id="290" r:id="rId8"/>
    <p:sldId id="291" r:id="rId9"/>
    <p:sldId id="292" r:id="rId10"/>
    <p:sldId id="293" r:id="rId11"/>
    <p:sldId id="294" r:id="rId12"/>
    <p:sldId id="295" r:id="rId13"/>
    <p:sldId id="296" r:id="rId14"/>
    <p:sldId id="297" r:id="rId15"/>
    <p:sldId id="298" r:id="rId16"/>
    <p:sldId id="299" r:id="rId17"/>
    <p:sldId id="303" r:id="rId18"/>
    <p:sldId id="300" r:id="rId19"/>
    <p:sldId id="304" r:id="rId20"/>
    <p:sldId id="305" r:id="rId21"/>
    <p:sldId id="301" r:id="rId22"/>
    <p:sldId id="306" r:id="rId23"/>
    <p:sldId id="307" r:id="rId24"/>
    <p:sldId id="302" r:id="rId25"/>
    <p:sldId id="308" r:id="rId26"/>
    <p:sldId id="309" r:id="rId27"/>
    <p:sldId id="287"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 id="278" r:id="rId43"/>
    <p:sldId id="279" r:id="rId44"/>
    <p:sldId id="280" r:id="rId45"/>
    <p:sldId id="281" r:id="rId46"/>
    <p:sldId id="282" r:id="rId47"/>
    <p:sldId id="283" r:id="rId48"/>
    <p:sldId id="320" r:id="rId49"/>
    <p:sldId id="321" r:id="rId50"/>
    <p:sldId id="318" r:id="rId51"/>
    <p:sldId id="324" r:id="rId52"/>
    <p:sldId id="322" r:id="rId53"/>
    <p:sldId id="323" r:id="rId54"/>
    <p:sldId id="284" r:id="rId55"/>
    <p:sldId id="310" r:id="rId56"/>
    <p:sldId id="311" r:id="rId57"/>
    <p:sldId id="312" r:id="rId58"/>
    <p:sldId id="313" r:id="rId59"/>
    <p:sldId id="314" r:id="rId60"/>
    <p:sldId id="315" r:id="rId61"/>
    <p:sldId id="316" r:id="rId62"/>
    <p:sldId id="317" r:id="rId63"/>
    <p:sldId id="285" r:id="rId64"/>
    <p:sldId id="286" r:id="rId65"/>
  </p:sldIdLst>
  <p:sldSz cx="9144000" cy="6858000" type="screen4x3"/>
  <p:notesSz cx="6858000" cy="9144000"/>
  <p:embeddedFontLst>
    <p:embeddedFont>
      <p:font typeface="Calibri" panose="020F0502020204030204" pitchFamily="34" charset="0"/>
      <p:regular r:id="rId67"/>
      <p:bold r:id="rId68"/>
      <p:italic r:id="rId69"/>
      <p:boldItalic r:id="rId70"/>
    </p:embeddedFont>
    <p:embeddedFont>
      <p:font typeface="Radley" pitchFamily="2" charset="77"/>
      <p:regular r:id="rId71"/>
      <p:italic r:id="rId72"/>
    </p:embeddedFont>
    <p:embeddedFont>
      <p:font typeface="Trebuchet MS" panose="020B0703020202090204" pitchFamily="34" charset="0"/>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7" roundtripDataSignature="AMtx7mg/wtI6n6iAPqsE8ITSMDByOwraa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104" d="100"/>
          <a:sy n="104" d="100"/>
        </p:scale>
        <p:origin x="18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2.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8.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7.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94" name="Google Shape;9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00c0414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dirty="0"/>
              <a:t>Megaloblastic anaemia characterized by oval shaped RCB’s, hyper segmented neutrophils (Not key for phase 2a)</a:t>
            </a:r>
          </a:p>
          <a:p>
            <a:r>
              <a:rPr lang="en-GB" dirty="0"/>
              <a:t>Severe B12 deficiency causes demyelination of the spinal cord. Generally neurological symptoms start distal. This is called subacute combined degeneration (Not key for phase 2a)</a:t>
            </a:r>
          </a:p>
          <a:p>
            <a:pPr marL="0" lvl="0" indent="0" algn="l" rtl="0">
              <a:spcBef>
                <a:spcPts val="0"/>
              </a:spcBef>
              <a:spcAft>
                <a:spcPts val="0"/>
              </a:spcAft>
              <a:buNone/>
            </a:pPr>
            <a:endParaRPr dirty="0"/>
          </a:p>
        </p:txBody>
      </p:sp>
      <p:sp>
        <p:nvSpPr>
          <p:cNvPr id="140" name="Google Shape;140;g1100c04141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4912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00c0414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Diseases of the liver and spleen generally lead to formation of </a:t>
            </a:r>
            <a:r>
              <a:rPr lang="en-GB" dirty="0" err="1"/>
              <a:t>codocytes</a:t>
            </a:r>
            <a:r>
              <a:rPr lang="en-GB" dirty="0"/>
              <a:t>, ‘target cells’ on the blood film. Alcohol induced macrocytic anaemia is no associated with </a:t>
            </a:r>
            <a:r>
              <a:rPr lang="en-GB" dirty="0" err="1"/>
              <a:t>codocytes</a:t>
            </a:r>
            <a:r>
              <a:rPr lang="en-GB" dirty="0"/>
              <a:t> (Not key for phase 2a)</a:t>
            </a:r>
          </a:p>
          <a:p>
            <a:pPr marL="0" lvl="0" indent="0" algn="l" rtl="0">
              <a:spcBef>
                <a:spcPts val="0"/>
              </a:spcBef>
              <a:spcAft>
                <a:spcPts val="0"/>
              </a:spcAft>
              <a:buNone/>
            </a:pPr>
            <a:endParaRPr dirty="0"/>
          </a:p>
        </p:txBody>
      </p:sp>
      <p:sp>
        <p:nvSpPr>
          <p:cNvPr id="140" name="Google Shape;140;g1100c04141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8959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00c0414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1100c04141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5643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00c0414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1100c04141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0813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00c0414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1100c04141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8446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00c0414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1100c04141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3779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00c0414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1100c04141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151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00c0414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dirty="0"/>
              <a:t>Vitamin K facilitates proper functioning of II, VII, IX, X. Warfarin inhibits Vit K. – Easily reversed, give Vit K</a:t>
            </a:r>
          </a:p>
          <a:p>
            <a:r>
              <a:rPr lang="en-GB" dirty="0"/>
              <a:t>NOAC’s like rivaroxaban / apixaban are very selective, but cannot be reversed</a:t>
            </a:r>
          </a:p>
          <a:p>
            <a:r>
              <a:rPr lang="en-GB" dirty="0"/>
              <a:t>Heparin is unselective antithrombin III inhibitor</a:t>
            </a:r>
          </a:p>
          <a:p>
            <a:r>
              <a:rPr lang="en-GB" dirty="0"/>
              <a:t>APTT = activated partial thromboplastin time (measure of intrinsic and common pathway)</a:t>
            </a:r>
          </a:p>
          <a:p>
            <a:r>
              <a:rPr lang="en-GB" dirty="0"/>
              <a:t>PT = prothrombin time (measure of extrinsic pathway)</a:t>
            </a:r>
          </a:p>
          <a:p>
            <a:pPr marL="0" lvl="0" indent="0" algn="l" rtl="0">
              <a:spcBef>
                <a:spcPts val="0"/>
              </a:spcBef>
              <a:spcAft>
                <a:spcPts val="0"/>
              </a:spcAft>
              <a:buNone/>
            </a:pPr>
            <a:endParaRPr dirty="0"/>
          </a:p>
        </p:txBody>
      </p:sp>
      <p:sp>
        <p:nvSpPr>
          <p:cNvPr id="140" name="Google Shape;140;g1100c04141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1860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00c0414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Sequestration crisis = blood outflow from the spleen is blocked. Blood accumulates - splenomegaly</a:t>
            </a:r>
          </a:p>
          <a:p>
            <a:pPr marL="0" lvl="0" indent="0" algn="l" rtl="0">
              <a:spcBef>
                <a:spcPts val="0"/>
              </a:spcBef>
              <a:spcAft>
                <a:spcPts val="0"/>
              </a:spcAft>
              <a:buNone/>
            </a:pPr>
            <a:endParaRPr dirty="0"/>
          </a:p>
        </p:txBody>
      </p:sp>
      <p:sp>
        <p:nvSpPr>
          <p:cNvPr id="140" name="Google Shape;140;g1100c04141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7249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00c0414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1100c04141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9843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02" name="Google Shape;102;p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a:solidFill>
                  <a:schemeClr val="dk1"/>
                </a:solidFill>
                <a:latin typeface="Arial"/>
                <a:ea typeface="Arial"/>
                <a:cs typeface="Arial"/>
                <a:sym typeface="Arial"/>
              </a:rPr>
              <a:t>2</a:t>
            </a:fld>
            <a:endParaRPr sz="12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00c0414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dirty="0"/>
              <a:t>Sickle solubility is a quick test to detect </a:t>
            </a:r>
            <a:r>
              <a:rPr lang="en-GB" dirty="0" err="1"/>
              <a:t>HbS</a:t>
            </a:r>
            <a:r>
              <a:rPr lang="en-GB" dirty="0"/>
              <a:t>. Will not distinguish trait from disease.</a:t>
            </a:r>
          </a:p>
          <a:p>
            <a:r>
              <a:rPr lang="en-GB" dirty="0"/>
              <a:t>Hb electrophoresis will show a band of </a:t>
            </a:r>
            <a:r>
              <a:rPr lang="en-GB" dirty="0" err="1"/>
              <a:t>HbS</a:t>
            </a:r>
            <a:endParaRPr lang="en-GB" dirty="0"/>
          </a:p>
          <a:p>
            <a:r>
              <a:rPr lang="en-GB" dirty="0"/>
              <a:t>Hydroxycarbamide inhibits ribonucleotide reductase, decreases DNA synthesis, raises </a:t>
            </a:r>
            <a:r>
              <a:rPr lang="en-GB" dirty="0" err="1"/>
              <a:t>HbF</a:t>
            </a:r>
            <a:r>
              <a:rPr lang="en-GB" dirty="0"/>
              <a:t> levels in sickle cell. </a:t>
            </a:r>
          </a:p>
          <a:p>
            <a:pPr marL="0" lvl="0" indent="0" algn="l" rtl="0">
              <a:spcBef>
                <a:spcPts val="0"/>
              </a:spcBef>
              <a:spcAft>
                <a:spcPts val="0"/>
              </a:spcAft>
              <a:buNone/>
            </a:pPr>
            <a:endParaRPr dirty="0"/>
          </a:p>
        </p:txBody>
      </p:sp>
      <p:sp>
        <p:nvSpPr>
          <p:cNvPr id="140" name="Google Shape;140;g1100c04141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0665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00c0414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dirty="0"/>
              <a:t>Schistocytes are the jagged, deformed RBC’s also found in haemolytic anaemias and DIC.</a:t>
            </a:r>
          </a:p>
          <a:p>
            <a:r>
              <a:rPr lang="en-GB" dirty="0"/>
              <a:t>Bilirubin raised because haemolytic anaemia</a:t>
            </a:r>
          </a:p>
          <a:p>
            <a:r>
              <a:rPr lang="en-GB" dirty="0"/>
              <a:t>Creatinine raised due to renal damage from the microvascular clots</a:t>
            </a:r>
          </a:p>
          <a:p>
            <a:r>
              <a:rPr lang="en-GB" dirty="0"/>
              <a:t>PT and APTT normal as this is a problem with primary haemostasis</a:t>
            </a:r>
          </a:p>
          <a:p>
            <a:pPr marL="0" lvl="0" indent="0" algn="l" rtl="0">
              <a:spcBef>
                <a:spcPts val="0"/>
              </a:spcBef>
              <a:spcAft>
                <a:spcPts val="0"/>
              </a:spcAft>
              <a:buNone/>
            </a:pPr>
            <a:endParaRPr dirty="0"/>
          </a:p>
        </p:txBody>
      </p:sp>
      <p:sp>
        <p:nvSpPr>
          <p:cNvPr id="140" name="Google Shape;140;g1100c04141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8683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00c0414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This is quite low-yield. Doesn’t come up often. Just have an awareness of it.</a:t>
            </a:r>
          </a:p>
          <a:p>
            <a:pPr marL="0" lvl="0" indent="0" algn="l" rtl="0">
              <a:spcBef>
                <a:spcPts val="0"/>
              </a:spcBef>
              <a:spcAft>
                <a:spcPts val="0"/>
              </a:spcAft>
              <a:buNone/>
            </a:pPr>
            <a:endParaRPr dirty="0"/>
          </a:p>
        </p:txBody>
      </p:sp>
      <p:sp>
        <p:nvSpPr>
          <p:cNvPr id="140" name="Google Shape;140;g1100c04141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9839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00c0414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Disorder of primary &amp; secondary haemostasis</a:t>
            </a:r>
          </a:p>
          <a:p>
            <a:pPr marL="0" lvl="0" indent="0" algn="l" rtl="0">
              <a:spcBef>
                <a:spcPts val="0"/>
              </a:spcBef>
              <a:spcAft>
                <a:spcPts val="0"/>
              </a:spcAft>
              <a:buNone/>
            </a:pPr>
            <a:endParaRPr dirty="0"/>
          </a:p>
        </p:txBody>
      </p:sp>
      <p:sp>
        <p:nvSpPr>
          <p:cNvPr id="140" name="Google Shape;140;g1100c04141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66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00c0414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1100c04141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6887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00c0414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1100c04141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6521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00c0414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1100c04141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1077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00c0414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1100c04141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0814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100c041417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Anaemia presentation - fatigue, dizziness, palpitations, pallor, shortness of breath, etc</a:t>
            </a:r>
            <a:endParaRPr/>
          </a:p>
          <a:p>
            <a:pPr marL="0" lvl="0" indent="0" algn="l" rtl="0">
              <a:spcBef>
                <a:spcPts val="0"/>
              </a:spcBef>
              <a:spcAft>
                <a:spcPts val="0"/>
              </a:spcAft>
              <a:buNone/>
            </a:pPr>
            <a:endParaRPr/>
          </a:p>
          <a:p>
            <a:pPr marL="0" lvl="0" indent="0" algn="l" rtl="0">
              <a:spcBef>
                <a:spcPts val="0"/>
              </a:spcBef>
              <a:spcAft>
                <a:spcPts val="0"/>
              </a:spcAft>
              <a:buNone/>
            </a:pPr>
            <a:r>
              <a:rPr lang="en-US"/>
              <a:t>Can also do a lumbar puncture in cases of CNS involvement </a:t>
            </a:r>
            <a:endParaRPr/>
          </a:p>
        </p:txBody>
      </p:sp>
      <p:sp>
        <p:nvSpPr>
          <p:cNvPr id="147" name="Google Shape;147;g1100c041417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100c041417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g1100c041417_1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10" name="Google Shape;11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100c041417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g1100c041417_1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100c041417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1100c041417_1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100c041417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g1100c041417_1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100c041417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g1100c041417_1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12b9d1835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g112b9d18352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12b9d18352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g112b9d18352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12b9d1835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g112b9d18352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12b9d183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PKD -&gt; polycystic kidney disease </a:t>
            </a:r>
            <a:endParaRPr/>
          </a:p>
        </p:txBody>
      </p:sp>
      <p:sp>
        <p:nvSpPr>
          <p:cNvPr id="218" name="Google Shape;218;g112b9d18352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12b9d18352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g112b9d18352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12cbb357c2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33" name="Google Shape;233;g112cbb357c2_1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00c0414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1100c04141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12cbb357c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42" name="Google Shape;242;g112cbb357c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12cbb357c2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1" name="Google Shape;251;g112cbb357c2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12cbb357c2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60" name="Google Shape;260;g112cbb357c2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12cbb357c2_1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69" name="Google Shape;269;g112cbb357c2_1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12cbb357c2_1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78" name="Google Shape;278;g112cbb357c2_1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12cbb357c2_1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87" name="Google Shape;287;g112cbb357c2_1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12cbb357c2_1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96" name="Google Shape;296;g112cbb357c2_1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12cbb357c2_7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06" name="Google Shape;306;g112cbb357c2_7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12cbb357c2_7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06" name="Google Shape;306;g112cbb357c2_7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80362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12cbb357c2_7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dirty="0"/>
              <a:t>Cryoprecipitate is a mix of clotting factors extracted from plasma. It contains a lot of factor VIII, however it is unlikely to be given as routine haemophilia therapy.</a:t>
            </a:r>
            <a:endParaRPr dirty="0"/>
          </a:p>
        </p:txBody>
      </p:sp>
      <p:sp>
        <p:nvSpPr>
          <p:cNvPr id="306" name="Google Shape;306;g112cbb357c2_7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3240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00c0414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1100c04141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38190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12cbb357c2_7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06" name="Google Shape;306;g112cbb357c2_7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6912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12cbb357c2_7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06" name="Google Shape;306;g112cbb357c2_7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87949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12cbb357c2_7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06" name="Google Shape;306;g112cbb357c2_7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33011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12cbb357c2_7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06" name="Google Shape;306;g112cbb357c2_7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94672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15" name="Google Shape;31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00c0414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Increased LDH and increased reticulocytes are both markers of haemolysis</a:t>
            </a:r>
          </a:p>
          <a:p>
            <a:pPr marL="0" lvl="0" indent="0" algn="l" rtl="0">
              <a:spcBef>
                <a:spcPts val="0"/>
              </a:spcBef>
              <a:spcAft>
                <a:spcPts val="0"/>
              </a:spcAft>
              <a:buNone/>
            </a:pPr>
            <a:endParaRPr dirty="0"/>
          </a:p>
        </p:txBody>
      </p:sp>
      <p:sp>
        <p:nvSpPr>
          <p:cNvPr id="140" name="Google Shape;140;g1100c04141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7793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00c0414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1100c04141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61802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00c0414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1100c04141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38444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00c0414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1100c04141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23267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00c0414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1100c04141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8008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00c0414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dirty="0"/>
              <a:t>Ferratin = main protein that stores iron intracellularly. Predominantly in the liver. Ferratin is an acute phase reactant so will rise in acute inflammation.</a:t>
            </a:r>
          </a:p>
          <a:p>
            <a:r>
              <a:rPr lang="en-GB" dirty="0"/>
              <a:t>Transferrin = protein mediating iron transport in the blood. Raised because the body tries to compensate for reduced iron levels, by producing more transferrin. The saturation still remains low.</a:t>
            </a:r>
          </a:p>
          <a:p>
            <a:pPr marL="0" lvl="0" indent="0" algn="l" rtl="0">
              <a:spcBef>
                <a:spcPts val="0"/>
              </a:spcBef>
              <a:spcAft>
                <a:spcPts val="0"/>
              </a:spcAft>
              <a:buNone/>
            </a:pPr>
            <a:endParaRPr dirty="0"/>
          </a:p>
        </p:txBody>
      </p:sp>
      <p:sp>
        <p:nvSpPr>
          <p:cNvPr id="140" name="Google Shape;140;g1100c04141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72800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00c0414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Important as it is the reason Allopurinol is given alongside some leukaemia treatments. Not asked about very often in exams.</a:t>
            </a:r>
          </a:p>
          <a:p>
            <a:pPr marL="0" lvl="0" indent="0" algn="l" rtl="0">
              <a:spcBef>
                <a:spcPts val="0"/>
              </a:spcBef>
              <a:spcAft>
                <a:spcPts val="0"/>
              </a:spcAft>
              <a:buNone/>
            </a:pPr>
            <a:endParaRPr dirty="0"/>
          </a:p>
        </p:txBody>
      </p:sp>
      <p:sp>
        <p:nvSpPr>
          <p:cNvPr id="140" name="Google Shape;140;g1100c04141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23455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00c0414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1100c04141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53872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00c0414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1100c04141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67425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24" name="Google Shape;32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33" name="Google Shape;33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00c0414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dirty="0"/>
              <a:t>Ferratin is raised because in ACD, iron is kept stored in reticuloendothelial system. As ferratin is the main intracellular store of iron, it is therefore raised.</a:t>
            </a:r>
          </a:p>
          <a:p>
            <a:endParaRPr lang="en-GB" dirty="0"/>
          </a:p>
          <a:p>
            <a:r>
              <a:rPr lang="en-GB" dirty="0"/>
              <a:t>It is not key to understand all the iron studies for phase 2a. Have an awareness of them. Most important is being able to list causes of anaemia.</a:t>
            </a:r>
          </a:p>
          <a:p>
            <a:pPr marL="0" lvl="0" indent="0" algn="l" rtl="0">
              <a:spcBef>
                <a:spcPts val="0"/>
              </a:spcBef>
              <a:spcAft>
                <a:spcPts val="0"/>
              </a:spcAft>
              <a:buNone/>
            </a:pPr>
            <a:endParaRPr dirty="0"/>
          </a:p>
        </p:txBody>
      </p:sp>
      <p:sp>
        <p:nvSpPr>
          <p:cNvPr id="140" name="Google Shape;140;g1100c04141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4494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00c0414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dirty="0"/>
              <a:t>Sickle cell will be covered later</a:t>
            </a:r>
          </a:p>
          <a:p>
            <a:endParaRPr lang="en-GB" dirty="0"/>
          </a:p>
          <a:p>
            <a:r>
              <a:rPr lang="en-GB" dirty="0"/>
              <a:t>Thalassemia will be covered later. It is a quite low yield condition for phase 2a. Alpha / Beta thalassemia relate to haemoglobin chain abnormalities causing a normocytic / microcytic anaemia.</a:t>
            </a:r>
          </a:p>
          <a:p>
            <a:pPr marL="0" lvl="0" indent="0" algn="l" rtl="0">
              <a:spcBef>
                <a:spcPts val="0"/>
              </a:spcBef>
              <a:spcAft>
                <a:spcPts val="0"/>
              </a:spcAft>
              <a:buNone/>
            </a:pPr>
            <a:endParaRPr dirty="0"/>
          </a:p>
        </p:txBody>
      </p:sp>
      <p:sp>
        <p:nvSpPr>
          <p:cNvPr id="140" name="Google Shape;140;g1100c04141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0244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00c0414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Microangiopathic haemolytic anaemia leads to schistocyte formation. These are fragmented RBC’s, they cause endothelial damage and dysfunction. Seen in Sepsis / DIC / haemolytic uraemic syndrome, TTP. (Not key for phase 2a)</a:t>
            </a:r>
          </a:p>
          <a:p>
            <a:pPr marL="0" lvl="0" indent="0" algn="l" rtl="0">
              <a:spcBef>
                <a:spcPts val="0"/>
              </a:spcBef>
              <a:spcAft>
                <a:spcPts val="0"/>
              </a:spcAft>
              <a:buNone/>
            </a:pPr>
            <a:endParaRPr dirty="0"/>
          </a:p>
        </p:txBody>
      </p:sp>
      <p:sp>
        <p:nvSpPr>
          <p:cNvPr id="140" name="Google Shape;140;g1100c04141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9579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
        <p:cNvGrpSpPr/>
        <p:nvPr/>
      </p:nvGrpSpPr>
      <p:grpSpPr>
        <a:xfrm>
          <a:off x="0" y="0"/>
          <a:ext cx="0" cy="0"/>
          <a:chOff x="0" y="0"/>
          <a:chExt cx="0" cy="0"/>
        </a:xfrm>
      </p:grpSpPr>
      <p:sp>
        <p:nvSpPr>
          <p:cNvPr id="14" name="Google Shape;14;p1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15" name="Google Shape;15;p10"/>
          <p:cNvSpPr txBox="1">
            <a:spLocks noGrp="1"/>
          </p:cNvSpPr>
          <p:nvPr>
            <p:ph type="body" idx="1"/>
          </p:nvPr>
        </p:nvSpPr>
        <p:spPr>
          <a:xfrm>
            <a:off x="457200" y="1600200"/>
            <a:ext cx="4038599"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10"/>
          <p:cNvSpPr txBox="1">
            <a:spLocks noGrp="1"/>
          </p:cNvSpPr>
          <p:nvPr>
            <p:ph type="body" idx="2"/>
          </p:nvPr>
        </p:nvSpPr>
        <p:spPr>
          <a:xfrm>
            <a:off x="4648200" y="1600200"/>
            <a:ext cx="4038599"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10"/>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8" name="Google Shape;18;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9" name="Google Shape;19;p10"/>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0"/>
          <p:cNvSpPr txBox="1"/>
          <p:nvPr/>
        </p:nvSpPr>
        <p:spPr>
          <a:xfrm>
            <a:off x="1187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a:p>
        </p:txBody>
      </p:sp>
      <p:pic>
        <p:nvPicPr>
          <p:cNvPr id="21" name="Google Shape;21;p10"/>
          <p:cNvPicPr preferRelativeResize="0"/>
          <p:nvPr/>
        </p:nvPicPr>
        <p:blipFill rotWithShape="1">
          <a:blip r:embed="rId2">
            <a:alphaModFix/>
          </a:blip>
          <a:srcRect/>
          <a:stretch/>
        </p:blipFill>
        <p:spPr>
          <a:xfrm>
            <a:off x="164386" y="5721614"/>
            <a:ext cx="1023223" cy="102658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76" name="Google Shape;76;p19"/>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9"/>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8" name="Google Shape;78;p1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9" name="Google Shape;79;p19"/>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82" name="Google Shape;82;p20"/>
          <p:cNvSpPr txBox="1">
            <a:spLocks noGrp="1"/>
          </p:cNvSpPr>
          <p:nvPr>
            <p:ph type="body" idx="1"/>
          </p:nvPr>
        </p:nvSpPr>
        <p:spPr>
          <a:xfrm rot="5400000">
            <a:off x="541337" y="190500"/>
            <a:ext cx="5851525" cy="6019799"/>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20"/>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4" name="Google Shape;84;p2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5" name="Google Shape;85;p20"/>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11"/>
          <p:cNvSpPr txBox="1">
            <a:spLocks noGrp="1"/>
          </p:cNvSpPr>
          <p:nvPr>
            <p:ph type="title"/>
          </p:nvPr>
        </p:nvSpPr>
        <p:spPr>
          <a:xfrm>
            <a:off x="457200" y="274637"/>
            <a:ext cx="8229600" cy="1143000"/>
          </a:xfrm>
          <a:prstGeom prst="rect">
            <a:avLst/>
          </a:prstGeom>
          <a:solidFill>
            <a:srgbClr val="17365D"/>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24" name="Google Shape;24;p1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Google Shape;25;p11"/>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6" name="Google Shape;26;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7" name="Google Shape;27;p1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11"/>
          <p:cNvSpPr txBox="1"/>
          <p:nvPr/>
        </p:nvSpPr>
        <p:spPr>
          <a:xfrm>
            <a:off x="1187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a:p>
        </p:txBody>
      </p:sp>
      <p:pic>
        <p:nvPicPr>
          <p:cNvPr id="29" name="Google Shape;29;p11"/>
          <p:cNvPicPr preferRelativeResize="0"/>
          <p:nvPr/>
        </p:nvPicPr>
        <p:blipFill rotWithShape="1">
          <a:blip r:embed="rId2">
            <a:alphaModFix/>
          </a:blip>
          <a:srcRect/>
          <a:stretch/>
        </p:blipFill>
        <p:spPr>
          <a:xfrm>
            <a:off x="164386" y="5721614"/>
            <a:ext cx="1023223" cy="102658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2"/>
          <p:cNvSpPr txBox="1">
            <a:spLocks noGrp="1"/>
          </p:cNvSpPr>
          <p:nvPr>
            <p:ph type="ctrTitle"/>
          </p:nvPr>
        </p:nvSpPr>
        <p:spPr>
          <a:xfrm>
            <a:off x="685800" y="2130425"/>
            <a:ext cx="7772400" cy="14700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32" name="Google Shape;32;p12"/>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3" name="Google Shape;33;p12"/>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34" name="Google Shape;34;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35" name="Google Shape;35;p12"/>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marR="0" lvl="1"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38" name="Google Shape;38;p13"/>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9" name="Google Shape;39;p13"/>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0" name="Google Shape;40;p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1" name="Google Shape;41;p13"/>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1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44" name="Google Shape;44;p14"/>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14"/>
          <p:cNvSpPr txBox="1">
            <a:spLocks noGrp="1"/>
          </p:cNvSpPr>
          <p:nvPr>
            <p:ph type="body" idx="2"/>
          </p:nvPr>
        </p:nvSpPr>
        <p:spPr>
          <a:xfrm>
            <a:off x="457200" y="2174875"/>
            <a:ext cx="4040187" cy="3951287"/>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14"/>
          <p:cNvSpPr txBox="1">
            <a:spLocks noGrp="1"/>
          </p:cNvSpPr>
          <p:nvPr>
            <p:ph type="body" idx="3"/>
          </p:nvPr>
        </p:nvSpPr>
        <p:spPr>
          <a:xfrm>
            <a:off x="4645025" y="1535112"/>
            <a:ext cx="4041774"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Google Shape;47;p14"/>
          <p:cNvSpPr txBox="1">
            <a:spLocks noGrp="1"/>
          </p:cNvSpPr>
          <p:nvPr>
            <p:ph type="body" idx="4"/>
          </p:nvPr>
        </p:nvSpPr>
        <p:spPr>
          <a:xfrm>
            <a:off x="4645025" y="2174875"/>
            <a:ext cx="4041774" cy="3951287"/>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Google Shape;48;p14"/>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9" name="Google Shape;49;p1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0" name="Google Shape;50;p14"/>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53" name="Google Shape;53;p15"/>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4" name="Google Shape;54;p1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5" name="Google Shape;55;p15"/>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6"/>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8" name="Google Shape;58;p1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9" name="Google Shape;59;p16"/>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457200" y="273050"/>
            <a:ext cx="3008313" cy="116204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62" name="Google Shape;62;p17"/>
          <p:cNvSpPr txBox="1">
            <a:spLocks noGrp="1"/>
          </p:cNvSpPr>
          <p:nvPr>
            <p:ph type="body" idx="1"/>
          </p:nvPr>
        </p:nvSpPr>
        <p:spPr>
          <a:xfrm>
            <a:off x="3575050" y="273050"/>
            <a:ext cx="5111750" cy="5853112"/>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17"/>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4" name="Google Shape;64;p17"/>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65" name="Google Shape;65;p1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66" name="Google Shape;66;p17"/>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1792288" y="4800600"/>
            <a:ext cx="5486399" cy="566737"/>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69" name="Google Shape;69;p18"/>
          <p:cNvSpPr>
            <a:spLocks noGrp="1"/>
          </p:cNvSpPr>
          <p:nvPr>
            <p:ph type="pic" idx="2"/>
          </p:nvPr>
        </p:nvSpPr>
        <p:spPr>
          <a:xfrm>
            <a:off x="1792288" y="612775"/>
            <a:ext cx="5486399"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18"/>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1" name="Google Shape;71;p18"/>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2" name="Google Shape;72;p1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3" name="Google Shape;73;p18"/>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457200" y="274637"/>
            <a:ext cx="8229600" cy="1143000"/>
          </a:xfrm>
          <a:prstGeom prst="rect">
            <a:avLst/>
          </a:prstGeom>
          <a:solidFill>
            <a:srgbClr val="0F243E"/>
          </a:solid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9"/>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p:nvPr/>
        </p:nvSpPr>
        <p:spPr>
          <a:xfrm>
            <a:off x="3877732" y="5046132"/>
            <a:ext cx="1744133" cy="62939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Radley"/>
              <a:ea typeface="Radley"/>
              <a:cs typeface="Radley"/>
              <a:sym typeface="Radley"/>
            </a:endParaRPr>
          </a:p>
        </p:txBody>
      </p:sp>
      <p:pic>
        <p:nvPicPr>
          <p:cNvPr id="97" name="Google Shape;97;p2"/>
          <p:cNvPicPr preferRelativeResize="0"/>
          <p:nvPr/>
        </p:nvPicPr>
        <p:blipFill rotWithShape="1">
          <a:blip r:embed="rId3">
            <a:alphaModFix/>
          </a:blip>
          <a:srcRect/>
          <a:stretch/>
        </p:blipFill>
        <p:spPr>
          <a:xfrm>
            <a:off x="1963229" y="208752"/>
            <a:ext cx="5573138" cy="5589514"/>
          </a:xfrm>
          <a:prstGeom prst="rect">
            <a:avLst/>
          </a:prstGeom>
          <a:noFill/>
          <a:ln>
            <a:noFill/>
          </a:ln>
        </p:spPr>
      </p:pic>
      <p:sp>
        <p:nvSpPr>
          <p:cNvPr id="98" name="Google Shape;98;p2"/>
          <p:cNvSpPr txBox="1"/>
          <p:nvPr/>
        </p:nvSpPr>
        <p:spPr>
          <a:xfrm>
            <a:off x="3636330" y="5897455"/>
            <a:ext cx="2734500" cy="6465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93267"/>
              </a:buClr>
              <a:buSzPts val="3600"/>
              <a:buFont typeface="Calibri"/>
              <a:buNone/>
            </a:pPr>
            <a:r>
              <a:rPr lang="en-US" sz="3600" b="1" i="0" u="none" strike="noStrike" cap="none">
                <a:solidFill>
                  <a:srgbClr val="293267"/>
                </a:solidFill>
                <a:latin typeface="Calibri"/>
                <a:ea typeface="Calibri"/>
                <a:cs typeface="Calibri"/>
                <a:sym typeface="Calibri"/>
              </a:rPr>
              <a:t>20</a:t>
            </a:r>
            <a:r>
              <a:rPr lang="en-US" sz="3600" b="1">
                <a:solidFill>
                  <a:srgbClr val="293267"/>
                </a:solidFill>
                <a:latin typeface="Calibri"/>
                <a:ea typeface="Calibri"/>
                <a:cs typeface="Calibri"/>
                <a:sym typeface="Calibri"/>
              </a:rPr>
              <a:t>21</a:t>
            </a:r>
            <a:r>
              <a:rPr lang="en-US" sz="3600" b="1" i="0" u="none" strike="noStrike" cap="none">
                <a:solidFill>
                  <a:srgbClr val="293267"/>
                </a:solidFill>
                <a:latin typeface="Calibri"/>
                <a:ea typeface="Calibri"/>
                <a:cs typeface="Calibri"/>
                <a:sym typeface="Calibri"/>
              </a:rPr>
              <a:t>/202</a:t>
            </a:r>
            <a:r>
              <a:rPr lang="en-US" sz="3600" b="1">
                <a:solidFill>
                  <a:srgbClr val="293267"/>
                </a:solidFill>
                <a:latin typeface="Calibri"/>
                <a:ea typeface="Calibri"/>
                <a:cs typeface="Calibri"/>
                <a:sym typeface="Calibri"/>
              </a:rPr>
              <a:t>2</a:t>
            </a:r>
            <a:endParaRPr sz="3200" b="1" i="0" u="none" strike="noStrike" cap="none">
              <a:solidFill>
                <a:srgbClr val="293267"/>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00c041417_1_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dirty="0"/>
              <a:t>Macrocytic </a:t>
            </a:r>
            <a:r>
              <a:rPr lang="en-US" dirty="0" err="1"/>
              <a:t>Anaemia</a:t>
            </a:r>
            <a:r>
              <a:rPr lang="en-US" dirty="0"/>
              <a:t> </a:t>
            </a:r>
            <a:endParaRPr dirty="0"/>
          </a:p>
        </p:txBody>
      </p:sp>
      <p:sp>
        <p:nvSpPr>
          <p:cNvPr id="3" name="Content Placeholder 2">
            <a:extLst>
              <a:ext uri="{FF2B5EF4-FFF2-40B4-BE49-F238E27FC236}">
                <a16:creationId xmlns:a16="http://schemas.microsoft.com/office/drawing/2014/main" id="{FD3E9468-9123-4A0F-90B7-46EB667B8C36}"/>
              </a:ext>
            </a:extLst>
          </p:cNvPr>
          <p:cNvSpPr txBox="1">
            <a:spLocks/>
          </p:cNvSpPr>
          <p:nvPr/>
        </p:nvSpPr>
        <p:spPr>
          <a:xfrm>
            <a:off x="457200" y="1686816"/>
            <a:ext cx="8229600" cy="4129427"/>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GB" sz="1800" b="1"/>
              <a:t>B12 Deficiency:</a:t>
            </a:r>
          </a:p>
          <a:p>
            <a:r>
              <a:rPr lang="en-GB" sz="1800"/>
              <a:t>Causes:</a:t>
            </a:r>
          </a:p>
          <a:p>
            <a:pPr lvl="1"/>
            <a:r>
              <a:rPr lang="en-GB" sz="1600" b="1"/>
              <a:t>Pernicious anaemia</a:t>
            </a:r>
            <a:r>
              <a:rPr lang="en-GB" sz="1600"/>
              <a:t> – lack of </a:t>
            </a:r>
            <a:r>
              <a:rPr lang="en-GB" sz="1600" u="sng"/>
              <a:t>intrinsic factor</a:t>
            </a:r>
            <a:r>
              <a:rPr lang="en-GB" sz="1600"/>
              <a:t>, usually produced by </a:t>
            </a:r>
            <a:r>
              <a:rPr lang="en-GB" sz="1600" u="sng"/>
              <a:t>parietal cells</a:t>
            </a:r>
            <a:r>
              <a:rPr lang="en-GB" sz="1600"/>
              <a:t> in the stomach. Allows B12 absorption in the </a:t>
            </a:r>
            <a:r>
              <a:rPr lang="en-GB" sz="1600" u="sng"/>
              <a:t>terminal ileum</a:t>
            </a:r>
          </a:p>
          <a:p>
            <a:pPr lvl="1"/>
            <a:r>
              <a:rPr lang="en-GB" sz="1600"/>
              <a:t>Malabsorption (coeliac / IBD / bowel resection / ileostomy)</a:t>
            </a:r>
          </a:p>
          <a:p>
            <a:pPr lvl="1"/>
            <a:r>
              <a:rPr lang="en-GB" sz="1600"/>
              <a:t>Decreased dietary intake (found in meat, fish, eggs, milk)</a:t>
            </a:r>
          </a:p>
          <a:p>
            <a:pPr lvl="1"/>
            <a:r>
              <a:rPr lang="en-GB" sz="1600"/>
              <a:t>Chronic nitrous oxide use</a:t>
            </a:r>
          </a:p>
          <a:p>
            <a:r>
              <a:rPr lang="en-GB" sz="1800"/>
              <a:t>Presentation:</a:t>
            </a:r>
          </a:p>
          <a:p>
            <a:pPr lvl="1"/>
            <a:r>
              <a:rPr lang="en-GB" sz="1600" b="1"/>
              <a:t>Bloods:</a:t>
            </a:r>
            <a:r>
              <a:rPr lang="en-GB" sz="1600"/>
              <a:t> raised MCV, Low Hb, low B12</a:t>
            </a:r>
          </a:p>
          <a:p>
            <a:pPr lvl="1"/>
            <a:r>
              <a:rPr lang="en-GB" sz="1600" b="1"/>
              <a:t>‘Megaloblastic’</a:t>
            </a:r>
            <a:r>
              <a:rPr lang="en-GB" sz="1600"/>
              <a:t> anaemia – defined by cell changes on  blood smear</a:t>
            </a:r>
          </a:p>
          <a:p>
            <a:pPr lvl="1"/>
            <a:r>
              <a:rPr lang="en-GB" sz="1600" b="1"/>
              <a:t>S&amp;S:</a:t>
            </a:r>
            <a:r>
              <a:rPr lang="en-GB" sz="1600"/>
              <a:t> general anaemia presentation + a range of neurological S&amp;S</a:t>
            </a:r>
            <a:endParaRPr lang="en-GB" sz="1600" b="1"/>
          </a:p>
          <a:p>
            <a:pPr lvl="1"/>
            <a:endParaRPr lang="en-GB" sz="1400" dirty="0"/>
          </a:p>
        </p:txBody>
      </p:sp>
    </p:spTree>
    <p:extLst>
      <p:ext uri="{BB962C8B-B14F-4D97-AF65-F5344CB8AC3E}">
        <p14:creationId xmlns:p14="http://schemas.microsoft.com/office/powerpoint/2010/main" val="637474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00c041417_1_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dirty="0"/>
              <a:t>Macrocytic </a:t>
            </a:r>
            <a:r>
              <a:rPr lang="en-US" dirty="0" err="1"/>
              <a:t>Anaemia</a:t>
            </a:r>
            <a:r>
              <a:rPr lang="en-US" dirty="0"/>
              <a:t> (2) </a:t>
            </a:r>
            <a:endParaRPr dirty="0"/>
          </a:p>
        </p:txBody>
      </p:sp>
      <p:sp>
        <p:nvSpPr>
          <p:cNvPr id="3" name="Content Placeholder 2">
            <a:extLst>
              <a:ext uri="{FF2B5EF4-FFF2-40B4-BE49-F238E27FC236}">
                <a16:creationId xmlns:a16="http://schemas.microsoft.com/office/drawing/2014/main" id="{FE81269E-C99B-4A4D-ADC0-23E0BBC3ED9D}"/>
              </a:ext>
            </a:extLst>
          </p:cNvPr>
          <p:cNvSpPr txBox="1">
            <a:spLocks/>
          </p:cNvSpPr>
          <p:nvPr/>
        </p:nvSpPr>
        <p:spPr>
          <a:xfrm>
            <a:off x="574859" y="1825362"/>
            <a:ext cx="11153742" cy="4129427"/>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GB" sz="2000" b="1"/>
              <a:t>Other causes:</a:t>
            </a:r>
          </a:p>
          <a:p>
            <a:r>
              <a:rPr lang="en-GB" sz="2000"/>
              <a:t>Diseases of the liver and spleen</a:t>
            </a:r>
          </a:p>
          <a:p>
            <a:r>
              <a:rPr lang="en-GB" sz="2000"/>
              <a:t>Haematological malignancy</a:t>
            </a:r>
          </a:p>
          <a:p>
            <a:r>
              <a:rPr lang="en-GB" sz="2000"/>
              <a:t>Alcohol – chronic consumption affects bone marrow </a:t>
            </a:r>
            <a:endParaRPr lang="en-GB" sz="2000" dirty="0"/>
          </a:p>
        </p:txBody>
      </p:sp>
    </p:spTree>
    <p:extLst>
      <p:ext uri="{BB962C8B-B14F-4D97-AF65-F5344CB8AC3E}">
        <p14:creationId xmlns:p14="http://schemas.microsoft.com/office/powerpoint/2010/main" val="1273007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00c041417_1_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dirty="0"/>
              <a:t>Abnormal Cell Count</a:t>
            </a:r>
            <a:endParaRPr dirty="0"/>
          </a:p>
        </p:txBody>
      </p:sp>
      <p:graphicFrame>
        <p:nvGraphicFramePr>
          <p:cNvPr id="4" name="Table 12">
            <a:extLst>
              <a:ext uri="{FF2B5EF4-FFF2-40B4-BE49-F238E27FC236}">
                <a16:creationId xmlns:a16="http://schemas.microsoft.com/office/drawing/2014/main" id="{3540E93E-4351-42A9-99C9-18B0D48FBC3C}"/>
              </a:ext>
            </a:extLst>
          </p:cNvPr>
          <p:cNvGraphicFramePr>
            <a:graphicFrameLocks noGrp="1"/>
          </p:cNvGraphicFramePr>
          <p:nvPr>
            <p:extLst>
              <p:ext uri="{D42A27DB-BD31-4B8C-83A1-F6EECF244321}">
                <p14:modId xmlns:p14="http://schemas.microsoft.com/office/powerpoint/2010/main" val="4218717655"/>
              </p:ext>
            </p:extLst>
          </p:nvPr>
        </p:nvGraphicFramePr>
        <p:xfrm>
          <a:off x="613011" y="1535238"/>
          <a:ext cx="7917977" cy="4419476"/>
        </p:xfrm>
        <a:graphic>
          <a:graphicData uri="http://schemas.openxmlformats.org/drawingml/2006/table">
            <a:tbl>
              <a:tblPr firstRow="1" bandRow="1">
                <a:tableStyleId>{5940675A-B579-460E-94D1-54222C63F5DA}</a:tableStyleId>
              </a:tblPr>
              <a:tblGrid>
                <a:gridCol w="1520589">
                  <a:extLst>
                    <a:ext uri="{9D8B030D-6E8A-4147-A177-3AD203B41FA5}">
                      <a16:colId xmlns:a16="http://schemas.microsoft.com/office/drawing/2014/main" val="4238283042"/>
                    </a:ext>
                  </a:extLst>
                </a:gridCol>
                <a:gridCol w="6397388">
                  <a:extLst>
                    <a:ext uri="{9D8B030D-6E8A-4147-A177-3AD203B41FA5}">
                      <a16:colId xmlns:a16="http://schemas.microsoft.com/office/drawing/2014/main" val="1865051134"/>
                    </a:ext>
                  </a:extLst>
                </a:gridCol>
              </a:tblGrid>
              <a:tr h="387812">
                <a:tc>
                  <a:txBody>
                    <a:bodyPr/>
                    <a:lstStyle/>
                    <a:p>
                      <a:r>
                        <a:rPr lang="en-GB" sz="1200" b="1" dirty="0">
                          <a:solidFill>
                            <a:schemeClr val="bg1"/>
                          </a:solidFill>
                        </a:rPr>
                        <a:t>Result</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GB" sz="1200" b="1" dirty="0">
                          <a:solidFill>
                            <a:schemeClr val="bg1"/>
                          </a:solidFill>
                        </a:rPr>
                        <a:t>Potential Cause</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39184872"/>
                  </a:ext>
                </a:extLst>
              </a:tr>
              <a:tr h="671944">
                <a:tc>
                  <a:txBody>
                    <a:bodyPr/>
                    <a:lstStyle/>
                    <a:p>
                      <a:r>
                        <a:rPr lang="en-GB" sz="1200" dirty="0"/>
                        <a:t>Neutrophilia</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GB" sz="1200" u="none" dirty="0"/>
                        <a:t>Infection</a:t>
                      </a:r>
                      <a:r>
                        <a:rPr lang="en-GB" sz="1200" dirty="0"/>
                        <a:t> / </a:t>
                      </a:r>
                      <a:r>
                        <a:rPr lang="en-GB" sz="1200" u="none" dirty="0"/>
                        <a:t>Inflammation</a:t>
                      </a:r>
                      <a:r>
                        <a:rPr lang="en-GB" sz="1200" dirty="0"/>
                        <a:t>  / CML</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76360816"/>
                  </a:ext>
                </a:extLst>
              </a:tr>
              <a:tr h="671944">
                <a:tc>
                  <a:txBody>
                    <a:bodyPr/>
                    <a:lstStyle/>
                    <a:p>
                      <a:r>
                        <a:rPr lang="en-GB" sz="1200" dirty="0"/>
                        <a:t>Neutropenia</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GB" sz="1200" u="none" dirty="0"/>
                        <a:t>Antibiotics / Chemotherapy / Marrow failure / Liver disease</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84351548"/>
                  </a:ext>
                </a:extLst>
              </a:tr>
              <a:tr h="671944">
                <a:tc>
                  <a:txBody>
                    <a:bodyPr/>
                    <a:lstStyle/>
                    <a:p>
                      <a:r>
                        <a:rPr lang="en-GB" sz="1200" dirty="0"/>
                        <a:t>Thrombocytosis</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GB" sz="1200" u="none" dirty="0"/>
                        <a:t>Infection / Inflammation  / Tissue injury </a:t>
                      </a:r>
                      <a:r>
                        <a:rPr lang="en-GB" sz="1200" dirty="0"/>
                        <a:t>/ Splenectomy / Essential thrombocythemia</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3819283"/>
                  </a:ext>
                </a:extLst>
              </a:tr>
              <a:tr h="671944">
                <a:tc>
                  <a:txBody>
                    <a:bodyPr/>
                    <a:lstStyle/>
                    <a:p>
                      <a:r>
                        <a:rPr lang="en-GB" sz="1200" dirty="0"/>
                        <a:t>Thrombocytopenia</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GB" sz="1200" dirty="0"/>
                        <a:t>Production failure: Marrow failure / </a:t>
                      </a:r>
                      <a:r>
                        <a:rPr lang="en-GB" sz="1200" dirty="0">
                          <a:solidFill>
                            <a:schemeClr val="bg1">
                              <a:lumMod val="50000"/>
                            </a:schemeClr>
                          </a:solidFill>
                        </a:rPr>
                        <a:t>congenital / leptospirosis</a:t>
                      </a:r>
                    </a:p>
                    <a:p>
                      <a:r>
                        <a:rPr lang="en-GB" sz="1200" dirty="0"/>
                        <a:t>Increased removal: ITP / TTP / DIC / </a:t>
                      </a:r>
                      <a:r>
                        <a:rPr lang="en-GB" sz="1200" dirty="0">
                          <a:solidFill>
                            <a:schemeClr val="bg1">
                              <a:lumMod val="50000"/>
                            </a:schemeClr>
                          </a:solidFill>
                        </a:rPr>
                        <a:t>HIT / HUS / SLE</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33710240"/>
                  </a:ext>
                </a:extLst>
              </a:tr>
              <a:tr h="671944">
                <a:tc>
                  <a:txBody>
                    <a:bodyPr/>
                    <a:lstStyle/>
                    <a:p>
                      <a:r>
                        <a:rPr lang="en-GB" sz="1200" dirty="0"/>
                        <a:t>Lymphocytosis</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GB" sz="1200" dirty="0"/>
                        <a:t>EBV / CMV / Hepatitis / Malignancy (CLL / ALL / Lymphoma) / Stress</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23023969"/>
                  </a:ext>
                </a:extLst>
              </a:tr>
              <a:tr h="671944">
                <a:tc>
                  <a:txBody>
                    <a:bodyPr/>
                    <a:lstStyle/>
                    <a:p>
                      <a:r>
                        <a:rPr lang="en-GB" sz="1200" dirty="0"/>
                        <a:t>Lymphocytopenia</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r>
                        <a:rPr lang="en-GB" sz="1200" dirty="0"/>
                        <a:t>Steroids / HIV / Post-viral / Marrow failure / Chemotherapy</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482567286"/>
                  </a:ext>
                </a:extLst>
              </a:tr>
            </a:tbl>
          </a:graphicData>
        </a:graphic>
      </p:graphicFrame>
    </p:spTree>
    <p:extLst>
      <p:ext uri="{BB962C8B-B14F-4D97-AF65-F5344CB8AC3E}">
        <p14:creationId xmlns:p14="http://schemas.microsoft.com/office/powerpoint/2010/main" val="3774636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00c041417_1_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dirty="0"/>
              <a:t>Clotting (1) </a:t>
            </a:r>
            <a:endParaRPr dirty="0"/>
          </a:p>
        </p:txBody>
      </p:sp>
      <p:sp>
        <p:nvSpPr>
          <p:cNvPr id="3" name="Content Placeholder 2">
            <a:extLst>
              <a:ext uri="{FF2B5EF4-FFF2-40B4-BE49-F238E27FC236}">
                <a16:creationId xmlns:a16="http://schemas.microsoft.com/office/drawing/2014/main" id="{2CC36215-3E2B-423F-840E-D70EC98663B2}"/>
              </a:ext>
            </a:extLst>
          </p:cNvPr>
          <p:cNvSpPr txBox="1">
            <a:spLocks/>
          </p:cNvSpPr>
          <p:nvPr/>
        </p:nvSpPr>
        <p:spPr>
          <a:xfrm>
            <a:off x="457200" y="1604472"/>
            <a:ext cx="10882023" cy="39975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GB" sz="2000" b="1"/>
              <a:t>Primary haemostasis: </a:t>
            </a:r>
            <a:r>
              <a:rPr lang="en-GB" sz="2000"/>
              <a:t>initiation and formation of the platelet plug</a:t>
            </a:r>
          </a:p>
          <a:p>
            <a:r>
              <a:rPr lang="en-GB" sz="1800"/>
              <a:t>Platelet activation</a:t>
            </a:r>
          </a:p>
          <a:p>
            <a:pPr marL="0" indent="0">
              <a:buFont typeface="Arial"/>
              <a:buNone/>
            </a:pPr>
            <a:endParaRPr lang="en-GB" sz="2000" b="1"/>
          </a:p>
          <a:p>
            <a:pPr marL="0" indent="0">
              <a:buFont typeface="Arial"/>
              <a:buNone/>
            </a:pPr>
            <a:r>
              <a:rPr lang="en-GB" sz="2000" b="1"/>
              <a:t>Secondary haemostasis:</a:t>
            </a:r>
            <a:r>
              <a:rPr lang="en-GB" sz="2000"/>
              <a:t> formation of the fibrin clot</a:t>
            </a:r>
          </a:p>
          <a:p>
            <a:r>
              <a:rPr lang="en-GB" sz="1800"/>
              <a:t>Intrinsic and extrinsic coagulation cascade</a:t>
            </a:r>
            <a:endParaRPr lang="en-GB" sz="2000" b="1" dirty="0"/>
          </a:p>
        </p:txBody>
      </p:sp>
    </p:spTree>
    <p:extLst>
      <p:ext uri="{BB962C8B-B14F-4D97-AF65-F5344CB8AC3E}">
        <p14:creationId xmlns:p14="http://schemas.microsoft.com/office/powerpoint/2010/main" val="2748781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00c041417_1_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dirty="0"/>
              <a:t>Clotting (2)</a:t>
            </a:r>
            <a:endParaRPr dirty="0"/>
          </a:p>
        </p:txBody>
      </p:sp>
      <p:sp>
        <p:nvSpPr>
          <p:cNvPr id="3" name="Content Placeholder 2">
            <a:extLst>
              <a:ext uri="{FF2B5EF4-FFF2-40B4-BE49-F238E27FC236}">
                <a16:creationId xmlns:a16="http://schemas.microsoft.com/office/drawing/2014/main" id="{0CB36816-2000-4800-AAF8-1B4EDD56140A}"/>
              </a:ext>
            </a:extLst>
          </p:cNvPr>
          <p:cNvSpPr txBox="1">
            <a:spLocks/>
          </p:cNvSpPr>
          <p:nvPr/>
        </p:nvSpPr>
        <p:spPr>
          <a:xfrm>
            <a:off x="408709" y="1500563"/>
            <a:ext cx="8465127" cy="399752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GB" sz="1600" b="1" dirty="0"/>
              <a:t>Platelet activation:</a:t>
            </a:r>
          </a:p>
          <a:p>
            <a:r>
              <a:rPr lang="en-GB" sz="1600" dirty="0"/>
              <a:t>Initial activation:</a:t>
            </a:r>
          </a:p>
          <a:p>
            <a:pPr lvl="1"/>
            <a:r>
              <a:rPr lang="en-GB" sz="1400" dirty="0"/>
              <a:t>Collagen binding to </a:t>
            </a:r>
            <a:r>
              <a:rPr lang="en-GB" sz="1400" u="sng" dirty="0"/>
              <a:t>GPVI</a:t>
            </a:r>
            <a:r>
              <a:rPr lang="en-GB" sz="1400" dirty="0"/>
              <a:t> / </a:t>
            </a:r>
            <a:r>
              <a:rPr lang="en-GB" sz="1400" u="sng" dirty="0" err="1"/>
              <a:t>GPIIbIIIa</a:t>
            </a:r>
            <a:r>
              <a:rPr lang="en-GB" sz="1400" dirty="0"/>
              <a:t> via </a:t>
            </a:r>
            <a:r>
              <a:rPr lang="en-GB" sz="1400" dirty="0" err="1"/>
              <a:t>vWF</a:t>
            </a:r>
            <a:r>
              <a:rPr lang="en-GB" sz="1400" dirty="0"/>
              <a:t> </a:t>
            </a:r>
          </a:p>
          <a:p>
            <a:r>
              <a:rPr lang="en-GB" sz="1600" dirty="0"/>
              <a:t>Amplification:</a:t>
            </a:r>
          </a:p>
          <a:p>
            <a:pPr lvl="1"/>
            <a:r>
              <a:rPr lang="en-GB" sz="1400" dirty="0"/>
              <a:t>Thromboxane – binds to </a:t>
            </a:r>
            <a:r>
              <a:rPr lang="en-GB" sz="1400" dirty="0" err="1"/>
              <a:t>TPa</a:t>
            </a:r>
            <a:r>
              <a:rPr lang="en-GB" sz="1400" dirty="0"/>
              <a:t> receptors</a:t>
            </a:r>
          </a:p>
          <a:p>
            <a:pPr lvl="1"/>
            <a:r>
              <a:rPr lang="en-GB" sz="1400" dirty="0"/>
              <a:t>ADP binds to P2Y12 / P2Y1 receptors</a:t>
            </a:r>
          </a:p>
          <a:p>
            <a:pPr lvl="1"/>
            <a:r>
              <a:rPr lang="en-GB" sz="1400" dirty="0"/>
              <a:t>Other platelets form </a:t>
            </a:r>
            <a:r>
              <a:rPr lang="en-GB" sz="1400" dirty="0" err="1"/>
              <a:t>GPIIb</a:t>
            </a:r>
            <a:r>
              <a:rPr lang="en-GB" sz="1400" dirty="0"/>
              <a:t>/</a:t>
            </a:r>
            <a:r>
              <a:rPr lang="en-GB" sz="1400" dirty="0" err="1"/>
              <a:t>IIa</a:t>
            </a:r>
            <a:r>
              <a:rPr lang="en-GB" sz="1400" dirty="0"/>
              <a:t> </a:t>
            </a:r>
            <a:r>
              <a:rPr lang="en-GB" sz="1400" dirty="0" err="1"/>
              <a:t>crossbridges</a:t>
            </a:r>
            <a:endParaRPr lang="en-GB" sz="1400" dirty="0"/>
          </a:p>
          <a:p>
            <a:pPr lvl="1"/>
            <a:r>
              <a:rPr lang="en-GB" sz="1400" dirty="0"/>
              <a:t>Thrombin – binds to PAR1 / PAR4 receptors</a:t>
            </a:r>
          </a:p>
          <a:p>
            <a:r>
              <a:rPr lang="en-GB" sz="1600" dirty="0"/>
              <a:t>Effects:</a:t>
            </a:r>
          </a:p>
          <a:p>
            <a:pPr lvl="1"/>
            <a:r>
              <a:rPr lang="en-GB" sz="1400" dirty="0"/>
              <a:t>Platelet shape change (pseudopodia, projections increase interlinking with other platelets)</a:t>
            </a:r>
          </a:p>
          <a:p>
            <a:pPr lvl="1"/>
            <a:r>
              <a:rPr lang="en-GB" sz="1400" dirty="0"/>
              <a:t>Dense granule release (Contains more ADP for further P2Y12 activation)</a:t>
            </a:r>
          </a:p>
          <a:p>
            <a:pPr lvl="1"/>
            <a:r>
              <a:rPr lang="en-GB" sz="1400" dirty="0"/>
              <a:t>Alpha granule release (Inflammatory mediators and clotting factors)</a:t>
            </a:r>
          </a:p>
        </p:txBody>
      </p:sp>
    </p:spTree>
    <p:extLst>
      <p:ext uri="{BB962C8B-B14F-4D97-AF65-F5344CB8AC3E}">
        <p14:creationId xmlns:p14="http://schemas.microsoft.com/office/powerpoint/2010/main" val="3150719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00c041417_1_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dirty="0"/>
              <a:t>Clotting (2)</a:t>
            </a:r>
            <a:endParaRPr dirty="0"/>
          </a:p>
        </p:txBody>
      </p:sp>
      <p:sp>
        <p:nvSpPr>
          <p:cNvPr id="3" name="Content Placeholder 2">
            <a:extLst>
              <a:ext uri="{FF2B5EF4-FFF2-40B4-BE49-F238E27FC236}">
                <a16:creationId xmlns:a16="http://schemas.microsoft.com/office/drawing/2014/main" id="{115D2492-E9E3-4591-8D2D-8D386C9CF844}"/>
              </a:ext>
            </a:extLst>
          </p:cNvPr>
          <p:cNvSpPr txBox="1">
            <a:spLocks/>
          </p:cNvSpPr>
          <p:nvPr/>
        </p:nvSpPr>
        <p:spPr>
          <a:xfrm>
            <a:off x="394853" y="1485652"/>
            <a:ext cx="8472055" cy="399752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GB" sz="1600" b="1" dirty="0"/>
              <a:t>Platelet activation:</a:t>
            </a:r>
          </a:p>
          <a:p>
            <a:r>
              <a:rPr lang="en-GB" sz="1600" dirty="0"/>
              <a:t>Initial activation:</a:t>
            </a:r>
          </a:p>
          <a:p>
            <a:pPr lvl="1"/>
            <a:r>
              <a:rPr lang="en-GB" sz="1400" dirty="0"/>
              <a:t>Collagen binding to </a:t>
            </a:r>
            <a:r>
              <a:rPr lang="en-GB" sz="1400" u="sng" dirty="0"/>
              <a:t>GPVI</a:t>
            </a:r>
            <a:r>
              <a:rPr lang="en-GB" sz="1400" dirty="0"/>
              <a:t> / </a:t>
            </a:r>
            <a:r>
              <a:rPr lang="en-GB" sz="1400" u="sng" dirty="0" err="1"/>
              <a:t>GPIIbIIIa</a:t>
            </a:r>
            <a:r>
              <a:rPr lang="en-GB" sz="1400" dirty="0"/>
              <a:t> via </a:t>
            </a:r>
            <a:r>
              <a:rPr lang="en-GB" sz="1400" dirty="0" err="1"/>
              <a:t>vWF</a:t>
            </a:r>
            <a:r>
              <a:rPr lang="en-GB" sz="1400" dirty="0"/>
              <a:t> </a:t>
            </a:r>
          </a:p>
          <a:p>
            <a:r>
              <a:rPr lang="en-GB" sz="1600" dirty="0"/>
              <a:t>Amplification:</a:t>
            </a:r>
          </a:p>
          <a:p>
            <a:pPr lvl="1"/>
            <a:r>
              <a:rPr lang="en-GB" sz="1400" dirty="0"/>
              <a:t>Thromboxane – binds to </a:t>
            </a:r>
            <a:r>
              <a:rPr lang="en-GB" sz="1400" dirty="0" err="1"/>
              <a:t>TPa</a:t>
            </a:r>
            <a:r>
              <a:rPr lang="en-GB" sz="1400" dirty="0"/>
              <a:t> receptors </a:t>
            </a:r>
            <a:r>
              <a:rPr lang="en-GB" sz="1400" dirty="0">
                <a:solidFill>
                  <a:srgbClr val="FF0000"/>
                </a:solidFill>
              </a:rPr>
              <a:t>– NSAIDS inhibit thromboxane formation</a:t>
            </a:r>
            <a:endParaRPr lang="en-GB" sz="1400" dirty="0"/>
          </a:p>
          <a:p>
            <a:pPr lvl="1"/>
            <a:r>
              <a:rPr lang="en-GB" sz="1400" dirty="0"/>
              <a:t>ADP binds to P2Y12 / P2Y1 receptors </a:t>
            </a:r>
            <a:r>
              <a:rPr lang="en-GB" sz="1400" dirty="0">
                <a:solidFill>
                  <a:srgbClr val="FF0000"/>
                </a:solidFill>
              </a:rPr>
              <a:t>– Clopidogrel / ticagrelor inhibit P2Y12 binding</a:t>
            </a:r>
            <a:endParaRPr lang="en-GB" sz="1400" dirty="0"/>
          </a:p>
          <a:p>
            <a:pPr lvl="1"/>
            <a:r>
              <a:rPr lang="en-GB" sz="1400" dirty="0"/>
              <a:t>Other platelets form </a:t>
            </a:r>
            <a:r>
              <a:rPr lang="en-GB" sz="1400" dirty="0" err="1"/>
              <a:t>GPIIb</a:t>
            </a:r>
            <a:r>
              <a:rPr lang="en-GB" sz="1400" dirty="0"/>
              <a:t>/</a:t>
            </a:r>
            <a:r>
              <a:rPr lang="en-GB" sz="1400" dirty="0" err="1"/>
              <a:t>IIa</a:t>
            </a:r>
            <a:r>
              <a:rPr lang="en-GB" sz="1400" dirty="0"/>
              <a:t> </a:t>
            </a:r>
            <a:r>
              <a:rPr lang="en-GB" sz="1400" dirty="0" err="1"/>
              <a:t>crossbridges</a:t>
            </a:r>
            <a:endParaRPr lang="en-GB" sz="1400" dirty="0"/>
          </a:p>
          <a:p>
            <a:pPr lvl="1"/>
            <a:r>
              <a:rPr lang="en-GB" sz="1400" dirty="0"/>
              <a:t>Thrombin – binds to PAR1 / PAR4 receptors </a:t>
            </a:r>
            <a:r>
              <a:rPr lang="en-GB" sz="1400" dirty="0">
                <a:solidFill>
                  <a:srgbClr val="FF0000"/>
                </a:solidFill>
              </a:rPr>
              <a:t>– Dabigatran inhibits thrombin </a:t>
            </a:r>
            <a:endParaRPr lang="en-GB" sz="1400" dirty="0"/>
          </a:p>
          <a:p>
            <a:r>
              <a:rPr lang="en-GB" sz="1600" dirty="0"/>
              <a:t>Effects:</a:t>
            </a:r>
          </a:p>
          <a:p>
            <a:pPr lvl="1"/>
            <a:r>
              <a:rPr lang="en-GB" sz="1400" dirty="0"/>
              <a:t>Platelet shape change (pseudopodia, projections increase interlinking with other platelets)</a:t>
            </a:r>
          </a:p>
          <a:p>
            <a:pPr lvl="1"/>
            <a:r>
              <a:rPr lang="en-GB" sz="1400" dirty="0"/>
              <a:t>Dense granule release (Contains more ADP for further P2Y12 activation)</a:t>
            </a:r>
          </a:p>
          <a:p>
            <a:pPr lvl="1"/>
            <a:r>
              <a:rPr lang="en-GB" sz="1400" dirty="0"/>
              <a:t>Alpha granule release (Inflammatory mediators and clotting factors)</a:t>
            </a:r>
          </a:p>
        </p:txBody>
      </p:sp>
    </p:spTree>
    <p:extLst>
      <p:ext uri="{BB962C8B-B14F-4D97-AF65-F5344CB8AC3E}">
        <p14:creationId xmlns:p14="http://schemas.microsoft.com/office/powerpoint/2010/main" val="1513616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00c041417_1_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Clotting (3)</a:t>
            </a:r>
            <a:endParaRPr lang="en-US" dirty="0"/>
          </a:p>
        </p:txBody>
      </p:sp>
      <p:sp>
        <p:nvSpPr>
          <p:cNvPr id="3" name="Content Placeholder 2">
            <a:extLst>
              <a:ext uri="{FF2B5EF4-FFF2-40B4-BE49-F238E27FC236}">
                <a16:creationId xmlns:a16="http://schemas.microsoft.com/office/drawing/2014/main" id="{EAB35A76-40CC-4233-8299-E335312B75AB}"/>
              </a:ext>
            </a:extLst>
          </p:cNvPr>
          <p:cNvSpPr txBox="1">
            <a:spLocks/>
          </p:cNvSpPr>
          <p:nvPr/>
        </p:nvSpPr>
        <p:spPr>
          <a:xfrm>
            <a:off x="574963" y="1604471"/>
            <a:ext cx="10882023" cy="399752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GB" sz="1800" b="1"/>
              <a:t>Clotting Cascade</a:t>
            </a:r>
          </a:p>
          <a:p>
            <a:pPr marL="0" indent="0">
              <a:buFont typeface="Arial"/>
              <a:buNone/>
            </a:pPr>
            <a:endParaRPr lang="en-GB" sz="1800" b="1"/>
          </a:p>
          <a:p>
            <a:pPr marL="0" indent="0">
              <a:buFont typeface="Arial"/>
              <a:buNone/>
            </a:pPr>
            <a:r>
              <a:rPr lang="en-GB" sz="1400"/>
              <a:t>Intrinsic (initiated by endothelial collagen)</a:t>
            </a:r>
          </a:p>
          <a:p>
            <a:r>
              <a:rPr lang="en-GB" sz="1400"/>
              <a:t>12 </a:t>
            </a:r>
            <a:r>
              <a:rPr lang="en-GB" sz="1400">
                <a:sym typeface="Wingdings" panose="05000000000000000000" pitchFamily="2" charset="2"/>
              </a:rPr>
              <a:t> 11  9  8  10  10a</a:t>
            </a:r>
          </a:p>
          <a:p>
            <a:endParaRPr lang="en-GB" sz="1800">
              <a:sym typeface="Wingdings" panose="05000000000000000000" pitchFamily="2" charset="2"/>
            </a:endParaRPr>
          </a:p>
          <a:p>
            <a:pPr marL="0" indent="0">
              <a:buFont typeface="Arial"/>
              <a:buNone/>
            </a:pPr>
            <a:r>
              <a:rPr lang="en-GB" sz="1400">
                <a:sym typeface="Wingdings" panose="05000000000000000000" pitchFamily="2" charset="2"/>
              </a:rPr>
              <a:t>Extrinsic (initiated by Tissue Factor. This is expressed by immune cells and endothelium)</a:t>
            </a:r>
          </a:p>
          <a:p>
            <a:r>
              <a:rPr lang="en-GB" sz="1400">
                <a:sym typeface="Wingdings" panose="05000000000000000000" pitchFamily="2" charset="2"/>
              </a:rPr>
              <a:t>7  10  10a</a:t>
            </a:r>
          </a:p>
          <a:p>
            <a:endParaRPr lang="en-GB" sz="1400">
              <a:sym typeface="Wingdings" panose="05000000000000000000" pitchFamily="2" charset="2"/>
            </a:endParaRPr>
          </a:p>
          <a:p>
            <a:pPr marL="0" indent="0">
              <a:buFont typeface="Arial"/>
              <a:buNone/>
            </a:pPr>
            <a:r>
              <a:rPr lang="en-GB" sz="1400"/>
              <a:t>Common</a:t>
            </a:r>
          </a:p>
          <a:p>
            <a:r>
              <a:rPr lang="en-GB" sz="1400"/>
              <a:t>10a </a:t>
            </a:r>
            <a:r>
              <a:rPr lang="en-GB" sz="1400">
                <a:sym typeface="Wingdings" panose="05000000000000000000" pitchFamily="2" charset="2"/>
              </a:rPr>
              <a:t> Prothrombin (II)  Thrombin (IIa)  Fibrinogen  Fibrin (factor 13 reinforces fibrin)</a:t>
            </a:r>
            <a:endParaRPr lang="en-GB" sz="1400" dirty="0"/>
          </a:p>
        </p:txBody>
      </p:sp>
      <p:pic>
        <p:nvPicPr>
          <p:cNvPr id="4" name="Picture 3" descr="Diagram&#10;&#10;Description automatically generated">
            <a:extLst>
              <a:ext uri="{FF2B5EF4-FFF2-40B4-BE49-F238E27FC236}">
                <a16:creationId xmlns:a16="http://schemas.microsoft.com/office/drawing/2014/main" id="{63F51238-C235-489C-9232-305DAA08AFA0}"/>
              </a:ext>
            </a:extLst>
          </p:cNvPr>
          <p:cNvPicPr>
            <a:picLocks noChangeAspect="1"/>
          </p:cNvPicPr>
          <p:nvPr/>
        </p:nvPicPr>
        <p:blipFill>
          <a:blip r:embed="rId3"/>
          <a:stretch>
            <a:fillRect/>
          </a:stretch>
        </p:blipFill>
        <p:spPr>
          <a:xfrm>
            <a:off x="7358112" y="1573282"/>
            <a:ext cx="1549013" cy="1855718"/>
          </a:xfrm>
          <a:prstGeom prst="rect">
            <a:avLst/>
          </a:prstGeom>
        </p:spPr>
      </p:pic>
    </p:spTree>
    <p:extLst>
      <p:ext uri="{BB962C8B-B14F-4D97-AF65-F5344CB8AC3E}">
        <p14:creationId xmlns:p14="http://schemas.microsoft.com/office/powerpoint/2010/main" val="3370897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00c041417_1_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Clotting (3)</a:t>
            </a:r>
            <a:endParaRPr lang="en-US" dirty="0"/>
          </a:p>
        </p:txBody>
      </p:sp>
      <p:sp>
        <p:nvSpPr>
          <p:cNvPr id="3" name="Content Placeholder 2">
            <a:extLst>
              <a:ext uri="{FF2B5EF4-FFF2-40B4-BE49-F238E27FC236}">
                <a16:creationId xmlns:a16="http://schemas.microsoft.com/office/drawing/2014/main" id="{EAB35A76-40CC-4233-8299-E335312B75AB}"/>
              </a:ext>
            </a:extLst>
          </p:cNvPr>
          <p:cNvSpPr txBox="1">
            <a:spLocks/>
          </p:cNvSpPr>
          <p:nvPr/>
        </p:nvSpPr>
        <p:spPr>
          <a:xfrm>
            <a:off x="574963" y="1604471"/>
            <a:ext cx="10882023" cy="399752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GB" sz="1800" b="1" dirty="0"/>
              <a:t>Clotting Cascade</a:t>
            </a:r>
          </a:p>
          <a:p>
            <a:pPr marL="0" indent="0">
              <a:buFont typeface="Arial"/>
              <a:buNone/>
            </a:pPr>
            <a:endParaRPr lang="en-GB" sz="1800" b="1" dirty="0"/>
          </a:p>
          <a:p>
            <a:pPr marL="0" indent="0">
              <a:buFont typeface="Arial"/>
              <a:buNone/>
            </a:pPr>
            <a:r>
              <a:rPr lang="en-GB" sz="1400" dirty="0"/>
              <a:t>Intrinsic (initiated by endothelial collagen)</a:t>
            </a:r>
          </a:p>
          <a:p>
            <a:r>
              <a:rPr lang="en-GB" sz="1400" dirty="0"/>
              <a:t>12 </a:t>
            </a:r>
            <a:r>
              <a:rPr lang="en-GB" sz="1400" dirty="0">
                <a:sym typeface="Wingdings" panose="05000000000000000000" pitchFamily="2" charset="2"/>
              </a:rPr>
              <a:t> 11  9  8  10  10a</a:t>
            </a:r>
          </a:p>
          <a:p>
            <a:endParaRPr lang="en-GB" sz="1800" dirty="0">
              <a:sym typeface="Wingdings" panose="05000000000000000000" pitchFamily="2" charset="2"/>
            </a:endParaRPr>
          </a:p>
          <a:p>
            <a:pPr marL="0" indent="0">
              <a:buFont typeface="Arial"/>
              <a:buNone/>
            </a:pPr>
            <a:r>
              <a:rPr lang="en-GB" sz="1400" dirty="0">
                <a:sym typeface="Wingdings" panose="05000000000000000000" pitchFamily="2" charset="2"/>
              </a:rPr>
              <a:t>Extrinsic (initiated by Tissue Factor. This is expressed by immune cells and endothelium)</a:t>
            </a:r>
          </a:p>
          <a:p>
            <a:r>
              <a:rPr lang="en-GB" sz="1400" dirty="0">
                <a:sym typeface="Wingdings" panose="05000000000000000000" pitchFamily="2" charset="2"/>
              </a:rPr>
              <a:t>7  10  10a</a:t>
            </a:r>
          </a:p>
          <a:p>
            <a:endParaRPr lang="en-GB" sz="1400" dirty="0">
              <a:sym typeface="Wingdings" panose="05000000000000000000" pitchFamily="2" charset="2"/>
            </a:endParaRPr>
          </a:p>
          <a:p>
            <a:pPr marL="0" indent="0">
              <a:buFont typeface="Arial"/>
              <a:buNone/>
            </a:pPr>
            <a:r>
              <a:rPr lang="en-GB" sz="1400" dirty="0"/>
              <a:t>Common</a:t>
            </a:r>
          </a:p>
          <a:p>
            <a:r>
              <a:rPr lang="en-GB" sz="1400" dirty="0"/>
              <a:t>10a </a:t>
            </a:r>
            <a:r>
              <a:rPr lang="en-GB" sz="1400" dirty="0">
                <a:sym typeface="Wingdings" panose="05000000000000000000" pitchFamily="2" charset="2"/>
              </a:rPr>
              <a:t> Prothrombin (II)  Thrombin (</a:t>
            </a:r>
            <a:r>
              <a:rPr lang="en-GB" sz="1400" dirty="0" err="1">
                <a:sym typeface="Wingdings" panose="05000000000000000000" pitchFamily="2" charset="2"/>
              </a:rPr>
              <a:t>IIa</a:t>
            </a:r>
            <a:r>
              <a:rPr lang="en-GB" sz="1400" dirty="0">
                <a:sym typeface="Wingdings" panose="05000000000000000000" pitchFamily="2" charset="2"/>
              </a:rPr>
              <a:t>)  Fibrinogen  Fibrin (factor 13 reinforces fibrin)</a:t>
            </a:r>
            <a:endParaRPr lang="en-GB" sz="1400" dirty="0"/>
          </a:p>
        </p:txBody>
      </p:sp>
      <p:pic>
        <p:nvPicPr>
          <p:cNvPr id="4" name="Picture 3" descr="Diagram&#10;&#10;Description automatically generated">
            <a:extLst>
              <a:ext uri="{FF2B5EF4-FFF2-40B4-BE49-F238E27FC236}">
                <a16:creationId xmlns:a16="http://schemas.microsoft.com/office/drawing/2014/main" id="{63F51238-C235-489C-9232-305DAA08AFA0}"/>
              </a:ext>
            </a:extLst>
          </p:cNvPr>
          <p:cNvPicPr>
            <a:picLocks noChangeAspect="1"/>
          </p:cNvPicPr>
          <p:nvPr/>
        </p:nvPicPr>
        <p:blipFill>
          <a:blip r:embed="rId3"/>
          <a:stretch>
            <a:fillRect/>
          </a:stretch>
        </p:blipFill>
        <p:spPr>
          <a:xfrm>
            <a:off x="7358112" y="1573282"/>
            <a:ext cx="1549013" cy="1855718"/>
          </a:xfrm>
          <a:prstGeom prst="rect">
            <a:avLst/>
          </a:prstGeom>
        </p:spPr>
      </p:pic>
      <p:sp>
        <p:nvSpPr>
          <p:cNvPr id="5" name="TextBox 4">
            <a:extLst>
              <a:ext uri="{FF2B5EF4-FFF2-40B4-BE49-F238E27FC236}">
                <a16:creationId xmlns:a16="http://schemas.microsoft.com/office/drawing/2014/main" id="{E104A103-083D-4726-8301-53CC01844167}"/>
              </a:ext>
            </a:extLst>
          </p:cNvPr>
          <p:cNvSpPr txBox="1"/>
          <p:nvPr/>
        </p:nvSpPr>
        <p:spPr>
          <a:xfrm>
            <a:off x="4880182" y="1998056"/>
            <a:ext cx="2271584" cy="369332"/>
          </a:xfrm>
          <a:prstGeom prst="rect">
            <a:avLst/>
          </a:prstGeom>
          <a:noFill/>
        </p:spPr>
        <p:txBody>
          <a:bodyPr wrap="none" rtlCol="0">
            <a:spAutoFit/>
          </a:bodyPr>
          <a:lstStyle/>
          <a:p>
            <a:r>
              <a:rPr lang="en-GB" dirty="0">
                <a:solidFill>
                  <a:srgbClr val="FF0000"/>
                </a:solidFill>
              </a:rPr>
              <a:t>Warfarin (blocks Vit K)</a:t>
            </a:r>
          </a:p>
        </p:txBody>
      </p:sp>
      <p:sp>
        <p:nvSpPr>
          <p:cNvPr id="6" name="&quot;Not Allowed&quot; Symbol 5">
            <a:extLst>
              <a:ext uri="{FF2B5EF4-FFF2-40B4-BE49-F238E27FC236}">
                <a16:creationId xmlns:a16="http://schemas.microsoft.com/office/drawing/2014/main" id="{17B95FF2-9C1A-4FD9-A022-88ACC076FD48}"/>
              </a:ext>
            </a:extLst>
          </p:cNvPr>
          <p:cNvSpPr/>
          <p:nvPr/>
        </p:nvSpPr>
        <p:spPr>
          <a:xfrm>
            <a:off x="1038675" y="3680460"/>
            <a:ext cx="241485" cy="227907"/>
          </a:xfrm>
          <a:prstGeom prst="noSmoking">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quot;Not Allowed&quot; Symbol 7">
            <a:extLst>
              <a:ext uri="{FF2B5EF4-FFF2-40B4-BE49-F238E27FC236}">
                <a16:creationId xmlns:a16="http://schemas.microsoft.com/office/drawing/2014/main" id="{C54E9ACE-2E01-4046-B062-2AA392EEDCBE}"/>
              </a:ext>
            </a:extLst>
          </p:cNvPr>
          <p:cNvSpPr/>
          <p:nvPr/>
        </p:nvSpPr>
        <p:spPr>
          <a:xfrm>
            <a:off x="1122495" y="4578927"/>
            <a:ext cx="241485" cy="227907"/>
          </a:xfrm>
          <a:prstGeom prst="noSmoking">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quot;Not Allowed&quot; Symbol 8">
            <a:extLst>
              <a:ext uri="{FF2B5EF4-FFF2-40B4-BE49-F238E27FC236}">
                <a16:creationId xmlns:a16="http://schemas.microsoft.com/office/drawing/2014/main" id="{8DFA4AB5-D2C4-4E76-831B-B6BB378E417A}"/>
              </a:ext>
            </a:extLst>
          </p:cNvPr>
          <p:cNvSpPr/>
          <p:nvPr/>
        </p:nvSpPr>
        <p:spPr>
          <a:xfrm>
            <a:off x="2596203" y="4578927"/>
            <a:ext cx="241485" cy="227907"/>
          </a:xfrm>
          <a:prstGeom prst="noSmoking">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quot;Not Allowed&quot; Symbol 9">
            <a:extLst>
              <a:ext uri="{FF2B5EF4-FFF2-40B4-BE49-F238E27FC236}">
                <a16:creationId xmlns:a16="http://schemas.microsoft.com/office/drawing/2014/main" id="{83F2FB85-5ABD-446C-9BE1-BB75BC6FD875}"/>
              </a:ext>
            </a:extLst>
          </p:cNvPr>
          <p:cNvSpPr/>
          <p:nvPr/>
        </p:nvSpPr>
        <p:spPr>
          <a:xfrm>
            <a:off x="1934787" y="2761488"/>
            <a:ext cx="241485" cy="227907"/>
          </a:xfrm>
          <a:prstGeom prst="noSmoking">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1" name="Straight Connector 10">
            <a:extLst>
              <a:ext uri="{FF2B5EF4-FFF2-40B4-BE49-F238E27FC236}">
                <a16:creationId xmlns:a16="http://schemas.microsoft.com/office/drawing/2014/main" id="{03E717C0-4D38-4E5C-B973-F5E82B32072E}"/>
              </a:ext>
            </a:extLst>
          </p:cNvPr>
          <p:cNvCxnSpPr>
            <a:endCxn id="10" idx="7"/>
          </p:cNvCxnSpPr>
          <p:nvPr/>
        </p:nvCxnSpPr>
        <p:spPr>
          <a:xfrm flipH="1">
            <a:off x="2116836" y="2308860"/>
            <a:ext cx="3703320" cy="4937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23CA531-1C67-44C0-A673-8882AE726FAF}"/>
              </a:ext>
            </a:extLst>
          </p:cNvPr>
          <p:cNvCxnSpPr>
            <a:endCxn id="6" idx="7"/>
          </p:cNvCxnSpPr>
          <p:nvPr/>
        </p:nvCxnSpPr>
        <p:spPr>
          <a:xfrm flipH="1">
            <a:off x="1244795" y="2279073"/>
            <a:ext cx="4575361" cy="14347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1E4C7A0-99FA-45C5-BDF4-5330EC25549C}"/>
              </a:ext>
            </a:extLst>
          </p:cNvPr>
          <p:cNvCxnSpPr>
            <a:endCxn id="8" idx="7"/>
          </p:cNvCxnSpPr>
          <p:nvPr/>
        </p:nvCxnSpPr>
        <p:spPr>
          <a:xfrm flipH="1">
            <a:off x="1328615" y="2279073"/>
            <a:ext cx="4491541" cy="233323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ED138EA-61E2-4F50-B536-393BC4280732}"/>
              </a:ext>
            </a:extLst>
          </p:cNvPr>
          <p:cNvCxnSpPr/>
          <p:nvPr/>
        </p:nvCxnSpPr>
        <p:spPr>
          <a:xfrm flipH="1">
            <a:off x="2837688" y="2279073"/>
            <a:ext cx="2982468" cy="22998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BB8867B-BC95-4D8B-B238-3D67BAD4F44E}"/>
              </a:ext>
            </a:extLst>
          </p:cNvPr>
          <p:cNvSpPr txBox="1"/>
          <p:nvPr/>
        </p:nvSpPr>
        <p:spPr>
          <a:xfrm>
            <a:off x="33224" y="2392156"/>
            <a:ext cx="662874" cy="369332"/>
          </a:xfrm>
          <a:prstGeom prst="rect">
            <a:avLst/>
          </a:prstGeom>
          <a:noFill/>
        </p:spPr>
        <p:txBody>
          <a:bodyPr wrap="none" rtlCol="0">
            <a:spAutoFit/>
          </a:bodyPr>
          <a:lstStyle/>
          <a:p>
            <a:r>
              <a:rPr lang="en-GB" dirty="0">
                <a:solidFill>
                  <a:srgbClr val="FF0000"/>
                </a:solidFill>
              </a:rPr>
              <a:t>APTT</a:t>
            </a:r>
          </a:p>
        </p:txBody>
      </p:sp>
      <p:sp>
        <p:nvSpPr>
          <p:cNvPr id="20" name="TextBox 19">
            <a:extLst>
              <a:ext uri="{FF2B5EF4-FFF2-40B4-BE49-F238E27FC236}">
                <a16:creationId xmlns:a16="http://schemas.microsoft.com/office/drawing/2014/main" id="{343D2BCF-094E-487E-96D0-B468FB31C2DB}"/>
              </a:ext>
            </a:extLst>
          </p:cNvPr>
          <p:cNvSpPr txBox="1"/>
          <p:nvPr/>
        </p:nvSpPr>
        <p:spPr>
          <a:xfrm>
            <a:off x="28844" y="4209595"/>
            <a:ext cx="662874" cy="369332"/>
          </a:xfrm>
          <a:prstGeom prst="rect">
            <a:avLst/>
          </a:prstGeom>
          <a:noFill/>
        </p:spPr>
        <p:txBody>
          <a:bodyPr wrap="none" rtlCol="0">
            <a:spAutoFit/>
          </a:bodyPr>
          <a:lstStyle/>
          <a:p>
            <a:r>
              <a:rPr lang="en-GB" dirty="0">
                <a:solidFill>
                  <a:srgbClr val="FF0000"/>
                </a:solidFill>
              </a:rPr>
              <a:t>APTT</a:t>
            </a:r>
          </a:p>
        </p:txBody>
      </p:sp>
      <p:sp>
        <p:nvSpPr>
          <p:cNvPr id="21" name="TextBox 20">
            <a:extLst>
              <a:ext uri="{FF2B5EF4-FFF2-40B4-BE49-F238E27FC236}">
                <a16:creationId xmlns:a16="http://schemas.microsoft.com/office/drawing/2014/main" id="{BF4ED7F8-A39E-40D5-A958-3DAF2D4B5705}"/>
              </a:ext>
            </a:extLst>
          </p:cNvPr>
          <p:cNvSpPr txBox="1"/>
          <p:nvPr/>
        </p:nvSpPr>
        <p:spPr>
          <a:xfrm>
            <a:off x="112036" y="3364507"/>
            <a:ext cx="414472" cy="369332"/>
          </a:xfrm>
          <a:prstGeom prst="rect">
            <a:avLst/>
          </a:prstGeom>
          <a:noFill/>
        </p:spPr>
        <p:txBody>
          <a:bodyPr wrap="none" rtlCol="0">
            <a:spAutoFit/>
          </a:bodyPr>
          <a:lstStyle/>
          <a:p>
            <a:r>
              <a:rPr lang="en-GB" dirty="0">
                <a:solidFill>
                  <a:srgbClr val="FF0000"/>
                </a:solidFill>
              </a:rPr>
              <a:t>PT</a:t>
            </a:r>
          </a:p>
        </p:txBody>
      </p:sp>
      <p:sp>
        <p:nvSpPr>
          <p:cNvPr id="22" name="TextBox 21">
            <a:extLst>
              <a:ext uri="{FF2B5EF4-FFF2-40B4-BE49-F238E27FC236}">
                <a16:creationId xmlns:a16="http://schemas.microsoft.com/office/drawing/2014/main" id="{DEDD85DC-F981-47EF-A43A-5AC9F4C6ABE8}"/>
              </a:ext>
            </a:extLst>
          </p:cNvPr>
          <p:cNvSpPr txBox="1"/>
          <p:nvPr/>
        </p:nvSpPr>
        <p:spPr>
          <a:xfrm>
            <a:off x="3105604" y="5604167"/>
            <a:ext cx="2932791" cy="369332"/>
          </a:xfrm>
          <a:prstGeom prst="rect">
            <a:avLst/>
          </a:prstGeom>
          <a:noFill/>
        </p:spPr>
        <p:txBody>
          <a:bodyPr wrap="none" rtlCol="0">
            <a:spAutoFit/>
          </a:bodyPr>
          <a:lstStyle/>
          <a:p>
            <a:r>
              <a:rPr lang="en-GB" dirty="0">
                <a:solidFill>
                  <a:srgbClr val="FF0000"/>
                </a:solidFill>
              </a:rPr>
              <a:t>Heparin (via Antithrombin III)</a:t>
            </a:r>
          </a:p>
        </p:txBody>
      </p:sp>
      <p:cxnSp>
        <p:nvCxnSpPr>
          <p:cNvPr id="23" name="Straight Connector 22">
            <a:extLst>
              <a:ext uri="{FF2B5EF4-FFF2-40B4-BE49-F238E27FC236}">
                <a16:creationId xmlns:a16="http://schemas.microsoft.com/office/drawing/2014/main" id="{6FBB435D-2AC5-444A-A266-16A6B08DC12D}"/>
              </a:ext>
            </a:extLst>
          </p:cNvPr>
          <p:cNvCxnSpPr>
            <a:endCxn id="9" idx="5"/>
          </p:cNvCxnSpPr>
          <p:nvPr/>
        </p:nvCxnSpPr>
        <p:spPr>
          <a:xfrm flipH="1" flipV="1">
            <a:off x="2802323" y="4773458"/>
            <a:ext cx="553525" cy="8583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23D1311-D8CC-4252-89D0-0021978384F6}"/>
              </a:ext>
            </a:extLst>
          </p:cNvPr>
          <p:cNvCxnSpPr>
            <a:endCxn id="8" idx="5"/>
          </p:cNvCxnSpPr>
          <p:nvPr/>
        </p:nvCxnSpPr>
        <p:spPr>
          <a:xfrm flipH="1" flipV="1">
            <a:off x="1328615" y="4773458"/>
            <a:ext cx="2013517" cy="85497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5FAADCD-E87D-4334-A2BC-093A87F82ADD}"/>
              </a:ext>
            </a:extLst>
          </p:cNvPr>
          <p:cNvSpPr txBox="1"/>
          <p:nvPr/>
        </p:nvSpPr>
        <p:spPr>
          <a:xfrm>
            <a:off x="1198459" y="5982596"/>
            <a:ext cx="2273828" cy="369332"/>
          </a:xfrm>
          <a:prstGeom prst="rect">
            <a:avLst/>
          </a:prstGeom>
          <a:noFill/>
        </p:spPr>
        <p:txBody>
          <a:bodyPr wrap="none" rtlCol="0">
            <a:spAutoFit/>
          </a:bodyPr>
          <a:lstStyle/>
          <a:p>
            <a:r>
              <a:rPr lang="en-GB" dirty="0">
                <a:solidFill>
                  <a:srgbClr val="FF0000"/>
                </a:solidFill>
              </a:rPr>
              <a:t>Rivaroxaban (directly)</a:t>
            </a:r>
          </a:p>
        </p:txBody>
      </p:sp>
      <p:cxnSp>
        <p:nvCxnSpPr>
          <p:cNvPr id="28" name="Straight Connector 27">
            <a:extLst>
              <a:ext uri="{FF2B5EF4-FFF2-40B4-BE49-F238E27FC236}">
                <a16:creationId xmlns:a16="http://schemas.microsoft.com/office/drawing/2014/main" id="{0E76D6EC-93D8-423D-83C3-741827939ACA}"/>
              </a:ext>
            </a:extLst>
          </p:cNvPr>
          <p:cNvCxnSpPr>
            <a:endCxn id="8" idx="5"/>
          </p:cNvCxnSpPr>
          <p:nvPr/>
        </p:nvCxnSpPr>
        <p:spPr>
          <a:xfrm flipH="1" flipV="1">
            <a:off x="1328615" y="4773458"/>
            <a:ext cx="376741" cy="120004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610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00c041417_1_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dirty="0"/>
              <a:t>Sickle Cell</a:t>
            </a:r>
            <a:endParaRPr dirty="0"/>
          </a:p>
        </p:txBody>
      </p:sp>
      <p:sp>
        <p:nvSpPr>
          <p:cNvPr id="25" name="Content Placeholder 2">
            <a:extLst>
              <a:ext uri="{FF2B5EF4-FFF2-40B4-BE49-F238E27FC236}">
                <a16:creationId xmlns:a16="http://schemas.microsoft.com/office/drawing/2014/main" id="{42EA54C7-BDFC-4595-BF53-2E2764BA09F7}"/>
              </a:ext>
            </a:extLst>
          </p:cNvPr>
          <p:cNvSpPr txBox="1">
            <a:spLocks/>
          </p:cNvSpPr>
          <p:nvPr/>
        </p:nvSpPr>
        <p:spPr>
          <a:xfrm>
            <a:off x="561603" y="1597545"/>
            <a:ext cx="8020793" cy="399752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GB" sz="1600"/>
              <a:t>Autosomal recessive (heterozygote = ‘trait’, homozygote = disease)</a:t>
            </a:r>
          </a:p>
          <a:p>
            <a:r>
              <a:rPr lang="en-GB" sz="1600"/>
              <a:t>Gene on Cr11 </a:t>
            </a:r>
            <a:r>
              <a:rPr lang="en-GB" sz="1600">
                <a:sym typeface="Wingdings" panose="05000000000000000000" pitchFamily="2" charset="2"/>
              </a:rPr>
              <a:t> </a:t>
            </a:r>
            <a:r>
              <a:rPr lang="en-GB" sz="1600"/>
              <a:t>Glutamic acid substitution with valine </a:t>
            </a:r>
            <a:r>
              <a:rPr lang="en-GB" sz="1600">
                <a:sym typeface="Wingdings" panose="05000000000000000000" pitchFamily="2" charset="2"/>
              </a:rPr>
              <a:t> B-Globin polymerization</a:t>
            </a:r>
          </a:p>
          <a:p>
            <a:pPr lvl="1"/>
            <a:r>
              <a:rPr lang="en-GB" sz="1400">
                <a:sym typeface="Wingdings" panose="05000000000000000000" pitchFamily="2" charset="2"/>
              </a:rPr>
              <a:t>Sickled cells. Endothelial damage. Reduced O</a:t>
            </a:r>
            <a:r>
              <a:rPr lang="en-GB" sz="1400" baseline="-25000">
                <a:sym typeface="Wingdings" panose="05000000000000000000" pitchFamily="2" charset="2"/>
              </a:rPr>
              <a:t>2</a:t>
            </a:r>
            <a:r>
              <a:rPr lang="en-GB" sz="1400">
                <a:sym typeface="Wingdings" panose="05000000000000000000" pitchFamily="2" charset="2"/>
              </a:rPr>
              <a:t> carrying capacity</a:t>
            </a:r>
            <a:endParaRPr lang="en-GB" sz="1400"/>
          </a:p>
          <a:p>
            <a:pPr marL="0" indent="0">
              <a:buFont typeface="Arial"/>
              <a:buNone/>
            </a:pPr>
            <a:endParaRPr lang="en-GB" sz="1800" i="1"/>
          </a:p>
          <a:p>
            <a:pPr marL="0" indent="0">
              <a:buFont typeface="Arial"/>
              <a:buNone/>
            </a:pPr>
            <a:r>
              <a:rPr lang="en-GB" sz="1800" i="1"/>
              <a:t>Acute Presentation (crisis):</a:t>
            </a:r>
            <a:endParaRPr lang="en-GB" sz="1800"/>
          </a:p>
          <a:p>
            <a:r>
              <a:rPr lang="en-GB" sz="1800"/>
              <a:t>MSK: Bone pain, joint pain</a:t>
            </a:r>
          </a:p>
          <a:p>
            <a:r>
              <a:rPr lang="en-GB" sz="1800"/>
              <a:t>Infection</a:t>
            </a:r>
          </a:p>
          <a:p>
            <a:r>
              <a:rPr lang="en-GB" sz="1800"/>
              <a:t>Resp: dyspnoea, cough, hypoxia</a:t>
            </a:r>
          </a:p>
          <a:p>
            <a:r>
              <a:rPr lang="en-GB" sz="1800"/>
              <a:t>CNS: stroke</a:t>
            </a:r>
          </a:p>
          <a:p>
            <a:r>
              <a:rPr lang="en-GB" sz="1800"/>
              <a:t>GI: sequestration crisis</a:t>
            </a:r>
          </a:p>
          <a:p>
            <a:endParaRPr lang="en-GB" sz="1800" dirty="0"/>
          </a:p>
        </p:txBody>
      </p:sp>
    </p:spTree>
    <p:extLst>
      <p:ext uri="{BB962C8B-B14F-4D97-AF65-F5344CB8AC3E}">
        <p14:creationId xmlns:p14="http://schemas.microsoft.com/office/powerpoint/2010/main" val="2535116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00c041417_1_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dirty="0"/>
              <a:t>Sickle Cell (2)</a:t>
            </a:r>
            <a:endParaRPr dirty="0"/>
          </a:p>
        </p:txBody>
      </p:sp>
      <p:sp>
        <p:nvSpPr>
          <p:cNvPr id="4" name="Content Placeholder 2">
            <a:extLst>
              <a:ext uri="{FF2B5EF4-FFF2-40B4-BE49-F238E27FC236}">
                <a16:creationId xmlns:a16="http://schemas.microsoft.com/office/drawing/2014/main" id="{EB81218F-39C7-4445-A9AC-6EAD75041E8C}"/>
              </a:ext>
            </a:extLst>
          </p:cNvPr>
          <p:cNvSpPr txBox="1">
            <a:spLocks/>
          </p:cNvSpPr>
          <p:nvPr/>
        </p:nvSpPr>
        <p:spPr>
          <a:xfrm>
            <a:off x="457200" y="1633170"/>
            <a:ext cx="10882023" cy="399752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GB" sz="1800" i="1"/>
              <a:t>Risk factors for sickle crisis:</a:t>
            </a:r>
          </a:p>
          <a:p>
            <a:r>
              <a:rPr lang="en-GB" sz="1800"/>
              <a:t>Low O</a:t>
            </a:r>
            <a:r>
              <a:rPr lang="en-GB" sz="1800" baseline="-25000"/>
              <a:t>2</a:t>
            </a:r>
            <a:r>
              <a:rPr lang="en-GB" sz="1800"/>
              <a:t> </a:t>
            </a:r>
          </a:p>
          <a:p>
            <a:r>
              <a:rPr lang="en-GB" sz="1800"/>
              <a:t>Cold weather</a:t>
            </a:r>
          </a:p>
          <a:p>
            <a:r>
              <a:rPr lang="en-GB" sz="1800"/>
              <a:t>Parvovirus B19</a:t>
            </a:r>
          </a:p>
          <a:p>
            <a:r>
              <a:rPr lang="en-GB" sz="1800"/>
              <a:t>Exertion</a:t>
            </a:r>
          </a:p>
          <a:p>
            <a:endParaRPr lang="en-GB" sz="1800"/>
          </a:p>
          <a:p>
            <a:pPr marL="0" indent="0">
              <a:buFont typeface="Arial"/>
              <a:buNone/>
            </a:pPr>
            <a:r>
              <a:rPr lang="en-GB" sz="1800" i="1"/>
              <a:t>Chronic complication:</a:t>
            </a:r>
          </a:p>
          <a:p>
            <a:r>
              <a:rPr lang="en-GB" sz="1800"/>
              <a:t>Avascular necrosis of joints, silent CNS infarcts, retinopathy, nephropathy, ED</a:t>
            </a:r>
          </a:p>
          <a:p>
            <a:endParaRPr lang="en-GB" sz="2000"/>
          </a:p>
          <a:p>
            <a:endParaRPr lang="en-GB" sz="2000" dirty="0"/>
          </a:p>
        </p:txBody>
      </p:sp>
    </p:spTree>
    <p:extLst>
      <p:ext uri="{BB962C8B-B14F-4D97-AF65-F5344CB8AC3E}">
        <p14:creationId xmlns:p14="http://schemas.microsoft.com/office/powerpoint/2010/main" val="3789496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b="0" i="0" u="none" strike="noStrike" cap="none">
                <a:solidFill>
                  <a:schemeClr val="dk1"/>
                </a:solidFill>
                <a:latin typeface="Calibri"/>
                <a:ea typeface="Calibri"/>
                <a:cs typeface="Calibri"/>
                <a:sym typeface="Calibri"/>
              </a:rPr>
              <a:t>     </a:t>
            </a:r>
            <a:endParaRPr/>
          </a:p>
        </p:txBody>
      </p:sp>
      <p:sp>
        <p:nvSpPr>
          <p:cNvPr id="105" name="Google Shape;105;p3"/>
          <p:cNvSpPr txBox="1">
            <a:spLocks noGrp="1"/>
          </p:cNvSpPr>
          <p:nvPr>
            <p:ph type="body" idx="1"/>
          </p:nvPr>
        </p:nvSpPr>
        <p:spPr>
          <a:xfrm>
            <a:off x="457200" y="2981325"/>
            <a:ext cx="8229600" cy="3144837"/>
          </a:xfrm>
          <a:prstGeom prst="rect">
            <a:avLst/>
          </a:prstGeom>
          <a:noFill/>
          <a:ln>
            <a:noFill/>
          </a:ln>
        </p:spPr>
        <p:txBody>
          <a:bodyPr spcFirstLastPara="1" wrap="square" lIns="91425" tIns="45700" rIns="91425" bIns="45700" anchor="t" anchorCtr="0">
            <a:noAutofit/>
          </a:bodyPr>
          <a:lstStyle/>
          <a:p>
            <a:pPr marL="342900" marR="0" lvl="0" indent="-342900" algn="r" rtl="0">
              <a:lnSpc>
                <a:spcPct val="100000"/>
              </a:lnSpc>
              <a:spcBef>
                <a:spcPts val="0"/>
              </a:spcBef>
              <a:spcAft>
                <a:spcPts val="0"/>
              </a:spcAft>
              <a:buClr>
                <a:schemeClr val="dk1"/>
              </a:buClr>
              <a:buSzPts val="800"/>
              <a:buFont typeface="Arial"/>
              <a:buNone/>
            </a:pPr>
            <a:r>
              <a:rPr lang="en-US" sz="3200" b="0" i="0" u="none" strike="noStrike" cap="none">
                <a:solidFill>
                  <a:schemeClr val="dk1"/>
                </a:solidFill>
                <a:latin typeface="Calibri"/>
                <a:ea typeface="Calibri"/>
                <a:cs typeface="Calibri"/>
                <a:sym typeface="Calibri"/>
              </a:rPr>
              <a:t>Phase </a:t>
            </a:r>
            <a:r>
              <a:rPr lang="en-US"/>
              <a:t>2a</a:t>
            </a:r>
            <a:r>
              <a:rPr lang="en-US" sz="3200" b="0" i="0" u="none" strike="noStrike" cap="none">
                <a:solidFill>
                  <a:schemeClr val="dk1"/>
                </a:solidFill>
                <a:latin typeface="Calibri"/>
                <a:ea typeface="Calibri"/>
                <a:cs typeface="Calibri"/>
                <a:sym typeface="Calibri"/>
              </a:rPr>
              <a:t> Revision Session</a:t>
            </a:r>
            <a:endParaRPr/>
          </a:p>
          <a:p>
            <a:pPr marL="342900" marR="0" lvl="0" indent="-342900" algn="r" rtl="0">
              <a:lnSpc>
                <a:spcPct val="100000"/>
              </a:lnSpc>
              <a:spcBef>
                <a:spcPts val="640"/>
              </a:spcBef>
              <a:spcAft>
                <a:spcPts val="0"/>
              </a:spcAft>
              <a:buClr>
                <a:schemeClr val="dk1"/>
              </a:buClr>
              <a:buSzPts val="800"/>
              <a:buFont typeface="Arial"/>
              <a:buNone/>
            </a:pPr>
            <a:endParaRPr sz="3200" b="0" i="0" u="none" strike="noStrike" cap="none">
              <a:solidFill>
                <a:schemeClr val="dk1"/>
              </a:solidFill>
              <a:latin typeface="Calibri"/>
              <a:ea typeface="Calibri"/>
              <a:cs typeface="Calibri"/>
              <a:sym typeface="Calibri"/>
            </a:endParaRPr>
          </a:p>
          <a:p>
            <a:pPr marL="342900" marR="0" lvl="0" indent="-342900" algn="r" rtl="0">
              <a:lnSpc>
                <a:spcPct val="100000"/>
              </a:lnSpc>
              <a:spcBef>
                <a:spcPts val="640"/>
              </a:spcBef>
              <a:spcAft>
                <a:spcPts val="0"/>
              </a:spcAft>
              <a:buClr>
                <a:schemeClr val="dk1"/>
              </a:buClr>
              <a:buSzPts val="800"/>
              <a:buFont typeface="Arial"/>
              <a:buNone/>
            </a:pPr>
            <a:r>
              <a:rPr lang="en-US"/>
              <a:t>Cameron Clark &amp; Emily Sams</a:t>
            </a:r>
            <a:endParaRPr/>
          </a:p>
          <a:p>
            <a:pPr marL="342900" marR="0" lvl="0" indent="-342900" algn="r" rtl="0">
              <a:lnSpc>
                <a:spcPct val="100000"/>
              </a:lnSpc>
              <a:spcBef>
                <a:spcPts val="640"/>
              </a:spcBef>
              <a:spcAft>
                <a:spcPts val="0"/>
              </a:spcAft>
              <a:buClr>
                <a:schemeClr val="dk1"/>
              </a:buClr>
              <a:buSzPts val="800"/>
              <a:buFont typeface="Arial"/>
              <a:buNone/>
            </a:pPr>
            <a:r>
              <a:rPr lang="en-US"/>
              <a:t>07/02/22 7pm</a:t>
            </a:r>
            <a:endParaRPr sz="3200" b="0" i="0" u="none" strike="noStrike" cap="none">
              <a:solidFill>
                <a:schemeClr val="dk1"/>
              </a:solidFill>
              <a:latin typeface="Calibri"/>
              <a:ea typeface="Calibri"/>
              <a:cs typeface="Calibri"/>
              <a:sym typeface="Calibri"/>
            </a:endParaRPr>
          </a:p>
        </p:txBody>
      </p:sp>
      <p:sp>
        <p:nvSpPr>
          <p:cNvPr id="106" name="Google Shape;106;p3"/>
          <p:cNvSpPr txBox="1"/>
          <p:nvPr/>
        </p:nvSpPr>
        <p:spPr>
          <a:xfrm>
            <a:off x="457200" y="274637"/>
            <a:ext cx="8229600" cy="1981199"/>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 name="Google Shape;107;p3"/>
          <p:cNvSpPr txBox="1"/>
          <p:nvPr/>
        </p:nvSpPr>
        <p:spPr>
          <a:xfrm>
            <a:off x="878946" y="605270"/>
            <a:ext cx="7386107" cy="224676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750"/>
              <a:buFont typeface="Calibri"/>
              <a:buNone/>
            </a:pPr>
            <a:r>
              <a:rPr lang="en-US" sz="7000">
                <a:solidFill>
                  <a:schemeClr val="lt1"/>
                </a:solidFill>
                <a:latin typeface="Calibri"/>
                <a:ea typeface="Calibri"/>
                <a:cs typeface="Calibri"/>
                <a:sym typeface="Calibri"/>
              </a:rPr>
              <a:t>Haematology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00c041417_1_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dirty="0"/>
              <a:t>Sickle Cell (3)</a:t>
            </a:r>
            <a:endParaRPr dirty="0"/>
          </a:p>
        </p:txBody>
      </p:sp>
      <p:sp>
        <p:nvSpPr>
          <p:cNvPr id="5" name="Content Placeholder 2">
            <a:extLst>
              <a:ext uri="{FF2B5EF4-FFF2-40B4-BE49-F238E27FC236}">
                <a16:creationId xmlns:a16="http://schemas.microsoft.com/office/drawing/2014/main" id="{4BF8FBC5-CC4D-4BAE-AB66-825D7C987875}"/>
              </a:ext>
            </a:extLst>
          </p:cNvPr>
          <p:cNvSpPr txBox="1">
            <a:spLocks/>
          </p:cNvSpPr>
          <p:nvPr/>
        </p:nvSpPr>
        <p:spPr>
          <a:xfrm>
            <a:off x="457200" y="1621295"/>
            <a:ext cx="10882023" cy="399752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GB" sz="1800" i="1"/>
              <a:t>Workup:</a:t>
            </a:r>
          </a:p>
          <a:p>
            <a:r>
              <a:rPr lang="en-GB" sz="1800"/>
              <a:t>FBC – Low MCV, Low Hb </a:t>
            </a:r>
          </a:p>
          <a:p>
            <a:r>
              <a:rPr lang="en-GB" sz="1800"/>
              <a:t>Blood smear – sickled erythrocytes</a:t>
            </a:r>
          </a:p>
          <a:p>
            <a:r>
              <a:rPr lang="en-GB" sz="1800"/>
              <a:t>Sickle solubility test</a:t>
            </a:r>
          </a:p>
          <a:p>
            <a:r>
              <a:rPr lang="en-GB" sz="1800"/>
              <a:t>Hb electrophoresis</a:t>
            </a:r>
          </a:p>
          <a:p>
            <a:endParaRPr lang="en-GB" sz="1800"/>
          </a:p>
          <a:p>
            <a:pPr marL="0" indent="0">
              <a:buFont typeface="Arial"/>
              <a:buNone/>
            </a:pPr>
            <a:r>
              <a:rPr lang="en-GB" sz="1800" i="1"/>
              <a:t>Management:</a:t>
            </a:r>
          </a:p>
          <a:p>
            <a:r>
              <a:rPr lang="en-GB" sz="1800"/>
              <a:t>Acute: morphine / O</a:t>
            </a:r>
            <a:r>
              <a:rPr lang="en-GB" sz="1800" baseline="-25000"/>
              <a:t>2</a:t>
            </a:r>
            <a:r>
              <a:rPr lang="en-GB" sz="1800"/>
              <a:t> / IV fluids / Transfusion  exchange</a:t>
            </a:r>
          </a:p>
          <a:p>
            <a:r>
              <a:rPr lang="en-GB" sz="1800"/>
              <a:t>Chronic: hydroxycarbamide </a:t>
            </a:r>
          </a:p>
          <a:p>
            <a:r>
              <a:rPr lang="en-GB" sz="1800"/>
              <a:t> </a:t>
            </a:r>
          </a:p>
          <a:p>
            <a:endParaRPr lang="en-GB" sz="2000"/>
          </a:p>
          <a:p>
            <a:endParaRPr lang="en-GB" sz="2000" dirty="0"/>
          </a:p>
        </p:txBody>
      </p:sp>
    </p:spTree>
    <p:extLst>
      <p:ext uri="{BB962C8B-B14F-4D97-AF65-F5344CB8AC3E}">
        <p14:creationId xmlns:p14="http://schemas.microsoft.com/office/powerpoint/2010/main" val="1182338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00c041417_1_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indent="0">
              <a:spcBef>
                <a:spcPts val="0"/>
              </a:spcBef>
            </a:pPr>
            <a:r>
              <a:rPr lang="en-GB" sz="4000" dirty="0">
                <a:solidFill>
                  <a:schemeClr val="lt1"/>
                </a:solidFill>
                <a:latin typeface="Trebuchet MS"/>
                <a:sym typeface="Trebuchet MS"/>
              </a:rPr>
              <a:t>TTP</a:t>
            </a:r>
            <a:br>
              <a:rPr lang="en-GB" sz="9600" dirty="0">
                <a:solidFill>
                  <a:schemeClr val="lt1"/>
                </a:solidFill>
                <a:latin typeface="Trebuchet MS"/>
                <a:sym typeface="Trebuchet MS"/>
              </a:rPr>
            </a:br>
            <a:r>
              <a:rPr lang="en-GB" sz="1600" dirty="0">
                <a:solidFill>
                  <a:schemeClr val="lt1"/>
                </a:solidFill>
                <a:latin typeface="Trebuchet MS"/>
                <a:sym typeface="Trebuchet MS"/>
              </a:rPr>
              <a:t>(Thrombotic thrombocytopenic purpura)</a:t>
            </a:r>
            <a:endParaRPr dirty="0"/>
          </a:p>
        </p:txBody>
      </p:sp>
      <p:sp>
        <p:nvSpPr>
          <p:cNvPr id="4" name="Content Placeholder 2">
            <a:extLst>
              <a:ext uri="{FF2B5EF4-FFF2-40B4-BE49-F238E27FC236}">
                <a16:creationId xmlns:a16="http://schemas.microsoft.com/office/drawing/2014/main" id="{91F0ECAC-F31D-42D3-8AC9-CAE26858E3E1}"/>
              </a:ext>
            </a:extLst>
          </p:cNvPr>
          <p:cNvSpPr txBox="1">
            <a:spLocks/>
          </p:cNvSpPr>
          <p:nvPr/>
        </p:nvSpPr>
        <p:spPr>
          <a:xfrm>
            <a:off x="457200" y="1555981"/>
            <a:ext cx="8740239" cy="3997528"/>
          </a:xfrm>
          <a:prstGeom prst="rect">
            <a:avLst/>
          </a:prstGeom>
          <a:noFill/>
          <a:ln>
            <a:no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GB" sz="2000" dirty="0"/>
              <a:t>ADAM TS13 protein deficiency (</a:t>
            </a:r>
            <a:r>
              <a:rPr lang="en-GB" sz="2000" dirty="0" err="1"/>
              <a:t>vWF</a:t>
            </a:r>
            <a:r>
              <a:rPr lang="en-GB" sz="2000" dirty="0"/>
              <a:t> cleaving protease)</a:t>
            </a:r>
          </a:p>
          <a:p>
            <a:r>
              <a:rPr lang="en-GB" sz="2000" dirty="0"/>
              <a:t>Can’t break clumps of </a:t>
            </a:r>
            <a:r>
              <a:rPr lang="en-GB" sz="2000" dirty="0" err="1"/>
              <a:t>vWF</a:t>
            </a:r>
            <a:r>
              <a:rPr lang="en-GB" sz="2000" dirty="0"/>
              <a:t> into useful monomers – causes microvascular clots to form</a:t>
            </a:r>
          </a:p>
          <a:p>
            <a:r>
              <a:rPr lang="en-GB" sz="2000" dirty="0"/>
              <a:t>Problem with </a:t>
            </a:r>
            <a:r>
              <a:rPr lang="en-GB" sz="2000" b="1" dirty="0"/>
              <a:t>primary haemostasis</a:t>
            </a:r>
            <a:endParaRPr lang="en-GB" sz="2000" dirty="0"/>
          </a:p>
          <a:p>
            <a:endParaRPr lang="en-GB" sz="2000" dirty="0"/>
          </a:p>
          <a:p>
            <a:pPr marL="0" indent="0">
              <a:buFont typeface="Arial"/>
              <a:buNone/>
            </a:pPr>
            <a:r>
              <a:rPr lang="en-GB" sz="2000" i="1" u="sng" dirty="0"/>
              <a:t>Risks:</a:t>
            </a:r>
            <a:r>
              <a:rPr lang="en-GB" sz="2000" u="sng" dirty="0"/>
              <a:t> </a:t>
            </a:r>
            <a:r>
              <a:rPr lang="en-GB" sz="2000" dirty="0"/>
              <a:t>adults, female</a:t>
            </a:r>
          </a:p>
          <a:p>
            <a:pPr marL="0" indent="0">
              <a:buFont typeface="Arial"/>
              <a:buNone/>
            </a:pPr>
            <a:r>
              <a:rPr lang="en-GB" sz="2000" i="1" u="sng" dirty="0"/>
              <a:t>Presentation: </a:t>
            </a:r>
            <a:r>
              <a:rPr lang="en-GB" sz="2000" dirty="0"/>
              <a:t>Fatigue, fever, jaundice, petechiae, purpura, neurological deficit</a:t>
            </a:r>
          </a:p>
          <a:p>
            <a:pPr marL="0" indent="0">
              <a:buFont typeface="Arial"/>
              <a:buNone/>
            </a:pPr>
            <a:r>
              <a:rPr lang="en-GB" sz="2000" i="1" u="sng" dirty="0"/>
              <a:t>Workup:</a:t>
            </a:r>
          </a:p>
          <a:p>
            <a:r>
              <a:rPr lang="en-GB" sz="2000" dirty="0"/>
              <a:t>FBC: raised WCC, low Hb, low platelets</a:t>
            </a:r>
          </a:p>
          <a:p>
            <a:r>
              <a:rPr lang="en-GB" sz="2000" dirty="0"/>
              <a:t>Other: raised bilirubin, raised creatinine</a:t>
            </a:r>
          </a:p>
          <a:p>
            <a:r>
              <a:rPr lang="en-GB" sz="2000" dirty="0"/>
              <a:t>Blood smear: schistocytes</a:t>
            </a:r>
          </a:p>
          <a:p>
            <a:r>
              <a:rPr lang="en-GB" sz="2000" dirty="0"/>
              <a:t>Clotting: PT and APTT normal</a:t>
            </a:r>
          </a:p>
          <a:p>
            <a:pPr marL="0" indent="0">
              <a:buFont typeface="Arial"/>
              <a:buNone/>
            </a:pPr>
            <a:r>
              <a:rPr lang="en-GB" sz="2000" i="1" u="sng" dirty="0"/>
              <a:t>Treatment:</a:t>
            </a:r>
          </a:p>
          <a:p>
            <a:r>
              <a:rPr lang="en-GB" sz="2000" dirty="0"/>
              <a:t>Plasma exchange, IV methylprednisolone, monoclonal Ab’s (Platelet transfusion </a:t>
            </a:r>
            <a:r>
              <a:rPr lang="en-GB" sz="2000" u="sng" dirty="0"/>
              <a:t>contraindicated</a:t>
            </a:r>
            <a:r>
              <a:rPr lang="en-GB" sz="2000" dirty="0"/>
              <a:t>)</a:t>
            </a:r>
          </a:p>
        </p:txBody>
      </p:sp>
    </p:spTree>
    <p:extLst>
      <p:ext uri="{BB962C8B-B14F-4D97-AF65-F5344CB8AC3E}">
        <p14:creationId xmlns:p14="http://schemas.microsoft.com/office/powerpoint/2010/main" val="341972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00c041417_1_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indent="0">
              <a:spcBef>
                <a:spcPts val="0"/>
              </a:spcBef>
            </a:pPr>
            <a:r>
              <a:rPr lang="en-GB" sz="4000" dirty="0">
                <a:latin typeface="Trebuchet MS"/>
                <a:sym typeface="Trebuchet MS"/>
              </a:rPr>
              <a:t>ITP</a:t>
            </a:r>
            <a:br>
              <a:rPr lang="en-GB" sz="9600" dirty="0">
                <a:solidFill>
                  <a:schemeClr val="lt1"/>
                </a:solidFill>
                <a:latin typeface="Trebuchet MS"/>
                <a:sym typeface="Trebuchet MS"/>
              </a:rPr>
            </a:br>
            <a:r>
              <a:rPr lang="en-GB" sz="1600" dirty="0">
                <a:solidFill>
                  <a:schemeClr val="lt1"/>
                </a:solidFill>
                <a:latin typeface="Trebuchet MS"/>
                <a:sym typeface="Trebuchet MS"/>
              </a:rPr>
              <a:t>(</a:t>
            </a:r>
            <a:r>
              <a:rPr lang="en-GB" sz="1600" dirty="0">
                <a:latin typeface="Trebuchet MS"/>
                <a:sym typeface="Trebuchet MS"/>
              </a:rPr>
              <a:t>Immune</a:t>
            </a:r>
            <a:r>
              <a:rPr lang="en-GB" sz="1600" dirty="0">
                <a:solidFill>
                  <a:schemeClr val="lt1"/>
                </a:solidFill>
                <a:latin typeface="Trebuchet MS"/>
                <a:sym typeface="Trebuchet MS"/>
              </a:rPr>
              <a:t> thrombocytopenic purpura)</a:t>
            </a:r>
            <a:endParaRPr dirty="0"/>
          </a:p>
        </p:txBody>
      </p:sp>
      <p:sp>
        <p:nvSpPr>
          <p:cNvPr id="5" name="Content Placeholder 2">
            <a:extLst>
              <a:ext uri="{FF2B5EF4-FFF2-40B4-BE49-F238E27FC236}">
                <a16:creationId xmlns:a16="http://schemas.microsoft.com/office/drawing/2014/main" id="{351A988D-1AAA-49FE-AE44-08400D866FA4}"/>
              </a:ext>
            </a:extLst>
          </p:cNvPr>
          <p:cNvSpPr txBox="1">
            <a:spLocks/>
          </p:cNvSpPr>
          <p:nvPr/>
        </p:nvSpPr>
        <p:spPr>
          <a:xfrm>
            <a:off x="457200" y="1538167"/>
            <a:ext cx="8110847" cy="399752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GB" sz="1800"/>
              <a:t>Autoimmune, IgG destruction of Gpiib/iiia </a:t>
            </a:r>
            <a:r>
              <a:rPr lang="en-GB" sz="1800">
                <a:sym typeface="Wingdings" panose="05000000000000000000" pitchFamily="2" charset="2"/>
              </a:rPr>
              <a:t> platelets can’t activate  problem with </a:t>
            </a:r>
            <a:r>
              <a:rPr lang="en-GB" sz="1800" b="1">
                <a:sym typeface="Wingdings" panose="05000000000000000000" pitchFamily="2" charset="2"/>
              </a:rPr>
              <a:t>primary haemostasis</a:t>
            </a:r>
            <a:endParaRPr lang="en-GB" sz="1800"/>
          </a:p>
          <a:p>
            <a:pPr marL="0" indent="0">
              <a:buFont typeface="Arial"/>
              <a:buNone/>
            </a:pPr>
            <a:endParaRPr lang="en-GB" sz="1800"/>
          </a:p>
          <a:p>
            <a:pPr marL="0" indent="0">
              <a:buFont typeface="Arial"/>
              <a:buNone/>
            </a:pPr>
            <a:r>
              <a:rPr lang="en-GB" sz="1800" i="1" u="sng"/>
              <a:t>Risks:</a:t>
            </a:r>
            <a:r>
              <a:rPr lang="en-GB" sz="1800" i="1"/>
              <a:t> </a:t>
            </a:r>
            <a:r>
              <a:rPr lang="en-GB" sz="1800"/>
              <a:t>paediatric, </a:t>
            </a:r>
            <a:r>
              <a:rPr lang="en-GB" sz="1800" b="1"/>
              <a:t>post-viral</a:t>
            </a:r>
          </a:p>
          <a:p>
            <a:pPr marL="0" indent="0">
              <a:buFont typeface="Arial"/>
              <a:buNone/>
            </a:pPr>
            <a:r>
              <a:rPr lang="en-GB" sz="1800" i="1" u="sng"/>
              <a:t>Presentation:</a:t>
            </a:r>
            <a:r>
              <a:rPr lang="en-GB" sz="1800" i="1"/>
              <a:t>  </a:t>
            </a:r>
            <a:r>
              <a:rPr lang="en-GB" sz="1800"/>
              <a:t>see TTP, this is a </a:t>
            </a:r>
            <a:r>
              <a:rPr lang="en-GB" sz="1800" i="1"/>
              <a:t>diagnosis of exclusion </a:t>
            </a:r>
            <a:r>
              <a:rPr lang="en-GB" sz="1800"/>
              <a:t>in reality..</a:t>
            </a:r>
            <a:endParaRPr lang="en-GB" sz="1800" u="sng"/>
          </a:p>
          <a:p>
            <a:pPr marL="0" indent="0">
              <a:buFont typeface="Arial"/>
              <a:buNone/>
            </a:pPr>
            <a:r>
              <a:rPr lang="en-GB" sz="1800" i="1" u="sng"/>
              <a:t>Workup:</a:t>
            </a:r>
          </a:p>
          <a:p>
            <a:r>
              <a:rPr lang="en-GB" sz="1800"/>
              <a:t>FBC: raised WCC, low Hb, low platelets</a:t>
            </a:r>
          </a:p>
          <a:p>
            <a:r>
              <a:rPr lang="en-GB" sz="1800"/>
              <a:t>Clotting: PT and APTT normal</a:t>
            </a:r>
          </a:p>
          <a:p>
            <a:r>
              <a:rPr lang="en-GB" sz="1800"/>
              <a:t>Blood smear: normal</a:t>
            </a:r>
          </a:p>
          <a:p>
            <a:pPr marL="0" indent="0">
              <a:buFont typeface="Arial"/>
              <a:buNone/>
            </a:pPr>
            <a:r>
              <a:rPr lang="en-GB" sz="1800" i="1" u="sng"/>
              <a:t>Treatment:</a:t>
            </a:r>
          </a:p>
          <a:p>
            <a:r>
              <a:rPr lang="en-GB" sz="1800"/>
              <a:t>Steroids / IV IgG</a:t>
            </a:r>
            <a:endParaRPr lang="en-GB" sz="1800" dirty="0"/>
          </a:p>
        </p:txBody>
      </p:sp>
    </p:spTree>
    <p:extLst>
      <p:ext uri="{BB962C8B-B14F-4D97-AF65-F5344CB8AC3E}">
        <p14:creationId xmlns:p14="http://schemas.microsoft.com/office/powerpoint/2010/main" val="2510676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00c041417_1_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indent="0">
              <a:spcBef>
                <a:spcPts val="0"/>
              </a:spcBef>
            </a:pPr>
            <a:r>
              <a:rPr lang="en-GB" sz="4000" dirty="0">
                <a:solidFill>
                  <a:schemeClr val="lt1"/>
                </a:solidFill>
                <a:latin typeface="Trebuchet MS"/>
                <a:sym typeface="Trebuchet MS"/>
              </a:rPr>
              <a:t>DIC</a:t>
            </a:r>
            <a:br>
              <a:rPr lang="en-GB" sz="9600" dirty="0">
                <a:solidFill>
                  <a:schemeClr val="lt1"/>
                </a:solidFill>
                <a:latin typeface="Trebuchet MS"/>
                <a:sym typeface="Trebuchet MS"/>
              </a:rPr>
            </a:br>
            <a:r>
              <a:rPr lang="en-GB" sz="1600" dirty="0">
                <a:solidFill>
                  <a:schemeClr val="lt1"/>
                </a:solidFill>
                <a:latin typeface="Trebuchet MS"/>
                <a:sym typeface="Trebuchet MS"/>
              </a:rPr>
              <a:t>(</a:t>
            </a:r>
            <a:r>
              <a:rPr lang="en-GB" sz="1600" dirty="0">
                <a:latin typeface="Trebuchet MS"/>
                <a:sym typeface="Trebuchet MS"/>
              </a:rPr>
              <a:t>Disseminated Intravascular Coagulation</a:t>
            </a:r>
            <a:r>
              <a:rPr lang="en-GB" sz="1600" dirty="0">
                <a:solidFill>
                  <a:schemeClr val="lt1"/>
                </a:solidFill>
                <a:latin typeface="Trebuchet MS"/>
                <a:sym typeface="Trebuchet MS"/>
              </a:rPr>
              <a:t>)</a:t>
            </a:r>
            <a:endParaRPr dirty="0"/>
          </a:p>
        </p:txBody>
      </p:sp>
      <p:sp>
        <p:nvSpPr>
          <p:cNvPr id="4" name="Content Placeholder 2">
            <a:extLst>
              <a:ext uri="{FF2B5EF4-FFF2-40B4-BE49-F238E27FC236}">
                <a16:creationId xmlns:a16="http://schemas.microsoft.com/office/drawing/2014/main" id="{B340DB2D-A7AD-4C43-BFD3-533DD7517FAD}"/>
              </a:ext>
            </a:extLst>
          </p:cNvPr>
          <p:cNvSpPr txBox="1">
            <a:spLocks/>
          </p:cNvSpPr>
          <p:nvPr/>
        </p:nvSpPr>
        <p:spPr>
          <a:xfrm>
            <a:off x="380999" y="1514416"/>
            <a:ext cx="10882023" cy="4322305"/>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GB" sz="1600"/>
              <a:t>Widespread activation of coagulation cascade &amp; platelet activation. </a:t>
            </a:r>
          </a:p>
          <a:p>
            <a:r>
              <a:rPr lang="en-GB" sz="1600"/>
              <a:t>Microvascular thrombosis. Consumption of clotting factors</a:t>
            </a:r>
          </a:p>
          <a:p>
            <a:r>
              <a:rPr lang="en-GB" sz="1600"/>
              <a:t>Caused by systemic inflammation / infection</a:t>
            </a:r>
          </a:p>
          <a:p>
            <a:pPr marL="0" indent="0">
              <a:buFont typeface="Arial"/>
              <a:buNone/>
            </a:pPr>
            <a:endParaRPr lang="en-GB" sz="1600"/>
          </a:p>
          <a:p>
            <a:pPr marL="0" indent="0">
              <a:buFont typeface="Arial"/>
              <a:buNone/>
            </a:pPr>
            <a:r>
              <a:rPr lang="en-GB" sz="1600" i="1" u="sng"/>
              <a:t>Risks:</a:t>
            </a:r>
            <a:r>
              <a:rPr lang="en-GB" sz="1600" i="1"/>
              <a:t> </a:t>
            </a:r>
            <a:r>
              <a:rPr lang="en-GB" sz="1600"/>
              <a:t>sepsis, crush injury, malignancy</a:t>
            </a:r>
          </a:p>
          <a:p>
            <a:pPr marL="0" indent="0">
              <a:buFont typeface="Arial"/>
              <a:buNone/>
            </a:pPr>
            <a:r>
              <a:rPr lang="en-GB" sz="1600" i="1" u="sng"/>
              <a:t>Presentation: </a:t>
            </a:r>
            <a:r>
              <a:rPr lang="en-GB" sz="1600"/>
              <a:t>bleeding (epistaxis, bruising, rash, GI bleed), ARDS</a:t>
            </a:r>
            <a:endParaRPr lang="en-GB" sz="1600" u="sng"/>
          </a:p>
          <a:p>
            <a:pPr marL="0" indent="0">
              <a:buFont typeface="Arial"/>
              <a:buNone/>
            </a:pPr>
            <a:r>
              <a:rPr lang="en-GB" sz="1600" i="1" u="sng"/>
              <a:t>Workup:</a:t>
            </a:r>
          </a:p>
          <a:p>
            <a:r>
              <a:rPr lang="en-GB" sz="1600"/>
              <a:t>Bloods: low platelets, low fibrinogen, high d-dimer, long PT, long APTT</a:t>
            </a:r>
          </a:p>
          <a:p>
            <a:r>
              <a:rPr lang="en-GB" sz="1600"/>
              <a:t>Blood smear: schistocytes</a:t>
            </a:r>
          </a:p>
          <a:p>
            <a:pPr marL="0" indent="0">
              <a:buFont typeface="Arial"/>
              <a:buNone/>
            </a:pPr>
            <a:r>
              <a:rPr lang="en-GB" sz="1600" i="1" u="sng"/>
              <a:t>Treatment:</a:t>
            </a:r>
          </a:p>
          <a:p>
            <a:r>
              <a:rPr lang="en-GB" sz="1600"/>
              <a:t>Treat underlying cause (eg sepsis)</a:t>
            </a:r>
          </a:p>
          <a:p>
            <a:r>
              <a:rPr lang="en-GB" sz="1600"/>
              <a:t>Low fibrinogen = cryoprecipitate</a:t>
            </a:r>
          </a:p>
          <a:p>
            <a:r>
              <a:rPr lang="en-GB" sz="1600"/>
              <a:t>Low platelets = platelet transfusion</a:t>
            </a:r>
            <a:endParaRPr lang="en-GB" sz="1600" dirty="0"/>
          </a:p>
        </p:txBody>
      </p:sp>
    </p:spTree>
    <p:extLst>
      <p:ext uri="{BB962C8B-B14F-4D97-AF65-F5344CB8AC3E}">
        <p14:creationId xmlns:p14="http://schemas.microsoft.com/office/powerpoint/2010/main" val="2938432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00c041417_1_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dirty="0" err="1"/>
              <a:t>Haemophilia</a:t>
            </a:r>
            <a:endParaRPr dirty="0"/>
          </a:p>
        </p:txBody>
      </p:sp>
      <p:sp>
        <p:nvSpPr>
          <p:cNvPr id="3" name="Content Placeholder 2">
            <a:extLst>
              <a:ext uri="{FF2B5EF4-FFF2-40B4-BE49-F238E27FC236}">
                <a16:creationId xmlns:a16="http://schemas.microsoft.com/office/drawing/2014/main" id="{DD09A391-3830-412A-A8C4-51D4202A338C}"/>
              </a:ext>
            </a:extLst>
          </p:cNvPr>
          <p:cNvSpPr txBox="1">
            <a:spLocks/>
          </p:cNvSpPr>
          <p:nvPr/>
        </p:nvSpPr>
        <p:spPr>
          <a:xfrm>
            <a:off x="457200" y="1621295"/>
            <a:ext cx="10882023" cy="399752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GB" sz="1600" dirty="0"/>
              <a:t>A = Factor VIII deficiency (intrinsic) – </a:t>
            </a:r>
            <a:r>
              <a:rPr lang="en-GB" sz="1600" b="1" dirty="0"/>
              <a:t>secondary haemostasis</a:t>
            </a:r>
            <a:endParaRPr lang="en-GB" sz="1600" dirty="0"/>
          </a:p>
          <a:p>
            <a:r>
              <a:rPr lang="en-GB" sz="1600" dirty="0"/>
              <a:t>X-linked, recessive (male &gt; female)</a:t>
            </a:r>
          </a:p>
          <a:p>
            <a:pPr marL="0" indent="0">
              <a:buFont typeface="Arial"/>
              <a:buNone/>
            </a:pPr>
            <a:r>
              <a:rPr lang="en-GB" sz="1600" dirty="0"/>
              <a:t>B = Factor IX deficiency (intrinsic) - rare </a:t>
            </a:r>
          </a:p>
          <a:p>
            <a:pPr marL="0" indent="0">
              <a:buFont typeface="Arial"/>
              <a:buNone/>
            </a:pPr>
            <a:r>
              <a:rPr lang="en-GB" sz="1600" i="1" u="sng" dirty="0"/>
              <a:t>Presentation:</a:t>
            </a:r>
          </a:p>
          <a:p>
            <a:r>
              <a:rPr lang="en-GB" sz="1600" dirty="0"/>
              <a:t>Soft tissue bleeding pattern – into muscles, joints, haematoma formation</a:t>
            </a:r>
          </a:p>
          <a:p>
            <a:pPr marL="0" indent="0">
              <a:buFont typeface="Arial"/>
              <a:buNone/>
            </a:pPr>
            <a:r>
              <a:rPr lang="en-GB" sz="1600" i="1" u="sng" dirty="0"/>
              <a:t>Workup:</a:t>
            </a:r>
          </a:p>
          <a:p>
            <a:r>
              <a:rPr lang="en-GB" sz="1600" dirty="0"/>
              <a:t>APTT long, PT may be normal</a:t>
            </a:r>
          </a:p>
          <a:p>
            <a:r>
              <a:rPr lang="en-GB" sz="1600" dirty="0"/>
              <a:t>Genetic testing + Factor VIII testing</a:t>
            </a:r>
          </a:p>
          <a:p>
            <a:pPr marL="0" indent="0">
              <a:buFont typeface="Arial"/>
              <a:buNone/>
            </a:pPr>
            <a:r>
              <a:rPr lang="en-GB" sz="1600" i="1" u="sng" dirty="0"/>
              <a:t>Treatment:</a:t>
            </a:r>
          </a:p>
          <a:p>
            <a:r>
              <a:rPr lang="en-GB" sz="1600" dirty="0"/>
              <a:t>Recombinant factor VIII or IX</a:t>
            </a:r>
          </a:p>
        </p:txBody>
      </p:sp>
    </p:spTree>
    <p:extLst>
      <p:ext uri="{BB962C8B-B14F-4D97-AF65-F5344CB8AC3E}">
        <p14:creationId xmlns:p14="http://schemas.microsoft.com/office/powerpoint/2010/main" val="559534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00c041417_1_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dirty="0"/>
              <a:t>Von Willebrand’s Disease</a:t>
            </a:r>
            <a:endParaRPr dirty="0"/>
          </a:p>
        </p:txBody>
      </p:sp>
      <p:sp>
        <p:nvSpPr>
          <p:cNvPr id="4" name="Content Placeholder 2">
            <a:extLst>
              <a:ext uri="{FF2B5EF4-FFF2-40B4-BE49-F238E27FC236}">
                <a16:creationId xmlns:a16="http://schemas.microsoft.com/office/drawing/2014/main" id="{4C2E3D86-A821-4B8C-B155-D7D7D74B3822}"/>
              </a:ext>
            </a:extLst>
          </p:cNvPr>
          <p:cNvSpPr txBox="1">
            <a:spLocks/>
          </p:cNvSpPr>
          <p:nvPr/>
        </p:nvSpPr>
        <p:spPr>
          <a:xfrm>
            <a:off x="457200" y="1567856"/>
            <a:ext cx="10882023" cy="399752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GB" sz="1400"/>
              <a:t>Many sub-types, defect in </a:t>
            </a:r>
            <a:r>
              <a:rPr lang="en-GB" sz="1400" u="sng"/>
              <a:t>quantity</a:t>
            </a:r>
            <a:r>
              <a:rPr lang="en-GB" sz="1400"/>
              <a:t> or </a:t>
            </a:r>
            <a:r>
              <a:rPr lang="en-GB" sz="1400" u="sng"/>
              <a:t>quality</a:t>
            </a:r>
            <a:r>
              <a:rPr lang="en-GB" sz="1400"/>
              <a:t> of vWF</a:t>
            </a:r>
          </a:p>
          <a:p>
            <a:pPr marL="0" indent="0">
              <a:buFont typeface="Arial"/>
              <a:buNone/>
            </a:pPr>
            <a:r>
              <a:rPr lang="en-GB" sz="1400"/>
              <a:t>Varied inheritance, Type 1 (most common) is </a:t>
            </a:r>
            <a:r>
              <a:rPr lang="en-GB" sz="1400" u="sng"/>
              <a:t>autosomal dominant</a:t>
            </a:r>
            <a:r>
              <a:rPr lang="en-GB" sz="1400"/>
              <a:t>. This is a quantitative disease.</a:t>
            </a:r>
          </a:p>
          <a:p>
            <a:pPr marL="0" indent="0">
              <a:buFont typeface="Arial"/>
              <a:buNone/>
            </a:pPr>
            <a:r>
              <a:rPr lang="en-GB" sz="1400"/>
              <a:t>Primarily a </a:t>
            </a:r>
            <a:r>
              <a:rPr lang="en-GB" sz="1400" b="1"/>
              <a:t>primary haemostasis</a:t>
            </a:r>
            <a:r>
              <a:rPr lang="en-GB" sz="1400"/>
              <a:t> disorder</a:t>
            </a:r>
            <a:endParaRPr lang="en-GB" sz="1400" b="1"/>
          </a:p>
          <a:p>
            <a:pPr marL="0" indent="0">
              <a:buFont typeface="Arial"/>
              <a:buNone/>
            </a:pPr>
            <a:r>
              <a:rPr lang="en-GB" sz="1400">
                <a:solidFill>
                  <a:schemeClr val="bg1">
                    <a:lumMod val="50000"/>
                  </a:schemeClr>
                </a:solidFill>
              </a:rPr>
              <a:t>vWF protects FVIII from liver protein C destruction. FVIII deficiency can therefore occur</a:t>
            </a:r>
          </a:p>
          <a:p>
            <a:pPr marL="0" indent="0">
              <a:buFont typeface="Arial"/>
              <a:buNone/>
            </a:pPr>
            <a:endParaRPr lang="en-GB" sz="1400" i="1" u="sng"/>
          </a:p>
          <a:p>
            <a:pPr marL="0" indent="0">
              <a:buFont typeface="Arial"/>
              <a:buNone/>
            </a:pPr>
            <a:r>
              <a:rPr lang="en-GB" sz="1400" i="1" u="sng"/>
              <a:t>Presentation:</a:t>
            </a:r>
            <a:r>
              <a:rPr lang="en-GB" sz="1400" i="1"/>
              <a:t> </a:t>
            </a:r>
            <a:r>
              <a:rPr lang="en-GB" sz="1400"/>
              <a:t>mucocutaneous bleeding (epistaxis, GI bleeds, menorrhagia, easy bruising)</a:t>
            </a:r>
          </a:p>
          <a:p>
            <a:pPr marL="0" indent="0">
              <a:buFont typeface="Arial"/>
              <a:buNone/>
            </a:pPr>
            <a:r>
              <a:rPr lang="en-GB" sz="1400" i="1" u="sng"/>
              <a:t>Workup:</a:t>
            </a:r>
          </a:p>
          <a:p>
            <a:r>
              <a:rPr lang="en-GB" sz="1400"/>
              <a:t>Plasma vWF measurement</a:t>
            </a:r>
          </a:p>
          <a:p>
            <a:r>
              <a:rPr lang="en-GB" sz="1400"/>
              <a:t>APTT can be prolonged if FVIII low</a:t>
            </a:r>
          </a:p>
          <a:p>
            <a:pPr marL="0" indent="0">
              <a:buFont typeface="Arial"/>
              <a:buNone/>
            </a:pPr>
            <a:r>
              <a:rPr lang="en-GB" sz="1400" i="1" u="sng"/>
              <a:t>Treatment:</a:t>
            </a:r>
          </a:p>
          <a:p>
            <a:r>
              <a:rPr lang="en-GB" sz="1400"/>
              <a:t>Type 1 disease responds to </a:t>
            </a:r>
            <a:r>
              <a:rPr lang="en-GB" sz="1400" b="1"/>
              <a:t>desmopressin</a:t>
            </a:r>
            <a:endParaRPr lang="en-GB" sz="1400"/>
          </a:p>
          <a:p>
            <a:r>
              <a:rPr lang="en-GB" sz="1400"/>
              <a:t>Tranexamic acid can reduce acute bleeding</a:t>
            </a:r>
            <a:endParaRPr lang="en-GB" sz="1400" dirty="0"/>
          </a:p>
        </p:txBody>
      </p:sp>
    </p:spTree>
    <p:extLst>
      <p:ext uri="{BB962C8B-B14F-4D97-AF65-F5344CB8AC3E}">
        <p14:creationId xmlns:p14="http://schemas.microsoft.com/office/powerpoint/2010/main" val="2957064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00c041417_1_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dirty="0"/>
              <a:t>5 Minute Break</a:t>
            </a:r>
            <a:endParaRPr dirty="0"/>
          </a:p>
        </p:txBody>
      </p:sp>
    </p:spTree>
    <p:extLst>
      <p:ext uri="{BB962C8B-B14F-4D97-AF65-F5344CB8AC3E}">
        <p14:creationId xmlns:p14="http://schemas.microsoft.com/office/powerpoint/2010/main" val="1278209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00c041417_1_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Leukaemia </a:t>
            </a:r>
            <a:endParaRPr/>
          </a:p>
        </p:txBody>
      </p:sp>
      <p:sp>
        <p:nvSpPr>
          <p:cNvPr id="143" name="Google Shape;143;g1100c041417_1_0"/>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200"/>
              <a:t>Leukaemia is a cancer of the bone marrow</a:t>
            </a:r>
            <a:endParaRPr sz="2200"/>
          </a:p>
          <a:p>
            <a:pPr marL="0" marR="0" lvl="0" indent="0" algn="l" rtl="0">
              <a:lnSpc>
                <a:spcPct val="100000"/>
              </a:lnSpc>
              <a:spcBef>
                <a:spcPts val="0"/>
              </a:spcBef>
              <a:spcAft>
                <a:spcPts val="0"/>
              </a:spcAft>
              <a:buClr>
                <a:schemeClr val="dk1"/>
              </a:buClr>
              <a:buSzPts val="2800"/>
              <a:buFont typeface="Arial"/>
              <a:buNone/>
            </a:pPr>
            <a:endParaRPr sz="2200"/>
          </a:p>
          <a:p>
            <a:pPr marL="0" marR="0" lvl="0" indent="0" algn="l" rtl="0">
              <a:lnSpc>
                <a:spcPct val="100000"/>
              </a:lnSpc>
              <a:spcBef>
                <a:spcPts val="0"/>
              </a:spcBef>
              <a:spcAft>
                <a:spcPts val="0"/>
              </a:spcAft>
              <a:buClr>
                <a:schemeClr val="dk1"/>
              </a:buClr>
              <a:buSzPts val="2800"/>
              <a:buFont typeface="Arial"/>
              <a:buNone/>
            </a:pPr>
            <a:r>
              <a:rPr lang="en-US" sz="2200"/>
              <a:t>Immature blast cells uncontrollably proliferate, taking up space within the bone marrow, and then infiltrating into other tissues</a:t>
            </a:r>
            <a:endParaRPr sz="2200"/>
          </a:p>
          <a:p>
            <a:pPr marL="0" marR="0" lvl="0" indent="0" algn="l" rtl="0">
              <a:lnSpc>
                <a:spcPct val="100000"/>
              </a:lnSpc>
              <a:spcBef>
                <a:spcPts val="0"/>
              </a:spcBef>
              <a:spcAft>
                <a:spcPts val="0"/>
              </a:spcAft>
              <a:buClr>
                <a:schemeClr val="dk1"/>
              </a:buClr>
              <a:buSzPts val="2800"/>
              <a:buFont typeface="Arial"/>
              <a:buNone/>
            </a:pPr>
            <a:endParaRPr sz="2200"/>
          </a:p>
          <a:p>
            <a:pPr marL="0" marR="0" lvl="0" indent="0" algn="l" rtl="0">
              <a:lnSpc>
                <a:spcPct val="100000"/>
              </a:lnSpc>
              <a:spcBef>
                <a:spcPts val="0"/>
              </a:spcBef>
              <a:spcAft>
                <a:spcPts val="0"/>
              </a:spcAft>
              <a:buClr>
                <a:schemeClr val="dk1"/>
              </a:buClr>
              <a:buSzPts val="2800"/>
              <a:buFont typeface="Arial"/>
              <a:buNone/>
            </a:pPr>
            <a:r>
              <a:rPr lang="en-US" sz="2200"/>
              <a:t>The lack of space within the bone marrow means fewer healthy cells can mature and be released into the blood</a:t>
            </a:r>
            <a:endParaRPr sz="2200"/>
          </a:p>
        </p:txBody>
      </p:sp>
      <p:sp>
        <p:nvSpPr>
          <p:cNvPr id="144" name="Google Shape;144;g1100c041417_1_0"/>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600"/>
              <a:t>4 types </a:t>
            </a:r>
            <a:endParaRPr sz="2600"/>
          </a:p>
          <a:p>
            <a:pPr marL="457200" marR="0" lvl="0" indent="-393700" algn="l" rtl="0">
              <a:lnSpc>
                <a:spcPct val="100000"/>
              </a:lnSpc>
              <a:spcBef>
                <a:spcPts val="0"/>
              </a:spcBef>
              <a:spcAft>
                <a:spcPts val="0"/>
              </a:spcAft>
              <a:buSzPts val="2600"/>
              <a:buChar char="•"/>
            </a:pPr>
            <a:r>
              <a:rPr lang="en-US" sz="2600"/>
              <a:t>Acute lymphoblastic leukaemia (ALL)</a:t>
            </a:r>
            <a:endParaRPr sz="2600"/>
          </a:p>
          <a:p>
            <a:pPr marL="457200" marR="0" lvl="0" indent="-393700" algn="l" rtl="0">
              <a:lnSpc>
                <a:spcPct val="100000"/>
              </a:lnSpc>
              <a:spcBef>
                <a:spcPts val="0"/>
              </a:spcBef>
              <a:spcAft>
                <a:spcPts val="0"/>
              </a:spcAft>
              <a:buSzPts val="2600"/>
              <a:buChar char="•"/>
            </a:pPr>
            <a:r>
              <a:rPr lang="en-US" sz="2600"/>
              <a:t>Acute myeloid leukaemia (AML)</a:t>
            </a:r>
            <a:endParaRPr sz="2600"/>
          </a:p>
          <a:p>
            <a:pPr marL="457200" marR="0" lvl="0" indent="-393700" algn="l" rtl="0">
              <a:lnSpc>
                <a:spcPct val="100000"/>
              </a:lnSpc>
              <a:spcBef>
                <a:spcPts val="0"/>
              </a:spcBef>
              <a:spcAft>
                <a:spcPts val="0"/>
              </a:spcAft>
              <a:buSzPts val="2600"/>
              <a:buChar char="•"/>
            </a:pPr>
            <a:r>
              <a:rPr lang="en-US" sz="2600"/>
              <a:t>Chronic lymphoblastic leukaemia (CLL)</a:t>
            </a:r>
            <a:endParaRPr sz="2600"/>
          </a:p>
          <a:p>
            <a:pPr marL="457200" marR="0" lvl="0" indent="-393700" algn="l" rtl="0">
              <a:lnSpc>
                <a:spcPct val="100000"/>
              </a:lnSpc>
              <a:spcBef>
                <a:spcPts val="0"/>
              </a:spcBef>
              <a:spcAft>
                <a:spcPts val="0"/>
              </a:spcAft>
              <a:buSzPts val="2600"/>
              <a:buChar char="•"/>
            </a:pPr>
            <a:r>
              <a:rPr lang="en-US" sz="2600"/>
              <a:t>Chronic myeloid leukaemia (CML)</a:t>
            </a:r>
            <a:endParaRPr sz="2600"/>
          </a:p>
        </p:txBody>
      </p:sp>
    </p:spTree>
    <p:extLst>
      <p:ext uri="{BB962C8B-B14F-4D97-AF65-F5344CB8AC3E}">
        <p14:creationId xmlns:p14="http://schemas.microsoft.com/office/powerpoint/2010/main" val="1264566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100c041417_1_6"/>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Acute lymphoblastic leukaemia</a:t>
            </a:r>
            <a:endParaRPr/>
          </a:p>
        </p:txBody>
      </p:sp>
      <p:sp>
        <p:nvSpPr>
          <p:cNvPr id="150" name="Google Shape;150;g1100c041417_1_6"/>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000"/>
              <a:t>Features</a:t>
            </a:r>
            <a:endParaRPr sz="2000"/>
          </a:p>
          <a:p>
            <a:pPr marL="457200" marR="0" lvl="0" indent="-355600" algn="l" rtl="0">
              <a:lnSpc>
                <a:spcPct val="100000"/>
              </a:lnSpc>
              <a:spcBef>
                <a:spcPts val="0"/>
              </a:spcBef>
              <a:spcAft>
                <a:spcPts val="0"/>
              </a:spcAft>
              <a:buSzPts val="2000"/>
              <a:buChar char="•"/>
            </a:pPr>
            <a:r>
              <a:rPr lang="en-US" sz="2000"/>
              <a:t>The most common leukaemia in </a:t>
            </a:r>
            <a:r>
              <a:rPr lang="en-US" sz="2000">
                <a:solidFill>
                  <a:srgbClr val="FF0000"/>
                </a:solidFill>
              </a:rPr>
              <a:t>children (often 0-4 years old)</a:t>
            </a:r>
            <a:endParaRPr sz="2000">
              <a:solidFill>
                <a:srgbClr val="FF0000"/>
              </a:solidFill>
            </a:endParaRPr>
          </a:p>
          <a:p>
            <a:pPr marL="457200" marR="0" lvl="0" indent="-355600" algn="l" rtl="0">
              <a:lnSpc>
                <a:spcPct val="100000"/>
              </a:lnSpc>
              <a:spcBef>
                <a:spcPts val="0"/>
              </a:spcBef>
              <a:spcAft>
                <a:spcPts val="0"/>
              </a:spcAft>
              <a:buSzPts val="2000"/>
              <a:buChar char="•"/>
            </a:pPr>
            <a:r>
              <a:rPr lang="en-US" sz="2000"/>
              <a:t>Proliferation of immature lymphoblasts</a:t>
            </a:r>
            <a:endParaRPr sz="2000"/>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r>
              <a:rPr lang="en-US" sz="2000"/>
              <a:t>Presentation </a:t>
            </a:r>
            <a:endParaRPr sz="2000"/>
          </a:p>
          <a:p>
            <a:pPr marL="457200" marR="0" lvl="0" indent="-355600" algn="l" rtl="0">
              <a:lnSpc>
                <a:spcPct val="100000"/>
              </a:lnSpc>
              <a:spcBef>
                <a:spcPts val="0"/>
              </a:spcBef>
              <a:spcAft>
                <a:spcPts val="0"/>
              </a:spcAft>
              <a:buSzPts val="2000"/>
              <a:buChar char="•"/>
            </a:pPr>
            <a:r>
              <a:rPr lang="en-US" sz="2000"/>
              <a:t>General anaemia symptoms</a:t>
            </a:r>
            <a:endParaRPr sz="2000"/>
          </a:p>
          <a:p>
            <a:pPr marL="457200" marR="0" lvl="0" indent="-355600" algn="l" rtl="0">
              <a:lnSpc>
                <a:spcPct val="100000"/>
              </a:lnSpc>
              <a:spcBef>
                <a:spcPts val="0"/>
              </a:spcBef>
              <a:spcAft>
                <a:spcPts val="0"/>
              </a:spcAft>
              <a:buSzPts val="2000"/>
              <a:buChar char="•"/>
            </a:pPr>
            <a:r>
              <a:rPr lang="en-US" sz="2000"/>
              <a:t>Bleeding/bruising </a:t>
            </a:r>
            <a:endParaRPr sz="2000"/>
          </a:p>
          <a:p>
            <a:pPr marL="457200" marR="0" lvl="0" indent="-355600" algn="l" rtl="0">
              <a:lnSpc>
                <a:spcPct val="100000"/>
              </a:lnSpc>
              <a:spcBef>
                <a:spcPts val="0"/>
              </a:spcBef>
              <a:spcAft>
                <a:spcPts val="0"/>
              </a:spcAft>
              <a:buSzPts val="2000"/>
              <a:buChar char="•"/>
            </a:pPr>
            <a:r>
              <a:rPr lang="en-US" sz="2000"/>
              <a:t>Infections</a:t>
            </a:r>
            <a:endParaRPr sz="2000"/>
          </a:p>
          <a:p>
            <a:pPr marL="457200" marR="0" lvl="0" indent="-355600" algn="l" rtl="0">
              <a:lnSpc>
                <a:spcPct val="100000"/>
              </a:lnSpc>
              <a:spcBef>
                <a:spcPts val="0"/>
              </a:spcBef>
              <a:spcAft>
                <a:spcPts val="0"/>
              </a:spcAft>
              <a:buSzPts val="2000"/>
              <a:buChar char="•"/>
            </a:pPr>
            <a:r>
              <a:rPr lang="en-US" sz="2000"/>
              <a:t>Hepatosplenomegaly </a:t>
            </a:r>
            <a:endParaRPr sz="2000"/>
          </a:p>
          <a:p>
            <a:pPr marL="457200" marR="0" lvl="0" indent="-355600" algn="l" rtl="0">
              <a:lnSpc>
                <a:spcPct val="100000"/>
              </a:lnSpc>
              <a:spcBef>
                <a:spcPts val="0"/>
              </a:spcBef>
              <a:spcAft>
                <a:spcPts val="0"/>
              </a:spcAft>
              <a:buSzPts val="2000"/>
              <a:buChar char="•"/>
            </a:pPr>
            <a:r>
              <a:rPr lang="en-US" sz="2000"/>
              <a:t>Lymphadenopathy </a:t>
            </a:r>
            <a:endParaRPr sz="2000"/>
          </a:p>
          <a:p>
            <a:pPr marL="457200" marR="0" lvl="0" indent="-355600" algn="l" rtl="0">
              <a:lnSpc>
                <a:spcPct val="100000"/>
              </a:lnSpc>
              <a:spcBef>
                <a:spcPts val="0"/>
              </a:spcBef>
              <a:spcAft>
                <a:spcPts val="0"/>
              </a:spcAft>
              <a:buClr>
                <a:srgbClr val="FF0000"/>
              </a:buClr>
              <a:buSzPts val="2000"/>
              <a:buChar char="•"/>
            </a:pPr>
            <a:r>
              <a:rPr lang="en-US" sz="2000">
                <a:solidFill>
                  <a:srgbClr val="FF0000"/>
                </a:solidFill>
              </a:rPr>
              <a:t>CNS infiltration -&gt; headaches, CN palsies </a:t>
            </a:r>
            <a:endParaRPr sz="2000">
              <a:solidFill>
                <a:srgbClr val="FF0000"/>
              </a:solidFill>
            </a:endParaRPr>
          </a:p>
        </p:txBody>
      </p:sp>
      <p:sp>
        <p:nvSpPr>
          <p:cNvPr id="151" name="Google Shape;151;g1100c041417_1_6"/>
          <p:cNvSpPr txBox="1">
            <a:spLocks noGrp="1"/>
          </p:cNvSpPr>
          <p:nvPr>
            <p:ph type="body" idx="2"/>
          </p:nvPr>
        </p:nvSpPr>
        <p:spPr>
          <a:xfrm>
            <a:off x="4648200" y="1600200"/>
            <a:ext cx="43899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000"/>
              <a:t>Diagnosis </a:t>
            </a:r>
            <a:endParaRPr sz="2000"/>
          </a:p>
          <a:p>
            <a:pPr marL="457200" marR="0" lvl="0" indent="-355600" algn="l" rtl="0">
              <a:lnSpc>
                <a:spcPct val="100000"/>
              </a:lnSpc>
              <a:spcBef>
                <a:spcPts val="0"/>
              </a:spcBef>
              <a:spcAft>
                <a:spcPts val="0"/>
              </a:spcAft>
              <a:buSzPts val="2000"/>
              <a:buChar char="•"/>
            </a:pPr>
            <a:r>
              <a:rPr lang="en-US" sz="2000"/>
              <a:t>FBC -&gt; anaemia, thrombocytopenia, neutropenia</a:t>
            </a:r>
            <a:endParaRPr sz="2000"/>
          </a:p>
          <a:p>
            <a:pPr marL="457200" marR="0" lvl="0" indent="-355600" algn="l" rtl="0">
              <a:lnSpc>
                <a:spcPct val="100000"/>
              </a:lnSpc>
              <a:spcBef>
                <a:spcPts val="0"/>
              </a:spcBef>
              <a:spcAft>
                <a:spcPts val="0"/>
              </a:spcAft>
              <a:buSzPts val="2000"/>
              <a:buChar char="•"/>
            </a:pPr>
            <a:r>
              <a:rPr lang="en-US" sz="2000"/>
              <a:t>Blood film</a:t>
            </a:r>
            <a:endParaRPr sz="2000"/>
          </a:p>
          <a:p>
            <a:pPr marL="457200" marR="0" lvl="0" indent="-355600" algn="l" rtl="0">
              <a:lnSpc>
                <a:spcPct val="100000"/>
              </a:lnSpc>
              <a:spcBef>
                <a:spcPts val="0"/>
              </a:spcBef>
              <a:spcAft>
                <a:spcPts val="0"/>
              </a:spcAft>
              <a:buSzPts val="2000"/>
              <a:buChar char="•"/>
            </a:pPr>
            <a:r>
              <a:rPr lang="en-US" sz="2000"/>
              <a:t>Bone marrow biopsy </a:t>
            </a:r>
            <a:endParaRPr sz="2000"/>
          </a:p>
          <a:p>
            <a:pPr marL="457200" marR="0" lvl="0" indent="-355600" algn="l" rtl="0">
              <a:lnSpc>
                <a:spcPct val="100000"/>
              </a:lnSpc>
              <a:spcBef>
                <a:spcPts val="0"/>
              </a:spcBef>
              <a:spcAft>
                <a:spcPts val="0"/>
              </a:spcAft>
              <a:buSzPts val="2000"/>
              <a:buChar char="•"/>
            </a:pPr>
            <a:r>
              <a:rPr lang="en-US" sz="2000"/>
              <a:t>Imaging (CXR/CT) -&gt; lymphadenopathy </a:t>
            </a:r>
            <a:endParaRPr sz="2000"/>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r>
              <a:rPr lang="en-US" sz="2000"/>
              <a:t>Management </a:t>
            </a:r>
            <a:endParaRPr sz="2000"/>
          </a:p>
          <a:p>
            <a:pPr marL="457200" marR="0" lvl="0" indent="-355600" algn="l" rtl="0">
              <a:lnSpc>
                <a:spcPct val="100000"/>
              </a:lnSpc>
              <a:spcBef>
                <a:spcPts val="0"/>
              </a:spcBef>
              <a:spcAft>
                <a:spcPts val="0"/>
              </a:spcAft>
              <a:buSzPts val="2000"/>
              <a:buChar char="•"/>
            </a:pPr>
            <a:r>
              <a:rPr lang="en-US" sz="2000"/>
              <a:t>Blood and platelet transfusions</a:t>
            </a:r>
            <a:endParaRPr sz="2000"/>
          </a:p>
          <a:p>
            <a:pPr marL="457200" marR="0" lvl="0" indent="-355600" algn="l" rtl="0">
              <a:lnSpc>
                <a:spcPct val="100000"/>
              </a:lnSpc>
              <a:spcBef>
                <a:spcPts val="0"/>
              </a:spcBef>
              <a:spcAft>
                <a:spcPts val="0"/>
              </a:spcAft>
              <a:buSzPts val="2000"/>
              <a:buChar char="•"/>
            </a:pPr>
            <a:r>
              <a:rPr lang="en-US" sz="2000"/>
              <a:t>Chemotherapy </a:t>
            </a:r>
            <a:r>
              <a:rPr lang="en-US" sz="2000">
                <a:solidFill>
                  <a:srgbClr val="FF0000"/>
                </a:solidFill>
              </a:rPr>
              <a:t>(methotrexate)</a:t>
            </a:r>
            <a:endParaRPr sz="2000">
              <a:solidFill>
                <a:srgbClr val="FF0000"/>
              </a:solidFill>
            </a:endParaRPr>
          </a:p>
          <a:p>
            <a:pPr marL="457200" marR="0" lvl="0" indent="-355600" algn="l" rtl="0">
              <a:lnSpc>
                <a:spcPct val="100000"/>
              </a:lnSpc>
              <a:spcBef>
                <a:spcPts val="0"/>
              </a:spcBef>
              <a:spcAft>
                <a:spcPts val="0"/>
              </a:spcAft>
              <a:buSzPts val="2000"/>
              <a:buChar char="•"/>
            </a:pPr>
            <a:r>
              <a:rPr lang="en-US" sz="2000"/>
              <a:t>Steroids</a:t>
            </a:r>
            <a:endParaRPr sz="2000"/>
          </a:p>
          <a:p>
            <a:pPr marL="457200" marR="0" lvl="0" indent="-355600" algn="l" rtl="0">
              <a:lnSpc>
                <a:spcPct val="100000"/>
              </a:lnSpc>
              <a:spcBef>
                <a:spcPts val="0"/>
              </a:spcBef>
              <a:spcAft>
                <a:spcPts val="0"/>
              </a:spcAft>
              <a:buSzPts val="2000"/>
              <a:buChar char="•"/>
            </a:pPr>
            <a:r>
              <a:rPr lang="en-US" sz="2000"/>
              <a:t>Stem cell/bone marrow transplant</a:t>
            </a:r>
            <a:endParaRPr sz="2000"/>
          </a:p>
          <a:p>
            <a:pPr marL="457200" marR="0" lvl="0" indent="-355600" algn="l" rtl="0">
              <a:lnSpc>
                <a:spcPct val="100000"/>
              </a:lnSpc>
              <a:spcBef>
                <a:spcPts val="0"/>
              </a:spcBef>
              <a:spcAft>
                <a:spcPts val="0"/>
              </a:spcAft>
              <a:buSzPts val="2000"/>
              <a:buChar char="•"/>
            </a:pPr>
            <a:r>
              <a:rPr lang="en-US" sz="2000"/>
              <a:t>Antibiotics </a:t>
            </a:r>
            <a:endParaRPr sz="2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1100c041417_1_12"/>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Acute myeloid leukaemia</a:t>
            </a:r>
            <a:endParaRPr/>
          </a:p>
        </p:txBody>
      </p:sp>
      <p:sp>
        <p:nvSpPr>
          <p:cNvPr id="157" name="Google Shape;157;g1100c041417_1_12"/>
          <p:cNvSpPr txBox="1">
            <a:spLocks noGrp="1"/>
          </p:cNvSpPr>
          <p:nvPr>
            <p:ph type="body" idx="1"/>
          </p:nvPr>
        </p:nvSpPr>
        <p:spPr>
          <a:xfrm>
            <a:off x="457200" y="1600200"/>
            <a:ext cx="38907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200"/>
              <a:t>Features</a:t>
            </a:r>
            <a:endParaRPr sz="2200"/>
          </a:p>
          <a:p>
            <a:pPr marL="457200" marR="0" lvl="0" indent="-368300" algn="l" rtl="0">
              <a:lnSpc>
                <a:spcPct val="100000"/>
              </a:lnSpc>
              <a:spcBef>
                <a:spcPts val="0"/>
              </a:spcBef>
              <a:spcAft>
                <a:spcPts val="0"/>
              </a:spcAft>
              <a:buSzPts val="2200"/>
              <a:buChar char="•"/>
            </a:pPr>
            <a:r>
              <a:rPr lang="en-US" sz="2200"/>
              <a:t>Proliferation of immature myeloblasts</a:t>
            </a:r>
            <a:endParaRPr sz="2200"/>
          </a:p>
          <a:p>
            <a:pPr marL="457200" marR="0" lvl="0" indent="-368300" algn="l" rtl="0">
              <a:lnSpc>
                <a:spcPct val="100000"/>
              </a:lnSpc>
              <a:spcBef>
                <a:spcPts val="0"/>
              </a:spcBef>
              <a:spcAft>
                <a:spcPts val="0"/>
              </a:spcAft>
              <a:buSzPts val="2200"/>
              <a:buChar char="•"/>
            </a:pPr>
            <a:r>
              <a:rPr lang="en-US" sz="2200"/>
              <a:t>Present mostly in the elderly</a:t>
            </a:r>
            <a:endParaRPr sz="2200"/>
          </a:p>
          <a:p>
            <a:pPr marL="457200" marR="0" lvl="0" indent="-368300" algn="l" rtl="0">
              <a:lnSpc>
                <a:spcPct val="100000"/>
              </a:lnSpc>
              <a:spcBef>
                <a:spcPts val="0"/>
              </a:spcBef>
              <a:spcAft>
                <a:spcPts val="0"/>
              </a:spcAft>
              <a:buSzPts val="2200"/>
              <a:buChar char="•"/>
            </a:pPr>
            <a:r>
              <a:rPr lang="en-US" sz="2200"/>
              <a:t>Only 15% 5-year survival </a:t>
            </a:r>
            <a:endParaRPr sz="2200"/>
          </a:p>
          <a:p>
            <a:pPr marL="0" marR="0" lvl="0" indent="0" algn="l" rtl="0">
              <a:lnSpc>
                <a:spcPct val="100000"/>
              </a:lnSpc>
              <a:spcBef>
                <a:spcPts val="0"/>
              </a:spcBef>
              <a:spcAft>
                <a:spcPts val="0"/>
              </a:spcAft>
              <a:buNone/>
            </a:pPr>
            <a:endParaRPr sz="2200"/>
          </a:p>
          <a:p>
            <a:pPr marL="0" marR="0" lvl="0" indent="0" algn="l" rtl="0">
              <a:lnSpc>
                <a:spcPct val="100000"/>
              </a:lnSpc>
              <a:spcBef>
                <a:spcPts val="0"/>
              </a:spcBef>
              <a:spcAft>
                <a:spcPts val="0"/>
              </a:spcAft>
              <a:buNone/>
            </a:pPr>
            <a:r>
              <a:rPr lang="en-US" sz="2200"/>
              <a:t>Presentation</a:t>
            </a:r>
            <a:endParaRPr sz="2200"/>
          </a:p>
          <a:p>
            <a:pPr marL="457200" marR="0" lvl="0" indent="-368300" algn="l" rtl="0">
              <a:lnSpc>
                <a:spcPct val="100000"/>
              </a:lnSpc>
              <a:spcBef>
                <a:spcPts val="0"/>
              </a:spcBef>
              <a:spcAft>
                <a:spcPts val="0"/>
              </a:spcAft>
              <a:buSzPts val="2200"/>
              <a:buChar char="•"/>
            </a:pPr>
            <a:r>
              <a:rPr lang="en-US" sz="2200"/>
              <a:t>General anaemia symptoms</a:t>
            </a:r>
            <a:endParaRPr sz="2200"/>
          </a:p>
          <a:p>
            <a:pPr marL="457200" marR="0" lvl="0" indent="-368300" algn="l" rtl="0">
              <a:lnSpc>
                <a:spcPct val="100000"/>
              </a:lnSpc>
              <a:spcBef>
                <a:spcPts val="0"/>
              </a:spcBef>
              <a:spcAft>
                <a:spcPts val="0"/>
              </a:spcAft>
              <a:buSzPts val="2200"/>
              <a:buChar char="•"/>
            </a:pPr>
            <a:r>
              <a:rPr lang="en-US" sz="2200"/>
              <a:t>Bleeding/bruising</a:t>
            </a:r>
            <a:endParaRPr sz="2200"/>
          </a:p>
          <a:p>
            <a:pPr marL="457200" marR="0" lvl="0" indent="-368300" algn="l" rtl="0">
              <a:lnSpc>
                <a:spcPct val="100000"/>
              </a:lnSpc>
              <a:spcBef>
                <a:spcPts val="0"/>
              </a:spcBef>
              <a:spcAft>
                <a:spcPts val="0"/>
              </a:spcAft>
              <a:buSzPts val="2200"/>
              <a:buChar char="•"/>
            </a:pPr>
            <a:r>
              <a:rPr lang="en-US" sz="2200"/>
              <a:t>Infections</a:t>
            </a:r>
            <a:endParaRPr sz="2200"/>
          </a:p>
          <a:p>
            <a:pPr marL="457200" marR="0" lvl="0" indent="-368300" algn="l" rtl="0">
              <a:lnSpc>
                <a:spcPct val="100000"/>
              </a:lnSpc>
              <a:spcBef>
                <a:spcPts val="0"/>
              </a:spcBef>
              <a:spcAft>
                <a:spcPts val="0"/>
              </a:spcAft>
              <a:buSzPts val="2200"/>
              <a:buChar char="•"/>
            </a:pPr>
            <a:r>
              <a:rPr lang="en-US" sz="2200"/>
              <a:t>Hepatosplenomegaly</a:t>
            </a:r>
            <a:endParaRPr sz="2200"/>
          </a:p>
          <a:p>
            <a:pPr marL="457200" marR="0" lvl="0" indent="-368300" algn="l" rtl="0">
              <a:lnSpc>
                <a:spcPct val="100000"/>
              </a:lnSpc>
              <a:spcBef>
                <a:spcPts val="0"/>
              </a:spcBef>
              <a:spcAft>
                <a:spcPts val="0"/>
              </a:spcAft>
              <a:buClr>
                <a:srgbClr val="FF0000"/>
              </a:buClr>
              <a:buSzPts val="2200"/>
              <a:buChar char="•"/>
            </a:pPr>
            <a:r>
              <a:rPr lang="en-US" sz="2200">
                <a:solidFill>
                  <a:srgbClr val="FF0000"/>
                </a:solidFill>
              </a:rPr>
              <a:t>Gum hypertrophy </a:t>
            </a:r>
            <a:endParaRPr sz="2200">
              <a:solidFill>
                <a:srgbClr val="FF0000"/>
              </a:solidFill>
            </a:endParaRPr>
          </a:p>
        </p:txBody>
      </p:sp>
      <p:sp>
        <p:nvSpPr>
          <p:cNvPr id="158" name="Google Shape;158;g1100c041417_1_12"/>
          <p:cNvSpPr txBox="1">
            <a:spLocks noGrp="1"/>
          </p:cNvSpPr>
          <p:nvPr>
            <p:ph type="body" idx="2"/>
          </p:nvPr>
        </p:nvSpPr>
        <p:spPr>
          <a:xfrm>
            <a:off x="4347800" y="1600200"/>
            <a:ext cx="42120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200"/>
              <a:t>Diagnosis </a:t>
            </a:r>
            <a:endParaRPr sz="2200"/>
          </a:p>
          <a:p>
            <a:pPr marL="457200" marR="0" lvl="0" indent="-368300" algn="l" rtl="0">
              <a:lnSpc>
                <a:spcPct val="100000"/>
              </a:lnSpc>
              <a:spcBef>
                <a:spcPts val="0"/>
              </a:spcBef>
              <a:spcAft>
                <a:spcPts val="0"/>
              </a:spcAft>
              <a:buSzPts val="2200"/>
              <a:buChar char="•"/>
            </a:pPr>
            <a:r>
              <a:rPr lang="en-US" sz="2200"/>
              <a:t>FBC -&gt; anaemia, thrombocytopenia</a:t>
            </a:r>
            <a:endParaRPr sz="2200"/>
          </a:p>
          <a:p>
            <a:pPr marL="457200" marR="0" lvl="0" indent="-368300" algn="l" rtl="0">
              <a:lnSpc>
                <a:spcPct val="100000"/>
              </a:lnSpc>
              <a:spcBef>
                <a:spcPts val="0"/>
              </a:spcBef>
              <a:spcAft>
                <a:spcPts val="0"/>
              </a:spcAft>
              <a:buSzPts val="2200"/>
              <a:buChar char="•"/>
            </a:pPr>
            <a:r>
              <a:rPr lang="en-US" sz="2200"/>
              <a:t>Blood film </a:t>
            </a:r>
            <a:endParaRPr sz="2200"/>
          </a:p>
          <a:p>
            <a:pPr marL="457200" marR="0" lvl="0" indent="-368300" algn="l" rtl="0">
              <a:lnSpc>
                <a:spcPct val="100000"/>
              </a:lnSpc>
              <a:spcBef>
                <a:spcPts val="0"/>
              </a:spcBef>
              <a:spcAft>
                <a:spcPts val="0"/>
              </a:spcAft>
              <a:buSzPts val="2200"/>
              <a:buChar char="•"/>
            </a:pPr>
            <a:r>
              <a:rPr lang="en-US" sz="2200"/>
              <a:t>Bone marrow biopsy -&gt; </a:t>
            </a:r>
            <a:r>
              <a:rPr lang="en-US" sz="2200">
                <a:solidFill>
                  <a:srgbClr val="FF0000"/>
                </a:solidFill>
              </a:rPr>
              <a:t>auer rods</a:t>
            </a:r>
            <a:endParaRPr sz="2200">
              <a:solidFill>
                <a:srgbClr val="FF0000"/>
              </a:solidFill>
            </a:endParaRPr>
          </a:p>
          <a:p>
            <a:pPr marL="0" marR="0" lvl="0" indent="0" algn="l" rtl="0">
              <a:lnSpc>
                <a:spcPct val="100000"/>
              </a:lnSpc>
              <a:spcBef>
                <a:spcPts val="0"/>
              </a:spcBef>
              <a:spcAft>
                <a:spcPts val="0"/>
              </a:spcAft>
              <a:buNone/>
            </a:pPr>
            <a:endParaRPr sz="2200">
              <a:solidFill>
                <a:srgbClr val="FF0000"/>
              </a:solidFill>
            </a:endParaRPr>
          </a:p>
          <a:p>
            <a:pPr marL="0" marR="0" lvl="0" indent="0" algn="l" rtl="0">
              <a:lnSpc>
                <a:spcPct val="100000"/>
              </a:lnSpc>
              <a:spcBef>
                <a:spcPts val="0"/>
              </a:spcBef>
              <a:spcAft>
                <a:spcPts val="0"/>
              </a:spcAft>
              <a:buNone/>
            </a:pPr>
            <a:r>
              <a:rPr lang="en-US" sz="2200">
                <a:solidFill>
                  <a:srgbClr val="000000"/>
                </a:solidFill>
              </a:rPr>
              <a:t>Management</a:t>
            </a:r>
            <a:endParaRPr sz="2200">
              <a:solidFill>
                <a:srgbClr val="000000"/>
              </a:solidFill>
            </a:endParaRPr>
          </a:p>
          <a:p>
            <a:pPr marL="457200" marR="0" lvl="0" indent="-368300" algn="l" rtl="0">
              <a:lnSpc>
                <a:spcPct val="100000"/>
              </a:lnSpc>
              <a:spcBef>
                <a:spcPts val="0"/>
              </a:spcBef>
              <a:spcAft>
                <a:spcPts val="0"/>
              </a:spcAft>
              <a:buClr>
                <a:srgbClr val="000000"/>
              </a:buClr>
              <a:buSzPts val="2200"/>
              <a:buChar char="•"/>
            </a:pPr>
            <a:r>
              <a:rPr lang="en-US" sz="2200">
                <a:solidFill>
                  <a:srgbClr val="000000"/>
                </a:solidFill>
              </a:rPr>
              <a:t>Blood &amp; platelet transfusions</a:t>
            </a:r>
            <a:endParaRPr sz="2200">
              <a:solidFill>
                <a:srgbClr val="000000"/>
              </a:solidFill>
            </a:endParaRPr>
          </a:p>
          <a:p>
            <a:pPr marL="457200" marR="0" lvl="0" indent="-368300" algn="l" rtl="0">
              <a:lnSpc>
                <a:spcPct val="100000"/>
              </a:lnSpc>
              <a:spcBef>
                <a:spcPts val="0"/>
              </a:spcBef>
              <a:spcAft>
                <a:spcPts val="0"/>
              </a:spcAft>
              <a:buClr>
                <a:srgbClr val="000000"/>
              </a:buClr>
              <a:buSzPts val="2200"/>
              <a:buChar char="•"/>
            </a:pPr>
            <a:r>
              <a:rPr lang="en-US" sz="2200">
                <a:solidFill>
                  <a:srgbClr val="000000"/>
                </a:solidFill>
              </a:rPr>
              <a:t>Chemotherapy</a:t>
            </a:r>
            <a:endParaRPr sz="2200">
              <a:solidFill>
                <a:srgbClr val="000000"/>
              </a:solidFill>
            </a:endParaRPr>
          </a:p>
          <a:p>
            <a:pPr marL="457200" marR="0" lvl="0" indent="-368300" algn="l" rtl="0">
              <a:lnSpc>
                <a:spcPct val="100000"/>
              </a:lnSpc>
              <a:spcBef>
                <a:spcPts val="0"/>
              </a:spcBef>
              <a:spcAft>
                <a:spcPts val="0"/>
              </a:spcAft>
              <a:buClr>
                <a:srgbClr val="000000"/>
              </a:buClr>
              <a:buSzPts val="2200"/>
              <a:buChar char="•"/>
            </a:pPr>
            <a:r>
              <a:rPr lang="en-US" sz="2200">
                <a:solidFill>
                  <a:srgbClr val="000000"/>
                </a:solidFill>
              </a:rPr>
              <a:t>Stem cell/bone marrow transplant </a:t>
            </a:r>
            <a:endParaRPr sz="2200">
              <a:solidFill>
                <a:srgbClr val="000000"/>
              </a:solidFill>
            </a:endParaRPr>
          </a:p>
          <a:p>
            <a:pPr marL="457200" marR="0" lvl="0" indent="-368300" algn="l" rtl="0">
              <a:lnSpc>
                <a:spcPct val="100000"/>
              </a:lnSpc>
              <a:spcBef>
                <a:spcPts val="0"/>
              </a:spcBef>
              <a:spcAft>
                <a:spcPts val="0"/>
              </a:spcAft>
              <a:buClr>
                <a:srgbClr val="000000"/>
              </a:buClr>
              <a:buSzPts val="2200"/>
              <a:buChar char="•"/>
            </a:pPr>
            <a:r>
              <a:rPr lang="en-US" sz="2200">
                <a:solidFill>
                  <a:srgbClr val="000000"/>
                </a:solidFill>
              </a:rPr>
              <a:t>Antibiotics </a:t>
            </a:r>
            <a:endParaRPr sz="2200">
              <a:solidFill>
                <a:srgbClr val="000000"/>
              </a:solidFill>
            </a:endParaRPr>
          </a:p>
        </p:txBody>
      </p:sp>
      <p:pic>
        <p:nvPicPr>
          <p:cNvPr id="159" name="Google Shape;159;g1100c041417_1_12"/>
          <p:cNvPicPr preferRelativeResize="0"/>
          <p:nvPr/>
        </p:nvPicPr>
        <p:blipFill>
          <a:blip r:embed="rId3">
            <a:alphaModFix/>
          </a:blip>
          <a:stretch>
            <a:fillRect/>
          </a:stretch>
        </p:blipFill>
        <p:spPr>
          <a:xfrm>
            <a:off x="7060875" y="1417625"/>
            <a:ext cx="2083125" cy="1426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4"/>
          <p:cNvSpPr txBox="1"/>
          <p:nvPr/>
        </p:nvSpPr>
        <p:spPr>
          <a:xfrm>
            <a:off x="1187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a:p>
        </p:txBody>
      </p:sp>
      <p:sp>
        <p:nvSpPr>
          <p:cNvPr id="114" name="Google Shape;114;p4"/>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5" name="Google Shape;115;p4"/>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116" name="Google Shape;116;p4"/>
          <p:cNvSpPr txBox="1"/>
          <p:nvPr/>
        </p:nvSpPr>
        <p:spPr>
          <a:xfrm>
            <a:off x="1187608" y="449705"/>
            <a:ext cx="4694207" cy="8617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b="0" i="0" u="none" strike="noStrike" cap="none" dirty="0">
                <a:solidFill>
                  <a:schemeClr val="lt1"/>
                </a:solidFill>
                <a:latin typeface="Calibri"/>
                <a:ea typeface="Calibri"/>
                <a:cs typeface="Calibri"/>
                <a:sym typeface="Calibri"/>
              </a:rPr>
              <a:t>Session Outline</a:t>
            </a:r>
          </a:p>
          <a:p>
            <a:pPr marL="0" marR="0" lvl="0" indent="0" algn="l" rtl="0">
              <a:lnSpc>
                <a:spcPct val="100000"/>
              </a:lnSpc>
              <a:spcBef>
                <a:spcPts val="0"/>
              </a:spcBef>
              <a:spcAft>
                <a:spcPts val="0"/>
              </a:spcAft>
              <a:buClr>
                <a:schemeClr val="lt1"/>
              </a:buClr>
              <a:buSzPts val="3600"/>
              <a:buFont typeface="Calibri"/>
              <a:buNone/>
            </a:pPr>
            <a:endParaRPr dirty="0"/>
          </a:p>
        </p:txBody>
      </p:sp>
      <p:sp>
        <p:nvSpPr>
          <p:cNvPr id="7" name="TextBox 6">
            <a:extLst>
              <a:ext uri="{FF2B5EF4-FFF2-40B4-BE49-F238E27FC236}">
                <a16:creationId xmlns:a16="http://schemas.microsoft.com/office/drawing/2014/main" id="{45FC2CB7-AC7C-471E-BCEC-583BAD124368}"/>
              </a:ext>
            </a:extLst>
          </p:cNvPr>
          <p:cNvSpPr txBox="1"/>
          <p:nvPr/>
        </p:nvSpPr>
        <p:spPr>
          <a:xfrm>
            <a:off x="457200" y="1567004"/>
            <a:ext cx="6844145" cy="4124206"/>
          </a:xfrm>
          <a:prstGeom prst="rect">
            <a:avLst/>
          </a:prstGeom>
          <a:noFill/>
        </p:spPr>
        <p:txBody>
          <a:bodyPr wrap="square" rtlCol="0">
            <a:spAutoFit/>
          </a:bodyPr>
          <a:lstStyle/>
          <a:p>
            <a:r>
              <a:rPr lang="en-US" sz="1200" dirty="0">
                <a:solidFill>
                  <a:srgbClr val="00B050"/>
                </a:solidFill>
              </a:rPr>
              <a:t>Blood counts &amp; anemia</a:t>
            </a:r>
          </a:p>
          <a:p>
            <a:r>
              <a:rPr lang="en-US" sz="1200" dirty="0">
                <a:solidFill>
                  <a:srgbClr val="00B050"/>
                </a:solidFill>
              </a:rPr>
              <a:t>Clotting</a:t>
            </a:r>
          </a:p>
          <a:p>
            <a:r>
              <a:rPr lang="en-US" sz="1200" dirty="0">
                <a:solidFill>
                  <a:srgbClr val="00B050"/>
                </a:solidFill>
              </a:rPr>
              <a:t>Sickle cell</a:t>
            </a:r>
          </a:p>
          <a:p>
            <a:r>
              <a:rPr lang="en-US" sz="1200" dirty="0">
                <a:solidFill>
                  <a:schemeClr val="accent6">
                    <a:lumMod val="75000"/>
                  </a:schemeClr>
                </a:solidFill>
              </a:rPr>
              <a:t>Thrombocytopenia (TTP, ITP)</a:t>
            </a:r>
          </a:p>
          <a:p>
            <a:r>
              <a:rPr lang="en-US" sz="1200" dirty="0">
                <a:solidFill>
                  <a:schemeClr val="accent6">
                    <a:lumMod val="75000"/>
                  </a:schemeClr>
                </a:solidFill>
              </a:rPr>
              <a:t>DIC</a:t>
            </a:r>
          </a:p>
          <a:p>
            <a:r>
              <a:rPr lang="en-US" sz="1200" dirty="0">
                <a:solidFill>
                  <a:schemeClr val="accent6">
                    <a:lumMod val="75000"/>
                  </a:schemeClr>
                </a:solidFill>
              </a:rPr>
              <a:t>Hemophilia</a:t>
            </a:r>
          </a:p>
          <a:p>
            <a:r>
              <a:rPr lang="en-US" sz="1200" dirty="0">
                <a:solidFill>
                  <a:schemeClr val="accent6">
                    <a:lumMod val="75000"/>
                  </a:schemeClr>
                </a:solidFill>
              </a:rPr>
              <a:t>Von Willebrand’s</a:t>
            </a:r>
          </a:p>
          <a:p>
            <a:r>
              <a:rPr lang="en-US" sz="1200" b="1" dirty="0"/>
              <a:t>(5 minute break)</a:t>
            </a:r>
          </a:p>
          <a:p>
            <a:r>
              <a:rPr lang="en-US" sz="1200" dirty="0">
                <a:solidFill>
                  <a:srgbClr val="00B050"/>
                </a:solidFill>
              </a:rPr>
              <a:t>Leukemia:</a:t>
            </a:r>
          </a:p>
          <a:p>
            <a:r>
              <a:rPr lang="en-US" sz="1200" dirty="0">
                <a:solidFill>
                  <a:srgbClr val="00B050"/>
                </a:solidFill>
              </a:rPr>
              <a:t>    Acute lymphoid</a:t>
            </a:r>
          </a:p>
          <a:p>
            <a:r>
              <a:rPr lang="en-US" sz="1200" dirty="0">
                <a:solidFill>
                  <a:srgbClr val="00B050"/>
                </a:solidFill>
              </a:rPr>
              <a:t>    Acute myeloid</a:t>
            </a:r>
          </a:p>
          <a:p>
            <a:r>
              <a:rPr lang="en-US" sz="1200" dirty="0">
                <a:solidFill>
                  <a:srgbClr val="00B050"/>
                </a:solidFill>
              </a:rPr>
              <a:t>    Chronic lymphoid</a:t>
            </a:r>
          </a:p>
          <a:p>
            <a:r>
              <a:rPr lang="en-US" sz="1200" dirty="0">
                <a:solidFill>
                  <a:srgbClr val="00B050"/>
                </a:solidFill>
              </a:rPr>
              <a:t>    Chronic myeloid</a:t>
            </a:r>
          </a:p>
          <a:p>
            <a:r>
              <a:rPr lang="en-US" sz="1200" dirty="0">
                <a:solidFill>
                  <a:srgbClr val="00B050"/>
                </a:solidFill>
              </a:rPr>
              <a:t>Lymphoma:</a:t>
            </a:r>
          </a:p>
          <a:p>
            <a:r>
              <a:rPr lang="en-US" sz="1200" dirty="0">
                <a:solidFill>
                  <a:srgbClr val="00B050"/>
                </a:solidFill>
              </a:rPr>
              <a:t>    Hodgkin’s / Non-Hodgkin’s</a:t>
            </a:r>
          </a:p>
          <a:p>
            <a:r>
              <a:rPr lang="en-US" sz="1200" dirty="0">
                <a:solidFill>
                  <a:srgbClr val="00B050"/>
                </a:solidFill>
              </a:rPr>
              <a:t>Myeloma</a:t>
            </a:r>
          </a:p>
          <a:p>
            <a:r>
              <a:rPr lang="en-US" sz="1200" dirty="0">
                <a:solidFill>
                  <a:schemeClr val="accent6">
                    <a:lumMod val="75000"/>
                  </a:schemeClr>
                </a:solidFill>
              </a:rPr>
              <a:t>Polycythemia</a:t>
            </a:r>
          </a:p>
          <a:p>
            <a:r>
              <a:rPr lang="en-US" sz="1200" b="1" dirty="0">
                <a:solidFill>
                  <a:schemeClr val="tx1"/>
                </a:solidFill>
              </a:rPr>
              <a:t>Questions</a:t>
            </a:r>
          </a:p>
          <a:p>
            <a:endParaRPr lang="en-US" sz="1200" b="1" dirty="0">
              <a:solidFill>
                <a:schemeClr val="tx1"/>
              </a:solidFill>
            </a:endParaRPr>
          </a:p>
          <a:p>
            <a:r>
              <a:rPr lang="en-US" sz="1100" u="sng" dirty="0">
                <a:solidFill>
                  <a:srgbClr val="FF0000"/>
                </a:solidFill>
              </a:rPr>
              <a:t>Low yield conditions</a:t>
            </a:r>
            <a:r>
              <a:rPr lang="en-US" sz="1100" dirty="0">
                <a:solidFill>
                  <a:srgbClr val="FF0000"/>
                </a:solidFill>
              </a:rPr>
              <a:t> - G6DPP, Thalassemia, HIT, HUS, Tumor lysis, inherited thrombophilia, myelodysplasia, essential thrombocythemia</a:t>
            </a:r>
          </a:p>
          <a:p>
            <a:r>
              <a:rPr lang="en-US" sz="1200"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1100c041417_1_18"/>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Chronic lymphoblastic leukaemia</a:t>
            </a:r>
            <a:endParaRPr/>
          </a:p>
        </p:txBody>
      </p:sp>
      <p:sp>
        <p:nvSpPr>
          <p:cNvPr id="165" name="Google Shape;165;g1100c041417_1_18"/>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000"/>
              <a:t>Features</a:t>
            </a:r>
            <a:endParaRPr sz="2000"/>
          </a:p>
          <a:p>
            <a:pPr marL="457200" marR="0" lvl="0" indent="-355600" algn="l" rtl="0">
              <a:lnSpc>
                <a:spcPct val="100000"/>
              </a:lnSpc>
              <a:spcBef>
                <a:spcPts val="0"/>
              </a:spcBef>
              <a:spcAft>
                <a:spcPts val="0"/>
              </a:spcAft>
              <a:buSzPts val="2000"/>
              <a:buChar char="•"/>
            </a:pPr>
            <a:r>
              <a:rPr lang="en-US" sz="2000"/>
              <a:t>Proliferation of B lymphocytes </a:t>
            </a:r>
            <a:endParaRPr sz="2000"/>
          </a:p>
          <a:p>
            <a:pPr marL="457200" marR="0" lvl="0" indent="-355600" algn="l" rtl="0">
              <a:lnSpc>
                <a:spcPct val="100000"/>
              </a:lnSpc>
              <a:spcBef>
                <a:spcPts val="0"/>
              </a:spcBef>
              <a:spcAft>
                <a:spcPts val="0"/>
              </a:spcAft>
              <a:buSzPts val="2000"/>
              <a:buChar char="•"/>
            </a:pPr>
            <a:r>
              <a:rPr lang="en-US" sz="2000"/>
              <a:t>Mostly affects those 60+</a:t>
            </a:r>
            <a:endParaRPr sz="2000"/>
          </a:p>
          <a:p>
            <a:pPr marL="457200" marR="0" lvl="0" indent="-355600" algn="l" rtl="0">
              <a:lnSpc>
                <a:spcPct val="100000"/>
              </a:lnSpc>
              <a:spcBef>
                <a:spcPts val="0"/>
              </a:spcBef>
              <a:spcAft>
                <a:spcPts val="0"/>
              </a:spcAft>
              <a:buClr>
                <a:srgbClr val="FF0000"/>
              </a:buClr>
              <a:buSzPts val="2000"/>
              <a:buChar char="•"/>
            </a:pPr>
            <a:r>
              <a:rPr lang="en-US" sz="2000">
                <a:solidFill>
                  <a:srgbClr val="FF0000"/>
                </a:solidFill>
              </a:rPr>
              <a:t>Most common type of leukaemia in adults </a:t>
            </a:r>
            <a:endParaRPr sz="2000">
              <a:solidFill>
                <a:srgbClr val="FF0000"/>
              </a:solidFill>
            </a:endParaRPr>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r>
              <a:rPr lang="en-US" sz="2000"/>
              <a:t>Presentation</a:t>
            </a:r>
            <a:endParaRPr sz="2000"/>
          </a:p>
          <a:p>
            <a:pPr marL="457200" marR="0" lvl="0" indent="-355600" algn="l" rtl="0">
              <a:lnSpc>
                <a:spcPct val="100000"/>
              </a:lnSpc>
              <a:spcBef>
                <a:spcPts val="0"/>
              </a:spcBef>
              <a:spcAft>
                <a:spcPts val="0"/>
              </a:spcAft>
              <a:buClr>
                <a:srgbClr val="FF0000"/>
              </a:buClr>
              <a:buSzPts val="2000"/>
              <a:buChar char="•"/>
            </a:pPr>
            <a:r>
              <a:rPr lang="en-US" sz="2000">
                <a:solidFill>
                  <a:srgbClr val="FF0000"/>
                </a:solidFill>
              </a:rPr>
              <a:t>Often asymptomatic </a:t>
            </a:r>
            <a:endParaRPr sz="2000">
              <a:solidFill>
                <a:srgbClr val="FF0000"/>
              </a:solidFill>
            </a:endParaRPr>
          </a:p>
          <a:p>
            <a:pPr marL="457200" marR="0" lvl="0" indent="-355600" algn="l" rtl="0">
              <a:lnSpc>
                <a:spcPct val="100000"/>
              </a:lnSpc>
              <a:spcBef>
                <a:spcPts val="0"/>
              </a:spcBef>
              <a:spcAft>
                <a:spcPts val="0"/>
              </a:spcAft>
              <a:buSzPts val="2000"/>
              <a:buChar char="•"/>
            </a:pPr>
            <a:r>
              <a:rPr lang="en-US" sz="2000"/>
              <a:t>Lymphadenopathy </a:t>
            </a:r>
            <a:endParaRPr sz="2000"/>
          </a:p>
          <a:p>
            <a:pPr marL="457200" marR="0" lvl="0" indent="-355600" algn="l" rtl="0">
              <a:lnSpc>
                <a:spcPct val="100000"/>
              </a:lnSpc>
              <a:spcBef>
                <a:spcPts val="0"/>
              </a:spcBef>
              <a:spcAft>
                <a:spcPts val="0"/>
              </a:spcAft>
              <a:buSzPts val="2000"/>
              <a:buChar char="•"/>
            </a:pPr>
            <a:r>
              <a:rPr lang="en-US" sz="2000"/>
              <a:t>May have night sweats and weight loss  </a:t>
            </a:r>
            <a:endParaRPr sz="2000"/>
          </a:p>
        </p:txBody>
      </p:sp>
      <p:sp>
        <p:nvSpPr>
          <p:cNvPr id="166" name="Google Shape;166;g1100c041417_1_18"/>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000"/>
              <a:t>Diagnosis</a:t>
            </a:r>
            <a:endParaRPr sz="2000"/>
          </a:p>
          <a:p>
            <a:pPr marL="457200" marR="0" lvl="0" indent="-355600" algn="l" rtl="0">
              <a:lnSpc>
                <a:spcPct val="100000"/>
              </a:lnSpc>
              <a:spcBef>
                <a:spcPts val="0"/>
              </a:spcBef>
              <a:spcAft>
                <a:spcPts val="0"/>
              </a:spcAft>
              <a:buSzPts val="2000"/>
              <a:buChar char="•"/>
            </a:pPr>
            <a:r>
              <a:rPr lang="en-US" sz="2000"/>
              <a:t>FBC -&gt; anaemia, thrombocytopenia, leukocytosis</a:t>
            </a:r>
            <a:endParaRPr sz="2000"/>
          </a:p>
          <a:p>
            <a:pPr marL="457200" marR="0" lvl="0" indent="-355600" algn="l" rtl="0">
              <a:lnSpc>
                <a:spcPct val="100000"/>
              </a:lnSpc>
              <a:spcBef>
                <a:spcPts val="0"/>
              </a:spcBef>
              <a:spcAft>
                <a:spcPts val="0"/>
              </a:spcAft>
              <a:buSzPts val="2000"/>
              <a:buChar char="•"/>
            </a:pPr>
            <a:r>
              <a:rPr lang="en-US" sz="2000"/>
              <a:t>Blood film -&gt; </a:t>
            </a:r>
            <a:r>
              <a:rPr lang="en-US" sz="2000">
                <a:solidFill>
                  <a:srgbClr val="FF0000"/>
                </a:solidFill>
              </a:rPr>
              <a:t>smudge cells</a:t>
            </a:r>
            <a:endParaRPr sz="2000">
              <a:solidFill>
                <a:srgbClr val="FF0000"/>
              </a:solidFill>
            </a:endParaRPr>
          </a:p>
          <a:p>
            <a:pPr marL="457200" marR="0" lvl="0" indent="-355600" algn="l" rtl="0">
              <a:lnSpc>
                <a:spcPct val="100000"/>
              </a:lnSpc>
              <a:spcBef>
                <a:spcPts val="0"/>
              </a:spcBef>
              <a:spcAft>
                <a:spcPts val="0"/>
              </a:spcAft>
              <a:buSzPts val="2000"/>
              <a:buChar char="•"/>
            </a:pPr>
            <a:r>
              <a:rPr lang="en-US" sz="2000"/>
              <a:t>Bone marrow biopsy </a:t>
            </a:r>
            <a:endParaRPr sz="2000"/>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r>
              <a:rPr lang="en-US" sz="2000"/>
              <a:t>Management</a:t>
            </a:r>
            <a:endParaRPr sz="2000"/>
          </a:p>
          <a:p>
            <a:pPr marL="457200" marR="0" lvl="0" indent="-355600" algn="l" rtl="0">
              <a:lnSpc>
                <a:spcPct val="100000"/>
              </a:lnSpc>
              <a:spcBef>
                <a:spcPts val="0"/>
              </a:spcBef>
              <a:spcAft>
                <a:spcPts val="0"/>
              </a:spcAft>
              <a:buSzPts val="2000"/>
              <a:buChar char="•"/>
            </a:pPr>
            <a:r>
              <a:rPr lang="en-US" sz="2000">
                <a:solidFill>
                  <a:srgbClr val="FF0000"/>
                </a:solidFill>
              </a:rPr>
              <a:t>Watch and wait </a:t>
            </a:r>
            <a:r>
              <a:rPr lang="en-US" sz="2000"/>
              <a:t>in early stages</a:t>
            </a:r>
            <a:endParaRPr sz="2000"/>
          </a:p>
          <a:p>
            <a:pPr marL="457200" marR="0" lvl="0" indent="-355600" algn="l" rtl="0">
              <a:lnSpc>
                <a:spcPct val="100000"/>
              </a:lnSpc>
              <a:spcBef>
                <a:spcPts val="0"/>
              </a:spcBef>
              <a:spcAft>
                <a:spcPts val="0"/>
              </a:spcAft>
              <a:buSzPts val="2000"/>
              <a:buChar char="•"/>
            </a:pPr>
            <a:r>
              <a:rPr lang="en-US" sz="2000"/>
              <a:t>Chemotherapy </a:t>
            </a:r>
            <a:r>
              <a:rPr lang="en-US" sz="2000">
                <a:solidFill>
                  <a:srgbClr val="FF0000"/>
                </a:solidFill>
              </a:rPr>
              <a:t>(rituximab)</a:t>
            </a:r>
            <a:endParaRPr sz="2000">
              <a:solidFill>
                <a:srgbClr val="FF0000"/>
              </a:solidFill>
            </a:endParaRPr>
          </a:p>
          <a:p>
            <a:pPr marL="457200" marR="0" lvl="0" indent="-355600" algn="l" rtl="0">
              <a:lnSpc>
                <a:spcPct val="100000"/>
              </a:lnSpc>
              <a:spcBef>
                <a:spcPts val="0"/>
              </a:spcBef>
              <a:spcAft>
                <a:spcPts val="0"/>
              </a:spcAft>
              <a:buSzPts val="2000"/>
              <a:buChar char="•"/>
            </a:pPr>
            <a:r>
              <a:rPr lang="en-US" sz="2000"/>
              <a:t>Stem cell/bone marrow transplant </a:t>
            </a:r>
            <a:endParaRPr sz="2000"/>
          </a:p>
        </p:txBody>
      </p:sp>
      <p:pic>
        <p:nvPicPr>
          <p:cNvPr id="167" name="Google Shape;167;g1100c041417_1_18"/>
          <p:cNvPicPr preferRelativeResize="0"/>
          <p:nvPr/>
        </p:nvPicPr>
        <p:blipFill rotWithShape="1">
          <a:blip r:embed="rId3">
            <a:alphaModFix/>
          </a:blip>
          <a:srcRect l="20188" t="32376" r="6556" b="9537"/>
          <a:stretch/>
        </p:blipFill>
        <p:spPr>
          <a:xfrm>
            <a:off x="6565900" y="3346250"/>
            <a:ext cx="2281775" cy="14733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1100c041417_1_24"/>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Chronic myeloid leukaemia </a:t>
            </a:r>
            <a:endParaRPr/>
          </a:p>
        </p:txBody>
      </p:sp>
      <p:sp>
        <p:nvSpPr>
          <p:cNvPr id="173" name="Google Shape;173;g1100c041417_1_24"/>
          <p:cNvSpPr txBox="1">
            <a:spLocks noGrp="1"/>
          </p:cNvSpPr>
          <p:nvPr>
            <p:ph type="body" idx="1"/>
          </p:nvPr>
        </p:nvSpPr>
        <p:spPr>
          <a:xfrm>
            <a:off x="457200" y="1600200"/>
            <a:ext cx="43476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000"/>
              <a:t>Features </a:t>
            </a:r>
            <a:endParaRPr sz="2000"/>
          </a:p>
          <a:p>
            <a:pPr marL="457200" marR="0" lvl="0" indent="-355600" algn="l" rtl="0">
              <a:lnSpc>
                <a:spcPct val="100000"/>
              </a:lnSpc>
              <a:spcBef>
                <a:spcPts val="0"/>
              </a:spcBef>
              <a:spcAft>
                <a:spcPts val="0"/>
              </a:spcAft>
              <a:buSzPts val="2000"/>
              <a:buChar char="•"/>
            </a:pPr>
            <a:r>
              <a:rPr lang="en-US" sz="2000"/>
              <a:t>Proliferation of myeloid blood cells</a:t>
            </a:r>
            <a:endParaRPr sz="2000"/>
          </a:p>
          <a:p>
            <a:pPr marL="457200" marR="0" lvl="0" indent="-355600" algn="l" rtl="0">
              <a:lnSpc>
                <a:spcPct val="100000"/>
              </a:lnSpc>
              <a:spcBef>
                <a:spcPts val="0"/>
              </a:spcBef>
              <a:spcAft>
                <a:spcPts val="0"/>
              </a:spcAft>
              <a:buSzPts val="2000"/>
              <a:buChar char="•"/>
            </a:pPr>
            <a:r>
              <a:rPr lang="en-US" sz="2000"/>
              <a:t>Most common in adults over 40</a:t>
            </a:r>
            <a:endParaRPr sz="2000"/>
          </a:p>
          <a:p>
            <a:pPr marL="457200" marR="0" lvl="0" indent="-355600" algn="l" rtl="0">
              <a:lnSpc>
                <a:spcPct val="100000"/>
              </a:lnSpc>
              <a:spcBef>
                <a:spcPts val="0"/>
              </a:spcBef>
              <a:spcAft>
                <a:spcPts val="0"/>
              </a:spcAft>
              <a:buSzPts val="2000"/>
              <a:buChar char="•"/>
            </a:pPr>
            <a:r>
              <a:rPr lang="en-US" sz="2000"/>
              <a:t>The vast majority of cases are associated with the</a:t>
            </a:r>
            <a:r>
              <a:rPr lang="en-US" sz="2000">
                <a:solidFill>
                  <a:srgbClr val="FF0000"/>
                </a:solidFill>
              </a:rPr>
              <a:t> philadelphia chromosome </a:t>
            </a:r>
            <a:endParaRPr sz="2000">
              <a:solidFill>
                <a:srgbClr val="FF0000"/>
              </a:solidFill>
            </a:endParaRPr>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r>
              <a:rPr lang="en-US" sz="2000"/>
              <a:t>Presentation</a:t>
            </a:r>
            <a:endParaRPr sz="2000"/>
          </a:p>
          <a:p>
            <a:pPr marL="457200" marR="0" lvl="0" indent="-355600" algn="l" rtl="0">
              <a:lnSpc>
                <a:spcPct val="100000"/>
              </a:lnSpc>
              <a:spcBef>
                <a:spcPts val="0"/>
              </a:spcBef>
              <a:spcAft>
                <a:spcPts val="0"/>
              </a:spcAft>
              <a:buSzPts val="2000"/>
              <a:buChar char="•"/>
            </a:pPr>
            <a:r>
              <a:rPr lang="en-US" sz="2000"/>
              <a:t>General anaemia symptoms</a:t>
            </a:r>
            <a:endParaRPr sz="2000"/>
          </a:p>
          <a:p>
            <a:pPr marL="457200" marR="0" lvl="0" indent="-355600" algn="l" rtl="0">
              <a:lnSpc>
                <a:spcPct val="100000"/>
              </a:lnSpc>
              <a:spcBef>
                <a:spcPts val="0"/>
              </a:spcBef>
              <a:spcAft>
                <a:spcPts val="0"/>
              </a:spcAft>
              <a:buSzPts val="2000"/>
              <a:buChar char="•"/>
            </a:pPr>
            <a:r>
              <a:rPr lang="en-US" sz="2000"/>
              <a:t>Bleeding/bruising</a:t>
            </a:r>
            <a:endParaRPr sz="2000"/>
          </a:p>
          <a:p>
            <a:pPr marL="457200" marR="0" lvl="0" indent="-355600" algn="l" rtl="0">
              <a:lnSpc>
                <a:spcPct val="100000"/>
              </a:lnSpc>
              <a:spcBef>
                <a:spcPts val="0"/>
              </a:spcBef>
              <a:spcAft>
                <a:spcPts val="0"/>
              </a:spcAft>
              <a:buSzPts val="2000"/>
              <a:buChar char="•"/>
            </a:pPr>
            <a:r>
              <a:rPr lang="en-US" sz="2000"/>
              <a:t>Infections</a:t>
            </a:r>
            <a:endParaRPr sz="2000"/>
          </a:p>
          <a:p>
            <a:pPr marL="457200" marR="0" lvl="0" indent="-355600" algn="l" rtl="0">
              <a:lnSpc>
                <a:spcPct val="100000"/>
              </a:lnSpc>
              <a:spcBef>
                <a:spcPts val="0"/>
              </a:spcBef>
              <a:spcAft>
                <a:spcPts val="0"/>
              </a:spcAft>
              <a:buSzPts val="2000"/>
              <a:buChar char="•"/>
            </a:pPr>
            <a:r>
              <a:rPr lang="en-US" sz="2000"/>
              <a:t>Hepatosplenomegaly</a:t>
            </a:r>
            <a:endParaRPr sz="2000"/>
          </a:p>
          <a:p>
            <a:pPr marL="457200" marR="0" lvl="0" indent="-355600" algn="l" rtl="0">
              <a:lnSpc>
                <a:spcPct val="100000"/>
              </a:lnSpc>
              <a:spcBef>
                <a:spcPts val="0"/>
              </a:spcBef>
              <a:spcAft>
                <a:spcPts val="0"/>
              </a:spcAft>
              <a:buSzPts val="2000"/>
              <a:buChar char="•"/>
            </a:pPr>
            <a:r>
              <a:rPr lang="en-US" sz="2000"/>
              <a:t>Weight loss and night sweats</a:t>
            </a:r>
            <a:endParaRPr sz="2000"/>
          </a:p>
          <a:p>
            <a:pPr marL="457200" marR="0" lvl="0" indent="-355600" algn="l" rtl="0">
              <a:lnSpc>
                <a:spcPct val="100000"/>
              </a:lnSpc>
              <a:spcBef>
                <a:spcPts val="0"/>
              </a:spcBef>
              <a:spcAft>
                <a:spcPts val="0"/>
              </a:spcAft>
              <a:buClr>
                <a:srgbClr val="FF0000"/>
              </a:buClr>
              <a:buSzPts val="2000"/>
              <a:buChar char="•"/>
            </a:pPr>
            <a:r>
              <a:rPr lang="en-US" sz="2000">
                <a:solidFill>
                  <a:srgbClr val="FF0000"/>
                </a:solidFill>
              </a:rPr>
              <a:t>Gout </a:t>
            </a:r>
            <a:endParaRPr sz="2000">
              <a:solidFill>
                <a:srgbClr val="FF0000"/>
              </a:solidFill>
            </a:endParaRPr>
          </a:p>
        </p:txBody>
      </p:sp>
      <p:sp>
        <p:nvSpPr>
          <p:cNvPr id="174" name="Google Shape;174;g1100c041417_1_24"/>
          <p:cNvSpPr txBox="1">
            <a:spLocks noGrp="1"/>
          </p:cNvSpPr>
          <p:nvPr>
            <p:ph type="body" idx="2"/>
          </p:nvPr>
        </p:nvSpPr>
        <p:spPr>
          <a:xfrm>
            <a:off x="4698950" y="1600200"/>
            <a:ext cx="3958200" cy="279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000"/>
              <a:t>Diagnosis</a:t>
            </a:r>
            <a:endParaRPr sz="2000"/>
          </a:p>
          <a:p>
            <a:pPr marL="457200" marR="0" lvl="0" indent="-355600" algn="l" rtl="0">
              <a:lnSpc>
                <a:spcPct val="100000"/>
              </a:lnSpc>
              <a:spcBef>
                <a:spcPts val="0"/>
              </a:spcBef>
              <a:spcAft>
                <a:spcPts val="0"/>
              </a:spcAft>
              <a:buSzPts val="2000"/>
              <a:buChar char="•"/>
            </a:pPr>
            <a:r>
              <a:rPr lang="en-US" sz="2000"/>
              <a:t>FBC -&gt; anaemia, thrombocytopenia, leukocytosis</a:t>
            </a:r>
            <a:endParaRPr sz="2000"/>
          </a:p>
          <a:p>
            <a:pPr marL="457200" marR="0" lvl="0" indent="-355600" algn="l" rtl="0">
              <a:lnSpc>
                <a:spcPct val="100000"/>
              </a:lnSpc>
              <a:spcBef>
                <a:spcPts val="0"/>
              </a:spcBef>
              <a:spcAft>
                <a:spcPts val="0"/>
              </a:spcAft>
              <a:buSzPts val="2000"/>
              <a:buChar char="•"/>
            </a:pPr>
            <a:r>
              <a:rPr lang="en-US" sz="2000"/>
              <a:t>Bone marrow biopsy</a:t>
            </a:r>
            <a:endParaRPr sz="2000"/>
          </a:p>
          <a:p>
            <a:pPr marL="457200" marR="0" lvl="0" indent="-355600" algn="l" rtl="0">
              <a:lnSpc>
                <a:spcPct val="100000"/>
              </a:lnSpc>
              <a:spcBef>
                <a:spcPts val="0"/>
              </a:spcBef>
              <a:spcAft>
                <a:spcPts val="0"/>
              </a:spcAft>
              <a:buSzPts val="2000"/>
              <a:buChar char="•"/>
            </a:pPr>
            <a:r>
              <a:rPr lang="en-US" sz="2000"/>
              <a:t>Blood film </a:t>
            </a:r>
            <a:endParaRPr sz="2000"/>
          </a:p>
          <a:p>
            <a:pPr marL="457200" marR="0" lvl="0" indent="-355600" algn="l" rtl="0">
              <a:lnSpc>
                <a:spcPct val="100000"/>
              </a:lnSpc>
              <a:spcBef>
                <a:spcPts val="0"/>
              </a:spcBef>
              <a:spcAft>
                <a:spcPts val="0"/>
              </a:spcAft>
              <a:buSzPts val="2000"/>
              <a:buChar char="•"/>
            </a:pPr>
            <a:r>
              <a:rPr lang="en-US" sz="2000"/>
              <a:t>Genetic testing </a:t>
            </a:r>
            <a:endParaRPr sz="2000">
              <a:solidFill>
                <a:srgbClr val="FF0000"/>
              </a:solidFill>
            </a:endParaRPr>
          </a:p>
        </p:txBody>
      </p:sp>
      <p:sp>
        <p:nvSpPr>
          <p:cNvPr id="175" name="Google Shape;175;g1100c041417_1_24"/>
          <p:cNvSpPr txBox="1">
            <a:spLocks noGrp="1"/>
          </p:cNvSpPr>
          <p:nvPr>
            <p:ph type="body" idx="2"/>
          </p:nvPr>
        </p:nvSpPr>
        <p:spPr>
          <a:xfrm>
            <a:off x="4698950" y="4578475"/>
            <a:ext cx="4212000" cy="181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000"/>
              <a:t>Management</a:t>
            </a:r>
            <a:endParaRPr sz="2000"/>
          </a:p>
          <a:p>
            <a:pPr marL="457200" marR="0" lvl="0" indent="-355600" algn="l" rtl="0">
              <a:lnSpc>
                <a:spcPct val="100000"/>
              </a:lnSpc>
              <a:spcBef>
                <a:spcPts val="0"/>
              </a:spcBef>
              <a:spcAft>
                <a:spcPts val="0"/>
              </a:spcAft>
              <a:buSzPts val="2000"/>
              <a:buChar char="•"/>
            </a:pPr>
            <a:r>
              <a:rPr lang="en-US" sz="2000"/>
              <a:t>Chemotherapy</a:t>
            </a:r>
            <a:endParaRPr sz="2000"/>
          </a:p>
          <a:p>
            <a:pPr marL="457200" marR="0" lvl="0" indent="-355600" algn="l" rtl="0">
              <a:lnSpc>
                <a:spcPct val="100000"/>
              </a:lnSpc>
              <a:spcBef>
                <a:spcPts val="0"/>
              </a:spcBef>
              <a:spcAft>
                <a:spcPts val="0"/>
              </a:spcAft>
              <a:buSzPts val="2000"/>
              <a:buChar char="•"/>
            </a:pPr>
            <a:r>
              <a:rPr lang="en-US" sz="2000"/>
              <a:t>Stem cell/bone marrow transplant</a:t>
            </a:r>
            <a:endParaRPr sz="2000"/>
          </a:p>
          <a:p>
            <a:pPr marL="457200" marR="0" lvl="0" indent="-355600" algn="l" rtl="0">
              <a:lnSpc>
                <a:spcPct val="100000"/>
              </a:lnSpc>
              <a:spcBef>
                <a:spcPts val="0"/>
              </a:spcBef>
              <a:spcAft>
                <a:spcPts val="0"/>
              </a:spcAft>
              <a:buClr>
                <a:srgbClr val="FF0000"/>
              </a:buClr>
              <a:buSzPts val="2000"/>
              <a:buChar char="•"/>
            </a:pPr>
            <a:r>
              <a:rPr lang="en-US" sz="2000">
                <a:solidFill>
                  <a:srgbClr val="FF0000"/>
                </a:solidFill>
              </a:rPr>
              <a:t>Tyrosine kinase inhibitors (Imatinib)</a:t>
            </a:r>
            <a:endParaRPr sz="2000">
              <a:solidFill>
                <a:srgbClr val="FF0000"/>
              </a:solidFill>
            </a:endParaRPr>
          </a:p>
        </p:txBody>
      </p:sp>
      <p:pic>
        <p:nvPicPr>
          <p:cNvPr id="176" name="Google Shape;176;g1100c041417_1_24"/>
          <p:cNvPicPr preferRelativeResize="0"/>
          <p:nvPr/>
        </p:nvPicPr>
        <p:blipFill>
          <a:blip r:embed="rId3">
            <a:alphaModFix/>
          </a:blip>
          <a:stretch>
            <a:fillRect/>
          </a:stretch>
        </p:blipFill>
        <p:spPr>
          <a:xfrm>
            <a:off x="6838079" y="3303850"/>
            <a:ext cx="2305921" cy="16000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1100c041417_1_3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Hodgkin lymphoma </a:t>
            </a:r>
            <a:endParaRPr/>
          </a:p>
        </p:txBody>
      </p:sp>
      <p:sp>
        <p:nvSpPr>
          <p:cNvPr id="182" name="Google Shape;182;g1100c041417_1_30"/>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000"/>
              <a:t>Features </a:t>
            </a:r>
            <a:endParaRPr sz="2000"/>
          </a:p>
          <a:p>
            <a:pPr marL="457200" marR="0" lvl="0" indent="-355600" algn="l" rtl="0">
              <a:lnSpc>
                <a:spcPct val="100000"/>
              </a:lnSpc>
              <a:spcBef>
                <a:spcPts val="0"/>
              </a:spcBef>
              <a:spcAft>
                <a:spcPts val="0"/>
              </a:spcAft>
              <a:buSzPts val="2000"/>
              <a:buChar char="•"/>
            </a:pPr>
            <a:r>
              <a:rPr lang="en-US" sz="2000"/>
              <a:t>Proliferation of lymphocytes in the lymph nodes</a:t>
            </a:r>
            <a:endParaRPr sz="2000"/>
          </a:p>
          <a:p>
            <a:pPr marL="457200" marR="0" lvl="0" indent="-355600" algn="l" rtl="0">
              <a:lnSpc>
                <a:spcPct val="100000"/>
              </a:lnSpc>
              <a:spcBef>
                <a:spcPts val="0"/>
              </a:spcBef>
              <a:spcAft>
                <a:spcPts val="0"/>
              </a:spcAft>
              <a:buSzPts val="2000"/>
              <a:buChar char="•"/>
            </a:pPr>
            <a:r>
              <a:rPr lang="en-US" sz="2000"/>
              <a:t>Associated with EBV and immunosuppression</a:t>
            </a:r>
            <a:endParaRPr sz="2000"/>
          </a:p>
          <a:p>
            <a:pPr marL="457200" marR="0" lvl="0" indent="-355600" algn="l" rtl="0">
              <a:lnSpc>
                <a:spcPct val="100000"/>
              </a:lnSpc>
              <a:spcBef>
                <a:spcPts val="0"/>
              </a:spcBef>
              <a:spcAft>
                <a:spcPts val="0"/>
              </a:spcAft>
              <a:buClr>
                <a:srgbClr val="FF0000"/>
              </a:buClr>
              <a:buSzPts val="2000"/>
              <a:buChar char="•"/>
            </a:pPr>
            <a:r>
              <a:rPr lang="en-US" sz="2000">
                <a:solidFill>
                  <a:srgbClr val="FF0000"/>
                </a:solidFill>
              </a:rPr>
              <a:t>Incidence has a bimodal distribution - peaks in early 20s and then in 70s</a:t>
            </a:r>
            <a:endParaRPr sz="2000">
              <a:solidFill>
                <a:srgbClr val="FF0000"/>
              </a:solidFill>
            </a:endParaRPr>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r>
              <a:rPr lang="en-US" sz="2000"/>
              <a:t>Presentation</a:t>
            </a:r>
            <a:endParaRPr sz="2000"/>
          </a:p>
          <a:p>
            <a:pPr marL="457200" marR="0" lvl="0" indent="-355600" algn="l" rtl="0">
              <a:lnSpc>
                <a:spcPct val="100000"/>
              </a:lnSpc>
              <a:spcBef>
                <a:spcPts val="0"/>
              </a:spcBef>
              <a:spcAft>
                <a:spcPts val="0"/>
              </a:spcAft>
              <a:buSzPts val="2000"/>
              <a:buChar char="•"/>
            </a:pPr>
            <a:r>
              <a:rPr lang="en-US" sz="2000"/>
              <a:t>Lymphadenopathy - </a:t>
            </a:r>
            <a:r>
              <a:rPr lang="en-US" sz="2000">
                <a:solidFill>
                  <a:srgbClr val="FF0000"/>
                </a:solidFill>
              </a:rPr>
              <a:t>painful upon drinking alcohol</a:t>
            </a:r>
            <a:endParaRPr sz="2000">
              <a:solidFill>
                <a:srgbClr val="FF0000"/>
              </a:solidFill>
            </a:endParaRPr>
          </a:p>
          <a:p>
            <a:pPr marL="457200" marR="0" lvl="0" indent="-355600" algn="l" rtl="0">
              <a:lnSpc>
                <a:spcPct val="100000"/>
              </a:lnSpc>
              <a:spcBef>
                <a:spcPts val="0"/>
              </a:spcBef>
              <a:spcAft>
                <a:spcPts val="0"/>
              </a:spcAft>
              <a:buSzPts val="2000"/>
              <a:buChar char="•"/>
            </a:pPr>
            <a:r>
              <a:rPr lang="en-US" sz="2000"/>
              <a:t>B-symptoms -&gt; fever, night sweats, weight loss </a:t>
            </a:r>
            <a:endParaRPr sz="2000"/>
          </a:p>
        </p:txBody>
      </p:sp>
      <p:sp>
        <p:nvSpPr>
          <p:cNvPr id="183" name="Google Shape;183;g1100c041417_1_30"/>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000"/>
              <a:t>Diagnosis</a:t>
            </a:r>
            <a:endParaRPr sz="2000"/>
          </a:p>
          <a:p>
            <a:pPr marL="457200" marR="0" lvl="0" indent="-355600" algn="l" rtl="0">
              <a:lnSpc>
                <a:spcPct val="100000"/>
              </a:lnSpc>
              <a:spcBef>
                <a:spcPts val="0"/>
              </a:spcBef>
              <a:spcAft>
                <a:spcPts val="0"/>
              </a:spcAft>
              <a:buSzPts val="2000"/>
              <a:buChar char="•"/>
            </a:pPr>
            <a:r>
              <a:rPr lang="en-US" sz="2000"/>
              <a:t>ESR -&gt; raised </a:t>
            </a:r>
            <a:endParaRPr sz="2000"/>
          </a:p>
          <a:p>
            <a:pPr marL="457200" marR="0" lvl="0" indent="-355600" algn="l" rtl="0">
              <a:lnSpc>
                <a:spcPct val="100000"/>
              </a:lnSpc>
              <a:spcBef>
                <a:spcPts val="0"/>
              </a:spcBef>
              <a:spcAft>
                <a:spcPts val="0"/>
              </a:spcAft>
              <a:buSzPts val="2000"/>
              <a:buChar char="•"/>
            </a:pPr>
            <a:r>
              <a:rPr lang="en-US" sz="2000"/>
              <a:t>Imaging (CXR/CT) for staging</a:t>
            </a:r>
            <a:endParaRPr sz="2000"/>
          </a:p>
          <a:p>
            <a:pPr marL="457200" marR="0" lvl="0" indent="-355600" algn="l" rtl="0">
              <a:lnSpc>
                <a:spcPct val="100000"/>
              </a:lnSpc>
              <a:spcBef>
                <a:spcPts val="0"/>
              </a:spcBef>
              <a:spcAft>
                <a:spcPts val="0"/>
              </a:spcAft>
              <a:buSzPts val="2000"/>
              <a:buChar char="•"/>
            </a:pPr>
            <a:r>
              <a:rPr lang="en-US" sz="2000"/>
              <a:t>Lymph node biopsy -&gt; </a:t>
            </a:r>
            <a:r>
              <a:rPr lang="en-US" sz="2000">
                <a:solidFill>
                  <a:srgbClr val="FF0000"/>
                </a:solidFill>
              </a:rPr>
              <a:t>Reed Sternberg cells </a:t>
            </a:r>
            <a:endParaRPr sz="2000">
              <a:solidFill>
                <a:srgbClr val="FF0000"/>
              </a:solidFill>
            </a:endParaRPr>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r>
              <a:rPr lang="en-US" sz="2000"/>
              <a:t>Management </a:t>
            </a:r>
            <a:endParaRPr sz="2000"/>
          </a:p>
          <a:p>
            <a:pPr marL="457200" marR="0" lvl="0" indent="-355600" algn="l" rtl="0">
              <a:lnSpc>
                <a:spcPct val="100000"/>
              </a:lnSpc>
              <a:spcBef>
                <a:spcPts val="0"/>
              </a:spcBef>
              <a:spcAft>
                <a:spcPts val="0"/>
              </a:spcAft>
              <a:buClr>
                <a:srgbClr val="FF0000"/>
              </a:buClr>
              <a:buSzPts val="2000"/>
              <a:buChar char="•"/>
            </a:pPr>
            <a:r>
              <a:rPr lang="en-US" sz="2000">
                <a:solidFill>
                  <a:srgbClr val="FF0000"/>
                </a:solidFill>
              </a:rPr>
              <a:t>ABVD chemotherapy</a:t>
            </a:r>
            <a:endParaRPr sz="2000">
              <a:solidFill>
                <a:srgbClr val="FF0000"/>
              </a:solidFill>
            </a:endParaRPr>
          </a:p>
          <a:p>
            <a:pPr marL="914400" marR="0" lvl="1" indent="-355600" algn="l" rtl="0">
              <a:lnSpc>
                <a:spcPct val="100000"/>
              </a:lnSpc>
              <a:spcBef>
                <a:spcPts val="0"/>
              </a:spcBef>
              <a:spcAft>
                <a:spcPts val="0"/>
              </a:spcAft>
              <a:buSzPts val="2000"/>
              <a:buChar char="–"/>
            </a:pPr>
            <a:r>
              <a:rPr lang="en-US" sz="2000"/>
              <a:t>Doxorubicin (brand name adriamycin), bleomycin, vinblastine, dacarbazine </a:t>
            </a:r>
            <a:endParaRPr sz="2000"/>
          </a:p>
          <a:p>
            <a:pPr marL="457200" marR="0" lvl="0" indent="-355600" algn="l" rtl="0">
              <a:lnSpc>
                <a:spcPct val="100000"/>
              </a:lnSpc>
              <a:spcBef>
                <a:spcPts val="0"/>
              </a:spcBef>
              <a:spcAft>
                <a:spcPts val="0"/>
              </a:spcAft>
              <a:buSzPts val="2000"/>
              <a:buChar char="•"/>
            </a:pPr>
            <a:r>
              <a:rPr lang="en-US" sz="2000"/>
              <a:t>Radiotherapy </a:t>
            </a:r>
            <a:endParaRPr sz="2000"/>
          </a:p>
          <a:p>
            <a:pPr marL="457200" marR="0" lvl="0" indent="-355600" algn="l" rtl="0">
              <a:lnSpc>
                <a:spcPct val="100000"/>
              </a:lnSpc>
              <a:spcBef>
                <a:spcPts val="0"/>
              </a:spcBef>
              <a:spcAft>
                <a:spcPts val="0"/>
              </a:spcAft>
              <a:buSzPts val="2000"/>
              <a:buChar char="•"/>
            </a:pPr>
            <a:r>
              <a:rPr lang="en-US" sz="2000"/>
              <a:t>Steroids </a:t>
            </a:r>
            <a:endParaRPr sz="2000"/>
          </a:p>
          <a:p>
            <a:pPr marL="457200" marR="0" lvl="0" indent="-355600" algn="l" rtl="0">
              <a:lnSpc>
                <a:spcPct val="100000"/>
              </a:lnSpc>
              <a:spcBef>
                <a:spcPts val="0"/>
              </a:spcBef>
              <a:spcAft>
                <a:spcPts val="0"/>
              </a:spcAft>
              <a:buSzPts val="2000"/>
              <a:buChar char="•"/>
            </a:pPr>
            <a:r>
              <a:rPr lang="en-US" sz="2000"/>
              <a:t>Stem cell/bone marrow transplant </a:t>
            </a:r>
            <a:endParaRPr sz="2000"/>
          </a:p>
        </p:txBody>
      </p:sp>
      <p:pic>
        <p:nvPicPr>
          <p:cNvPr id="184" name="Google Shape;184;g1100c041417_1_30"/>
          <p:cNvPicPr preferRelativeResize="0"/>
          <p:nvPr/>
        </p:nvPicPr>
        <p:blipFill>
          <a:blip r:embed="rId3">
            <a:alphaModFix/>
          </a:blip>
          <a:stretch>
            <a:fillRect/>
          </a:stretch>
        </p:blipFill>
        <p:spPr>
          <a:xfrm>
            <a:off x="6858000" y="1118423"/>
            <a:ext cx="2286000" cy="1143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1100c041417_1_36"/>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Non-Hodgkin lymphoma </a:t>
            </a:r>
            <a:endParaRPr/>
          </a:p>
        </p:txBody>
      </p:sp>
      <p:sp>
        <p:nvSpPr>
          <p:cNvPr id="190" name="Google Shape;190;g1100c041417_1_36"/>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000"/>
              <a:t>Features</a:t>
            </a:r>
            <a:endParaRPr sz="2000"/>
          </a:p>
          <a:p>
            <a:pPr marL="457200" marR="0" lvl="0" indent="-355600" algn="l" rtl="0">
              <a:lnSpc>
                <a:spcPct val="100000"/>
              </a:lnSpc>
              <a:spcBef>
                <a:spcPts val="0"/>
              </a:spcBef>
              <a:spcAft>
                <a:spcPts val="0"/>
              </a:spcAft>
              <a:buSzPts val="2000"/>
              <a:buChar char="•"/>
            </a:pPr>
            <a:r>
              <a:rPr lang="en-US" sz="2000"/>
              <a:t>Associated with EBV and immunosuppression</a:t>
            </a:r>
            <a:endParaRPr sz="2000"/>
          </a:p>
          <a:p>
            <a:pPr marL="457200" marR="0" lvl="0" indent="-355600" algn="l" rtl="0">
              <a:lnSpc>
                <a:spcPct val="100000"/>
              </a:lnSpc>
              <a:spcBef>
                <a:spcPts val="0"/>
              </a:spcBef>
              <a:spcAft>
                <a:spcPts val="0"/>
              </a:spcAft>
              <a:buSzPts val="2000"/>
              <a:buChar char="•"/>
            </a:pPr>
            <a:r>
              <a:rPr lang="en-US" sz="2000"/>
              <a:t>Predominantly affects adults </a:t>
            </a:r>
            <a:r>
              <a:rPr lang="en-US" sz="2000">
                <a:solidFill>
                  <a:srgbClr val="FF0000"/>
                </a:solidFill>
              </a:rPr>
              <a:t>over the age of 40</a:t>
            </a:r>
            <a:endParaRPr sz="2000">
              <a:solidFill>
                <a:srgbClr val="FF0000"/>
              </a:solidFill>
            </a:endParaRPr>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r>
              <a:rPr lang="en-US" sz="2000"/>
              <a:t>Presentation</a:t>
            </a:r>
            <a:endParaRPr sz="2000"/>
          </a:p>
          <a:p>
            <a:pPr marL="457200" marR="0" lvl="0" indent="-355600" algn="l" rtl="0">
              <a:lnSpc>
                <a:spcPct val="100000"/>
              </a:lnSpc>
              <a:spcBef>
                <a:spcPts val="0"/>
              </a:spcBef>
              <a:spcAft>
                <a:spcPts val="0"/>
              </a:spcAft>
              <a:buSzPts val="2000"/>
              <a:buChar char="•"/>
            </a:pPr>
            <a:r>
              <a:rPr lang="en-US" sz="2000"/>
              <a:t>Painless lymphadenopathy </a:t>
            </a:r>
            <a:endParaRPr sz="2000"/>
          </a:p>
          <a:p>
            <a:pPr marL="457200" marR="0" lvl="0" indent="-355600" algn="l" rtl="0">
              <a:lnSpc>
                <a:spcPct val="100000"/>
              </a:lnSpc>
              <a:spcBef>
                <a:spcPts val="0"/>
              </a:spcBef>
              <a:spcAft>
                <a:spcPts val="0"/>
              </a:spcAft>
              <a:buSzPts val="2000"/>
              <a:buChar char="•"/>
            </a:pPr>
            <a:r>
              <a:rPr lang="en-US" sz="2000"/>
              <a:t>B symptoms -&gt; weight loss, night sweats, fever</a:t>
            </a:r>
            <a:endParaRPr sz="2000"/>
          </a:p>
          <a:p>
            <a:pPr marL="457200" marR="0" lvl="0" indent="-355600" algn="l" rtl="0">
              <a:lnSpc>
                <a:spcPct val="100000"/>
              </a:lnSpc>
              <a:spcBef>
                <a:spcPts val="0"/>
              </a:spcBef>
              <a:spcAft>
                <a:spcPts val="0"/>
              </a:spcAft>
              <a:buSzPts val="2000"/>
              <a:buChar char="•"/>
            </a:pPr>
            <a:r>
              <a:rPr lang="en-US" sz="2000"/>
              <a:t>Can get hepatosplenomegaly </a:t>
            </a:r>
            <a:endParaRPr sz="2000"/>
          </a:p>
        </p:txBody>
      </p:sp>
      <p:sp>
        <p:nvSpPr>
          <p:cNvPr id="191" name="Google Shape;191;g1100c041417_1_36"/>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000"/>
              <a:t>Diagnosis</a:t>
            </a:r>
            <a:endParaRPr sz="2000"/>
          </a:p>
          <a:p>
            <a:pPr marL="457200" marR="0" lvl="0" indent="-355600" algn="l" rtl="0">
              <a:lnSpc>
                <a:spcPct val="100000"/>
              </a:lnSpc>
              <a:spcBef>
                <a:spcPts val="0"/>
              </a:spcBef>
              <a:spcAft>
                <a:spcPts val="0"/>
              </a:spcAft>
              <a:buSzPts val="2000"/>
              <a:buChar char="•"/>
            </a:pPr>
            <a:r>
              <a:rPr lang="en-US" sz="2000"/>
              <a:t>Imaging (CXR/CT) for staging</a:t>
            </a:r>
            <a:endParaRPr sz="2000"/>
          </a:p>
          <a:p>
            <a:pPr marL="457200" marR="0" lvl="0" indent="-355600" algn="l" rtl="0">
              <a:lnSpc>
                <a:spcPct val="100000"/>
              </a:lnSpc>
              <a:spcBef>
                <a:spcPts val="0"/>
              </a:spcBef>
              <a:spcAft>
                <a:spcPts val="0"/>
              </a:spcAft>
              <a:buSzPts val="2000"/>
              <a:buChar char="•"/>
            </a:pPr>
            <a:r>
              <a:rPr lang="en-US" sz="2000"/>
              <a:t>Lymph node biopsy -&gt;</a:t>
            </a:r>
            <a:r>
              <a:rPr lang="en-US" sz="2000">
                <a:solidFill>
                  <a:srgbClr val="FF0000"/>
                </a:solidFill>
              </a:rPr>
              <a:t> no Reed Sternberg cells</a:t>
            </a:r>
            <a:endParaRPr sz="2000">
              <a:solidFill>
                <a:srgbClr val="FF0000"/>
              </a:solidFill>
            </a:endParaRPr>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r>
              <a:rPr lang="en-US" sz="2000"/>
              <a:t>Management</a:t>
            </a:r>
            <a:endParaRPr sz="2000"/>
          </a:p>
          <a:p>
            <a:pPr marL="457200" marR="0" lvl="0" indent="-355600" algn="l" rtl="0">
              <a:lnSpc>
                <a:spcPct val="100000"/>
              </a:lnSpc>
              <a:spcBef>
                <a:spcPts val="0"/>
              </a:spcBef>
              <a:spcAft>
                <a:spcPts val="0"/>
              </a:spcAft>
              <a:buClr>
                <a:srgbClr val="FF0000"/>
              </a:buClr>
              <a:buSzPts val="2000"/>
              <a:buChar char="•"/>
            </a:pPr>
            <a:r>
              <a:rPr lang="en-US" sz="2000">
                <a:solidFill>
                  <a:srgbClr val="FF0000"/>
                </a:solidFill>
              </a:rPr>
              <a:t>RCHOP chemotherapy </a:t>
            </a:r>
            <a:endParaRPr sz="2000">
              <a:solidFill>
                <a:srgbClr val="FF0000"/>
              </a:solidFill>
            </a:endParaRPr>
          </a:p>
          <a:p>
            <a:pPr marL="914400" marR="0" lvl="1" indent="-355600" algn="l" rtl="0">
              <a:lnSpc>
                <a:spcPct val="100000"/>
              </a:lnSpc>
              <a:spcBef>
                <a:spcPts val="0"/>
              </a:spcBef>
              <a:spcAft>
                <a:spcPts val="0"/>
              </a:spcAft>
              <a:buSzPts val="2000"/>
              <a:buChar char="–"/>
            </a:pPr>
            <a:r>
              <a:rPr lang="en-US" sz="2000"/>
              <a:t>Rituximab</a:t>
            </a:r>
            <a:endParaRPr sz="2000"/>
          </a:p>
          <a:p>
            <a:pPr marL="914400" marR="0" lvl="1" indent="-355600" algn="l" rtl="0">
              <a:lnSpc>
                <a:spcPct val="100000"/>
              </a:lnSpc>
              <a:spcBef>
                <a:spcPts val="0"/>
              </a:spcBef>
              <a:spcAft>
                <a:spcPts val="0"/>
              </a:spcAft>
              <a:buSzPts val="2000"/>
              <a:buChar char="–"/>
            </a:pPr>
            <a:r>
              <a:rPr lang="en-US" sz="2000"/>
              <a:t>Cyclophosphamide</a:t>
            </a:r>
            <a:endParaRPr sz="2000"/>
          </a:p>
          <a:p>
            <a:pPr marL="914400" marR="0" lvl="1" indent="-355600" algn="l" rtl="0">
              <a:lnSpc>
                <a:spcPct val="100000"/>
              </a:lnSpc>
              <a:spcBef>
                <a:spcPts val="0"/>
              </a:spcBef>
              <a:spcAft>
                <a:spcPts val="0"/>
              </a:spcAft>
              <a:buSzPts val="2000"/>
              <a:buChar char="–"/>
            </a:pPr>
            <a:r>
              <a:rPr lang="en-US" sz="2000"/>
              <a:t>Hydroxy-daunorubicin </a:t>
            </a:r>
            <a:endParaRPr sz="2000"/>
          </a:p>
          <a:p>
            <a:pPr marL="914400" marR="0" lvl="1" indent="-355600" algn="l" rtl="0">
              <a:lnSpc>
                <a:spcPct val="100000"/>
              </a:lnSpc>
              <a:spcBef>
                <a:spcPts val="0"/>
              </a:spcBef>
              <a:spcAft>
                <a:spcPts val="0"/>
              </a:spcAft>
              <a:buSzPts val="2000"/>
              <a:buChar char="–"/>
            </a:pPr>
            <a:r>
              <a:rPr lang="en-US" sz="2000"/>
              <a:t>Vincristine (brand name Oncovin)</a:t>
            </a:r>
            <a:endParaRPr sz="2000"/>
          </a:p>
          <a:p>
            <a:pPr marL="914400" marR="0" lvl="1" indent="-355600" algn="l" rtl="0">
              <a:lnSpc>
                <a:spcPct val="100000"/>
              </a:lnSpc>
              <a:spcBef>
                <a:spcPts val="0"/>
              </a:spcBef>
              <a:spcAft>
                <a:spcPts val="0"/>
              </a:spcAft>
              <a:buSzPts val="2000"/>
              <a:buChar char="–"/>
            </a:pPr>
            <a:r>
              <a:rPr lang="en-US" sz="2000"/>
              <a:t>Prednisolone</a:t>
            </a:r>
            <a:endParaRPr sz="2000"/>
          </a:p>
          <a:p>
            <a:pPr marL="457200" marR="0" lvl="0" indent="-355600" algn="l" rtl="0">
              <a:lnSpc>
                <a:spcPct val="100000"/>
              </a:lnSpc>
              <a:spcBef>
                <a:spcPts val="0"/>
              </a:spcBef>
              <a:spcAft>
                <a:spcPts val="0"/>
              </a:spcAft>
              <a:buSzPts val="2000"/>
              <a:buChar char="•"/>
            </a:pPr>
            <a:r>
              <a:rPr lang="en-US" sz="2000"/>
              <a:t>Radiotherapy </a:t>
            </a:r>
            <a:endParaRPr sz="2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112b9d18352_0_26"/>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Lymphoma staging </a:t>
            </a:r>
            <a:endParaRPr/>
          </a:p>
        </p:txBody>
      </p:sp>
      <p:sp>
        <p:nvSpPr>
          <p:cNvPr id="197" name="Google Shape;197;g112b9d18352_0_26"/>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p>
            <a:pPr marL="342900" marR="0" lvl="0" indent="0" algn="l" rtl="0">
              <a:lnSpc>
                <a:spcPct val="100000"/>
              </a:lnSpc>
              <a:spcBef>
                <a:spcPts val="0"/>
              </a:spcBef>
              <a:spcAft>
                <a:spcPts val="0"/>
              </a:spcAft>
              <a:buClr>
                <a:schemeClr val="dk1"/>
              </a:buClr>
              <a:buSzPts val="2800"/>
              <a:buFont typeface="Arial"/>
              <a:buNone/>
            </a:pPr>
            <a:endParaRPr/>
          </a:p>
        </p:txBody>
      </p:sp>
      <p:sp>
        <p:nvSpPr>
          <p:cNvPr id="198" name="Google Shape;198;g112b9d18352_0_26"/>
          <p:cNvSpPr txBox="1">
            <a:spLocks noGrp="1"/>
          </p:cNvSpPr>
          <p:nvPr>
            <p:ph type="body" idx="2"/>
          </p:nvPr>
        </p:nvSpPr>
        <p:spPr>
          <a:xfrm>
            <a:off x="5039050" y="1600200"/>
            <a:ext cx="36477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000"/>
              <a:t>The </a:t>
            </a:r>
            <a:r>
              <a:rPr lang="en-US" sz="2000">
                <a:solidFill>
                  <a:srgbClr val="FF0000"/>
                </a:solidFill>
              </a:rPr>
              <a:t>Ann Arbor</a:t>
            </a:r>
            <a:r>
              <a:rPr lang="en-US" sz="2000"/>
              <a:t> staging is used for lymphoma staging</a:t>
            </a:r>
            <a:endParaRPr sz="2000"/>
          </a:p>
          <a:p>
            <a:pPr marL="0" marR="0" lvl="0" indent="0" algn="l" rtl="0">
              <a:lnSpc>
                <a:spcPct val="100000"/>
              </a:lnSpc>
              <a:spcBef>
                <a:spcPts val="0"/>
              </a:spcBef>
              <a:spcAft>
                <a:spcPts val="0"/>
              </a:spcAft>
              <a:buClr>
                <a:schemeClr val="dk1"/>
              </a:buClr>
              <a:buSzPts val="2800"/>
              <a:buFont typeface="Arial"/>
              <a:buNone/>
            </a:pPr>
            <a:endParaRPr sz="2000"/>
          </a:p>
          <a:p>
            <a:pPr marL="0" marR="0" lvl="0" indent="0" algn="l" rtl="0">
              <a:lnSpc>
                <a:spcPct val="100000"/>
              </a:lnSpc>
              <a:spcBef>
                <a:spcPts val="0"/>
              </a:spcBef>
              <a:spcAft>
                <a:spcPts val="0"/>
              </a:spcAft>
              <a:buClr>
                <a:schemeClr val="dk1"/>
              </a:buClr>
              <a:buSzPts val="2800"/>
              <a:buFont typeface="Arial"/>
              <a:buNone/>
            </a:pPr>
            <a:r>
              <a:rPr lang="en-US" sz="2000"/>
              <a:t>Stage 1 -&gt; the disease is in </a:t>
            </a:r>
            <a:r>
              <a:rPr lang="en-US" sz="2000">
                <a:solidFill>
                  <a:srgbClr val="FF0000"/>
                </a:solidFill>
              </a:rPr>
              <a:t>one area only</a:t>
            </a:r>
            <a:endParaRPr sz="2000">
              <a:solidFill>
                <a:srgbClr val="FF0000"/>
              </a:solidFill>
            </a:endParaRPr>
          </a:p>
          <a:p>
            <a:pPr marL="0" marR="0" lvl="0" indent="0" algn="l" rtl="0">
              <a:lnSpc>
                <a:spcPct val="100000"/>
              </a:lnSpc>
              <a:spcBef>
                <a:spcPts val="0"/>
              </a:spcBef>
              <a:spcAft>
                <a:spcPts val="0"/>
              </a:spcAft>
              <a:buClr>
                <a:schemeClr val="dk1"/>
              </a:buClr>
              <a:buSzPts val="2800"/>
              <a:buFont typeface="Arial"/>
              <a:buNone/>
            </a:pPr>
            <a:r>
              <a:rPr lang="en-US" sz="2000"/>
              <a:t>Stage 2 - the disease is in </a:t>
            </a:r>
            <a:r>
              <a:rPr lang="en-US" sz="2000">
                <a:solidFill>
                  <a:srgbClr val="FF0000"/>
                </a:solidFill>
              </a:rPr>
              <a:t>2 or more areas </a:t>
            </a:r>
            <a:r>
              <a:rPr lang="en-US" sz="2000"/>
              <a:t>on the </a:t>
            </a:r>
            <a:r>
              <a:rPr lang="en-US" sz="2000">
                <a:solidFill>
                  <a:srgbClr val="FF0000"/>
                </a:solidFill>
              </a:rPr>
              <a:t>same side of the diaphragm</a:t>
            </a:r>
            <a:endParaRPr sz="2000">
              <a:solidFill>
                <a:srgbClr val="FF0000"/>
              </a:solidFill>
            </a:endParaRPr>
          </a:p>
          <a:p>
            <a:pPr marL="0" marR="0" lvl="0" indent="0" algn="l" rtl="0">
              <a:lnSpc>
                <a:spcPct val="100000"/>
              </a:lnSpc>
              <a:spcBef>
                <a:spcPts val="0"/>
              </a:spcBef>
              <a:spcAft>
                <a:spcPts val="0"/>
              </a:spcAft>
              <a:buClr>
                <a:schemeClr val="dk1"/>
              </a:buClr>
              <a:buSzPts val="2800"/>
              <a:buFont typeface="Arial"/>
              <a:buNone/>
            </a:pPr>
            <a:r>
              <a:rPr lang="en-US" sz="2000"/>
              <a:t>Stage 3 -&gt; the disease is in </a:t>
            </a:r>
            <a:r>
              <a:rPr lang="en-US" sz="2000">
                <a:solidFill>
                  <a:srgbClr val="FF0000"/>
                </a:solidFill>
              </a:rPr>
              <a:t>2 or more areas</a:t>
            </a:r>
            <a:r>
              <a:rPr lang="en-US" sz="2000"/>
              <a:t> on </a:t>
            </a:r>
            <a:r>
              <a:rPr lang="en-US" sz="2000">
                <a:solidFill>
                  <a:srgbClr val="FF0000"/>
                </a:solidFill>
              </a:rPr>
              <a:t>both sides of the diaphragm</a:t>
            </a:r>
            <a:endParaRPr sz="2000">
              <a:solidFill>
                <a:srgbClr val="FF0000"/>
              </a:solidFill>
            </a:endParaRPr>
          </a:p>
          <a:p>
            <a:pPr marL="0" marR="0" lvl="0" indent="0" algn="l" rtl="0">
              <a:lnSpc>
                <a:spcPct val="100000"/>
              </a:lnSpc>
              <a:spcBef>
                <a:spcPts val="0"/>
              </a:spcBef>
              <a:spcAft>
                <a:spcPts val="0"/>
              </a:spcAft>
              <a:buClr>
                <a:schemeClr val="dk1"/>
              </a:buClr>
              <a:buSzPts val="2800"/>
              <a:buFont typeface="Arial"/>
              <a:buNone/>
            </a:pPr>
            <a:r>
              <a:rPr lang="en-US" sz="2000"/>
              <a:t>Stage 4 - the disease has spread </a:t>
            </a:r>
            <a:r>
              <a:rPr lang="en-US" sz="2000">
                <a:solidFill>
                  <a:srgbClr val="FF0000"/>
                </a:solidFill>
              </a:rPr>
              <a:t>beyond the lymph nodes </a:t>
            </a:r>
            <a:endParaRPr sz="2000">
              <a:solidFill>
                <a:srgbClr val="FF0000"/>
              </a:solidFill>
            </a:endParaRPr>
          </a:p>
        </p:txBody>
      </p:sp>
      <p:pic>
        <p:nvPicPr>
          <p:cNvPr id="199" name="Google Shape;199;g112b9d18352_0_26"/>
          <p:cNvPicPr preferRelativeResize="0"/>
          <p:nvPr/>
        </p:nvPicPr>
        <p:blipFill>
          <a:blip r:embed="rId3">
            <a:alphaModFix/>
          </a:blip>
          <a:stretch>
            <a:fillRect/>
          </a:stretch>
        </p:blipFill>
        <p:spPr>
          <a:xfrm>
            <a:off x="177000" y="1417625"/>
            <a:ext cx="4862050" cy="36297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112b9d18352_0_32"/>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Multiple myeloma (1)</a:t>
            </a:r>
            <a:endParaRPr/>
          </a:p>
        </p:txBody>
      </p:sp>
      <p:sp>
        <p:nvSpPr>
          <p:cNvPr id="205" name="Google Shape;205;g112b9d18352_0_32"/>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1900"/>
              <a:t>Features </a:t>
            </a:r>
            <a:endParaRPr sz="1900"/>
          </a:p>
          <a:p>
            <a:pPr marL="457200" marR="0" lvl="0" indent="-349250" algn="l" rtl="0">
              <a:lnSpc>
                <a:spcPct val="100000"/>
              </a:lnSpc>
              <a:spcBef>
                <a:spcPts val="0"/>
              </a:spcBef>
              <a:spcAft>
                <a:spcPts val="0"/>
              </a:spcAft>
              <a:buSzPts val="1900"/>
              <a:buChar char="•"/>
            </a:pPr>
            <a:r>
              <a:rPr lang="en-US" sz="1900"/>
              <a:t>Predominantly occurs in those over the age of 40</a:t>
            </a:r>
            <a:endParaRPr sz="1900"/>
          </a:p>
          <a:p>
            <a:pPr marL="457200" marR="0" lvl="0" indent="-349250" algn="l" rtl="0">
              <a:lnSpc>
                <a:spcPct val="100000"/>
              </a:lnSpc>
              <a:spcBef>
                <a:spcPts val="0"/>
              </a:spcBef>
              <a:spcAft>
                <a:spcPts val="0"/>
              </a:spcAft>
              <a:buSzPts val="1900"/>
              <a:buChar char="•"/>
            </a:pPr>
            <a:r>
              <a:rPr lang="en-US" sz="1900"/>
              <a:t>There is a close link to a condition called </a:t>
            </a:r>
            <a:r>
              <a:rPr lang="en-US" sz="1900">
                <a:solidFill>
                  <a:srgbClr val="FF0000"/>
                </a:solidFill>
              </a:rPr>
              <a:t>monoclonal gammopathy of undetermined significance (MGUS)</a:t>
            </a:r>
            <a:endParaRPr sz="1900">
              <a:solidFill>
                <a:srgbClr val="FF0000"/>
              </a:solidFill>
            </a:endParaRPr>
          </a:p>
          <a:p>
            <a:pPr marL="914400" marR="0" lvl="1" indent="-349250" algn="l" rtl="0">
              <a:lnSpc>
                <a:spcPct val="100000"/>
              </a:lnSpc>
              <a:spcBef>
                <a:spcPts val="0"/>
              </a:spcBef>
              <a:spcAft>
                <a:spcPts val="0"/>
              </a:spcAft>
              <a:buSzPts val="1900"/>
              <a:buChar char="–"/>
            </a:pPr>
            <a:r>
              <a:rPr lang="en-US" sz="1900"/>
              <a:t>There is too much of an immunoglobulin released by abnormal plasma cells </a:t>
            </a:r>
            <a:endParaRPr sz="1900"/>
          </a:p>
          <a:p>
            <a:pPr marL="914400" marR="0" lvl="1" indent="-349250" algn="l" rtl="0">
              <a:lnSpc>
                <a:spcPct val="100000"/>
              </a:lnSpc>
              <a:spcBef>
                <a:spcPts val="0"/>
              </a:spcBef>
              <a:spcAft>
                <a:spcPts val="0"/>
              </a:spcAft>
              <a:buSzPts val="1900"/>
              <a:buChar char="–"/>
            </a:pPr>
            <a:r>
              <a:rPr lang="en-US" sz="1900"/>
              <a:t>1% of cases develop into myeloma </a:t>
            </a:r>
            <a:endParaRPr sz="1900"/>
          </a:p>
          <a:p>
            <a:pPr marL="0" marR="0" lvl="0" indent="0" algn="l" rtl="0">
              <a:lnSpc>
                <a:spcPct val="100000"/>
              </a:lnSpc>
              <a:spcBef>
                <a:spcPts val="0"/>
              </a:spcBef>
              <a:spcAft>
                <a:spcPts val="0"/>
              </a:spcAft>
              <a:buNone/>
            </a:pPr>
            <a:endParaRPr sz="1900"/>
          </a:p>
        </p:txBody>
      </p:sp>
      <p:pic>
        <p:nvPicPr>
          <p:cNvPr id="206" name="Google Shape;206;g112b9d18352_0_32"/>
          <p:cNvPicPr preferRelativeResize="0"/>
          <p:nvPr/>
        </p:nvPicPr>
        <p:blipFill rotWithShape="1">
          <a:blip r:embed="rId3">
            <a:alphaModFix/>
          </a:blip>
          <a:srcRect b="21011"/>
          <a:stretch/>
        </p:blipFill>
        <p:spPr>
          <a:xfrm>
            <a:off x="2613600" y="5097075"/>
            <a:ext cx="1882200" cy="1201300"/>
          </a:xfrm>
          <a:prstGeom prst="rect">
            <a:avLst/>
          </a:prstGeom>
          <a:noFill/>
          <a:ln>
            <a:noFill/>
          </a:ln>
        </p:spPr>
      </p:pic>
      <p:sp>
        <p:nvSpPr>
          <p:cNvPr id="207" name="Google Shape;207;g112b9d18352_0_32"/>
          <p:cNvSpPr txBox="1">
            <a:spLocks noGrp="1"/>
          </p:cNvSpPr>
          <p:nvPr>
            <p:ph type="body" idx="2"/>
          </p:nvPr>
        </p:nvSpPr>
        <p:spPr>
          <a:xfrm>
            <a:off x="4648200" y="1600200"/>
            <a:ext cx="41763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000"/>
              <a:t>Presentation</a:t>
            </a:r>
            <a:r>
              <a:rPr lang="en-US" sz="2000">
                <a:solidFill>
                  <a:srgbClr val="FF0000"/>
                </a:solidFill>
              </a:rPr>
              <a:t> (CRAB)</a:t>
            </a:r>
            <a:endParaRPr sz="2000">
              <a:solidFill>
                <a:srgbClr val="FF0000"/>
              </a:solidFill>
            </a:endParaRPr>
          </a:p>
          <a:p>
            <a:pPr marL="457200" marR="0" lvl="0" indent="-355600" algn="l" rtl="0">
              <a:lnSpc>
                <a:spcPct val="100000"/>
              </a:lnSpc>
              <a:spcBef>
                <a:spcPts val="0"/>
              </a:spcBef>
              <a:spcAft>
                <a:spcPts val="0"/>
              </a:spcAft>
              <a:buSzPts val="2000"/>
              <a:buChar char="•"/>
            </a:pPr>
            <a:r>
              <a:rPr lang="en-US" sz="2000"/>
              <a:t>Hypercalcaemia -&gt; polydipsia, polyuria, constipation, abdo pain</a:t>
            </a:r>
            <a:endParaRPr sz="2000"/>
          </a:p>
          <a:p>
            <a:pPr marL="457200" marR="0" lvl="0" indent="-355600" algn="l" rtl="0">
              <a:lnSpc>
                <a:spcPct val="100000"/>
              </a:lnSpc>
              <a:spcBef>
                <a:spcPts val="0"/>
              </a:spcBef>
              <a:spcAft>
                <a:spcPts val="0"/>
              </a:spcAft>
              <a:buSzPts val="2000"/>
              <a:buChar char="•"/>
            </a:pPr>
            <a:r>
              <a:rPr lang="en-US" sz="2000"/>
              <a:t>Renal impairment</a:t>
            </a:r>
            <a:endParaRPr sz="2000"/>
          </a:p>
          <a:p>
            <a:pPr marL="457200" marR="0" lvl="0" indent="-355600" algn="l" rtl="0">
              <a:lnSpc>
                <a:spcPct val="100000"/>
              </a:lnSpc>
              <a:spcBef>
                <a:spcPts val="0"/>
              </a:spcBef>
              <a:spcAft>
                <a:spcPts val="0"/>
              </a:spcAft>
              <a:buSzPts val="2000"/>
              <a:buChar char="•"/>
            </a:pPr>
            <a:r>
              <a:rPr lang="en-US" sz="2000"/>
              <a:t>Anaemia -&gt; fatigue, dizziness, etc</a:t>
            </a:r>
            <a:endParaRPr sz="2000"/>
          </a:p>
          <a:p>
            <a:pPr marL="457200" marR="0" lvl="0" indent="-355600" algn="l" rtl="0">
              <a:lnSpc>
                <a:spcPct val="100000"/>
              </a:lnSpc>
              <a:spcBef>
                <a:spcPts val="0"/>
              </a:spcBef>
              <a:spcAft>
                <a:spcPts val="0"/>
              </a:spcAft>
              <a:buSzPts val="2000"/>
              <a:buChar char="•"/>
            </a:pPr>
            <a:r>
              <a:rPr lang="en-US" sz="2000"/>
              <a:t>Bone lesions -&gt; bone pain </a:t>
            </a:r>
            <a:endParaRPr sz="2000"/>
          </a:p>
          <a:p>
            <a:pPr marL="0" marR="0" lvl="0" indent="0" algn="l" rtl="0">
              <a:lnSpc>
                <a:spcPct val="100000"/>
              </a:lnSpc>
              <a:spcBef>
                <a:spcPts val="0"/>
              </a:spcBef>
              <a:spcAft>
                <a:spcPts val="0"/>
              </a:spcAft>
              <a:buClr>
                <a:schemeClr val="dk1"/>
              </a:buClr>
              <a:buSzPts val="2800"/>
              <a:buFont typeface="Arial"/>
              <a:buNone/>
            </a:pPr>
            <a:endParaRPr sz="2000"/>
          </a:p>
          <a:p>
            <a:pPr marL="0" marR="0" lvl="0" indent="0" algn="l" rtl="0">
              <a:lnSpc>
                <a:spcPct val="100000"/>
              </a:lnSpc>
              <a:spcBef>
                <a:spcPts val="0"/>
              </a:spcBef>
              <a:spcAft>
                <a:spcPts val="0"/>
              </a:spcAft>
              <a:buClr>
                <a:schemeClr val="dk1"/>
              </a:buClr>
              <a:buSzPts val="2800"/>
              <a:buFont typeface="Arial"/>
              <a:buNone/>
            </a:pPr>
            <a:r>
              <a:rPr lang="en-US" sz="2000"/>
              <a:t>Diagnosis</a:t>
            </a:r>
            <a:endParaRPr sz="2000"/>
          </a:p>
          <a:p>
            <a:pPr marL="457200" marR="0" lvl="0" indent="-355600" algn="l" rtl="0">
              <a:lnSpc>
                <a:spcPct val="100000"/>
              </a:lnSpc>
              <a:spcBef>
                <a:spcPts val="0"/>
              </a:spcBef>
              <a:spcAft>
                <a:spcPts val="0"/>
              </a:spcAft>
              <a:buSzPts val="2000"/>
              <a:buChar char="•"/>
            </a:pPr>
            <a:r>
              <a:rPr lang="en-US" sz="2000"/>
              <a:t>FBC -&gt; anaemia</a:t>
            </a:r>
            <a:endParaRPr sz="2000"/>
          </a:p>
          <a:p>
            <a:pPr marL="457200" marR="0" lvl="0" indent="-355600" algn="l" rtl="0">
              <a:lnSpc>
                <a:spcPct val="100000"/>
              </a:lnSpc>
              <a:spcBef>
                <a:spcPts val="0"/>
              </a:spcBef>
              <a:spcAft>
                <a:spcPts val="0"/>
              </a:spcAft>
              <a:buSzPts val="2000"/>
              <a:buChar char="•"/>
            </a:pPr>
            <a:r>
              <a:rPr lang="en-US" sz="2000"/>
              <a:t>ESR -&gt; raised</a:t>
            </a:r>
            <a:endParaRPr sz="2000"/>
          </a:p>
          <a:p>
            <a:pPr marL="457200" marR="0" lvl="0" indent="-355600" algn="l" rtl="0">
              <a:lnSpc>
                <a:spcPct val="100000"/>
              </a:lnSpc>
              <a:spcBef>
                <a:spcPts val="0"/>
              </a:spcBef>
              <a:spcAft>
                <a:spcPts val="0"/>
              </a:spcAft>
              <a:buSzPts val="2000"/>
              <a:buChar char="•"/>
            </a:pPr>
            <a:r>
              <a:rPr lang="en-US" sz="2000"/>
              <a:t>Blood film -&gt; Rouleaux formation</a:t>
            </a:r>
            <a:endParaRPr sz="2000"/>
          </a:p>
          <a:p>
            <a:pPr marL="457200" marR="0" lvl="0" indent="-355600" algn="l" rtl="0">
              <a:lnSpc>
                <a:spcPct val="100000"/>
              </a:lnSpc>
              <a:spcBef>
                <a:spcPts val="0"/>
              </a:spcBef>
              <a:spcAft>
                <a:spcPts val="0"/>
              </a:spcAft>
              <a:buSzPts val="2000"/>
              <a:buChar char="•"/>
            </a:pPr>
            <a:r>
              <a:rPr lang="en-US" sz="2000"/>
              <a:t>Serum and urine electrophoresis -&gt; </a:t>
            </a:r>
            <a:r>
              <a:rPr lang="en-US" sz="2000">
                <a:solidFill>
                  <a:srgbClr val="FF0000"/>
                </a:solidFill>
              </a:rPr>
              <a:t>Bence Jones protein</a:t>
            </a:r>
            <a:r>
              <a:rPr lang="en-US" sz="2000"/>
              <a:t> in urine</a:t>
            </a:r>
            <a:endParaRPr sz="2000"/>
          </a:p>
          <a:p>
            <a:pPr marL="457200" marR="0" lvl="0" indent="-355600" algn="l" rtl="0">
              <a:lnSpc>
                <a:spcPct val="100000"/>
              </a:lnSpc>
              <a:spcBef>
                <a:spcPts val="0"/>
              </a:spcBef>
              <a:spcAft>
                <a:spcPts val="0"/>
              </a:spcAft>
              <a:buSzPts val="2000"/>
              <a:buChar char="•"/>
            </a:pPr>
            <a:r>
              <a:rPr lang="en-US" sz="2000"/>
              <a:t>Bone marrow biopsy</a:t>
            </a:r>
            <a:endParaRPr sz="2000"/>
          </a:p>
          <a:p>
            <a:pPr marL="457200" marR="0" lvl="0" indent="-355600" algn="l" rtl="0">
              <a:lnSpc>
                <a:spcPct val="100000"/>
              </a:lnSpc>
              <a:spcBef>
                <a:spcPts val="0"/>
              </a:spcBef>
              <a:spcAft>
                <a:spcPts val="0"/>
              </a:spcAft>
              <a:buSzPts val="2000"/>
              <a:buChar char="•"/>
            </a:pPr>
            <a:r>
              <a:rPr lang="en-US" sz="2000"/>
              <a:t>Imaging (x-ray/CT) -&gt; bone lesions</a:t>
            </a:r>
            <a:endParaRPr sz="2000"/>
          </a:p>
        </p:txBody>
      </p:sp>
      <p:pic>
        <p:nvPicPr>
          <p:cNvPr id="208" name="Google Shape;208;g112b9d18352_0_32"/>
          <p:cNvPicPr preferRelativeResize="0"/>
          <p:nvPr/>
        </p:nvPicPr>
        <p:blipFill>
          <a:blip r:embed="rId4">
            <a:alphaModFix/>
          </a:blip>
          <a:stretch>
            <a:fillRect/>
          </a:stretch>
        </p:blipFill>
        <p:spPr>
          <a:xfrm>
            <a:off x="7231625" y="3642850"/>
            <a:ext cx="1695450" cy="10572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112b9d18352_0_48"/>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Multiple myeloma (2) </a:t>
            </a:r>
            <a:endParaRPr/>
          </a:p>
        </p:txBody>
      </p:sp>
      <p:sp>
        <p:nvSpPr>
          <p:cNvPr id="214" name="Google Shape;214;g112b9d18352_0_48"/>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a:t>Management</a:t>
            </a:r>
            <a:endParaRPr/>
          </a:p>
          <a:p>
            <a:pPr marL="457200" marR="0" lvl="0" indent="-406400" algn="l" rtl="0">
              <a:lnSpc>
                <a:spcPct val="100000"/>
              </a:lnSpc>
              <a:spcBef>
                <a:spcPts val="0"/>
              </a:spcBef>
              <a:spcAft>
                <a:spcPts val="0"/>
              </a:spcAft>
              <a:buSzPts val="2800"/>
              <a:buChar char="•"/>
            </a:pPr>
            <a:r>
              <a:rPr lang="en-US"/>
              <a:t>Chemotherapy</a:t>
            </a:r>
            <a:endParaRPr/>
          </a:p>
          <a:p>
            <a:pPr marL="457200" marR="0" lvl="0" indent="-406400" algn="l" rtl="0">
              <a:lnSpc>
                <a:spcPct val="100000"/>
              </a:lnSpc>
              <a:spcBef>
                <a:spcPts val="0"/>
              </a:spcBef>
              <a:spcAft>
                <a:spcPts val="0"/>
              </a:spcAft>
              <a:buSzPts val="2800"/>
              <a:buChar char="•"/>
            </a:pPr>
            <a:r>
              <a:rPr lang="en-US"/>
              <a:t>Stem cell transplant  </a:t>
            </a:r>
            <a:endParaRPr/>
          </a:p>
          <a:p>
            <a:pPr marL="457200" marR="0" lvl="0" indent="-406400" algn="l" rtl="0">
              <a:lnSpc>
                <a:spcPct val="100000"/>
              </a:lnSpc>
              <a:spcBef>
                <a:spcPts val="0"/>
              </a:spcBef>
              <a:spcAft>
                <a:spcPts val="0"/>
              </a:spcAft>
              <a:buSzPts val="2800"/>
              <a:buChar char="•"/>
            </a:pPr>
            <a:r>
              <a:rPr lang="en-US"/>
              <a:t>Analgesia</a:t>
            </a:r>
            <a:endParaRPr/>
          </a:p>
          <a:p>
            <a:pPr marL="457200" marR="0" lvl="0" indent="-406400" algn="l" rtl="0">
              <a:lnSpc>
                <a:spcPct val="100000"/>
              </a:lnSpc>
              <a:spcBef>
                <a:spcPts val="0"/>
              </a:spcBef>
              <a:spcAft>
                <a:spcPts val="0"/>
              </a:spcAft>
              <a:buSzPts val="2800"/>
              <a:buChar char="•"/>
            </a:pPr>
            <a:r>
              <a:rPr lang="en-US"/>
              <a:t>Bisphosphonates (zoledronic acid)</a:t>
            </a:r>
            <a:endParaRPr/>
          </a:p>
          <a:p>
            <a:pPr marL="457200" marR="0" lvl="0" indent="-406400" algn="l" rtl="0">
              <a:lnSpc>
                <a:spcPct val="100000"/>
              </a:lnSpc>
              <a:spcBef>
                <a:spcPts val="0"/>
              </a:spcBef>
              <a:spcAft>
                <a:spcPts val="0"/>
              </a:spcAft>
              <a:buSzPts val="2800"/>
              <a:buChar char="•"/>
            </a:pPr>
            <a:r>
              <a:rPr lang="en-US"/>
              <a:t>Blood transfusions </a:t>
            </a:r>
            <a:endParaRPr/>
          </a:p>
        </p:txBody>
      </p:sp>
      <p:sp>
        <p:nvSpPr>
          <p:cNvPr id="215" name="Google Shape;215;g112b9d18352_0_48"/>
          <p:cNvSpPr txBox="1">
            <a:spLocks noGrp="1"/>
          </p:cNvSpPr>
          <p:nvPr>
            <p:ph type="body" idx="2"/>
          </p:nvPr>
        </p:nvSpPr>
        <p:spPr>
          <a:xfrm>
            <a:off x="4648200" y="1600200"/>
            <a:ext cx="42009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200"/>
              <a:t>Common chemotherapy combinations</a:t>
            </a:r>
            <a:endParaRPr sz="2200"/>
          </a:p>
          <a:p>
            <a:pPr marL="457200" marR="0" lvl="0" indent="-368300" algn="l" rtl="0">
              <a:lnSpc>
                <a:spcPct val="100000"/>
              </a:lnSpc>
              <a:spcBef>
                <a:spcPts val="0"/>
              </a:spcBef>
              <a:spcAft>
                <a:spcPts val="0"/>
              </a:spcAft>
              <a:buSzPts val="2200"/>
              <a:buChar char="•"/>
            </a:pPr>
            <a:r>
              <a:rPr lang="en-US" sz="2200"/>
              <a:t>VCD (bortezomib, cyclophosphamide, dexamethasone)</a:t>
            </a:r>
            <a:endParaRPr sz="2200"/>
          </a:p>
          <a:p>
            <a:pPr marL="457200" marR="0" lvl="0" indent="-368300" algn="l" rtl="0">
              <a:lnSpc>
                <a:spcPct val="100000"/>
              </a:lnSpc>
              <a:spcBef>
                <a:spcPts val="0"/>
              </a:spcBef>
              <a:spcAft>
                <a:spcPts val="0"/>
              </a:spcAft>
              <a:buSzPts val="2200"/>
              <a:buChar char="•"/>
            </a:pPr>
            <a:r>
              <a:rPr lang="en-US" sz="2200"/>
              <a:t>VTD (bortezomib, thalidomide, dexamethasone)</a:t>
            </a:r>
            <a:endParaRPr sz="2200"/>
          </a:p>
          <a:p>
            <a:pPr marL="457200" marR="0" lvl="0" indent="-368300" algn="l" rtl="0">
              <a:lnSpc>
                <a:spcPct val="100000"/>
              </a:lnSpc>
              <a:spcBef>
                <a:spcPts val="0"/>
              </a:spcBef>
              <a:spcAft>
                <a:spcPts val="0"/>
              </a:spcAft>
              <a:buSzPts val="2200"/>
              <a:buChar char="•"/>
            </a:pPr>
            <a:r>
              <a:rPr lang="en-US" sz="2200"/>
              <a:t>MTP (melphalan, thalidomide, prednisolone)</a:t>
            </a:r>
            <a:endParaRPr sz="2200"/>
          </a:p>
          <a:p>
            <a:pPr marL="0" marR="0" lvl="0" indent="0" algn="l" rtl="0">
              <a:lnSpc>
                <a:spcPct val="100000"/>
              </a:lnSpc>
              <a:spcBef>
                <a:spcPts val="0"/>
              </a:spcBef>
              <a:spcAft>
                <a:spcPts val="0"/>
              </a:spcAft>
              <a:buNone/>
            </a:pPr>
            <a:endParaRPr sz="2200"/>
          </a:p>
          <a:p>
            <a:pPr marL="0" marR="0" lvl="0" indent="0" algn="l" rtl="0">
              <a:lnSpc>
                <a:spcPct val="100000"/>
              </a:lnSpc>
              <a:spcBef>
                <a:spcPts val="0"/>
              </a:spcBef>
              <a:spcAft>
                <a:spcPts val="0"/>
              </a:spcAft>
              <a:buNone/>
            </a:pPr>
            <a:r>
              <a:rPr lang="en-US" sz="2200">
                <a:solidFill>
                  <a:srgbClr val="FF0000"/>
                </a:solidFill>
              </a:rPr>
              <a:t>Don’t worry about learning the specific drugs!</a:t>
            </a:r>
            <a:endParaRPr sz="2200">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112b9d18352_0_54"/>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Polycythaemia</a:t>
            </a:r>
            <a:endParaRPr/>
          </a:p>
        </p:txBody>
      </p:sp>
      <p:sp>
        <p:nvSpPr>
          <p:cNvPr id="221" name="Google Shape;221;g112b9d18352_0_54"/>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000"/>
              <a:t>Definition -&gt; </a:t>
            </a:r>
            <a:r>
              <a:rPr lang="en-US" sz="2000">
                <a:solidFill>
                  <a:srgbClr val="FF0000"/>
                </a:solidFill>
              </a:rPr>
              <a:t>a high concentration of erythrocytes in the blood</a:t>
            </a:r>
            <a:endParaRPr sz="2000">
              <a:solidFill>
                <a:srgbClr val="FF0000"/>
              </a:solidFill>
            </a:endParaRPr>
          </a:p>
          <a:p>
            <a:pPr marL="0" marR="0" lvl="0" indent="0" algn="l" rtl="0">
              <a:lnSpc>
                <a:spcPct val="100000"/>
              </a:lnSpc>
              <a:spcBef>
                <a:spcPts val="0"/>
              </a:spcBef>
              <a:spcAft>
                <a:spcPts val="0"/>
              </a:spcAft>
              <a:buClr>
                <a:schemeClr val="dk1"/>
              </a:buClr>
              <a:buSzPts val="2800"/>
              <a:buFont typeface="Arial"/>
              <a:buNone/>
            </a:pPr>
            <a:endParaRPr sz="2000"/>
          </a:p>
          <a:p>
            <a:pPr marL="0" marR="0" lvl="0" indent="0" algn="l" rtl="0">
              <a:lnSpc>
                <a:spcPct val="100000"/>
              </a:lnSpc>
              <a:spcBef>
                <a:spcPts val="0"/>
              </a:spcBef>
              <a:spcAft>
                <a:spcPts val="0"/>
              </a:spcAft>
              <a:buClr>
                <a:schemeClr val="dk1"/>
              </a:buClr>
              <a:buSzPts val="2800"/>
              <a:buFont typeface="Arial"/>
              <a:buNone/>
            </a:pPr>
            <a:r>
              <a:rPr lang="en-US" sz="2000"/>
              <a:t>Types</a:t>
            </a:r>
            <a:endParaRPr sz="2000"/>
          </a:p>
          <a:p>
            <a:pPr marL="457200" marR="0" lvl="0" indent="-355600" algn="l" rtl="0">
              <a:lnSpc>
                <a:spcPct val="100000"/>
              </a:lnSpc>
              <a:spcBef>
                <a:spcPts val="0"/>
              </a:spcBef>
              <a:spcAft>
                <a:spcPts val="0"/>
              </a:spcAft>
              <a:buSzPts val="2000"/>
              <a:buChar char="•"/>
            </a:pPr>
            <a:r>
              <a:rPr lang="en-US" sz="2000"/>
              <a:t>Absolute -&gt; split into primary and secondary</a:t>
            </a:r>
            <a:endParaRPr sz="2000"/>
          </a:p>
          <a:p>
            <a:pPr marL="457200" marR="0" lvl="0" indent="-355600" algn="l" rtl="0">
              <a:lnSpc>
                <a:spcPct val="100000"/>
              </a:lnSpc>
              <a:spcBef>
                <a:spcPts val="0"/>
              </a:spcBef>
              <a:spcAft>
                <a:spcPts val="0"/>
              </a:spcAft>
              <a:buSzPts val="2000"/>
              <a:buChar char="•"/>
            </a:pPr>
            <a:r>
              <a:rPr lang="en-US" sz="2000"/>
              <a:t>Relative </a:t>
            </a:r>
            <a:endParaRPr sz="2000"/>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r>
              <a:rPr lang="en-US" sz="2000" b="1"/>
              <a:t>Relative polycythaemia</a:t>
            </a:r>
            <a:endParaRPr sz="2000" b="1"/>
          </a:p>
          <a:p>
            <a:pPr marL="457200" marR="0" lvl="0" indent="-355600" algn="l" rtl="0">
              <a:lnSpc>
                <a:spcPct val="100000"/>
              </a:lnSpc>
              <a:spcBef>
                <a:spcPts val="0"/>
              </a:spcBef>
              <a:spcAft>
                <a:spcPts val="0"/>
              </a:spcAft>
              <a:buSzPts val="2000"/>
              <a:buChar char="•"/>
            </a:pPr>
            <a:r>
              <a:rPr lang="en-US" sz="2000"/>
              <a:t>There are a normal number of erythrocytes, but there is a reduction in plasma</a:t>
            </a:r>
            <a:endParaRPr sz="2000"/>
          </a:p>
          <a:p>
            <a:pPr marL="457200" marR="0" lvl="0" indent="-355600" algn="l" rtl="0">
              <a:lnSpc>
                <a:spcPct val="100000"/>
              </a:lnSpc>
              <a:spcBef>
                <a:spcPts val="0"/>
              </a:spcBef>
              <a:spcAft>
                <a:spcPts val="0"/>
              </a:spcAft>
              <a:buSzPts val="2000"/>
              <a:buChar char="•"/>
            </a:pPr>
            <a:r>
              <a:rPr lang="en-US" sz="2000"/>
              <a:t>Causes include obesity, dehydration, and excessive alcohol consumption </a:t>
            </a:r>
            <a:endParaRPr sz="2000"/>
          </a:p>
        </p:txBody>
      </p:sp>
      <p:sp>
        <p:nvSpPr>
          <p:cNvPr id="222" name="Google Shape;222;g112b9d18352_0_54"/>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000" b="1"/>
              <a:t>Absolute polycythaemia</a:t>
            </a:r>
            <a:endParaRPr sz="2000" b="1"/>
          </a:p>
          <a:p>
            <a:pPr marL="457200" marR="0" lvl="0" indent="-355600" algn="l" rtl="0">
              <a:lnSpc>
                <a:spcPct val="100000"/>
              </a:lnSpc>
              <a:spcBef>
                <a:spcPts val="0"/>
              </a:spcBef>
              <a:spcAft>
                <a:spcPts val="0"/>
              </a:spcAft>
              <a:buSzPts val="2000"/>
              <a:buChar char="•"/>
            </a:pPr>
            <a:r>
              <a:rPr lang="en-US" sz="2000"/>
              <a:t>There is an increased number of erythrocytes</a:t>
            </a:r>
            <a:endParaRPr sz="2000"/>
          </a:p>
          <a:p>
            <a:pPr marL="457200" marR="0" lvl="0" indent="-355600" algn="l" rtl="0">
              <a:lnSpc>
                <a:spcPct val="100000"/>
              </a:lnSpc>
              <a:spcBef>
                <a:spcPts val="0"/>
              </a:spcBef>
              <a:spcAft>
                <a:spcPts val="0"/>
              </a:spcAft>
              <a:buSzPts val="2000"/>
              <a:buChar char="•"/>
            </a:pPr>
            <a:r>
              <a:rPr lang="en-US" sz="2000"/>
              <a:t>Primary polycythaemia </a:t>
            </a:r>
            <a:endParaRPr sz="2000"/>
          </a:p>
          <a:p>
            <a:pPr marL="914400" marR="0" lvl="1" indent="-355600" algn="l" rtl="0">
              <a:lnSpc>
                <a:spcPct val="100000"/>
              </a:lnSpc>
              <a:spcBef>
                <a:spcPts val="0"/>
              </a:spcBef>
              <a:spcAft>
                <a:spcPts val="0"/>
              </a:spcAft>
              <a:buSzPts val="2000"/>
              <a:buChar char="–"/>
            </a:pPr>
            <a:r>
              <a:rPr lang="en-US" sz="2000"/>
              <a:t>Abnormality in the bone marrow</a:t>
            </a:r>
            <a:endParaRPr sz="2000"/>
          </a:p>
          <a:p>
            <a:pPr marL="914400" marR="0" lvl="1" indent="-355600" algn="l" rtl="0">
              <a:lnSpc>
                <a:spcPct val="100000"/>
              </a:lnSpc>
              <a:spcBef>
                <a:spcPts val="0"/>
              </a:spcBef>
              <a:spcAft>
                <a:spcPts val="0"/>
              </a:spcAft>
              <a:buSzPts val="2000"/>
              <a:buChar char="–"/>
            </a:pPr>
            <a:r>
              <a:rPr lang="en-US" sz="2000"/>
              <a:t>Called </a:t>
            </a:r>
            <a:r>
              <a:rPr lang="en-US" sz="2000">
                <a:solidFill>
                  <a:srgbClr val="FF0000"/>
                </a:solidFill>
              </a:rPr>
              <a:t>polycythaemia vera</a:t>
            </a:r>
            <a:endParaRPr sz="2000">
              <a:solidFill>
                <a:srgbClr val="FF0000"/>
              </a:solidFill>
            </a:endParaRPr>
          </a:p>
          <a:p>
            <a:pPr marL="457200" marR="0" lvl="0" indent="-355600" algn="l" rtl="0">
              <a:lnSpc>
                <a:spcPct val="100000"/>
              </a:lnSpc>
              <a:spcBef>
                <a:spcPts val="0"/>
              </a:spcBef>
              <a:spcAft>
                <a:spcPts val="0"/>
              </a:spcAft>
              <a:buSzPts val="2000"/>
              <a:buChar char="•"/>
            </a:pPr>
            <a:r>
              <a:rPr lang="en-US" sz="2000"/>
              <a:t>Secondary polycythaemia</a:t>
            </a:r>
            <a:endParaRPr sz="2000"/>
          </a:p>
          <a:p>
            <a:pPr marL="914400" marR="0" lvl="1" indent="-355600" algn="l" rtl="0">
              <a:lnSpc>
                <a:spcPct val="100000"/>
              </a:lnSpc>
              <a:spcBef>
                <a:spcPts val="0"/>
              </a:spcBef>
              <a:spcAft>
                <a:spcPts val="0"/>
              </a:spcAft>
              <a:buSzPts val="2000"/>
              <a:buChar char="–"/>
            </a:pPr>
            <a:r>
              <a:rPr lang="en-US" sz="2000"/>
              <a:t>A disease outside the bone marrow causing overstimulation of the bone marrow </a:t>
            </a:r>
            <a:endParaRPr sz="2000"/>
          </a:p>
          <a:p>
            <a:pPr marL="914400" marR="0" lvl="1" indent="-355600" algn="l" rtl="0">
              <a:lnSpc>
                <a:spcPct val="100000"/>
              </a:lnSpc>
              <a:spcBef>
                <a:spcPts val="0"/>
              </a:spcBef>
              <a:spcAft>
                <a:spcPts val="0"/>
              </a:spcAft>
              <a:buSzPts val="2000"/>
              <a:buChar char="–"/>
            </a:pPr>
            <a:r>
              <a:rPr lang="en-US" sz="2000"/>
              <a:t>Causes include COPD, sleep apnoea, PKD, renal artery stenosis,  kidney cancer </a:t>
            </a:r>
            <a:endParaRPr sz="20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112b9d18352_0_38"/>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Polycythaemia vera</a:t>
            </a:r>
            <a:endParaRPr/>
          </a:p>
        </p:txBody>
      </p:sp>
      <p:sp>
        <p:nvSpPr>
          <p:cNvPr id="228" name="Google Shape;228;g112b9d18352_0_38"/>
          <p:cNvSpPr txBox="1">
            <a:spLocks noGrp="1"/>
          </p:cNvSpPr>
          <p:nvPr>
            <p:ph type="body" idx="1"/>
          </p:nvPr>
        </p:nvSpPr>
        <p:spPr>
          <a:xfrm>
            <a:off x="457200" y="1600200"/>
            <a:ext cx="41910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000"/>
              <a:t>Features</a:t>
            </a:r>
            <a:endParaRPr sz="2000"/>
          </a:p>
          <a:p>
            <a:pPr marL="457200" marR="0" lvl="0" indent="-355600" algn="l" rtl="0">
              <a:lnSpc>
                <a:spcPct val="100000"/>
              </a:lnSpc>
              <a:spcBef>
                <a:spcPts val="0"/>
              </a:spcBef>
              <a:spcAft>
                <a:spcPts val="0"/>
              </a:spcAft>
              <a:buClr>
                <a:srgbClr val="FF0000"/>
              </a:buClr>
              <a:buSzPts val="2000"/>
              <a:buChar char="•"/>
            </a:pPr>
            <a:r>
              <a:rPr lang="en-US" sz="2000">
                <a:solidFill>
                  <a:srgbClr val="FF0000"/>
                </a:solidFill>
              </a:rPr>
              <a:t>Myeloproliferative neoplasm </a:t>
            </a:r>
            <a:endParaRPr sz="2000">
              <a:solidFill>
                <a:srgbClr val="FF0000"/>
              </a:solidFill>
            </a:endParaRPr>
          </a:p>
          <a:p>
            <a:pPr marL="457200" marR="0" lvl="0" indent="-355600" algn="l" rtl="0">
              <a:lnSpc>
                <a:spcPct val="100000"/>
              </a:lnSpc>
              <a:spcBef>
                <a:spcPts val="0"/>
              </a:spcBef>
              <a:spcAft>
                <a:spcPts val="0"/>
              </a:spcAft>
              <a:buSzPts val="2000"/>
              <a:buChar char="•"/>
            </a:pPr>
            <a:r>
              <a:rPr lang="en-US" sz="2000"/>
              <a:t>Most people with polycythaemia vera have the </a:t>
            </a:r>
            <a:r>
              <a:rPr lang="en-US" sz="2000">
                <a:solidFill>
                  <a:srgbClr val="FF0000"/>
                </a:solidFill>
              </a:rPr>
              <a:t>JAK2 mutation </a:t>
            </a:r>
            <a:endParaRPr sz="2000">
              <a:solidFill>
                <a:srgbClr val="FF0000"/>
              </a:solidFill>
            </a:endParaRPr>
          </a:p>
          <a:p>
            <a:pPr marL="457200" marR="0" lvl="0" indent="-355600" algn="l" rtl="0">
              <a:lnSpc>
                <a:spcPct val="100000"/>
              </a:lnSpc>
              <a:spcBef>
                <a:spcPts val="0"/>
              </a:spcBef>
              <a:spcAft>
                <a:spcPts val="0"/>
              </a:spcAft>
              <a:buSzPts val="2000"/>
              <a:buChar char="•"/>
            </a:pPr>
            <a:r>
              <a:rPr lang="en-US" sz="2000"/>
              <a:t>The affected bone marrow can also produce excessive numbers of platelets and white blood cells</a:t>
            </a:r>
            <a:endParaRPr sz="2000"/>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r>
              <a:rPr lang="en-US" sz="2000"/>
              <a:t>Presentation</a:t>
            </a:r>
            <a:endParaRPr sz="2000"/>
          </a:p>
          <a:p>
            <a:pPr marL="457200" marR="0" lvl="0" indent="-355600" algn="l" rtl="0">
              <a:lnSpc>
                <a:spcPct val="100000"/>
              </a:lnSpc>
              <a:spcBef>
                <a:spcPts val="0"/>
              </a:spcBef>
              <a:spcAft>
                <a:spcPts val="0"/>
              </a:spcAft>
              <a:buSzPts val="2000"/>
              <a:buChar char="•"/>
            </a:pPr>
            <a:r>
              <a:rPr lang="en-US" sz="2000"/>
              <a:t>Headaches</a:t>
            </a:r>
            <a:endParaRPr sz="2000"/>
          </a:p>
          <a:p>
            <a:pPr marL="457200" marR="0" lvl="0" indent="-355600" algn="l" rtl="0">
              <a:lnSpc>
                <a:spcPct val="100000"/>
              </a:lnSpc>
              <a:spcBef>
                <a:spcPts val="0"/>
              </a:spcBef>
              <a:spcAft>
                <a:spcPts val="0"/>
              </a:spcAft>
              <a:buSzPts val="2000"/>
              <a:buChar char="•"/>
            </a:pPr>
            <a:r>
              <a:rPr lang="en-US" sz="2000"/>
              <a:t>Dizziness</a:t>
            </a:r>
            <a:endParaRPr sz="2000"/>
          </a:p>
          <a:p>
            <a:pPr marL="457200" marR="0" lvl="0" indent="-355600" algn="l" rtl="0">
              <a:lnSpc>
                <a:spcPct val="100000"/>
              </a:lnSpc>
              <a:spcBef>
                <a:spcPts val="0"/>
              </a:spcBef>
              <a:spcAft>
                <a:spcPts val="0"/>
              </a:spcAft>
              <a:buSzPts val="2000"/>
              <a:buChar char="•"/>
            </a:pPr>
            <a:r>
              <a:rPr lang="en-US" sz="2000"/>
              <a:t>Fatigue</a:t>
            </a:r>
            <a:endParaRPr sz="2000"/>
          </a:p>
          <a:p>
            <a:pPr marL="457200" marR="0" lvl="0" indent="-355600" algn="l" rtl="0">
              <a:lnSpc>
                <a:spcPct val="100000"/>
              </a:lnSpc>
              <a:spcBef>
                <a:spcPts val="0"/>
              </a:spcBef>
              <a:spcAft>
                <a:spcPts val="0"/>
              </a:spcAft>
              <a:buSzPts val="2000"/>
              <a:buChar char="•"/>
            </a:pPr>
            <a:r>
              <a:rPr lang="en-US" sz="2000"/>
              <a:t>Blurred vision</a:t>
            </a:r>
            <a:endParaRPr sz="2000"/>
          </a:p>
          <a:p>
            <a:pPr marL="457200" marR="0" lvl="0" indent="-355600" algn="l" rtl="0">
              <a:lnSpc>
                <a:spcPct val="100000"/>
              </a:lnSpc>
              <a:spcBef>
                <a:spcPts val="0"/>
              </a:spcBef>
              <a:spcAft>
                <a:spcPts val="0"/>
              </a:spcAft>
              <a:buSzPts val="2000"/>
              <a:buChar char="•"/>
            </a:pPr>
            <a:r>
              <a:rPr lang="en-US" sz="2000"/>
              <a:t>Red skin (hands, face, and feet)</a:t>
            </a:r>
            <a:endParaRPr sz="2000"/>
          </a:p>
          <a:p>
            <a:pPr marL="457200" marR="0" lvl="0" indent="-355600" algn="l" rtl="0">
              <a:lnSpc>
                <a:spcPct val="100000"/>
              </a:lnSpc>
              <a:spcBef>
                <a:spcPts val="0"/>
              </a:spcBef>
              <a:spcAft>
                <a:spcPts val="0"/>
              </a:spcAft>
              <a:buSzPts val="2000"/>
              <a:buChar char="•"/>
            </a:pPr>
            <a:r>
              <a:rPr lang="en-US" sz="2000"/>
              <a:t>Hypertension </a:t>
            </a:r>
            <a:endParaRPr sz="2000"/>
          </a:p>
        </p:txBody>
      </p:sp>
      <p:sp>
        <p:nvSpPr>
          <p:cNvPr id="229" name="Google Shape;229;g112b9d18352_0_38"/>
          <p:cNvSpPr txBox="1">
            <a:spLocks noGrp="1"/>
          </p:cNvSpPr>
          <p:nvPr>
            <p:ph type="body" idx="2"/>
          </p:nvPr>
        </p:nvSpPr>
        <p:spPr>
          <a:xfrm>
            <a:off x="4522850" y="1417625"/>
            <a:ext cx="44982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1800"/>
              <a:t>Presentation (these indicate polycythaemia vera as the cause)</a:t>
            </a:r>
            <a:endParaRPr sz="1800"/>
          </a:p>
          <a:p>
            <a:pPr marL="457200" marR="0" lvl="0" indent="-342900" algn="l" rtl="0">
              <a:lnSpc>
                <a:spcPct val="100000"/>
              </a:lnSpc>
              <a:spcBef>
                <a:spcPts val="0"/>
              </a:spcBef>
              <a:spcAft>
                <a:spcPts val="0"/>
              </a:spcAft>
              <a:buSzPts val="1800"/>
              <a:buChar char="•"/>
            </a:pPr>
            <a:r>
              <a:rPr lang="en-US" sz="1800"/>
              <a:t>Itching, especially after contact with warm water</a:t>
            </a:r>
            <a:endParaRPr sz="1800"/>
          </a:p>
          <a:p>
            <a:pPr marL="457200" marR="0" lvl="0" indent="-342900" algn="l" rtl="0">
              <a:lnSpc>
                <a:spcPct val="100000"/>
              </a:lnSpc>
              <a:spcBef>
                <a:spcPts val="0"/>
              </a:spcBef>
              <a:spcAft>
                <a:spcPts val="0"/>
              </a:spcAft>
              <a:buSzPts val="1800"/>
              <a:buChar char="•"/>
            </a:pPr>
            <a:r>
              <a:rPr lang="en-US" sz="1800"/>
              <a:t>Hepatosplenomegaly </a:t>
            </a: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r>
              <a:rPr lang="en-US" sz="1800"/>
              <a:t>Diagnosis </a:t>
            </a:r>
            <a:endParaRPr sz="1800"/>
          </a:p>
          <a:p>
            <a:pPr marL="457200" marR="0" lvl="0" indent="-342900" algn="l" rtl="0">
              <a:lnSpc>
                <a:spcPct val="100000"/>
              </a:lnSpc>
              <a:spcBef>
                <a:spcPts val="0"/>
              </a:spcBef>
              <a:spcAft>
                <a:spcPts val="0"/>
              </a:spcAft>
              <a:buSzPts val="1800"/>
              <a:buChar char="•"/>
            </a:pPr>
            <a:r>
              <a:rPr lang="en-US" sz="1800"/>
              <a:t>FBC -&gt; raised haemoglobin, haematocrit, white cell count, and platelet count </a:t>
            </a:r>
            <a:endParaRPr sz="1800"/>
          </a:p>
          <a:p>
            <a:pPr marL="457200" marR="0" lvl="0" indent="-342900" algn="l" rtl="0">
              <a:lnSpc>
                <a:spcPct val="100000"/>
              </a:lnSpc>
              <a:spcBef>
                <a:spcPts val="0"/>
              </a:spcBef>
              <a:spcAft>
                <a:spcPts val="0"/>
              </a:spcAft>
              <a:buSzPts val="1800"/>
              <a:buChar char="•"/>
            </a:pPr>
            <a:r>
              <a:rPr lang="en-US" sz="1800"/>
              <a:t>Genetic testing</a:t>
            </a:r>
            <a:endParaRPr sz="1800"/>
          </a:p>
          <a:p>
            <a:pPr marL="457200" marR="0" lvl="0" indent="-342900" algn="l" rtl="0">
              <a:lnSpc>
                <a:spcPct val="100000"/>
              </a:lnSpc>
              <a:spcBef>
                <a:spcPts val="0"/>
              </a:spcBef>
              <a:spcAft>
                <a:spcPts val="0"/>
              </a:spcAft>
              <a:buSzPts val="1800"/>
              <a:buChar char="•"/>
            </a:pPr>
            <a:r>
              <a:rPr lang="en-US" sz="1800"/>
              <a:t>Serum erythropoietin -&gt; decreased (can be normal or increased in other types of polycythaemia)</a:t>
            </a: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r>
              <a:rPr lang="en-US" sz="1800"/>
              <a:t>Management </a:t>
            </a:r>
            <a:endParaRPr sz="1800"/>
          </a:p>
          <a:p>
            <a:pPr marL="457200" marR="0" lvl="0" indent="-342900" algn="l" rtl="0">
              <a:lnSpc>
                <a:spcPct val="100000"/>
              </a:lnSpc>
              <a:spcBef>
                <a:spcPts val="0"/>
              </a:spcBef>
              <a:spcAft>
                <a:spcPts val="0"/>
              </a:spcAft>
              <a:buSzPts val="1800"/>
              <a:buChar char="•"/>
            </a:pPr>
            <a:r>
              <a:rPr lang="en-US" sz="1800"/>
              <a:t>Venesection</a:t>
            </a:r>
            <a:endParaRPr sz="1800"/>
          </a:p>
          <a:p>
            <a:pPr marL="457200" marR="0" lvl="0" indent="-342900" algn="l" rtl="0">
              <a:lnSpc>
                <a:spcPct val="100000"/>
              </a:lnSpc>
              <a:spcBef>
                <a:spcPts val="0"/>
              </a:spcBef>
              <a:spcAft>
                <a:spcPts val="0"/>
              </a:spcAft>
              <a:buSzPts val="1800"/>
              <a:buChar char="•"/>
            </a:pPr>
            <a:r>
              <a:rPr lang="en-US" sz="1800"/>
              <a:t>Low dose aspirin daily</a:t>
            </a:r>
            <a:endParaRPr sz="1800"/>
          </a:p>
          <a:p>
            <a:pPr marL="457200" marR="0" lvl="0" indent="-342900" algn="l" rtl="0">
              <a:lnSpc>
                <a:spcPct val="100000"/>
              </a:lnSpc>
              <a:spcBef>
                <a:spcPts val="0"/>
              </a:spcBef>
              <a:spcAft>
                <a:spcPts val="0"/>
              </a:spcAft>
              <a:buSzPts val="1800"/>
              <a:buChar char="•"/>
            </a:pPr>
            <a:r>
              <a:rPr lang="en-US" sz="1800"/>
              <a:t>Hydroxycarbamide for those at high risk of thrombus </a:t>
            </a:r>
            <a:endParaRPr sz="1800"/>
          </a:p>
        </p:txBody>
      </p:sp>
      <p:pic>
        <p:nvPicPr>
          <p:cNvPr id="230" name="Google Shape;230;g112b9d18352_0_38"/>
          <p:cNvPicPr preferRelativeResize="0"/>
          <p:nvPr/>
        </p:nvPicPr>
        <p:blipFill rotWithShape="1">
          <a:blip r:embed="rId3">
            <a:alphaModFix/>
          </a:blip>
          <a:srcRect b="50246"/>
          <a:stretch/>
        </p:blipFill>
        <p:spPr>
          <a:xfrm>
            <a:off x="2244550" y="4001425"/>
            <a:ext cx="2403649" cy="128587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112cbb357c2_1_3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236" name="Google Shape;236;g112cbb357c2_1_32"/>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a:p>
        </p:txBody>
      </p:sp>
      <p:sp>
        <p:nvSpPr>
          <p:cNvPr id="237" name="Google Shape;237;g112cbb357c2_1_32"/>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38" name="Google Shape;238;g112cbb357c2_1_32"/>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239" name="Google Shape;239;g112cbb357c2_1_32"/>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time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00c041417_1_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dirty="0" err="1"/>
              <a:t>Anaemia</a:t>
            </a:r>
            <a:r>
              <a:rPr lang="en-US" dirty="0"/>
              <a:t> </a:t>
            </a:r>
            <a:endParaRPr dirty="0"/>
          </a:p>
        </p:txBody>
      </p:sp>
      <p:sp>
        <p:nvSpPr>
          <p:cNvPr id="9" name="Content Placeholder 2">
            <a:extLst>
              <a:ext uri="{FF2B5EF4-FFF2-40B4-BE49-F238E27FC236}">
                <a16:creationId xmlns:a16="http://schemas.microsoft.com/office/drawing/2014/main" id="{34417DDB-E73F-42B6-ACCE-5710F2EB0F45}"/>
              </a:ext>
            </a:extLst>
          </p:cNvPr>
          <p:cNvSpPr txBox="1">
            <a:spLocks/>
          </p:cNvSpPr>
          <p:nvPr/>
        </p:nvSpPr>
        <p:spPr>
          <a:xfrm>
            <a:off x="512618" y="1604472"/>
            <a:ext cx="7550727" cy="39975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GB" sz="2000"/>
              <a:t>Anaemia is a lower than normal concentration of </a:t>
            </a:r>
            <a:r>
              <a:rPr lang="en-GB" sz="2000" b="1"/>
              <a:t>haemoglobin</a:t>
            </a:r>
            <a:r>
              <a:rPr lang="en-GB" sz="2000"/>
              <a:t> or </a:t>
            </a:r>
            <a:r>
              <a:rPr lang="en-GB" sz="2000" b="1"/>
              <a:t>red blood cells </a:t>
            </a:r>
            <a:r>
              <a:rPr lang="en-GB" sz="2000">
                <a:solidFill>
                  <a:schemeClr val="accent3"/>
                </a:solidFill>
              </a:rPr>
              <a:t>(Hb &lt;130 in men, &lt;120 women)</a:t>
            </a:r>
          </a:p>
          <a:p>
            <a:pPr marL="0" indent="0">
              <a:buFont typeface="Arial"/>
              <a:buNone/>
            </a:pPr>
            <a:endParaRPr lang="en-GB" sz="2000"/>
          </a:p>
          <a:p>
            <a:pPr marL="0" indent="0">
              <a:buFont typeface="Arial"/>
              <a:buNone/>
            </a:pPr>
            <a:r>
              <a:rPr lang="en-GB" sz="1800" b="1"/>
              <a:t>Haemolytic: </a:t>
            </a:r>
            <a:r>
              <a:rPr lang="en-GB" sz="1800"/>
              <a:t>increased breakdown of RBC’s</a:t>
            </a:r>
            <a:endParaRPr lang="en-GB" sz="1800" b="1"/>
          </a:p>
          <a:p>
            <a:pPr marL="0" indent="0">
              <a:buFont typeface="Arial"/>
              <a:buNone/>
            </a:pPr>
            <a:r>
              <a:rPr lang="en-GB" sz="1800" b="1"/>
              <a:t>Aplastic: </a:t>
            </a:r>
            <a:r>
              <a:rPr lang="en-GB" sz="1800"/>
              <a:t>decreased RBC, WC, platelets</a:t>
            </a:r>
            <a:endParaRPr lang="en-GB" sz="1800" b="1"/>
          </a:p>
          <a:p>
            <a:pPr marL="0" indent="0">
              <a:buFont typeface="Arial"/>
              <a:buNone/>
            </a:pPr>
            <a:r>
              <a:rPr lang="en-GB" sz="1800" b="1"/>
              <a:t>Microcytic: </a:t>
            </a:r>
            <a:r>
              <a:rPr lang="en-GB" sz="1800"/>
              <a:t>reduced MCV</a:t>
            </a:r>
            <a:endParaRPr lang="en-GB" sz="1800" b="1"/>
          </a:p>
          <a:p>
            <a:pPr marL="0" indent="0">
              <a:buFont typeface="Arial"/>
              <a:buNone/>
            </a:pPr>
            <a:r>
              <a:rPr lang="en-GB" sz="1800" b="1"/>
              <a:t>Macrocytic: </a:t>
            </a:r>
            <a:r>
              <a:rPr lang="en-GB" sz="1800"/>
              <a:t>raised MCV</a:t>
            </a:r>
          </a:p>
          <a:p>
            <a:pPr marL="0" indent="0">
              <a:buFont typeface="Arial"/>
              <a:buNone/>
            </a:pPr>
            <a:r>
              <a:rPr lang="en-GB" sz="1800" b="1"/>
              <a:t>Normocytic: </a:t>
            </a:r>
            <a:r>
              <a:rPr lang="en-GB" sz="1800"/>
              <a:t>normal MCV</a:t>
            </a:r>
            <a:endParaRPr lang="en-GB" sz="1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112cbb357c2_0_0"/>
          <p:cNvSpPr txBox="1">
            <a:spLocks noGrp="1"/>
          </p:cNvSpPr>
          <p:nvPr>
            <p:ph type="body" idx="1"/>
          </p:nvPr>
        </p:nvSpPr>
        <p:spPr>
          <a:xfrm>
            <a:off x="164375" y="1600125"/>
            <a:ext cx="83634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None/>
            </a:pPr>
            <a:r>
              <a:rPr lang="en-US" sz="2300"/>
              <a:t>     You are a junior doctor working in haematology. A 62-year-old woman complains of severe fatigue and dizziness that came on over the past few weeks. On examination, you notice lots of bruises and gum hypertrophy. Her FBC shows anaemia and thrombocytopenia, and a bone marrow biopsy showed auer rods. What is the diagnosis?</a:t>
            </a:r>
            <a:endParaRPr sz="2300"/>
          </a:p>
          <a:p>
            <a:pPr marL="342900" marR="0" lvl="0" indent="-342900" algn="l" rtl="0">
              <a:lnSpc>
                <a:spcPct val="100000"/>
              </a:lnSpc>
              <a:spcBef>
                <a:spcPts val="0"/>
              </a:spcBef>
              <a:spcAft>
                <a:spcPts val="0"/>
              </a:spcAft>
              <a:buClr>
                <a:schemeClr val="dk1"/>
              </a:buClr>
              <a:buSzPts val="2800"/>
              <a:buFont typeface="Arial"/>
              <a:buNone/>
            </a:pPr>
            <a:endParaRPr sz="2300"/>
          </a:p>
          <a:p>
            <a:pPr marL="457200" marR="0" lvl="0" indent="-361950" algn="l" rtl="0">
              <a:lnSpc>
                <a:spcPct val="100000"/>
              </a:lnSpc>
              <a:spcBef>
                <a:spcPts val="0"/>
              </a:spcBef>
              <a:spcAft>
                <a:spcPts val="0"/>
              </a:spcAft>
              <a:buSzPts val="2100"/>
              <a:buAutoNum type="alphaUcPeriod"/>
            </a:pPr>
            <a:r>
              <a:rPr lang="en-US" sz="2100"/>
              <a:t>ALL</a:t>
            </a:r>
            <a:endParaRPr sz="2100"/>
          </a:p>
          <a:p>
            <a:pPr marL="457200" marR="0" lvl="0" indent="-361950" algn="l" rtl="0">
              <a:lnSpc>
                <a:spcPct val="100000"/>
              </a:lnSpc>
              <a:spcBef>
                <a:spcPts val="0"/>
              </a:spcBef>
              <a:spcAft>
                <a:spcPts val="0"/>
              </a:spcAft>
              <a:buSzPts val="2100"/>
              <a:buAutoNum type="alphaUcPeriod"/>
            </a:pPr>
            <a:r>
              <a:rPr lang="en-US" sz="2100"/>
              <a:t>AML</a:t>
            </a:r>
            <a:endParaRPr sz="2100"/>
          </a:p>
          <a:p>
            <a:pPr marL="457200" marR="0" lvl="0" indent="-361950" algn="l" rtl="0">
              <a:lnSpc>
                <a:spcPct val="100000"/>
              </a:lnSpc>
              <a:spcBef>
                <a:spcPts val="0"/>
              </a:spcBef>
              <a:spcAft>
                <a:spcPts val="0"/>
              </a:spcAft>
              <a:buSzPts val="2100"/>
              <a:buAutoNum type="alphaUcPeriod"/>
            </a:pPr>
            <a:r>
              <a:rPr lang="en-US" sz="2100"/>
              <a:t>CLL</a:t>
            </a:r>
            <a:endParaRPr sz="2100"/>
          </a:p>
          <a:p>
            <a:pPr marL="457200" marR="0" lvl="0" indent="-361950" algn="l" rtl="0">
              <a:lnSpc>
                <a:spcPct val="100000"/>
              </a:lnSpc>
              <a:spcBef>
                <a:spcPts val="0"/>
              </a:spcBef>
              <a:spcAft>
                <a:spcPts val="0"/>
              </a:spcAft>
              <a:buSzPts val="2100"/>
              <a:buAutoNum type="alphaUcPeriod"/>
            </a:pPr>
            <a:r>
              <a:rPr lang="en-US" sz="2100"/>
              <a:t>CML</a:t>
            </a:r>
            <a:endParaRPr sz="2100"/>
          </a:p>
          <a:p>
            <a:pPr marL="457200" marR="0" lvl="0" indent="-361950" algn="l" rtl="0">
              <a:lnSpc>
                <a:spcPct val="100000"/>
              </a:lnSpc>
              <a:spcBef>
                <a:spcPts val="0"/>
              </a:spcBef>
              <a:spcAft>
                <a:spcPts val="0"/>
              </a:spcAft>
              <a:buSzPts val="2100"/>
              <a:buAutoNum type="alphaUcPeriod"/>
            </a:pPr>
            <a:r>
              <a:rPr lang="en-US" sz="2100"/>
              <a:t>Myeloma </a:t>
            </a:r>
            <a:endParaRPr sz="2100"/>
          </a:p>
        </p:txBody>
      </p:sp>
      <p:sp>
        <p:nvSpPr>
          <p:cNvPr id="245" name="Google Shape;245;g112cbb357c2_0_0"/>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a:p>
        </p:txBody>
      </p:sp>
      <p:sp>
        <p:nvSpPr>
          <p:cNvPr id="246" name="Google Shape;246;g112cbb357c2_0_0"/>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47" name="Google Shape;247;g112cbb357c2_0_0"/>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248" name="Google Shape;248;g112cbb357c2_0_0"/>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1</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112cbb357c2_1_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None/>
            </a:pPr>
            <a:r>
              <a:rPr lang="en-US"/>
              <a:t>B - AML</a:t>
            </a:r>
            <a:endParaRPr/>
          </a:p>
          <a:p>
            <a:pPr marL="342900" marR="0" lvl="0" indent="-342900" algn="l" rtl="0">
              <a:lnSpc>
                <a:spcPct val="100000"/>
              </a:lnSpc>
              <a:spcBef>
                <a:spcPts val="0"/>
              </a:spcBef>
              <a:spcAft>
                <a:spcPts val="0"/>
              </a:spcAft>
              <a:buClr>
                <a:schemeClr val="dk1"/>
              </a:buClr>
              <a:buSzPts val="2800"/>
              <a:buFont typeface="Arial"/>
              <a:buNone/>
            </a:pPr>
            <a:endParaRPr/>
          </a:p>
          <a:p>
            <a:pPr marL="342900" marR="0" lvl="0" indent="-342900" algn="l" rtl="0">
              <a:lnSpc>
                <a:spcPct val="100000"/>
              </a:lnSpc>
              <a:spcBef>
                <a:spcPts val="0"/>
              </a:spcBef>
              <a:spcAft>
                <a:spcPts val="0"/>
              </a:spcAft>
              <a:buClr>
                <a:schemeClr val="dk1"/>
              </a:buClr>
              <a:buSzPts val="2800"/>
              <a:buFont typeface="Arial"/>
              <a:buNone/>
            </a:pPr>
            <a:r>
              <a:rPr lang="en-US"/>
              <a:t>Gum hypertrophy and auer rods are hallmarks of AML</a:t>
            </a:r>
            <a:endParaRPr/>
          </a:p>
        </p:txBody>
      </p:sp>
      <p:sp>
        <p:nvSpPr>
          <p:cNvPr id="254" name="Google Shape;254;g112cbb357c2_1_0"/>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a:p>
        </p:txBody>
      </p:sp>
      <p:sp>
        <p:nvSpPr>
          <p:cNvPr id="255" name="Google Shape;255;g112cbb357c2_1_0"/>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56" name="Google Shape;256;g112cbb357c2_1_0"/>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257" name="Google Shape;257;g112cbb357c2_1_0"/>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1 - answer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112cbb357c2_0_8"/>
          <p:cNvSpPr txBox="1">
            <a:spLocks noGrp="1"/>
          </p:cNvSpPr>
          <p:nvPr>
            <p:ph type="body" idx="1"/>
          </p:nvPr>
        </p:nvSpPr>
        <p:spPr>
          <a:xfrm>
            <a:off x="457200" y="1456875"/>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None/>
            </a:pPr>
            <a:r>
              <a:rPr lang="en-US" sz="2300"/>
              <a:t>You are a doctor working in paediatrics. A 3-year-old boy comes in with his parents who are worried about him as he has become very pale, he wants to sleep more often, and they have noticed bruises on his arms and legs. On examination, he has splenomegaly. His FBC shows anaemia, thrombocytopenia, and neutropenia. What is the most likely diagnosis?</a:t>
            </a:r>
            <a:endParaRPr sz="2300"/>
          </a:p>
          <a:p>
            <a:pPr marL="342900" marR="0" lvl="0" indent="-342900" algn="l" rtl="0">
              <a:lnSpc>
                <a:spcPct val="100000"/>
              </a:lnSpc>
              <a:spcBef>
                <a:spcPts val="0"/>
              </a:spcBef>
              <a:spcAft>
                <a:spcPts val="0"/>
              </a:spcAft>
              <a:buClr>
                <a:schemeClr val="dk1"/>
              </a:buClr>
              <a:buSzPts val="2800"/>
              <a:buFont typeface="Arial"/>
              <a:buNone/>
            </a:pPr>
            <a:endParaRPr sz="2300"/>
          </a:p>
          <a:p>
            <a:pPr marL="457200" marR="0" lvl="0" indent="-374650" algn="l" rtl="0">
              <a:lnSpc>
                <a:spcPct val="100000"/>
              </a:lnSpc>
              <a:spcBef>
                <a:spcPts val="0"/>
              </a:spcBef>
              <a:spcAft>
                <a:spcPts val="0"/>
              </a:spcAft>
              <a:buSzPts val="2300"/>
              <a:buAutoNum type="alphaUcPeriod"/>
            </a:pPr>
            <a:r>
              <a:rPr lang="en-US" sz="2300"/>
              <a:t>ALL</a:t>
            </a:r>
            <a:endParaRPr sz="2300"/>
          </a:p>
          <a:p>
            <a:pPr marL="457200" marR="0" lvl="0" indent="-374650" algn="l" rtl="0">
              <a:lnSpc>
                <a:spcPct val="100000"/>
              </a:lnSpc>
              <a:spcBef>
                <a:spcPts val="0"/>
              </a:spcBef>
              <a:spcAft>
                <a:spcPts val="0"/>
              </a:spcAft>
              <a:buSzPts val="2300"/>
              <a:buAutoNum type="alphaUcPeriod"/>
            </a:pPr>
            <a:r>
              <a:rPr lang="en-US" sz="2300"/>
              <a:t>AML</a:t>
            </a:r>
            <a:endParaRPr sz="2300"/>
          </a:p>
          <a:p>
            <a:pPr marL="457200" marR="0" lvl="0" indent="-374650" algn="l" rtl="0">
              <a:lnSpc>
                <a:spcPct val="100000"/>
              </a:lnSpc>
              <a:spcBef>
                <a:spcPts val="0"/>
              </a:spcBef>
              <a:spcAft>
                <a:spcPts val="0"/>
              </a:spcAft>
              <a:buSzPts val="2300"/>
              <a:buAutoNum type="alphaUcPeriod"/>
            </a:pPr>
            <a:r>
              <a:rPr lang="en-US" sz="2300"/>
              <a:t>CLL</a:t>
            </a:r>
            <a:endParaRPr sz="2300"/>
          </a:p>
          <a:p>
            <a:pPr marL="457200" marR="0" lvl="0" indent="-374650" algn="l" rtl="0">
              <a:lnSpc>
                <a:spcPct val="100000"/>
              </a:lnSpc>
              <a:spcBef>
                <a:spcPts val="0"/>
              </a:spcBef>
              <a:spcAft>
                <a:spcPts val="0"/>
              </a:spcAft>
              <a:buSzPts val="2300"/>
              <a:buAutoNum type="alphaUcPeriod"/>
            </a:pPr>
            <a:r>
              <a:rPr lang="en-US" sz="2300"/>
              <a:t>CML</a:t>
            </a:r>
            <a:endParaRPr sz="2300"/>
          </a:p>
          <a:p>
            <a:pPr marL="457200" marR="0" lvl="0" indent="-374650" algn="l" rtl="0">
              <a:lnSpc>
                <a:spcPct val="100000"/>
              </a:lnSpc>
              <a:spcBef>
                <a:spcPts val="0"/>
              </a:spcBef>
              <a:spcAft>
                <a:spcPts val="0"/>
              </a:spcAft>
              <a:buSzPts val="2300"/>
              <a:buAutoNum type="alphaUcPeriod"/>
            </a:pPr>
            <a:r>
              <a:rPr lang="en-US" sz="2300"/>
              <a:t>Hodgkin lymphoma </a:t>
            </a:r>
            <a:endParaRPr sz="2300"/>
          </a:p>
        </p:txBody>
      </p:sp>
      <p:sp>
        <p:nvSpPr>
          <p:cNvPr id="263" name="Google Shape;263;g112cbb357c2_0_8"/>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a:p>
        </p:txBody>
      </p:sp>
      <p:sp>
        <p:nvSpPr>
          <p:cNvPr id="264" name="Google Shape;264;g112cbb357c2_0_8"/>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65" name="Google Shape;265;g112cbb357c2_0_8"/>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266" name="Google Shape;266;g112cbb357c2_0_8"/>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2</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112cbb357c2_1_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None/>
            </a:pPr>
            <a:r>
              <a:rPr lang="en-US"/>
              <a:t>A - ALL</a:t>
            </a:r>
            <a:endParaRPr/>
          </a:p>
          <a:p>
            <a:pPr marL="342900" marR="0" lvl="0" indent="-342900" algn="l" rtl="0">
              <a:lnSpc>
                <a:spcPct val="100000"/>
              </a:lnSpc>
              <a:spcBef>
                <a:spcPts val="0"/>
              </a:spcBef>
              <a:spcAft>
                <a:spcPts val="0"/>
              </a:spcAft>
              <a:buClr>
                <a:schemeClr val="dk1"/>
              </a:buClr>
              <a:buSzPts val="2800"/>
              <a:buFont typeface="Arial"/>
              <a:buNone/>
            </a:pPr>
            <a:r>
              <a:rPr lang="en-US"/>
              <a:t>ALL is the most common type of leukaemia in children</a:t>
            </a:r>
            <a:endParaRPr/>
          </a:p>
        </p:txBody>
      </p:sp>
      <p:sp>
        <p:nvSpPr>
          <p:cNvPr id="272" name="Google Shape;272;g112cbb357c2_1_8"/>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a:p>
        </p:txBody>
      </p:sp>
      <p:sp>
        <p:nvSpPr>
          <p:cNvPr id="273" name="Google Shape;273;g112cbb357c2_1_8"/>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74" name="Google Shape;274;g112cbb357c2_1_8"/>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275" name="Google Shape;275;g112cbb357c2_1_8"/>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2 - answer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112cbb357c2_1_1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None/>
            </a:pPr>
            <a:r>
              <a:rPr lang="en-US"/>
              <a:t>A 75-year-old man presents with fatigue, bone pain, and excessive thirst. His FBC shows anaemia and his ESR is raised</a:t>
            </a:r>
            <a:endParaRPr/>
          </a:p>
          <a:p>
            <a:pPr marL="342900" marR="0" lvl="0" indent="-342900" algn="l" rtl="0">
              <a:lnSpc>
                <a:spcPct val="100000"/>
              </a:lnSpc>
              <a:spcBef>
                <a:spcPts val="0"/>
              </a:spcBef>
              <a:spcAft>
                <a:spcPts val="0"/>
              </a:spcAft>
              <a:buClr>
                <a:schemeClr val="dk1"/>
              </a:buClr>
              <a:buSzPts val="2800"/>
              <a:buFont typeface="Arial"/>
              <a:buNone/>
            </a:pPr>
            <a:endParaRPr/>
          </a:p>
          <a:p>
            <a:pPr marL="457200" marR="0" lvl="0" indent="-406400" algn="l" rtl="0">
              <a:lnSpc>
                <a:spcPct val="100000"/>
              </a:lnSpc>
              <a:spcBef>
                <a:spcPts val="0"/>
              </a:spcBef>
              <a:spcAft>
                <a:spcPts val="0"/>
              </a:spcAft>
              <a:buSzPts val="2800"/>
              <a:buAutoNum type="alphaLcPeriod"/>
            </a:pPr>
            <a:r>
              <a:rPr lang="en-US"/>
              <a:t>What is the most likely diagnosis?</a:t>
            </a:r>
            <a:endParaRPr/>
          </a:p>
          <a:p>
            <a:pPr marL="457200" marR="0" lvl="0" indent="-406400" algn="l" rtl="0">
              <a:lnSpc>
                <a:spcPct val="100000"/>
              </a:lnSpc>
              <a:spcBef>
                <a:spcPts val="0"/>
              </a:spcBef>
              <a:spcAft>
                <a:spcPts val="0"/>
              </a:spcAft>
              <a:buSzPts val="2800"/>
              <a:buAutoNum type="alphaLcPeriod"/>
            </a:pPr>
            <a:r>
              <a:rPr lang="en-US"/>
              <a:t>What characteristic protein would you find in his urine?</a:t>
            </a:r>
            <a:endParaRPr/>
          </a:p>
        </p:txBody>
      </p:sp>
      <p:sp>
        <p:nvSpPr>
          <p:cNvPr id="281" name="Google Shape;281;g112cbb357c2_1_16"/>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a:p>
        </p:txBody>
      </p:sp>
      <p:sp>
        <p:nvSpPr>
          <p:cNvPr id="282" name="Google Shape;282;g112cbb357c2_1_16"/>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83" name="Google Shape;283;g112cbb357c2_1_16"/>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284" name="Google Shape;284;g112cbb357c2_1_16"/>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3</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112cbb357c2_1_2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100000"/>
              </a:lnSpc>
              <a:spcBef>
                <a:spcPts val="0"/>
              </a:spcBef>
              <a:spcAft>
                <a:spcPts val="0"/>
              </a:spcAft>
              <a:buClr>
                <a:schemeClr val="dk1"/>
              </a:buClr>
              <a:buSzPts val="2800"/>
              <a:buFont typeface="Calibri"/>
              <a:buAutoNum type="alphaLcPeriod"/>
            </a:pPr>
            <a:r>
              <a:rPr lang="en-US"/>
              <a:t>Myeloma</a:t>
            </a:r>
            <a:endParaRPr/>
          </a:p>
          <a:p>
            <a:pPr marL="0" marR="0" lvl="0" indent="0" algn="l" rtl="0">
              <a:lnSpc>
                <a:spcPct val="100000"/>
              </a:lnSpc>
              <a:spcBef>
                <a:spcPts val="0"/>
              </a:spcBef>
              <a:spcAft>
                <a:spcPts val="0"/>
              </a:spcAft>
              <a:buNone/>
            </a:pPr>
            <a:r>
              <a:rPr lang="en-US"/>
              <a:t> </a:t>
            </a:r>
            <a:endParaRPr/>
          </a:p>
          <a:p>
            <a:pPr marL="0" marR="0" lvl="0" indent="0" algn="l" rtl="0">
              <a:lnSpc>
                <a:spcPct val="100000"/>
              </a:lnSpc>
              <a:spcBef>
                <a:spcPts val="0"/>
              </a:spcBef>
              <a:spcAft>
                <a:spcPts val="0"/>
              </a:spcAft>
              <a:buNone/>
            </a:pPr>
            <a:r>
              <a:rPr lang="en-US"/>
              <a:t>CRAB - Excessive thirst is a symptom of hypercalcaemia, bone pain is caused by bone lesions, and anaemia presents with symptoms such as fatigue. </a:t>
            </a:r>
            <a:endParaRPr/>
          </a:p>
          <a:p>
            <a:pPr marL="0" marR="0" lvl="0" indent="0" algn="l" rtl="0">
              <a:lnSpc>
                <a:spcPct val="100000"/>
              </a:lnSpc>
              <a:spcBef>
                <a:spcPts val="0"/>
              </a:spcBef>
              <a:spcAft>
                <a:spcPts val="0"/>
              </a:spcAft>
              <a:buNone/>
            </a:pPr>
            <a:endParaRPr/>
          </a:p>
          <a:p>
            <a:pPr marL="457200" marR="0" lvl="0" indent="-406400" algn="l" rtl="0">
              <a:lnSpc>
                <a:spcPct val="100000"/>
              </a:lnSpc>
              <a:spcBef>
                <a:spcPts val="0"/>
              </a:spcBef>
              <a:spcAft>
                <a:spcPts val="0"/>
              </a:spcAft>
              <a:buSzPts val="2800"/>
              <a:buAutoNum type="alphaLcPeriod"/>
            </a:pPr>
            <a:r>
              <a:rPr lang="en-US"/>
              <a:t>Bence Jones protein </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a:p>
        </p:txBody>
      </p:sp>
      <p:sp>
        <p:nvSpPr>
          <p:cNvPr id="290" name="Google Shape;290;g112cbb357c2_1_24"/>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a:p>
        </p:txBody>
      </p:sp>
      <p:sp>
        <p:nvSpPr>
          <p:cNvPr id="291" name="Google Shape;291;g112cbb357c2_1_24"/>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92" name="Google Shape;292;g112cbb357c2_1_24"/>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293" name="Google Shape;293;g112cbb357c2_1_24"/>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3 - answer</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112cbb357c2_1_43"/>
          <p:cNvSpPr txBox="1">
            <a:spLocks noGrp="1"/>
          </p:cNvSpPr>
          <p:nvPr>
            <p:ph type="body" idx="1"/>
          </p:nvPr>
        </p:nvSpPr>
        <p:spPr>
          <a:xfrm>
            <a:off x="457200" y="1600200"/>
            <a:ext cx="8229600" cy="21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100"/>
              <a:t>A 19-year-old man presents to you after noticing a small lump in his neck. He says it became painful after a night out where he drank alcohol. He has also noticed some weight loss. A biopsy was done which showed Reed Sternberg cells. </a:t>
            </a:r>
            <a:endParaRPr sz="2100"/>
          </a:p>
          <a:p>
            <a:pPr marL="0" marR="0" lvl="0" indent="0" algn="l" rtl="0">
              <a:lnSpc>
                <a:spcPct val="100000"/>
              </a:lnSpc>
              <a:spcBef>
                <a:spcPts val="0"/>
              </a:spcBef>
              <a:spcAft>
                <a:spcPts val="0"/>
              </a:spcAft>
              <a:buNone/>
            </a:pPr>
            <a:endParaRPr sz="2100"/>
          </a:p>
          <a:p>
            <a:pPr marL="457200" marR="0" lvl="0" indent="-361950" algn="l" rtl="0">
              <a:lnSpc>
                <a:spcPct val="100000"/>
              </a:lnSpc>
              <a:spcBef>
                <a:spcPts val="0"/>
              </a:spcBef>
              <a:spcAft>
                <a:spcPts val="0"/>
              </a:spcAft>
              <a:buSzPts val="2100"/>
              <a:buAutoNum type="alphaLcPeriod"/>
            </a:pPr>
            <a:r>
              <a:rPr lang="en-US" sz="2100"/>
              <a:t>What is the most likely diagnosis?</a:t>
            </a:r>
            <a:endParaRPr sz="2100"/>
          </a:p>
          <a:p>
            <a:pPr marL="0" marR="0" lvl="0" indent="0" algn="l" rtl="0">
              <a:lnSpc>
                <a:spcPct val="100000"/>
              </a:lnSpc>
              <a:spcBef>
                <a:spcPts val="0"/>
              </a:spcBef>
              <a:spcAft>
                <a:spcPts val="0"/>
              </a:spcAft>
              <a:buNone/>
            </a:pPr>
            <a:endParaRPr sz="2100"/>
          </a:p>
          <a:p>
            <a:pPr marL="0" marR="0" lvl="0" indent="0" algn="l" rtl="0">
              <a:lnSpc>
                <a:spcPct val="100000"/>
              </a:lnSpc>
              <a:spcBef>
                <a:spcPts val="0"/>
              </a:spcBef>
              <a:spcAft>
                <a:spcPts val="0"/>
              </a:spcAft>
              <a:buNone/>
            </a:pPr>
            <a:endParaRPr sz="2100"/>
          </a:p>
        </p:txBody>
      </p:sp>
      <p:sp>
        <p:nvSpPr>
          <p:cNvPr id="299" name="Google Shape;299;g112cbb357c2_1_43"/>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a:p>
        </p:txBody>
      </p:sp>
      <p:sp>
        <p:nvSpPr>
          <p:cNvPr id="300" name="Google Shape;300;g112cbb357c2_1_43"/>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01" name="Google Shape;301;g112cbb357c2_1_43"/>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302" name="Google Shape;302;g112cbb357c2_1_43"/>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4</a:t>
            </a:r>
            <a:endParaRPr/>
          </a:p>
        </p:txBody>
      </p:sp>
      <p:sp>
        <p:nvSpPr>
          <p:cNvPr id="303" name="Google Shape;303;g112cbb357c2_1_43"/>
          <p:cNvSpPr txBox="1"/>
          <p:nvPr/>
        </p:nvSpPr>
        <p:spPr>
          <a:xfrm>
            <a:off x="491325" y="3971500"/>
            <a:ext cx="81954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2100">
                <a:solidFill>
                  <a:schemeClr val="dk1"/>
                </a:solidFill>
                <a:latin typeface="Calibri"/>
                <a:ea typeface="Calibri"/>
                <a:cs typeface="Calibri"/>
                <a:sym typeface="Calibri"/>
              </a:rPr>
              <a:t>Upon imaging, there were enlarged lymph nodes in his neck and axilla region. </a:t>
            </a:r>
            <a:endParaRPr sz="2100">
              <a:solidFill>
                <a:schemeClr val="dk1"/>
              </a:solidFill>
              <a:latin typeface="Calibri"/>
              <a:ea typeface="Calibri"/>
              <a:cs typeface="Calibri"/>
              <a:sym typeface="Calibri"/>
            </a:endParaRPr>
          </a:p>
          <a:p>
            <a:pPr marL="0" lvl="0" indent="0" algn="l" rtl="0">
              <a:spcBef>
                <a:spcPts val="0"/>
              </a:spcBef>
              <a:spcAft>
                <a:spcPts val="0"/>
              </a:spcAft>
              <a:buNone/>
            </a:pPr>
            <a:endParaRPr sz="2100">
              <a:solidFill>
                <a:schemeClr val="dk1"/>
              </a:solidFill>
              <a:latin typeface="Calibri"/>
              <a:ea typeface="Calibri"/>
              <a:cs typeface="Calibri"/>
              <a:sym typeface="Calibri"/>
            </a:endParaRPr>
          </a:p>
          <a:p>
            <a:pPr marL="0" lvl="0" indent="0" algn="l" rtl="0">
              <a:spcBef>
                <a:spcPts val="0"/>
              </a:spcBef>
              <a:spcAft>
                <a:spcPts val="0"/>
              </a:spcAft>
              <a:buNone/>
            </a:pPr>
            <a:r>
              <a:rPr lang="en-US" sz="2100">
                <a:solidFill>
                  <a:schemeClr val="dk1"/>
                </a:solidFill>
                <a:latin typeface="Calibri"/>
                <a:ea typeface="Calibri"/>
                <a:cs typeface="Calibri"/>
                <a:sym typeface="Calibri"/>
              </a:rPr>
              <a:t>b. What stage is his disease?</a:t>
            </a: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10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112cbb357c2_7_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457200" marR="0" lvl="0" indent="-361950" algn="l" rtl="0">
              <a:lnSpc>
                <a:spcPct val="100000"/>
              </a:lnSpc>
              <a:spcBef>
                <a:spcPts val="0"/>
              </a:spcBef>
              <a:spcAft>
                <a:spcPts val="0"/>
              </a:spcAft>
              <a:buSzPts val="2100"/>
              <a:buAutoNum type="alphaLcPeriod"/>
            </a:pPr>
            <a:r>
              <a:rPr lang="en-US" sz="2100"/>
              <a:t>Hodgkin lymphoma </a:t>
            </a:r>
            <a:endParaRPr sz="2100"/>
          </a:p>
          <a:p>
            <a:pPr marL="0" marR="0" lvl="0" indent="0" algn="l" rtl="0">
              <a:lnSpc>
                <a:spcPct val="100000"/>
              </a:lnSpc>
              <a:spcBef>
                <a:spcPts val="0"/>
              </a:spcBef>
              <a:spcAft>
                <a:spcPts val="0"/>
              </a:spcAft>
              <a:buNone/>
            </a:pPr>
            <a:endParaRPr sz="2100"/>
          </a:p>
          <a:p>
            <a:pPr marL="0" marR="0" lvl="0" indent="0" algn="l" rtl="0">
              <a:lnSpc>
                <a:spcPct val="100000"/>
              </a:lnSpc>
              <a:spcBef>
                <a:spcPts val="0"/>
              </a:spcBef>
              <a:spcAft>
                <a:spcPts val="0"/>
              </a:spcAft>
              <a:buNone/>
            </a:pPr>
            <a:r>
              <a:rPr lang="en-US" sz="2100"/>
              <a:t>Pain upon drinking alcohol and Reed Sternberg cells confirm the diagnosis of Hodgkin lymphoma </a:t>
            </a:r>
            <a:endParaRPr sz="2100"/>
          </a:p>
          <a:p>
            <a:pPr marL="0" marR="0" lvl="0" indent="0" algn="l" rtl="0">
              <a:lnSpc>
                <a:spcPct val="100000"/>
              </a:lnSpc>
              <a:spcBef>
                <a:spcPts val="0"/>
              </a:spcBef>
              <a:spcAft>
                <a:spcPts val="0"/>
              </a:spcAft>
              <a:buNone/>
            </a:pPr>
            <a:endParaRPr sz="2100"/>
          </a:p>
          <a:p>
            <a:pPr marL="0" marR="0" lvl="0" indent="0" algn="l" rtl="0">
              <a:lnSpc>
                <a:spcPct val="100000"/>
              </a:lnSpc>
              <a:spcBef>
                <a:spcPts val="0"/>
              </a:spcBef>
              <a:spcAft>
                <a:spcPts val="0"/>
              </a:spcAft>
              <a:buNone/>
            </a:pPr>
            <a:endParaRPr sz="2100"/>
          </a:p>
          <a:p>
            <a:pPr marL="457200" marR="0" lvl="0" indent="-361950" algn="l" rtl="0">
              <a:lnSpc>
                <a:spcPct val="100000"/>
              </a:lnSpc>
              <a:spcBef>
                <a:spcPts val="0"/>
              </a:spcBef>
              <a:spcAft>
                <a:spcPts val="0"/>
              </a:spcAft>
              <a:buSzPts val="2100"/>
              <a:buAutoNum type="alphaLcPeriod"/>
            </a:pPr>
            <a:r>
              <a:rPr lang="en-US" sz="2100"/>
              <a:t>Stage 2 </a:t>
            </a:r>
            <a:endParaRPr sz="2100"/>
          </a:p>
          <a:p>
            <a:pPr marL="0" marR="0" lvl="0" indent="0" algn="l" rtl="0">
              <a:lnSpc>
                <a:spcPct val="100000"/>
              </a:lnSpc>
              <a:spcBef>
                <a:spcPts val="0"/>
              </a:spcBef>
              <a:spcAft>
                <a:spcPts val="0"/>
              </a:spcAft>
              <a:buNone/>
            </a:pPr>
            <a:endParaRPr sz="2100"/>
          </a:p>
          <a:p>
            <a:pPr marL="0" marR="0" lvl="0" indent="0" algn="l" rtl="0">
              <a:lnSpc>
                <a:spcPct val="100000"/>
              </a:lnSpc>
              <a:spcBef>
                <a:spcPts val="0"/>
              </a:spcBef>
              <a:spcAft>
                <a:spcPts val="0"/>
              </a:spcAft>
              <a:buNone/>
            </a:pPr>
            <a:r>
              <a:rPr lang="en-US" sz="2100"/>
              <a:t>The disease in 2 or more areas on the same side of the diaphragm </a:t>
            </a:r>
            <a:endParaRPr sz="2100"/>
          </a:p>
          <a:p>
            <a:pPr marL="0" marR="0" lvl="0" indent="0" algn="l" rtl="0">
              <a:lnSpc>
                <a:spcPct val="100000"/>
              </a:lnSpc>
              <a:spcBef>
                <a:spcPts val="0"/>
              </a:spcBef>
              <a:spcAft>
                <a:spcPts val="0"/>
              </a:spcAft>
              <a:buNone/>
            </a:pPr>
            <a:endParaRPr sz="2100"/>
          </a:p>
          <a:p>
            <a:pPr marL="0" marR="0" lvl="0" indent="0" algn="l" rtl="0">
              <a:lnSpc>
                <a:spcPct val="100000"/>
              </a:lnSpc>
              <a:spcBef>
                <a:spcPts val="0"/>
              </a:spcBef>
              <a:spcAft>
                <a:spcPts val="0"/>
              </a:spcAft>
              <a:buNone/>
            </a:pPr>
            <a:endParaRPr sz="2100"/>
          </a:p>
        </p:txBody>
      </p:sp>
      <p:sp>
        <p:nvSpPr>
          <p:cNvPr id="309" name="Google Shape;309;g112cbb357c2_7_6"/>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a:p>
        </p:txBody>
      </p:sp>
      <p:sp>
        <p:nvSpPr>
          <p:cNvPr id="310" name="Google Shape;310;g112cbb357c2_7_6"/>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11" name="Google Shape;311;g112cbb357c2_7_6"/>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312" name="Google Shape;312;g112cbb357c2_7_6"/>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Question 4 - answers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112cbb357c2_7_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2100" dirty="0"/>
              <a:t>You are a medical student on placement in haematology. You are asked to assess a 66 year-old man who has come in to receive routine treatment for Haemophilia A</a:t>
            </a:r>
          </a:p>
          <a:p>
            <a:pPr marL="0" marR="0" lvl="0" indent="0" algn="l" rtl="0">
              <a:lnSpc>
                <a:spcPct val="100000"/>
              </a:lnSpc>
              <a:spcBef>
                <a:spcPts val="0"/>
              </a:spcBef>
              <a:spcAft>
                <a:spcPts val="0"/>
              </a:spcAft>
              <a:buNone/>
            </a:pPr>
            <a:endParaRPr lang="en-GB" sz="2100" dirty="0"/>
          </a:p>
          <a:p>
            <a:pPr marL="0" marR="0" lvl="0" indent="0" algn="l" rtl="0">
              <a:lnSpc>
                <a:spcPct val="100000"/>
              </a:lnSpc>
              <a:spcBef>
                <a:spcPts val="0"/>
              </a:spcBef>
              <a:spcAft>
                <a:spcPts val="0"/>
              </a:spcAft>
              <a:buNone/>
            </a:pPr>
            <a:r>
              <a:rPr lang="en-GB" sz="2100" dirty="0"/>
              <a:t>Which of the following drugs is the man most likely to be receiving?</a:t>
            </a:r>
          </a:p>
          <a:p>
            <a:pPr marL="0" marR="0" lvl="0" indent="0" algn="l" rtl="0">
              <a:lnSpc>
                <a:spcPct val="100000"/>
              </a:lnSpc>
              <a:spcBef>
                <a:spcPts val="0"/>
              </a:spcBef>
              <a:spcAft>
                <a:spcPts val="0"/>
              </a:spcAft>
              <a:buNone/>
            </a:pPr>
            <a:endParaRPr lang="en-GB" sz="2100" dirty="0"/>
          </a:p>
          <a:p>
            <a:pPr marR="0" lvl="0" indent="-457200" algn="l" rtl="0">
              <a:lnSpc>
                <a:spcPct val="100000"/>
              </a:lnSpc>
              <a:spcBef>
                <a:spcPts val="0"/>
              </a:spcBef>
              <a:spcAft>
                <a:spcPts val="0"/>
              </a:spcAft>
              <a:buSzPct val="100000"/>
              <a:buFont typeface="+mj-lt"/>
              <a:buAutoNum type="alphaLcParenR"/>
            </a:pPr>
            <a:r>
              <a:rPr lang="en-GB" sz="2100" dirty="0"/>
              <a:t>Recombinant FIX</a:t>
            </a:r>
          </a:p>
          <a:p>
            <a:pPr marR="0" lvl="0" indent="-457200" algn="l" rtl="0">
              <a:lnSpc>
                <a:spcPct val="100000"/>
              </a:lnSpc>
              <a:spcBef>
                <a:spcPts val="0"/>
              </a:spcBef>
              <a:spcAft>
                <a:spcPts val="0"/>
              </a:spcAft>
              <a:buSzPct val="100000"/>
              <a:buFont typeface="+mj-lt"/>
              <a:buAutoNum type="alphaLcParenR"/>
            </a:pPr>
            <a:r>
              <a:rPr lang="en-GB" sz="2100" dirty="0"/>
              <a:t>Cryoprecipitate</a:t>
            </a:r>
          </a:p>
          <a:p>
            <a:pPr marR="0" lvl="0" indent="-457200" algn="l" rtl="0">
              <a:lnSpc>
                <a:spcPct val="100000"/>
              </a:lnSpc>
              <a:spcBef>
                <a:spcPts val="0"/>
              </a:spcBef>
              <a:spcAft>
                <a:spcPts val="0"/>
              </a:spcAft>
              <a:buSzPct val="100000"/>
              <a:buFont typeface="+mj-lt"/>
              <a:buAutoNum type="alphaLcParenR"/>
            </a:pPr>
            <a:r>
              <a:rPr lang="en-GB" sz="2100" dirty="0"/>
              <a:t>Desmopressin</a:t>
            </a:r>
          </a:p>
          <a:p>
            <a:pPr marR="0" lvl="0" indent="-457200" algn="l" rtl="0">
              <a:lnSpc>
                <a:spcPct val="100000"/>
              </a:lnSpc>
              <a:spcBef>
                <a:spcPts val="0"/>
              </a:spcBef>
              <a:spcAft>
                <a:spcPts val="0"/>
              </a:spcAft>
              <a:buSzPct val="100000"/>
              <a:buFont typeface="+mj-lt"/>
              <a:buAutoNum type="alphaLcParenR"/>
            </a:pPr>
            <a:r>
              <a:rPr lang="en-GB" sz="2100" dirty="0"/>
              <a:t>Recombinant FVIII</a:t>
            </a:r>
            <a:endParaRPr sz="2100" dirty="0"/>
          </a:p>
          <a:p>
            <a:pPr marL="0" marR="0" lvl="0" indent="0" algn="l" rtl="0">
              <a:lnSpc>
                <a:spcPct val="100000"/>
              </a:lnSpc>
              <a:spcBef>
                <a:spcPts val="0"/>
              </a:spcBef>
              <a:spcAft>
                <a:spcPts val="0"/>
              </a:spcAft>
              <a:buNone/>
            </a:pPr>
            <a:endParaRPr sz="2100" dirty="0"/>
          </a:p>
        </p:txBody>
      </p:sp>
      <p:sp>
        <p:nvSpPr>
          <p:cNvPr id="309" name="Google Shape;309;g112cbb357c2_7_6"/>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a:p>
        </p:txBody>
      </p:sp>
      <p:sp>
        <p:nvSpPr>
          <p:cNvPr id="310" name="Google Shape;310;g112cbb357c2_7_6"/>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11" name="Google Shape;311;g112cbb357c2_7_6"/>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312" name="Google Shape;312;g112cbb357c2_7_6"/>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dirty="0">
                <a:solidFill>
                  <a:schemeClr val="lt1"/>
                </a:solidFill>
                <a:latin typeface="Calibri"/>
                <a:ea typeface="Calibri"/>
                <a:cs typeface="Calibri"/>
                <a:sym typeface="Calibri"/>
              </a:rPr>
              <a:t>Question 5</a:t>
            </a:r>
            <a:endParaRPr dirty="0"/>
          </a:p>
        </p:txBody>
      </p:sp>
    </p:spTree>
    <p:extLst>
      <p:ext uri="{BB962C8B-B14F-4D97-AF65-F5344CB8AC3E}">
        <p14:creationId xmlns:p14="http://schemas.microsoft.com/office/powerpoint/2010/main" val="3776821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112cbb357c2_7_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2100" dirty="0"/>
              <a:t>You are a medical student on placement in haematology. You are asked to assess a 66 year-old man who has come in to receive routine treatment for Haemophilia A</a:t>
            </a:r>
          </a:p>
          <a:p>
            <a:pPr marL="0" marR="0" lvl="0" indent="0" algn="l" rtl="0">
              <a:lnSpc>
                <a:spcPct val="100000"/>
              </a:lnSpc>
              <a:spcBef>
                <a:spcPts val="0"/>
              </a:spcBef>
              <a:spcAft>
                <a:spcPts val="0"/>
              </a:spcAft>
              <a:buNone/>
            </a:pPr>
            <a:endParaRPr lang="en-GB" sz="2100" dirty="0"/>
          </a:p>
          <a:p>
            <a:pPr marL="0" marR="0" lvl="0" indent="0" algn="l" rtl="0">
              <a:lnSpc>
                <a:spcPct val="100000"/>
              </a:lnSpc>
              <a:spcBef>
                <a:spcPts val="0"/>
              </a:spcBef>
              <a:spcAft>
                <a:spcPts val="0"/>
              </a:spcAft>
              <a:buNone/>
            </a:pPr>
            <a:r>
              <a:rPr lang="en-GB" sz="2100" dirty="0"/>
              <a:t>Which of the following drugs is the man most likely to be receiving?</a:t>
            </a:r>
          </a:p>
          <a:p>
            <a:pPr marL="0" marR="0" lvl="0" indent="0" algn="l" rtl="0">
              <a:lnSpc>
                <a:spcPct val="100000"/>
              </a:lnSpc>
              <a:spcBef>
                <a:spcPts val="0"/>
              </a:spcBef>
              <a:spcAft>
                <a:spcPts val="0"/>
              </a:spcAft>
              <a:buNone/>
            </a:pPr>
            <a:endParaRPr lang="en-GB" sz="2100" dirty="0"/>
          </a:p>
          <a:p>
            <a:pPr marR="0" lvl="0" indent="-457200" algn="l" rtl="0">
              <a:lnSpc>
                <a:spcPct val="100000"/>
              </a:lnSpc>
              <a:spcBef>
                <a:spcPts val="0"/>
              </a:spcBef>
              <a:spcAft>
                <a:spcPts val="0"/>
              </a:spcAft>
              <a:buSzPct val="100000"/>
              <a:buFont typeface="+mj-lt"/>
              <a:buAutoNum type="alphaLcParenR"/>
            </a:pPr>
            <a:r>
              <a:rPr lang="en-GB" sz="2100" dirty="0"/>
              <a:t>Recombinant FIX – Haemophilia B</a:t>
            </a:r>
          </a:p>
          <a:p>
            <a:pPr marR="0" lvl="0" indent="-457200" algn="l" rtl="0">
              <a:lnSpc>
                <a:spcPct val="100000"/>
              </a:lnSpc>
              <a:spcBef>
                <a:spcPts val="0"/>
              </a:spcBef>
              <a:spcAft>
                <a:spcPts val="0"/>
              </a:spcAft>
              <a:buSzPct val="100000"/>
              <a:buFont typeface="+mj-lt"/>
              <a:buAutoNum type="alphaLcParenR"/>
            </a:pPr>
            <a:r>
              <a:rPr lang="en-GB" sz="2100" dirty="0"/>
              <a:t>Cryoprecipitate - maybe, but no</a:t>
            </a:r>
          </a:p>
          <a:p>
            <a:pPr marR="0" lvl="0" indent="-457200" algn="l" rtl="0">
              <a:lnSpc>
                <a:spcPct val="100000"/>
              </a:lnSpc>
              <a:spcBef>
                <a:spcPts val="0"/>
              </a:spcBef>
              <a:spcAft>
                <a:spcPts val="0"/>
              </a:spcAft>
              <a:buSzPct val="100000"/>
              <a:buFont typeface="+mj-lt"/>
              <a:buAutoNum type="alphaLcParenR"/>
            </a:pPr>
            <a:r>
              <a:rPr lang="en-GB" sz="2100" dirty="0"/>
              <a:t>Desmopressin – von Willebrand’s</a:t>
            </a:r>
          </a:p>
          <a:p>
            <a:pPr marR="0" lvl="0" indent="-457200" algn="l" rtl="0">
              <a:lnSpc>
                <a:spcPct val="100000"/>
              </a:lnSpc>
              <a:spcBef>
                <a:spcPts val="0"/>
              </a:spcBef>
              <a:spcAft>
                <a:spcPts val="0"/>
              </a:spcAft>
              <a:buSzPct val="100000"/>
              <a:buFont typeface="+mj-lt"/>
              <a:buAutoNum type="alphaLcParenR"/>
            </a:pPr>
            <a:r>
              <a:rPr lang="en-GB" sz="2100" dirty="0">
                <a:solidFill>
                  <a:srgbClr val="FF0000"/>
                </a:solidFill>
              </a:rPr>
              <a:t>Recombinant FVIII – Haemophilia A is FVIII deficiency.</a:t>
            </a:r>
            <a:endParaRPr sz="2100" dirty="0">
              <a:solidFill>
                <a:srgbClr val="FF0000"/>
              </a:solidFill>
            </a:endParaRPr>
          </a:p>
          <a:p>
            <a:pPr marL="0" marR="0" lvl="0" indent="0" algn="l" rtl="0">
              <a:lnSpc>
                <a:spcPct val="100000"/>
              </a:lnSpc>
              <a:spcBef>
                <a:spcPts val="0"/>
              </a:spcBef>
              <a:spcAft>
                <a:spcPts val="0"/>
              </a:spcAft>
              <a:buNone/>
            </a:pPr>
            <a:endParaRPr sz="2100" dirty="0"/>
          </a:p>
        </p:txBody>
      </p:sp>
      <p:sp>
        <p:nvSpPr>
          <p:cNvPr id="309" name="Google Shape;309;g112cbb357c2_7_6"/>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a:p>
        </p:txBody>
      </p:sp>
      <p:sp>
        <p:nvSpPr>
          <p:cNvPr id="310" name="Google Shape;310;g112cbb357c2_7_6"/>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11" name="Google Shape;311;g112cbb357c2_7_6"/>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312" name="Google Shape;312;g112cbb357c2_7_6"/>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dirty="0">
                <a:solidFill>
                  <a:schemeClr val="lt1"/>
                </a:solidFill>
                <a:latin typeface="Calibri"/>
                <a:ea typeface="Calibri"/>
                <a:cs typeface="Calibri"/>
                <a:sym typeface="Calibri"/>
              </a:rPr>
              <a:t>Question 5 - answer</a:t>
            </a:r>
            <a:endParaRPr dirty="0"/>
          </a:p>
        </p:txBody>
      </p:sp>
    </p:spTree>
    <p:extLst>
      <p:ext uri="{BB962C8B-B14F-4D97-AF65-F5344CB8AC3E}">
        <p14:creationId xmlns:p14="http://schemas.microsoft.com/office/powerpoint/2010/main" val="3310138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00c041417_1_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dirty="0" err="1"/>
              <a:t>Anaemia</a:t>
            </a:r>
            <a:r>
              <a:rPr lang="en-US" dirty="0"/>
              <a:t> (2)</a:t>
            </a:r>
            <a:endParaRPr dirty="0"/>
          </a:p>
        </p:txBody>
      </p:sp>
      <p:sp>
        <p:nvSpPr>
          <p:cNvPr id="3" name="Content Placeholder 2">
            <a:extLst>
              <a:ext uri="{FF2B5EF4-FFF2-40B4-BE49-F238E27FC236}">
                <a16:creationId xmlns:a16="http://schemas.microsoft.com/office/drawing/2014/main" id="{C0732AF1-6365-4E0F-AE36-5668AED88BD7}"/>
              </a:ext>
            </a:extLst>
          </p:cNvPr>
          <p:cNvSpPr txBox="1">
            <a:spLocks/>
          </p:cNvSpPr>
          <p:nvPr/>
        </p:nvSpPr>
        <p:spPr>
          <a:xfrm>
            <a:off x="581891" y="1521344"/>
            <a:ext cx="7848600" cy="39975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GB" sz="2000" b="1"/>
              <a:t>General Presentation:</a:t>
            </a:r>
          </a:p>
          <a:p>
            <a:r>
              <a:rPr lang="en-GB" sz="2000"/>
              <a:t>Symptoms: fatigue, headache, dizziness, dyspnoea (especially on exertion)</a:t>
            </a:r>
          </a:p>
          <a:p>
            <a:r>
              <a:rPr lang="en-GB" sz="2000"/>
              <a:t>Signs: tachycardia, skin pallor, conjunctiva pallor, intermittent claudication</a:t>
            </a:r>
          </a:p>
          <a:p>
            <a:pPr marL="0" indent="0">
              <a:buFont typeface="Arial"/>
              <a:buNone/>
            </a:pPr>
            <a:endParaRPr lang="en-GB" sz="2000"/>
          </a:p>
          <a:p>
            <a:pPr marL="0" indent="0">
              <a:buFont typeface="Arial"/>
              <a:buNone/>
            </a:pPr>
            <a:r>
              <a:rPr lang="en-GB" sz="2000"/>
              <a:t>Koilonychia (spoon-shaped nails) – </a:t>
            </a:r>
            <a:r>
              <a:rPr lang="en-GB" sz="1800"/>
              <a:t>iron deficiency</a:t>
            </a:r>
          </a:p>
          <a:p>
            <a:pPr marL="0" indent="0">
              <a:buFont typeface="Arial"/>
              <a:buNone/>
            </a:pPr>
            <a:r>
              <a:rPr lang="en-GB" sz="2000"/>
              <a:t>Angular stomatitis – </a:t>
            </a:r>
            <a:r>
              <a:rPr lang="en-GB" sz="1800"/>
              <a:t>iron deficiency, B12 deficiency</a:t>
            </a:r>
          </a:p>
          <a:p>
            <a:pPr marL="0" indent="0">
              <a:buFont typeface="Arial"/>
              <a:buNone/>
            </a:pPr>
            <a:r>
              <a:rPr lang="en-GB" sz="2000"/>
              <a:t>Lemon-yellow skin – </a:t>
            </a:r>
            <a:r>
              <a:rPr lang="en-GB" sz="1800"/>
              <a:t>B12 deficiency</a:t>
            </a:r>
          </a:p>
          <a:p>
            <a:pPr marL="0" indent="0">
              <a:buFont typeface="Arial"/>
              <a:buNone/>
            </a:pPr>
            <a:r>
              <a:rPr lang="en-GB" sz="2000"/>
              <a:t>Jaundice / dark urine – </a:t>
            </a:r>
            <a:r>
              <a:rPr lang="en-GB" sz="1800"/>
              <a:t>haemolytic anaemia</a:t>
            </a:r>
          </a:p>
          <a:p>
            <a:pPr marL="0" indent="0">
              <a:buFont typeface="Arial"/>
              <a:buNone/>
            </a:pPr>
            <a:endParaRPr lang="en-GB" sz="2000"/>
          </a:p>
          <a:p>
            <a:pPr marL="0" indent="0">
              <a:buFont typeface="Arial"/>
              <a:buNone/>
            </a:pPr>
            <a:endParaRPr lang="en-GB" sz="2000" dirty="0"/>
          </a:p>
        </p:txBody>
      </p:sp>
    </p:spTree>
    <p:extLst>
      <p:ext uri="{BB962C8B-B14F-4D97-AF65-F5344CB8AC3E}">
        <p14:creationId xmlns:p14="http://schemas.microsoft.com/office/powerpoint/2010/main" val="31781819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112cbb357c2_7_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2000" dirty="0"/>
              <a:t>A 17 year-old boy presents to your A&amp;E department with a 2-day history of severe, deep pain in both knees and his upper legs with increasing fatigue and weakness.</a:t>
            </a:r>
          </a:p>
          <a:p>
            <a:pPr marL="0" marR="0" lvl="0" indent="0" algn="l" rtl="0">
              <a:lnSpc>
                <a:spcPct val="100000"/>
              </a:lnSpc>
              <a:spcBef>
                <a:spcPts val="0"/>
              </a:spcBef>
              <a:spcAft>
                <a:spcPts val="0"/>
              </a:spcAft>
              <a:buNone/>
            </a:pPr>
            <a:r>
              <a:rPr lang="en-GB" sz="2000" dirty="0"/>
              <a:t>He appears pale and clammy on examination, an abdominal exam notes massive splenomegaly.</a:t>
            </a:r>
          </a:p>
          <a:p>
            <a:pPr marL="0" marR="0" lvl="0" indent="0" algn="l" rtl="0">
              <a:lnSpc>
                <a:spcPct val="100000"/>
              </a:lnSpc>
              <a:spcBef>
                <a:spcPts val="0"/>
              </a:spcBef>
              <a:spcAft>
                <a:spcPts val="0"/>
              </a:spcAft>
              <a:buNone/>
            </a:pPr>
            <a:endParaRPr lang="en-GB" sz="2000" dirty="0"/>
          </a:p>
          <a:p>
            <a:pPr marL="0" marR="0" lvl="0" indent="0" algn="l" rtl="0">
              <a:lnSpc>
                <a:spcPct val="100000"/>
              </a:lnSpc>
              <a:spcBef>
                <a:spcPts val="0"/>
              </a:spcBef>
              <a:spcAft>
                <a:spcPts val="0"/>
              </a:spcAft>
              <a:buNone/>
            </a:pPr>
            <a:r>
              <a:rPr lang="en-GB" sz="2000" dirty="0"/>
              <a:t>Vitals: </a:t>
            </a:r>
            <a:r>
              <a:rPr lang="en-GB" sz="1600" dirty="0"/>
              <a:t>HR</a:t>
            </a:r>
            <a:r>
              <a:rPr lang="en-GB" sz="2000" dirty="0"/>
              <a:t> 115, </a:t>
            </a:r>
            <a:r>
              <a:rPr lang="en-GB" sz="1600" dirty="0"/>
              <a:t>RR</a:t>
            </a:r>
            <a:r>
              <a:rPr lang="en-GB" sz="2000" dirty="0"/>
              <a:t> 19, </a:t>
            </a:r>
            <a:r>
              <a:rPr lang="en-GB" sz="1600" dirty="0"/>
              <a:t>BP</a:t>
            </a:r>
            <a:r>
              <a:rPr lang="en-GB" sz="2000" dirty="0"/>
              <a:t> 110/63, </a:t>
            </a:r>
            <a:r>
              <a:rPr lang="en-GB" sz="1600" dirty="0"/>
              <a:t>SpO2</a:t>
            </a:r>
            <a:r>
              <a:rPr lang="en-GB" sz="2000" dirty="0"/>
              <a:t> 94% on air, </a:t>
            </a:r>
            <a:r>
              <a:rPr lang="en-GB" sz="1600" dirty="0"/>
              <a:t>Temp</a:t>
            </a:r>
            <a:r>
              <a:rPr lang="en-GB" sz="2000" dirty="0"/>
              <a:t> 36.9</a:t>
            </a:r>
          </a:p>
          <a:p>
            <a:pPr marL="0" marR="0" lvl="0" indent="0" algn="l" rtl="0">
              <a:lnSpc>
                <a:spcPct val="100000"/>
              </a:lnSpc>
              <a:spcBef>
                <a:spcPts val="0"/>
              </a:spcBef>
              <a:spcAft>
                <a:spcPts val="0"/>
              </a:spcAft>
              <a:buNone/>
            </a:pPr>
            <a:r>
              <a:rPr lang="en-GB" sz="2000" dirty="0"/>
              <a:t>FBC: </a:t>
            </a:r>
            <a:r>
              <a:rPr lang="en-GB" sz="1600" dirty="0"/>
              <a:t>MCV low, Hb low, reticulocytes mildly raised, haematocrit low</a:t>
            </a:r>
          </a:p>
          <a:p>
            <a:pPr marL="0" marR="0" lvl="0" indent="0" algn="l" rtl="0">
              <a:lnSpc>
                <a:spcPct val="100000"/>
              </a:lnSpc>
              <a:spcBef>
                <a:spcPts val="0"/>
              </a:spcBef>
              <a:spcAft>
                <a:spcPts val="0"/>
              </a:spcAft>
              <a:buNone/>
            </a:pPr>
            <a:endParaRPr lang="en-GB" sz="1600" dirty="0"/>
          </a:p>
          <a:p>
            <a:pPr marL="0" marR="0" lvl="0" indent="0" algn="l" rtl="0">
              <a:lnSpc>
                <a:spcPct val="100000"/>
              </a:lnSpc>
              <a:spcBef>
                <a:spcPts val="0"/>
              </a:spcBef>
              <a:spcAft>
                <a:spcPts val="0"/>
              </a:spcAft>
              <a:buNone/>
            </a:pPr>
            <a:r>
              <a:rPr lang="en-GB" sz="1600" b="1" dirty="0"/>
              <a:t>Given the likely diagnosis, what would be the most appropriate therapy?</a:t>
            </a:r>
          </a:p>
          <a:p>
            <a:pPr marL="0" marR="0" lvl="0" indent="0" algn="l" rtl="0">
              <a:lnSpc>
                <a:spcPct val="100000"/>
              </a:lnSpc>
              <a:spcBef>
                <a:spcPts val="0"/>
              </a:spcBef>
              <a:spcAft>
                <a:spcPts val="0"/>
              </a:spcAft>
              <a:buNone/>
            </a:pPr>
            <a:endParaRPr lang="en-GB" sz="1600" dirty="0"/>
          </a:p>
          <a:p>
            <a:pPr marL="342900" indent="-342900">
              <a:spcBef>
                <a:spcPts val="0"/>
              </a:spcBef>
              <a:buSzPct val="123000"/>
              <a:buAutoNum type="alphaLcParenR"/>
            </a:pPr>
            <a:r>
              <a:rPr lang="en-GB" sz="1600" dirty="0"/>
              <a:t>O2 + IV methylprednisolone</a:t>
            </a:r>
          </a:p>
          <a:p>
            <a:pPr marL="342900" indent="-342900">
              <a:spcBef>
                <a:spcPts val="0"/>
              </a:spcBef>
              <a:buSzPct val="123000"/>
              <a:buAutoNum type="alphaLcParenR"/>
            </a:pPr>
            <a:r>
              <a:rPr lang="en-GB" sz="1600" dirty="0"/>
              <a:t>O2 + IV fluids</a:t>
            </a:r>
          </a:p>
          <a:p>
            <a:pPr marL="342900" indent="-342900">
              <a:spcBef>
                <a:spcPts val="0"/>
              </a:spcBef>
              <a:buSzPct val="123000"/>
              <a:buAutoNum type="alphaLcParenR"/>
            </a:pPr>
            <a:r>
              <a:rPr lang="en-GB" sz="1600" dirty="0"/>
              <a:t>O2 + IV morphine + IV fluids</a:t>
            </a:r>
          </a:p>
          <a:p>
            <a:pPr marL="342900" indent="-342900">
              <a:spcBef>
                <a:spcPts val="0"/>
              </a:spcBef>
              <a:buSzPct val="123000"/>
              <a:buAutoNum type="alphaLcParenR"/>
            </a:pPr>
            <a:r>
              <a:rPr lang="en-GB" sz="1600" dirty="0"/>
              <a:t>NSAID’s</a:t>
            </a:r>
          </a:p>
          <a:p>
            <a:pPr marL="342900" indent="-342900">
              <a:spcBef>
                <a:spcPts val="0"/>
              </a:spcBef>
              <a:buAutoNum type="alphaLcParenR"/>
            </a:pPr>
            <a:endParaRPr lang="en-GB" sz="1600" dirty="0"/>
          </a:p>
          <a:p>
            <a:pPr marL="342900" indent="-342900">
              <a:spcBef>
                <a:spcPts val="0"/>
              </a:spcBef>
              <a:buAutoNum type="alphaLcParenR"/>
            </a:pPr>
            <a:endParaRPr sz="1600" dirty="0"/>
          </a:p>
          <a:p>
            <a:pPr marL="0" marR="0" lvl="0" indent="0" algn="l" rtl="0">
              <a:lnSpc>
                <a:spcPct val="100000"/>
              </a:lnSpc>
              <a:spcBef>
                <a:spcPts val="0"/>
              </a:spcBef>
              <a:spcAft>
                <a:spcPts val="0"/>
              </a:spcAft>
              <a:buNone/>
            </a:pPr>
            <a:endParaRPr sz="2100" dirty="0"/>
          </a:p>
        </p:txBody>
      </p:sp>
      <p:sp>
        <p:nvSpPr>
          <p:cNvPr id="309" name="Google Shape;309;g112cbb357c2_7_6"/>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a:p>
        </p:txBody>
      </p:sp>
      <p:sp>
        <p:nvSpPr>
          <p:cNvPr id="310" name="Google Shape;310;g112cbb357c2_7_6"/>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11" name="Google Shape;311;g112cbb357c2_7_6"/>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312" name="Google Shape;312;g112cbb357c2_7_6"/>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dirty="0">
                <a:solidFill>
                  <a:schemeClr val="lt1"/>
                </a:solidFill>
                <a:latin typeface="Calibri"/>
                <a:ea typeface="Calibri"/>
                <a:cs typeface="Calibri"/>
                <a:sym typeface="Calibri"/>
              </a:rPr>
              <a:t>Question 6</a:t>
            </a:r>
            <a:endParaRPr dirty="0"/>
          </a:p>
        </p:txBody>
      </p:sp>
    </p:spTree>
    <p:extLst>
      <p:ext uri="{BB962C8B-B14F-4D97-AF65-F5344CB8AC3E}">
        <p14:creationId xmlns:p14="http://schemas.microsoft.com/office/powerpoint/2010/main" val="36824830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112cbb357c2_7_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2000" dirty="0"/>
              <a:t>A 17 year-old boy presents to your A&amp;E department with a 2-day history of severe, deep pain in both knees and his upper legs with increasing fatigue and weakness.</a:t>
            </a:r>
          </a:p>
          <a:p>
            <a:pPr marL="0" marR="0" lvl="0" indent="0" algn="l" rtl="0">
              <a:lnSpc>
                <a:spcPct val="100000"/>
              </a:lnSpc>
              <a:spcBef>
                <a:spcPts val="0"/>
              </a:spcBef>
              <a:spcAft>
                <a:spcPts val="0"/>
              </a:spcAft>
              <a:buNone/>
            </a:pPr>
            <a:r>
              <a:rPr lang="en-GB" sz="2000" dirty="0"/>
              <a:t>He appears pale and clammy on examination, an abdominal exam notes massive splenomegaly.</a:t>
            </a:r>
          </a:p>
          <a:p>
            <a:pPr marL="0" marR="0" lvl="0" indent="0" algn="l" rtl="0">
              <a:lnSpc>
                <a:spcPct val="100000"/>
              </a:lnSpc>
              <a:spcBef>
                <a:spcPts val="0"/>
              </a:spcBef>
              <a:spcAft>
                <a:spcPts val="0"/>
              </a:spcAft>
              <a:buNone/>
            </a:pPr>
            <a:endParaRPr lang="en-GB" sz="2000" dirty="0"/>
          </a:p>
          <a:p>
            <a:pPr marL="0" marR="0" lvl="0" indent="0" algn="l" rtl="0">
              <a:lnSpc>
                <a:spcPct val="100000"/>
              </a:lnSpc>
              <a:spcBef>
                <a:spcPts val="0"/>
              </a:spcBef>
              <a:spcAft>
                <a:spcPts val="0"/>
              </a:spcAft>
              <a:buNone/>
            </a:pPr>
            <a:r>
              <a:rPr lang="en-GB" sz="2000" dirty="0"/>
              <a:t>Vitals: </a:t>
            </a:r>
            <a:r>
              <a:rPr lang="en-GB" sz="1600" dirty="0"/>
              <a:t>HR</a:t>
            </a:r>
            <a:r>
              <a:rPr lang="en-GB" sz="2000" dirty="0"/>
              <a:t> 115, </a:t>
            </a:r>
            <a:r>
              <a:rPr lang="en-GB" sz="1600" dirty="0"/>
              <a:t>RR</a:t>
            </a:r>
            <a:r>
              <a:rPr lang="en-GB" sz="2000" dirty="0"/>
              <a:t> 19, </a:t>
            </a:r>
            <a:r>
              <a:rPr lang="en-GB" sz="1600" dirty="0"/>
              <a:t>BP</a:t>
            </a:r>
            <a:r>
              <a:rPr lang="en-GB" sz="2000" dirty="0"/>
              <a:t> 110/63, </a:t>
            </a:r>
            <a:r>
              <a:rPr lang="en-GB" sz="1600" dirty="0"/>
              <a:t>SpO2</a:t>
            </a:r>
            <a:r>
              <a:rPr lang="en-GB" sz="2000" dirty="0"/>
              <a:t> 94% on air, </a:t>
            </a:r>
            <a:r>
              <a:rPr lang="en-GB" sz="1600" dirty="0"/>
              <a:t>Temp</a:t>
            </a:r>
            <a:r>
              <a:rPr lang="en-GB" sz="2000" dirty="0"/>
              <a:t> 36.9</a:t>
            </a:r>
          </a:p>
          <a:p>
            <a:pPr marL="0" marR="0" lvl="0" indent="0" algn="l" rtl="0">
              <a:lnSpc>
                <a:spcPct val="100000"/>
              </a:lnSpc>
              <a:spcBef>
                <a:spcPts val="0"/>
              </a:spcBef>
              <a:spcAft>
                <a:spcPts val="0"/>
              </a:spcAft>
              <a:buNone/>
            </a:pPr>
            <a:r>
              <a:rPr lang="en-GB" sz="2000" dirty="0"/>
              <a:t>FBC: </a:t>
            </a:r>
            <a:r>
              <a:rPr lang="en-GB" sz="1600" dirty="0"/>
              <a:t>MCV low, Hb low, reticulocytes mildly raised, haematocrit low</a:t>
            </a:r>
          </a:p>
          <a:p>
            <a:pPr marL="0" marR="0" lvl="0" indent="0" algn="l" rtl="0">
              <a:lnSpc>
                <a:spcPct val="100000"/>
              </a:lnSpc>
              <a:spcBef>
                <a:spcPts val="0"/>
              </a:spcBef>
              <a:spcAft>
                <a:spcPts val="0"/>
              </a:spcAft>
              <a:buNone/>
            </a:pPr>
            <a:endParaRPr lang="en-GB" sz="1600" dirty="0"/>
          </a:p>
          <a:p>
            <a:pPr marL="0" marR="0" lvl="0" indent="0" algn="l" rtl="0">
              <a:lnSpc>
                <a:spcPct val="100000"/>
              </a:lnSpc>
              <a:spcBef>
                <a:spcPts val="0"/>
              </a:spcBef>
              <a:spcAft>
                <a:spcPts val="0"/>
              </a:spcAft>
              <a:buNone/>
            </a:pPr>
            <a:r>
              <a:rPr lang="en-GB" sz="1600" b="1" dirty="0"/>
              <a:t>Given the likely diagnosis, what would be the most appropriate therapy?</a:t>
            </a:r>
          </a:p>
          <a:p>
            <a:pPr marL="0" marR="0" lvl="0" indent="0" algn="l" rtl="0">
              <a:lnSpc>
                <a:spcPct val="100000"/>
              </a:lnSpc>
              <a:spcBef>
                <a:spcPts val="0"/>
              </a:spcBef>
              <a:spcAft>
                <a:spcPts val="0"/>
              </a:spcAft>
              <a:buNone/>
            </a:pPr>
            <a:endParaRPr lang="en-GB" sz="1600" dirty="0"/>
          </a:p>
          <a:p>
            <a:pPr marL="342900" indent="-342900">
              <a:spcBef>
                <a:spcPts val="0"/>
              </a:spcBef>
              <a:buSzPct val="123000"/>
              <a:buAutoNum type="alphaLcParenR"/>
            </a:pPr>
            <a:r>
              <a:rPr lang="en-GB" sz="1600" dirty="0"/>
              <a:t>O2 + IV methylprednisolone</a:t>
            </a:r>
          </a:p>
          <a:p>
            <a:pPr marL="342900" indent="-342900">
              <a:spcBef>
                <a:spcPts val="0"/>
              </a:spcBef>
              <a:buSzPct val="123000"/>
              <a:buAutoNum type="alphaLcParenR"/>
            </a:pPr>
            <a:r>
              <a:rPr lang="en-GB" sz="1600" dirty="0"/>
              <a:t>O2 + IV fluids</a:t>
            </a:r>
          </a:p>
          <a:p>
            <a:pPr marL="342900" indent="-342900">
              <a:spcBef>
                <a:spcPts val="0"/>
              </a:spcBef>
              <a:buSzPct val="123000"/>
              <a:buAutoNum type="alphaLcParenR"/>
            </a:pPr>
            <a:r>
              <a:rPr lang="en-GB" sz="1600" dirty="0">
                <a:solidFill>
                  <a:srgbClr val="FF0000"/>
                </a:solidFill>
              </a:rPr>
              <a:t>O2 + IV morphine + IV fluids – Acute sickle crisis with ?splenic sequestration</a:t>
            </a:r>
          </a:p>
          <a:p>
            <a:pPr marL="342900" indent="-342900">
              <a:spcBef>
                <a:spcPts val="0"/>
              </a:spcBef>
              <a:buSzPct val="123000"/>
              <a:buAutoNum type="alphaLcParenR"/>
            </a:pPr>
            <a:r>
              <a:rPr lang="en-GB" sz="1600" dirty="0"/>
              <a:t>NSAID’s</a:t>
            </a:r>
          </a:p>
          <a:p>
            <a:pPr marL="342900" indent="-342900">
              <a:spcBef>
                <a:spcPts val="0"/>
              </a:spcBef>
              <a:buAutoNum type="alphaLcParenR"/>
            </a:pPr>
            <a:endParaRPr lang="en-GB" sz="1600" dirty="0"/>
          </a:p>
          <a:p>
            <a:pPr marL="342900" indent="-342900">
              <a:spcBef>
                <a:spcPts val="0"/>
              </a:spcBef>
              <a:buAutoNum type="alphaLcParenR"/>
            </a:pPr>
            <a:endParaRPr sz="1600" dirty="0"/>
          </a:p>
          <a:p>
            <a:pPr marL="0" marR="0" lvl="0" indent="0" algn="l" rtl="0">
              <a:lnSpc>
                <a:spcPct val="100000"/>
              </a:lnSpc>
              <a:spcBef>
                <a:spcPts val="0"/>
              </a:spcBef>
              <a:spcAft>
                <a:spcPts val="0"/>
              </a:spcAft>
              <a:buNone/>
            </a:pPr>
            <a:endParaRPr sz="2100" dirty="0"/>
          </a:p>
        </p:txBody>
      </p:sp>
      <p:sp>
        <p:nvSpPr>
          <p:cNvPr id="309" name="Google Shape;309;g112cbb357c2_7_6"/>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a:p>
        </p:txBody>
      </p:sp>
      <p:sp>
        <p:nvSpPr>
          <p:cNvPr id="310" name="Google Shape;310;g112cbb357c2_7_6"/>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11" name="Google Shape;311;g112cbb357c2_7_6"/>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312" name="Google Shape;312;g112cbb357c2_7_6"/>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dirty="0">
                <a:solidFill>
                  <a:schemeClr val="lt1"/>
                </a:solidFill>
                <a:latin typeface="Calibri"/>
                <a:ea typeface="Calibri"/>
                <a:cs typeface="Calibri"/>
                <a:sym typeface="Calibri"/>
              </a:rPr>
              <a:t>Question 6 - answer</a:t>
            </a:r>
            <a:endParaRPr dirty="0"/>
          </a:p>
        </p:txBody>
      </p:sp>
    </p:spTree>
    <p:extLst>
      <p:ext uri="{BB962C8B-B14F-4D97-AF65-F5344CB8AC3E}">
        <p14:creationId xmlns:p14="http://schemas.microsoft.com/office/powerpoint/2010/main" val="1834352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112cbb357c2_7_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2000" dirty="0"/>
              <a:t>An 75 year old women presents to A&amp;E with severe community acquired pneumonia. She is displaying markers of red-flag sepsis, and develops a petechial rash over her entire body.</a:t>
            </a:r>
          </a:p>
          <a:p>
            <a:pPr marL="0" marR="0" lvl="0" indent="0" algn="l" rtl="0">
              <a:lnSpc>
                <a:spcPct val="100000"/>
              </a:lnSpc>
              <a:spcBef>
                <a:spcPts val="0"/>
              </a:spcBef>
              <a:spcAft>
                <a:spcPts val="0"/>
              </a:spcAft>
              <a:buNone/>
            </a:pPr>
            <a:endParaRPr lang="en-GB" sz="2000" dirty="0"/>
          </a:p>
          <a:p>
            <a:pPr marL="0" marR="0" lvl="0" indent="0" algn="l" rtl="0">
              <a:lnSpc>
                <a:spcPct val="100000"/>
              </a:lnSpc>
              <a:spcBef>
                <a:spcPts val="0"/>
              </a:spcBef>
              <a:spcAft>
                <a:spcPts val="0"/>
              </a:spcAft>
              <a:buNone/>
            </a:pPr>
            <a:r>
              <a:rPr lang="en-GB" sz="2000" dirty="0"/>
              <a:t>Blood tests show thrombocytopenia, long PT and APTT, low fibrinogen and a raised D-dimer</a:t>
            </a:r>
          </a:p>
          <a:p>
            <a:pPr marL="0" marR="0" lvl="0" indent="0" algn="l" rtl="0">
              <a:lnSpc>
                <a:spcPct val="100000"/>
              </a:lnSpc>
              <a:spcBef>
                <a:spcPts val="0"/>
              </a:spcBef>
              <a:spcAft>
                <a:spcPts val="0"/>
              </a:spcAft>
              <a:buNone/>
            </a:pPr>
            <a:endParaRPr lang="en-GB" sz="2000" dirty="0"/>
          </a:p>
          <a:p>
            <a:pPr marL="0" marR="0" lvl="0" indent="0" algn="l" rtl="0">
              <a:lnSpc>
                <a:spcPct val="100000"/>
              </a:lnSpc>
              <a:spcBef>
                <a:spcPts val="0"/>
              </a:spcBef>
              <a:spcAft>
                <a:spcPts val="0"/>
              </a:spcAft>
              <a:buNone/>
            </a:pPr>
            <a:r>
              <a:rPr lang="en-GB" sz="2000" dirty="0"/>
              <a:t>What is the name for the complication this patient has developed:</a:t>
            </a:r>
          </a:p>
          <a:p>
            <a:pPr marL="0" marR="0" lvl="0" indent="0" algn="l" rtl="0">
              <a:lnSpc>
                <a:spcPct val="100000"/>
              </a:lnSpc>
              <a:spcBef>
                <a:spcPts val="0"/>
              </a:spcBef>
              <a:spcAft>
                <a:spcPts val="0"/>
              </a:spcAft>
              <a:buNone/>
            </a:pPr>
            <a:endParaRPr lang="en-GB" sz="2000" dirty="0"/>
          </a:p>
          <a:p>
            <a:pPr marR="0" lvl="0" indent="-457200" algn="l" rtl="0">
              <a:lnSpc>
                <a:spcPct val="100000"/>
              </a:lnSpc>
              <a:spcBef>
                <a:spcPts val="0"/>
              </a:spcBef>
              <a:spcAft>
                <a:spcPts val="0"/>
              </a:spcAft>
              <a:buSzPct val="100000"/>
              <a:buFont typeface="+mj-lt"/>
              <a:buAutoNum type="alphaLcParenR"/>
            </a:pPr>
            <a:r>
              <a:rPr lang="en-GB" sz="2000" dirty="0"/>
              <a:t>Thrombotic thrombocytopenia purpura</a:t>
            </a:r>
          </a:p>
          <a:p>
            <a:pPr marR="0" lvl="0" indent="-457200" algn="l" rtl="0">
              <a:lnSpc>
                <a:spcPct val="100000"/>
              </a:lnSpc>
              <a:spcBef>
                <a:spcPts val="0"/>
              </a:spcBef>
              <a:spcAft>
                <a:spcPts val="0"/>
              </a:spcAft>
              <a:buSzPct val="100000"/>
              <a:buFont typeface="+mj-lt"/>
              <a:buAutoNum type="alphaLcParenR"/>
            </a:pPr>
            <a:r>
              <a:rPr lang="en-GB" sz="2000" dirty="0"/>
              <a:t>Disseminated intravascular coagulation</a:t>
            </a:r>
          </a:p>
          <a:p>
            <a:pPr marR="0" lvl="0" indent="-457200" algn="l" rtl="0">
              <a:lnSpc>
                <a:spcPct val="100000"/>
              </a:lnSpc>
              <a:spcBef>
                <a:spcPts val="0"/>
              </a:spcBef>
              <a:spcAft>
                <a:spcPts val="0"/>
              </a:spcAft>
              <a:buSzPct val="100000"/>
              <a:buFont typeface="+mj-lt"/>
              <a:buAutoNum type="alphaLcParenR"/>
            </a:pPr>
            <a:r>
              <a:rPr lang="en-GB" sz="2000" dirty="0"/>
              <a:t>Haemolytic uraemic syndrome</a:t>
            </a:r>
          </a:p>
          <a:p>
            <a:pPr marR="0" lvl="0" indent="-457200" algn="l" rtl="0">
              <a:lnSpc>
                <a:spcPct val="100000"/>
              </a:lnSpc>
              <a:spcBef>
                <a:spcPts val="0"/>
              </a:spcBef>
              <a:spcAft>
                <a:spcPts val="0"/>
              </a:spcAft>
              <a:buSzPct val="100000"/>
              <a:buFont typeface="+mj-lt"/>
              <a:buAutoNum type="alphaLcParenR"/>
            </a:pPr>
            <a:r>
              <a:rPr lang="en-GB" sz="2000" dirty="0"/>
              <a:t>Tumour lysis syndrome</a:t>
            </a:r>
          </a:p>
        </p:txBody>
      </p:sp>
      <p:sp>
        <p:nvSpPr>
          <p:cNvPr id="309" name="Google Shape;309;g112cbb357c2_7_6"/>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a:p>
        </p:txBody>
      </p:sp>
      <p:sp>
        <p:nvSpPr>
          <p:cNvPr id="310" name="Google Shape;310;g112cbb357c2_7_6"/>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11" name="Google Shape;311;g112cbb357c2_7_6"/>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312" name="Google Shape;312;g112cbb357c2_7_6"/>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dirty="0">
                <a:solidFill>
                  <a:schemeClr val="lt1"/>
                </a:solidFill>
                <a:latin typeface="Calibri"/>
                <a:ea typeface="Calibri"/>
                <a:cs typeface="Calibri"/>
                <a:sym typeface="Calibri"/>
              </a:rPr>
              <a:t>Question 7</a:t>
            </a:r>
            <a:endParaRPr dirty="0"/>
          </a:p>
        </p:txBody>
      </p:sp>
    </p:spTree>
    <p:extLst>
      <p:ext uri="{BB962C8B-B14F-4D97-AF65-F5344CB8AC3E}">
        <p14:creationId xmlns:p14="http://schemas.microsoft.com/office/powerpoint/2010/main" val="24711061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112cbb357c2_7_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2000" dirty="0"/>
              <a:t>An 75 year old women presents to A&amp;E with severe community acquired pneumonia. She is displaying markers of red-flag sepsis, and develops a petechial rash over her entire body.</a:t>
            </a:r>
          </a:p>
          <a:p>
            <a:pPr marL="0" marR="0" lvl="0" indent="0" algn="l" rtl="0">
              <a:lnSpc>
                <a:spcPct val="100000"/>
              </a:lnSpc>
              <a:spcBef>
                <a:spcPts val="0"/>
              </a:spcBef>
              <a:spcAft>
                <a:spcPts val="0"/>
              </a:spcAft>
              <a:buNone/>
            </a:pPr>
            <a:endParaRPr lang="en-GB" sz="2000" dirty="0"/>
          </a:p>
          <a:p>
            <a:pPr marL="0" marR="0" lvl="0" indent="0" algn="l" rtl="0">
              <a:lnSpc>
                <a:spcPct val="100000"/>
              </a:lnSpc>
              <a:spcBef>
                <a:spcPts val="0"/>
              </a:spcBef>
              <a:spcAft>
                <a:spcPts val="0"/>
              </a:spcAft>
              <a:buNone/>
            </a:pPr>
            <a:r>
              <a:rPr lang="en-GB" sz="2000" dirty="0"/>
              <a:t>Blood tests show thrombocytopenia, long PT and APTT, low fibrinogen and a raised D-dimer</a:t>
            </a:r>
          </a:p>
          <a:p>
            <a:pPr marL="0" marR="0" lvl="0" indent="0" algn="l" rtl="0">
              <a:lnSpc>
                <a:spcPct val="100000"/>
              </a:lnSpc>
              <a:spcBef>
                <a:spcPts val="0"/>
              </a:spcBef>
              <a:spcAft>
                <a:spcPts val="0"/>
              </a:spcAft>
              <a:buNone/>
            </a:pPr>
            <a:endParaRPr lang="en-GB" sz="2000" dirty="0"/>
          </a:p>
          <a:p>
            <a:pPr marL="0" marR="0" lvl="0" indent="0" algn="l" rtl="0">
              <a:lnSpc>
                <a:spcPct val="100000"/>
              </a:lnSpc>
              <a:spcBef>
                <a:spcPts val="0"/>
              </a:spcBef>
              <a:spcAft>
                <a:spcPts val="0"/>
              </a:spcAft>
              <a:buNone/>
            </a:pPr>
            <a:r>
              <a:rPr lang="en-GB" sz="2000" dirty="0"/>
              <a:t>What is the name for the complication this patient has developed:</a:t>
            </a:r>
          </a:p>
          <a:p>
            <a:pPr marL="0" marR="0" lvl="0" indent="0" algn="l" rtl="0">
              <a:lnSpc>
                <a:spcPct val="100000"/>
              </a:lnSpc>
              <a:spcBef>
                <a:spcPts val="0"/>
              </a:spcBef>
              <a:spcAft>
                <a:spcPts val="0"/>
              </a:spcAft>
              <a:buNone/>
            </a:pPr>
            <a:endParaRPr lang="en-GB" sz="2000" dirty="0"/>
          </a:p>
          <a:p>
            <a:pPr marR="0" lvl="0" indent="-457200" algn="l" rtl="0">
              <a:lnSpc>
                <a:spcPct val="100000"/>
              </a:lnSpc>
              <a:spcBef>
                <a:spcPts val="0"/>
              </a:spcBef>
              <a:spcAft>
                <a:spcPts val="0"/>
              </a:spcAft>
              <a:buSzPct val="100000"/>
              <a:buFont typeface="+mj-lt"/>
              <a:buAutoNum type="alphaLcParenR"/>
            </a:pPr>
            <a:r>
              <a:rPr lang="en-GB" sz="2000" dirty="0"/>
              <a:t>Thrombotic thrombocytopenia purpura</a:t>
            </a:r>
          </a:p>
          <a:p>
            <a:pPr marR="0" lvl="0" indent="-457200" algn="l" rtl="0">
              <a:lnSpc>
                <a:spcPct val="100000"/>
              </a:lnSpc>
              <a:spcBef>
                <a:spcPts val="0"/>
              </a:spcBef>
              <a:spcAft>
                <a:spcPts val="0"/>
              </a:spcAft>
              <a:buSzPct val="100000"/>
              <a:buFont typeface="+mj-lt"/>
              <a:buAutoNum type="alphaLcParenR"/>
            </a:pPr>
            <a:r>
              <a:rPr lang="en-GB" sz="2000" dirty="0">
                <a:solidFill>
                  <a:srgbClr val="FF0000"/>
                </a:solidFill>
              </a:rPr>
              <a:t>Disseminated intravascular coagulation</a:t>
            </a:r>
          </a:p>
          <a:p>
            <a:pPr marR="0" lvl="0" indent="-457200" algn="l" rtl="0">
              <a:lnSpc>
                <a:spcPct val="100000"/>
              </a:lnSpc>
              <a:spcBef>
                <a:spcPts val="0"/>
              </a:spcBef>
              <a:spcAft>
                <a:spcPts val="0"/>
              </a:spcAft>
              <a:buSzPct val="100000"/>
              <a:buFont typeface="+mj-lt"/>
              <a:buAutoNum type="alphaLcParenR"/>
            </a:pPr>
            <a:r>
              <a:rPr lang="en-GB" sz="2000" dirty="0"/>
              <a:t>Haemolytic uraemic syndrome</a:t>
            </a:r>
          </a:p>
          <a:p>
            <a:pPr marR="0" lvl="0" indent="-457200" algn="l" rtl="0">
              <a:lnSpc>
                <a:spcPct val="100000"/>
              </a:lnSpc>
              <a:spcBef>
                <a:spcPts val="0"/>
              </a:spcBef>
              <a:spcAft>
                <a:spcPts val="0"/>
              </a:spcAft>
              <a:buSzPct val="100000"/>
              <a:buFont typeface="+mj-lt"/>
              <a:buAutoNum type="alphaLcParenR"/>
            </a:pPr>
            <a:r>
              <a:rPr lang="en-GB" sz="2000" dirty="0"/>
              <a:t>Tumour lysis syndrome</a:t>
            </a:r>
          </a:p>
        </p:txBody>
      </p:sp>
      <p:sp>
        <p:nvSpPr>
          <p:cNvPr id="309" name="Google Shape;309;g112cbb357c2_7_6"/>
          <p:cNvSpPr txBox="1"/>
          <p:nvPr/>
        </p:nvSpPr>
        <p:spPr>
          <a:xfrm>
            <a:off x="1187609" y="6343650"/>
            <a:ext cx="5065800" cy="2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a:p>
        </p:txBody>
      </p:sp>
      <p:sp>
        <p:nvSpPr>
          <p:cNvPr id="310" name="Google Shape;310;g112cbb357c2_7_6"/>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11" name="Google Shape;311;g112cbb357c2_7_6"/>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312" name="Google Shape;312;g112cbb357c2_7_6"/>
          <p:cNvSpPr txBox="1"/>
          <p:nvPr/>
        </p:nvSpPr>
        <p:spPr>
          <a:xfrm>
            <a:off x="1187608" y="449705"/>
            <a:ext cx="4694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dirty="0">
                <a:solidFill>
                  <a:schemeClr val="lt1"/>
                </a:solidFill>
                <a:latin typeface="Calibri"/>
                <a:ea typeface="Calibri"/>
                <a:cs typeface="Calibri"/>
                <a:sym typeface="Calibri"/>
              </a:rPr>
              <a:t>Question 7</a:t>
            </a:r>
            <a:endParaRPr dirty="0"/>
          </a:p>
        </p:txBody>
      </p:sp>
    </p:spTree>
    <p:extLst>
      <p:ext uri="{BB962C8B-B14F-4D97-AF65-F5344CB8AC3E}">
        <p14:creationId xmlns:p14="http://schemas.microsoft.com/office/powerpoint/2010/main" val="742987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8" name="Google Shape;318;p6"/>
          <p:cNvSpPr txBox="1"/>
          <p:nvPr/>
        </p:nvSpPr>
        <p:spPr>
          <a:xfrm>
            <a:off x="1187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a:p>
        </p:txBody>
      </p:sp>
      <p:sp>
        <p:nvSpPr>
          <p:cNvPr id="319" name="Google Shape;319;p6"/>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20" name="Google Shape;320;p6"/>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2" name="TextBox 1">
            <a:extLst>
              <a:ext uri="{FF2B5EF4-FFF2-40B4-BE49-F238E27FC236}">
                <a16:creationId xmlns:a16="http://schemas.microsoft.com/office/drawing/2014/main" id="{66C43B82-A98F-4419-B5D2-9F9292ABF781}"/>
              </a:ext>
            </a:extLst>
          </p:cNvPr>
          <p:cNvSpPr txBox="1"/>
          <p:nvPr/>
        </p:nvSpPr>
        <p:spPr>
          <a:xfrm>
            <a:off x="498764" y="2736502"/>
            <a:ext cx="8229600" cy="1815882"/>
          </a:xfrm>
          <a:prstGeom prst="rect">
            <a:avLst/>
          </a:prstGeom>
          <a:noFill/>
        </p:spPr>
        <p:txBody>
          <a:bodyPr wrap="square" rtlCol="0">
            <a:spAutoFit/>
          </a:bodyPr>
          <a:lstStyle/>
          <a:p>
            <a:r>
              <a:rPr lang="en-GB" sz="2800" dirty="0">
                <a:solidFill>
                  <a:srgbClr val="FF0000"/>
                </a:solidFill>
              </a:rPr>
              <a:t>Low-Yield Conditions</a:t>
            </a:r>
          </a:p>
          <a:p>
            <a:r>
              <a:rPr lang="en-GB" i="1" dirty="0">
                <a:solidFill>
                  <a:schemeClr val="bg1">
                    <a:lumMod val="50000"/>
                  </a:schemeClr>
                </a:solidFill>
              </a:rPr>
              <a:t>The following are often mentioned in lectures, so may appear in exams, however, it is quite unlikely.</a:t>
            </a:r>
          </a:p>
          <a:p>
            <a:r>
              <a:rPr lang="en-GB" i="1" dirty="0">
                <a:solidFill>
                  <a:schemeClr val="bg1">
                    <a:lumMod val="50000"/>
                  </a:schemeClr>
                </a:solidFill>
              </a:rPr>
              <a:t> </a:t>
            </a:r>
          </a:p>
          <a:p>
            <a:r>
              <a:rPr lang="en-GB" i="1" dirty="0">
                <a:solidFill>
                  <a:schemeClr val="bg1">
                    <a:lumMod val="50000"/>
                  </a:schemeClr>
                </a:solidFill>
              </a:rPr>
              <a:t>They may appear as incorrect options in an MCQ, so having a basic awareness of them can help you rule-out other answers</a:t>
            </a:r>
            <a:endParaRPr lang="en-GB" sz="1200" i="1" dirty="0">
              <a:solidFill>
                <a:schemeClr val="bg1">
                  <a:lumMod val="50000"/>
                </a:schemeClr>
              </a:solidFill>
            </a:endParaRPr>
          </a:p>
          <a:p>
            <a:endParaRPr lang="en-GB" sz="2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00c041417_1_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2400" dirty="0"/>
              <a:t>Glucose-6-phosphate dehydrogenase deficiency</a:t>
            </a:r>
            <a:endParaRPr sz="2400" dirty="0"/>
          </a:p>
        </p:txBody>
      </p:sp>
      <p:sp>
        <p:nvSpPr>
          <p:cNvPr id="5" name="Content Placeholder 2">
            <a:extLst>
              <a:ext uri="{FF2B5EF4-FFF2-40B4-BE49-F238E27FC236}">
                <a16:creationId xmlns:a16="http://schemas.microsoft.com/office/drawing/2014/main" id="{8B2527E1-2227-4B36-9EC1-3654052C073E}"/>
              </a:ext>
            </a:extLst>
          </p:cNvPr>
          <p:cNvSpPr txBox="1">
            <a:spLocks/>
          </p:cNvSpPr>
          <p:nvPr/>
        </p:nvSpPr>
        <p:spPr>
          <a:xfrm>
            <a:off x="410687" y="1591606"/>
            <a:ext cx="10882023" cy="399752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GB" sz="1600"/>
              <a:t>G6P has a role in pentose sugar metabolism, also protects RBC’s from damage.</a:t>
            </a:r>
          </a:p>
          <a:p>
            <a:pPr marL="0" indent="0">
              <a:buFont typeface="Arial"/>
              <a:buNone/>
            </a:pPr>
            <a:r>
              <a:rPr lang="en-GB" sz="1600"/>
              <a:t>In G6PD, RBC’s are exposed to more oxidative stress = haemolysis</a:t>
            </a:r>
          </a:p>
          <a:p>
            <a:pPr marL="0" indent="0">
              <a:buFont typeface="Arial"/>
              <a:buNone/>
            </a:pPr>
            <a:endParaRPr lang="en-GB" sz="1600"/>
          </a:p>
          <a:p>
            <a:pPr marL="0" indent="0">
              <a:buFont typeface="Arial"/>
              <a:buNone/>
            </a:pPr>
            <a:r>
              <a:rPr lang="en-GB" sz="1600" i="1" u="sng"/>
              <a:t>Risks:</a:t>
            </a:r>
            <a:r>
              <a:rPr lang="en-GB" sz="1600" i="1"/>
              <a:t> </a:t>
            </a:r>
            <a:r>
              <a:rPr lang="en-GB" sz="1600"/>
              <a:t>X-linked (men), W.Africa, Middle-east, Asia</a:t>
            </a:r>
            <a:endParaRPr lang="en-GB" sz="1600" i="1"/>
          </a:p>
          <a:p>
            <a:pPr marL="0" indent="0">
              <a:buFont typeface="Arial"/>
              <a:buNone/>
            </a:pPr>
            <a:r>
              <a:rPr lang="en-GB" sz="1600" i="1" u="sng"/>
              <a:t>Presentation:</a:t>
            </a:r>
            <a:r>
              <a:rPr lang="en-GB" sz="1600" i="1"/>
              <a:t>  </a:t>
            </a:r>
            <a:r>
              <a:rPr lang="en-GB" sz="1600"/>
              <a:t>haemolytic anaemia S&amp;S + splenomegaly</a:t>
            </a:r>
            <a:endParaRPr lang="en-GB" sz="1600" u="sng"/>
          </a:p>
          <a:p>
            <a:pPr marL="0" indent="0">
              <a:buFont typeface="Arial"/>
              <a:buNone/>
            </a:pPr>
            <a:r>
              <a:rPr lang="en-GB" sz="1600" i="1" u="sng"/>
              <a:t>Workup:</a:t>
            </a:r>
          </a:p>
          <a:p>
            <a:r>
              <a:rPr lang="en-GB" sz="1600"/>
              <a:t>Bloods: anaemia, increased LDH, increased reticulocytes, </a:t>
            </a:r>
          </a:p>
          <a:p>
            <a:r>
              <a:rPr lang="en-GB" sz="1600"/>
              <a:t>Blood smear: </a:t>
            </a:r>
            <a:r>
              <a:rPr lang="en-GB" sz="1600" b="1"/>
              <a:t>Heinz bodies </a:t>
            </a:r>
            <a:r>
              <a:rPr lang="en-GB" sz="1600"/>
              <a:t>(requires special prep)</a:t>
            </a:r>
            <a:endParaRPr lang="en-GB" sz="1600" dirty="0"/>
          </a:p>
        </p:txBody>
      </p:sp>
    </p:spTree>
    <p:extLst>
      <p:ext uri="{BB962C8B-B14F-4D97-AF65-F5344CB8AC3E}">
        <p14:creationId xmlns:p14="http://schemas.microsoft.com/office/powerpoint/2010/main" val="14298289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00c041417_1_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indent="0" algn="ctr">
              <a:spcBef>
                <a:spcPts val="0"/>
              </a:spcBef>
              <a:buClr>
                <a:schemeClr val="lt1"/>
              </a:buClr>
              <a:buSzPts val="4000"/>
              <a:buFont typeface="Arial" panose="020B0604020202020204" pitchFamily="34" charset="0"/>
              <a:buNone/>
            </a:pPr>
            <a:r>
              <a:rPr lang="en-GB" sz="2800" dirty="0">
                <a:solidFill>
                  <a:schemeClr val="lt1"/>
                </a:solidFill>
                <a:latin typeface="Trebuchet MS"/>
                <a:ea typeface="Trebuchet MS"/>
                <a:cs typeface="Trebuchet MS"/>
                <a:sym typeface="Trebuchet MS"/>
              </a:rPr>
              <a:t>Inherited thrombophilia</a:t>
            </a:r>
          </a:p>
        </p:txBody>
      </p:sp>
      <p:sp>
        <p:nvSpPr>
          <p:cNvPr id="4" name="Content Placeholder 2">
            <a:extLst>
              <a:ext uri="{FF2B5EF4-FFF2-40B4-BE49-F238E27FC236}">
                <a16:creationId xmlns:a16="http://schemas.microsoft.com/office/drawing/2014/main" id="{3A1B1117-0A2F-4368-A969-B43447E02C24}"/>
              </a:ext>
            </a:extLst>
          </p:cNvPr>
          <p:cNvSpPr txBox="1">
            <a:spLocks/>
          </p:cNvSpPr>
          <p:nvPr/>
        </p:nvSpPr>
        <p:spPr>
          <a:xfrm>
            <a:off x="457201" y="1509593"/>
            <a:ext cx="8366166" cy="3997528"/>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GB" sz="2000" b="1"/>
              <a:t>Protein C/S Deficiency:</a:t>
            </a:r>
            <a:endParaRPr lang="en-GB" sz="2000"/>
          </a:p>
          <a:p>
            <a:r>
              <a:rPr lang="en-GB" sz="2000"/>
              <a:t>Less inhibition of factor VIII and V</a:t>
            </a:r>
          </a:p>
          <a:p>
            <a:r>
              <a:rPr lang="en-GB" sz="2000"/>
              <a:t>Autosomal dominant</a:t>
            </a:r>
          </a:p>
          <a:p>
            <a:endParaRPr lang="en-GB" sz="2000"/>
          </a:p>
          <a:p>
            <a:pPr marL="0" indent="0">
              <a:buFont typeface="Arial"/>
              <a:buNone/>
            </a:pPr>
            <a:r>
              <a:rPr lang="en-GB" sz="2000" b="1"/>
              <a:t>Factor V Leiden:</a:t>
            </a:r>
          </a:p>
          <a:p>
            <a:r>
              <a:rPr lang="en-GB" sz="2000"/>
              <a:t>Factor V is resistant to liver protein C</a:t>
            </a:r>
          </a:p>
          <a:p>
            <a:r>
              <a:rPr lang="en-GB" sz="2000"/>
              <a:t>Most common inherited thrombophilia (autosomal dominant)</a:t>
            </a:r>
          </a:p>
          <a:p>
            <a:endParaRPr lang="en-GB" sz="2000"/>
          </a:p>
          <a:p>
            <a:pPr marL="0" indent="0">
              <a:buFont typeface="Arial"/>
              <a:buNone/>
            </a:pPr>
            <a:r>
              <a:rPr lang="en-GB" sz="2000" b="1"/>
              <a:t>Antithrombin III deficiency:</a:t>
            </a:r>
          </a:p>
          <a:p>
            <a:r>
              <a:rPr lang="en-GB" sz="2000"/>
              <a:t>II, IX, X are no longer inhibited</a:t>
            </a:r>
          </a:p>
          <a:p>
            <a:endParaRPr lang="en-GB" sz="2000"/>
          </a:p>
          <a:p>
            <a:pPr marL="0" indent="0">
              <a:buFont typeface="Arial"/>
              <a:buNone/>
            </a:pPr>
            <a:r>
              <a:rPr lang="en-GB" sz="2000" b="1"/>
              <a:t>Antiphospholipid syndrome (Hughes Syndrome)</a:t>
            </a:r>
            <a:r>
              <a:rPr lang="en-GB" sz="2000"/>
              <a:t> – probably most likely to be seen in an exam</a:t>
            </a:r>
            <a:endParaRPr lang="en-GB" sz="2000" b="1"/>
          </a:p>
          <a:p>
            <a:r>
              <a:rPr lang="en-GB" sz="2000"/>
              <a:t>AP antibodies bind to cell surfaces</a:t>
            </a:r>
          </a:p>
          <a:p>
            <a:r>
              <a:rPr lang="en-GB" sz="2000"/>
              <a:t>Risks: SLE, female, diabetes, HTN, obesity</a:t>
            </a:r>
          </a:p>
          <a:p>
            <a:r>
              <a:rPr lang="en-GB" sz="2000"/>
              <a:t>Presentation: unexplained thrombosis (DVT / PE), recurrent miscarriage, Livedo reticularis (look up, it’s a skin thing)</a:t>
            </a:r>
            <a:endParaRPr lang="en-GB" sz="2000" dirty="0"/>
          </a:p>
        </p:txBody>
      </p:sp>
    </p:spTree>
    <p:extLst>
      <p:ext uri="{BB962C8B-B14F-4D97-AF65-F5344CB8AC3E}">
        <p14:creationId xmlns:p14="http://schemas.microsoft.com/office/powerpoint/2010/main" val="14176235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00c041417_1_0"/>
          <p:cNvSpPr txBox="1">
            <a:spLocks noGrp="1"/>
          </p:cNvSpPr>
          <p:nvPr>
            <p:ph type="title"/>
          </p:nvPr>
        </p:nvSpPr>
        <p:spPr>
          <a:xfrm>
            <a:off x="457200" y="298388"/>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indent="0" algn="ctr">
              <a:spcBef>
                <a:spcPts val="0"/>
              </a:spcBef>
              <a:buClr>
                <a:schemeClr val="lt1"/>
              </a:buClr>
              <a:buSzPts val="4000"/>
              <a:buFont typeface="Arial" panose="020B0604020202020204" pitchFamily="34" charset="0"/>
              <a:buNone/>
            </a:pPr>
            <a:r>
              <a:rPr lang="en-GB" sz="2800" dirty="0">
                <a:solidFill>
                  <a:schemeClr val="lt1"/>
                </a:solidFill>
                <a:latin typeface="Trebuchet MS"/>
                <a:ea typeface="Trebuchet MS"/>
                <a:cs typeface="Trebuchet MS"/>
                <a:sym typeface="Trebuchet MS"/>
              </a:rPr>
              <a:t>Thalassemia</a:t>
            </a:r>
          </a:p>
        </p:txBody>
      </p:sp>
      <p:sp>
        <p:nvSpPr>
          <p:cNvPr id="5" name="Content Placeholder 2">
            <a:extLst>
              <a:ext uri="{FF2B5EF4-FFF2-40B4-BE49-F238E27FC236}">
                <a16:creationId xmlns:a16="http://schemas.microsoft.com/office/drawing/2014/main" id="{55326BA0-4141-4E27-864B-52D02AA6736B}"/>
              </a:ext>
            </a:extLst>
          </p:cNvPr>
          <p:cNvSpPr txBox="1">
            <a:spLocks/>
          </p:cNvSpPr>
          <p:nvPr/>
        </p:nvSpPr>
        <p:spPr>
          <a:xfrm>
            <a:off x="457200" y="1609419"/>
            <a:ext cx="10882023" cy="3997528"/>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GB" sz="1400"/>
              <a:t>Alpha thalassemia = alpha globin = chromosome 16 (2 genes) – autosomal recessive</a:t>
            </a:r>
          </a:p>
          <a:p>
            <a:pPr marL="0" indent="0">
              <a:buFont typeface="Arial"/>
              <a:buNone/>
            </a:pPr>
            <a:r>
              <a:rPr lang="en-GB" sz="1400"/>
              <a:t>Beta thalassemia = beta globin = chromosome 11 (1 gene) – autosomal recessive</a:t>
            </a:r>
          </a:p>
          <a:p>
            <a:r>
              <a:rPr lang="en-GB" sz="1400"/>
              <a:t>Alpha (silent) [aa/a-] </a:t>
            </a:r>
          </a:p>
          <a:p>
            <a:r>
              <a:rPr lang="en-GB" sz="1400"/>
              <a:t>Alpha (trait) [-a/-a or --/aa] </a:t>
            </a:r>
            <a:r>
              <a:rPr lang="en-GB" sz="1400">
                <a:sym typeface="Wingdings" panose="05000000000000000000" pitchFamily="2" charset="2"/>
              </a:rPr>
              <a:t></a:t>
            </a:r>
            <a:r>
              <a:rPr lang="en-GB" sz="1400"/>
              <a:t> asymptomatic or mild anaemia</a:t>
            </a:r>
          </a:p>
          <a:p>
            <a:r>
              <a:rPr lang="en-GB" sz="1400"/>
              <a:t>Alpha (Hb H disease) [-a/--] </a:t>
            </a:r>
            <a:r>
              <a:rPr lang="en-GB" sz="1400">
                <a:sym typeface="Wingdings" panose="05000000000000000000" pitchFamily="2" charset="2"/>
              </a:rPr>
              <a:t></a:t>
            </a:r>
            <a:r>
              <a:rPr lang="en-GB" sz="1400"/>
              <a:t> mild microcytic anaemia, haemolytic anaemia</a:t>
            </a:r>
          </a:p>
          <a:p>
            <a:r>
              <a:rPr lang="en-GB" sz="1400"/>
              <a:t>Alpha (Hydrops foetalis) [--/--] </a:t>
            </a:r>
            <a:r>
              <a:rPr lang="en-GB" sz="1400">
                <a:sym typeface="Wingdings" panose="05000000000000000000" pitchFamily="2" charset="2"/>
              </a:rPr>
              <a:t> incompatible with life</a:t>
            </a:r>
          </a:p>
          <a:p>
            <a:endParaRPr lang="en-GB" sz="1400"/>
          </a:p>
          <a:p>
            <a:pPr marL="0" indent="0">
              <a:buFont typeface="Arial"/>
              <a:buNone/>
            </a:pPr>
            <a:r>
              <a:rPr lang="en-GB" sz="1400"/>
              <a:t>Beta</a:t>
            </a:r>
          </a:p>
          <a:p>
            <a:r>
              <a:rPr lang="en-GB" sz="1400"/>
              <a:t>Minor (heterozygous) </a:t>
            </a:r>
            <a:r>
              <a:rPr lang="en-GB" sz="1400">
                <a:sym typeface="Wingdings" panose="05000000000000000000" pitchFamily="2" charset="2"/>
              </a:rPr>
              <a:t> asymptomatic, hypochromic RBC’s</a:t>
            </a:r>
          </a:p>
          <a:p>
            <a:r>
              <a:rPr lang="en-GB" sz="1400">
                <a:sym typeface="Wingdings" panose="05000000000000000000" pitchFamily="2" charset="2"/>
              </a:rPr>
              <a:t>Intermedia  anaemia, frequent infections</a:t>
            </a:r>
          </a:p>
          <a:p>
            <a:r>
              <a:rPr lang="en-GB" sz="1400">
                <a:sym typeface="Wingdings" panose="05000000000000000000" pitchFamily="2" charset="2"/>
              </a:rPr>
              <a:t>Major  failure to thrive, transfusion dependant (signs: bossing of skull, overgrowth of maxilla)</a:t>
            </a:r>
          </a:p>
          <a:p>
            <a:endParaRPr lang="en-GB" sz="1400">
              <a:sym typeface="Wingdings" panose="05000000000000000000" pitchFamily="2" charset="2"/>
            </a:endParaRPr>
          </a:p>
          <a:p>
            <a:pPr marL="0" indent="0">
              <a:buFont typeface="Arial"/>
              <a:buNone/>
            </a:pPr>
            <a:r>
              <a:rPr lang="en-GB" sz="1400">
                <a:sym typeface="Wingdings" panose="05000000000000000000" pitchFamily="2" charset="2"/>
              </a:rPr>
              <a:t>Workup = genetic test / Hb electrophoresis showing increased abnormal Hb, sometimes increased HbF</a:t>
            </a:r>
          </a:p>
          <a:p>
            <a:pPr marL="0" indent="0">
              <a:buFont typeface="Arial"/>
              <a:buNone/>
            </a:pPr>
            <a:r>
              <a:rPr lang="en-GB" sz="1400">
                <a:sym typeface="Wingdings" panose="05000000000000000000" pitchFamily="2" charset="2"/>
              </a:rPr>
              <a:t>Treatment = depends on severity. Transfusions, supportive therapy</a:t>
            </a:r>
          </a:p>
          <a:p>
            <a:endParaRPr lang="en-GB" sz="1400" dirty="0">
              <a:sym typeface="Wingdings" panose="05000000000000000000" pitchFamily="2" charset="2"/>
            </a:endParaRPr>
          </a:p>
        </p:txBody>
      </p:sp>
    </p:spTree>
    <p:extLst>
      <p:ext uri="{BB962C8B-B14F-4D97-AF65-F5344CB8AC3E}">
        <p14:creationId xmlns:p14="http://schemas.microsoft.com/office/powerpoint/2010/main" val="34336454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00c041417_1_0"/>
          <p:cNvSpPr txBox="1">
            <a:spLocks noGrp="1"/>
          </p:cNvSpPr>
          <p:nvPr>
            <p:ph type="title"/>
          </p:nvPr>
        </p:nvSpPr>
        <p:spPr>
          <a:xfrm>
            <a:off x="457200" y="298388"/>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indent="0" algn="ctr">
              <a:spcBef>
                <a:spcPts val="0"/>
              </a:spcBef>
              <a:buClr>
                <a:schemeClr val="lt1"/>
              </a:buClr>
              <a:buSzPts val="4000"/>
              <a:buFont typeface="Arial" panose="020B0604020202020204" pitchFamily="34" charset="0"/>
              <a:buNone/>
            </a:pPr>
            <a:r>
              <a:rPr lang="en-GB" sz="2800" dirty="0">
                <a:solidFill>
                  <a:schemeClr val="lt1"/>
                </a:solidFill>
                <a:latin typeface="Trebuchet MS"/>
                <a:ea typeface="Trebuchet MS"/>
                <a:cs typeface="Trebuchet MS"/>
                <a:sym typeface="Trebuchet MS"/>
              </a:rPr>
              <a:t>Heparin-induced thrombocytopenia</a:t>
            </a:r>
          </a:p>
        </p:txBody>
      </p:sp>
      <p:sp>
        <p:nvSpPr>
          <p:cNvPr id="4" name="Content Placeholder 2">
            <a:extLst>
              <a:ext uri="{FF2B5EF4-FFF2-40B4-BE49-F238E27FC236}">
                <a16:creationId xmlns:a16="http://schemas.microsoft.com/office/drawing/2014/main" id="{942C7A6D-FF04-4C92-9E96-3560FA6DF267}"/>
              </a:ext>
            </a:extLst>
          </p:cNvPr>
          <p:cNvSpPr txBox="1">
            <a:spLocks/>
          </p:cNvSpPr>
          <p:nvPr/>
        </p:nvSpPr>
        <p:spPr>
          <a:xfrm>
            <a:off x="457200" y="1573794"/>
            <a:ext cx="10882023" cy="399752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GB" sz="1400">
                <a:sym typeface="Wingdings" panose="05000000000000000000" pitchFamily="2" charset="2"/>
              </a:rPr>
              <a:t>Following heparin administration, rarely (5%), antibodies bind to the drug  prothrombotic state</a:t>
            </a:r>
          </a:p>
          <a:p>
            <a:pPr marL="0" indent="0">
              <a:buFont typeface="Arial"/>
              <a:buNone/>
            </a:pPr>
            <a:r>
              <a:rPr lang="en-GB" sz="1400">
                <a:sym typeface="Wingdings" panose="05000000000000000000" pitchFamily="2" charset="2"/>
              </a:rPr>
              <a:t>Problem with </a:t>
            </a:r>
            <a:r>
              <a:rPr lang="en-GB" sz="1400" b="1">
                <a:sym typeface="Wingdings" panose="05000000000000000000" pitchFamily="2" charset="2"/>
              </a:rPr>
              <a:t>primary haemostasis</a:t>
            </a:r>
            <a:endParaRPr lang="en-GB" sz="1400">
              <a:sym typeface="Wingdings" panose="05000000000000000000" pitchFamily="2" charset="2"/>
            </a:endParaRPr>
          </a:p>
          <a:p>
            <a:pPr marL="0" indent="0">
              <a:buFont typeface="Arial"/>
              <a:buNone/>
            </a:pPr>
            <a:endParaRPr lang="en-GB" sz="1400">
              <a:sym typeface="Wingdings" panose="05000000000000000000" pitchFamily="2" charset="2"/>
            </a:endParaRPr>
          </a:p>
          <a:p>
            <a:pPr marL="0" indent="0">
              <a:buFont typeface="Arial"/>
              <a:buNone/>
            </a:pPr>
            <a:r>
              <a:rPr lang="en-GB" sz="1400" i="1" u="sng">
                <a:sym typeface="Wingdings" panose="05000000000000000000" pitchFamily="2" charset="2"/>
              </a:rPr>
              <a:t>Presentation:</a:t>
            </a:r>
            <a:endParaRPr lang="en-GB" sz="1400">
              <a:sym typeface="Wingdings" panose="05000000000000000000" pitchFamily="2" charset="2"/>
            </a:endParaRPr>
          </a:p>
          <a:p>
            <a:r>
              <a:rPr lang="en-GB" sz="1400">
                <a:sym typeface="Wingdings" panose="05000000000000000000" pitchFamily="2" charset="2"/>
              </a:rPr>
              <a:t>Onset of emboli (PE / DVT / CSVT) following heparin administration</a:t>
            </a:r>
          </a:p>
          <a:p>
            <a:r>
              <a:rPr lang="en-GB" sz="1400">
                <a:sym typeface="Wingdings" panose="05000000000000000000" pitchFamily="2" charset="2"/>
              </a:rPr>
              <a:t>Suspect in any patient on heparin who’s platelets fall &gt;50%</a:t>
            </a:r>
          </a:p>
          <a:p>
            <a:r>
              <a:rPr lang="en-GB" sz="1400">
                <a:sym typeface="Wingdings" panose="05000000000000000000" pitchFamily="2" charset="2"/>
              </a:rPr>
              <a:t>Bloods: platelets low, D-dimer high</a:t>
            </a:r>
          </a:p>
          <a:p>
            <a:pPr marL="0" indent="0">
              <a:buFont typeface="Arial"/>
              <a:buNone/>
            </a:pPr>
            <a:r>
              <a:rPr lang="en-GB" sz="1400" i="1" u="sng">
                <a:sym typeface="Wingdings" panose="05000000000000000000" pitchFamily="2" charset="2"/>
              </a:rPr>
              <a:t>Treatment:</a:t>
            </a:r>
          </a:p>
          <a:p>
            <a:r>
              <a:rPr lang="en-GB" sz="1400">
                <a:sym typeface="Wingdings" panose="05000000000000000000" pitchFamily="2" charset="2"/>
              </a:rPr>
              <a:t>Stop heparin</a:t>
            </a:r>
          </a:p>
          <a:p>
            <a:r>
              <a:rPr lang="en-GB" sz="1400">
                <a:sym typeface="Wingdings" panose="05000000000000000000" pitchFamily="2" charset="2"/>
              </a:rPr>
              <a:t>Anticoagulate</a:t>
            </a:r>
            <a:endParaRPr lang="en-GB" sz="1400" dirty="0">
              <a:sym typeface="Wingdings" panose="05000000000000000000" pitchFamily="2" charset="2"/>
            </a:endParaRPr>
          </a:p>
        </p:txBody>
      </p:sp>
    </p:spTree>
    <p:extLst>
      <p:ext uri="{BB962C8B-B14F-4D97-AF65-F5344CB8AC3E}">
        <p14:creationId xmlns:p14="http://schemas.microsoft.com/office/powerpoint/2010/main" val="779051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00c041417_1_0"/>
          <p:cNvSpPr txBox="1">
            <a:spLocks noGrp="1"/>
          </p:cNvSpPr>
          <p:nvPr>
            <p:ph type="title"/>
          </p:nvPr>
        </p:nvSpPr>
        <p:spPr>
          <a:xfrm>
            <a:off x="457200" y="298388"/>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indent="0" algn="ctr">
              <a:spcBef>
                <a:spcPts val="0"/>
              </a:spcBef>
              <a:buClr>
                <a:schemeClr val="lt1"/>
              </a:buClr>
              <a:buSzPts val="4000"/>
              <a:buFont typeface="Arial" panose="020B0604020202020204" pitchFamily="34" charset="0"/>
              <a:buNone/>
            </a:pPr>
            <a:r>
              <a:rPr lang="en-GB" sz="2800" dirty="0">
                <a:solidFill>
                  <a:schemeClr val="lt1"/>
                </a:solidFill>
                <a:latin typeface="Trebuchet MS"/>
                <a:ea typeface="Trebuchet MS"/>
                <a:cs typeface="Trebuchet MS"/>
                <a:sym typeface="Trebuchet MS"/>
              </a:rPr>
              <a:t>Haemolytic Uraemic Syndrome</a:t>
            </a:r>
          </a:p>
        </p:txBody>
      </p:sp>
      <p:sp>
        <p:nvSpPr>
          <p:cNvPr id="6" name="Content Placeholder 2">
            <a:extLst>
              <a:ext uri="{FF2B5EF4-FFF2-40B4-BE49-F238E27FC236}">
                <a16:creationId xmlns:a16="http://schemas.microsoft.com/office/drawing/2014/main" id="{7BD9F735-7FCA-49B4-8667-7F1AB68E1EB6}"/>
              </a:ext>
            </a:extLst>
          </p:cNvPr>
          <p:cNvSpPr txBox="1">
            <a:spLocks/>
          </p:cNvSpPr>
          <p:nvPr/>
        </p:nvSpPr>
        <p:spPr>
          <a:xfrm>
            <a:off x="457201" y="1668796"/>
            <a:ext cx="8116784" cy="399752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GB" sz="1400" dirty="0">
                <a:sym typeface="Wingdings" panose="05000000000000000000" pitchFamily="2" charset="2"/>
              </a:rPr>
              <a:t>Paediatric condition, following infection with </a:t>
            </a:r>
            <a:r>
              <a:rPr lang="en-GB" sz="1400" b="1" dirty="0" err="1">
                <a:sym typeface="Wingdings" panose="05000000000000000000" pitchFamily="2" charset="2"/>
              </a:rPr>
              <a:t>shiga</a:t>
            </a:r>
            <a:r>
              <a:rPr lang="en-GB" sz="1400" b="1" dirty="0">
                <a:sym typeface="Wingdings" panose="05000000000000000000" pitchFamily="2" charset="2"/>
              </a:rPr>
              <a:t>-toxin</a:t>
            </a:r>
            <a:r>
              <a:rPr lang="en-GB" sz="1400" dirty="0">
                <a:sym typeface="Wingdings" panose="05000000000000000000" pitchFamily="2" charset="2"/>
              </a:rPr>
              <a:t> producing bacteria like </a:t>
            </a:r>
            <a:r>
              <a:rPr lang="en-GB" sz="1400" dirty="0" err="1">
                <a:sym typeface="Wingdings" panose="05000000000000000000" pitchFamily="2" charset="2"/>
              </a:rPr>
              <a:t>E.Coli</a:t>
            </a:r>
            <a:r>
              <a:rPr lang="en-GB" sz="1400" dirty="0">
                <a:sym typeface="Wingdings" panose="05000000000000000000" pitchFamily="2" charset="2"/>
              </a:rPr>
              <a:t> / Shigella (typically 5d after gastroenteritis)</a:t>
            </a:r>
          </a:p>
          <a:p>
            <a:pPr marL="0" indent="0">
              <a:buFont typeface="Arial"/>
              <a:buNone/>
            </a:pPr>
            <a:r>
              <a:rPr lang="en-GB" sz="1400" dirty="0">
                <a:sym typeface="Wingdings" panose="05000000000000000000" pitchFamily="2" charset="2"/>
              </a:rPr>
              <a:t>Microvascular clot formation, deposition of platelets and fibrin in small vessels</a:t>
            </a:r>
          </a:p>
          <a:p>
            <a:pPr marL="0" indent="0">
              <a:buFont typeface="Arial"/>
              <a:buNone/>
            </a:pPr>
            <a:endParaRPr lang="en-GB" sz="1400" dirty="0">
              <a:sym typeface="Wingdings" panose="05000000000000000000" pitchFamily="2" charset="2"/>
            </a:endParaRPr>
          </a:p>
          <a:p>
            <a:pPr marL="0" indent="0">
              <a:buFont typeface="Arial"/>
              <a:buNone/>
            </a:pPr>
            <a:r>
              <a:rPr lang="en-GB" sz="1400" i="1" u="sng" dirty="0">
                <a:sym typeface="Wingdings" panose="05000000000000000000" pitchFamily="2" charset="2"/>
              </a:rPr>
              <a:t>Presentation:</a:t>
            </a:r>
          </a:p>
          <a:p>
            <a:r>
              <a:rPr lang="en-GB" sz="1400" dirty="0">
                <a:sym typeface="Wingdings" panose="05000000000000000000" pitchFamily="2" charset="2"/>
              </a:rPr>
              <a:t>Classic triad – haemolytic anaemia, AKI (oliguria, haematuria, hypertension), thrombocytopenia</a:t>
            </a:r>
          </a:p>
          <a:p>
            <a:pPr marL="0" indent="0">
              <a:buFont typeface="Arial"/>
              <a:buNone/>
            </a:pPr>
            <a:r>
              <a:rPr lang="en-GB" sz="1400" i="1" dirty="0">
                <a:sym typeface="Wingdings" panose="05000000000000000000" pitchFamily="2" charset="2"/>
              </a:rPr>
              <a:t>Workup:</a:t>
            </a:r>
          </a:p>
          <a:p>
            <a:r>
              <a:rPr lang="en-GB" sz="1400" dirty="0">
                <a:sym typeface="Wingdings" panose="05000000000000000000" pitchFamily="2" charset="2"/>
              </a:rPr>
              <a:t>Bloods: thrombocytopenia, anaemia, high reticulocytes, high LDH, high bilirubin</a:t>
            </a:r>
          </a:p>
          <a:p>
            <a:r>
              <a:rPr lang="en-GB" sz="1400" dirty="0">
                <a:sym typeface="Wingdings" panose="05000000000000000000" pitchFamily="2" charset="2"/>
              </a:rPr>
              <a:t>Blood smear: schistocytes</a:t>
            </a:r>
          </a:p>
          <a:p>
            <a:r>
              <a:rPr lang="en-GB" sz="1400" dirty="0">
                <a:sym typeface="Wingdings" panose="05000000000000000000" pitchFamily="2" charset="2"/>
              </a:rPr>
              <a:t>Differentiate from TTP with ADAMTS13 testing</a:t>
            </a:r>
          </a:p>
          <a:p>
            <a:endParaRPr lang="en-GB" sz="1400" dirty="0">
              <a:sym typeface="Wingdings" panose="05000000000000000000" pitchFamily="2" charset="2"/>
            </a:endParaRPr>
          </a:p>
        </p:txBody>
      </p:sp>
    </p:spTree>
    <p:extLst>
      <p:ext uri="{BB962C8B-B14F-4D97-AF65-F5344CB8AC3E}">
        <p14:creationId xmlns:p14="http://schemas.microsoft.com/office/powerpoint/2010/main" val="3633142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00c041417_1_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dirty="0"/>
              <a:t>Microcytic </a:t>
            </a:r>
            <a:r>
              <a:rPr lang="en-US" dirty="0" err="1"/>
              <a:t>Anaemia</a:t>
            </a:r>
            <a:r>
              <a:rPr lang="en-US" dirty="0"/>
              <a:t> </a:t>
            </a:r>
            <a:endParaRPr dirty="0"/>
          </a:p>
        </p:txBody>
      </p:sp>
      <p:sp>
        <p:nvSpPr>
          <p:cNvPr id="3" name="Content Placeholder 2">
            <a:extLst>
              <a:ext uri="{FF2B5EF4-FFF2-40B4-BE49-F238E27FC236}">
                <a16:creationId xmlns:a16="http://schemas.microsoft.com/office/drawing/2014/main" id="{188CFA7D-A495-4F83-9A1F-B83B403F037E}"/>
              </a:ext>
            </a:extLst>
          </p:cNvPr>
          <p:cNvSpPr txBox="1">
            <a:spLocks/>
          </p:cNvSpPr>
          <p:nvPr/>
        </p:nvSpPr>
        <p:spPr>
          <a:xfrm>
            <a:off x="457200" y="1417637"/>
            <a:ext cx="8049595" cy="4129427"/>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GB" sz="1800" b="1"/>
              <a:t>Iron deficiency: </a:t>
            </a:r>
          </a:p>
          <a:p>
            <a:r>
              <a:rPr lang="en-GB" sz="1800" b="1"/>
              <a:t>FBC:</a:t>
            </a:r>
            <a:r>
              <a:rPr lang="en-GB" sz="1800"/>
              <a:t> low Hb, Low MCV &lt;95fl</a:t>
            </a:r>
          </a:p>
          <a:p>
            <a:r>
              <a:rPr lang="en-GB" sz="1800" b="1"/>
              <a:t>Iron studies: </a:t>
            </a:r>
          </a:p>
          <a:p>
            <a:pPr lvl="1"/>
            <a:r>
              <a:rPr lang="en-GB" sz="1400"/>
              <a:t>Low ferratin (unless active inflammation)</a:t>
            </a:r>
          </a:p>
          <a:p>
            <a:pPr lvl="1"/>
            <a:r>
              <a:rPr lang="en-GB" sz="1400"/>
              <a:t>Low serum iron</a:t>
            </a:r>
          </a:p>
          <a:p>
            <a:pPr lvl="1"/>
            <a:r>
              <a:rPr lang="en-GB" sz="1400"/>
              <a:t>Low transferrin saturation</a:t>
            </a:r>
          </a:p>
          <a:p>
            <a:pPr lvl="1"/>
            <a:r>
              <a:rPr lang="en-GB" sz="1400"/>
              <a:t>Raised transferrin</a:t>
            </a:r>
          </a:p>
          <a:p>
            <a:r>
              <a:rPr lang="en-GB" sz="1800" b="1"/>
              <a:t>Blood film:</a:t>
            </a:r>
            <a:r>
              <a:rPr lang="en-GB" sz="1800"/>
              <a:t> small, hypochromic cells </a:t>
            </a:r>
            <a:endParaRPr lang="en-GB" sz="1800" b="1"/>
          </a:p>
          <a:p>
            <a:r>
              <a:rPr lang="en-GB" sz="1800" b="1"/>
              <a:t>Cause: </a:t>
            </a:r>
          </a:p>
          <a:p>
            <a:pPr lvl="1"/>
            <a:r>
              <a:rPr lang="en-GB" sz="1600" u="sng"/>
              <a:t>Reduced absorption </a:t>
            </a:r>
            <a:r>
              <a:rPr lang="en-GB" sz="1400"/>
              <a:t>(low intake / malabsorption at small intestine / drugs like PPI’s and tetracyclines)</a:t>
            </a:r>
          </a:p>
          <a:p>
            <a:pPr lvl="1"/>
            <a:r>
              <a:rPr lang="en-GB" sz="1600" u="sng"/>
              <a:t>Increased utilization </a:t>
            </a:r>
            <a:r>
              <a:rPr lang="en-GB" sz="1400"/>
              <a:t>(pregnancy)</a:t>
            </a:r>
          </a:p>
          <a:p>
            <a:pPr lvl="1"/>
            <a:r>
              <a:rPr lang="en-GB" sz="1600" u="sng"/>
              <a:t>Blood loss </a:t>
            </a:r>
            <a:r>
              <a:rPr lang="en-GB" sz="1400"/>
              <a:t>(stools / urine / trauma / surgery / menorrhagia)</a:t>
            </a:r>
            <a:endParaRPr lang="en-GB" sz="1800" dirty="0"/>
          </a:p>
        </p:txBody>
      </p:sp>
      <p:pic>
        <p:nvPicPr>
          <p:cNvPr id="4" name="Picture 3" descr="Background pattern&#10;&#10;Description automatically generated">
            <a:extLst>
              <a:ext uri="{FF2B5EF4-FFF2-40B4-BE49-F238E27FC236}">
                <a16:creationId xmlns:a16="http://schemas.microsoft.com/office/drawing/2014/main" id="{BBCDE134-F1A5-4BBA-BD82-1C3676E746E3}"/>
              </a:ext>
            </a:extLst>
          </p:cNvPr>
          <p:cNvPicPr>
            <a:picLocks noChangeAspect="1"/>
          </p:cNvPicPr>
          <p:nvPr/>
        </p:nvPicPr>
        <p:blipFill>
          <a:blip r:embed="rId3"/>
          <a:stretch>
            <a:fillRect/>
          </a:stretch>
        </p:blipFill>
        <p:spPr>
          <a:xfrm>
            <a:off x="5841519" y="1542985"/>
            <a:ext cx="2845281" cy="1886015"/>
          </a:xfrm>
          <a:prstGeom prst="rect">
            <a:avLst/>
          </a:prstGeom>
        </p:spPr>
      </p:pic>
    </p:spTree>
    <p:extLst>
      <p:ext uri="{BB962C8B-B14F-4D97-AF65-F5344CB8AC3E}">
        <p14:creationId xmlns:p14="http://schemas.microsoft.com/office/powerpoint/2010/main" val="39984757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00c041417_1_0"/>
          <p:cNvSpPr txBox="1">
            <a:spLocks noGrp="1"/>
          </p:cNvSpPr>
          <p:nvPr>
            <p:ph type="title"/>
          </p:nvPr>
        </p:nvSpPr>
        <p:spPr>
          <a:xfrm>
            <a:off x="457200" y="298388"/>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indent="0" algn="ctr">
              <a:spcBef>
                <a:spcPts val="0"/>
              </a:spcBef>
              <a:buClr>
                <a:schemeClr val="lt1"/>
              </a:buClr>
              <a:buSzPts val="4000"/>
              <a:buFont typeface="Arial" panose="020B0604020202020204" pitchFamily="34" charset="0"/>
              <a:buNone/>
            </a:pPr>
            <a:r>
              <a:rPr lang="en-GB" sz="2800" dirty="0">
                <a:solidFill>
                  <a:schemeClr val="lt1"/>
                </a:solidFill>
                <a:latin typeface="Trebuchet MS"/>
                <a:ea typeface="Trebuchet MS"/>
                <a:cs typeface="Trebuchet MS"/>
                <a:sym typeface="Trebuchet MS"/>
              </a:rPr>
              <a:t>Tumour Lysis Syndrome</a:t>
            </a:r>
          </a:p>
        </p:txBody>
      </p:sp>
      <p:sp>
        <p:nvSpPr>
          <p:cNvPr id="4" name="Content Placeholder 2">
            <a:extLst>
              <a:ext uri="{FF2B5EF4-FFF2-40B4-BE49-F238E27FC236}">
                <a16:creationId xmlns:a16="http://schemas.microsoft.com/office/drawing/2014/main" id="{15BBD19A-1027-4901-B6A5-DDA9C2CB47C8}"/>
              </a:ext>
            </a:extLst>
          </p:cNvPr>
          <p:cNvSpPr txBox="1">
            <a:spLocks/>
          </p:cNvSpPr>
          <p:nvPr/>
        </p:nvSpPr>
        <p:spPr>
          <a:xfrm>
            <a:off x="398813" y="1840989"/>
            <a:ext cx="8495806" cy="399752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GB" sz="1400"/>
              <a:t>Collection of metabolic disturbances occurring with rapid destruction of neoplastic cells</a:t>
            </a:r>
          </a:p>
          <a:p>
            <a:pPr marL="0" indent="0">
              <a:buFont typeface="Arial"/>
              <a:buNone/>
            </a:pPr>
            <a:endParaRPr lang="en-GB" sz="1400">
              <a:sym typeface="Wingdings" panose="05000000000000000000" pitchFamily="2" charset="2"/>
            </a:endParaRPr>
          </a:p>
          <a:p>
            <a:pPr marL="0" indent="0">
              <a:buFont typeface="Arial"/>
              <a:buNone/>
            </a:pPr>
            <a:r>
              <a:rPr lang="en-GB" sz="1400">
                <a:sym typeface="Wingdings" panose="05000000000000000000" pitchFamily="2" charset="2"/>
              </a:rPr>
              <a:t>Following chemotherapy, the characteristic syndrome is rapid development of:</a:t>
            </a:r>
          </a:p>
          <a:p>
            <a:r>
              <a:rPr lang="en-GB" sz="1400">
                <a:sym typeface="Wingdings" panose="05000000000000000000" pitchFamily="2" charset="2"/>
              </a:rPr>
              <a:t>Hyperuricaemia, hyperkalaemia, hyperphosphatemia</a:t>
            </a:r>
          </a:p>
          <a:p>
            <a:r>
              <a:rPr lang="en-GB" sz="1400">
                <a:sym typeface="Wingdings" panose="05000000000000000000" pitchFamily="2" charset="2"/>
              </a:rPr>
              <a:t>Hypocalcaemia</a:t>
            </a:r>
          </a:p>
          <a:p>
            <a:r>
              <a:rPr lang="en-GB" sz="1400">
                <a:sym typeface="Wingdings" panose="05000000000000000000" pitchFamily="2" charset="2"/>
              </a:rPr>
              <a:t>AKI</a:t>
            </a:r>
          </a:p>
          <a:p>
            <a:endParaRPr lang="en-GB" sz="1400">
              <a:sym typeface="Wingdings" panose="05000000000000000000" pitchFamily="2" charset="2"/>
            </a:endParaRPr>
          </a:p>
          <a:p>
            <a:r>
              <a:rPr lang="en-GB" sz="1400">
                <a:sym typeface="Wingdings" panose="05000000000000000000" pitchFamily="2" charset="2"/>
              </a:rPr>
              <a:t>Occurs more frequently with aggressive treatment of haem malignancies like non-Hodgkin lymphoma, acute leukaemia</a:t>
            </a:r>
          </a:p>
          <a:p>
            <a:endParaRPr lang="en-GB" sz="1400" dirty="0">
              <a:sym typeface="Wingdings" panose="05000000000000000000" pitchFamily="2" charset="2"/>
            </a:endParaRPr>
          </a:p>
        </p:txBody>
      </p:sp>
    </p:spTree>
    <p:extLst>
      <p:ext uri="{BB962C8B-B14F-4D97-AF65-F5344CB8AC3E}">
        <p14:creationId xmlns:p14="http://schemas.microsoft.com/office/powerpoint/2010/main" val="12078145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00c041417_1_0"/>
          <p:cNvSpPr txBox="1">
            <a:spLocks noGrp="1"/>
          </p:cNvSpPr>
          <p:nvPr>
            <p:ph type="title"/>
          </p:nvPr>
        </p:nvSpPr>
        <p:spPr>
          <a:xfrm>
            <a:off x="457200" y="298388"/>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indent="0" algn="ctr">
              <a:spcBef>
                <a:spcPts val="0"/>
              </a:spcBef>
              <a:buClr>
                <a:schemeClr val="lt1"/>
              </a:buClr>
              <a:buSzPts val="4000"/>
              <a:buFont typeface="Arial" panose="020B0604020202020204" pitchFamily="34" charset="0"/>
              <a:buNone/>
            </a:pPr>
            <a:r>
              <a:rPr lang="en-GB" sz="2800" dirty="0">
                <a:solidFill>
                  <a:schemeClr val="lt1"/>
                </a:solidFill>
                <a:latin typeface="Trebuchet MS"/>
                <a:ea typeface="Trebuchet MS"/>
                <a:cs typeface="Trebuchet MS"/>
                <a:sym typeface="Trebuchet MS"/>
              </a:rPr>
              <a:t>Myelodysplasia</a:t>
            </a:r>
          </a:p>
        </p:txBody>
      </p:sp>
      <p:sp>
        <p:nvSpPr>
          <p:cNvPr id="2" name="TextBox 1">
            <a:extLst>
              <a:ext uri="{FF2B5EF4-FFF2-40B4-BE49-F238E27FC236}">
                <a16:creationId xmlns:a16="http://schemas.microsoft.com/office/drawing/2014/main" id="{ECF0FA57-37C3-4351-B92B-702ABAE3B017}"/>
              </a:ext>
            </a:extLst>
          </p:cNvPr>
          <p:cNvSpPr txBox="1"/>
          <p:nvPr/>
        </p:nvSpPr>
        <p:spPr>
          <a:xfrm>
            <a:off x="540327" y="1698171"/>
            <a:ext cx="6085320" cy="3631763"/>
          </a:xfrm>
          <a:prstGeom prst="rect">
            <a:avLst/>
          </a:prstGeom>
          <a:noFill/>
        </p:spPr>
        <p:txBody>
          <a:bodyPr wrap="none" rtlCol="0">
            <a:spAutoFit/>
          </a:bodyPr>
          <a:lstStyle/>
          <a:p>
            <a:r>
              <a:rPr lang="en-GB" sz="1800" dirty="0">
                <a:latin typeface="Calibri" panose="020F0502020204030204" pitchFamily="34" charset="0"/>
                <a:cs typeface="Calibri" panose="020F0502020204030204" pitchFamily="34" charset="0"/>
              </a:rPr>
              <a:t>Heterogenous group of conditions, defined by cell dysplasia</a:t>
            </a:r>
          </a:p>
          <a:p>
            <a:endParaRPr lang="en-GB" sz="18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Often manifests as anaemia and bone marrow failure</a:t>
            </a:r>
          </a:p>
          <a:p>
            <a:pPr marL="285750"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Haemopoietic tissue is displaced by the dysplastic cells</a:t>
            </a:r>
          </a:p>
          <a:p>
            <a:pPr marL="285750" indent="-285750">
              <a:buFont typeface="Arial" panose="020B0604020202020204" pitchFamily="34" charset="0"/>
              <a:buChar char="•"/>
            </a:pPr>
            <a:endParaRPr lang="en-GB" sz="1800" dirty="0">
              <a:latin typeface="Calibri" panose="020F0502020204030204" pitchFamily="34" charset="0"/>
              <a:cs typeface="Calibri" panose="020F0502020204030204" pitchFamily="34" charset="0"/>
            </a:endParaRPr>
          </a:p>
          <a:p>
            <a:r>
              <a:rPr lang="en-GB" sz="1800" i="1" dirty="0">
                <a:latin typeface="Calibri" panose="020F0502020204030204" pitchFamily="34" charset="0"/>
                <a:cs typeface="Calibri" panose="020F0502020204030204" pitchFamily="34" charset="0"/>
              </a:rPr>
              <a:t>Presentation:</a:t>
            </a:r>
          </a:p>
          <a:p>
            <a:pPr marL="285750"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General S&amp;S of anaemia</a:t>
            </a:r>
          </a:p>
          <a:p>
            <a:pPr marL="285750"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Neutropenia (frequent infections)</a:t>
            </a:r>
          </a:p>
          <a:p>
            <a:pPr marL="285750" indent="-285750">
              <a:buFont typeface="Arial" panose="020B0604020202020204" pitchFamily="34" charset="0"/>
              <a:buChar char="•"/>
            </a:pPr>
            <a:endParaRPr lang="en-GB" sz="1800" dirty="0">
              <a:latin typeface="Calibri" panose="020F0502020204030204" pitchFamily="34" charset="0"/>
              <a:cs typeface="Calibri" panose="020F0502020204030204" pitchFamily="34" charset="0"/>
            </a:endParaRPr>
          </a:p>
          <a:p>
            <a:r>
              <a:rPr lang="en-GB" sz="1800" i="1" dirty="0">
                <a:latin typeface="Calibri" panose="020F0502020204030204" pitchFamily="34" charset="0"/>
                <a:cs typeface="Calibri" panose="020F0502020204030204" pitchFamily="34" charset="0"/>
              </a:rPr>
              <a:t>Workup:</a:t>
            </a:r>
          </a:p>
          <a:p>
            <a:pPr marL="285750"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Histological diagnosis. 10% of 500 cells must show dysplasia</a:t>
            </a:r>
          </a:p>
          <a:p>
            <a:pPr marL="285750"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Wide variety of abnormalities</a:t>
            </a:r>
          </a:p>
          <a:p>
            <a:endParaRPr lang="en-GB" dirty="0"/>
          </a:p>
        </p:txBody>
      </p:sp>
    </p:spTree>
    <p:extLst>
      <p:ext uri="{BB962C8B-B14F-4D97-AF65-F5344CB8AC3E}">
        <p14:creationId xmlns:p14="http://schemas.microsoft.com/office/powerpoint/2010/main" val="13821370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00c041417_1_0"/>
          <p:cNvSpPr txBox="1">
            <a:spLocks noGrp="1"/>
          </p:cNvSpPr>
          <p:nvPr>
            <p:ph type="title"/>
          </p:nvPr>
        </p:nvSpPr>
        <p:spPr>
          <a:xfrm>
            <a:off x="457200" y="298388"/>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indent="0" algn="ctr">
              <a:spcBef>
                <a:spcPts val="0"/>
              </a:spcBef>
              <a:buClr>
                <a:schemeClr val="lt1"/>
              </a:buClr>
              <a:buSzPts val="4000"/>
              <a:buFont typeface="Arial" panose="020B0604020202020204" pitchFamily="34" charset="0"/>
              <a:buNone/>
            </a:pPr>
            <a:r>
              <a:rPr lang="en-GB" sz="2800" dirty="0">
                <a:solidFill>
                  <a:schemeClr val="lt1"/>
                </a:solidFill>
                <a:latin typeface="Trebuchet MS"/>
                <a:ea typeface="Trebuchet MS"/>
                <a:cs typeface="Trebuchet MS"/>
                <a:sym typeface="Trebuchet MS"/>
              </a:rPr>
              <a:t>Essential Thrombocythemia</a:t>
            </a:r>
          </a:p>
        </p:txBody>
      </p:sp>
      <p:sp>
        <p:nvSpPr>
          <p:cNvPr id="3" name="TextBox 2">
            <a:extLst>
              <a:ext uri="{FF2B5EF4-FFF2-40B4-BE49-F238E27FC236}">
                <a16:creationId xmlns:a16="http://schemas.microsoft.com/office/drawing/2014/main" id="{50253766-AAC3-4659-9A76-1A3DEE76007F}"/>
              </a:ext>
            </a:extLst>
          </p:cNvPr>
          <p:cNvSpPr txBox="1"/>
          <p:nvPr/>
        </p:nvSpPr>
        <p:spPr>
          <a:xfrm>
            <a:off x="540327" y="1698171"/>
            <a:ext cx="8148384" cy="3631763"/>
          </a:xfrm>
          <a:prstGeom prst="rect">
            <a:avLst/>
          </a:prstGeom>
          <a:noFill/>
        </p:spPr>
        <p:txBody>
          <a:bodyPr wrap="none" rtlCol="0">
            <a:spAutoFit/>
          </a:bodyPr>
          <a:lstStyle/>
          <a:p>
            <a:r>
              <a:rPr lang="en-GB" sz="1800" dirty="0">
                <a:latin typeface="Calibri" panose="020F0502020204030204" pitchFamily="34" charset="0"/>
                <a:cs typeface="Calibri" panose="020F0502020204030204" pitchFamily="34" charset="0"/>
              </a:rPr>
              <a:t>Elevated platelet count</a:t>
            </a:r>
          </a:p>
          <a:p>
            <a:pPr algn="just"/>
            <a:r>
              <a:rPr lang="en-GB" sz="1800" dirty="0">
                <a:latin typeface="Calibri" panose="020F0502020204030204" pitchFamily="34" charset="0"/>
                <a:cs typeface="Calibri" panose="020F0502020204030204" pitchFamily="34" charset="0"/>
              </a:rPr>
              <a:t>50% have </a:t>
            </a:r>
            <a:r>
              <a:rPr lang="en-GB" sz="1800" b="1" dirty="0">
                <a:latin typeface="Calibri" panose="020F0502020204030204" pitchFamily="34" charset="0"/>
                <a:cs typeface="Calibri" panose="020F0502020204030204" pitchFamily="34" charset="0"/>
              </a:rPr>
              <a:t>JAK-2</a:t>
            </a:r>
            <a:r>
              <a:rPr lang="en-GB" sz="1800" dirty="0">
                <a:latin typeface="Calibri" panose="020F0502020204030204" pitchFamily="34" charset="0"/>
                <a:cs typeface="Calibri" panose="020F0502020204030204" pitchFamily="34" charset="0"/>
              </a:rPr>
              <a:t> mutation, meaning TPO is constantly stimulating platelet production</a:t>
            </a:r>
          </a:p>
          <a:p>
            <a:pPr algn="just"/>
            <a:endParaRPr lang="en-GB" sz="1800" dirty="0">
              <a:latin typeface="Calibri" panose="020F0502020204030204" pitchFamily="34" charset="0"/>
              <a:cs typeface="Calibri" panose="020F0502020204030204" pitchFamily="34" charset="0"/>
            </a:endParaRPr>
          </a:p>
          <a:p>
            <a:pPr algn="just"/>
            <a:r>
              <a:rPr lang="en-GB" sz="1800" dirty="0">
                <a:latin typeface="Calibri" panose="020F0502020204030204" pitchFamily="34" charset="0"/>
                <a:cs typeface="Calibri" panose="020F0502020204030204" pitchFamily="34" charset="0"/>
              </a:rPr>
              <a:t>In bone marrow biopsy, ++ megakaryocytes are seen</a:t>
            </a:r>
          </a:p>
          <a:p>
            <a:pPr algn="just"/>
            <a:endParaRPr lang="en-GB" sz="1800" dirty="0">
              <a:latin typeface="Calibri" panose="020F0502020204030204" pitchFamily="34" charset="0"/>
              <a:cs typeface="Calibri" panose="020F0502020204030204" pitchFamily="34" charset="0"/>
            </a:endParaRPr>
          </a:p>
          <a:p>
            <a:pPr algn="just"/>
            <a:endParaRPr lang="en-GB" sz="1800" dirty="0">
              <a:latin typeface="Calibri" panose="020F0502020204030204" pitchFamily="34" charset="0"/>
              <a:cs typeface="Calibri" panose="020F0502020204030204" pitchFamily="34" charset="0"/>
            </a:endParaRPr>
          </a:p>
          <a:p>
            <a:pPr algn="just"/>
            <a:r>
              <a:rPr lang="en-GB" sz="1800" i="1" dirty="0">
                <a:latin typeface="Calibri" panose="020F0502020204030204" pitchFamily="34" charset="0"/>
                <a:cs typeface="Calibri" panose="020F0502020204030204" pitchFamily="34" charset="0"/>
              </a:rPr>
              <a:t>Presentation:</a:t>
            </a:r>
            <a:r>
              <a:rPr lang="en-GB" sz="1800" dirty="0">
                <a:latin typeface="Calibri" panose="020F0502020204030204" pitchFamily="34" charset="0"/>
                <a:cs typeface="Calibri" panose="020F0502020204030204" pitchFamily="34" charset="0"/>
              </a:rPr>
              <a:t> increased thrombus risk (PE, DVT, CSVT)</a:t>
            </a:r>
          </a:p>
          <a:p>
            <a:pPr algn="just"/>
            <a:endParaRPr lang="en-GB" sz="1800" i="1" dirty="0">
              <a:latin typeface="Calibri" panose="020F0502020204030204" pitchFamily="34" charset="0"/>
              <a:cs typeface="Calibri" panose="020F0502020204030204" pitchFamily="34" charset="0"/>
            </a:endParaRPr>
          </a:p>
          <a:p>
            <a:pPr algn="just"/>
            <a:r>
              <a:rPr lang="en-GB" sz="1800" i="1" dirty="0">
                <a:latin typeface="Calibri" panose="020F0502020204030204" pitchFamily="34" charset="0"/>
                <a:cs typeface="Calibri" panose="020F0502020204030204" pitchFamily="34" charset="0"/>
              </a:rPr>
              <a:t>Workup:</a:t>
            </a:r>
          </a:p>
          <a:p>
            <a:pPr marL="285750" indent="-285750" algn="just">
              <a:buFont typeface="Arial" panose="020B0604020202020204" pitchFamily="34" charset="0"/>
              <a:buChar char="•"/>
            </a:pPr>
            <a:r>
              <a:rPr lang="en-GB" sz="1800" dirty="0">
                <a:latin typeface="Calibri" panose="020F0502020204030204" pitchFamily="34" charset="0"/>
                <a:cs typeface="Calibri" panose="020F0502020204030204" pitchFamily="34" charset="0"/>
              </a:rPr>
              <a:t>FBC – thrombocytosis</a:t>
            </a:r>
          </a:p>
          <a:p>
            <a:pPr marL="285750" indent="-285750" algn="just">
              <a:buFont typeface="Arial" panose="020B0604020202020204" pitchFamily="34" charset="0"/>
              <a:buChar char="•"/>
            </a:pPr>
            <a:r>
              <a:rPr lang="en-GB" sz="1800" dirty="0">
                <a:latin typeface="Calibri" panose="020F0502020204030204" pitchFamily="34" charset="0"/>
                <a:cs typeface="Calibri" panose="020F0502020204030204" pitchFamily="34" charset="0"/>
              </a:rPr>
              <a:t>Genetic testing for JAK mutation</a:t>
            </a:r>
          </a:p>
          <a:p>
            <a:pPr marL="285750" indent="-285750" algn="just">
              <a:buFont typeface="Arial" panose="020B0604020202020204" pitchFamily="34" charset="0"/>
              <a:buChar char="•"/>
            </a:pPr>
            <a:r>
              <a:rPr lang="en-GB" sz="1800" dirty="0">
                <a:latin typeface="Calibri" panose="020F0502020204030204" pitchFamily="34" charset="0"/>
                <a:cs typeface="Calibri" panose="020F0502020204030204" pitchFamily="34" charset="0"/>
              </a:rPr>
              <a:t>Bone marrow biopsy</a:t>
            </a:r>
          </a:p>
          <a:p>
            <a:endParaRPr lang="en-GB" dirty="0"/>
          </a:p>
        </p:txBody>
      </p:sp>
    </p:spTree>
    <p:extLst>
      <p:ext uri="{BB962C8B-B14F-4D97-AF65-F5344CB8AC3E}">
        <p14:creationId xmlns:p14="http://schemas.microsoft.com/office/powerpoint/2010/main" val="7078134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7"/>
          <p:cNvSpPr txBox="1"/>
          <p:nvPr/>
        </p:nvSpPr>
        <p:spPr>
          <a:xfrm>
            <a:off x="1187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a:p>
        </p:txBody>
      </p:sp>
      <p:pic>
        <p:nvPicPr>
          <p:cNvPr id="327" name="Google Shape;327;p7"/>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328" name="Google Shape;328;p7"/>
          <p:cNvSpPr txBox="1"/>
          <p:nvPr/>
        </p:nvSpPr>
        <p:spPr>
          <a:xfrm>
            <a:off x="1617250" y="79700"/>
            <a:ext cx="63462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07/02/22</a:t>
            </a:r>
            <a:r>
              <a:rPr lang="en-US" sz="3600" b="0" i="0" u="none" strike="noStrike" cap="none">
                <a:solidFill>
                  <a:schemeClr val="dk1"/>
                </a:solidFill>
                <a:latin typeface="Calibri"/>
                <a:ea typeface="Calibri"/>
                <a:cs typeface="Calibri"/>
                <a:sym typeface="Calibri"/>
              </a:rPr>
              <a:t> </a:t>
            </a:r>
            <a:r>
              <a:rPr lang="en-US" sz="3600">
                <a:solidFill>
                  <a:schemeClr val="dk1"/>
                </a:solidFill>
                <a:latin typeface="Calibri"/>
                <a:ea typeface="Calibri"/>
                <a:cs typeface="Calibri"/>
                <a:sym typeface="Calibri"/>
              </a:rPr>
              <a:t>7pm</a:t>
            </a:r>
            <a:endParaRPr/>
          </a:p>
          <a:p>
            <a:pPr marL="0" marR="0" lvl="0" indent="0" algn="ctr" rtl="0">
              <a:lnSpc>
                <a:spcPct val="10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Phase 2a Haematology revision</a:t>
            </a:r>
            <a:endParaRPr/>
          </a:p>
        </p:txBody>
      </p:sp>
      <p:pic>
        <p:nvPicPr>
          <p:cNvPr id="329" name="Google Shape;329;p7"/>
          <p:cNvPicPr preferRelativeResize="0"/>
          <p:nvPr/>
        </p:nvPicPr>
        <p:blipFill>
          <a:blip r:embed="rId4">
            <a:alphaModFix/>
          </a:blip>
          <a:stretch>
            <a:fillRect/>
          </a:stretch>
        </p:blipFill>
        <p:spPr>
          <a:xfrm>
            <a:off x="2855425" y="1547925"/>
            <a:ext cx="3564500" cy="3515225"/>
          </a:xfrm>
          <a:prstGeom prst="rect">
            <a:avLst/>
          </a:prstGeom>
          <a:noFill/>
          <a:ln>
            <a:noFill/>
          </a:ln>
        </p:spPr>
      </p:pic>
      <p:sp>
        <p:nvSpPr>
          <p:cNvPr id="330" name="Google Shape;330;p7"/>
          <p:cNvSpPr txBox="1"/>
          <p:nvPr/>
        </p:nvSpPr>
        <p:spPr>
          <a:xfrm>
            <a:off x="1724700" y="5331050"/>
            <a:ext cx="5694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https://docs.google.com/forms/d/e/1FAIpQLSfHC1EROkvUL3n26hF_XbI80Z-Dv5Q7UjiXKkdGkxrXyMYgyA/viewform?usp=sf_link</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8"/>
          <p:cNvPicPr preferRelativeResize="0"/>
          <p:nvPr/>
        </p:nvPicPr>
        <p:blipFill rotWithShape="1">
          <a:blip r:embed="rId3">
            <a:alphaModFix/>
          </a:blip>
          <a:srcRect r="3646"/>
          <a:stretch/>
        </p:blipFill>
        <p:spPr>
          <a:xfrm>
            <a:off x="1474242" y="0"/>
            <a:ext cx="6134099" cy="6858000"/>
          </a:xfrm>
          <a:prstGeom prst="rect">
            <a:avLst/>
          </a:prstGeom>
          <a:noFill/>
          <a:ln w="9525" cap="flat" cmpd="sng">
            <a:solidFill>
              <a:srgbClr val="293267"/>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00c041417_1_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dirty="0"/>
              <a:t>Microcytic </a:t>
            </a:r>
            <a:r>
              <a:rPr lang="en-US" dirty="0" err="1"/>
              <a:t>Anaemia</a:t>
            </a:r>
            <a:r>
              <a:rPr lang="en-US" dirty="0"/>
              <a:t> (2)</a:t>
            </a:r>
            <a:endParaRPr dirty="0"/>
          </a:p>
        </p:txBody>
      </p:sp>
      <p:sp>
        <p:nvSpPr>
          <p:cNvPr id="3" name="Content Placeholder 2">
            <a:extLst>
              <a:ext uri="{FF2B5EF4-FFF2-40B4-BE49-F238E27FC236}">
                <a16:creationId xmlns:a16="http://schemas.microsoft.com/office/drawing/2014/main" id="{CA9B4F14-D7EE-4EF9-A0AA-7AEE5CD58F48}"/>
              </a:ext>
            </a:extLst>
          </p:cNvPr>
          <p:cNvSpPr txBox="1">
            <a:spLocks/>
          </p:cNvSpPr>
          <p:nvPr/>
        </p:nvSpPr>
        <p:spPr>
          <a:xfrm>
            <a:off x="457200" y="1506707"/>
            <a:ext cx="11153742" cy="4129427"/>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GB" sz="1800" b="1" dirty="0"/>
              <a:t>Chronic Disease: </a:t>
            </a:r>
          </a:p>
          <a:p>
            <a:r>
              <a:rPr lang="en-GB" sz="1800" b="1" dirty="0"/>
              <a:t>FBC:</a:t>
            </a:r>
            <a:r>
              <a:rPr lang="en-GB" sz="1800" dirty="0"/>
              <a:t> low Hb, Low or normal MCV, high ESR</a:t>
            </a:r>
          </a:p>
          <a:p>
            <a:r>
              <a:rPr lang="en-GB" sz="1800" b="1" dirty="0"/>
              <a:t>Iron studies: </a:t>
            </a:r>
          </a:p>
          <a:p>
            <a:pPr lvl="1"/>
            <a:r>
              <a:rPr lang="en-GB" sz="1400" dirty="0"/>
              <a:t>Normal / raised ferratin</a:t>
            </a:r>
          </a:p>
          <a:p>
            <a:pPr lvl="1"/>
            <a:r>
              <a:rPr lang="en-GB" sz="1400" dirty="0"/>
              <a:t>Low serum iron</a:t>
            </a:r>
          </a:p>
          <a:p>
            <a:pPr lvl="1"/>
            <a:r>
              <a:rPr lang="en-GB" sz="1400" dirty="0"/>
              <a:t>Low transferrin saturation  / transferrin</a:t>
            </a:r>
          </a:p>
          <a:p>
            <a:r>
              <a:rPr lang="en-GB" sz="1800" b="1" dirty="0"/>
              <a:t>Cause: </a:t>
            </a:r>
          </a:p>
          <a:p>
            <a:pPr lvl="1"/>
            <a:r>
              <a:rPr lang="en-GB" sz="1400" dirty="0"/>
              <a:t>Chronic infection</a:t>
            </a:r>
          </a:p>
          <a:p>
            <a:pPr lvl="1"/>
            <a:r>
              <a:rPr lang="en-GB" sz="1400" dirty="0"/>
              <a:t>Chronic inflammation (connective tissue diseases)</a:t>
            </a:r>
          </a:p>
          <a:p>
            <a:pPr lvl="1"/>
            <a:r>
              <a:rPr lang="en-GB" sz="1400" dirty="0"/>
              <a:t>Neoplasia</a:t>
            </a:r>
          </a:p>
        </p:txBody>
      </p:sp>
    </p:spTree>
    <p:extLst>
      <p:ext uri="{BB962C8B-B14F-4D97-AF65-F5344CB8AC3E}">
        <p14:creationId xmlns:p14="http://schemas.microsoft.com/office/powerpoint/2010/main" val="2843696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00c041417_1_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dirty="0"/>
              <a:t>Microcytic </a:t>
            </a:r>
            <a:r>
              <a:rPr lang="en-US" dirty="0" err="1"/>
              <a:t>Anaemia</a:t>
            </a:r>
            <a:r>
              <a:rPr lang="en-US" dirty="0"/>
              <a:t> (3) </a:t>
            </a:r>
            <a:endParaRPr dirty="0"/>
          </a:p>
        </p:txBody>
      </p:sp>
      <p:sp>
        <p:nvSpPr>
          <p:cNvPr id="3" name="Content Placeholder 2">
            <a:extLst>
              <a:ext uri="{FF2B5EF4-FFF2-40B4-BE49-F238E27FC236}">
                <a16:creationId xmlns:a16="http://schemas.microsoft.com/office/drawing/2014/main" id="{DE1FED7C-AEFA-422E-BCD4-44C67F4F39A2}"/>
              </a:ext>
            </a:extLst>
          </p:cNvPr>
          <p:cNvSpPr txBox="1">
            <a:spLocks/>
          </p:cNvSpPr>
          <p:nvPr/>
        </p:nvSpPr>
        <p:spPr>
          <a:xfrm>
            <a:off x="457200" y="1506707"/>
            <a:ext cx="11153742" cy="4129427"/>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GB" sz="2000" b="1"/>
              <a:t>Other causes: </a:t>
            </a:r>
          </a:p>
          <a:p>
            <a:r>
              <a:rPr lang="en-GB" sz="2000" b="1"/>
              <a:t>Sickle cell</a:t>
            </a:r>
            <a:endParaRPr lang="en-GB" sz="2000"/>
          </a:p>
          <a:p>
            <a:r>
              <a:rPr lang="en-GB" sz="2000" b="1"/>
              <a:t>Thalassemia: </a:t>
            </a:r>
          </a:p>
          <a:p>
            <a:pPr lvl="1"/>
            <a:r>
              <a:rPr lang="en-GB" sz="1600"/>
              <a:t>Inherited (AR) alpha or beta globin mutations, varied presentation</a:t>
            </a:r>
          </a:p>
          <a:p>
            <a:pPr lvl="1"/>
            <a:r>
              <a:rPr lang="en-GB" sz="1600"/>
              <a:t>Generally microcytic, hypochromic cells. </a:t>
            </a:r>
          </a:p>
          <a:p>
            <a:r>
              <a:rPr lang="en-GB" sz="2000" b="1"/>
              <a:t>Sideroblastic anaemia: </a:t>
            </a:r>
          </a:p>
          <a:p>
            <a:pPr lvl="1"/>
            <a:r>
              <a:rPr lang="en-GB" sz="1600"/>
              <a:t>Iron levels normal, the body can’t insert the iron into Hb</a:t>
            </a:r>
          </a:p>
          <a:p>
            <a:pPr lvl="1"/>
            <a:r>
              <a:rPr lang="en-GB" sz="1600"/>
              <a:t>Microcytic</a:t>
            </a:r>
          </a:p>
          <a:p>
            <a:pPr lvl="1"/>
            <a:r>
              <a:rPr lang="en-GB" sz="1600"/>
              <a:t>Increased iron, transferrin, ferratin. </a:t>
            </a:r>
            <a:r>
              <a:rPr lang="en-GB" sz="1600">
                <a:solidFill>
                  <a:schemeClr val="accent3"/>
                </a:solidFill>
              </a:rPr>
              <a:t>Ringed ‘sideroblasts’ on blood film</a:t>
            </a:r>
          </a:p>
          <a:p>
            <a:pPr lvl="1"/>
            <a:endParaRPr lang="en-GB" sz="1600" dirty="0"/>
          </a:p>
        </p:txBody>
      </p:sp>
    </p:spTree>
    <p:extLst>
      <p:ext uri="{BB962C8B-B14F-4D97-AF65-F5344CB8AC3E}">
        <p14:creationId xmlns:p14="http://schemas.microsoft.com/office/powerpoint/2010/main" val="2658055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00c041417_1_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dirty="0"/>
              <a:t>Normocytic </a:t>
            </a:r>
            <a:r>
              <a:rPr lang="en-US" dirty="0" err="1"/>
              <a:t>Anaemia</a:t>
            </a:r>
            <a:r>
              <a:rPr lang="en-US" dirty="0"/>
              <a:t> </a:t>
            </a:r>
            <a:endParaRPr dirty="0"/>
          </a:p>
        </p:txBody>
      </p:sp>
      <p:sp>
        <p:nvSpPr>
          <p:cNvPr id="3" name="Content Placeholder 2">
            <a:extLst>
              <a:ext uri="{FF2B5EF4-FFF2-40B4-BE49-F238E27FC236}">
                <a16:creationId xmlns:a16="http://schemas.microsoft.com/office/drawing/2014/main" id="{C8044A37-6D85-4BCF-9AB4-06BE1F924CC4}"/>
              </a:ext>
            </a:extLst>
          </p:cNvPr>
          <p:cNvSpPr txBox="1">
            <a:spLocks/>
          </p:cNvSpPr>
          <p:nvPr/>
        </p:nvSpPr>
        <p:spPr>
          <a:xfrm>
            <a:off x="533296" y="1790725"/>
            <a:ext cx="7675522" cy="4129427"/>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GB" sz="1800"/>
              <a:t>Acute blood loss</a:t>
            </a:r>
          </a:p>
          <a:p>
            <a:r>
              <a:rPr lang="en-GB" sz="1800"/>
              <a:t>Bone marrow failure </a:t>
            </a:r>
          </a:p>
          <a:p>
            <a:r>
              <a:rPr lang="en-GB" sz="1800"/>
              <a:t>Pregnancy</a:t>
            </a:r>
          </a:p>
          <a:p>
            <a:r>
              <a:rPr lang="en-GB" sz="1800" b="1"/>
              <a:t>Haemolytic anaemia:</a:t>
            </a:r>
            <a:endParaRPr lang="en-GB" sz="1800"/>
          </a:p>
          <a:p>
            <a:pPr lvl="1"/>
            <a:r>
              <a:rPr lang="en-GB" sz="1800" b="1"/>
              <a:t>Presentation: </a:t>
            </a:r>
            <a:r>
              <a:rPr lang="en-GB" sz="1800"/>
              <a:t>jaundice, dark urine</a:t>
            </a:r>
          </a:p>
          <a:p>
            <a:pPr lvl="1"/>
            <a:r>
              <a:rPr lang="en-GB" sz="1800" b="1"/>
              <a:t>Investigations: </a:t>
            </a:r>
            <a:r>
              <a:rPr lang="en-GB" sz="1800"/>
              <a:t>raised reticulocytes (chronic), raised bilirubin, raised urobilinogen, schistocytes on blood film</a:t>
            </a:r>
          </a:p>
          <a:p>
            <a:pPr lvl="1"/>
            <a:r>
              <a:rPr lang="en-GB" sz="1800" b="1"/>
              <a:t>Causes:</a:t>
            </a:r>
          </a:p>
          <a:p>
            <a:pPr lvl="2"/>
            <a:r>
              <a:rPr lang="en-GB" sz="1800"/>
              <a:t>Autoimmune</a:t>
            </a:r>
          </a:p>
          <a:p>
            <a:pPr lvl="2"/>
            <a:r>
              <a:rPr lang="en-GB" sz="1800"/>
              <a:t>Sepsis / disseminated intravascular coagulopathy (DIC)</a:t>
            </a:r>
          </a:p>
          <a:p>
            <a:pPr lvl="2"/>
            <a:r>
              <a:rPr lang="en-GB" sz="1800"/>
              <a:t>Sickle cell</a:t>
            </a:r>
          </a:p>
          <a:p>
            <a:pPr lvl="2"/>
            <a:r>
              <a:rPr lang="en-GB" sz="1800"/>
              <a:t>Thalassemia</a:t>
            </a:r>
            <a:endParaRPr lang="en-GB" sz="1800" dirty="0"/>
          </a:p>
        </p:txBody>
      </p:sp>
    </p:spTree>
    <p:extLst>
      <p:ext uri="{BB962C8B-B14F-4D97-AF65-F5344CB8AC3E}">
        <p14:creationId xmlns:p14="http://schemas.microsoft.com/office/powerpoint/2010/main" val="3817735265"/>
      </p:ext>
    </p:extLst>
  </p:cSld>
  <p:clrMapOvr>
    <a:masterClrMapping/>
  </p:clrMapOvr>
</p:sld>
</file>

<file path=ppt/theme/theme1.xml><?xml version="1.0" encoding="utf-8"?>
<a:theme xmlns:a="http://schemas.openxmlformats.org/drawingml/2006/main" name="Peer Teaching Society Master Slides 2010">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4876</Words>
  <Application>Microsoft Macintosh PowerPoint</Application>
  <PresentationFormat>On-screen Show (4:3)</PresentationFormat>
  <Paragraphs>780</Paragraphs>
  <Slides>64</Slides>
  <Notes>64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Radley</vt:lpstr>
      <vt:lpstr>Trebuchet MS</vt:lpstr>
      <vt:lpstr>Calibri</vt:lpstr>
      <vt:lpstr>Peer Teaching Society Master Slides 2010</vt:lpstr>
      <vt:lpstr>PowerPoint Presentation</vt:lpstr>
      <vt:lpstr>     </vt:lpstr>
      <vt:lpstr>PowerPoint Presentation</vt:lpstr>
      <vt:lpstr>Anaemia </vt:lpstr>
      <vt:lpstr>Anaemia (2)</vt:lpstr>
      <vt:lpstr>Microcytic Anaemia </vt:lpstr>
      <vt:lpstr>Microcytic Anaemia (2)</vt:lpstr>
      <vt:lpstr>Microcytic Anaemia (3) </vt:lpstr>
      <vt:lpstr>Normocytic Anaemia </vt:lpstr>
      <vt:lpstr>Macrocytic Anaemia </vt:lpstr>
      <vt:lpstr>Macrocytic Anaemia (2) </vt:lpstr>
      <vt:lpstr>Abnormal Cell Count</vt:lpstr>
      <vt:lpstr>Clotting (1) </vt:lpstr>
      <vt:lpstr>Clotting (2)</vt:lpstr>
      <vt:lpstr>Clotting (2)</vt:lpstr>
      <vt:lpstr>Clotting (3)</vt:lpstr>
      <vt:lpstr>Clotting (3)</vt:lpstr>
      <vt:lpstr>Sickle Cell</vt:lpstr>
      <vt:lpstr>Sickle Cell (2)</vt:lpstr>
      <vt:lpstr>Sickle Cell (3)</vt:lpstr>
      <vt:lpstr>TTP (Thrombotic thrombocytopenic purpura)</vt:lpstr>
      <vt:lpstr>ITP (Immune thrombocytopenic purpura)</vt:lpstr>
      <vt:lpstr>DIC (Disseminated Intravascular Coagulation)</vt:lpstr>
      <vt:lpstr>Haemophilia</vt:lpstr>
      <vt:lpstr>Von Willebrand’s Disease</vt:lpstr>
      <vt:lpstr>5 Minute Break</vt:lpstr>
      <vt:lpstr>Leukaemia </vt:lpstr>
      <vt:lpstr>Acute lymphoblastic leukaemia</vt:lpstr>
      <vt:lpstr>Acute myeloid leukaemia</vt:lpstr>
      <vt:lpstr>Chronic lymphoblastic leukaemia</vt:lpstr>
      <vt:lpstr>Chronic myeloid leukaemia </vt:lpstr>
      <vt:lpstr>Hodgkin lymphoma </vt:lpstr>
      <vt:lpstr>Non-Hodgkin lymphoma </vt:lpstr>
      <vt:lpstr>Lymphoma staging </vt:lpstr>
      <vt:lpstr>Multiple myeloma (1)</vt:lpstr>
      <vt:lpstr>Multiple myeloma (2) </vt:lpstr>
      <vt:lpstr>Polycythaemia</vt:lpstr>
      <vt:lpstr>Polycythaemia vera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Glucose-6-phosphate dehydrogenase deficiency</vt:lpstr>
      <vt:lpstr>Inherited thrombophilia</vt:lpstr>
      <vt:lpstr>Thalassemia</vt:lpstr>
      <vt:lpstr>Heparin-induced thrombocytopenia</vt:lpstr>
      <vt:lpstr>Haemolytic Uraemic Syndrome</vt:lpstr>
      <vt:lpstr>Tumour Lysis Syndrome</vt:lpstr>
      <vt:lpstr>Myelodysplasia</vt:lpstr>
      <vt:lpstr>Essential Thrombocythemia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Emily Greenaway</cp:lastModifiedBy>
  <cp:revision>12</cp:revision>
  <dcterms:modified xsi:type="dcterms:W3CDTF">2022-04-17T14:29:13Z</dcterms:modified>
</cp:coreProperties>
</file>