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85"/>
      <p:bold r:id="rId86"/>
      <p:italic r:id="rId87"/>
      <p:boldItalic r:id="rId88"/>
    </p:embeddedFont>
    <p:embeddedFont>
      <p:font typeface="Radley" pitchFamily="2" charset="77"/>
      <p:regular r:id="rId89"/>
      <p:italic r:id="rId90"/>
    </p:embeddedFont>
    <p:embeddedFont>
      <p:font typeface="Trebuchet MS" panose="020B0703020202090204" pitchFamily="34" charset="0"/>
      <p:regular r:id="rId91"/>
      <p:bold r:id="rId92"/>
      <p:italic r:id="rId9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4" roundtripDataSignature="AMtx7mjLwwfm8paUQYIO6YVjsv0mculy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4"/>
  </p:normalViewPr>
  <p:slideViewPr>
    <p:cSldViewPr snapToGrid="0" snapToObjects="1">
      <p:cViewPr varScale="1">
        <p:scale>
          <a:sx n="104" d="100"/>
          <a:sy n="104" d="100"/>
        </p:scale>
        <p:origin x="18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font" Target="fonts/font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6.fntdata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4.fntdata"/><Relationship Id="rId91" Type="http://schemas.openxmlformats.org/officeDocument/2006/relationships/font" Target="fonts/font7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2.fntdata"/><Relationship Id="rId9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3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9.fntdata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1580ae4598_2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1580ae4598_2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11580ae4598_2_5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1580ae4598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1580ae4598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11580ae4598_2_6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1580ae4598_2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1580ae4598_2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11580ae4598_2_6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1580ae4598_2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1580ae4598_2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11580ae4598_2_8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1580ae4598_2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1580ae4598_2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11580ae4598_2_8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1580ae4598_2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1580ae4598_2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11580ae4598_2_9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1580ae4598_2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1580ae4598_2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11580ae4598_2_104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1580ae4598_2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1580ae4598_2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11580ae4598_2_124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1580ae4598_2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1580ae4598_2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g11580ae4598_2_13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1580ae4598_2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1580ae4598_2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g11580ae4598_2_35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1580ae4598_2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1580ae4598_2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g11580ae4598_2_13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1580ae4598_2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1580ae4598_2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11580ae4598_2_14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1580ae4598_2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1580ae4598_2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11580ae4598_2_15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1580ae4598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1580ae4598_2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11580ae4598_2_16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1580ae4598_2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1580ae4598_2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11580ae4598_2_17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1580ae4598_2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1580ae4598_2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11580ae4598_2_184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1580ae4598_2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1580ae4598_2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11580ae4598_2_19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1580ae4598_2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1580ae4598_2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g11580ae4598_2_204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1580ae4598_2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1580ae4598_2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1580ae4598_2_21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1580ae4598_2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1580ae4598_2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g11580ae4598_2_22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1580ae4598_2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1580ae4598_2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11580ae4598_2_22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1580ae4598_2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1580ae4598_2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g11580ae4598_2_34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1580ae4598_2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1580ae4598_2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11580ae4598_2_25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1580ae4598_2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1580ae4598_2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g11580ae4598_2_26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1580ae4598_2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11580ae4598_2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11580ae4598_2_27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1580ae4598_2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11580ae4598_2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g11580ae4598_2_30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1580ae4598_2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1580ae4598_2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11580ae4598_2_31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1580ae4598_2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11580ae4598_2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g11580ae4598_2_31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1580ae4598_2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1580ae4598_2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g11580ae4598_2_36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1580ae4598_2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1580ae4598_2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g11580ae4598_2_33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1580ae459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1580ae459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g11580ae4598_2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what are the differentials?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how to differentiate septic arthritis and gout clinically ?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417" name="Google Shape;4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1580ae4598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1580ae4598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 hot joints - add on a joint aspiration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Give 3 take 3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Treatment - Abx specific to bacteria &amp; supportive</a:t>
            </a:r>
            <a:endParaRPr/>
          </a:p>
        </p:txBody>
      </p:sp>
      <p:sp>
        <p:nvSpPr>
          <p:cNvPr id="425" name="Google Shape;425;g11580ae4598_0_10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1580ae4598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11580ae4598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g11580ae4598_0_11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1580ae4598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1580ae4598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g11580ae4598_0_11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1580ae45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1580ae45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g11580ae4598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1580ae459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1580ae459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Uric Acid formation ⇒ Production &gt; Excretion - renals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g11580ae4598_0_1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1580ae459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11580ae459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g11580ae4598_0_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1580ae4598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11580ae4598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Takes 10 years from the first attack for tophi to develop </a:t>
            </a:r>
            <a:endParaRPr/>
          </a:p>
        </p:txBody>
      </p:sp>
      <p:sp>
        <p:nvSpPr>
          <p:cNvPr id="478" name="Google Shape;478;g11580ae4598_0_9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1580ae459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1580ae459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g11580ae4598_0_2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80ae4598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80ae4598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asymptomatic </a:t>
            </a:r>
            <a:endParaRPr/>
          </a:p>
        </p:txBody>
      </p:sp>
      <p:sp>
        <p:nvSpPr>
          <p:cNvPr id="496" name="Google Shape;496;g11580ae4598_0_3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1580ae4598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1580ae4598_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11580ae4598_2_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1580ae4598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11580ae4598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Structure: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Congenital / Genetics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Infection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Inflammatory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Trauma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Iatrogenic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Miscellaneous - Lifestyle / DIet / Alcohol / Smoking </a:t>
            </a:r>
            <a:endParaRPr/>
          </a:p>
        </p:txBody>
      </p:sp>
      <p:sp>
        <p:nvSpPr>
          <p:cNvPr id="504" name="Google Shape;504;g11580ae4598_0_7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1580ae459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11580ae459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222222"/>
                </a:solidFill>
                <a:highlight>
                  <a:srgbClr val="F4F4F4"/>
                </a:highlight>
                <a:latin typeface="Trebuchet MS"/>
                <a:ea typeface="Trebuchet MS"/>
                <a:cs typeface="Trebuchet MS"/>
                <a:sym typeface="Trebuchet MS"/>
              </a:rPr>
              <a:t>However, testing for urate crystals in joint fluid or tophi is often not practical. </a:t>
            </a:r>
            <a:endParaRPr/>
          </a:p>
        </p:txBody>
      </p:sp>
      <p:sp>
        <p:nvSpPr>
          <p:cNvPr id="511" name="Google Shape;511;g11580ae4598_0_3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1580ae4598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11580ae4598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First line is dependent on other co-morbidities / drug interactions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Lifestyle - </a:t>
            </a:r>
            <a:r>
              <a:rPr lang="en-US" sz="1350">
                <a:solidFill>
                  <a:srgbClr val="222222"/>
                </a:solidFill>
                <a:highlight>
                  <a:srgbClr val="F4F4F4"/>
                </a:highlight>
                <a:latin typeface="Trebuchet MS"/>
                <a:ea typeface="Trebuchet MS"/>
                <a:cs typeface="Trebuchet MS"/>
                <a:sym typeface="Trebuchet MS"/>
              </a:rPr>
              <a:t>weight loss, exercise, diet, alcohol consumption, and fluid intake. </a:t>
            </a:r>
            <a:endParaRPr sz="1350">
              <a:solidFill>
                <a:srgbClr val="222222"/>
              </a:solidFill>
              <a:highlight>
                <a:srgbClr val="F4F4F4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222222"/>
                </a:solidFill>
                <a:highlight>
                  <a:srgbClr val="F4F4F4"/>
                </a:highlight>
                <a:latin typeface="Trebuchet MS"/>
                <a:ea typeface="Trebuchet MS"/>
                <a:cs typeface="Trebuchet MS"/>
                <a:sym typeface="Trebuchet MS"/>
              </a:rPr>
              <a:t>Consider co-prescribing colchicine w allopurinol - for 6 mths</a:t>
            </a:r>
            <a:endParaRPr sz="1350">
              <a:solidFill>
                <a:srgbClr val="222222"/>
              </a:solidFill>
              <a:highlight>
                <a:srgbClr val="F4F4F4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g11580ae4598_0_4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1580ae4598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11580ae4598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Can be bacterial / viral </a:t>
            </a:r>
            <a:endParaRPr/>
          </a:p>
        </p:txBody>
      </p:sp>
      <p:sp>
        <p:nvSpPr>
          <p:cNvPr id="529" name="Google Shape;529;g11580ae4598_0_6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11580ae4598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11580ae4598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sepsis 6</a:t>
            </a:r>
            <a:endParaRPr/>
          </a:p>
        </p:txBody>
      </p:sp>
      <p:sp>
        <p:nvSpPr>
          <p:cNvPr id="538" name="Google Shape;538;g11580ae4598_0_16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1580ae4598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1580ae4598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sequestrum - necrotic bone within the pus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Involcrum – new bone surrounding sequestrum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Cloacae - opening to allow dead bone and pus to come out</a:t>
            </a:r>
            <a:endParaRPr/>
          </a:p>
        </p:txBody>
      </p:sp>
      <p:sp>
        <p:nvSpPr>
          <p:cNvPr id="547" name="Google Shape;547;g11580ae4598_0_5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1580ae4598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11580ae4598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g11580ae4598_0_31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1580ae4598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11580ae4598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g11580ae4598_0_17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1580ae4598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1580ae4598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g11580ae4598_0_17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11580ae4598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11580ae4598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g11580ae4598_0_184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1580ae459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1580ae459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11580ae4598_2_1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1580ae4598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11580ae4598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g11580ae4598_0_32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1580ae4598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1580ae4598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g11580ae4598_0_33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11580ae4598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11580ae4598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g11580ae4598_0_19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11580ae4598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11580ae4598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g11580ae4598_0_19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63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1580ae4598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1580ae4598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g11580ae4598_0_20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11580ae4598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11580ae4598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g11580ae4598_0_21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65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1580ae4598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1580ae4598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g11580ae4598_0_21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66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1580ae4598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11580ae4598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PKD, Aortic ANeurysm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Prostatitis</a:t>
            </a:r>
            <a:endParaRPr/>
          </a:p>
        </p:txBody>
      </p:sp>
      <p:sp>
        <p:nvSpPr>
          <p:cNvPr id="650" name="Google Shape;650;g11580ae4598_0_23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67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11580ae4598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11580ae4598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g11580ae4598_0_22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68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11580ae4598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11580ae4598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g11580ae4598_0_344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69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1580ae4598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1580ae4598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11580ae4598_2_24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11580ae4598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11580ae4598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g11580ae4598_0_24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70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1580ae4598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11580ae4598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nociceptive = dmg to tissue </a:t>
            </a:r>
            <a:endParaRPr/>
          </a:p>
        </p:txBody>
      </p:sp>
      <p:sp>
        <p:nvSpPr>
          <p:cNvPr id="680" name="Google Shape;680;g11580ae4598_0_24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71</a:t>
            </a:fld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1580ae4598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11580ae4598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g11580ae4598_0_35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72</a:t>
            </a:fld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11580ae4598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11580ae4598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 to 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Sunburst appearance - osteosarcoma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Onion skin changes - Ewing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Exostosis - Osteochondroma </a:t>
            </a:r>
            <a:endParaRPr/>
          </a:p>
        </p:txBody>
      </p:sp>
      <p:sp>
        <p:nvSpPr>
          <p:cNvPr id="698" name="Google Shape;698;g11580ae4598_0_254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73</a:t>
            </a:fld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1580ae4598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11580ae4598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Tibia, fibular, femur / humerus, radius, ulna </a:t>
            </a:r>
            <a:endParaRPr/>
          </a:p>
        </p:txBody>
      </p:sp>
      <p:sp>
        <p:nvSpPr>
          <p:cNvPr id="709" name="Google Shape;709;g11580ae4598_0_26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74</a:t>
            </a:fld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11580ae4598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11580ae4598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g11580ae4598_0_26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75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11580ae4598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11580ae4598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g11580ae4598_0_27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76</a:t>
            </a:fld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11580ae4598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11580ae4598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g11580ae4598_0_36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77</a:t>
            </a:fld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11580ae4598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11580ae4598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g11580ae4598_0_28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78</a:t>
            </a:fld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11580ae4598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11580ae4598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g11580ae4598_0_28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79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1580ae4598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1580ae4598_2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11580ae4598_2_3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59" name="Google Shape;7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68" name="Google Shape;7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77" name="Google Shape;77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1580ae4598_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1580ae4598_2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11580ae4598_2_3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2931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1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10"/>
          <p:cNvSpPr txBox="1"/>
          <p:nvPr/>
        </p:nvSpPr>
        <p:spPr>
          <a:xfrm>
            <a:off x="1187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4386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1736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11"/>
          <p:cNvSpPr txBox="1"/>
          <p:nvPr/>
        </p:nvSpPr>
        <p:spPr>
          <a:xfrm>
            <a:off x="1187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2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4386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0F24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mailto:hwtan1@sheffield.ac.uk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hyperlink" Target="mailto:Rsuhailnuruddin1@sheffield.ac.uk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/>
        </p:nvSpPr>
        <p:spPr>
          <a:xfrm>
            <a:off x="3877732" y="5046132"/>
            <a:ext cx="1744133" cy="6293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3229" y="208752"/>
            <a:ext cx="5573138" cy="558951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/>
          <p:nvPr/>
        </p:nvSpPr>
        <p:spPr>
          <a:xfrm>
            <a:off x="3636330" y="5897455"/>
            <a:ext cx="2734500" cy="6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3267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293267"/>
                </a:solidFill>
                <a:latin typeface="Calibri"/>
                <a:ea typeface="Calibri"/>
                <a:cs typeface="Calibri"/>
                <a:sym typeface="Calibri"/>
              </a:rPr>
              <a:t>2021/2022</a:t>
            </a:r>
            <a:endParaRPr sz="3200" b="1" i="0" u="none" strike="noStrike" cap="none">
              <a:solidFill>
                <a:srgbClr val="2932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1580ae4598_2_5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</a:t>
            </a:r>
            <a:endParaRPr/>
          </a:p>
        </p:txBody>
      </p:sp>
      <p:sp>
        <p:nvSpPr>
          <p:cNvPr id="167" name="Google Shape;167;g11580ae4598_2_5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Diagnostic criteria (RF RISES)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R</a:t>
            </a:r>
            <a:r>
              <a:rPr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heumatoid factor positive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1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inger/hand/wrist involvement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1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heumatoid nodules present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1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nvolvement of ≥ 3 joints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1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tiffness in the morning for &gt; 1 hour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1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rosions seen on X-Ray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1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ymmetrical involvement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500"/>
              <a:t>More than 6 weeks, More than 4 of the above</a:t>
            </a:r>
            <a:endParaRPr sz="1500"/>
          </a:p>
        </p:txBody>
      </p:sp>
      <p:sp>
        <p:nvSpPr>
          <p:cNvPr id="168" name="Google Shape;168;g11580ae4598_2_5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X-ray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Bloods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RF (highly sensitive)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Anti-ccp (more specific)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ESR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1580ae4598_2_6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Treatment</a:t>
            </a:r>
            <a:endParaRPr/>
          </a:p>
        </p:txBody>
      </p:sp>
      <p:sp>
        <p:nvSpPr>
          <p:cNvPr id="175" name="Google Shape;175;g11580ae4598_2_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Methotrexate (to be given with folate)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DMARDs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Steroids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Biologics (TNF a blockers: Infliximab, B cell inhibitors: Rituximab)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NSAIDS, Opioids for pain management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11580ae4598_2_6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Felty syndrome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rheumatoid arthritis, splenomegaly, granulocytopenia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1580ae4598_2_6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Osteoporosis </a:t>
            </a:r>
            <a:endParaRPr/>
          </a:p>
        </p:txBody>
      </p:sp>
      <p:sp>
        <p:nvSpPr>
          <p:cNvPr id="183" name="Google Shape;183;g11580ae4598_2_6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en-US" b="1">
                <a:solidFill>
                  <a:srgbClr val="C00000"/>
                </a:solidFill>
              </a:rPr>
              <a:t>↓ bone mass/density</a:t>
            </a:r>
            <a:r>
              <a:rPr lang="en-US">
                <a:solidFill>
                  <a:srgbClr val="C00000"/>
                </a:solidFill>
              </a:rPr>
              <a:t> </a:t>
            </a:r>
            <a:r>
              <a:rPr lang="en-US"/>
              <a:t>and </a:t>
            </a:r>
            <a:r>
              <a:rPr lang="en-US" b="1">
                <a:solidFill>
                  <a:srgbClr val="C00000"/>
                </a:solidFill>
              </a:rPr>
              <a:t>micro-architectural deterioration</a:t>
            </a:r>
            <a:endParaRPr b="1">
              <a:solidFill>
                <a:srgbClr val="C00000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Char char="-"/>
            </a:pPr>
            <a:r>
              <a:rPr lang="en-US" b="1">
                <a:solidFill>
                  <a:srgbClr val="C00000"/>
                </a:solidFill>
              </a:rPr>
              <a:t>↑ in bone fragility and susceptibility in fracture</a:t>
            </a:r>
            <a:endParaRPr b="1">
              <a:solidFill>
                <a:srgbClr val="C00000"/>
              </a:solidFill>
            </a:endParaRPr>
          </a:p>
        </p:txBody>
      </p:sp>
      <p:sp>
        <p:nvSpPr>
          <p:cNvPr id="184" name="Google Shape;184;g11580ae4598_2_6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Causes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Endocrine (Cushing’s, Parathyroid)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Haematology (Myeloma)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GI (Malabsorption)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Iatrogenic (use of steroids)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1580ae4598_2_8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Presentation/Diagnosis</a:t>
            </a:r>
            <a:endParaRPr/>
          </a:p>
        </p:txBody>
      </p:sp>
      <p:sp>
        <p:nvSpPr>
          <p:cNvPr id="191" name="Google Shape;191;g11580ae4598_2_8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Not clinically apparent until a fracture occurs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DEXA scan (T-score)</a:t>
            </a:r>
            <a:endParaRPr/>
          </a:p>
        </p:txBody>
      </p:sp>
      <p:sp>
        <p:nvSpPr>
          <p:cNvPr id="192" name="Google Shape;192;g11580ae4598_2_8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Risk assessment 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FRAX 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Qfracture</a:t>
            </a:r>
            <a:endParaRPr/>
          </a:p>
        </p:txBody>
      </p:sp>
      <p:pic>
        <p:nvPicPr>
          <p:cNvPr id="193" name="Google Shape;193;g11580ae4598_2_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550" y="3535500"/>
            <a:ext cx="2457450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1580ae4598_2_8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Treatment</a:t>
            </a:r>
            <a:endParaRPr/>
          </a:p>
        </p:txBody>
      </p:sp>
      <p:sp>
        <p:nvSpPr>
          <p:cNvPr id="200" name="Google Shape;200;g11580ae4598_2_8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Medical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bisphosphonates (oral alendronate/ IV zolendronate)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Monoclonal anitbody (denosumab)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HRT </a:t>
            </a:r>
            <a:endParaRPr/>
          </a:p>
        </p:txBody>
      </p:sp>
      <p:sp>
        <p:nvSpPr>
          <p:cNvPr id="201" name="Google Shape;201;g11580ae4598_2_8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Social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Lifestyle advice (quit smoking and alcohol)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Calcium and Vit D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1580ae4598_2_9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Lupus (SLE)</a:t>
            </a:r>
            <a:endParaRPr/>
          </a:p>
        </p:txBody>
      </p:sp>
      <p:sp>
        <p:nvSpPr>
          <p:cNvPr id="208" name="Google Shape;208;g11580ae4598_2_9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b="1"/>
              <a:t>Inflammatory</a:t>
            </a:r>
            <a:r>
              <a:rPr lang="en-US"/>
              <a:t>, </a:t>
            </a:r>
            <a:r>
              <a:rPr lang="en-US" b="1"/>
              <a:t>multisystem autoimmune disorder</a:t>
            </a:r>
            <a:r>
              <a:rPr lang="en-US"/>
              <a:t> with </a:t>
            </a:r>
            <a:r>
              <a:rPr lang="en-US" b="1"/>
              <a:t>arthralgia and rashes</a:t>
            </a:r>
            <a:endParaRPr b="1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Female 9X &gt;M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Peak 20-40 y.o.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Type III</a:t>
            </a: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hypersensitivity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09" name="Google Shape;209;g11580ae4598_2_9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0" name="Google Shape;210;g11580ae4598_2_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9988" y="1600200"/>
            <a:ext cx="3175025" cy="452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1580ae4598_2_10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Presentation</a:t>
            </a:r>
            <a:endParaRPr/>
          </a:p>
        </p:txBody>
      </p:sp>
      <p:sp>
        <p:nvSpPr>
          <p:cNvPr id="217" name="Google Shape;217;g11580ae4598_2_104"/>
          <p:cNvSpPr txBox="1">
            <a:spLocks noGrp="1"/>
          </p:cNvSpPr>
          <p:nvPr>
            <p:ph type="body" idx="1"/>
          </p:nvPr>
        </p:nvSpPr>
        <p:spPr>
          <a:xfrm>
            <a:off x="457200" y="1417625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Joint pain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Skin - malar rash, discoid rash, photosensitive rash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Serositis - Scleritis, Pericarditis, Pleuritis, Oral ulcers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Kidneys - Glomerulonephritis with proteinuria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CNS - depressions ,psychosis  </a:t>
            </a:r>
            <a:endParaRPr/>
          </a:p>
        </p:txBody>
      </p:sp>
      <p:sp>
        <p:nvSpPr>
          <p:cNvPr id="218" name="Google Shape;218;g11580ae4598_2_10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9" name="Google Shape;219;g11580ae4598_2_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8563" y="1525375"/>
            <a:ext cx="3877875" cy="217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11580ae4598_2_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0" y="3808775"/>
            <a:ext cx="4038600" cy="2261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1580ae4598_2_12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Diagnosis/Treatment</a:t>
            </a:r>
            <a:endParaRPr/>
          </a:p>
        </p:txBody>
      </p:sp>
      <p:sp>
        <p:nvSpPr>
          <p:cNvPr id="227" name="Google Shape;227;g11580ae4598_2_1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Bloods - ESR/CRP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ANA, Anti-dsDNA, Serum C3 and C4</a:t>
            </a:r>
            <a:endParaRPr/>
          </a:p>
        </p:txBody>
      </p:sp>
      <p:sp>
        <p:nvSpPr>
          <p:cNvPr id="228" name="Google Shape;228;g11580ae4598_2_12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Steroids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Hydroxychloroquine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Methotrexate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1580ae4598_2_1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Antiphospholipid </a:t>
            </a:r>
            <a:endParaRPr/>
          </a:p>
        </p:txBody>
      </p:sp>
      <p:sp>
        <p:nvSpPr>
          <p:cNvPr id="235" name="Google Shape;235;g11580ae4598_2_1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b="1"/>
              <a:t>Antibody-mediated acquired thrombophilia</a:t>
            </a:r>
            <a:r>
              <a:rPr lang="en-US"/>
              <a:t> characterised by </a:t>
            </a:r>
            <a:r>
              <a:rPr lang="en-US" b="1"/>
              <a:t>thrombosis</a:t>
            </a:r>
            <a:r>
              <a:rPr lang="en-US"/>
              <a:t> (arterial or venous) and/or </a:t>
            </a:r>
            <a:r>
              <a:rPr lang="en-US" b="1"/>
              <a:t>recurrent miscarriages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Associated with SLE in 20-30%</a:t>
            </a:r>
            <a:endParaRPr/>
          </a:p>
        </p:txBody>
      </p:sp>
      <p:sp>
        <p:nvSpPr>
          <p:cNvPr id="236" name="Google Shape;236;g11580ae4598_2_13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u="sng"/>
              <a:t>Signs &amp; Symptoms</a:t>
            </a:r>
            <a:endParaRPr u="sng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Coagulation defects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Livedo reticularis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Obstetric issues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Thrombocytopenia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1580ae4598_2_35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11580ae4598_2_35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11580ae4598_2_35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5" name="Google Shape;245;g11580ae4598_2_3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300" y="1417636"/>
            <a:ext cx="7322649" cy="463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/>
          </a:p>
        </p:txBody>
      </p:sp>
      <p:sp>
        <p:nvSpPr>
          <p:cNvPr id="99" name="Google Shape;99;p3"/>
          <p:cNvSpPr txBox="1">
            <a:spLocks noGrp="1"/>
          </p:cNvSpPr>
          <p:nvPr>
            <p:ph type="body" idx="1"/>
          </p:nvPr>
        </p:nvSpPr>
        <p:spPr>
          <a:xfrm>
            <a:off x="457200" y="2981325"/>
            <a:ext cx="8229600" cy="3144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/>
              <a:t>MSK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Revision Session</a:t>
            </a:r>
            <a:endParaRPr/>
          </a:p>
          <a:p>
            <a:pPr marL="342900" marR="0" lvl="0" indent="-342900" algn="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/>
              <a:t>Tan Hao Wei &amp; Suhail Raihan </a:t>
            </a:r>
            <a:endParaRPr/>
          </a:p>
          <a:p>
            <a:pPr marL="342900" marR="0" lvl="0" indent="-342900" algn="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/>
              <a:t>16/2/2022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3"/>
          <p:cNvSpPr txBox="1"/>
          <p:nvPr/>
        </p:nvSpPr>
        <p:spPr>
          <a:xfrm>
            <a:off x="457200" y="274637"/>
            <a:ext cx="8229600" cy="1981199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3"/>
          <p:cNvSpPr txBox="1"/>
          <p:nvPr/>
        </p:nvSpPr>
        <p:spPr>
          <a:xfrm>
            <a:off x="878946" y="605270"/>
            <a:ext cx="7386107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Calibri"/>
              <a:buNone/>
            </a:pPr>
            <a:r>
              <a:rPr lang="en-US" sz="7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MSK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1580ae4598_2_1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Diagnosis/Treatment</a:t>
            </a:r>
            <a:endParaRPr/>
          </a:p>
        </p:txBody>
      </p:sp>
      <p:sp>
        <p:nvSpPr>
          <p:cNvPr id="252" name="Google Shape;252;g11580ae4598_2_1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Diagnostic criteria (≥ 1 clinical + ≥ 1 lab)</a:t>
            </a:r>
            <a:endParaRPr sz="2000" b="1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Clinical criteria: Vascular thrombosis, Pregnancy morbidity 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Lab Criteria: anticardiolipin antibody, Lupus anticoagulant, Anti-Beta 2 Glycoprotein 1 antibody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11580ae4598_2_13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/>
              <a:t>Lifestyle</a:t>
            </a:r>
            <a:endParaRPr sz="2000"/>
          </a:p>
          <a:p>
            <a:pPr marL="457200" lvl="0" indent="-355600" algn="l" rtl="0">
              <a:spcBef>
                <a:spcPts val="56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aim to prevent CVS issues (avoid smoking, more exercise, healthy diet)</a:t>
            </a:r>
            <a:endParaRPr sz="20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/>
              <a:t>Blood clots (anticoagulate with heparin) </a:t>
            </a:r>
            <a:endParaRPr sz="20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/>
              <a:t>Chronix (Warfarin)</a:t>
            </a:r>
            <a:endParaRPr sz="20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/>
              <a:t>Pregnancy (heparin and aspirin)</a:t>
            </a:r>
            <a:endParaRPr sz="2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1580ae4598_2_1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Sjogren's </a:t>
            </a:r>
            <a:endParaRPr/>
          </a:p>
        </p:txBody>
      </p:sp>
      <p:sp>
        <p:nvSpPr>
          <p:cNvPr id="260" name="Google Shape;260;g11580ae4598_2_14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Chronic inflammatory autoimmune disorder</a:t>
            </a:r>
            <a:endParaRPr sz="2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immunologically mediated 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destruction of epithelial exocrine glands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especially the 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lacrimal and salivary glands</a:t>
            </a:r>
            <a:endParaRPr sz="2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11580ae4598_2_14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 u="sng"/>
              <a:t>Signs &amp; symptoms</a:t>
            </a:r>
            <a:endParaRPr sz="2000" u="sng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/>
              <a:t>Dry eyes, mouth, Parotid gland enlargement</a:t>
            </a:r>
            <a:endParaRPr sz="20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/>
              <a:t>Joint pain</a:t>
            </a:r>
            <a:endParaRPr sz="20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/>
              <a:t>Raynauds</a:t>
            </a:r>
            <a:endParaRPr sz="20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/>
              <a:t>Systemic features</a:t>
            </a:r>
            <a:endParaRPr sz="20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/>
              <a:t>Associated with RA, SLE, PBC, Scleroderma</a:t>
            </a:r>
            <a:endParaRPr sz="2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1580ae4598_2_15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Diagnosis/Treatment</a:t>
            </a:r>
            <a:endParaRPr/>
          </a:p>
        </p:txBody>
      </p:sp>
      <p:sp>
        <p:nvSpPr>
          <p:cNvPr id="268" name="Google Shape;268;g11580ae4598_2_15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Schirmer tear test</a:t>
            </a:r>
            <a:endParaRPr sz="2000" b="1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1" u="sng"/>
              <a:t>Rose Bengal staining and slit lamp exam</a:t>
            </a:r>
            <a:endParaRPr sz="2000" b="1" u="sng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/>
              <a:t>Rheumatoid factors, ANA, Anti-Ro, Anti-La</a:t>
            </a:r>
            <a:endParaRPr sz="2000"/>
          </a:p>
        </p:txBody>
      </p:sp>
      <p:sp>
        <p:nvSpPr>
          <p:cNvPr id="269" name="Google Shape;269;g11580ae4598_2_15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/>
              <a:t>Lifestyle - Humidifier, Eye drops, Mouth wash</a:t>
            </a:r>
            <a:endParaRPr sz="20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/>
              <a:t>Medications - NSAID, Hydroxychloroquine</a:t>
            </a:r>
            <a:endParaRPr sz="20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/>
              <a:t>M3 agonist - pilocarpine </a:t>
            </a:r>
            <a:endParaRPr sz="2000"/>
          </a:p>
        </p:txBody>
      </p:sp>
      <p:pic>
        <p:nvPicPr>
          <p:cNvPr id="270" name="Google Shape;270;g11580ae4598_2_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270" y="3828020"/>
            <a:ext cx="2782225" cy="190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11580ae4598_2_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3828025"/>
            <a:ext cx="3739079" cy="190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1580ae4598_2_16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Raynauds phenomenon </a:t>
            </a:r>
            <a:endParaRPr/>
          </a:p>
        </p:txBody>
      </p:sp>
      <p:sp>
        <p:nvSpPr>
          <p:cNvPr id="278" name="Google Shape;278;g11580ae4598_2_16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Intermittent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spasm in the arteries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supplying 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fingers and toes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usually 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precipitated by cold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relieved by heat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Associated with SLE, Systemic sclerosis, RA, dermatomyositis 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/>
              <a:t>Can also be caused by vibrational tools, smoking, use of Beta blockers</a:t>
            </a:r>
            <a:endParaRPr sz="2000"/>
          </a:p>
        </p:txBody>
      </p:sp>
      <p:sp>
        <p:nvSpPr>
          <p:cNvPr id="279" name="Google Shape;279;g11580ae4598_2_16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0" name="Google Shape;280;g11580ae4598_2_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5550" y="1600200"/>
            <a:ext cx="3950975" cy="395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1580ae4598_2_17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Treatment</a:t>
            </a:r>
            <a:endParaRPr/>
          </a:p>
        </p:txBody>
      </p:sp>
      <p:sp>
        <p:nvSpPr>
          <p:cNvPr id="287" name="Google Shape;287;g11580ae4598_2_17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Lifestyle - protect the hands, stop smoking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Medications - CCB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11580ae4598_2_17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1580ae4598_2_18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Systemic sclerosis </a:t>
            </a:r>
            <a:endParaRPr/>
          </a:p>
        </p:txBody>
      </p:sp>
      <p:sp>
        <p:nvSpPr>
          <p:cNvPr id="295" name="Google Shape;295;g11580ae4598_2_18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Multisystem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autoimmune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disease in which there 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</a:t>
            </a:r>
            <a:r>
              <a:rPr lang="en-US" sz="2000" b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increased fibroblast activity (↑ collagen deposition),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resulting in abnormal growth of connective tissue.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/>
              <a:t>Highest case specific mortality of any autoimmune rheumatic diseases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11580ae4598_2_18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1580ae4598_2_19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Signs and Symptoms </a:t>
            </a:r>
            <a:endParaRPr/>
          </a:p>
        </p:txBody>
      </p:sp>
      <p:sp>
        <p:nvSpPr>
          <p:cNvPr id="303" name="Google Shape;303;g11580ae4598_2_19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 u="sng"/>
              <a:t>Limited</a:t>
            </a:r>
            <a:endParaRPr sz="2000" u="sng"/>
          </a:p>
          <a:p>
            <a:pPr marL="457200" lvl="0" indent="-355600" algn="l" rtl="0">
              <a:spcBef>
                <a:spcPts val="56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skin involvement limited to </a:t>
            </a:r>
            <a:r>
              <a:rPr lang="en-US"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hands, face, feet and forearms</a:t>
            </a:r>
            <a:endParaRPr sz="20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-"/>
            </a:pPr>
            <a:r>
              <a:rPr lang="en-US"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characteristic ‘beak’-like nose and small mouth</a:t>
            </a:r>
            <a:endParaRPr sz="20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Microstomia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000" u="sng"/>
          </a:p>
        </p:txBody>
      </p:sp>
      <p:pic>
        <p:nvPicPr>
          <p:cNvPr id="304" name="Google Shape;304;g11580ae4598_2_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6859" y="3977596"/>
            <a:ext cx="6591275" cy="242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11580ae4598_2_1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3125" y="1600212"/>
            <a:ext cx="2010180" cy="2255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11580ae4598_2_1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6074" y="1519675"/>
            <a:ext cx="2010175" cy="2354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1580ae4598_2_20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Sign and symptoms</a:t>
            </a:r>
            <a:endParaRPr/>
          </a:p>
        </p:txBody>
      </p:sp>
      <p:sp>
        <p:nvSpPr>
          <p:cNvPr id="313" name="Google Shape;313;g11580ae4598_2_20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1277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Diffuse</a:t>
            </a:r>
            <a:endParaRPr sz="20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skin changes develop 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more rapidly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are 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more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widespread</a:t>
            </a:r>
            <a:endParaRPr sz="2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Raynaud’s phenomenon coincident with skin involvement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GI, Renal, Lung involvement </a:t>
            </a:r>
            <a:endParaRPr sz="2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11580ae4598_2_20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1580ae4598_2_2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Diagnosis/Treatment</a:t>
            </a:r>
            <a:endParaRPr/>
          </a:p>
        </p:txBody>
      </p:sp>
      <p:sp>
        <p:nvSpPr>
          <p:cNvPr id="321" name="Google Shape;321;g11580ae4598_2_2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Limited - ACAs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Diffuse - Anti-topoisomerase, Anti scl-70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ANAs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ESR (normal)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If renal involvement, there may be anemia </a:t>
            </a:r>
            <a:endParaRPr/>
          </a:p>
        </p:txBody>
      </p:sp>
      <p:sp>
        <p:nvSpPr>
          <p:cNvPr id="322" name="Google Shape;322;g11580ae4598_2_21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Lifestyle - avoid smoking, handwarmers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Medications -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GI - PPIs, Antibiotics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Renal - ACEi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Pulmonary fibrosis - cyclophosphamide 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1580ae4598_2_22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Poly/dermato myositis</a:t>
            </a:r>
            <a:endParaRPr/>
          </a:p>
        </p:txBody>
      </p:sp>
      <p:sp>
        <p:nvSpPr>
          <p:cNvPr id="329" name="Google Shape;329;g11580ae4598_2_2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Polymyositis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a 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RARE muscle disorder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unknown aetiology in which there is 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inflammation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necrosis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skeletal muscle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fibres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Dermatomyositis is poly + skin involvement 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g11580ae4598_2_22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457200" y="145678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/>
              <a:t>Osteoarthritis </a:t>
            </a:r>
            <a:endParaRPr sz="160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/>
              <a:t> Rheumatoid arthritis</a:t>
            </a:r>
            <a:endParaRPr sz="160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/>
              <a:t>Osteoporosis</a:t>
            </a:r>
            <a:endParaRPr sz="160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/>
              <a:t>Autoimmune rheumatological disorders (e.g. Systemic Lupus Erythematosus (SLE), antiphospholipid syndrome, Sjögrens syndrome, systemic sclerosis, CREST syndrome, polymyositis/dermatomyositis)</a:t>
            </a:r>
            <a:endParaRPr sz="160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/>
              <a:t>Raynaud’s phenomenon</a:t>
            </a:r>
            <a:endParaRPr sz="160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/>
              <a:t>Seronegative spondyloarthropathies (e.g. Ankylosing spondylitis, psoriatic arthritis, reactive arthritis)</a:t>
            </a:r>
            <a:endParaRPr sz="160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/>
              <a:t>Vasculitis (e.g. polymyalgia rheumatica, polyarteritis nodosa)</a:t>
            </a:r>
            <a:endParaRPr sz="160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/>
              <a:t>Crystal arthropathies (e.g. gout, pseudogout)</a:t>
            </a:r>
            <a:endParaRPr sz="160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/>
              <a:t>Paget’s disease of bone</a:t>
            </a:r>
            <a:endParaRPr sz="160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/>
              <a:t>Osteomalacia</a:t>
            </a:r>
            <a:endParaRPr sz="160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/>
              <a:t>Vertebral disc degeneration</a:t>
            </a:r>
            <a:endParaRPr sz="160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/>
              <a:t>Primary and secondary bone tumours, myeloma</a:t>
            </a:r>
            <a:endParaRPr sz="160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/>
              <a:t>Fibromyalgia</a:t>
            </a:r>
            <a:endParaRPr sz="160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/>
              <a:t>Mechanical lower back pain</a:t>
            </a:r>
            <a:endParaRPr sz="160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/>
              <a:t>Infection (e.g. septic arthritis, osteomyelitis)</a:t>
            </a:r>
            <a:endParaRPr sz="160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1600"/>
          </a:p>
        </p:txBody>
      </p:sp>
      <p:sp>
        <p:nvSpPr>
          <p:cNvPr id="107" name="Google Shape;107;p4"/>
          <p:cNvSpPr txBox="1"/>
          <p:nvPr/>
        </p:nvSpPr>
        <p:spPr>
          <a:xfrm>
            <a:off x="1187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"/>
          <p:cNvSpPr txBox="1"/>
          <p:nvPr/>
        </p:nvSpPr>
        <p:spPr>
          <a:xfrm>
            <a:off x="457200" y="239713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"/>
          <p:cNvSpPr txBox="1"/>
          <p:nvPr/>
        </p:nvSpPr>
        <p:spPr>
          <a:xfrm>
            <a:off x="1187608" y="449705"/>
            <a:ext cx="469420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Aims and Objectives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1580ae4598_2_2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Signs and Symptoms</a:t>
            </a:r>
            <a:endParaRPr/>
          </a:p>
        </p:txBody>
      </p:sp>
      <p:sp>
        <p:nvSpPr>
          <p:cNvPr id="337" name="Google Shape;337;g11580ae4598_2_2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Polymyositis </a:t>
            </a:r>
            <a:endParaRPr sz="2000" b="1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symmetrical progressive muscle weakness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wasting affecting the </a:t>
            </a:r>
            <a:r>
              <a:rPr lang="en-US" sz="2000" b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proximal muscles of the shoulder and pelvic girdle</a:t>
            </a:r>
            <a:endParaRPr sz="2000" b="1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pain and tenderness are 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uncommon</a:t>
            </a:r>
            <a:endParaRPr sz="2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can lead to respiratory failure if respiratory muscles involved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550" b="1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g11580ae4598_2_22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 b="1" u="sng"/>
              <a:t>Dermatomyositis </a:t>
            </a:r>
            <a:endParaRPr sz="2000" b="1" u="sng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heliotrope (purple) discoloration</a:t>
            </a:r>
            <a:r>
              <a:rPr lang="en-US" sz="200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n-US" sz="2000" b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eyelids</a:t>
            </a:r>
            <a:endParaRPr sz="2000" b="1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Scaly erythematous plaques over the knuckles</a:t>
            </a:r>
            <a:endParaRPr sz="2000" b="1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1"/>
              <a:t>arthralgia</a:t>
            </a:r>
            <a:r>
              <a:rPr lang="en-US" sz="2000"/>
              <a:t>, </a:t>
            </a:r>
            <a:r>
              <a:rPr lang="en-US" sz="2000" b="1"/>
              <a:t>dysphagia</a:t>
            </a:r>
            <a:r>
              <a:rPr lang="en-US" sz="2000"/>
              <a:t> resulting from oesophageal muscle involvement and </a:t>
            </a:r>
            <a:r>
              <a:rPr lang="en-US" sz="2000" b="1"/>
              <a:t>Raynaud’s phenomenon</a:t>
            </a:r>
            <a:endParaRPr sz="2000" b="1" u="sng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1580ae4598_2_3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g11580ae4598_2_34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g11580ae4598_2_34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7" name="Google Shape;347;g11580ae4598_2_3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0856" y="1600200"/>
            <a:ext cx="3558475" cy="266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11580ae4598_2_3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600207"/>
            <a:ext cx="4038600" cy="2746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1580ae4598_2_25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Diagnosis/Treatment</a:t>
            </a:r>
            <a:endParaRPr/>
          </a:p>
        </p:txBody>
      </p:sp>
      <p:sp>
        <p:nvSpPr>
          <p:cNvPr id="355" name="Google Shape;355;g11580ae4598_2_25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/>
              <a:t>Muscle Biopsy </a:t>
            </a:r>
            <a:endParaRPr sz="20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/>
              <a:t>Bloods </a:t>
            </a:r>
            <a:endParaRPr sz="2000"/>
          </a:p>
          <a:p>
            <a:pPr marL="457200" lvl="0" indent="-355600" algn="l" rtl="0">
              <a:spcBef>
                <a:spcPts val="56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serum creatine kinase, aminotransferases, lactate dehydrogenase and aldolase all ↑</a:t>
            </a:r>
            <a:endParaRPr sz="20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/>
              <a:t>Immunology</a:t>
            </a:r>
            <a:endParaRPr sz="2000"/>
          </a:p>
          <a:p>
            <a:pPr marL="457200" lvl="0" indent="-355600" algn="l" rtl="0">
              <a:spcBef>
                <a:spcPts val="56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ANA, Anti jo1, anti mi2</a:t>
            </a:r>
            <a:endParaRPr sz="2000"/>
          </a:p>
        </p:txBody>
      </p:sp>
      <p:sp>
        <p:nvSpPr>
          <p:cNvPr id="356" name="Google Shape;356;g11580ae4598_2_25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/>
              <a:t>Oral prednisolone</a:t>
            </a:r>
            <a:endParaRPr sz="20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/>
              <a:t>Stronger Immunosuppresssants</a:t>
            </a:r>
            <a:endParaRPr sz="20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/>
              <a:t>Symptomatic treatment of skin disease  </a:t>
            </a:r>
            <a:endParaRPr sz="20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1580ae4598_2_26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Paget’s</a:t>
            </a:r>
            <a:endParaRPr/>
          </a:p>
        </p:txBody>
      </p:sp>
      <p:sp>
        <p:nvSpPr>
          <p:cNvPr id="363" name="Google Shape;363;g11580ae4598_2_26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localized disorder</a:t>
            </a:r>
            <a:r>
              <a:rPr lang="en-US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n-US" sz="2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bone remodelling</a:t>
            </a:r>
            <a:r>
              <a:rPr lang="en-US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↑ osteoclastic bone resorption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followed by 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↑ formation of weaker bone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Leads to structurally disorganized mosaic of bone (woven bone) </a:t>
            </a:r>
            <a:endParaRPr/>
          </a:p>
        </p:txBody>
      </p:sp>
      <p:sp>
        <p:nvSpPr>
          <p:cNvPr id="364" name="Google Shape;364;g11580ae4598_2_26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incidence ↑ with age, rare under 40 y.o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affects up to 10% of individuals by the age of 90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1580ae4598_2_27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Signs and symptoms </a:t>
            </a:r>
            <a:endParaRPr/>
          </a:p>
        </p:txBody>
      </p:sp>
      <p:sp>
        <p:nvSpPr>
          <p:cNvPr id="371" name="Google Shape;371;g11580ae4598_2_27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60-80% are asymptomatic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minority will have various symptoms;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bone pain</a:t>
            </a:r>
            <a:endParaRPr sz="2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joint pain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deformities, in particular </a:t>
            </a:r>
            <a:r>
              <a:rPr lang="en-US"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bowed</a:t>
            </a:r>
            <a:r>
              <a:rPr lang="en-US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tibia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skull changes</a:t>
            </a:r>
            <a:endParaRPr sz="20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neurological complications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 nerve compression of 8th cranial nerve causing deafness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-blockage of aqeuduct of sylvius causing hydrocephalus 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372" name="Google Shape;372;g11580ae4598_2_27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3" name="Google Shape;373;g11580ae4598_2_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1313" y="1759525"/>
            <a:ext cx="4132375" cy="333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1580ae4598_2_30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Diagnosis/Treatment</a:t>
            </a:r>
            <a:endParaRPr/>
          </a:p>
        </p:txBody>
      </p:sp>
      <p:sp>
        <p:nvSpPr>
          <p:cNvPr id="380" name="Google Shape;380;g11580ae4598_2_30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Bloods - Increased ALP, normal calcium and phosphate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Urinary hydroxyproline increase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X-rays - Findings of osteoarthritis </a:t>
            </a:r>
            <a:endParaRPr/>
          </a:p>
        </p:txBody>
      </p:sp>
      <p:sp>
        <p:nvSpPr>
          <p:cNvPr id="381" name="Google Shape;381;g11580ae4598_2_30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Bisphosphonates, NSAIDS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1580ae4598_2_3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Osteomalacia </a:t>
            </a:r>
            <a:endParaRPr/>
          </a:p>
        </p:txBody>
      </p:sp>
      <p:sp>
        <p:nvSpPr>
          <p:cNvPr id="388" name="Google Shape;388;g11580ae4598_2_3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Defective mineralization</a:t>
            </a:r>
            <a:r>
              <a:rPr lang="en-US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newly formed bone matrix or osteoid in adults, 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due to inadequate phosphate or calcium, or due to ↑ bone resorption (hyperPTH)</a:t>
            </a:r>
            <a:endParaRPr sz="2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Rickets 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defective mineralization at epiphyseal growth plate aka osteomalacia in children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g11580ae4598_2_31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/>
              <a:t>Causes</a:t>
            </a:r>
            <a:endParaRPr sz="2000"/>
          </a:p>
          <a:p>
            <a:pPr marL="457200" lvl="0" indent="-355600" algn="l" rtl="0">
              <a:spcBef>
                <a:spcPts val="56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malnutrition (most common)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drug induced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defective 1-alpha hydroxylation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Liver disease </a:t>
            </a:r>
            <a:endParaRPr sz="20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1580ae4598_2_3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Signs and Symptoms</a:t>
            </a:r>
            <a:endParaRPr/>
          </a:p>
        </p:txBody>
      </p:sp>
      <p:sp>
        <p:nvSpPr>
          <p:cNvPr id="396" name="Google Shape;396;g11580ae4598_2_3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Osteomalacia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widespread bone pain and tenderness</a:t>
            </a:r>
            <a:endParaRPr sz="20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gradual onset and 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persistent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fati</a:t>
            </a:r>
            <a:r>
              <a:rPr lang="en-US" sz="2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gue</a:t>
            </a:r>
            <a:endParaRPr sz="20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muscle weakness, parasthesia, waddling gait</a:t>
            </a:r>
            <a:endParaRPr sz="20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fractures</a:t>
            </a:r>
            <a:endParaRPr sz="20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g11580ae4598_2_31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Rickets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leg-bowing 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knock knees</a:t>
            </a:r>
            <a:endParaRPr sz="2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tender swollen joints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growth retardation</a:t>
            </a:r>
            <a:endParaRPr sz="2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bone and joint pain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dental deformities – delayed formation of teeth, enamel hypoplasia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enlargement of end of ribs (‘rachitic rosary’)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1580ae4598_2_36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11580ae4598_2_3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g11580ae4598_2_36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6" name="Google Shape;406;g11580ae4598_2_3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9488" y="194825"/>
            <a:ext cx="4165024" cy="624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1580ae4598_2_3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Diagnosis/treatment</a:t>
            </a:r>
            <a:endParaRPr/>
          </a:p>
        </p:txBody>
      </p:sp>
      <p:sp>
        <p:nvSpPr>
          <p:cNvPr id="413" name="Google Shape;413;g11580ae4598_2_3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Bloods - U&amp;Es, Serum ALP, Vit D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X-rays - defective mineralisation, rachitic rosary </a:t>
            </a:r>
            <a:endParaRPr/>
          </a:p>
        </p:txBody>
      </p:sp>
      <p:sp>
        <p:nvSpPr>
          <p:cNvPr id="414" name="Google Shape;414;g11580ae4598_2_33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Lifestyle - nutrition, sunlight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Medications - Vit D replacement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Malabsorption/Renal disease - IM calcitriol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1580ae4598_2_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Osteoarthritis </a:t>
            </a:r>
            <a:endParaRPr/>
          </a:p>
        </p:txBody>
      </p:sp>
      <p:sp>
        <p:nvSpPr>
          <p:cNvPr id="116" name="Google Shape;116;g11580ae4598_2_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Loss of cartilage + Disordered bone repair</a:t>
            </a:r>
            <a:endParaRPr/>
          </a:p>
        </p:txBody>
      </p:sp>
      <p:sp>
        <p:nvSpPr>
          <p:cNvPr id="117" name="Google Shape;117;g11580ae4598_2_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u="sng"/>
              <a:t>Classical X-ray findings (LOSS)</a:t>
            </a:r>
            <a:endParaRPr u="sng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  L-loss of joint space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  O-Osteophytes formation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  S-Subchondral sclerosis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  S-subchondral cysts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u="sng"/>
          </a:p>
        </p:txBody>
      </p:sp>
      <p:pic>
        <p:nvPicPr>
          <p:cNvPr id="118" name="Google Shape;118;g11580ae4598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533125"/>
            <a:ext cx="4383050" cy="359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2931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RED HOT SWOLLEN JOINTS</a:t>
            </a:r>
            <a:endParaRPr/>
          </a:p>
        </p:txBody>
      </p:sp>
      <p:pic>
        <p:nvPicPr>
          <p:cNvPr id="420" name="Google Shape;42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500" y="1600206"/>
            <a:ext cx="3159427" cy="403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"/>
          <p:cNvPicPr preferRelativeResize="0"/>
          <p:nvPr/>
        </p:nvPicPr>
        <p:blipFill rotWithShape="1">
          <a:blip r:embed="rId4">
            <a:alphaModFix/>
          </a:blip>
          <a:srcRect l="50300" r="2007"/>
          <a:stretch/>
        </p:blipFill>
        <p:spPr>
          <a:xfrm>
            <a:off x="4633925" y="1600200"/>
            <a:ext cx="3574256" cy="403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1580ae4598_0_10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Septic Arthritis </a:t>
            </a:r>
            <a:endParaRPr/>
          </a:p>
        </p:txBody>
      </p:sp>
      <p:sp>
        <p:nvSpPr>
          <p:cNvPr id="428" name="Google Shape;428;g11580ae4598_0_10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3149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b="1"/>
              <a:t>LIFE THREATENING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40 year old man rushed into A&amp;E with a juicy red hot swollen joint. He has cold peripheries and is confused with the following readings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T: 40 degrees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HR: 140 bpm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RR: 30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What would you like to do?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g11580ae4598_0_10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0" name="Google Shape;430;g11580ae4598_0_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0150" y="1515325"/>
            <a:ext cx="3181350" cy="469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1580ae4598_0_11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Causes &amp; Risks</a:t>
            </a:r>
            <a:endParaRPr/>
          </a:p>
        </p:txBody>
      </p:sp>
      <p:sp>
        <p:nvSpPr>
          <p:cNvPr id="437" name="Google Shape;437;g11580ae4598_0_1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IVDU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Immunocompromised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Intra-articular injections </a:t>
            </a:r>
            <a:endParaRPr/>
          </a:p>
        </p:txBody>
      </p:sp>
      <p:sp>
        <p:nvSpPr>
          <p:cNvPr id="438" name="Google Shape;438;g11580ae4598_0_11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Common Bugs: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S. Aureus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Neisseria Gonorrhoea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Gram -ve Bacteria - E. Coli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Haemophilus Influenza (specific for kids)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1580ae4598_0_1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Treatment </a:t>
            </a:r>
            <a:endParaRPr/>
          </a:p>
        </p:txBody>
      </p:sp>
      <p:sp>
        <p:nvSpPr>
          <p:cNvPr id="445" name="Google Shape;445;g11580ae4598_0_1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g11580ae4598_0_11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7" name="Google Shape;447;g11580ae4598_0_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27098"/>
            <a:ext cx="9144000" cy="3003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1580ae4598_0_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Hyperuricaemia</a:t>
            </a:r>
            <a:endParaRPr/>
          </a:p>
        </p:txBody>
      </p:sp>
      <p:sp>
        <p:nvSpPr>
          <p:cNvPr id="454" name="Google Shape;454;g11580ae4598_0_0"/>
          <p:cNvSpPr txBox="1">
            <a:spLocks noGrp="1"/>
          </p:cNvSpPr>
          <p:nvPr>
            <p:ph type="body" idx="1"/>
          </p:nvPr>
        </p:nvSpPr>
        <p:spPr>
          <a:xfrm>
            <a:off x="100550" y="4583125"/>
            <a:ext cx="4842900" cy="18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300"/>
              <a:t>Pseudogout = Positive Birefringent </a:t>
            </a:r>
            <a:endParaRPr sz="23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300"/>
              <a:t>Ca Pyrophosphate</a:t>
            </a:r>
            <a:endParaRPr sz="2300"/>
          </a:p>
        </p:txBody>
      </p:sp>
      <p:sp>
        <p:nvSpPr>
          <p:cNvPr id="455" name="Google Shape;455;g11580ae4598_0_0"/>
          <p:cNvSpPr txBox="1">
            <a:spLocks noGrp="1"/>
          </p:cNvSpPr>
          <p:nvPr>
            <p:ph type="body" idx="2"/>
          </p:nvPr>
        </p:nvSpPr>
        <p:spPr>
          <a:xfrm>
            <a:off x="4862525" y="4583125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400"/>
              <a:t>Gout = Negatively Birefringent </a:t>
            </a:r>
            <a:endParaRPr sz="24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400"/>
              <a:t>Monosodium Urate </a:t>
            </a:r>
            <a:endParaRPr sz="2400"/>
          </a:p>
        </p:txBody>
      </p:sp>
      <p:pic>
        <p:nvPicPr>
          <p:cNvPr id="456" name="Google Shape;456;g11580ae4598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475" y="1735938"/>
            <a:ext cx="3927425" cy="271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g11580ae4598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7149" y="1600200"/>
            <a:ext cx="1880126" cy="2982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1580ae4598_0_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it works</a:t>
            </a:r>
            <a:endParaRPr/>
          </a:p>
        </p:txBody>
      </p:sp>
      <p:pic>
        <p:nvPicPr>
          <p:cNvPr id="464" name="Google Shape;464;g11580ae4598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925" y="1649392"/>
            <a:ext cx="7118375" cy="355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1580ae4598_0_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it works</a:t>
            </a:r>
            <a:endParaRPr/>
          </a:p>
        </p:txBody>
      </p:sp>
      <p:sp>
        <p:nvSpPr>
          <p:cNvPr id="471" name="Google Shape;471;g11580ae4598_0_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g11580ae4598_0_7"/>
          <p:cNvSpPr txBox="1">
            <a:spLocks noGrp="1"/>
          </p:cNvSpPr>
          <p:nvPr>
            <p:ph type="body" idx="2"/>
          </p:nvPr>
        </p:nvSpPr>
        <p:spPr>
          <a:xfrm>
            <a:off x="834600" y="1600200"/>
            <a:ext cx="78522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Build up of uric acid → ppt as uric acid crystals (MU)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→ deposits in joint spaces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causing inflammation!</a:t>
            </a:r>
            <a:endParaRPr/>
          </a:p>
        </p:txBody>
      </p:sp>
      <p:pic>
        <p:nvPicPr>
          <p:cNvPr id="473" name="Google Shape;473;g11580ae4598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600" y="1527225"/>
            <a:ext cx="3504024" cy="467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g11580ae4598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3813" y="3136748"/>
            <a:ext cx="5138725" cy="288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1580ae4598_0_9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Tophi Gout</a:t>
            </a:r>
            <a:endParaRPr/>
          </a:p>
        </p:txBody>
      </p:sp>
      <p:sp>
        <p:nvSpPr>
          <p:cNvPr id="481" name="Google Shape;481;g11580ae4598_0_9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g11580ae4598_0_9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3" name="Google Shape;483;g11580ae4598_0_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813" y="1278725"/>
            <a:ext cx="7572375" cy="5679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1580ae4598_0_2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g11580ae4598_0_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g11580ae4598_0_2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2" name="Google Shape;492;g11580ae4598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1744"/>
            <a:ext cx="9144003" cy="6094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1580ae4598_0_3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Hyperuricaemia </a:t>
            </a:r>
            <a:endParaRPr/>
          </a:p>
        </p:txBody>
      </p:sp>
      <p:sp>
        <p:nvSpPr>
          <p:cNvPr id="499" name="Google Shape;499;g11580ae4598_0_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129700" cy="16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Definition: &gt; 420 µmol/L (M)/ 360 µmol/L (F)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How would they present?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g11580ae4598_0_32"/>
          <p:cNvSpPr txBox="1">
            <a:spLocks noGrp="1"/>
          </p:cNvSpPr>
          <p:nvPr>
            <p:ph type="body" idx="1"/>
          </p:nvPr>
        </p:nvSpPr>
        <p:spPr>
          <a:xfrm>
            <a:off x="528625" y="2814725"/>
            <a:ext cx="4038600" cy="11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Asymptomatic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1 in 5 will develop gout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1580ae4598_2_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OA-presentation</a:t>
            </a:r>
            <a:endParaRPr/>
          </a:p>
        </p:txBody>
      </p:sp>
      <p:sp>
        <p:nvSpPr>
          <p:cNvPr id="125" name="Google Shape;125;g11580ae4598_2_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Most common arthritis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F&gt;M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Obesity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Mainly in large weight bearing joints (knees, Hips)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11580ae4598_2_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Joint pain, worse with movement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Stiffness on rest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Limited joint movement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Bone swelling in fingers (HD Blue picture)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Heberden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Bouchard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1580ae4598_0_7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Causes &amp; Risks</a:t>
            </a:r>
            <a:endParaRPr/>
          </a:p>
        </p:txBody>
      </p:sp>
      <p:pic>
        <p:nvPicPr>
          <p:cNvPr id="507" name="Google Shape;507;g11580ae4598_0_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70037"/>
            <a:ext cx="8839200" cy="417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1580ae4598_0_39"/>
          <p:cNvSpPr txBox="1">
            <a:spLocks noGrp="1"/>
          </p:cNvSpPr>
          <p:nvPr>
            <p:ph type="title"/>
          </p:nvPr>
        </p:nvSpPr>
        <p:spPr>
          <a:xfrm>
            <a:off x="457200" y="274625"/>
            <a:ext cx="4038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Sx</a:t>
            </a:r>
            <a:endParaRPr/>
          </a:p>
        </p:txBody>
      </p:sp>
      <p:sp>
        <p:nvSpPr>
          <p:cNvPr id="514" name="Google Shape;514;g11580ae4598_0_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Red, Hot joint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Painful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Swollen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Acute onset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Most common joint: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Big Toe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Midfoot, ankle, knee, wrist </a:t>
            </a:r>
            <a:endParaRPr/>
          </a:p>
        </p:txBody>
      </p:sp>
      <p:sp>
        <p:nvSpPr>
          <p:cNvPr id="515" name="Google Shape;515;g11580ae4598_0_3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1st Line: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Bloods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Gold standard: Joint aspiration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g11580ae4598_0_39"/>
          <p:cNvSpPr txBox="1">
            <a:spLocks noGrp="1"/>
          </p:cNvSpPr>
          <p:nvPr>
            <p:ph type="title"/>
          </p:nvPr>
        </p:nvSpPr>
        <p:spPr>
          <a:xfrm>
            <a:off x="4648200" y="265100"/>
            <a:ext cx="4038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Ix</a:t>
            </a:r>
            <a:endParaRPr/>
          </a:p>
        </p:txBody>
      </p:sp>
      <p:sp>
        <p:nvSpPr>
          <p:cNvPr id="517" name="Google Shape;517;g11580ae4598_0_39"/>
          <p:cNvSpPr txBox="1">
            <a:spLocks noGrp="1"/>
          </p:cNvSpPr>
          <p:nvPr>
            <p:ph type="body" idx="2"/>
          </p:nvPr>
        </p:nvSpPr>
        <p:spPr>
          <a:xfrm>
            <a:off x="4648200" y="2767000"/>
            <a:ext cx="4038600" cy="16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U&amp;E + eGFR - Renal Fx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Uric Acid Levels &amp; 4-6 weeks after to confirm HyperUricaemia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1580ae4598_0_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Management Plan</a:t>
            </a:r>
            <a:endParaRPr/>
          </a:p>
        </p:txBody>
      </p:sp>
      <p:sp>
        <p:nvSpPr>
          <p:cNvPr id="524" name="Google Shape;524;g11580ae4598_0_4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ACUTE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1st Line: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NSAIDs or Colchicine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2nd Line:</a:t>
            </a:r>
            <a:br>
              <a:rPr lang="en-US"/>
            </a:br>
            <a:r>
              <a:rPr lang="en-US"/>
              <a:t>Intra-articular Steroid Injection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Lifestyle Advice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g11580ae4598_0_4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CHRONIC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1st Line: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Allopurinol - inhibit Xanthine Oxidase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2nd Line:</a:t>
            </a:r>
            <a:br>
              <a:rPr lang="en-US"/>
            </a:br>
            <a:r>
              <a:rPr lang="en-US"/>
              <a:t>Febuxostat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1580ae4598_0_6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Osteomyelitis </a:t>
            </a:r>
            <a:endParaRPr/>
          </a:p>
        </p:txBody>
      </p:sp>
      <p:sp>
        <p:nvSpPr>
          <p:cNvPr id="532" name="Google Shape;532;g11580ae4598_0_6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Infection of bone marrow</a:t>
            </a:r>
            <a:endParaRPr/>
          </a:p>
        </p:txBody>
      </p:sp>
      <p:sp>
        <p:nvSpPr>
          <p:cNvPr id="533" name="Google Shape;533;g11580ae4598_0_6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3 main ways of entry 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haematogenously 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open wound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contiguously: Skin into blood </a:t>
            </a:r>
            <a:endParaRPr/>
          </a:p>
        </p:txBody>
      </p:sp>
      <p:pic>
        <p:nvPicPr>
          <p:cNvPr id="534" name="Google Shape;534;g11580ae4598_0_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713" y="2562389"/>
            <a:ext cx="4219574" cy="2890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1580ae4598_0_16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Case</a:t>
            </a:r>
            <a:endParaRPr/>
          </a:p>
        </p:txBody>
      </p:sp>
      <p:sp>
        <p:nvSpPr>
          <p:cNvPr id="541" name="Google Shape;541;g11580ae4598_0_1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24 year old came in with high fevers, malaise and pale peripheries. He has a record of being an IVDU. He mentioned using a needle he found on the streets for his last drug abuse. You suspect sepsis.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What would you like to do? </a:t>
            </a:r>
            <a:endParaRPr/>
          </a:p>
        </p:txBody>
      </p:sp>
      <p:sp>
        <p:nvSpPr>
          <p:cNvPr id="542" name="Google Shape;542;g11580ae4598_0_161"/>
          <p:cNvSpPr txBox="1">
            <a:spLocks noGrp="1"/>
          </p:cNvSpPr>
          <p:nvPr>
            <p:ph type="body" idx="1"/>
          </p:nvPr>
        </p:nvSpPr>
        <p:spPr>
          <a:xfrm>
            <a:off x="457200" y="4472000"/>
            <a:ext cx="7901100" cy="16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Sepsis 6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Bone Biopsy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Joint X Ray - determine severity of dmg</a:t>
            </a:r>
            <a:endParaRPr/>
          </a:p>
        </p:txBody>
      </p:sp>
      <p:pic>
        <p:nvPicPr>
          <p:cNvPr id="543" name="Google Shape;543;g11580ae4598_0_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5075" y="274625"/>
            <a:ext cx="4133850" cy="610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11580ae4598_0_5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g11580ae4598_0_5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g11580ae4598_0_5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2" name="Google Shape;552;g11580ae4598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2" y="0"/>
            <a:ext cx="9131776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1580ae4598_0_31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g11580ae4598_0_3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g11580ae4598_0_31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1" name="Google Shape;561;g11580ae4598_0_3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556" y="0"/>
            <a:ext cx="7210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1580ae4598_0_17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/>
              <a:t>Seronegative Spondyloarthropathies</a:t>
            </a:r>
            <a:endParaRPr sz="4200"/>
          </a:p>
        </p:txBody>
      </p:sp>
      <p:sp>
        <p:nvSpPr>
          <p:cNvPr id="568" name="Google Shape;568;g11580ae4598_0_17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Umbrella Term for conditions w these similar features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1 Axial Inflammation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2 </a:t>
            </a:r>
            <a:r>
              <a:rPr lang="en-US">
                <a:highlight>
                  <a:srgbClr val="FFFF00"/>
                </a:highlight>
              </a:rPr>
              <a:t>Asymmetrical</a:t>
            </a:r>
            <a:r>
              <a:rPr lang="en-US"/>
              <a:t> Peripheral Arthritis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3 Seronegative = NO RHEUM FACTOR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4 HLA B27 association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g11580ae4598_0_17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0" name="Google Shape;570;g11580ae4598_0_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050" y="1646225"/>
            <a:ext cx="8165750" cy="52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11580ae4598_0_17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Presentation - SPINACHEE</a:t>
            </a:r>
            <a:endParaRPr/>
          </a:p>
        </p:txBody>
      </p:sp>
      <p:sp>
        <p:nvSpPr>
          <p:cNvPr id="577" name="Google Shape;577;g11580ae4598_0_17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Sausage DIgits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Psoriasis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Inflammatory Back Pain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NSAIDs - good response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Arthritis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Crohn’s Disease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HLA B27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Eye - Uveitis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Enthesitis </a:t>
            </a:r>
            <a:endParaRPr/>
          </a:p>
        </p:txBody>
      </p:sp>
      <p:sp>
        <p:nvSpPr>
          <p:cNvPr id="578" name="Google Shape;578;g11580ae4598_0_17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9" name="Google Shape;579;g11580ae4598_0_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200" y="1533552"/>
            <a:ext cx="3824300" cy="470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1580ae4598_0_18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508000" algn="ctr" rtl="0">
              <a:spcBef>
                <a:spcPts val="0"/>
              </a:spcBef>
              <a:spcAft>
                <a:spcPts val="0"/>
              </a:spcAft>
              <a:buSzPts val="4400"/>
              <a:buAutoNum type="alphaLcParenR"/>
            </a:pPr>
            <a:r>
              <a:rPr lang="en-US"/>
              <a:t>Ankylosing Spondylitis </a:t>
            </a:r>
            <a:endParaRPr/>
          </a:p>
        </p:txBody>
      </p:sp>
      <p:sp>
        <p:nvSpPr>
          <p:cNvPr id="586" name="Google Shape;586;g11580ae4598_0_18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Inflammation of sacroiliac joints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Loss of spinal movements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Ix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Bloods - HLA B27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X Ray - Bamboo Spine </a:t>
            </a:r>
            <a:endParaRPr/>
          </a:p>
        </p:txBody>
      </p:sp>
      <p:sp>
        <p:nvSpPr>
          <p:cNvPr id="587" name="Google Shape;587;g11580ae4598_0_18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/>
              <a:t>X Ray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Sacroiliac Joints – eroded &amp; sclerotic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Unclear margin btw rims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Bone spurs aka syndesmophytes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Bamboo Spine due to fusion</a:t>
            </a:r>
            <a:endParaRPr sz="24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1580ae4598_2_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OA-presentation</a:t>
            </a:r>
            <a:endParaRPr/>
          </a:p>
        </p:txBody>
      </p:sp>
      <p:sp>
        <p:nvSpPr>
          <p:cNvPr id="133" name="Google Shape;133;g11580ae4598_2_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11580ae4598_2_1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" name="Google Shape;135;g11580ae4598_2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7024" y="1752186"/>
            <a:ext cx="4222100" cy="422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11580ae4598_0_3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</a:t>
            </a:r>
            <a:endParaRPr/>
          </a:p>
        </p:txBody>
      </p:sp>
      <p:sp>
        <p:nvSpPr>
          <p:cNvPr id="594" name="Google Shape;594;g11580ae4598_0_3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g11580ae4598_0_32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6" name="Google Shape;596;g11580ae4598_0_3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26" y="1520675"/>
            <a:ext cx="7843826" cy="500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11580ae4598_0_3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b) Reactive Arthritis </a:t>
            </a:r>
            <a:endParaRPr/>
          </a:p>
        </p:txBody>
      </p:sp>
      <p:sp>
        <p:nvSpPr>
          <p:cNvPr id="603" name="Google Shape;603;g11580ae4598_0_3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Mainly due to infection 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think about RA when someone has an active sexual hx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g11580ae4598_0_331"/>
          <p:cNvSpPr txBox="1">
            <a:spLocks noGrp="1"/>
          </p:cNvSpPr>
          <p:nvPr>
            <p:ph type="body" idx="2"/>
          </p:nvPr>
        </p:nvSpPr>
        <p:spPr>
          <a:xfrm>
            <a:off x="4086300" y="3743300"/>
            <a:ext cx="46005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S&amp;S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Can’t see - Uveitis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Can’t pee - Urethritis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Can’t climb a tree - Enthesitis 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11580ae4598_0_19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Other niche Sx</a:t>
            </a:r>
            <a:endParaRPr/>
          </a:p>
        </p:txBody>
      </p:sp>
      <p:sp>
        <p:nvSpPr>
          <p:cNvPr id="611" name="Google Shape;611;g11580ae4598_0_19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Char char="-"/>
            </a:pPr>
            <a:r>
              <a:rPr lang="en-US" sz="2200"/>
              <a:t>Keratoma Blennorhagica</a:t>
            </a:r>
            <a:endParaRPr sz="22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g11580ae4598_0_19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Char char="-"/>
            </a:pPr>
            <a:r>
              <a:rPr lang="en-US" sz="2200"/>
              <a:t>Circinate Balanitis</a:t>
            </a:r>
            <a:endParaRPr sz="22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3" name="Google Shape;613;g11580ae4598_0_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177773"/>
            <a:ext cx="4038600" cy="2502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g11580ae4598_0_1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9650" y="2177773"/>
            <a:ext cx="3749250" cy="233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11580ae4598_0_19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Ix</a:t>
            </a:r>
            <a:endParaRPr/>
          </a:p>
        </p:txBody>
      </p:sp>
      <p:sp>
        <p:nvSpPr>
          <p:cNvPr id="621" name="Google Shape;621;g11580ae4598_0_19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Bloods - inflammatory markers </a:t>
            </a:r>
            <a:endParaRPr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erythrocyte sedimentation rate (ESR)</a:t>
            </a:r>
            <a:endParaRPr sz="16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C-reactive protein (CRP)</a:t>
            </a:r>
            <a:endParaRPr sz="16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antinuclear antibody (ANA)</a:t>
            </a:r>
            <a:endParaRPr sz="16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rheumatoid factor</a:t>
            </a:r>
            <a:endParaRPr sz="16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Imaging - determine extent of damage from enthesitis </a:t>
            </a:r>
            <a:endParaRPr/>
          </a:p>
        </p:txBody>
      </p:sp>
      <p:sp>
        <p:nvSpPr>
          <p:cNvPr id="622" name="Google Shape;622;g11580ae4598_0_19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11580ae4598_0_20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c) Psoriatic Arthritis </a:t>
            </a:r>
            <a:endParaRPr/>
          </a:p>
        </p:txBody>
      </p:sp>
      <p:sp>
        <p:nvSpPr>
          <p:cNvPr id="629" name="Google Shape;629;g11580ae4598_0_20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Occurs in 10-40% of people w psoriasis </a:t>
            </a:r>
            <a:endParaRPr/>
          </a:p>
        </p:txBody>
      </p:sp>
      <p:sp>
        <p:nvSpPr>
          <p:cNvPr id="630" name="Google Shape;630;g11580ae4598_0_20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S&amp;S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Painful, swollen, stiff joints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psoriatic plaques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Dactylitis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Telescopic Fingers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What would you see on X Ray?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1" name="Google Shape;631;g11580ae4598_0_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50" y="2680000"/>
            <a:ext cx="3200400" cy="338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1580ae4598_0_21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Tx for HLA B27 </a:t>
            </a:r>
            <a:endParaRPr/>
          </a:p>
        </p:txBody>
      </p:sp>
      <p:sp>
        <p:nvSpPr>
          <p:cNvPr id="638" name="Google Shape;638;g11580ae4598_0_2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Supportive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Pain Management - NSAIDs or Corticosteroids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Biological Therapy - Infliximab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1580ae4598_0_2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 Pain</a:t>
            </a:r>
            <a:endParaRPr/>
          </a:p>
        </p:txBody>
      </p:sp>
      <p:sp>
        <p:nvSpPr>
          <p:cNvPr id="645" name="Google Shape;645;g11580ae4598_0_2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Hx Taking - SOCRATES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Differentials - Congenital / Trauma / Infection / Inflammation / Iatrogenic / Miscellaneous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g11580ae4598_0_21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most common: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Mechanical 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11580ae4598_0_2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Differentials</a:t>
            </a:r>
            <a:endParaRPr/>
          </a:p>
        </p:txBody>
      </p:sp>
      <p:sp>
        <p:nvSpPr>
          <p:cNvPr id="653" name="Google Shape;653;g11580ae4598_0_2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Congenital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Infection - osteomyelitis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Inflammation - HLA B27 / osteoporosis / Osteoarthritis / Pyelonephritis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Trauma - Fracture </a:t>
            </a:r>
            <a:endParaRPr/>
          </a:p>
        </p:txBody>
      </p:sp>
      <p:sp>
        <p:nvSpPr>
          <p:cNvPr id="654" name="Google Shape;654;g11580ae4598_0_23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Iatrogenic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Malignant - MM / Metastases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Lifestyle - posture / overuse 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1580ae4598_0_2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Red flags for LBP</a:t>
            </a:r>
            <a:endParaRPr/>
          </a:p>
        </p:txBody>
      </p:sp>
      <p:sp>
        <p:nvSpPr>
          <p:cNvPr id="661" name="Google Shape;661;g11580ae4598_0_2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1475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222222"/>
              </a:buClr>
              <a:buSzPts val="2250"/>
              <a:buFont typeface="Trebuchet MS"/>
              <a:buChar char="●"/>
            </a:pPr>
            <a:r>
              <a:rPr lang="en-US" sz="2250">
                <a:solidFill>
                  <a:srgbClr val="222222"/>
                </a:solidFill>
                <a:highlight>
                  <a:srgbClr val="F4F4F4"/>
                </a:highlight>
                <a:latin typeface="Trebuchet MS"/>
                <a:ea typeface="Trebuchet MS"/>
                <a:cs typeface="Trebuchet MS"/>
                <a:sym typeface="Trebuchet MS"/>
              </a:rPr>
              <a:t>Cauda equina syndrome.</a:t>
            </a:r>
            <a:endParaRPr sz="2250">
              <a:solidFill>
                <a:srgbClr val="222222"/>
              </a:solidFill>
              <a:highlight>
                <a:srgbClr val="F4F4F4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714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250"/>
              <a:buFont typeface="Trebuchet MS"/>
              <a:buChar char="●"/>
            </a:pPr>
            <a:r>
              <a:rPr lang="en-US" sz="2250">
                <a:solidFill>
                  <a:srgbClr val="222222"/>
                </a:solidFill>
                <a:highlight>
                  <a:srgbClr val="F4F4F4"/>
                </a:highlight>
                <a:latin typeface="Trebuchet MS"/>
                <a:ea typeface="Trebuchet MS"/>
                <a:cs typeface="Trebuchet MS"/>
                <a:sym typeface="Trebuchet MS"/>
              </a:rPr>
              <a:t>Cancer of the spine.</a:t>
            </a:r>
            <a:endParaRPr sz="2250">
              <a:solidFill>
                <a:srgbClr val="222222"/>
              </a:solidFill>
              <a:highlight>
                <a:srgbClr val="F4F4F4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714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250"/>
              <a:buFont typeface="Trebuchet MS"/>
              <a:buChar char="●"/>
            </a:pPr>
            <a:r>
              <a:rPr lang="en-US" sz="2250">
                <a:solidFill>
                  <a:srgbClr val="222222"/>
                </a:solidFill>
                <a:highlight>
                  <a:srgbClr val="F4F4F4"/>
                </a:highlight>
                <a:latin typeface="Trebuchet MS"/>
                <a:ea typeface="Trebuchet MS"/>
                <a:cs typeface="Trebuchet MS"/>
                <a:sym typeface="Trebuchet MS"/>
              </a:rPr>
              <a:t>Spinal fracture due to trauma or osteoporotic collapse.</a:t>
            </a:r>
            <a:endParaRPr sz="2250">
              <a:solidFill>
                <a:srgbClr val="222222"/>
              </a:solidFill>
              <a:highlight>
                <a:srgbClr val="F4F4F4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714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250"/>
              <a:buFont typeface="Trebuchet MS"/>
              <a:buChar char="●"/>
            </a:pPr>
            <a:r>
              <a:rPr lang="en-US" sz="2250">
                <a:solidFill>
                  <a:srgbClr val="222222"/>
                </a:solidFill>
                <a:highlight>
                  <a:srgbClr val="F4F4F4"/>
                </a:highlight>
                <a:latin typeface="Trebuchet MS"/>
                <a:ea typeface="Trebuchet MS"/>
                <a:cs typeface="Trebuchet MS"/>
                <a:sym typeface="Trebuchet MS"/>
              </a:rPr>
              <a:t>Spinal infection.</a:t>
            </a:r>
            <a:endParaRPr sz="2250">
              <a:solidFill>
                <a:srgbClr val="222222"/>
              </a:solidFill>
              <a:highlight>
                <a:srgbClr val="F4F4F4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endParaRPr sz="370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1580ae4598_0_3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/>
              <a:t>Based on differentials &amp; red flags, Ix?</a:t>
            </a:r>
            <a:endParaRPr sz="4200"/>
          </a:p>
        </p:txBody>
      </p:sp>
      <p:sp>
        <p:nvSpPr>
          <p:cNvPr id="668" name="Google Shape;668;g11580ae4598_0_3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Bloods 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Inflammatory markers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FBC - anaemia / WBC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ALP levels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Imaging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DEXA Scan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MRI - better at imaging bone pathology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1580ae4598_2_2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Treatment</a:t>
            </a:r>
            <a:endParaRPr/>
          </a:p>
        </p:txBody>
      </p:sp>
      <p:sp>
        <p:nvSpPr>
          <p:cNvPr id="142" name="Google Shape;142;g11580ae4598_2_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Biological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Paracetamol (work up the analgesics ladder)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Cortisol injections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Joint replacement</a:t>
            </a:r>
            <a:endParaRPr/>
          </a:p>
        </p:txBody>
      </p:sp>
      <p:sp>
        <p:nvSpPr>
          <p:cNvPr id="143" name="Google Shape;143;g11580ae4598_2_2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Social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Weight loss (needed before surgery) 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Lifestyle advice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1580ae4598_0_2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Tx for mechanical back pain</a:t>
            </a:r>
            <a:endParaRPr/>
          </a:p>
        </p:txBody>
      </p:sp>
      <p:sp>
        <p:nvSpPr>
          <p:cNvPr id="675" name="Google Shape;675;g11580ae4598_0_2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Analgesia Ladder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Paracetamol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NSAIDs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Weak Opiates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Strong Opiates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Neuropathic Pain Tx - Gabapentin / Tricyclic </a:t>
            </a:r>
            <a:endParaRPr/>
          </a:p>
        </p:txBody>
      </p:sp>
      <p:sp>
        <p:nvSpPr>
          <p:cNvPr id="676" name="Google Shape;676;g11580ae4598_0_24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Other Mx Plans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Lifestyle advice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Physiotherapy 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11580ae4598_0_24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Fibromyalgia</a:t>
            </a:r>
            <a:endParaRPr/>
          </a:p>
        </p:txBody>
      </p:sp>
      <p:sp>
        <p:nvSpPr>
          <p:cNvPr id="683" name="Google Shape;683;g11580ae4598_0_24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Chronic Pain Syndrome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Widespread over body 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11 out of 18 points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Female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&gt; 3 months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No organic cause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Non-Nociceptive Pain </a:t>
            </a:r>
            <a:endParaRPr/>
          </a:p>
        </p:txBody>
      </p:sp>
      <p:sp>
        <p:nvSpPr>
          <p:cNvPr id="684" name="Google Shape;684;g11580ae4598_0_24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5" name="Google Shape;685;g11580ae4598_0_247"/>
          <p:cNvPicPr preferRelativeResize="0"/>
          <p:nvPr/>
        </p:nvPicPr>
        <p:blipFill rotWithShape="1">
          <a:blip r:embed="rId3">
            <a:alphaModFix/>
          </a:blip>
          <a:srcRect l="47657"/>
          <a:stretch/>
        </p:blipFill>
        <p:spPr>
          <a:xfrm>
            <a:off x="4681113" y="1600200"/>
            <a:ext cx="3972777" cy="505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11580ae4598_0_352"/>
          <p:cNvSpPr txBox="1">
            <a:spLocks noGrp="1"/>
          </p:cNvSpPr>
          <p:nvPr>
            <p:ph type="title"/>
          </p:nvPr>
        </p:nvSpPr>
        <p:spPr>
          <a:xfrm>
            <a:off x="457200" y="274625"/>
            <a:ext cx="4038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Ix </a:t>
            </a:r>
            <a:endParaRPr/>
          </a:p>
        </p:txBody>
      </p:sp>
      <p:sp>
        <p:nvSpPr>
          <p:cNvPr id="692" name="Google Shape;692;g11580ae4598_0_35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Exclude all other differentials with bloods &amp; imaging</a:t>
            </a:r>
            <a:endParaRPr/>
          </a:p>
        </p:txBody>
      </p:sp>
      <p:sp>
        <p:nvSpPr>
          <p:cNvPr id="693" name="Google Shape;693;g11580ae4598_0_35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Neuropathic Pain relief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TCA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Gabapentin 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Pregabalin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Opiates </a:t>
            </a:r>
            <a:endParaRPr/>
          </a:p>
        </p:txBody>
      </p:sp>
      <p:sp>
        <p:nvSpPr>
          <p:cNvPr id="694" name="Google Shape;694;g11580ae4598_0_352"/>
          <p:cNvSpPr txBox="1">
            <a:spLocks noGrp="1"/>
          </p:cNvSpPr>
          <p:nvPr>
            <p:ph type="title"/>
          </p:nvPr>
        </p:nvSpPr>
        <p:spPr>
          <a:xfrm>
            <a:off x="4648200" y="274625"/>
            <a:ext cx="4038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Tx 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1580ae4598_0_2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Bone Tumours </a:t>
            </a:r>
            <a:endParaRPr/>
          </a:p>
        </p:txBody>
      </p:sp>
      <p:sp>
        <p:nvSpPr>
          <p:cNvPr id="701" name="Google Shape;701;g11580ae4598_0_25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g11580ae4598_0_25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g11580ae4598_0_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163" y="1600200"/>
            <a:ext cx="1838325" cy="421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g11580ae4598_0_254"/>
          <p:cNvPicPr preferRelativeResize="0"/>
          <p:nvPr/>
        </p:nvPicPr>
        <p:blipFill rotWithShape="1">
          <a:blip r:embed="rId4">
            <a:alphaModFix/>
          </a:blip>
          <a:srcRect r="45652"/>
          <a:stretch/>
        </p:blipFill>
        <p:spPr>
          <a:xfrm>
            <a:off x="2845725" y="1600200"/>
            <a:ext cx="3042407" cy="452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g11580ae4598_0_2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7344" y="1671625"/>
            <a:ext cx="2588462" cy="421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1580ae4598_0_26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Osteosarcoma</a:t>
            </a:r>
            <a:endParaRPr/>
          </a:p>
        </p:txBody>
      </p:sp>
      <p:sp>
        <p:nvSpPr>
          <p:cNvPr id="712" name="Google Shape;712;g11580ae4598_0_2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Primary bone malignancy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KIDS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metaphysis of long bones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a/w Paget’s Disease</a:t>
            </a:r>
            <a:endParaRPr/>
          </a:p>
        </p:txBody>
      </p:sp>
      <p:sp>
        <p:nvSpPr>
          <p:cNvPr id="713" name="Google Shape;713;g11580ae4598_0_26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4" name="Google Shape;714;g11580ae4598_0_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8325" y="1700200"/>
            <a:ext cx="1838325" cy="421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11580ae4598_0_26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Ewing Sarcoma</a:t>
            </a:r>
            <a:endParaRPr/>
          </a:p>
        </p:txBody>
      </p:sp>
      <p:sp>
        <p:nvSpPr>
          <p:cNvPr id="721" name="Google Shape;721;g11580ae4598_0_26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super rare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From mesenchymal cells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Originating from long bones as well</a:t>
            </a:r>
            <a:endParaRPr/>
          </a:p>
        </p:txBody>
      </p:sp>
      <p:sp>
        <p:nvSpPr>
          <p:cNvPr id="722" name="Google Shape;722;g11580ae4598_0_26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3" name="Google Shape;723;g11580ae4598_0_268"/>
          <p:cNvPicPr preferRelativeResize="0"/>
          <p:nvPr/>
        </p:nvPicPr>
        <p:blipFill rotWithShape="1">
          <a:blip r:embed="rId3">
            <a:alphaModFix/>
          </a:blip>
          <a:srcRect r="45652"/>
          <a:stretch/>
        </p:blipFill>
        <p:spPr>
          <a:xfrm>
            <a:off x="5060275" y="1600200"/>
            <a:ext cx="3042407" cy="452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11580ae4598_0_27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Osteochondroma</a:t>
            </a:r>
            <a:endParaRPr/>
          </a:p>
        </p:txBody>
      </p:sp>
      <p:sp>
        <p:nvSpPr>
          <p:cNvPr id="730" name="Google Shape;730;g11580ae4598_0_27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Benign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v common in M &lt; 25yo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overproduction of bone which deposits on metaphysis </a:t>
            </a:r>
            <a:endParaRPr/>
          </a:p>
        </p:txBody>
      </p:sp>
      <p:sp>
        <p:nvSpPr>
          <p:cNvPr id="731" name="Google Shape;731;g11580ae4598_0_27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2" name="Google Shape;732;g11580ae4598_0_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9275" y="1507998"/>
            <a:ext cx="2282067" cy="452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1580ae4598_0_36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Secondary Bone Tumours</a:t>
            </a:r>
            <a:endParaRPr/>
          </a:p>
        </p:txBody>
      </p:sp>
      <p:sp>
        <p:nvSpPr>
          <p:cNvPr id="739" name="Google Shape;739;g11580ae4598_0_36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Prostate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Breast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Kidneys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Thyroid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Lungs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PBKTL = Lead Kettle	</a:t>
            </a:r>
            <a:endParaRPr/>
          </a:p>
        </p:txBody>
      </p:sp>
      <p:sp>
        <p:nvSpPr>
          <p:cNvPr id="740" name="Google Shape;740;g11580ae4598_0_36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Brostate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Breast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Bidneys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Byroid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Bronchus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5 B’s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11580ae4598_0_28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Investigations </a:t>
            </a:r>
            <a:endParaRPr/>
          </a:p>
        </p:txBody>
      </p:sp>
      <p:sp>
        <p:nvSpPr>
          <p:cNvPr id="747" name="Google Shape;747;g11580ae4598_0_28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Bloods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FBC 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U&amp;E 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ALP 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PSA  </a:t>
            </a:r>
            <a:endParaRPr/>
          </a:p>
        </p:txBody>
      </p:sp>
      <p:sp>
        <p:nvSpPr>
          <p:cNvPr id="748" name="Google Shape;748;g11580ae4598_0_28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Imaging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X Ray - Lytic Lesions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CT Scans - metastases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11580ae4598_0_28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Management</a:t>
            </a:r>
            <a:endParaRPr/>
          </a:p>
        </p:txBody>
      </p:sp>
      <p:sp>
        <p:nvSpPr>
          <p:cNvPr id="755" name="Google Shape;755;g11580ae4598_0_28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Pain Management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Bisphosphonates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Radiotherapy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Chemotherapy </a:t>
            </a:r>
            <a:endParaRPr/>
          </a:p>
        </p:txBody>
      </p:sp>
      <p:sp>
        <p:nvSpPr>
          <p:cNvPr id="756" name="Google Shape;756;g11580ae4598_0_28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1580ae4598_2_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Rheumatoid arthritis </a:t>
            </a:r>
            <a:endParaRPr/>
          </a:p>
        </p:txBody>
      </p:sp>
      <p:sp>
        <p:nvSpPr>
          <p:cNvPr id="150" name="Google Shape;150;g11580ae4598_2_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Autoimmune disease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Symmetrical, deforming, peripheral polyarthris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F 3X&gt;M</a:t>
            </a:r>
            <a:endParaRPr/>
          </a:p>
        </p:txBody>
      </p:sp>
      <p:sp>
        <p:nvSpPr>
          <p:cNvPr id="151" name="Google Shape;151;g11580ae4598_2_3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u="sng"/>
              <a:t>X-ray findings (LOES)</a:t>
            </a:r>
            <a:endParaRPr u="sng"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Loss of joint space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Osteopenia 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Erosion of bone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Swelling of soft tissues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Questions feel free to email -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hwtan1@sheffield.ac.uk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Rsuhailnuruddin1@sheffield.ac.uk</a:t>
            </a:r>
            <a:r>
              <a:rPr lang="en-US"/>
              <a:t>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</p:txBody>
      </p:sp>
      <p:sp>
        <p:nvSpPr>
          <p:cNvPr id="762" name="Google Shape;762;p6"/>
          <p:cNvSpPr txBox="1"/>
          <p:nvPr/>
        </p:nvSpPr>
        <p:spPr>
          <a:xfrm>
            <a:off x="1187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6"/>
          <p:cNvSpPr txBox="1"/>
          <p:nvPr/>
        </p:nvSpPr>
        <p:spPr>
          <a:xfrm>
            <a:off x="457200" y="239712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4" name="Google Shape;764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386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6"/>
          <p:cNvSpPr txBox="1"/>
          <p:nvPr/>
        </p:nvSpPr>
        <p:spPr>
          <a:xfrm>
            <a:off x="1187608" y="449705"/>
            <a:ext cx="469420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Conclusion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7"/>
          <p:cNvSpPr txBox="1"/>
          <p:nvPr/>
        </p:nvSpPr>
        <p:spPr>
          <a:xfrm>
            <a:off x="1187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1" name="Google Shape;77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386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7"/>
          <p:cNvSpPr txBox="1"/>
          <p:nvPr/>
        </p:nvSpPr>
        <p:spPr>
          <a:xfrm>
            <a:off x="3176364" y="79698"/>
            <a:ext cx="2791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Feedback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3" name="Google Shape;77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7625" y="1094912"/>
            <a:ext cx="3538957" cy="3574163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7"/>
          <p:cNvSpPr txBox="1"/>
          <p:nvPr/>
        </p:nvSpPr>
        <p:spPr>
          <a:xfrm>
            <a:off x="1580525" y="5037800"/>
            <a:ext cx="6456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https://docs.google.com/forms/d/e/1FAIpQLSf64bHCmikSnTlA6fz27T9dwn8x0_8Zzs3JSPXjDY5OZK1lAg/viewform?usp=sf_link</a:t>
            </a:r>
            <a:endParaRPr sz="160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p8"/>
          <p:cNvPicPr preferRelativeResize="0"/>
          <p:nvPr/>
        </p:nvPicPr>
        <p:blipFill rotWithShape="1">
          <a:blip r:embed="rId3">
            <a:alphaModFix/>
          </a:blip>
          <a:srcRect r="3646"/>
          <a:stretch/>
        </p:blipFill>
        <p:spPr>
          <a:xfrm>
            <a:off x="1474242" y="0"/>
            <a:ext cx="6134099" cy="6858000"/>
          </a:xfrm>
          <a:prstGeom prst="rect">
            <a:avLst/>
          </a:prstGeom>
          <a:noFill/>
          <a:ln w="9525" cap="flat" cmpd="sng">
            <a:solidFill>
              <a:srgbClr val="293267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1580ae4598_2_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RA-presentation</a:t>
            </a:r>
            <a:endParaRPr/>
          </a:p>
        </p:txBody>
      </p:sp>
      <p:sp>
        <p:nvSpPr>
          <p:cNvPr id="158" name="Google Shape;158;g11580ae4598_2_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Pain in affected joints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Deformities of hand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ulnar deviation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Swan neck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Boutenniere deformity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Morning stiffness &gt;30mins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u="sng"/>
              <a:t>Systemic presentations </a:t>
            </a:r>
            <a:endParaRPr u="sng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scleritis, pleural effusions, pericarditis</a:t>
            </a:r>
            <a:endParaRPr/>
          </a:p>
        </p:txBody>
      </p:sp>
      <p:sp>
        <p:nvSpPr>
          <p:cNvPr id="159" name="Google Shape;159;g11580ae4598_2_3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0" name="Google Shape;160;g11580ae4598_2_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9175" y="1600200"/>
            <a:ext cx="3545350" cy="283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eer Teaching Society Master Slides 2010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2471</Words>
  <Application>Microsoft Macintosh PowerPoint</Application>
  <PresentationFormat>On-screen Show (4:3)</PresentationFormat>
  <Paragraphs>637</Paragraphs>
  <Slides>82</Slides>
  <Notes>82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8" baseType="lpstr">
      <vt:lpstr>Arial</vt:lpstr>
      <vt:lpstr>Radley</vt:lpstr>
      <vt:lpstr>Trebuchet MS</vt:lpstr>
      <vt:lpstr>Times New Roman</vt:lpstr>
      <vt:lpstr>Calibri</vt:lpstr>
      <vt:lpstr>Peer Teaching Society Master Slides 2010</vt:lpstr>
      <vt:lpstr>PowerPoint Presentation</vt:lpstr>
      <vt:lpstr>     </vt:lpstr>
      <vt:lpstr>PowerPoint Presentation</vt:lpstr>
      <vt:lpstr>Osteoarthritis </vt:lpstr>
      <vt:lpstr>OA-presentation</vt:lpstr>
      <vt:lpstr>OA-presentation</vt:lpstr>
      <vt:lpstr>Treatment</vt:lpstr>
      <vt:lpstr>Rheumatoid arthritis </vt:lpstr>
      <vt:lpstr>RA-presentation</vt:lpstr>
      <vt:lpstr>RA</vt:lpstr>
      <vt:lpstr>Treatment</vt:lpstr>
      <vt:lpstr>Osteoporosis </vt:lpstr>
      <vt:lpstr>Presentation/Diagnosis</vt:lpstr>
      <vt:lpstr>Treatment</vt:lpstr>
      <vt:lpstr>Lupus (SLE)</vt:lpstr>
      <vt:lpstr>Presentation</vt:lpstr>
      <vt:lpstr>Diagnosis/Treatment</vt:lpstr>
      <vt:lpstr>Antiphospholipid </vt:lpstr>
      <vt:lpstr>PowerPoint Presentation</vt:lpstr>
      <vt:lpstr>Diagnosis/Treatment</vt:lpstr>
      <vt:lpstr>Sjogren's </vt:lpstr>
      <vt:lpstr>Diagnosis/Treatment</vt:lpstr>
      <vt:lpstr>Raynauds phenomenon </vt:lpstr>
      <vt:lpstr>Treatment</vt:lpstr>
      <vt:lpstr>Systemic sclerosis </vt:lpstr>
      <vt:lpstr>Signs and Symptoms </vt:lpstr>
      <vt:lpstr>Sign and symptoms</vt:lpstr>
      <vt:lpstr>Diagnosis/Treatment</vt:lpstr>
      <vt:lpstr>Poly/dermato myositis</vt:lpstr>
      <vt:lpstr>Signs and Symptoms</vt:lpstr>
      <vt:lpstr>PowerPoint Presentation</vt:lpstr>
      <vt:lpstr>Diagnosis/Treatment</vt:lpstr>
      <vt:lpstr>Paget’s</vt:lpstr>
      <vt:lpstr>Signs and symptoms </vt:lpstr>
      <vt:lpstr>Diagnosis/Treatment</vt:lpstr>
      <vt:lpstr>Osteomalacia </vt:lpstr>
      <vt:lpstr>Signs and Symptoms</vt:lpstr>
      <vt:lpstr>PowerPoint Presentation</vt:lpstr>
      <vt:lpstr>Diagnosis/treatment</vt:lpstr>
      <vt:lpstr>RED HOT SWOLLEN JOINTS</vt:lpstr>
      <vt:lpstr>Septic Arthritis </vt:lpstr>
      <vt:lpstr>Causes &amp; Risks</vt:lpstr>
      <vt:lpstr>Treatment </vt:lpstr>
      <vt:lpstr>Hyperuricaemia</vt:lpstr>
      <vt:lpstr>How it works</vt:lpstr>
      <vt:lpstr>How it works</vt:lpstr>
      <vt:lpstr>Tophi Gout</vt:lpstr>
      <vt:lpstr>PowerPoint Presentation</vt:lpstr>
      <vt:lpstr>Hyperuricaemia </vt:lpstr>
      <vt:lpstr>Causes &amp; Risks</vt:lpstr>
      <vt:lpstr>Sx</vt:lpstr>
      <vt:lpstr>Management Plan</vt:lpstr>
      <vt:lpstr>Osteomyelitis </vt:lpstr>
      <vt:lpstr>Case</vt:lpstr>
      <vt:lpstr>PowerPoint Presentation</vt:lpstr>
      <vt:lpstr>PowerPoint Presentation</vt:lpstr>
      <vt:lpstr>Seronegative Spondyloarthropathies</vt:lpstr>
      <vt:lpstr>Presentation - SPINACHEE</vt:lpstr>
      <vt:lpstr>Ankylosing Spondylitis </vt:lpstr>
      <vt:lpstr>AS</vt:lpstr>
      <vt:lpstr>b) Reactive Arthritis </vt:lpstr>
      <vt:lpstr>Other niche Sx</vt:lpstr>
      <vt:lpstr>Ix</vt:lpstr>
      <vt:lpstr>c) Psoriatic Arthritis </vt:lpstr>
      <vt:lpstr>Tx for HLA B27 </vt:lpstr>
      <vt:lpstr>Back Pain</vt:lpstr>
      <vt:lpstr>Differentials</vt:lpstr>
      <vt:lpstr>Red flags for LBP</vt:lpstr>
      <vt:lpstr>Based on differentials &amp; red flags, Ix?</vt:lpstr>
      <vt:lpstr>Tx for mechanical back pain</vt:lpstr>
      <vt:lpstr>Fibromyalgia</vt:lpstr>
      <vt:lpstr>Ix </vt:lpstr>
      <vt:lpstr>Bone Tumours </vt:lpstr>
      <vt:lpstr>Osteosarcoma</vt:lpstr>
      <vt:lpstr>Ewing Sarcoma</vt:lpstr>
      <vt:lpstr>Osteochondroma</vt:lpstr>
      <vt:lpstr>Secondary Bone Tumours</vt:lpstr>
      <vt:lpstr>Investigations </vt:lpstr>
      <vt:lpstr>Management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Emily Greenaway</cp:lastModifiedBy>
  <cp:revision>1</cp:revision>
  <dcterms:modified xsi:type="dcterms:W3CDTF">2022-04-17T14:25:52Z</dcterms:modified>
</cp:coreProperties>
</file>