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Radley" pitchFamily="2" charset="77"/>
      <p:regular r:id="rId39"/>
      <p: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juaubhJYMsr+jDG7Tj4dxZvD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3D7B7E-12F8-4F89-8E9D-F9D80BB1A382}">
  <a:tblStyle styleId="{833D7B7E-12F8-4F89-8E9D-F9D80BB1A3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4EF340-1E03-4CAE-8A8A-F3E56F732B7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18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eptococcal_pharyngiti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figure/rchows-triad-of-the-three-broad-categories-of-factors-that-are-thought-to-contribute-to_fig1_317266064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ractical-haemostasis.com/Clinical%20Prediction%20Scores/Formulae%20code%20and%20formulae/Formulae/VTE-Diagnosis/Wells_PE_score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210c9e7e4c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5" name="Google Shape;165;g1210c9e7e4c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10c9e7e4c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80" name="Google Shape;180;g1210c9e7e4c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10c9e7e4c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87" name="Google Shape;187;g1210c9e7e4c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1faf94330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1faf94330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11faf94330d_1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faf94330d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faf94330d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1faf94330d_1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0e7717d53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20e7717d53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20e7717d53_1_4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0e7717d53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20e7717d53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 taken from: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https://en.wikipedia.org/wiki/Streptococcal_pharyngitis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120e7717d53_1_5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20e7717d53_7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20e7717d53_7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120e7717d53_7_1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0e7717d53_7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0e7717d53_7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120e7717d53_7_7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0e7717d53_7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20e7717d53_7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120e7717d53_7_6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10c9e7e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1210c9e7e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210c9e7e4c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20e7717d53_7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20e7717d53_7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120e7717d53_7_7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20e7717d53_7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20e7717d53_7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120e7717d53_7_10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20e7717d53_1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120e7717d53_1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120e7717d53_10_2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20e7717d53_1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120e7717d53_1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4" name="Google Shape;344;g120e7717d53_10_38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20e7717d53_7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20e7717d53_7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120e7717d53_7_121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20e7717d53_7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20e7717d53_7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g120e7717d53_7_134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20a330664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120a330664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Image taken from: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https://www.researchgate.net/figure/rchows-triad-of-the-three-broad-categories-of-factors-that-are-thought-to-contribute-to_fig1_317266064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5" name="Google Shape;375;g120a3306645_2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20a3306645_2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84" name="Google Shape;384;g120a3306645_2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20a3306645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Both images taken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https://practical-haemostasis.com/Clinical%20Prediction%20Scores/Formulae%20code%20and%20formulae/Formulae/VTE-Diagnosis/Wells_PE_score.html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391" name="Google Shape;391;g120a3306645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0a3306645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9" name="Google Shape;399;g120a3306645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0" name="Google Shape;400;g120a3306645_2_22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10c9e7e4c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04" name="Google Shape;104;g1210c9e7e4c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7" name="Google Shape;4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210c9e7e4c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6" name="Google Shape;416;g1210c9e7e4c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210c9e7e4c_0_1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6" name="Google Shape;426;g1210c9e7e4c_0_1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10c9e7e4c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14" name="Google Shape;114;g1210c9e7e4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210c9e7e4c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28" name="Google Shape;128;g1210c9e7e4c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10c9e7e4c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35" name="Google Shape;135;g1210c9e7e4c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10c9e7e4c_0_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42" name="Google Shape;142;g1210c9e7e4c_0_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210c9e7e4c_0_5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50" name="Google Shape;150;g1210c9e7e4c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210c9e7e4c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/>
          </a:p>
        </p:txBody>
      </p:sp>
      <p:sp>
        <p:nvSpPr>
          <p:cNvPr id="158" name="Google Shape;158;g1210c9e7e4c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10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" name="Google Shape;2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1736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1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0F24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hqrkhan1@sheffield.ac.u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/>
        </p:nvSpPr>
        <p:spPr>
          <a:xfrm>
            <a:off x="3877732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3229" y="208752"/>
            <a:ext cx="5573138" cy="558951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3636330" y="5897455"/>
            <a:ext cx="2734500" cy="646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3267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2021/2022</a:t>
            </a:r>
            <a:endParaRPr sz="3200" b="1" i="0" u="none" strike="noStrike" cap="non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10c9e7e4c_0_6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168" name="Google Shape;168;g1210c9e7e4c_0_679"/>
          <p:cNvSpPr txBox="1">
            <a:spLocks noGrp="1"/>
          </p:cNvSpPr>
          <p:nvPr>
            <p:ph type="body" idx="1"/>
          </p:nvPr>
        </p:nvSpPr>
        <p:spPr>
          <a:xfrm>
            <a:off x="457200" y="2330576"/>
            <a:ext cx="4040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/>
              <a:t>Active</a:t>
            </a:r>
            <a:endParaRPr sz="2200"/>
          </a:p>
        </p:txBody>
      </p:sp>
      <p:sp>
        <p:nvSpPr>
          <p:cNvPr id="169" name="Google Shape;169;g1210c9e7e4c_0_679"/>
          <p:cNvSpPr txBox="1">
            <a:spLocks noGrp="1"/>
          </p:cNvSpPr>
          <p:nvPr>
            <p:ph type="body" idx="2"/>
          </p:nvPr>
        </p:nvSpPr>
        <p:spPr>
          <a:xfrm>
            <a:off x="457200" y="2744241"/>
            <a:ext cx="40401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937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CXR- upper lobe cavitation</a:t>
            </a:r>
            <a:endParaRPr/>
          </a:p>
          <a:p>
            <a:pPr marL="3937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Sputum- Ziehl-Niehsen stain</a:t>
            </a:r>
            <a:endParaRPr/>
          </a:p>
          <a:p>
            <a:pPr marL="3937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Mx</a:t>
            </a:r>
            <a:endParaRPr/>
          </a:p>
          <a:p>
            <a:pPr marL="8509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RIPE for 2 months</a:t>
            </a:r>
            <a:endParaRPr/>
          </a:p>
          <a:p>
            <a:pPr marL="850900" lvl="1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RI for 4 mths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70" name="Google Shape;170;g1210c9e7e4c_0_679"/>
          <p:cNvSpPr txBox="1">
            <a:spLocks noGrp="1"/>
          </p:cNvSpPr>
          <p:nvPr>
            <p:ph type="body" idx="3"/>
          </p:nvPr>
        </p:nvSpPr>
        <p:spPr>
          <a:xfrm>
            <a:off x="4681847" y="2329082"/>
            <a:ext cx="40419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200"/>
              <a:t>Latent</a:t>
            </a:r>
            <a:endParaRPr/>
          </a:p>
        </p:txBody>
      </p:sp>
      <p:sp>
        <p:nvSpPr>
          <p:cNvPr id="171" name="Google Shape;171;g1210c9e7e4c_0_679"/>
          <p:cNvSpPr txBox="1">
            <a:spLocks noGrp="1"/>
          </p:cNvSpPr>
          <p:nvPr>
            <p:ph type="body" idx="4"/>
          </p:nvPr>
        </p:nvSpPr>
        <p:spPr>
          <a:xfrm>
            <a:off x="4571999" y="2722163"/>
            <a:ext cx="4041900" cy="26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Mannoux test</a:t>
            </a:r>
            <a:endParaRPr/>
          </a:p>
          <a:p>
            <a:pPr marL="50800" lvl="0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000"/>
              <a:t>Mx</a:t>
            </a:r>
            <a:endParaRPr/>
          </a:p>
          <a:p>
            <a:pPr marL="508000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RI for 6 mths</a:t>
            </a:r>
            <a:endParaRPr/>
          </a:p>
          <a:p>
            <a:pPr marL="508000" lvl="1" indent="-177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I for 3 mths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/>
          </a:p>
        </p:txBody>
      </p:sp>
      <p:sp>
        <p:nvSpPr>
          <p:cNvPr id="172" name="Google Shape;172;g1210c9e7e4c_0_679"/>
          <p:cNvSpPr txBox="1"/>
          <p:nvPr/>
        </p:nvSpPr>
        <p:spPr>
          <a:xfrm>
            <a:off x="1187609" y="6343650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210c9e7e4c_0_679"/>
          <p:cNvSpPr txBox="1"/>
          <p:nvPr/>
        </p:nvSpPr>
        <p:spPr>
          <a:xfrm>
            <a:off x="457199" y="274637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g1210c9e7e4c_0_6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1210c9e7e4c_0_679"/>
          <p:cNvSpPr txBox="1"/>
          <p:nvPr/>
        </p:nvSpPr>
        <p:spPr>
          <a:xfrm>
            <a:off x="676894" y="547589"/>
            <a:ext cx="8010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Tuberculosis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1210c9e7e4c_0_679"/>
          <p:cNvSpPr txBox="1"/>
          <p:nvPr/>
        </p:nvSpPr>
        <p:spPr>
          <a:xfrm>
            <a:off x="457199" y="1458386"/>
            <a:ext cx="8229600" cy="8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Primary- Mycobacterium tuberculosis</a:t>
            </a:r>
            <a:endParaRPr/>
          </a:p>
          <a:p>
            <a: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Secondary- reactivation following immunocompromised</a:t>
            </a:r>
            <a:endParaRPr/>
          </a:p>
        </p:txBody>
      </p:sp>
      <p:pic>
        <p:nvPicPr>
          <p:cNvPr id="177" name="Google Shape;177;g1210c9e7e4c_0_679" descr="How artificial intelligence is helping detect tuberculosis in remote areas  | Healthcare IT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5582" y="4811500"/>
            <a:ext cx="2922668" cy="164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210c9e7e4c_0_7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Cystic Fibrosis</a:t>
            </a:r>
            <a:endParaRPr/>
          </a:p>
        </p:txBody>
      </p:sp>
      <p:sp>
        <p:nvSpPr>
          <p:cNvPr id="183" name="Google Shape;183;g1210c9e7e4c_0_7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/>
              <a:t>Autosomal recessive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800"/>
              <a:t>Defect in CFTR gene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S/S</a:t>
            </a:r>
            <a:r>
              <a:rPr lang="en-US" sz="2000"/>
              <a:t> 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Neonatal jaundice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Recurrent chest infections</a:t>
            </a:r>
            <a:endParaRPr sz="1800"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Steatorrhea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Malabsorption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DM</a:t>
            </a:r>
            <a:endParaRPr/>
          </a:p>
          <a:p>
            <a:pPr marL="91440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Male infertility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84" name="Google Shape;184;g1210c9e7e4c_0_7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1"/>
              <a:t>Diagnosis</a:t>
            </a:r>
            <a:endParaRPr/>
          </a:p>
          <a:p>
            <a: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Newborn: Heel-prick</a:t>
            </a:r>
            <a:endParaRPr/>
          </a:p>
          <a:p>
            <a:pPr marL="914400" lvl="1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–"/>
            </a:pPr>
            <a:r>
              <a:rPr lang="en-US" sz="1800"/>
              <a:t>Older: Sweat test-&gt; high chloride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1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000" b="1"/>
              <a:t>Mx: MDT approach</a:t>
            </a:r>
            <a:endParaRPr/>
          </a:p>
          <a:p>
            <a:pPr marL="6858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1800"/>
              <a:t>Chest physio and postural drainage</a:t>
            </a:r>
            <a:endParaRPr/>
          </a:p>
          <a:p>
            <a:pPr marL="6858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1800"/>
              <a:t>High calorie, high fat diet</a:t>
            </a:r>
            <a:endParaRPr/>
          </a:p>
          <a:p>
            <a:pPr marL="6858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1800"/>
              <a:t>Minimise contact with other infective patients</a:t>
            </a:r>
            <a:endParaRPr/>
          </a:p>
          <a:p>
            <a:pPr marL="6858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1800"/>
              <a:t>Pancreatic supplementation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10c9e7e4c_0_8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Bronchiectasis</a:t>
            </a:r>
            <a:endParaRPr/>
          </a:p>
        </p:txBody>
      </p:sp>
      <p:sp>
        <p:nvSpPr>
          <p:cNvPr id="190" name="Google Shape;190;g1210c9e7e4c_0_8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Permanent dilation of airways</a:t>
            </a:r>
            <a:endParaRPr sz="21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100" b="1"/>
              <a:t>Causes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Post-infection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CF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Lung cancer</a:t>
            </a:r>
            <a:endParaRPr sz="21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100" b="1"/>
              <a:t>S/S</a:t>
            </a:r>
            <a:endParaRPr sz="2100" b="1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Dyspnoea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Cough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Hemoptysis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recurrent cx infections</a:t>
            </a:r>
            <a:endParaRPr sz="21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1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91" name="Google Shape;191;g1210c9e7e4c_0_85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100" b="1"/>
              <a:t>Investigations</a:t>
            </a:r>
            <a:endParaRPr sz="2100" b="1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CXR: kerly B lines</a:t>
            </a:r>
            <a:endParaRPr sz="2100"/>
          </a:p>
          <a:p>
            <a:pPr marL="457200" marR="0" lvl="0" indent="-361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</a:pPr>
            <a:r>
              <a:rPr lang="en-US" sz="2100"/>
              <a:t>Sputum- </a:t>
            </a:r>
            <a:r>
              <a:rPr lang="en-US" sz="2100" i="1"/>
              <a:t>H.influenzae</a:t>
            </a:r>
            <a:r>
              <a:rPr lang="en-US" sz="2100"/>
              <a:t> most common</a:t>
            </a:r>
            <a:endParaRPr sz="2100" b="1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100" b="1"/>
              <a:t>Management</a:t>
            </a:r>
            <a:endParaRPr sz="2100" b="1"/>
          </a:p>
          <a:p>
            <a:pPr marL="68580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Physical training</a:t>
            </a:r>
            <a:endParaRPr sz="2100"/>
          </a:p>
          <a:p>
            <a:pPr marL="68580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Postural drainage</a:t>
            </a:r>
            <a:endParaRPr sz="2100"/>
          </a:p>
          <a:p>
            <a:pPr marL="68580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Prophylactic antibiotics</a:t>
            </a:r>
            <a:endParaRPr sz="2100"/>
          </a:p>
          <a:p>
            <a:pPr marL="685800" lvl="0" indent="-412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Surgery (localised disease)</a:t>
            </a:r>
            <a:endParaRPr sz="2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1faf94330d_1_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Pneumonia</a:t>
            </a:r>
            <a:endParaRPr/>
          </a:p>
        </p:txBody>
      </p:sp>
      <p:sp>
        <p:nvSpPr>
          <p:cNvPr id="198" name="Google Shape;198;g11faf94330d_1_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155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Definition</a:t>
            </a:r>
            <a:r>
              <a:rPr lang="en-US" sz="1800">
                <a:solidFill>
                  <a:srgbClr val="17365D"/>
                </a:solidFill>
              </a:rPr>
              <a:t>:</a:t>
            </a:r>
            <a:r>
              <a:rPr lang="en-US" sz="1800"/>
              <a:t> inflammation of the alveoli caused by infection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sp>
        <p:nvSpPr>
          <p:cNvPr id="199" name="Google Shape;199;g11faf94330d_1_7"/>
          <p:cNvSpPr txBox="1"/>
          <p:nvPr/>
        </p:nvSpPr>
        <p:spPr>
          <a:xfrm>
            <a:off x="88825" y="3817675"/>
            <a:ext cx="1482000" cy="1185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CAP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Streptococcus pneumoniae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Haemophilus influenzae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1faf94330d_1_7"/>
          <p:cNvSpPr txBox="1"/>
          <p:nvPr/>
        </p:nvSpPr>
        <p:spPr>
          <a:xfrm>
            <a:off x="1627632" y="3817675"/>
            <a:ext cx="1830000" cy="11853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HAP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Pseudomonas aeruginosa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E.coli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Klebsiella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Staphylococcus aureus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1faf94330d_1_7"/>
          <p:cNvSpPr txBox="1"/>
          <p:nvPr/>
        </p:nvSpPr>
        <p:spPr>
          <a:xfrm>
            <a:off x="457200" y="2807875"/>
            <a:ext cx="468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Classification and common causative organism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11faf94330d_1_7"/>
          <p:cNvSpPr txBox="1"/>
          <p:nvPr/>
        </p:nvSpPr>
        <p:spPr>
          <a:xfrm>
            <a:off x="1692125" y="4145175"/>
            <a:ext cx="265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3" name="Google Shape;203;g11faf94330d_1_7"/>
          <p:cNvCxnSpPr/>
          <p:nvPr/>
        </p:nvCxnSpPr>
        <p:spPr>
          <a:xfrm>
            <a:off x="685371" y="3255270"/>
            <a:ext cx="0" cy="57673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4" name="Google Shape;204;g11faf94330d_1_7"/>
          <p:cNvCxnSpPr/>
          <p:nvPr/>
        </p:nvCxnSpPr>
        <p:spPr>
          <a:xfrm>
            <a:off x="1836279" y="3255270"/>
            <a:ext cx="0" cy="57673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5" name="Google Shape;205;g11faf94330d_1_7"/>
          <p:cNvSpPr txBox="1"/>
          <p:nvPr/>
        </p:nvSpPr>
        <p:spPr>
          <a:xfrm>
            <a:off x="463875" y="2198275"/>
            <a:ext cx="8229600" cy="461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Aetiology</a:t>
            </a:r>
            <a:r>
              <a:rPr lang="en-US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commonly bacterial, but can also be caused by viruses and fungi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11faf94330d_1_7"/>
          <p:cNvSpPr/>
          <p:nvPr/>
        </p:nvSpPr>
        <p:spPr>
          <a:xfrm>
            <a:off x="476425" y="2819750"/>
            <a:ext cx="8229600" cy="461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7" name="Google Shape;207;g11faf94330d_1_7"/>
          <p:cNvCxnSpPr/>
          <p:nvPr/>
        </p:nvCxnSpPr>
        <p:spPr>
          <a:xfrm>
            <a:off x="6746971" y="3279570"/>
            <a:ext cx="0" cy="57673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8" name="Google Shape;208;g11faf94330d_1_7"/>
          <p:cNvSpPr txBox="1"/>
          <p:nvPr/>
        </p:nvSpPr>
        <p:spPr>
          <a:xfrm>
            <a:off x="5751576" y="3854400"/>
            <a:ext cx="1994700" cy="13698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Calibri"/>
                <a:ea typeface="Calibri"/>
                <a:cs typeface="Calibri"/>
                <a:sym typeface="Calibri"/>
              </a:rPr>
              <a:t>Atypical pneumonia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Legionella pneumophila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Mycoplasma pneumoniae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Chlamydia psittaci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Chlamydophila pneumoniae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Coxiella burnetii 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9" name="Google Shape;209;g11faf94330d_1_7"/>
          <p:cNvCxnSpPr/>
          <p:nvPr/>
        </p:nvCxnSpPr>
        <p:spPr>
          <a:xfrm>
            <a:off x="7908679" y="3279570"/>
            <a:ext cx="0" cy="57673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0" name="Google Shape;210;g11faf94330d_1_7"/>
          <p:cNvSpPr txBox="1"/>
          <p:nvPr/>
        </p:nvSpPr>
        <p:spPr>
          <a:xfrm>
            <a:off x="7840725" y="3854400"/>
            <a:ext cx="1227000" cy="708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Aspiration pneumonia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g11faf94330d_1_7"/>
          <p:cNvCxnSpPr/>
          <p:nvPr/>
        </p:nvCxnSpPr>
        <p:spPr>
          <a:xfrm>
            <a:off x="4148925" y="3308925"/>
            <a:ext cx="3900" cy="531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2" name="Google Shape;212;g11faf94330d_1_7"/>
          <p:cNvSpPr txBox="1"/>
          <p:nvPr/>
        </p:nvSpPr>
        <p:spPr>
          <a:xfrm>
            <a:off x="3520440" y="3893875"/>
            <a:ext cx="2148900" cy="971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Pneumonia in immunocompromised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Pneumocystis jiroveci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1faf94330d_1_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Pneumonia</a:t>
            </a:r>
            <a:endParaRPr/>
          </a:p>
        </p:txBody>
      </p:sp>
      <p:sp>
        <p:nvSpPr>
          <p:cNvPr id="219" name="Google Shape;219;g11faf94330d_1_14"/>
          <p:cNvSpPr txBox="1"/>
          <p:nvPr/>
        </p:nvSpPr>
        <p:spPr>
          <a:xfrm>
            <a:off x="463875" y="1455450"/>
            <a:ext cx="8229600" cy="461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Presentation: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0" name="Google Shape;220;g11faf94330d_1_14"/>
          <p:cNvGraphicFramePr/>
          <p:nvPr/>
        </p:nvGraphicFramePr>
        <p:xfrm>
          <a:off x="453863" y="199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{833D7B7E-12F8-4F89-8E9D-F9D80BB1A382}</a:tableStyleId>
              </a:tblPr>
              <a:tblGrid>
                <a:gridCol w="270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600"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1736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</a:t>
                      </a:r>
                      <a:endParaRPr b="1">
                        <a:solidFill>
                          <a:srgbClr val="1736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1736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</a:t>
                      </a:r>
                      <a:endParaRPr b="1">
                        <a:solidFill>
                          <a:srgbClr val="1736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solidFill>
                            <a:srgbClr val="17365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Signs on auscultation</a:t>
                      </a:r>
                      <a:endParaRPr b="1">
                        <a:solidFill>
                          <a:srgbClr val="17365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250">
                <a:tc>
                  <a:txBody>
                    <a:bodyPr/>
                    <a:lstStyle/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SOB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Cough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Sputum 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Fever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Pleuritic chest pain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Delirium</a:t>
                      </a:r>
                      <a:endParaRPr sz="1200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↑ RR, HR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↓</a:t>
                      </a: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BP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</a:t>
                      </a: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↓</a:t>
                      </a: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O2 sats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Dull to percuss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Increased tactile fremitus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Decreased air entry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Wheezing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Course crackles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Bronchial breath sounds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2286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   	Increased vocal resonance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0" marT="0" marB="0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1" name="Google Shape;221;g11faf94330d_1_14"/>
          <p:cNvSpPr txBox="1"/>
          <p:nvPr/>
        </p:nvSpPr>
        <p:spPr>
          <a:xfrm>
            <a:off x="5263275" y="3694176"/>
            <a:ext cx="3430200" cy="1970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Investigations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CURB-65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FBC, U+E, CRP - ↑ WCC, ↑ urea, ↑ CRP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Sputum culture - MC+S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CXR - localised/widespread consolidation, effusion, abscesses, empyema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11faf94330d_1_14"/>
          <p:cNvSpPr txBox="1"/>
          <p:nvPr/>
        </p:nvSpPr>
        <p:spPr>
          <a:xfrm>
            <a:off x="463875" y="3694400"/>
            <a:ext cx="4724400" cy="20010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16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CURB -65 score (to assess severity), 1 point each for:</a:t>
            </a:r>
            <a:endParaRPr sz="16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onfusion </a:t>
            </a: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(new onset)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 &gt; 7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espiratory rate &gt;= 30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 b="1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 &lt; 90 systolic AND/OR &lt;60 diastolic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4008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 &gt;= </a:t>
            </a:r>
            <a:r>
              <a:rPr lang="en-US" sz="1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65</a:t>
            </a:r>
            <a:endParaRPr sz="1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4008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alibri"/>
              <a:ea typeface="Calibri"/>
              <a:cs typeface="Calibri"/>
              <a:sym typeface="Calibri"/>
            </a:endParaRPr>
          </a:p>
          <a:p>
            <a:pPr marL="64008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0-1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outpatient treatment</a:t>
            </a:r>
            <a:endParaRPr sz="1200">
              <a:solidFill>
                <a:schemeClr val="dk1"/>
              </a:solidFill>
            </a:endParaRPr>
          </a:p>
          <a:p>
            <a:pPr marL="64008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consider hospital admission or close outpatient management</a:t>
            </a:r>
            <a:endParaRPr sz="1200">
              <a:solidFill>
                <a:schemeClr val="dk1"/>
              </a:solidFill>
            </a:endParaRPr>
          </a:p>
          <a:p>
            <a:pPr marL="64008" lvl="0" indent="-76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&gt;3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consider intensive care assessment</a:t>
            </a:r>
            <a:endParaRPr sz="12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0e7717d53_1_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Pneumonia</a:t>
            </a:r>
            <a:endParaRPr/>
          </a:p>
        </p:txBody>
      </p:sp>
      <p:sp>
        <p:nvSpPr>
          <p:cNvPr id="229" name="Google Shape;229;g120e7717d53_1_41"/>
          <p:cNvSpPr txBox="1"/>
          <p:nvPr/>
        </p:nvSpPr>
        <p:spPr>
          <a:xfrm>
            <a:off x="457200" y="1548000"/>
            <a:ext cx="8229600" cy="1323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Management and Treatment: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Maintain O2 sats at 94-98%  (COPD 88-92%)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Antibiotics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Analgesia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30" name="Google Shape;230;g120e7717d53_1_41"/>
          <p:cNvGraphicFramePr/>
          <p:nvPr/>
        </p:nvGraphicFramePr>
        <p:xfrm>
          <a:off x="457200" y="3001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{833D7B7E-12F8-4F89-8E9D-F9D80BB1A382}</a:tableStyleId>
              </a:tblPr>
              <a:tblGrid>
                <a:gridCol w="90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5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4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1"/>
                        <a:t>Score</a:t>
                      </a:r>
                      <a:endParaRPr b="1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1"/>
                        <a:t>Mortality Risk</a:t>
                      </a:r>
                      <a:endParaRPr b="1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1"/>
                        <a:t>Management</a:t>
                      </a:r>
                      <a:endParaRPr b="1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b="1"/>
                        <a:t>Treatment</a:t>
                      </a:r>
                      <a:endParaRPr b="1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0-1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Low (less than 3%)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Consider tx. at home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Oral amoxicillin for 5d (</a:t>
                      </a:r>
                      <a:r>
                        <a:rPr lang="en-US" sz="1200" b="1" u="sng"/>
                        <a:t>or</a:t>
                      </a:r>
                      <a:r>
                        <a:rPr lang="en-US" sz="1200"/>
                        <a:t> macrolide if penicillin allergy)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2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Intermediate (3-15%)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Consider hospital admission or close outpatient observation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Dual therapy with amoxicillin + macrolide (IV or oral) for 7-10d.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3-5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High (&gt;15%)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Consider ITU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/>
                        <a:t>IV co-amoxiclav + macrolide</a:t>
                      </a:r>
                      <a:endParaRPr sz="1200"/>
                    </a:p>
                  </a:txBody>
                  <a:tcPr marL="68575" marR="6857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20e7717d53_1_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Pharyngitis</a:t>
            </a:r>
            <a:endParaRPr/>
          </a:p>
        </p:txBody>
      </p:sp>
      <p:sp>
        <p:nvSpPr>
          <p:cNvPr id="237" name="Google Shape;237;g120e7717d53_1_51"/>
          <p:cNvSpPr txBox="1">
            <a:spLocks noGrp="1"/>
          </p:cNvSpPr>
          <p:nvPr>
            <p:ph type="body" idx="1"/>
          </p:nvPr>
        </p:nvSpPr>
        <p:spPr>
          <a:xfrm>
            <a:off x="457200" y="1512425"/>
            <a:ext cx="8229600" cy="719100"/>
          </a:xfrm>
          <a:prstGeom prst="rect">
            <a:avLst/>
          </a:prstGeom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Definition</a:t>
            </a:r>
            <a:r>
              <a:rPr lang="en-US" sz="1800">
                <a:solidFill>
                  <a:srgbClr val="17365D"/>
                </a:solidFill>
              </a:rPr>
              <a:t>:</a:t>
            </a:r>
            <a:r>
              <a:rPr lang="en-US" sz="1800"/>
              <a:t> acute pharyngitis is characterised by the rapid onset of sore throat and inflammation of the pharynx (with or without exudate)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sp>
        <p:nvSpPr>
          <p:cNvPr id="238" name="Google Shape;238;g120e7717d53_1_51"/>
          <p:cNvSpPr txBox="1"/>
          <p:nvPr/>
        </p:nvSpPr>
        <p:spPr>
          <a:xfrm>
            <a:off x="457200" y="2307550"/>
            <a:ext cx="4796100" cy="3263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Aetiology</a:t>
            </a:r>
            <a:r>
              <a:rPr lang="en-US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commonly viral or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group A strep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viral causes: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Rhinovirus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RSV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Adenovirus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Enterovirus                     common cold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Influenza A and B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Parainfluenza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EBV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CMV                                glandular fever (“mono”)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120e7717d53_1_51"/>
          <p:cNvSpPr/>
          <p:nvPr/>
        </p:nvSpPr>
        <p:spPr>
          <a:xfrm>
            <a:off x="1843000" y="3247200"/>
            <a:ext cx="200600" cy="1291375"/>
          </a:xfrm>
          <a:custGeom>
            <a:avLst/>
            <a:gdLst/>
            <a:ahLst/>
            <a:cxnLst/>
            <a:rect l="l" t="t" r="r" b="b"/>
            <a:pathLst>
              <a:path w="8024" h="51655" extrusionOk="0">
                <a:moveTo>
                  <a:pt x="1003" y="0"/>
                </a:moveTo>
                <a:cubicBezTo>
                  <a:pt x="8261" y="0"/>
                  <a:pt x="2250" y="14524"/>
                  <a:pt x="4012" y="21565"/>
                </a:cubicBezTo>
                <a:cubicBezTo>
                  <a:pt x="4501" y="23518"/>
                  <a:pt x="8024" y="24065"/>
                  <a:pt x="8024" y="26078"/>
                </a:cubicBezTo>
                <a:cubicBezTo>
                  <a:pt x="8024" y="28321"/>
                  <a:pt x="5559" y="29920"/>
                  <a:pt x="5015" y="32096"/>
                </a:cubicBezTo>
                <a:cubicBezTo>
                  <a:pt x="3633" y="37619"/>
                  <a:pt x="7398" y="43623"/>
                  <a:pt x="6018" y="49147"/>
                </a:cubicBezTo>
                <a:cubicBezTo>
                  <a:pt x="5491" y="51255"/>
                  <a:pt x="2173" y="51655"/>
                  <a:pt x="0" y="5165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0" name="Google Shape;240;g120e7717d53_1_51"/>
          <p:cNvSpPr/>
          <p:nvPr/>
        </p:nvSpPr>
        <p:spPr>
          <a:xfrm>
            <a:off x="1843000" y="4651400"/>
            <a:ext cx="200600" cy="453273"/>
          </a:xfrm>
          <a:custGeom>
            <a:avLst/>
            <a:gdLst/>
            <a:ahLst/>
            <a:cxnLst/>
            <a:rect l="l" t="t" r="r" b="b"/>
            <a:pathLst>
              <a:path w="8024" h="51655" extrusionOk="0">
                <a:moveTo>
                  <a:pt x="1003" y="0"/>
                </a:moveTo>
                <a:cubicBezTo>
                  <a:pt x="8261" y="0"/>
                  <a:pt x="2250" y="14524"/>
                  <a:pt x="4012" y="21565"/>
                </a:cubicBezTo>
                <a:cubicBezTo>
                  <a:pt x="4501" y="23518"/>
                  <a:pt x="8024" y="24065"/>
                  <a:pt x="8024" y="26078"/>
                </a:cubicBezTo>
                <a:cubicBezTo>
                  <a:pt x="8024" y="28321"/>
                  <a:pt x="5559" y="29920"/>
                  <a:pt x="5015" y="32096"/>
                </a:cubicBezTo>
                <a:cubicBezTo>
                  <a:pt x="3633" y="37619"/>
                  <a:pt x="7398" y="43623"/>
                  <a:pt x="6018" y="49147"/>
                </a:cubicBezTo>
                <a:cubicBezTo>
                  <a:pt x="5491" y="51255"/>
                  <a:pt x="2173" y="51655"/>
                  <a:pt x="0" y="51655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Google Shape;241;g120e7717d53_1_51"/>
          <p:cNvSpPr txBox="1"/>
          <p:nvPr/>
        </p:nvSpPr>
        <p:spPr>
          <a:xfrm>
            <a:off x="5361300" y="2307550"/>
            <a:ext cx="3325500" cy="3263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Symptoms: 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Sore throat → difficulty swallowing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Fever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Headache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pain/ muscle ache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rashes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Swollen lymph nodes in neck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Viral → runny nose, blocked nose, sneezing, cough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Bacterial → fever, pharyngeal exudate, cervical lymphadenopathy,  absence of cough + runny nose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120e7717d53_1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9000" y="5646675"/>
            <a:ext cx="968198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20e7717d53_7_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Pharyngitis</a:t>
            </a:r>
            <a:endParaRPr/>
          </a:p>
        </p:txBody>
      </p:sp>
      <p:sp>
        <p:nvSpPr>
          <p:cNvPr id="249" name="Google Shape;249;g120e7717d53_7_1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7820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Investigations and treatment</a:t>
            </a:r>
            <a:r>
              <a:rPr lang="en-US" sz="1800">
                <a:solidFill>
                  <a:srgbClr val="17365D"/>
                </a:solidFill>
              </a:rPr>
              <a:t>:</a:t>
            </a:r>
            <a:r>
              <a:rPr lang="en-US" sz="1800"/>
              <a:t> </a:t>
            </a:r>
            <a:endParaRPr sz="1800"/>
          </a:p>
          <a:p>
            <a:pPr marL="0" lvl="0" indent="0" algn="ctr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Assess likelihood of Strep A infection (FeverPAIN/Centor)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Rapid antigen detection test (RADT)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								    Throat culture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cxnSp>
        <p:nvCxnSpPr>
          <p:cNvPr id="250" name="Google Shape;250;g120e7717d53_7_14"/>
          <p:cNvCxnSpPr/>
          <p:nvPr/>
        </p:nvCxnSpPr>
        <p:spPr>
          <a:xfrm>
            <a:off x="4613925" y="2344500"/>
            <a:ext cx="0" cy="26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g120e7717d53_7_14"/>
          <p:cNvCxnSpPr/>
          <p:nvPr/>
        </p:nvCxnSpPr>
        <p:spPr>
          <a:xfrm rot="10800000">
            <a:off x="2106525" y="2607800"/>
            <a:ext cx="2507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g120e7717d53_7_14"/>
          <p:cNvCxnSpPr/>
          <p:nvPr/>
        </p:nvCxnSpPr>
        <p:spPr>
          <a:xfrm rot="10800000">
            <a:off x="4613925" y="2607800"/>
            <a:ext cx="25074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g120e7717d53_7_14"/>
          <p:cNvCxnSpPr/>
          <p:nvPr/>
        </p:nvCxnSpPr>
        <p:spPr>
          <a:xfrm>
            <a:off x="2131500" y="2607800"/>
            <a:ext cx="0" cy="250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" name="Google Shape;254;g120e7717d53_7_14"/>
          <p:cNvCxnSpPr/>
          <p:nvPr/>
        </p:nvCxnSpPr>
        <p:spPr>
          <a:xfrm>
            <a:off x="7121325" y="2607800"/>
            <a:ext cx="0" cy="250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g120e7717d53_7_14"/>
          <p:cNvSpPr txBox="1"/>
          <p:nvPr/>
        </p:nvSpPr>
        <p:spPr>
          <a:xfrm>
            <a:off x="1467850" y="2946300"/>
            <a:ext cx="169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Suspect GAS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120e7717d53_7_14"/>
          <p:cNvSpPr txBox="1"/>
          <p:nvPr/>
        </p:nvSpPr>
        <p:spPr>
          <a:xfrm>
            <a:off x="6760125" y="2991288"/>
            <a:ext cx="722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g120e7717d53_7_14"/>
          <p:cNvCxnSpPr/>
          <p:nvPr/>
        </p:nvCxnSpPr>
        <p:spPr>
          <a:xfrm flipH="1">
            <a:off x="7120725" y="3385650"/>
            <a:ext cx="1200" cy="323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g120e7717d53_7_14"/>
          <p:cNvSpPr txBox="1"/>
          <p:nvPr/>
        </p:nvSpPr>
        <p:spPr>
          <a:xfrm>
            <a:off x="6444225" y="3836500"/>
            <a:ext cx="1354200" cy="615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Self-resolving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Supportive care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g120e7717d53_7_14"/>
          <p:cNvCxnSpPr/>
          <p:nvPr/>
        </p:nvCxnSpPr>
        <p:spPr>
          <a:xfrm>
            <a:off x="2125500" y="3323388"/>
            <a:ext cx="12000" cy="447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0" name="Google Shape;260;g120e7717d53_7_14"/>
          <p:cNvCxnSpPr/>
          <p:nvPr/>
        </p:nvCxnSpPr>
        <p:spPr>
          <a:xfrm>
            <a:off x="2127775" y="4146975"/>
            <a:ext cx="0" cy="26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1" name="Google Shape;261;g120e7717d53_7_14"/>
          <p:cNvCxnSpPr/>
          <p:nvPr/>
        </p:nvCxnSpPr>
        <p:spPr>
          <a:xfrm flipH="1">
            <a:off x="950125" y="4400650"/>
            <a:ext cx="4039800" cy="96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g120e7717d53_7_14"/>
          <p:cNvCxnSpPr/>
          <p:nvPr/>
        </p:nvCxnSpPr>
        <p:spPr>
          <a:xfrm>
            <a:off x="950275" y="4410375"/>
            <a:ext cx="0" cy="250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g120e7717d53_7_14"/>
          <p:cNvCxnSpPr/>
          <p:nvPr/>
        </p:nvCxnSpPr>
        <p:spPr>
          <a:xfrm>
            <a:off x="4989925" y="4375900"/>
            <a:ext cx="0" cy="250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" name="Google Shape;264;g120e7717d53_7_14"/>
          <p:cNvSpPr/>
          <p:nvPr/>
        </p:nvSpPr>
        <p:spPr>
          <a:xfrm>
            <a:off x="764775" y="4738200"/>
            <a:ext cx="300900" cy="263400"/>
          </a:xfrm>
          <a:prstGeom prst="mathPlus">
            <a:avLst>
              <a:gd name="adj1" fmla="val 30816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120e7717d53_7_14"/>
          <p:cNvSpPr/>
          <p:nvPr/>
        </p:nvSpPr>
        <p:spPr>
          <a:xfrm>
            <a:off x="4795525" y="4668550"/>
            <a:ext cx="388800" cy="263400"/>
          </a:xfrm>
          <a:prstGeom prst="mathMinus">
            <a:avLst>
              <a:gd name="adj1" fmla="val 2352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20e7717d53_7_14"/>
          <p:cNvSpPr txBox="1"/>
          <p:nvPr/>
        </p:nvSpPr>
        <p:spPr>
          <a:xfrm>
            <a:off x="512925" y="5103750"/>
            <a:ext cx="2571300" cy="831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Phenoxymethylpenicillin (or clarithromycin if penicillin allergy) for 7-10d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7" name="Google Shape;267;g120e7717d53_7_14"/>
          <p:cNvCxnSpPr/>
          <p:nvPr/>
        </p:nvCxnSpPr>
        <p:spPr>
          <a:xfrm flipH="1">
            <a:off x="4989325" y="4931950"/>
            <a:ext cx="1200" cy="323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8" name="Google Shape;268;g120e7717d53_7_14"/>
          <p:cNvCxnSpPr/>
          <p:nvPr/>
        </p:nvCxnSpPr>
        <p:spPr>
          <a:xfrm>
            <a:off x="4989925" y="5530975"/>
            <a:ext cx="0" cy="263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g120e7717d53_7_14"/>
          <p:cNvCxnSpPr/>
          <p:nvPr/>
        </p:nvCxnSpPr>
        <p:spPr>
          <a:xfrm flipH="1">
            <a:off x="3559975" y="5767250"/>
            <a:ext cx="3624000" cy="19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270" name="Google Shape;270;g120e7717d53_7_14"/>
          <p:cNvSpPr/>
          <p:nvPr/>
        </p:nvSpPr>
        <p:spPr>
          <a:xfrm>
            <a:off x="3209775" y="5638900"/>
            <a:ext cx="300900" cy="263400"/>
          </a:xfrm>
          <a:prstGeom prst="mathPlus">
            <a:avLst>
              <a:gd name="adj1" fmla="val 30816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1" name="Google Shape;271;g120e7717d53_7_14"/>
          <p:cNvCxnSpPr/>
          <p:nvPr/>
        </p:nvCxnSpPr>
        <p:spPr>
          <a:xfrm rot="10800000">
            <a:off x="7170450" y="4651300"/>
            <a:ext cx="0" cy="1103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2" name="Google Shape;272;g120e7717d53_7_14"/>
          <p:cNvSpPr/>
          <p:nvPr/>
        </p:nvSpPr>
        <p:spPr>
          <a:xfrm>
            <a:off x="6929125" y="4439950"/>
            <a:ext cx="388800" cy="263400"/>
          </a:xfrm>
          <a:prstGeom prst="mathMinus">
            <a:avLst>
              <a:gd name="adj1" fmla="val 2352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0e7717d53_7_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Sinusitis</a:t>
            </a:r>
            <a:endParaRPr/>
          </a:p>
        </p:txBody>
      </p:sp>
      <p:sp>
        <p:nvSpPr>
          <p:cNvPr id="279" name="Google Shape;279;g120e7717d53_7_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7191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Definition</a:t>
            </a:r>
            <a:r>
              <a:rPr lang="en-US" sz="1800">
                <a:solidFill>
                  <a:srgbClr val="17365D"/>
                </a:solidFill>
              </a:rPr>
              <a:t>:</a:t>
            </a:r>
            <a:r>
              <a:rPr lang="en-US" sz="1800"/>
              <a:t>  inflammation of the mucous membrane of the nasal cavity and paranasal sinuses - also known as acute rhinosinusitis.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sp>
        <p:nvSpPr>
          <p:cNvPr id="280" name="Google Shape;280;g120e7717d53_7_7"/>
          <p:cNvSpPr txBox="1"/>
          <p:nvPr/>
        </p:nvSpPr>
        <p:spPr>
          <a:xfrm>
            <a:off x="457200" y="2414125"/>
            <a:ext cx="8229600" cy="20778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Aetiology</a:t>
            </a:r>
            <a:r>
              <a:rPr lang="en-US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Common infectious agents: 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Streptococcus pneumoniae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Haemophilus influenzae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Rhinoviruses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Commonly viral infection which in some cases progresses to secondary bacterial infection (known as “double sickening”).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120e7717d53_7_7"/>
          <p:cNvSpPr txBox="1"/>
          <p:nvPr/>
        </p:nvSpPr>
        <p:spPr>
          <a:xfrm>
            <a:off x="457200" y="4584650"/>
            <a:ext cx="8229600" cy="14892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RF: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nasal pathology e.g. septal deviation or nasal polyps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recent local infection e.g. rhinitis or dental extraction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swimming/diving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smoking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20e7717d53_7_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Sinusitis</a:t>
            </a:r>
            <a:endParaRPr/>
          </a:p>
        </p:txBody>
      </p:sp>
      <p:graphicFrame>
        <p:nvGraphicFramePr>
          <p:cNvPr id="288" name="Google Shape;288;g120e7717d53_7_60"/>
          <p:cNvGraphicFramePr/>
          <p:nvPr/>
        </p:nvGraphicFramePr>
        <p:xfrm>
          <a:off x="457200" y="2097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{FC4EF340-1E03-4CAE-8A8A-F3E56F732B7F}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Bacterial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&lt;10 days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Symptoms &gt;10 days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6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Clear nasal discharge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Fever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Sore throat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•Purulent nasal discharge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•Nasal obstruction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•Dental/ facial pain</a:t>
                      </a:r>
                      <a:endParaRPr sz="12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•Headache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9" name="Google Shape;289;g120e7717d53_7_60"/>
          <p:cNvSpPr txBox="1"/>
          <p:nvPr/>
        </p:nvSpPr>
        <p:spPr>
          <a:xfrm>
            <a:off x="457200" y="1572725"/>
            <a:ext cx="8229600" cy="461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Presentation: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20e7717d53_7_60"/>
          <p:cNvSpPr txBox="1"/>
          <p:nvPr/>
        </p:nvSpPr>
        <p:spPr>
          <a:xfrm>
            <a:off x="463875" y="3899150"/>
            <a:ext cx="3372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120e7717d53_7_60"/>
          <p:cNvSpPr txBox="1"/>
          <p:nvPr/>
        </p:nvSpPr>
        <p:spPr>
          <a:xfrm>
            <a:off x="457200" y="3944600"/>
            <a:ext cx="8229600" cy="461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Investigations: 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diagnosis clinical - distinguish viral vs bacterial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20e7717d53_7_60"/>
          <p:cNvSpPr txBox="1"/>
          <p:nvPr/>
        </p:nvSpPr>
        <p:spPr>
          <a:xfrm>
            <a:off x="457200" y="4495150"/>
            <a:ext cx="8229600" cy="21318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Treatment: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Symptom management with analgesia and intranasal decongestants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NICE CKS recommend that intranasal corticosteroids be considered if symptoms have been present for &gt;10 days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Antibiotic therapy not normally required but may be given for severe presentations (phenoxymethylpenicillin first-line)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10c9e7e4c_0_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</p:txBody>
      </p:sp>
      <p:sp>
        <p:nvSpPr>
          <p:cNvPr id="99" name="Google Shape;99;g1210c9e7e4c_0_1"/>
          <p:cNvSpPr txBox="1">
            <a:spLocks noGrp="1"/>
          </p:cNvSpPr>
          <p:nvPr>
            <p:ph type="body" idx="1"/>
          </p:nvPr>
        </p:nvSpPr>
        <p:spPr>
          <a:xfrm>
            <a:off x="457200" y="2981325"/>
            <a:ext cx="8229600" cy="31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Phase </a:t>
            </a:r>
            <a:r>
              <a:rPr lang="en-US"/>
              <a:t>2a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Revision Session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Hasnain Khan, Phase 3b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Kam Kaur, Phase 3b</a:t>
            </a:r>
            <a:endParaRPr/>
          </a:p>
          <a:p>
            <a:pPr marL="342900" marR="0" lvl="0" indent="-342900" algn="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US"/>
              <a:t>Thursday 31</a:t>
            </a:r>
            <a:r>
              <a:rPr lang="en-US" baseline="30000"/>
              <a:t>st</a:t>
            </a:r>
            <a:r>
              <a:rPr lang="en-US" sz="3200" b="0" i="0" u="none" strike="noStrike" cap="none">
                <a:solidFill>
                  <a:schemeClr val="dk1"/>
                </a:solidFill>
              </a:rPr>
              <a:t> March 2022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1210c9e7e4c_0_1"/>
          <p:cNvSpPr txBox="1"/>
          <p:nvPr/>
        </p:nvSpPr>
        <p:spPr>
          <a:xfrm>
            <a:off x="457200" y="274637"/>
            <a:ext cx="8229600" cy="19812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1210c9e7e4c_0_1"/>
          <p:cNvSpPr txBox="1"/>
          <p:nvPr/>
        </p:nvSpPr>
        <p:spPr>
          <a:xfrm>
            <a:off x="878946" y="605270"/>
            <a:ext cx="73860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Calibri"/>
              <a:buNone/>
            </a:pPr>
            <a:r>
              <a:rPr lang="en-US" sz="7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Respiratory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20e7717d53_7_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Lung Cancer</a:t>
            </a:r>
            <a:endParaRPr/>
          </a:p>
        </p:txBody>
      </p:sp>
      <p:sp>
        <p:nvSpPr>
          <p:cNvPr id="299" name="Google Shape;299;g120e7717d53_7_74"/>
          <p:cNvSpPr txBox="1"/>
          <p:nvPr/>
        </p:nvSpPr>
        <p:spPr>
          <a:xfrm>
            <a:off x="457200" y="1523950"/>
            <a:ext cx="8229600" cy="692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Epidemiology:</a:t>
            </a:r>
            <a:endParaRPr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3rd most common cancer in the UK behind breast and prostate cancer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120e7717d53_7_74"/>
          <p:cNvSpPr txBox="1"/>
          <p:nvPr/>
        </p:nvSpPr>
        <p:spPr>
          <a:xfrm>
            <a:off x="457200" y="2322975"/>
            <a:ext cx="8229600" cy="13884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RF:</a:t>
            </a:r>
            <a:endParaRPr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Cigarette smoking (including passive smoking) </a:t>
            </a:r>
            <a:endParaRPr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Occupational: asbestos, coal and products of coal combustion, arsenic, petroleum, iron oxide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Pre-existing lung disease such as pulmonary fibrosis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factors</a:t>
            </a:r>
            <a:endParaRPr sz="15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g120e7717d53_7_74"/>
          <p:cNvSpPr txBox="1">
            <a:spLocks noGrp="1"/>
          </p:cNvSpPr>
          <p:nvPr>
            <p:ph type="body" idx="1"/>
          </p:nvPr>
        </p:nvSpPr>
        <p:spPr>
          <a:xfrm>
            <a:off x="2438401" y="3810317"/>
            <a:ext cx="4038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b="1"/>
              <a:t>Bronchial carcinoma</a:t>
            </a:r>
            <a:endParaRPr sz="1600"/>
          </a:p>
        </p:txBody>
      </p:sp>
      <p:sp>
        <p:nvSpPr>
          <p:cNvPr id="302" name="Google Shape;302;g120e7717d53_7_74"/>
          <p:cNvSpPr txBox="1"/>
          <p:nvPr/>
        </p:nvSpPr>
        <p:spPr>
          <a:xfrm>
            <a:off x="4996600" y="3885242"/>
            <a:ext cx="438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Small cell lung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cancer</a:t>
            </a: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(SCLC)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g120e7717d53_7_74"/>
          <p:cNvCxnSpPr/>
          <p:nvPr/>
        </p:nvCxnSpPr>
        <p:spPr>
          <a:xfrm>
            <a:off x="3766250" y="4174000"/>
            <a:ext cx="2400" cy="315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cxnSp>
      <p:sp>
        <p:nvSpPr>
          <p:cNvPr id="304" name="Google Shape;304;g120e7717d53_7_74"/>
          <p:cNvSpPr txBox="1"/>
          <p:nvPr/>
        </p:nvSpPr>
        <p:spPr>
          <a:xfrm>
            <a:off x="2590805" y="4531299"/>
            <a:ext cx="403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Non- small cell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lung cancer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5" name="Google Shape;305;g120e7717d53_7_74"/>
          <p:cNvCxnSpPr/>
          <p:nvPr/>
        </p:nvCxnSpPr>
        <p:spPr>
          <a:xfrm rot="-5400000" flipH="1">
            <a:off x="3753628" y="4855571"/>
            <a:ext cx="386400" cy="356400"/>
          </a:xfrm>
          <a:prstGeom prst="bentConnector3">
            <a:avLst>
              <a:gd name="adj1" fmla="val 10082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cxnSp>
      <p:sp>
        <p:nvSpPr>
          <p:cNvPr id="306" name="Google Shape;306;g120e7717d53_7_74"/>
          <p:cNvSpPr txBox="1"/>
          <p:nvPr/>
        </p:nvSpPr>
        <p:spPr>
          <a:xfrm>
            <a:off x="4236896" y="5350035"/>
            <a:ext cx="403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Squamous cell carcinoma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g120e7717d53_7_74"/>
          <p:cNvCxnSpPr/>
          <p:nvPr/>
        </p:nvCxnSpPr>
        <p:spPr>
          <a:xfrm rot="-5400000" flipH="1">
            <a:off x="3783029" y="5225530"/>
            <a:ext cx="327600" cy="356400"/>
          </a:xfrm>
          <a:prstGeom prst="bentConnector3">
            <a:avLst>
              <a:gd name="adj1" fmla="val 10034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cxnSp>
      <p:sp>
        <p:nvSpPr>
          <p:cNvPr id="308" name="Google Shape;308;g120e7717d53_7_74"/>
          <p:cNvSpPr txBox="1"/>
          <p:nvPr/>
        </p:nvSpPr>
        <p:spPr>
          <a:xfrm>
            <a:off x="4236898" y="5021419"/>
            <a:ext cx="403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Adenocarcinoma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g120e7717d53_7_74"/>
          <p:cNvCxnSpPr/>
          <p:nvPr/>
        </p:nvCxnSpPr>
        <p:spPr>
          <a:xfrm rot="-5400000" flipH="1">
            <a:off x="3783029" y="5503229"/>
            <a:ext cx="327600" cy="356400"/>
          </a:xfrm>
          <a:prstGeom prst="bentConnector3">
            <a:avLst>
              <a:gd name="adj1" fmla="val 10034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cxnSp>
      <p:sp>
        <p:nvSpPr>
          <p:cNvPr id="310" name="Google Shape;310;g120e7717d53_7_74"/>
          <p:cNvSpPr txBox="1"/>
          <p:nvPr/>
        </p:nvSpPr>
        <p:spPr>
          <a:xfrm>
            <a:off x="4248074" y="5663940"/>
            <a:ext cx="567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Large cell and differentiated carcinoma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g120e7717d53_7_74"/>
          <p:cNvCxnSpPr/>
          <p:nvPr/>
        </p:nvCxnSpPr>
        <p:spPr>
          <a:xfrm rot="-5400000" flipH="1">
            <a:off x="3783028" y="5799284"/>
            <a:ext cx="327600" cy="356400"/>
          </a:xfrm>
          <a:prstGeom prst="bentConnector3">
            <a:avLst>
              <a:gd name="adj1" fmla="val 100345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</p:cxnSp>
      <p:sp>
        <p:nvSpPr>
          <p:cNvPr id="312" name="Google Shape;312;g120e7717d53_7_74"/>
          <p:cNvSpPr txBox="1"/>
          <p:nvPr/>
        </p:nvSpPr>
        <p:spPr>
          <a:xfrm>
            <a:off x="4236895" y="5926457"/>
            <a:ext cx="403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Carcinoid tumours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3" name="Google Shape;313;g120e7717d53_7_74"/>
          <p:cNvCxnSpPr/>
          <p:nvPr/>
        </p:nvCxnSpPr>
        <p:spPr>
          <a:xfrm>
            <a:off x="4531025" y="4054600"/>
            <a:ext cx="3510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4" name="Google Shape;314;g120e7717d53_7_74"/>
          <p:cNvSpPr/>
          <p:nvPr/>
        </p:nvSpPr>
        <p:spPr>
          <a:xfrm>
            <a:off x="457200" y="3840700"/>
            <a:ext cx="8229600" cy="2487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Classification:</a:t>
            </a: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5" name="Google Shape;315;g120e7717d53_7_74"/>
          <p:cNvCxnSpPr/>
          <p:nvPr/>
        </p:nvCxnSpPr>
        <p:spPr>
          <a:xfrm>
            <a:off x="7578700" y="4076500"/>
            <a:ext cx="349200" cy="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6" name="Google Shape;316;g120e7717d53_7_74"/>
          <p:cNvSpPr txBox="1"/>
          <p:nvPr/>
        </p:nvSpPr>
        <p:spPr>
          <a:xfrm>
            <a:off x="7883500" y="3784550"/>
            <a:ext cx="822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Worse prognosis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7" name="Google Shape;317;g120e7717d53_7_74"/>
          <p:cNvCxnSpPr>
            <a:stCxn id="304" idx="1"/>
          </p:cNvCxnSpPr>
          <p:nvPr/>
        </p:nvCxnSpPr>
        <p:spPr>
          <a:xfrm rot="10800000">
            <a:off x="2274605" y="4695849"/>
            <a:ext cx="316200" cy="48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8" name="Google Shape;318;g120e7717d53_7_74"/>
          <p:cNvSpPr txBox="1"/>
          <p:nvPr/>
        </p:nvSpPr>
        <p:spPr>
          <a:xfrm>
            <a:off x="813425" y="4348600"/>
            <a:ext cx="162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More common. Accounts for 80-85% of all lung ca cases 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20e7717d53_7_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Lung Cancer</a:t>
            </a:r>
            <a:endParaRPr/>
          </a:p>
        </p:txBody>
      </p:sp>
      <p:sp>
        <p:nvSpPr>
          <p:cNvPr id="325" name="Google Shape;325;g120e7717d53_7_108"/>
          <p:cNvSpPr txBox="1"/>
          <p:nvPr/>
        </p:nvSpPr>
        <p:spPr>
          <a:xfrm>
            <a:off x="457200" y="1510625"/>
            <a:ext cx="3912000" cy="1372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Adenocarcinoma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primary lung cancer</a:t>
            </a:r>
            <a:endParaRPr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common cell type in non-smokers</a:t>
            </a:r>
            <a:endParaRPr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Originate from mucus-secreting glandular cells</a:t>
            </a:r>
            <a:endParaRPr b="0" i="0" u="sng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g120e7717d53_7_108"/>
          <p:cNvSpPr txBox="1"/>
          <p:nvPr/>
        </p:nvSpPr>
        <p:spPr>
          <a:xfrm>
            <a:off x="4515700" y="1510625"/>
            <a:ext cx="4171200" cy="1372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Squamous cell carcinoma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strongly associated with cigarette smoking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Arises from epithelial cells typically in the central bronchus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120e7717d53_7_108"/>
          <p:cNvSpPr txBox="1"/>
          <p:nvPr/>
        </p:nvSpPr>
        <p:spPr>
          <a:xfrm>
            <a:off x="461700" y="2995450"/>
            <a:ext cx="8229600" cy="4002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Carcinoid tumours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small cell lung cancers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release neuroendocrine hormones → paraneoplastic syndrome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120e7717d53_7_108"/>
          <p:cNvSpPr txBox="1"/>
          <p:nvPr/>
        </p:nvSpPr>
        <p:spPr>
          <a:xfrm>
            <a:off x="457125" y="3508275"/>
            <a:ext cx="3912000" cy="21240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Note: secondary lung cancer is more common that primary lung cancer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Cancer can spread to the lungs from: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Bowel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Bladder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Kidney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Prostate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120e7717d53_7_108"/>
          <p:cNvSpPr txBox="1"/>
          <p:nvPr/>
        </p:nvSpPr>
        <p:spPr>
          <a:xfrm>
            <a:off x="4515700" y="3508275"/>
            <a:ext cx="4171200" cy="13341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Common sites of metastasis: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Liver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Adrenal glands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20e7717d53_10_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Lung Cancer</a:t>
            </a:r>
            <a:endParaRPr/>
          </a:p>
        </p:txBody>
      </p:sp>
      <p:sp>
        <p:nvSpPr>
          <p:cNvPr id="336" name="Google Shape;336;g120e7717d53_10_26"/>
          <p:cNvSpPr txBox="1">
            <a:spLocks noGrp="1"/>
          </p:cNvSpPr>
          <p:nvPr>
            <p:ph type="body" idx="1"/>
          </p:nvPr>
        </p:nvSpPr>
        <p:spPr>
          <a:xfrm>
            <a:off x="457200" y="1528352"/>
            <a:ext cx="8229600" cy="414900"/>
          </a:xfrm>
          <a:prstGeom prst="rect">
            <a:avLst/>
          </a:prstGeom>
          <a:noFill/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00" b="1">
                <a:solidFill>
                  <a:schemeClr val="dk2"/>
                </a:solidFill>
              </a:rPr>
              <a:t>Presentation:</a:t>
            </a:r>
            <a:endParaRPr sz="1800">
              <a:solidFill>
                <a:schemeClr val="dk2"/>
              </a:solidFill>
            </a:endParaRPr>
          </a:p>
          <a:p>
            <a:pPr marL="177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37" name="Google Shape;337;g120e7717d53_10_26"/>
          <p:cNvSpPr txBox="1"/>
          <p:nvPr/>
        </p:nvSpPr>
        <p:spPr>
          <a:xfrm>
            <a:off x="457200" y="2053975"/>
            <a:ext cx="3315300" cy="2361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of local disease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Persistent cough 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Shortness of breath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Haemoptysis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Weight loss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ecurrent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pneumonia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Finger clubbing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Lymphadenopathy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120e7717d53_10_26"/>
          <p:cNvSpPr txBox="1"/>
          <p:nvPr/>
        </p:nvSpPr>
        <p:spPr>
          <a:xfrm>
            <a:off x="457175" y="4516425"/>
            <a:ext cx="3315300" cy="1143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Symptoms of metastatic disease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Bone pain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Headache, seizures, neuro deficit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Abdominal pain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120e7717d53_10_26"/>
          <p:cNvSpPr txBox="1"/>
          <p:nvPr/>
        </p:nvSpPr>
        <p:spPr>
          <a:xfrm>
            <a:off x="3885075" y="2053975"/>
            <a:ext cx="4887300" cy="23616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Paraneoplastic changes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↑PTH</a:t>
            </a:r>
            <a:r>
              <a:rPr lang="en-US" sz="12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	→ </a:t>
            </a:r>
            <a:r>
              <a:rPr lang="en-US" sz="1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Hyperparathyroidism </a:t>
            </a:r>
            <a:r>
              <a:rPr lang="en-US" sz="12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→ hypercalcaemia →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stones, bones, groans, psychic moans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2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US" sz="1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ADH</a:t>
            </a:r>
            <a:r>
              <a:rPr lang="en-US" sz="12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	→ </a:t>
            </a:r>
            <a:r>
              <a:rPr lang="en-US" sz="1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SIADH </a:t>
            </a:r>
            <a:r>
              <a:rPr lang="en-US" sz="12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→ hyponatremia → N+V, weakness, cramps, tremor, irritability, confusion, seizures, LOC, coma</a:t>
            </a:r>
            <a:endParaRPr sz="120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200" b="1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US" sz="1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ACTH</a:t>
            </a:r>
            <a:r>
              <a:rPr lang="en-US" sz="12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 → </a:t>
            </a:r>
            <a:r>
              <a:rPr lang="en-US" sz="1200" i="0" u="none" strike="noStrike" cap="non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Cushing’s </a:t>
            </a:r>
            <a:r>
              <a:rPr lang="en-US" sz="12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syndrome→ mood changes, moon face, central fat distribution, buffalo hump, proximal </a:t>
            </a:r>
            <a:r>
              <a:rPr lang="en-US" sz="12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weakness, hypertension, glucose intolerance, purple striae</a:t>
            </a:r>
            <a:endParaRPr sz="1200">
              <a:solidFill>
                <a:srgbClr val="20212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342900" lvl="0" indent="-127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2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120e7717d53_10_26"/>
          <p:cNvSpPr txBox="1"/>
          <p:nvPr/>
        </p:nvSpPr>
        <p:spPr>
          <a:xfrm>
            <a:off x="3896325" y="4515700"/>
            <a:ext cx="4887300" cy="1416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Extrapulmonary manifestations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Recurrent laryngeal nerve palsy - hoarse voice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Superior vena cava obstruction - facial swelling, distended veins in neck and upper chest, 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Pemberton’s sign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Horner’s syndrome - ptosis, miosis, anhidrosis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120e7717d53_10_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Lung Cancer</a:t>
            </a:r>
            <a:endParaRPr/>
          </a:p>
        </p:txBody>
      </p:sp>
      <p:sp>
        <p:nvSpPr>
          <p:cNvPr id="347" name="Google Shape;347;g120e7717d53_10_38"/>
          <p:cNvSpPr txBox="1"/>
          <p:nvPr/>
        </p:nvSpPr>
        <p:spPr>
          <a:xfrm>
            <a:off x="457200" y="1510150"/>
            <a:ext cx="8229600" cy="24537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Investigations:</a:t>
            </a:r>
            <a:endParaRPr sz="1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5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line: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CXR -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opacified lesion, hilar enlargement, pleural effusion (usually unilateral in cancer), collapse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CT chest abdo pelvis for staging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PET-CT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Bronchoscopy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78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g120e7717d53_10_38"/>
          <p:cNvSpPr txBox="1"/>
          <p:nvPr/>
        </p:nvSpPr>
        <p:spPr>
          <a:xfrm>
            <a:off x="457200" y="4056375"/>
            <a:ext cx="8229600" cy="459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Diagnostic: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percutaneous or bronchoscopic</a:t>
            </a: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iopsy + histology</a:t>
            </a:r>
            <a:endParaRPr sz="1800" b="1" i="0" u="none" strike="noStrike" cap="none">
              <a:solidFill>
                <a:srgbClr val="FF0000"/>
              </a:solidFill>
            </a:endParaRPr>
          </a:p>
          <a:p>
            <a:pPr marL="3302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120e7717d53_10_38"/>
          <p:cNvSpPr txBox="1"/>
          <p:nvPr/>
        </p:nvSpPr>
        <p:spPr>
          <a:xfrm>
            <a:off x="457200" y="4608200"/>
            <a:ext cx="8229600" cy="15393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Treatment: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Depends on cell-type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Surgery - lobectomy, segmentectomy, wedge resection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Radiotherapy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Chemotherapy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Palliative care - tracheal stenting or debulking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20e7717d53_7_1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Pleural effusion</a:t>
            </a:r>
            <a:endParaRPr/>
          </a:p>
        </p:txBody>
      </p:sp>
      <p:sp>
        <p:nvSpPr>
          <p:cNvPr id="356" name="Google Shape;356;g120e7717d53_7_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Definition</a:t>
            </a:r>
            <a:r>
              <a:rPr lang="en-US" sz="1800">
                <a:solidFill>
                  <a:srgbClr val="17365D"/>
                </a:solidFill>
              </a:rPr>
              <a:t>:</a:t>
            </a:r>
            <a:r>
              <a:rPr lang="en-US" sz="1800"/>
              <a:t>  collection of fluid in the pleural cavity, the space between the parietal and visceral pleura. 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sp>
        <p:nvSpPr>
          <p:cNvPr id="357" name="Google Shape;357;g120e7717d53_7_121"/>
          <p:cNvSpPr txBox="1"/>
          <p:nvPr/>
        </p:nvSpPr>
        <p:spPr>
          <a:xfrm>
            <a:off x="472975" y="2398600"/>
            <a:ext cx="8229600" cy="4002000"/>
          </a:xfrm>
          <a:prstGeom prst="rect">
            <a:avLst/>
          </a:prstGeom>
          <a:noFill/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Pathophysiology: </a:t>
            </a:r>
            <a:endParaRPr sz="18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			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Pleural effusion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Exudative 											Transudative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High protein count (&gt;3g/l)									Low protein count (&lt;3g/l)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are related to</a:t>
            </a:r>
            <a:r>
              <a:rPr lang="en-US" sz="1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inflammation. 								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are related to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fluid</a:t>
            </a:r>
            <a:endParaRPr sz="1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Inflammation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causes fluid + protein to leak 							</a:t>
            </a:r>
            <a:r>
              <a:rPr lang="en-US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moving across</a:t>
            </a: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the pleural space.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the capillaries into the pleural space.							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causes of inflammation: 							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Lung cancer									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Pneumonia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TB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120e7717d53_7_121"/>
          <p:cNvSpPr txBox="1"/>
          <p:nvPr/>
        </p:nvSpPr>
        <p:spPr>
          <a:xfrm>
            <a:off x="5971000" y="4358025"/>
            <a:ext cx="2565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Think of causes of fluid shifting e.g. </a:t>
            </a:r>
            <a:r>
              <a:rPr lang="en-US" sz="12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increased pressure in the blood vessels or a low blood protein count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Congestive HF	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Fluid overload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Hypoalbuminemia (cirrhosis, nephrotic syndrome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g120e7717d53_7_121"/>
          <p:cNvCxnSpPr/>
          <p:nvPr/>
        </p:nvCxnSpPr>
        <p:spPr>
          <a:xfrm flipH="1">
            <a:off x="2173350" y="2916625"/>
            <a:ext cx="1486500" cy="247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0" name="Google Shape;360;g120e7717d53_7_121"/>
          <p:cNvCxnSpPr/>
          <p:nvPr/>
        </p:nvCxnSpPr>
        <p:spPr>
          <a:xfrm>
            <a:off x="5163084" y="2889811"/>
            <a:ext cx="1481100" cy="265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61" name="Google Shape;361;g120e7717d53_7_121"/>
          <p:cNvSpPr txBox="1"/>
          <p:nvPr/>
        </p:nvSpPr>
        <p:spPr>
          <a:xfrm>
            <a:off x="860350" y="5713475"/>
            <a:ext cx="1227600" cy="40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Local causes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120e7717d53_7_121"/>
          <p:cNvSpPr txBox="1"/>
          <p:nvPr/>
        </p:nvSpPr>
        <p:spPr>
          <a:xfrm>
            <a:off x="6367400" y="5835525"/>
            <a:ext cx="1568100" cy="40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Systemic causes</a:t>
            </a:r>
            <a:endParaRPr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0e7717d53_7_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Pleural effusion</a:t>
            </a:r>
            <a:endParaRPr/>
          </a:p>
        </p:txBody>
      </p:sp>
      <p:sp>
        <p:nvSpPr>
          <p:cNvPr id="369" name="Google Shape;369;g120e7717d53_7_134"/>
          <p:cNvSpPr txBox="1">
            <a:spLocks noGrp="1"/>
          </p:cNvSpPr>
          <p:nvPr>
            <p:ph type="body" idx="1"/>
          </p:nvPr>
        </p:nvSpPr>
        <p:spPr>
          <a:xfrm>
            <a:off x="457200" y="1528350"/>
            <a:ext cx="8229600" cy="1444500"/>
          </a:xfrm>
          <a:prstGeom prst="rect">
            <a:avLst/>
          </a:prstGeom>
          <a:noFill/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b="1">
                <a:solidFill>
                  <a:schemeClr val="dk2"/>
                </a:solidFill>
              </a:rPr>
              <a:t>Presentation: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SOB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Cough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Stony dull percussion over effusion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Reduced breath sounds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Tracheal deviation away from the effusion if its a large pleural effusion</a:t>
            </a:r>
            <a:endParaRPr sz="1400"/>
          </a:p>
          <a:p>
            <a:pPr marL="177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70" name="Google Shape;370;g120e7717d53_7_134"/>
          <p:cNvSpPr txBox="1">
            <a:spLocks noGrp="1"/>
          </p:cNvSpPr>
          <p:nvPr>
            <p:ph type="body" idx="1"/>
          </p:nvPr>
        </p:nvSpPr>
        <p:spPr>
          <a:xfrm>
            <a:off x="457200" y="3038525"/>
            <a:ext cx="8229600" cy="1972800"/>
          </a:xfrm>
          <a:prstGeom prst="rect">
            <a:avLst/>
          </a:prstGeom>
          <a:noFill/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b="1">
                <a:solidFill>
                  <a:schemeClr val="dk2"/>
                </a:solidFill>
              </a:rPr>
              <a:t>Investigations: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1st line: CXR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	blunting of costophrenic angle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	fluid in lung fissures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	meniscus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	tracheal and mediastinal deviation if large effusion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 Thoracentesis to analyse protein count, cell count, pH, glucose and send to microbiology</a:t>
            </a:r>
            <a:endParaRPr sz="1400"/>
          </a:p>
          <a:p>
            <a:pPr marL="177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71" name="Google Shape;371;g120e7717d53_7_134"/>
          <p:cNvSpPr txBox="1">
            <a:spLocks noGrp="1"/>
          </p:cNvSpPr>
          <p:nvPr>
            <p:ph type="body" idx="1"/>
          </p:nvPr>
        </p:nvSpPr>
        <p:spPr>
          <a:xfrm>
            <a:off x="2629500" y="5077000"/>
            <a:ext cx="3885000" cy="1251600"/>
          </a:xfrm>
          <a:prstGeom prst="rect">
            <a:avLst/>
          </a:prstGeom>
          <a:noFill/>
          <a:ln w="38100" cap="flat" cmpd="sng">
            <a:solidFill>
              <a:srgbClr val="17365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600" b="1">
                <a:solidFill>
                  <a:schemeClr val="dk2"/>
                </a:solidFill>
              </a:rPr>
              <a:t>Treatment: </a:t>
            </a: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Dependent on cause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Fluid overload or congestive HF - diuretic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Infective - antibiotics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400"/>
              <a:t>Large effusions often need aspiration or drainage </a:t>
            </a: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400"/>
          </a:p>
          <a:p>
            <a:pPr marL="177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20a3306645_2_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Pulmonary Embolism</a:t>
            </a:r>
            <a:endParaRPr/>
          </a:p>
        </p:txBody>
      </p:sp>
      <p:sp>
        <p:nvSpPr>
          <p:cNvPr id="378" name="Google Shape;378;g120a3306645_2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308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Definition</a:t>
            </a:r>
            <a:r>
              <a:rPr lang="en-US" sz="1800">
                <a:solidFill>
                  <a:srgbClr val="17365D"/>
                </a:solidFill>
              </a:rPr>
              <a:t>:</a:t>
            </a:r>
            <a:r>
              <a:rPr lang="en-US" sz="1800"/>
              <a:t>  occlusion of a pulmonary artery by an embolic thrombus.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sp>
        <p:nvSpPr>
          <p:cNvPr id="379" name="Google Shape;379;g120a3306645_2_0"/>
          <p:cNvSpPr txBox="1">
            <a:spLocks noGrp="1"/>
          </p:cNvSpPr>
          <p:nvPr>
            <p:ph type="body" idx="1"/>
          </p:nvPr>
        </p:nvSpPr>
        <p:spPr>
          <a:xfrm>
            <a:off x="457200" y="2213575"/>
            <a:ext cx="8229600" cy="6702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Pathophysiology: </a:t>
            </a:r>
            <a:r>
              <a:rPr lang="en-US" sz="1800"/>
              <a:t>clot breaks off from venous thrombus → IVC → RA → RV → pulmonary arteries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sp>
        <p:nvSpPr>
          <p:cNvPr id="380" name="Google Shape;380;g120a3306645_2_0"/>
          <p:cNvSpPr txBox="1">
            <a:spLocks noGrp="1"/>
          </p:cNvSpPr>
          <p:nvPr>
            <p:ph type="body" idx="1"/>
          </p:nvPr>
        </p:nvSpPr>
        <p:spPr>
          <a:xfrm>
            <a:off x="457200" y="3066350"/>
            <a:ext cx="8229600" cy="29028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Aetiology/ RF:  </a:t>
            </a:r>
            <a:endParaRPr sz="180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Increased age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Immobility e.g. post-surgery, long haul flights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Pregnancy 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Active malignancy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DVT 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Family history of VTE 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Congenital and acquired thrombotic disorders</a:t>
            </a:r>
            <a:endParaRPr sz="16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>
              <a:solidFill>
                <a:srgbClr val="17365D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  <p:pic>
        <p:nvPicPr>
          <p:cNvPr id="381" name="Google Shape;381;g120a3306645_2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575" y="3303525"/>
            <a:ext cx="2891011" cy="24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120a3306645_2_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Pulmonary Embolism</a:t>
            </a:r>
            <a:endParaRPr/>
          </a:p>
        </p:txBody>
      </p:sp>
      <p:sp>
        <p:nvSpPr>
          <p:cNvPr id="387" name="Google Shape;387;g120a3306645_2_9"/>
          <p:cNvSpPr txBox="1">
            <a:spLocks noGrp="1"/>
          </p:cNvSpPr>
          <p:nvPr>
            <p:ph type="body" idx="2"/>
          </p:nvPr>
        </p:nvSpPr>
        <p:spPr>
          <a:xfrm>
            <a:off x="3031050" y="1974375"/>
            <a:ext cx="4093500" cy="29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700" u="sng"/>
              <a:t>Signs</a:t>
            </a:r>
            <a:endParaRPr sz="1700" u="sng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DVT - unilateral leg swelling and tenderness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Hypoxia 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Tachycardia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↑RR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Low grade fever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/>
              <a:t>Haemodynamic instability causing hypotension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88" name="Google Shape;388;g120a3306645_2_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6667500" cy="31101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Presentation:</a:t>
            </a:r>
            <a:r>
              <a:rPr lang="en-US" sz="1800"/>
              <a:t>  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700" u="sng"/>
              <a:t>Symptoms</a:t>
            </a:r>
            <a:r>
              <a:rPr lang="en-US" sz="1700"/>
              <a:t> 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700"/>
              <a:t>Acute onset SOB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700"/>
              <a:t>Cough +/- haemoptysis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700"/>
              <a:t>Pleuritic chest pain</a:t>
            </a:r>
            <a:endParaRPr sz="17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700" b="1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20a3306645_2_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Pulmonary Embolism</a:t>
            </a:r>
            <a:endParaRPr/>
          </a:p>
        </p:txBody>
      </p:sp>
      <p:pic>
        <p:nvPicPr>
          <p:cNvPr id="394" name="Google Shape;394;g120a3306645_2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675" y="1577125"/>
            <a:ext cx="3892126" cy="4337398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5" name="Google Shape;395;g120a3306645_2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065200"/>
            <a:ext cx="4124899" cy="387232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g120a3306645_2_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43400" cy="4337400"/>
          </a:xfrm>
          <a:prstGeom prst="rect">
            <a:avLst/>
          </a:prstGeom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17365D"/>
                </a:solidFill>
              </a:rPr>
              <a:t>Investigation: WELLS SCORE</a:t>
            </a:r>
            <a:endParaRPr sz="180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1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120a3306645_2_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Pulmonary Embolism</a:t>
            </a:r>
            <a:endParaRPr/>
          </a:p>
        </p:txBody>
      </p:sp>
      <p:sp>
        <p:nvSpPr>
          <p:cNvPr id="403" name="Google Shape;403;g120a3306645_2_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16000" cy="3924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Management </a:t>
            </a:r>
            <a:endParaRPr sz="1800">
              <a:solidFill>
                <a:srgbClr val="17365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If</a:t>
            </a:r>
            <a:r>
              <a:rPr lang="en-US" sz="1600"/>
              <a:t> investigations (CT-PA, d-dimer are delayed) 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start interim therap</a:t>
            </a:r>
            <a:r>
              <a:rPr lang="en-US" sz="1600"/>
              <a:t>eutic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 anticoagulation</a:t>
            </a:r>
            <a:r>
              <a:rPr lang="en-US" sz="1600"/>
              <a:t>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Many options depending on </a:t>
            </a:r>
            <a:r>
              <a:rPr lang="en-US" sz="1600"/>
              <a:t>co-morbidities, contraindications and preference: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endParaRPr sz="16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Apixaban or Rivaroxaban f</a:t>
            </a:r>
            <a:r>
              <a:rPr lang="en-US" sz="1600">
                <a:solidFill>
                  <a:srgbClr val="FF0000"/>
                </a:solidFill>
              </a:rPr>
              <a:t>irst line</a:t>
            </a: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>
                <a:solidFill>
                  <a:srgbClr val="FF0000"/>
                </a:solidFill>
              </a:rPr>
              <a:t>or</a:t>
            </a:r>
            <a:endParaRPr sz="16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LMWH f</a:t>
            </a:r>
            <a:r>
              <a:rPr lang="en-US" sz="1600">
                <a:solidFill>
                  <a:srgbClr val="FF0000"/>
                </a:solidFill>
              </a:rPr>
              <a:t>or 5d followed by dabigatran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months for provoked</a:t>
            </a: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r>
              <a:rPr lang="en-US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&gt; 3 months for unprovoked</a:t>
            </a:r>
            <a:endParaRPr sz="1600">
              <a:solidFill>
                <a:srgbClr val="FF0000"/>
              </a:solidFill>
            </a:endParaRPr>
          </a:p>
          <a:p>
            <a:pPr marL="177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endParaRPr sz="16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00"/>
              <a:buNone/>
            </a:pPr>
            <a:r>
              <a:rPr lang="en-US" sz="1600"/>
              <a:t>IVC filter if anticoagulation CI or unsuccessful </a:t>
            </a:r>
            <a:endParaRPr sz="1600"/>
          </a:p>
        </p:txBody>
      </p:sp>
      <p:sp>
        <p:nvSpPr>
          <p:cNvPr id="404" name="Google Shape;404;g120a3306645_2_22"/>
          <p:cNvSpPr txBox="1">
            <a:spLocks noGrp="1"/>
          </p:cNvSpPr>
          <p:nvPr>
            <p:ph type="body" idx="2"/>
          </p:nvPr>
        </p:nvSpPr>
        <p:spPr>
          <a:xfrm>
            <a:off x="4976875" y="1600200"/>
            <a:ext cx="3710100" cy="39246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Haemodynamic Instability</a:t>
            </a:r>
            <a:endParaRPr sz="1800">
              <a:solidFill>
                <a:srgbClr val="17365D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</a:pPr>
            <a:r>
              <a:rPr lang="en-US" sz="1600"/>
              <a:t>When there is a massive PE with haemodynamic compromise - </a:t>
            </a:r>
            <a:r>
              <a:rPr lang="en-US" sz="1600" b="1"/>
              <a:t>thrombolysis with alteplase</a:t>
            </a:r>
            <a:endParaRPr sz="1600" b="1"/>
          </a:p>
          <a:p>
            <a:pPr marL="177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</a:pPr>
            <a:endParaRPr sz="1600" b="1"/>
          </a:p>
          <a:p>
            <a:pPr marL="457200" lvl="0" indent="-330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600"/>
              <a:buChar char="-"/>
            </a:pPr>
            <a:r>
              <a:rPr lang="en-US" sz="1600" i="1"/>
              <a:t>IV thrombolysis</a:t>
            </a:r>
            <a:endParaRPr sz="1600" i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 i="1"/>
              <a:t>catheter - directed thrombolysis</a:t>
            </a:r>
            <a:endParaRPr sz="1600" i="1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600" i="1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Surgical options: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1600"/>
              <a:t>embolectomy </a:t>
            </a: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18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10c9e7e4c_0_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Epidemiology, Pathophysiology, S/S, Investigations, Management</a:t>
            </a: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Airway Obstruction</a:t>
            </a:r>
            <a:endParaRPr sz="20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Asthma </a:t>
            </a:r>
            <a:endParaRPr sz="2000"/>
          </a:p>
          <a:p>
            <a:pPr marL="91440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COPD</a:t>
            </a: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nfection</a:t>
            </a:r>
            <a:endParaRPr sz="2000"/>
          </a:p>
          <a:p>
            <a:pPr marL="74295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Pneumonia</a:t>
            </a:r>
            <a:endParaRPr sz="2000"/>
          </a:p>
          <a:p>
            <a:pPr marL="74295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TB</a:t>
            </a:r>
            <a:endParaRPr sz="2000"/>
          </a:p>
          <a:p>
            <a:pPr marL="74295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Bronchiolitis</a:t>
            </a:r>
            <a:endParaRPr sz="2000"/>
          </a:p>
          <a:p>
            <a:pPr marL="74295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en-US" sz="2000"/>
              <a:t>URTI (pharyngitis, sinusitis)</a:t>
            </a: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Bronchiectasis</a:t>
            </a: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Pneumothorax</a:t>
            </a: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Pleural Effusion</a:t>
            </a:r>
            <a:endParaRPr sz="200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Lung Cancer</a:t>
            </a:r>
            <a:endParaRPr sz="2000"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07" name="Google Shape;107;g1210c9e7e4c_0_86"/>
          <p:cNvSpPr txBox="1"/>
          <p:nvPr/>
        </p:nvSpPr>
        <p:spPr>
          <a:xfrm>
            <a:off x="1187609" y="6343650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210c9e7e4c_0_86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g1210c9e7e4c_0_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g1210c9e7e4c_0_86"/>
          <p:cNvSpPr txBox="1"/>
          <p:nvPr/>
        </p:nvSpPr>
        <p:spPr>
          <a:xfrm>
            <a:off x="1187608" y="449705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Outline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1210c9e7e4c_0_86" descr="Lung cancer | Osmosis"/>
          <p:cNvPicPr preferRelativeResize="0"/>
          <p:nvPr/>
        </p:nvPicPr>
        <p:blipFill rotWithShape="1">
          <a:blip r:embed="rId4">
            <a:alphaModFix/>
          </a:blip>
          <a:srcRect l="3638" t="11975" r="40645" b="5434"/>
          <a:stretch/>
        </p:blipFill>
        <p:spPr>
          <a:xfrm>
            <a:off x="4335608" y="2202397"/>
            <a:ext cx="4220346" cy="3519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7"/>
          <p:cNvSpPr txBox="1"/>
          <p:nvPr/>
        </p:nvSpPr>
        <p:spPr>
          <a:xfrm>
            <a:off x="1187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7"/>
          <p:cNvSpPr txBox="1"/>
          <p:nvPr/>
        </p:nvSpPr>
        <p:spPr>
          <a:xfrm>
            <a:off x="3176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7"/>
          <p:cNvSpPr txBox="1"/>
          <p:nvPr/>
        </p:nvSpPr>
        <p:spPr>
          <a:xfrm>
            <a:off x="1280328" y="5327850"/>
            <a:ext cx="7659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https://docs.google.com/forms/d/e/1FAIpQLSd5mhtWjLMzXbMmxv5xYSupHgAVb63bl9Jntz1EfCdbbTky_g/viewform?usp=sf_link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p7"/>
          <p:cNvPicPr preferRelativeResize="0"/>
          <p:nvPr/>
        </p:nvPicPr>
        <p:blipFill rotWithShape="1">
          <a:blip r:embed="rId4">
            <a:alphaModFix/>
          </a:blip>
          <a:srcRect b="7287"/>
          <a:stretch/>
        </p:blipFill>
        <p:spPr>
          <a:xfrm>
            <a:off x="2356725" y="998350"/>
            <a:ext cx="4249250" cy="41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210c9e7e4c_0_9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1210c9e7e4c_0_936"/>
          <p:cNvSpPr txBox="1"/>
          <p:nvPr/>
        </p:nvSpPr>
        <p:spPr>
          <a:xfrm>
            <a:off x="1187609" y="6343650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g1210c9e7e4c_0_936"/>
          <p:cNvSpPr txBox="1"/>
          <p:nvPr/>
        </p:nvSpPr>
        <p:spPr>
          <a:xfrm>
            <a:off x="457200" y="239712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1" name="Google Shape;421;g1210c9e7e4c_0_9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1210c9e7e4c_0_936"/>
          <p:cNvSpPr txBox="1"/>
          <p:nvPr/>
        </p:nvSpPr>
        <p:spPr>
          <a:xfrm>
            <a:off x="2224958" y="487955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Quiz Ti</a:t>
            </a:r>
            <a:r>
              <a:rPr lang="en-US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g1210c9e7e4c_0_9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2407" y="1907337"/>
            <a:ext cx="4719179" cy="3534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g1210c9e7e4c_0_1022"/>
          <p:cNvPicPr preferRelativeResize="0"/>
          <p:nvPr/>
        </p:nvPicPr>
        <p:blipFill rotWithShape="1">
          <a:blip r:embed="rId3">
            <a:alphaModFix/>
          </a:blip>
          <a:srcRect r="3642"/>
          <a:stretch/>
        </p:blipFill>
        <p:spPr>
          <a:xfrm>
            <a:off x="345525" y="285775"/>
            <a:ext cx="4755126" cy="5316299"/>
          </a:xfrm>
          <a:prstGeom prst="rect">
            <a:avLst/>
          </a:prstGeom>
          <a:noFill/>
          <a:ln w="9525" cap="flat" cmpd="sng">
            <a:solidFill>
              <a:srgbClr val="29326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9" name="Google Shape;429;g1210c9e7e4c_0_1022"/>
          <p:cNvSpPr txBox="1"/>
          <p:nvPr/>
        </p:nvSpPr>
        <p:spPr>
          <a:xfrm>
            <a:off x="5100650" y="1828800"/>
            <a:ext cx="3972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Hasnain Khan- </a:t>
            </a:r>
            <a:r>
              <a:rPr lang="en-US" sz="27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hqrkhan1@sheffield.ac.uk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Kam Kaur- kekaur1@Sheffield.ac.uk</a:t>
            </a:r>
            <a:endParaRPr sz="27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g1210c9e7e4c_0_1022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210c9e7e4c_0_1022"/>
          <p:cNvSpPr txBox="1"/>
          <p:nvPr/>
        </p:nvSpPr>
        <p:spPr>
          <a:xfrm>
            <a:off x="457200" y="457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10c9e7e4c_0_172"/>
          <p:cNvSpPr txBox="1">
            <a:spLocks noGrp="1"/>
          </p:cNvSpPr>
          <p:nvPr>
            <p:ph type="body" idx="1"/>
          </p:nvPr>
        </p:nvSpPr>
        <p:spPr>
          <a:xfrm>
            <a:off x="1956087" y="1804164"/>
            <a:ext cx="64962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210c9e7e4c_0_172"/>
          <p:cNvSpPr txBox="1"/>
          <p:nvPr/>
        </p:nvSpPr>
        <p:spPr>
          <a:xfrm>
            <a:off x="1187609" y="6343650"/>
            <a:ext cx="5065800" cy="2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1210c9e7e4c_0_172"/>
          <p:cNvSpPr txBox="1"/>
          <p:nvPr/>
        </p:nvSpPr>
        <p:spPr>
          <a:xfrm>
            <a:off x="457200" y="239713"/>
            <a:ext cx="8229600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g1210c9e7e4c_0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86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1210c9e7e4c_0_172"/>
          <p:cNvSpPr txBox="1"/>
          <p:nvPr/>
        </p:nvSpPr>
        <p:spPr>
          <a:xfrm>
            <a:off x="1187608" y="449705"/>
            <a:ext cx="469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1210c9e7e4c_0_172" descr="Top 10 Online Resources for Physician Associate and Medical Students |  Postgraduate Sea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052" y="4204853"/>
            <a:ext cx="3852808" cy="1015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g1210c9e7e4c_0_172" descr="Zero To Finals - You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81899" y="1804164"/>
            <a:ext cx="1870364" cy="1870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1210c9e7e4c_0_172" descr="Login - Osmosis"/>
          <p:cNvPicPr preferRelativeResize="0"/>
          <p:nvPr/>
        </p:nvPicPr>
        <p:blipFill rotWithShape="1">
          <a:blip r:embed="rId6">
            <a:alphaModFix/>
          </a:blip>
          <a:srcRect t="37400" r="-472" b="37413"/>
          <a:stretch/>
        </p:blipFill>
        <p:spPr>
          <a:xfrm>
            <a:off x="4344784" y="5329618"/>
            <a:ext cx="4107479" cy="102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1210c9e7e4c_0_172" descr="SHEFFIELD PEER TEACHING SOCIETY - Hom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7199" y="1517446"/>
            <a:ext cx="2547257" cy="252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1210c9e7e4c_0_172" descr="Oxford Handbook of Clinical Medicine (Oxford Medical Handbooks):  Amazon.co.uk: Wilkinson, Ian B., Raine, Tim, Wiles, Kate, Goodhart, Anna,  Hall, Catriona, O&amp;#39;Neill, Harriet: 9780199689903: Book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60986" y="1596389"/>
            <a:ext cx="1992335" cy="3589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210c9e7e4c_0_2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Asthma</a:t>
            </a:r>
            <a:endParaRPr/>
          </a:p>
        </p:txBody>
      </p:sp>
      <p:sp>
        <p:nvSpPr>
          <p:cNvPr id="131" name="Google Shape;131;g1210c9e7e4c_0_262"/>
          <p:cNvSpPr txBox="1">
            <a:spLocks noGrp="1"/>
          </p:cNvSpPr>
          <p:nvPr>
            <p:ph type="body" idx="1"/>
          </p:nvPr>
        </p:nvSpPr>
        <p:spPr>
          <a:xfrm>
            <a:off x="457199" y="1417637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/>
              <a:t>Episodic, chronic inflammatory disorder of the airways</a:t>
            </a:r>
            <a:endParaRPr sz="20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Risk Factors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Hx atopy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Low birth weight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Not breastfed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Exposure to allergens (housedust mites, pollen, smoke)</a:t>
            </a:r>
            <a:endParaRPr sz="20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32" name="Google Shape;132;g1210c9e7e4c_0_262"/>
          <p:cNvSpPr txBox="1">
            <a:spLocks noGrp="1"/>
          </p:cNvSpPr>
          <p:nvPr>
            <p:ph type="body" idx="2"/>
          </p:nvPr>
        </p:nvSpPr>
        <p:spPr>
          <a:xfrm>
            <a:off x="5148275" y="1417625"/>
            <a:ext cx="4152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S/S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Cough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Dyspnoea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Wheeze/Chest tightness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Diurnal variation</a:t>
            </a:r>
            <a:endParaRPr sz="2000" b="1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Investigations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FEV1-reduced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FVC-  normal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FEV1/FVC &lt; 0.7</a:t>
            </a: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FeNO3: 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Adults &gt;40pbb</a:t>
            </a:r>
            <a:endParaRPr sz="2000"/>
          </a:p>
          <a:p>
            <a:pPr marL="914400" lvl="1" indent="-355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Char char="–"/>
            </a:pPr>
            <a:r>
              <a:rPr lang="en-US" sz="2000"/>
              <a:t>Child- &gt;35pbb</a:t>
            </a:r>
            <a:endParaRPr sz="2000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10c9e7e4c_0_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Asthma Management</a:t>
            </a:r>
            <a:endParaRPr/>
          </a:p>
        </p:txBody>
      </p:sp>
      <p:sp>
        <p:nvSpPr>
          <p:cNvPr id="138" name="Google Shape;138;g1210c9e7e4c_0_3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Long-term</a:t>
            </a:r>
            <a:endParaRPr sz="18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Children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(1) SABA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(2) SABA + ICS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(3) SABA + ICS + LTRA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(4) SABA + ICS + LABA (STOP LTRA)</a:t>
            </a:r>
            <a:endParaRPr sz="18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1800" b="1"/>
              <a:t>Adults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(1) SABA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(2) SABA + ICS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(3) SABA + ICS + LTRA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(4) SABA + ICS + LABA (continue LTRA if needed)</a:t>
            </a:r>
            <a:endParaRPr sz="18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800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800"/>
          </a:p>
        </p:txBody>
      </p:sp>
      <p:sp>
        <p:nvSpPr>
          <p:cNvPr id="139" name="Google Shape;139;g1210c9e7e4c_0_3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A</a:t>
            </a:r>
            <a:r>
              <a:rPr lang="en-US" sz="1800" b="1"/>
              <a:t>cute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(1) Oxygen 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(2) Salbutamol nebulisers 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(3) Ipratropium bromide nebulisers 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(4) Hydrocortisone IV OR Oral Prednisolone 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(5) IV Magnesium Sulphate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(6) Aminophylline/ IV salbutamol</a:t>
            </a:r>
            <a:endParaRPr sz="1800" b="1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1800" b="1"/>
          </a:p>
          <a:p>
            <a:pPr marL="4572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/>
              <a:t>*If pCO2 is normal-&gt; bad as patient is tiring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10c9e7e4c_0_4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COPD</a:t>
            </a:r>
            <a:endParaRPr/>
          </a:p>
        </p:txBody>
      </p:sp>
      <p:sp>
        <p:nvSpPr>
          <p:cNvPr id="145" name="Google Shape;145;g1210c9e7e4c_0_4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Chronic bronchitis and emphysema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S/S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Productive cough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Dyspnoea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Wheeze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Severe- RHF-&gt; peripheral oedema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46" name="Google Shape;146;g1210c9e7e4c_0_428"/>
          <p:cNvSpPr txBox="1">
            <a:spLocks noGrp="1"/>
          </p:cNvSpPr>
          <p:nvPr>
            <p:ph type="body" idx="2"/>
          </p:nvPr>
        </p:nvSpPr>
        <p:spPr>
          <a:xfrm>
            <a:off x="4066309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Investigations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FEV1/FVC &lt; 0.7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CXR- hyperinflation, bullae, flat hemidiaphragm, exclude malignancy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FBC- exclude 2</a:t>
            </a:r>
            <a:r>
              <a:rPr lang="en-US" sz="2400" baseline="30000"/>
              <a:t>nd</a:t>
            </a:r>
            <a:r>
              <a:rPr lang="en-US" sz="2400"/>
              <a:t> polycythaemia</a:t>
            </a:r>
            <a:endParaRPr/>
          </a:p>
        </p:txBody>
      </p:sp>
      <p:pic>
        <p:nvPicPr>
          <p:cNvPr id="147" name="Google Shape;147;g1210c9e7e4c_0_4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1435" y="3855653"/>
            <a:ext cx="2237733" cy="2727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10c9e7e4c_0_5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COPD Management</a:t>
            </a:r>
            <a:endParaRPr/>
          </a:p>
        </p:txBody>
      </p:sp>
      <p:sp>
        <p:nvSpPr>
          <p:cNvPr id="153" name="Google Shape;153;g1210c9e7e4c_0_512"/>
          <p:cNvSpPr txBox="1">
            <a:spLocks noGrp="1"/>
          </p:cNvSpPr>
          <p:nvPr>
            <p:ph type="body" idx="1"/>
          </p:nvPr>
        </p:nvSpPr>
        <p:spPr>
          <a:xfrm>
            <a:off x="552203" y="1600200"/>
            <a:ext cx="39435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Long-term</a:t>
            </a:r>
            <a:endParaRPr sz="20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54" name="Google Shape;154;g1210c9e7e4c_0_5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Long-term Oxygen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FEV1 &lt; 30% predicted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cyanosis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polycythaemia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peripheral oedema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raised JVP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O2 less than or equal to 92% on room air</a:t>
            </a:r>
            <a:endParaRPr sz="2000" b="1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000" b="1"/>
              <a:t>Acute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(1) Bronchodilators and Oxygen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(2) Oral prednisolone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(3) CPAP before intubation and ventilation</a:t>
            </a:r>
            <a:endParaRPr sz="20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000"/>
          </a:p>
        </p:txBody>
      </p:sp>
      <p:pic>
        <p:nvPicPr>
          <p:cNvPr id="155" name="Google Shape;155;g1210c9e7e4c_0_512" descr="SABA or SAMA as required &#10;Are there asthmatic features or features suggestive of steroid responsiveness? &#10;previous diagnosis of asthma or atopy &#10;• raised blood eosinophil count &#10;• substantial variation in FEVI over time (at least 400 ml) &#10;• substantial diurnal variation in peak expiratory flow (at least 20%) &#10;No &#10;SABA as required &#10;LABA + LAMA regularly &#10;Yes &#10;SABA or SAMA as required &#10;LABA + ICS regularly &#10;SABA as required &#10;@ Passmedicine.com &#10;LABA + LAMA + ICS regularly &#10;SABA = Short-Actjng Beta Agonjst &#10;SAMA = snort-Acting Muscarinjc Antagonist &#10;LABA = Long-Acting Beta Agonist &#10;LAMA = Long-Acting Muscarinic Antagonist &#10;ICS = Inhaled Corticosteroid "/>
          <p:cNvPicPr preferRelativeResize="0"/>
          <p:nvPr/>
        </p:nvPicPr>
        <p:blipFill rotWithShape="1">
          <a:blip r:embed="rId3">
            <a:alphaModFix/>
          </a:blip>
          <a:srcRect b="20792"/>
          <a:stretch/>
        </p:blipFill>
        <p:spPr>
          <a:xfrm>
            <a:off x="1009403" y="2220686"/>
            <a:ext cx="3391396" cy="3653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210c9e7e4c_0_5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solidFill>
            <a:srgbClr val="2931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Pneumothorax</a:t>
            </a:r>
            <a:endParaRPr/>
          </a:p>
        </p:txBody>
      </p:sp>
      <p:sp>
        <p:nvSpPr>
          <p:cNvPr id="161" name="Google Shape;161;g1210c9e7e4c_0_5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Pre-existing lung disease, Trauma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S/S</a:t>
            </a:r>
            <a:r>
              <a:rPr lang="en-US" sz="2400"/>
              <a:t>: Dyspnoea, cx pain, tachyc ardia, tachypnoea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Management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Primary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&lt;2cm: Discharge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Aspiration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Chest Drain</a:t>
            </a:r>
            <a:endParaRPr/>
          </a:p>
          <a:p>
            <a:pPr marL="508000" lvl="0" indent="-279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162" name="Google Shape;162;g1210c9e7e4c_0_59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Secondary</a:t>
            </a:r>
            <a:endParaRPr/>
          </a:p>
          <a:p>
            <a:pPr marL="5080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AutoNum type="arabicParenBoth"/>
            </a:pPr>
            <a:r>
              <a:rPr lang="en-US" sz="2400"/>
              <a:t>&lt;1cm: O2 and admit</a:t>
            </a:r>
            <a:endParaRPr/>
          </a:p>
          <a:p>
            <a:pPr marL="5080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AutoNum type="arabicParenBoth"/>
            </a:pPr>
            <a:r>
              <a:rPr lang="en-US" sz="2400"/>
              <a:t>1-2cm: Aspirate </a:t>
            </a:r>
            <a:endParaRPr/>
          </a:p>
          <a:p>
            <a:pPr marL="508000" lvl="0" indent="-4572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AutoNum type="arabicParenBoth"/>
            </a:pPr>
            <a:r>
              <a:rPr lang="en-US" sz="2400"/>
              <a:t>&gt;2cm: Chest drain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 b="1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 b="1"/>
              <a:t>Tension Pneumothorax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Compression of lung</a:t>
            </a:r>
            <a:endParaRPr/>
          </a:p>
          <a:p>
            <a: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/>
              <a:t>RHF</a:t>
            </a:r>
            <a:endParaRPr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 sz="2400" b="1"/>
          </a:p>
          <a:p>
            <a:pPr marL="508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 sz="2400"/>
              <a:t>Tx: Chest drain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er Teaching Society Master Slides 2010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2187</Words>
  <Application>Microsoft Macintosh PowerPoint</Application>
  <PresentationFormat>On-screen Show (4:3)</PresentationFormat>
  <Paragraphs>534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Radley</vt:lpstr>
      <vt:lpstr>Courier New</vt:lpstr>
      <vt:lpstr>Calibri</vt:lpstr>
      <vt:lpstr>Peer Teaching Society Master Slides 2010</vt:lpstr>
      <vt:lpstr>PowerPoint Presentation</vt:lpstr>
      <vt:lpstr>     </vt:lpstr>
      <vt:lpstr>PowerPoint Presentation</vt:lpstr>
      <vt:lpstr>PowerPoint Presentation</vt:lpstr>
      <vt:lpstr>Asthma</vt:lpstr>
      <vt:lpstr>Asthma Management</vt:lpstr>
      <vt:lpstr>COPD</vt:lpstr>
      <vt:lpstr>COPD Management</vt:lpstr>
      <vt:lpstr>Pneumothorax</vt:lpstr>
      <vt:lpstr>PowerPoint Presentation</vt:lpstr>
      <vt:lpstr>Cystic Fibrosis</vt:lpstr>
      <vt:lpstr>Bronchiectasis</vt:lpstr>
      <vt:lpstr>Pneumonia</vt:lpstr>
      <vt:lpstr>Pneumonia</vt:lpstr>
      <vt:lpstr>Pneumonia</vt:lpstr>
      <vt:lpstr>Pharyngitis</vt:lpstr>
      <vt:lpstr>Pharyngitis</vt:lpstr>
      <vt:lpstr>Sinusitis</vt:lpstr>
      <vt:lpstr>Sinusitis</vt:lpstr>
      <vt:lpstr>Lung Cancer</vt:lpstr>
      <vt:lpstr>Lung Cancer</vt:lpstr>
      <vt:lpstr>Lung Cancer</vt:lpstr>
      <vt:lpstr>Lung Cancer</vt:lpstr>
      <vt:lpstr>Pleural effusion</vt:lpstr>
      <vt:lpstr>Pleural effusion</vt:lpstr>
      <vt:lpstr>Pulmonary Embolism</vt:lpstr>
      <vt:lpstr>Pulmonary Embolism</vt:lpstr>
      <vt:lpstr>Pulmonary Embolism</vt:lpstr>
      <vt:lpstr>Pulmonary Embolism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Emily Greenaway</cp:lastModifiedBy>
  <cp:revision>1</cp:revision>
  <dcterms:modified xsi:type="dcterms:W3CDTF">2022-04-17T14:22:48Z</dcterms:modified>
</cp:coreProperties>
</file>