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rYpdbSoSOPMco+kpn5w8Iiof3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56F536-82F5-442C-BA87-46FAFAACBFA0}">
  <a:tblStyle styleId="{4056F536-82F5-442C-BA87-46FAFAACBF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forms.gle/MaAXxBmK5Kxobwxh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545f27a1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545f27a1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e545f27a1c_0_2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545f27a1c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545f27a1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e545f27a1c_0_3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545f27a1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545f27a1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545f27a1c_0_4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545f27a1c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545f27a1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e545f27a1c_0_5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545f27a1c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545f27a1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e545f27a1c_0_6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545f27a1c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545f27a1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e545f27a1c_0_7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545f27a1c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545f27a1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e545f27a1c_0_8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545f27a1c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545f27a1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e545f27a1c_0_9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5b006a3c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e5b006a3c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5b006a3c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e5b006a3c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6" name="Google Shape;96;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006a3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e5b006a3c6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617a15e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e617a15ef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617a15e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e617a15ef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617a15e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e617a15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b006a3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e5b006a3c6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617a15ef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e617a15ef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546289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e54628941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5b006a3c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e5b006a3c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5462894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e54628941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54628941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e54628941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5b006a3c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e5b006a3c6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546289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e54628941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54628941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e54628941b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5b006a3c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e5b006a3c6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5b006a3c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e5b006a3c6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5b006a3c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e5b006a3c6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5b006a3c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e5b006a3c6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5b006a3c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https://forms.gle/MaAXxBmK5Kxobwxh6</a:t>
            </a:r>
            <a:r>
              <a:rPr lang="en-US"/>
              <a:t> </a:t>
            </a:r>
            <a:endParaRPr/>
          </a:p>
        </p:txBody>
      </p:sp>
      <p:sp>
        <p:nvSpPr>
          <p:cNvPr id="347" name="Google Shape;347;ge5b006a3c6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4" name="Google Shape;35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3" name="Google Shape;3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2" name="Google Shape;3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5b006a3c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e5b006a3c6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5b006a3c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e5b006a3c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545f27a1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545f27a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e545f27a1c_0_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545f27a1c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545f27a1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545f27a1c_0_1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geekymedics.com/eye-examination-osce-guide/" TargetMode="External"/><Relationship Id="rId3" Type="http://schemas.openxmlformats.org/officeDocument/2006/relationships/hyperlink" Target="https://geekymedics.com/blood-pressure-measurement/" TargetMode="External"/><Relationship Id="rId7" Type="http://schemas.openxmlformats.org/officeDocument/2006/relationships/hyperlink" Target="https://geekymedics.com/blood-glucose-measureme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geekymedics.com/urinalysis-osce-guide/" TargetMode="External"/><Relationship Id="rId5" Type="http://schemas.openxmlformats.org/officeDocument/2006/relationships/hyperlink" Target="https://geekymedics.com/record-ecg/" TargetMode="External"/><Relationship Id="rId4" Type="http://schemas.openxmlformats.org/officeDocument/2006/relationships/hyperlink" Target="https://geekymedics.com/peripheral-vascular-examin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mailto:hqrkhan1@sheffield.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1" name="Google Shape;91;p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92" name="Google Shape;92;p2"/>
          <p:cNvSpPr txBox="1"/>
          <p:nvPr/>
        </p:nvSpPr>
        <p:spPr>
          <a:xfrm>
            <a:off x="3636330" y="5897455"/>
            <a:ext cx="2734489"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2021/2022</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e545f27a1c_0_2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Up to the face...</a:t>
            </a:r>
            <a:endParaRPr/>
          </a:p>
        </p:txBody>
      </p:sp>
      <p:pic>
        <p:nvPicPr>
          <p:cNvPr id="166" name="Google Shape;166;ge545f27a1c_0_24"/>
          <p:cNvPicPr preferRelativeResize="0"/>
          <p:nvPr/>
        </p:nvPicPr>
        <p:blipFill>
          <a:blip r:embed="rId3">
            <a:alphaModFix/>
          </a:blip>
          <a:stretch>
            <a:fillRect/>
          </a:stretch>
        </p:blipFill>
        <p:spPr>
          <a:xfrm>
            <a:off x="658925" y="1746881"/>
            <a:ext cx="3544150" cy="2297976"/>
          </a:xfrm>
          <a:prstGeom prst="rect">
            <a:avLst/>
          </a:prstGeom>
          <a:noFill/>
          <a:ln>
            <a:noFill/>
          </a:ln>
        </p:spPr>
      </p:pic>
      <p:pic>
        <p:nvPicPr>
          <p:cNvPr id="167" name="Google Shape;167;ge545f27a1c_0_24"/>
          <p:cNvPicPr preferRelativeResize="0"/>
          <p:nvPr/>
        </p:nvPicPr>
        <p:blipFill>
          <a:blip r:embed="rId4">
            <a:alphaModFix/>
          </a:blip>
          <a:stretch>
            <a:fillRect/>
          </a:stretch>
        </p:blipFill>
        <p:spPr>
          <a:xfrm>
            <a:off x="4900275" y="1746876"/>
            <a:ext cx="3735376" cy="248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545f27a1c_0_33"/>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Onto the chest...</a:t>
            </a:r>
            <a:endParaRPr/>
          </a:p>
        </p:txBody>
      </p:sp>
      <p:pic>
        <p:nvPicPr>
          <p:cNvPr id="174" name="Google Shape;174;ge545f27a1c_0_33"/>
          <p:cNvPicPr preferRelativeResize="0"/>
          <p:nvPr/>
        </p:nvPicPr>
        <p:blipFill>
          <a:blip r:embed="rId3">
            <a:alphaModFix/>
          </a:blip>
          <a:stretch>
            <a:fillRect/>
          </a:stretch>
        </p:blipFill>
        <p:spPr>
          <a:xfrm>
            <a:off x="745650" y="1653077"/>
            <a:ext cx="2529100" cy="1896825"/>
          </a:xfrm>
          <a:prstGeom prst="rect">
            <a:avLst/>
          </a:prstGeom>
          <a:noFill/>
          <a:ln>
            <a:noFill/>
          </a:ln>
        </p:spPr>
      </p:pic>
      <p:pic>
        <p:nvPicPr>
          <p:cNvPr id="175" name="Google Shape;175;ge545f27a1c_0_33"/>
          <p:cNvPicPr preferRelativeResize="0"/>
          <p:nvPr/>
        </p:nvPicPr>
        <p:blipFill rotWithShape="1">
          <a:blip r:embed="rId4">
            <a:alphaModFix/>
          </a:blip>
          <a:srcRect r="27299" b="14792"/>
          <a:stretch/>
        </p:blipFill>
        <p:spPr>
          <a:xfrm>
            <a:off x="3680875" y="1878525"/>
            <a:ext cx="4007674" cy="2642074"/>
          </a:xfrm>
          <a:prstGeom prst="rect">
            <a:avLst/>
          </a:prstGeom>
          <a:noFill/>
          <a:ln>
            <a:noFill/>
          </a:ln>
        </p:spPr>
      </p:pic>
      <p:pic>
        <p:nvPicPr>
          <p:cNvPr id="176" name="Google Shape;176;ge545f27a1c_0_33"/>
          <p:cNvPicPr preferRelativeResize="0"/>
          <p:nvPr/>
        </p:nvPicPr>
        <p:blipFill>
          <a:blip r:embed="rId5">
            <a:alphaModFix/>
          </a:blip>
          <a:stretch>
            <a:fillRect/>
          </a:stretch>
        </p:blipFill>
        <p:spPr>
          <a:xfrm>
            <a:off x="886825" y="3785348"/>
            <a:ext cx="2387925" cy="1977450"/>
          </a:xfrm>
          <a:prstGeom prst="rect">
            <a:avLst/>
          </a:prstGeom>
          <a:noFill/>
          <a:ln>
            <a:noFill/>
          </a:ln>
        </p:spPr>
      </p:pic>
      <p:sp>
        <p:nvSpPr>
          <p:cNvPr id="177" name="Google Shape;177;ge545f27a1c_0_33"/>
          <p:cNvSpPr txBox="1"/>
          <p:nvPr/>
        </p:nvSpPr>
        <p:spPr>
          <a:xfrm>
            <a:off x="4295150" y="5161300"/>
            <a:ext cx="359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Remember to check for harvest sites!</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545f27a1c_0_4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Feel and listen</a:t>
            </a:r>
            <a:endParaRPr/>
          </a:p>
        </p:txBody>
      </p:sp>
      <p:pic>
        <p:nvPicPr>
          <p:cNvPr id="184" name="Google Shape;184;ge545f27a1c_0_44"/>
          <p:cNvPicPr preferRelativeResize="0"/>
          <p:nvPr/>
        </p:nvPicPr>
        <p:blipFill>
          <a:blip r:embed="rId3">
            <a:alphaModFix/>
          </a:blip>
          <a:stretch>
            <a:fillRect/>
          </a:stretch>
        </p:blipFill>
        <p:spPr>
          <a:xfrm>
            <a:off x="365975" y="1581901"/>
            <a:ext cx="4025750" cy="2262375"/>
          </a:xfrm>
          <a:prstGeom prst="rect">
            <a:avLst/>
          </a:prstGeom>
          <a:noFill/>
          <a:ln>
            <a:noFill/>
          </a:ln>
        </p:spPr>
      </p:pic>
      <p:pic>
        <p:nvPicPr>
          <p:cNvPr id="185" name="Google Shape;185;ge545f27a1c_0_44"/>
          <p:cNvPicPr preferRelativeResize="0"/>
          <p:nvPr/>
        </p:nvPicPr>
        <p:blipFill>
          <a:blip r:embed="rId4">
            <a:alphaModFix/>
          </a:blip>
          <a:stretch>
            <a:fillRect/>
          </a:stretch>
        </p:blipFill>
        <p:spPr>
          <a:xfrm>
            <a:off x="4661050" y="1581921"/>
            <a:ext cx="4025750" cy="2262354"/>
          </a:xfrm>
          <a:prstGeom prst="rect">
            <a:avLst/>
          </a:prstGeom>
          <a:noFill/>
          <a:ln>
            <a:noFill/>
          </a:ln>
        </p:spPr>
      </p:pic>
      <p:pic>
        <p:nvPicPr>
          <p:cNvPr id="186" name="Google Shape;186;ge545f27a1c_0_44"/>
          <p:cNvPicPr preferRelativeResize="0"/>
          <p:nvPr/>
        </p:nvPicPr>
        <p:blipFill rotWithShape="1">
          <a:blip r:embed="rId5">
            <a:alphaModFix/>
          </a:blip>
          <a:srcRect r="29562"/>
          <a:stretch/>
        </p:blipFill>
        <p:spPr>
          <a:xfrm>
            <a:off x="3026012" y="3949225"/>
            <a:ext cx="2976563" cy="237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e545f27a1c_0_5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Time to get that Littman out...</a:t>
            </a:r>
            <a:endParaRPr/>
          </a:p>
        </p:txBody>
      </p:sp>
      <p:pic>
        <p:nvPicPr>
          <p:cNvPr id="193" name="Google Shape;193;ge545f27a1c_0_55"/>
          <p:cNvPicPr preferRelativeResize="0"/>
          <p:nvPr/>
        </p:nvPicPr>
        <p:blipFill>
          <a:blip r:embed="rId3">
            <a:alphaModFix/>
          </a:blip>
          <a:stretch>
            <a:fillRect/>
          </a:stretch>
        </p:blipFill>
        <p:spPr>
          <a:xfrm>
            <a:off x="1732300" y="2054579"/>
            <a:ext cx="6227050" cy="3502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e545f27a1c_0_63"/>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And finally onto the last things...</a:t>
            </a:r>
            <a:endParaRPr/>
          </a:p>
        </p:txBody>
      </p:sp>
      <p:pic>
        <p:nvPicPr>
          <p:cNvPr id="200" name="Google Shape;200;ge545f27a1c_0_63"/>
          <p:cNvPicPr preferRelativeResize="0"/>
          <p:nvPr/>
        </p:nvPicPr>
        <p:blipFill rotWithShape="1">
          <a:blip r:embed="rId3">
            <a:alphaModFix/>
          </a:blip>
          <a:srcRect l="22130"/>
          <a:stretch/>
        </p:blipFill>
        <p:spPr>
          <a:xfrm>
            <a:off x="740675" y="1925975"/>
            <a:ext cx="3381325" cy="2440350"/>
          </a:xfrm>
          <a:prstGeom prst="rect">
            <a:avLst/>
          </a:prstGeom>
          <a:noFill/>
          <a:ln>
            <a:noFill/>
          </a:ln>
        </p:spPr>
      </p:pic>
      <p:pic>
        <p:nvPicPr>
          <p:cNvPr id="201" name="Google Shape;201;ge545f27a1c_0_63"/>
          <p:cNvPicPr preferRelativeResize="0"/>
          <p:nvPr/>
        </p:nvPicPr>
        <p:blipFill rotWithShape="1">
          <a:blip r:embed="rId4">
            <a:alphaModFix/>
          </a:blip>
          <a:srcRect r="36483"/>
          <a:stretch/>
        </p:blipFill>
        <p:spPr>
          <a:xfrm>
            <a:off x="4435700" y="3047500"/>
            <a:ext cx="3810501" cy="257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e545f27a1c_0_7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Let’s summarise</a:t>
            </a:r>
            <a:endParaRPr/>
          </a:p>
        </p:txBody>
      </p:sp>
      <p:sp>
        <p:nvSpPr>
          <p:cNvPr id="208" name="Google Shape;208;ge545f27a1c_0_72"/>
          <p:cNvSpPr txBox="1"/>
          <p:nvPr/>
        </p:nvSpPr>
        <p:spPr>
          <a:xfrm>
            <a:off x="457200" y="1744175"/>
            <a:ext cx="2954400" cy="12621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Say it’s the end of the examination</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Thank the patient</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Now summarise to the examiner</a:t>
            </a:r>
            <a:endParaRPr b="1">
              <a:latin typeface="Calibri"/>
              <a:ea typeface="Calibri"/>
              <a:cs typeface="Calibri"/>
              <a:sym typeface="Calibri"/>
            </a:endParaRPr>
          </a:p>
        </p:txBody>
      </p:sp>
      <p:pic>
        <p:nvPicPr>
          <p:cNvPr id="209" name="Google Shape;209;ge545f27a1c_0_72"/>
          <p:cNvPicPr preferRelativeResize="0"/>
          <p:nvPr/>
        </p:nvPicPr>
        <p:blipFill>
          <a:blip r:embed="rId3">
            <a:alphaModFix/>
          </a:blip>
          <a:stretch>
            <a:fillRect/>
          </a:stretch>
        </p:blipFill>
        <p:spPr>
          <a:xfrm>
            <a:off x="2728950" y="3120525"/>
            <a:ext cx="5345625" cy="280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e545f27a1c_0_8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Summarising con’t</a:t>
            </a:r>
            <a:endParaRPr/>
          </a:p>
        </p:txBody>
      </p:sp>
      <p:sp>
        <p:nvSpPr>
          <p:cNvPr id="216" name="Google Shape;216;ge545f27a1c_0_82"/>
          <p:cNvSpPr txBox="1"/>
          <p:nvPr/>
        </p:nvSpPr>
        <p:spPr>
          <a:xfrm>
            <a:off x="1045800" y="1518725"/>
            <a:ext cx="7641000" cy="448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50" i="1">
                <a:solidFill>
                  <a:srgbClr val="424040"/>
                </a:solidFill>
                <a:highlight>
                  <a:srgbClr val="F0F8FF"/>
                </a:highlight>
              </a:rPr>
              <a:t>Today I examined </a:t>
            </a:r>
            <a:r>
              <a:rPr lang="en-US" sz="1150" b="1" i="1">
                <a:solidFill>
                  <a:srgbClr val="424040"/>
                </a:solidFill>
                <a:highlight>
                  <a:srgbClr val="F0F8FF"/>
                </a:highlight>
              </a:rPr>
              <a:t>Mrs Smith</a:t>
            </a:r>
            <a:r>
              <a:rPr lang="en-US" sz="1150" i="1">
                <a:solidFill>
                  <a:srgbClr val="424040"/>
                </a:solidFill>
                <a:highlight>
                  <a:srgbClr val="F0F8FF"/>
                </a:highlight>
              </a:rPr>
              <a:t>, a </a:t>
            </a:r>
            <a:r>
              <a:rPr lang="en-US" sz="1150" b="1" i="1">
                <a:solidFill>
                  <a:srgbClr val="424040"/>
                </a:solidFill>
                <a:highlight>
                  <a:srgbClr val="F0F8FF"/>
                </a:highlight>
              </a:rPr>
              <a:t>64-year-old female</a:t>
            </a:r>
            <a:r>
              <a:rPr lang="en-US" sz="1150" i="1">
                <a:solidFill>
                  <a:srgbClr val="424040"/>
                </a:solidFill>
                <a:highlight>
                  <a:srgbClr val="F0F8FF"/>
                </a:highlight>
              </a:rPr>
              <a:t>. On </a:t>
            </a:r>
            <a:r>
              <a:rPr lang="en-US" sz="1150" b="1" i="1">
                <a:solidFill>
                  <a:srgbClr val="424040"/>
                </a:solidFill>
                <a:highlight>
                  <a:srgbClr val="F0F8FF"/>
                </a:highlight>
              </a:rPr>
              <a:t>general inspection</a:t>
            </a:r>
            <a:r>
              <a:rPr lang="en-US" sz="1150" i="1">
                <a:solidFill>
                  <a:srgbClr val="424040"/>
                </a:solidFill>
                <a:highlight>
                  <a:srgbClr val="F0F8FF"/>
                </a:highlight>
              </a:rPr>
              <a:t>, the patient appeared comfortable at rest and there were no objects or medical equipment around the bed of relevance.”</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“The </a:t>
            </a:r>
            <a:r>
              <a:rPr lang="en-US" sz="1150" b="1" i="1">
                <a:solidFill>
                  <a:srgbClr val="424040"/>
                </a:solidFill>
                <a:highlight>
                  <a:srgbClr val="F0F8FF"/>
                </a:highlight>
              </a:rPr>
              <a:t>hands</a:t>
            </a:r>
            <a:r>
              <a:rPr lang="en-US" sz="1150" i="1">
                <a:solidFill>
                  <a:srgbClr val="424040"/>
                </a:solidFill>
                <a:highlight>
                  <a:srgbClr val="F0F8FF"/>
                </a:highlight>
              </a:rPr>
              <a:t> had no peripheral stigmata of cardiovascular disease and were symmetrically warm, with a normal capillary refill time.”</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“The </a:t>
            </a:r>
            <a:r>
              <a:rPr lang="en-US" sz="1150" b="1" i="1">
                <a:solidFill>
                  <a:srgbClr val="424040"/>
                </a:solidFill>
                <a:highlight>
                  <a:srgbClr val="F0F8FF"/>
                </a:highlight>
              </a:rPr>
              <a:t>pulse</a:t>
            </a:r>
            <a:r>
              <a:rPr lang="en-US" sz="1150" i="1">
                <a:solidFill>
                  <a:srgbClr val="424040"/>
                </a:solidFill>
                <a:highlight>
                  <a:srgbClr val="F0F8FF"/>
                </a:highlight>
              </a:rPr>
              <a:t> was regular and there was no radio-radial delay. On auscultation of the carotid arteries, there was no evidence of carotid bruits and on palpation, the carotid pulse had normal volume and character.”</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“On </a:t>
            </a:r>
            <a:r>
              <a:rPr lang="en-US" sz="1150" b="1" i="1">
                <a:solidFill>
                  <a:srgbClr val="424040"/>
                </a:solidFill>
                <a:highlight>
                  <a:srgbClr val="F0F8FF"/>
                </a:highlight>
              </a:rPr>
              <a:t>inspection of the face</a:t>
            </a:r>
            <a:r>
              <a:rPr lang="en-US" sz="1150" i="1">
                <a:solidFill>
                  <a:srgbClr val="424040"/>
                </a:solidFill>
                <a:highlight>
                  <a:srgbClr val="F0F8FF"/>
                </a:highlight>
              </a:rPr>
              <a:t>, there were no stigmata of cardiovascular disease noted in the eyes or mouth and dentition was normal.”</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a:t>
            </a:r>
            <a:r>
              <a:rPr lang="en-US" sz="1150" b="1" i="1">
                <a:solidFill>
                  <a:srgbClr val="424040"/>
                </a:solidFill>
                <a:highlight>
                  <a:srgbClr val="F0F8FF"/>
                </a:highlight>
              </a:rPr>
              <a:t>Assessment of the JVP</a:t>
            </a:r>
            <a:r>
              <a:rPr lang="en-US" sz="1150" i="1">
                <a:solidFill>
                  <a:srgbClr val="424040"/>
                </a:solidFill>
                <a:highlight>
                  <a:srgbClr val="F0F8FF"/>
                </a:highlight>
              </a:rPr>
              <a:t> did not reveal any abnormalities and the hepatojugular reflux test was negative.”</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a:t>
            </a:r>
            <a:r>
              <a:rPr lang="en-US" sz="1150" b="1" i="1">
                <a:solidFill>
                  <a:srgbClr val="424040"/>
                </a:solidFill>
                <a:highlight>
                  <a:srgbClr val="F0F8FF"/>
                </a:highlight>
              </a:rPr>
              <a:t>Closer inspection of the chest</a:t>
            </a:r>
            <a:r>
              <a:rPr lang="en-US" sz="1150" i="1">
                <a:solidFill>
                  <a:srgbClr val="424040"/>
                </a:solidFill>
                <a:highlight>
                  <a:srgbClr val="F0F8FF"/>
                </a:highlight>
              </a:rPr>
              <a:t> did not reveal any scars or chest wall abnormalities. The apex beat was palpable in the 5th intercostal space, in the mid-clavicular line. No heaves or thrills were noted.”</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a:t>
            </a:r>
            <a:r>
              <a:rPr lang="en-US" sz="1150" b="1" i="1">
                <a:solidFill>
                  <a:srgbClr val="424040"/>
                </a:solidFill>
                <a:highlight>
                  <a:srgbClr val="F0F8FF"/>
                </a:highlight>
              </a:rPr>
              <a:t>Auscultation of the precordium</a:t>
            </a:r>
            <a:r>
              <a:rPr lang="en-US" sz="1150" i="1">
                <a:solidFill>
                  <a:srgbClr val="424040"/>
                </a:solidFill>
                <a:highlight>
                  <a:srgbClr val="F0F8FF"/>
                </a:highlight>
              </a:rPr>
              <a:t> revealed normal heart sounds, with no added sounds.”</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“There was no evidence of peripheral </a:t>
            </a:r>
            <a:r>
              <a:rPr lang="en-US" sz="1150" b="1" i="1">
                <a:solidFill>
                  <a:srgbClr val="424040"/>
                </a:solidFill>
                <a:highlight>
                  <a:srgbClr val="F0F8FF"/>
                </a:highlight>
              </a:rPr>
              <a:t>oedema</a:t>
            </a:r>
            <a:r>
              <a:rPr lang="en-US" sz="1150" i="1">
                <a:solidFill>
                  <a:srgbClr val="424040"/>
                </a:solidFill>
                <a:highlight>
                  <a:srgbClr val="F0F8FF"/>
                </a:highlight>
              </a:rPr>
              <a:t> and </a:t>
            </a:r>
            <a:r>
              <a:rPr lang="en-US" sz="1150" b="1" i="1">
                <a:solidFill>
                  <a:srgbClr val="424040"/>
                </a:solidFill>
                <a:highlight>
                  <a:srgbClr val="F0F8FF"/>
                </a:highlight>
              </a:rPr>
              <a:t>lung fields</a:t>
            </a:r>
            <a:r>
              <a:rPr lang="en-US" sz="1150" i="1">
                <a:solidFill>
                  <a:srgbClr val="424040"/>
                </a:solidFill>
                <a:highlight>
                  <a:srgbClr val="F0F8FF"/>
                </a:highlight>
              </a:rPr>
              <a:t> were clear on auscultation.”</a:t>
            </a:r>
            <a:endParaRPr sz="1150" i="1">
              <a:solidFill>
                <a:srgbClr val="424040"/>
              </a:solidFill>
              <a:highlight>
                <a:srgbClr val="F0F8FF"/>
              </a:highlight>
            </a:endParaRPr>
          </a:p>
          <a:p>
            <a:pPr marL="0" lvl="0" indent="0" algn="l" rtl="0">
              <a:lnSpc>
                <a:spcPct val="115000"/>
              </a:lnSpc>
              <a:spcBef>
                <a:spcPts val="1100"/>
              </a:spcBef>
              <a:spcAft>
                <a:spcPts val="0"/>
              </a:spcAft>
              <a:buNone/>
            </a:pPr>
            <a:r>
              <a:rPr lang="en-US" sz="1150" i="1">
                <a:solidFill>
                  <a:srgbClr val="424040"/>
                </a:solidFill>
                <a:highlight>
                  <a:srgbClr val="F0F8FF"/>
                </a:highlight>
              </a:rPr>
              <a:t>“In </a:t>
            </a:r>
            <a:r>
              <a:rPr lang="en-US" sz="1150" b="1" i="1">
                <a:solidFill>
                  <a:srgbClr val="424040"/>
                </a:solidFill>
                <a:highlight>
                  <a:srgbClr val="F0F8FF"/>
                </a:highlight>
              </a:rPr>
              <a:t>summary</a:t>
            </a:r>
            <a:r>
              <a:rPr lang="en-US" sz="1150" i="1">
                <a:solidFill>
                  <a:srgbClr val="424040"/>
                </a:solidFill>
                <a:highlight>
                  <a:srgbClr val="F0F8FF"/>
                </a:highlight>
              </a:rPr>
              <a:t>, these findings are consistent with a </a:t>
            </a:r>
            <a:r>
              <a:rPr lang="en-US" sz="1150" b="1" i="1">
                <a:solidFill>
                  <a:srgbClr val="424040"/>
                </a:solidFill>
                <a:highlight>
                  <a:srgbClr val="F0F8FF"/>
                </a:highlight>
              </a:rPr>
              <a:t>normal</a:t>
            </a:r>
            <a:r>
              <a:rPr lang="en-US" sz="1150" i="1">
                <a:solidFill>
                  <a:srgbClr val="424040"/>
                </a:solidFill>
                <a:highlight>
                  <a:srgbClr val="F0F8FF"/>
                </a:highlight>
              </a:rPr>
              <a:t> </a:t>
            </a:r>
            <a:r>
              <a:rPr lang="en-US" sz="1150" b="1" i="1">
                <a:solidFill>
                  <a:srgbClr val="424040"/>
                </a:solidFill>
                <a:highlight>
                  <a:srgbClr val="F0F8FF"/>
                </a:highlight>
              </a:rPr>
              <a:t>cardiovascular</a:t>
            </a:r>
            <a:r>
              <a:rPr lang="en-US" sz="1150" i="1">
                <a:solidFill>
                  <a:srgbClr val="424040"/>
                </a:solidFill>
                <a:highlight>
                  <a:srgbClr val="F0F8FF"/>
                </a:highlight>
              </a:rPr>
              <a:t> </a:t>
            </a:r>
            <a:r>
              <a:rPr lang="en-US" sz="1150" b="1" i="1">
                <a:solidFill>
                  <a:srgbClr val="424040"/>
                </a:solidFill>
                <a:highlight>
                  <a:srgbClr val="F0F8FF"/>
                </a:highlight>
              </a:rPr>
              <a:t>examination</a:t>
            </a:r>
            <a:r>
              <a:rPr lang="en-US" sz="1150" i="1">
                <a:solidFill>
                  <a:srgbClr val="424040"/>
                </a:solidFill>
                <a:highlight>
                  <a:srgbClr val="F0F8FF"/>
                </a:highlight>
              </a:rPr>
              <a:t>.”</a:t>
            </a:r>
            <a:endParaRPr sz="1150" i="1">
              <a:solidFill>
                <a:srgbClr val="424040"/>
              </a:solidFill>
              <a:highlight>
                <a:srgbClr val="F0F8FF"/>
              </a:highlight>
            </a:endParaRPr>
          </a:p>
          <a:p>
            <a:pPr marL="0" lvl="0" indent="0" algn="l" rtl="0">
              <a:lnSpc>
                <a:spcPct val="115000"/>
              </a:lnSpc>
              <a:spcBef>
                <a:spcPts val="1100"/>
              </a:spcBef>
              <a:spcAft>
                <a:spcPts val="1100"/>
              </a:spcAft>
              <a:buNone/>
            </a:pPr>
            <a:r>
              <a:rPr lang="en-US" sz="1150" i="1">
                <a:solidFill>
                  <a:srgbClr val="424040"/>
                </a:solidFill>
                <a:highlight>
                  <a:srgbClr val="F0F8FF"/>
                </a:highlight>
              </a:rPr>
              <a:t>“For completeness, I would like to perform the following </a:t>
            </a:r>
            <a:r>
              <a:rPr lang="en-US" sz="1150" b="1" i="1">
                <a:solidFill>
                  <a:srgbClr val="424040"/>
                </a:solidFill>
                <a:highlight>
                  <a:srgbClr val="F0F8FF"/>
                </a:highlight>
              </a:rPr>
              <a:t>further assessments</a:t>
            </a:r>
            <a:r>
              <a:rPr lang="en-US" sz="1150" i="1">
                <a:solidFill>
                  <a:srgbClr val="424040"/>
                </a:solidFill>
                <a:highlight>
                  <a:srgbClr val="F0F8FF"/>
                </a:highlight>
              </a:rPr>
              <a:t> and </a:t>
            </a:r>
            <a:r>
              <a:rPr lang="en-US" sz="1150" b="1" i="1">
                <a:solidFill>
                  <a:srgbClr val="424040"/>
                </a:solidFill>
                <a:highlight>
                  <a:srgbClr val="F0F8FF"/>
                </a:highlight>
              </a:rPr>
              <a:t>investigations</a:t>
            </a:r>
            <a:r>
              <a:rPr lang="en-US" sz="1150" i="1">
                <a:solidFill>
                  <a:srgbClr val="424040"/>
                </a:solidFill>
                <a:highlight>
                  <a:srgbClr val="F0F8FF"/>
                </a:highlight>
              </a:rPr>
              <a:t>.”</a:t>
            </a:r>
            <a:endParaRPr sz="1150" i="1">
              <a:solidFill>
                <a:srgbClr val="424040"/>
              </a:solidFill>
              <a:highlight>
                <a:srgbClr val="F0F8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e545f27a1c_0_9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Further investigations</a:t>
            </a:r>
            <a:endParaRPr/>
          </a:p>
        </p:txBody>
      </p:sp>
      <p:sp>
        <p:nvSpPr>
          <p:cNvPr id="223" name="Google Shape;223;ge545f27a1c_0_92"/>
          <p:cNvSpPr txBox="1"/>
          <p:nvPr/>
        </p:nvSpPr>
        <p:spPr>
          <a:xfrm>
            <a:off x="457200" y="1720425"/>
            <a:ext cx="8050200" cy="33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450">
                <a:solidFill>
                  <a:srgbClr val="444444"/>
                </a:solidFill>
              </a:rPr>
              <a:t>Suggest </a:t>
            </a:r>
            <a:r>
              <a:rPr lang="en-US" sz="1450" b="1">
                <a:solidFill>
                  <a:srgbClr val="444444"/>
                </a:solidFill>
              </a:rPr>
              <a:t>further assessments</a:t>
            </a:r>
            <a:r>
              <a:rPr lang="en-US" sz="1450">
                <a:solidFill>
                  <a:srgbClr val="444444"/>
                </a:solidFill>
              </a:rPr>
              <a:t> and </a:t>
            </a:r>
            <a:r>
              <a:rPr lang="en-US" sz="1450" b="1">
                <a:solidFill>
                  <a:srgbClr val="444444"/>
                </a:solidFill>
              </a:rPr>
              <a:t>investigations</a:t>
            </a:r>
            <a:r>
              <a:rPr lang="en-US" sz="1450">
                <a:solidFill>
                  <a:srgbClr val="444444"/>
                </a:solidFill>
              </a:rPr>
              <a:t> to the examiner:</a:t>
            </a:r>
            <a:endParaRPr sz="1450">
              <a:solidFill>
                <a:srgbClr val="444444"/>
              </a:solidFill>
            </a:endParaRPr>
          </a:p>
          <a:p>
            <a:pPr marL="596900" lvl="0" indent="-320675" algn="l" rtl="0">
              <a:lnSpc>
                <a:spcPct val="115000"/>
              </a:lnSpc>
              <a:spcBef>
                <a:spcPts val="1100"/>
              </a:spcBef>
              <a:spcAft>
                <a:spcPts val="0"/>
              </a:spcAft>
              <a:buClr>
                <a:srgbClr val="444444"/>
              </a:buClr>
              <a:buSzPts val="1450"/>
              <a:buChar char="●"/>
            </a:pPr>
            <a:r>
              <a:rPr lang="en-US" sz="1450" b="1">
                <a:solidFill>
                  <a:srgbClr val="444444"/>
                </a:solidFill>
              </a:rPr>
              <a:t>Measure </a:t>
            </a:r>
            <a:r>
              <a:rPr lang="en-US" sz="1450" b="1" u="sng">
                <a:solidFill>
                  <a:srgbClr val="0D85AD"/>
                </a:solidFill>
                <a:hlinkClick r:id="rId3">
                  <a:extLst>
                    <a:ext uri="{A12FA001-AC4F-418D-AE19-62706E023703}">
                      <ahyp:hlinkClr xmlns:ahyp="http://schemas.microsoft.com/office/drawing/2018/hyperlinkcolor" val="tx"/>
                    </a:ext>
                  </a:extLst>
                </a:hlinkClick>
              </a:rPr>
              <a:t>blood pressure</a:t>
            </a:r>
            <a:r>
              <a:rPr lang="en-US" sz="1450" b="1">
                <a:solidFill>
                  <a:srgbClr val="444444"/>
                </a:solidFill>
              </a:rPr>
              <a:t>:</a:t>
            </a:r>
            <a:r>
              <a:rPr lang="en-US" sz="1450">
                <a:solidFill>
                  <a:srgbClr val="444444"/>
                </a:solidFill>
              </a:rPr>
              <a:t> to identify hypotension, hypertension or significant discrepancies between the two arms suggestive of aortic dissection.</a:t>
            </a:r>
            <a:endParaRPr sz="1450">
              <a:solidFill>
                <a:srgbClr val="444444"/>
              </a:solidFill>
            </a:endParaRPr>
          </a:p>
          <a:p>
            <a:pPr marL="596900" lvl="0" indent="-320675" algn="l" rtl="0">
              <a:lnSpc>
                <a:spcPct val="115000"/>
              </a:lnSpc>
              <a:spcBef>
                <a:spcPts val="0"/>
              </a:spcBef>
              <a:spcAft>
                <a:spcPts val="0"/>
              </a:spcAft>
              <a:buClr>
                <a:srgbClr val="444444"/>
              </a:buClr>
              <a:buSzPts val="1450"/>
              <a:buChar char="●"/>
            </a:pPr>
            <a:r>
              <a:rPr lang="en-US" sz="1450" b="1" u="sng">
                <a:solidFill>
                  <a:srgbClr val="0D85AD"/>
                </a:solidFill>
                <a:hlinkClick r:id="rId4">
                  <a:extLst>
                    <a:ext uri="{A12FA001-AC4F-418D-AE19-62706E023703}">
                      <ahyp:hlinkClr xmlns:ahyp="http://schemas.microsoft.com/office/drawing/2018/hyperlinkcolor" val="tx"/>
                    </a:ext>
                  </a:extLst>
                </a:hlinkClick>
              </a:rPr>
              <a:t>Peripheral vascular examination</a:t>
            </a:r>
            <a:r>
              <a:rPr lang="en-US" sz="1450" b="1">
                <a:solidFill>
                  <a:srgbClr val="444444"/>
                </a:solidFill>
              </a:rPr>
              <a:t>:</a:t>
            </a:r>
            <a:r>
              <a:rPr lang="en-US" sz="1450">
                <a:solidFill>
                  <a:srgbClr val="444444"/>
                </a:solidFill>
              </a:rPr>
              <a:t> to identify peripheral vascular disease, which is common in patients with central cardiovascular pathology.</a:t>
            </a:r>
            <a:endParaRPr sz="1450">
              <a:solidFill>
                <a:srgbClr val="444444"/>
              </a:solidFill>
            </a:endParaRPr>
          </a:p>
          <a:p>
            <a:pPr marL="596900" lvl="0" indent="-320675" algn="l" rtl="0">
              <a:lnSpc>
                <a:spcPct val="115000"/>
              </a:lnSpc>
              <a:spcBef>
                <a:spcPts val="0"/>
              </a:spcBef>
              <a:spcAft>
                <a:spcPts val="0"/>
              </a:spcAft>
              <a:buClr>
                <a:srgbClr val="444444"/>
              </a:buClr>
              <a:buSzPts val="1450"/>
              <a:buChar char="●"/>
            </a:pPr>
            <a:r>
              <a:rPr lang="en-US" sz="1450" b="1" u="sng">
                <a:solidFill>
                  <a:srgbClr val="0D85AD"/>
                </a:solidFill>
                <a:hlinkClick r:id="rId5">
                  <a:extLst>
                    <a:ext uri="{A12FA001-AC4F-418D-AE19-62706E023703}">
                      <ahyp:hlinkClr xmlns:ahyp="http://schemas.microsoft.com/office/drawing/2018/hyperlinkcolor" val="tx"/>
                    </a:ext>
                  </a:extLst>
                </a:hlinkClick>
              </a:rPr>
              <a:t>Record a 12-lead ECG</a:t>
            </a:r>
            <a:r>
              <a:rPr lang="en-US" sz="1450" b="1">
                <a:solidFill>
                  <a:srgbClr val="444444"/>
                </a:solidFill>
              </a:rPr>
              <a:t>:</a:t>
            </a:r>
            <a:r>
              <a:rPr lang="en-US" sz="1450">
                <a:solidFill>
                  <a:srgbClr val="444444"/>
                </a:solidFill>
              </a:rPr>
              <a:t> to look for evidence of arrhythmias or myocardial ischaemia.</a:t>
            </a:r>
            <a:endParaRPr sz="1450">
              <a:solidFill>
                <a:srgbClr val="444444"/>
              </a:solidFill>
            </a:endParaRPr>
          </a:p>
          <a:p>
            <a:pPr marL="596900" lvl="0" indent="-320675" algn="l" rtl="0">
              <a:lnSpc>
                <a:spcPct val="115000"/>
              </a:lnSpc>
              <a:spcBef>
                <a:spcPts val="0"/>
              </a:spcBef>
              <a:spcAft>
                <a:spcPts val="0"/>
              </a:spcAft>
              <a:buClr>
                <a:srgbClr val="444444"/>
              </a:buClr>
              <a:buSzPts val="1450"/>
              <a:buChar char="●"/>
            </a:pPr>
            <a:r>
              <a:rPr lang="en-US" sz="1450" b="1" u="sng">
                <a:solidFill>
                  <a:srgbClr val="0D85AD"/>
                </a:solidFill>
                <a:hlinkClick r:id="rId6">
                  <a:extLst>
                    <a:ext uri="{A12FA001-AC4F-418D-AE19-62706E023703}">
                      <ahyp:hlinkClr xmlns:ahyp="http://schemas.microsoft.com/office/drawing/2018/hyperlinkcolor" val="tx"/>
                    </a:ext>
                  </a:extLst>
                </a:hlinkClick>
              </a:rPr>
              <a:t>Dipstick urine</a:t>
            </a:r>
            <a:r>
              <a:rPr lang="en-US" sz="1450" b="1">
                <a:solidFill>
                  <a:srgbClr val="444444"/>
                </a:solidFill>
              </a:rPr>
              <a:t>:</a:t>
            </a:r>
            <a:r>
              <a:rPr lang="en-US" sz="1450">
                <a:solidFill>
                  <a:srgbClr val="444444"/>
                </a:solidFill>
              </a:rPr>
              <a:t> to identify proteinuria or haematuria which can be associated with hypertension.</a:t>
            </a:r>
            <a:endParaRPr sz="1450">
              <a:solidFill>
                <a:srgbClr val="444444"/>
              </a:solidFill>
            </a:endParaRPr>
          </a:p>
          <a:p>
            <a:pPr marL="596900" lvl="0" indent="-320675" algn="l" rtl="0">
              <a:lnSpc>
                <a:spcPct val="115000"/>
              </a:lnSpc>
              <a:spcBef>
                <a:spcPts val="0"/>
              </a:spcBef>
              <a:spcAft>
                <a:spcPts val="0"/>
              </a:spcAft>
              <a:buClr>
                <a:srgbClr val="444444"/>
              </a:buClr>
              <a:buSzPts val="1450"/>
              <a:buChar char="●"/>
            </a:pPr>
            <a:r>
              <a:rPr lang="en-US" sz="1450" b="1" u="sng">
                <a:solidFill>
                  <a:srgbClr val="0D85AD"/>
                </a:solidFill>
                <a:hlinkClick r:id="rId7">
                  <a:extLst>
                    <a:ext uri="{A12FA001-AC4F-418D-AE19-62706E023703}">
                      <ahyp:hlinkClr xmlns:ahyp="http://schemas.microsoft.com/office/drawing/2018/hyperlinkcolor" val="tx"/>
                    </a:ext>
                  </a:extLst>
                </a:hlinkClick>
              </a:rPr>
              <a:t>Bedside capillary blood glucose</a:t>
            </a:r>
            <a:r>
              <a:rPr lang="en-US" sz="1450" b="1">
                <a:solidFill>
                  <a:srgbClr val="444444"/>
                </a:solidFill>
              </a:rPr>
              <a:t>:</a:t>
            </a:r>
            <a:r>
              <a:rPr lang="en-US" sz="1450">
                <a:solidFill>
                  <a:srgbClr val="444444"/>
                </a:solidFill>
              </a:rPr>
              <a:t> to look for evidence of underlying diabetes mellitus, a significant risk factor for cardiovascular disease.</a:t>
            </a:r>
            <a:endParaRPr sz="1450">
              <a:solidFill>
                <a:srgbClr val="444444"/>
              </a:solidFill>
            </a:endParaRPr>
          </a:p>
          <a:p>
            <a:pPr marL="596900" lvl="0" indent="-320675" algn="l" rtl="0">
              <a:lnSpc>
                <a:spcPct val="115000"/>
              </a:lnSpc>
              <a:spcBef>
                <a:spcPts val="0"/>
              </a:spcBef>
              <a:spcAft>
                <a:spcPts val="0"/>
              </a:spcAft>
              <a:buClr>
                <a:srgbClr val="444444"/>
              </a:buClr>
              <a:buSzPts val="1450"/>
              <a:buChar char="●"/>
            </a:pPr>
            <a:r>
              <a:rPr lang="en-US" sz="1450" b="1">
                <a:solidFill>
                  <a:srgbClr val="444444"/>
                </a:solidFill>
              </a:rPr>
              <a:t>Perform </a:t>
            </a:r>
            <a:r>
              <a:rPr lang="en-US" sz="1450" b="1" u="sng">
                <a:solidFill>
                  <a:srgbClr val="0D85AD"/>
                </a:solidFill>
                <a:hlinkClick r:id="rId8">
                  <a:extLst>
                    <a:ext uri="{A12FA001-AC4F-418D-AE19-62706E023703}">
                      <ahyp:hlinkClr xmlns:ahyp="http://schemas.microsoft.com/office/drawing/2018/hyperlinkcolor" val="tx"/>
                    </a:ext>
                  </a:extLst>
                </a:hlinkClick>
              </a:rPr>
              <a:t>fundoscopy</a:t>
            </a:r>
            <a:r>
              <a:rPr lang="en-US" sz="1450" b="1">
                <a:solidFill>
                  <a:srgbClr val="444444"/>
                </a:solidFill>
              </a:rPr>
              <a:t>:</a:t>
            </a:r>
            <a:r>
              <a:rPr lang="en-US" sz="1450">
                <a:solidFill>
                  <a:srgbClr val="444444"/>
                </a:solidFill>
              </a:rPr>
              <a:t> if there were concerns about malignant hypertension, fundoscopy would be performed to look for papilloedema.</a:t>
            </a:r>
            <a:endParaRPr sz="1450">
              <a:solidFill>
                <a:srgbClr val="44444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e5b006a3c6_0_11"/>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History Taking</a:t>
            </a:r>
            <a:endParaRPr/>
          </a:p>
        </p:txBody>
      </p:sp>
      <p:sp>
        <p:nvSpPr>
          <p:cNvPr id="229" name="Google Shape;229;ge5b006a3c6_0_11"/>
          <p:cNvSpPr txBox="1">
            <a:spLocks noGrp="1"/>
          </p:cNvSpPr>
          <p:nvPr>
            <p:ph type="body" idx="1"/>
          </p:nvPr>
        </p:nvSpPr>
        <p:spPr>
          <a:xfrm>
            <a:off x="457200" y="1489350"/>
            <a:ext cx="85068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400"/>
              </a:spcBef>
              <a:spcAft>
                <a:spcPts val="0"/>
              </a:spcAft>
              <a:buClr>
                <a:schemeClr val="dk1"/>
              </a:buClr>
              <a:buSzPts val="1100"/>
              <a:buFont typeface="Arial"/>
              <a:buNone/>
            </a:pPr>
            <a:r>
              <a:rPr lang="en-US" sz="1600"/>
              <a:t>•</a:t>
            </a:r>
            <a:r>
              <a:rPr lang="en-US" sz="1500"/>
              <a:t>Out of 25</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3 marks come from patient</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2 marks for a coherent history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introducing yourself (and asking the patient name and DOB)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washing / fake washing your hands! </a:t>
            </a:r>
            <a:endParaRPr sz="1500"/>
          </a:p>
          <a:p>
            <a:pPr marL="0" lvl="0" indent="0" algn="l" rtl="0">
              <a:lnSpc>
                <a:spcPct val="98181"/>
              </a:lnSpc>
              <a:spcBef>
                <a:spcPts val="1400"/>
              </a:spcBef>
              <a:spcAft>
                <a:spcPts val="0"/>
              </a:spcAft>
              <a:buClr>
                <a:schemeClr val="dk1"/>
              </a:buClr>
              <a:buSzPts val="1100"/>
              <a:buFont typeface="Arial"/>
              <a:buNone/>
            </a:pPr>
            <a:endParaRPr sz="11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family history</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the social history usually (smoking, alcohol intake, etc)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drugs and allergies </a:t>
            </a:r>
            <a:endParaRPr sz="1500"/>
          </a:p>
          <a:p>
            <a:pPr marL="0" lvl="0" indent="0" algn="l" rtl="0">
              <a:lnSpc>
                <a:spcPct val="98181"/>
              </a:lnSpc>
              <a:spcBef>
                <a:spcPts val="1400"/>
              </a:spcBef>
              <a:spcAft>
                <a:spcPts val="0"/>
              </a:spcAft>
              <a:buClr>
                <a:schemeClr val="dk1"/>
              </a:buClr>
              <a:buSzPts val="1100"/>
              <a:buFont typeface="Arial"/>
              <a:buNone/>
            </a:pPr>
            <a:r>
              <a:rPr lang="en-US" sz="1500"/>
              <a:t>And then marks for various relevant questions in relation to the presenting complaint and history of presenting complaint. In some histories there are really specific questions which you will just never get / even think of – literally don’t worry about these, as long as you get the main ones!</a:t>
            </a:r>
            <a:endParaRPr sz="1500"/>
          </a:p>
          <a:p>
            <a:pPr marL="342900" marR="0" lvl="0" indent="0" algn="l" rtl="0">
              <a:lnSpc>
                <a:spcPct val="100000"/>
              </a:lnSpc>
              <a:spcBef>
                <a:spcPts val="0"/>
              </a:spcBef>
              <a:spcAft>
                <a:spcPts val="0"/>
              </a:spcAft>
              <a:buClr>
                <a:schemeClr val="dk1"/>
              </a:buClr>
              <a:buSzPts val="28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e5b006a3c6_0_17"/>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Example of Mock OSCE Mark Scheme</a:t>
            </a:r>
            <a:endParaRPr/>
          </a:p>
        </p:txBody>
      </p:sp>
      <p:sp>
        <p:nvSpPr>
          <p:cNvPr id="235" name="Google Shape;235;ge5b006a3c6_0_1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p:txBody>
      </p:sp>
      <p:pic>
        <p:nvPicPr>
          <p:cNvPr id="236" name="Google Shape;236;ge5b006a3c6_0_17"/>
          <p:cNvPicPr preferRelativeResize="0"/>
          <p:nvPr/>
        </p:nvPicPr>
        <p:blipFill>
          <a:blip r:embed="rId3">
            <a:alphaModFix/>
          </a:blip>
          <a:stretch>
            <a:fillRect/>
          </a:stretch>
        </p:blipFill>
        <p:spPr>
          <a:xfrm>
            <a:off x="2117650" y="1520100"/>
            <a:ext cx="4908701" cy="485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99" name="Google Shape;99;p3"/>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Phase </a:t>
            </a:r>
            <a:r>
              <a:rPr lang="en-US"/>
              <a:t>3a </a:t>
            </a:r>
            <a:r>
              <a:rPr lang="en-US" sz="3200" b="0" i="0" u="none" strike="noStrike" cap="none">
                <a:solidFill>
                  <a:schemeClr val="dk1"/>
                </a:solidFill>
                <a:latin typeface="Calibri"/>
                <a:ea typeface="Calibri"/>
                <a:cs typeface="Calibri"/>
                <a:sym typeface="Calibri"/>
              </a:rPr>
              <a:t>Revision Session</a:t>
            </a:r>
            <a:endParaRPr/>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a:t>Hasnain Khan and Tara Iyadurai</a:t>
            </a:r>
            <a:endParaRPr/>
          </a:p>
          <a:p>
            <a:pPr marL="342900" marR="0" lvl="0" indent="-342900" algn="r" rtl="0">
              <a:lnSpc>
                <a:spcPct val="100000"/>
              </a:lnSpc>
              <a:spcBef>
                <a:spcPts val="640"/>
              </a:spcBef>
              <a:spcAft>
                <a:spcPts val="0"/>
              </a:spcAft>
              <a:buClr>
                <a:schemeClr val="dk1"/>
              </a:buClr>
              <a:buSzPts val="800"/>
              <a:buFont typeface="Arial"/>
              <a:buNone/>
            </a:pPr>
            <a:r>
              <a:rPr lang="en-US"/>
              <a:t>26/07/21</a:t>
            </a:r>
            <a:endParaRPr sz="3200" b="0" i="0" u="none" strike="noStrike" cap="none">
              <a:solidFill>
                <a:schemeClr val="dk1"/>
              </a:solidFill>
              <a:latin typeface="Calibri"/>
              <a:ea typeface="Calibri"/>
              <a:cs typeface="Calibri"/>
              <a:sym typeface="Calibri"/>
            </a:endParaRPr>
          </a:p>
        </p:txBody>
      </p:sp>
      <p:sp>
        <p:nvSpPr>
          <p:cNvPr id="100" name="Google Shape;100;p3"/>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txBox="1"/>
          <p:nvPr/>
        </p:nvSpPr>
        <p:spPr>
          <a:xfrm>
            <a:off x="878996" y="646845"/>
            <a:ext cx="7386000" cy="224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5500">
                <a:solidFill>
                  <a:schemeClr val="lt1"/>
                </a:solidFill>
                <a:latin typeface="Calibri"/>
                <a:ea typeface="Calibri"/>
                <a:cs typeface="Calibri"/>
                <a:sym typeface="Calibri"/>
              </a:rPr>
              <a:t>OSCE Cardiovascular</a:t>
            </a:r>
            <a:endParaRPr sz="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e5b006a3c6_0_2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Chest Pain</a:t>
            </a:r>
            <a:endParaRPr/>
          </a:p>
        </p:txBody>
      </p:sp>
      <p:sp>
        <p:nvSpPr>
          <p:cNvPr id="242" name="Google Shape;242;ge5b006a3c6_0_2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t>SOCRATES</a:t>
            </a:r>
            <a:endParaRPr b="1"/>
          </a:p>
          <a:p>
            <a:pPr marL="342900" marR="0" lvl="0" indent="0" algn="l" rtl="0">
              <a:lnSpc>
                <a:spcPct val="100000"/>
              </a:lnSpc>
              <a:spcBef>
                <a:spcPts val="0"/>
              </a:spcBef>
              <a:spcAft>
                <a:spcPts val="0"/>
              </a:spcAft>
              <a:buClr>
                <a:schemeClr val="dk1"/>
              </a:buClr>
              <a:buSzPts val="2800"/>
              <a:buFont typeface="Arial"/>
              <a:buNone/>
            </a:pPr>
            <a:endParaRPr b="1"/>
          </a:p>
          <a:p>
            <a:pPr marL="342900" marR="0" lvl="0" indent="0" algn="l" rtl="0">
              <a:lnSpc>
                <a:spcPct val="100000"/>
              </a:lnSpc>
              <a:spcBef>
                <a:spcPts val="0"/>
              </a:spcBef>
              <a:spcAft>
                <a:spcPts val="0"/>
              </a:spcAft>
              <a:buClr>
                <a:schemeClr val="dk1"/>
              </a:buClr>
              <a:buSzPts val="2800"/>
              <a:buFont typeface="Arial"/>
              <a:buNone/>
            </a:pPr>
            <a:r>
              <a:rPr lang="en-US" b="1"/>
              <a:t>Site</a:t>
            </a:r>
            <a:endParaRPr b="1"/>
          </a:p>
          <a:p>
            <a:pPr marL="1371600" marR="0" lvl="1" indent="-381000" algn="l" rtl="0">
              <a:lnSpc>
                <a:spcPct val="100000"/>
              </a:lnSpc>
              <a:spcBef>
                <a:spcPts val="0"/>
              </a:spcBef>
              <a:spcAft>
                <a:spcPts val="0"/>
              </a:spcAft>
              <a:buSzPts val="2400"/>
              <a:buChar char="–"/>
            </a:pPr>
            <a:r>
              <a:rPr lang="en-US"/>
              <a:t>Where is it?</a:t>
            </a:r>
            <a:endParaRPr/>
          </a:p>
          <a:p>
            <a:pPr marL="1371600" marR="0" lvl="1" indent="-381000" algn="l" rtl="0">
              <a:lnSpc>
                <a:spcPct val="100000"/>
              </a:lnSpc>
              <a:spcBef>
                <a:spcPts val="0"/>
              </a:spcBef>
              <a:spcAft>
                <a:spcPts val="0"/>
              </a:spcAft>
              <a:buSzPts val="2400"/>
              <a:buChar char="–"/>
            </a:pPr>
            <a:r>
              <a:rPr lang="en-US"/>
              <a:t>Can you point to it?</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Onset</a:t>
            </a:r>
            <a:endParaRPr b="1"/>
          </a:p>
          <a:p>
            <a:pPr marL="1371600" marR="0" lvl="1" indent="-381000" algn="l" rtl="0">
              <a:lnSpc>
                <a:spcPct val="100000"/>
              </a:lnSpc>
              <a:spcBef>
                <a:spcPts val="0"/>
              </a:spcBef>
              <a:spcAft>
                <a:spcPts val="0"/>
              </a:spcAft>
              <a:buSzPts val="2400"/>
              <a:buChar char="–"/>
            </a:pPr>
            <a:r>
              <a:rPr lang="en-US"/>
              <a:t>How and when the symptoms developed</a:t>
            </a:r>
            <a:endParaRPr/>
          </a:p>
          <a:p>
            <a:pPr marL="1371600" marR="0" lvl="1" indent="-381000" algn="l" rtl="0">
              <a:lnSpc>
                <a:spcPct val="100000"/>
              </a:lnSpc>
              <a:spcBef>
                <a:spcPts val="0"/>
              </a:spcBef>
              <a:spcAft>
                <a:spcPts val="0"/>
              </a:spcAft>
              <a:buSzPts val="2400"/>
              <a:buChar char="–"/>
            </a:pPr>
            <a:r>
              <a:rPr lang="en-US"/>
              <a:t>Gradual or sudden?</a:t>
            </a:r>
            <a:endParaRPr/>
          </a:p>
          <a:p>
            <a:pPr marL="1371600" marR="0" lvl="1" indent="-381000" algn="l" rtl="0">
              <a:lnSpc>
                <a:spcPct val="100000"/>
              </a:lnSpc>
              <a:spcBef>
                <a:spcPts val="0"/>
              </a:spcBef>
              <a:spcAft>
                <a:spcPts val="0"/>
              </a:spcAft>
              <a:buSzPts val="2400"/>
              <a:buChar char="–"/>
            </a:pPr>
            <a:r>
              <a:rPr lang="en-US"/>
              <a:t>When did it start? How long have you had it for?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e617a15ef0_0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Chest Pain cont</a:t>
            </a:r>
            <a:endParaRPr/>
          </a:p>
        </p:txBody>
      </p:sp>
      <p:sp>
        <p:nvSpPr>
          <p:cNvPr id="248" name="Google Shape;248;ge617a15ef0_0_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sz="2000" b="1"/>
              <a:t>Character</a:t>
            </a:r>
            <a:endParaRPr sz="2000" b="1"/>
          </a:p>
          <a:p>
            <a:pPr marL="457200" marR="0" lvl="0" indent="-342900" algn="l" rtl="0">
              <a:lnSpc>
                <a:spcPct val="100000"/>
              </a:lnSpc>
              <a:spcBef>
                <a:spcPts val="0"/>
              </a:spcBef>
              <a:spcAft>
                <a:spcPts val="0"/>
              </a:spcAft>
              <a:buSzPts val="1800"/>
              <a:buChar char="•"/>
            </a:pPr>
            <a:r>
              <a:rPr lang="en-US" sz="1800"/>
              <a:t>Describe the pain (dull ache, throbbing, sharp)</a:t>
            </a:r>
            <a:endParaRPr sz="1800"/>
          </a:p>
          <a:p>
            <a:pPr marL="457200" marR="0" lvl="0" indent="-342900" algn="l" rtl="0">
              <a:lnSpc>
                <a:spcPct val="100000"/>
              </a:lnSpc>
              <a:spcBef>
                <a:spcPts val="0"/>
              </a:spcBef>
              <a:spcAft>
                <a:spcPts val="0"/>
              </a:spcAft>
              <a:buSzPts val="1800"/>
              <a:buChar char="•"/>
            </a:pPr>
            <a:r>
              <a:rPr lang="en-US" sz="1800"/>
              <a:t>Constant or come and go?</a:t>
            </a:r>
            <a:endParaRPr sz="18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000" b="1"/>
              <a:t>Radiate</a:t>
            </a:r>
            <a:endParaRPr sz="2000" b="1"/>
          </a:p>
          <a:p>
            <a:pPr marL="457200" marR="0" lvl="0" indent="-336550" algn="l" rtl="0">
              <a:lnSpc>
                <a:spcPct val="100000"/>
              </a:lnSpc>
              <a:spcBef>
                <a:spcPts val="0"/>
              </a:spcBef>
              <a:spcAft>
                <a:spcPts val="0"/>
              </a:spcAft>
              <a:buSzPts val="1700"/>
              <a:buChar char="•"/>
            </a:pPr>
            <a:r>
              <a:rPr lang="en-US" sz="1700"/>
              <a:t>Spread? Arm, back or neck?</a:t>
            </a:r>
            <a:endParaRPr sz="17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000" b="1"/>
              <a:t>Associated symptoms</a:t>
            </a:r>
            <a:endParaRPr sz="2000" b="1"/>
          </a:p>
          <a:p>
            <a:pPr marL="457200" marR="0" lvl="0" indent="-342900" algn="l" rtl="0">
              <a:lnSpc>
                <a:spcPct val="100000"/>
              </a:lnSpc>
              <a:spcBef>
                <a:spcPts val="0"/>
              </a:spcBef>
              <a:spcAft>
                <a:spcPts val="0"/>
              </a:spcAft>
              <a:buSzPts val="1800"/>
              <a:buChar char="•"/>
            </a:pPr>
            <a:r>
              <a:rPr lang="en-US" sz="1800">
                <a:solidFill>
                  <a:srgbClr val="FF0000"/>
                </a:solidFill>
              </a:rPr>
              <a:t>Cardio</a:t>
            </a:r>
            <a:r>
              <a:rPr lang="en-US" sz="1800"/>
              <a:t>- falls/faint</a:t>
            </a:r>
            <a:endParaRPr sz="1800"/>
          </a:p>
          <a:p>
            <a:pPr marL="457200" marR="0" lvl="0" indent="-342900" algn="l" rtl="0">
              <a:lnSpc>
                <a:spcPct val="100000"/>
              </a:lnSpc>
              <a:spcBef>
                <a:spcPts val="0"/>
              </a:spcBef>
              <a:spcAft>
                <a:spcPts val="0"/>
              </a:spcAft>
              <a:buSzPts val="1800"/>
              <a:buChar char="•"/>
            </a:pPr>
            <a:r>
              <a:rPr lang="en-US" sz="1800">
                <a:solidFill>
                  <a:srgbClr val="0000FF"/>
                </a:solidFill>
              </a:rPr>
              <a:t>Resp</a:t>
            </a:r>
            <a:r>
              <a:rPr lang="en-US" sz="1800"/>
              <a:t>- breathlessness, dyspnoea, cough</a:t>
            </a:r>
            <a:endParaRPr sz="1800"/>
          </a:p>
          <a:p>
            <a:pPr marL="457200" marR="0" lvl="0" indent="-342900" algn="l" rtl="0">
              <a:lnSpc>
                <a:spcPct val="100000"/>
              </a:lnSpc>
              <a:spcBef>
                <a:spcPts val="0"/>
              </a:spcBef>
              <a:spcAft>
                <a:spcPts val="0"/>
              </a:spcAft>
              <a:buSzPts val="1800"/>
              <a:buChar char="•"/>
            </a:pPr>
            <a:r>
              <a:rPr lang="en-US" sz="1800">
                <a:solidFill>
                  <a:srgbClr val="6AA84F"/>
                </a:solidFill>
              </a:rPr>
              <a:t>GI</a:t>
            </a:r>
            <a:r>
              <a:rPr lang="en-US" sz="1800"/>
              <a:t>- dyspepsia, N+V</a:t>
            </a:r>
            <a:endParaRPr sz="1800"/>
          </a:p>
          <a:p>
            <a:pPr marL="457200" marR="0" lvl="0" indent="-342900" algn="l" rtl="0">
              <a:lnSpc>
                <a:spcPct val="100000"/>
              </a:lnSpc>
              <a:spcBef>
                <a:spcPts val="0"/>
              </a:spcBef>
              <a:spcAft>
                <a:spcPts val="0"/>
              </a:spcAft>
              <a:buSzPts val="1800"/>
              <a:buChar char="•"/>
            </a:pPr>
            <a:r>
              <a:rPr lang="en-US" sz="1800">
                <a:solidFill>
                  <a:srgbClr val="E69138"/>
                </a:solidFill>
              </a:rPr>
              <a:t>Systemic</a:t>
            </a:r>
            <a:r>
              <a:rPr lang="en-US" sz="1800"/>
              <a:t>- fever, weight gain, fatigue, trauma</a:t>
            </a:r>
            <a:endParaRPr/>
          </a:p>
        </p:txBody>
      </p:sp>
      <p:sp>
        <p:nvSpPr>
          <p:cNvPr id="249" name="Google Shape;249;ge617a15ef0_0_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2800"/>
              <a:buFont typeface="Arial"/>
              <a:buNone/>
            </a:pPr>
            <a:r>
              <a:rPr lang="en-US" sz="2000" b="1"/>
              <a:t>Time course</a:t>
            </a:r>
            <a:endParaRPr sz="2000" b="1"/>
          </a:p>
          <a:p>
            <a:pPr marL="457200" lvl="0" indent="-342900" algn="l" rtl="0">
              <a:spcBef>
                <a:spcPts val="0"/>
              </a:spcBef>
              <a:spcAft>
                <a:spcPts val="0"/>
              </a:spcAft>
              <a:buSzPts val="1800"/>
              <a:buChar char="•"/>
            </a:pPr>
            <a:r>
              <a:rPr lang="en-US" sz="1800"/>
              <a:t>How has it changed over time?</a:t>
            </a:r>
            <a:endParaRPr sz="1800"/>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sz="2000" b="1"/>
              <a:t>Exacerbating Factors</a:t>
            </a:r>
            <a:endParaRPr sz="2000" b="1"/>
          </a:p>
          <a:p>
            <a:pPr marL="457200" lvl="0" indent="-342900" algn="l" rtl="0">
              <a:spcBef>
                <a:spcPts val="0"/>
              </a:spcBef>
              <a:spcAft>
                <a:spcPts val="0"/>
              </a:spcAft>
              <a:buSzPts val="1800"/>
              <a:buChar char="•"/>
            </a:pPr>
            <a:r>
              <a:rPr lang="en-US" sz="1800"/>
              <a:t>Anything make it better or worse (exertion, lying flat/leaning forward)</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e617a15ef0_0_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Chest Pain cont.</a:t>
            </a:r>
            <a:endParaRPr/>
          </a:p>
        </p:txBody>
      </p:sp>
      <p:sp>
        <p:nvSpPr>
          <p:cNvPr id="255" name="Google Shape;255;ge617a15ef0_0_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t>PMHx</a:t>
            </a:r>
            <a:r>
              <a:rPr lang="en-US"/>
              <a:t>: CVD Risk Factors</a:t>
            </a:r>
            <a:endParaRPr/>
          </a:p>
          <a:p>
            <a:pPr marL="1371600" marR="0" lvl="1" indent="-381000" algn="l" rtl="0">
              <a:lnSpc>
                <a:spcPct val="100000"/>
              </a:lnSpc>
              <a:spcBef>
                <a:spcPts val="0"/>
              </a:spcBef>
              <a:spcAft>
                <a:spcPts val="0"/>
              </a:spcAft>
              <a:buSzPts val="2400"/>
              <a:buChar char="–"/>
            </a:pPr>
            <a:r>
              <a:rPr lang="en-US"/>
              <a:t>HTN</a:t>
            </a:r>
            <a:endParaRPr/>
          </a:p>
          <a:p>
            <a:pPr marL="1371600" marR="0" lvl="1" indent="-381000" algn="l" rtl="0">
              <a:lnSpc>
                <a:spcPct val="100000"/>
              </a:lnSpc>
              <a:spcBef>
                <a:spcPts val="0"/>
              </a:spcBef>
              <a:spcAft>
                <a:spcPts val="0"/>
              </a:spcAft>
              <a:buSzPts val="2400"/>
              <a:buChar char="–"/>
            </a:pPr>
            <a:r>
              <a:rPr lang="en-US"/>
              <a:t>Hyperlipidaemia</a:t>
            </a:r>
            <a:endParaRPr/>
          </a:p>
          <a:p>
            <a:pPr marL="1371600" marR="0" lvl="1" indent="-381000" algn="l" rtl="0">
              <a:lnSpc>
                <a:spcPct val="100000"/>
              </a:lnSpc>
              <a:spcBef>
                <a:spcPts val="0"/>
              </a:spcBef>
              <a:spcAft>
                <a:spcPts val="0"/>
              </a:spcAft>
              <a:buSzPts val="2400"/>
              <a:buChar char="–"/>
            </a:pPr>
            <a:r>
              <a:rPr lang="en-US"/>
              <a:t>DM</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Social Hx</a:t>
            </a:r>
            <a:endParaRPr b="1"/>
          </a:p>
          <a:p>
            <a:pPr marL="1371600" marR="0" lvl="1" indent="-381000" algn="l" rtl="0">
              <a:lnSpc>
                <a:spcPct val="100000"/>
              </a:lnSpc>
              <a:spcBef>
                <a:spcPts val="0"/>
              </a:spcBef>
              <a:spcAft>
                <a:spcPts val="0"/>
              </a:spcAft>
              <a:buSzPts val="2400"/>
              <a:buChar char="–"/>
            </a:pPr>
            <a:r>
              <a:rPr lang="en-US"/>
              <a:t>Exercise, weight</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Family Hx</a:t>
            </a:r>
            <a:endParaRPr b="1"/>
          </a:p>
          <a:p>
            <a:pPr marL="1371600" marR="0" lvl="1" indent="-381000" algn="l" rtl="0">
              <a:lnSpc>
                <a:spcPct val="100000"/>
              </a:lnSpc>
              <a:spcBef>
                <a:spcPts val="0"/>
              </a:spcBef>
              <a:spcAft>
                <a:spcPts val="0"/>
              </a:spcAft>
              <a:buSzPts val="2400"/>
              <a:buChar char="–"/>
            </a:pPr>
            <a:r>
              <a:rPr lang="en-US"/>
              <a:t>Cardiovascular diseases</a:t>
            </a:r>
            <a:endParaRPr b="1"/>
          </a:p>
        </p:txBody>
      </p:sp>
      <p:sp>
        <p:nvSpPr>
          <p:cNvPr id="256" name="Google Shape;256;ge617a15ef0_0_5"/>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2800"/>
              <a:buFont typeface="Arial"/>
              <a:buNone/>
            </a:pPr>
            <a:r>
              <a:rPr lang="en-US" b="1"/>
              <a:t>Drug Hx</a:t>
            </a:r>
            <a:endParaRPr b="1"/>
          </a:p>
          <a:p>
            <a:pPr marL="1371600" lvl="1" indent="-381000" algn="l" rtl="0">
              <a:spcBef>
                <a:spcPts val="0"/>
              </a:spcBef>
              <a:spcAft>
                <a:spcPts val="0"/>
              </a:spcAft>
              <a:buSzPts val="2400"/>
              <a:buChar char="–"/>
            </a:pPr>
            <a:r>
              <a:rPr lang="en-US"/>
              <a:t>Smoking, Alcohol, Illicit substances</a:t>
            </a:r>
            <a:endParaRPr/>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b="1"/>
              <a:t>ICE</a:t>
            </a:r>
            <a:endParaRPr b="1"/>
          </a:p>
          <a:p>
            <a:pPr marL="0" lvl="0" indent="0" algn="l" rtl="0">
              <a:spcBef>
                <a:spcPts val="56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e617a15ef0_0_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Differentials for Chest Pain</a:t>
            </a:r>
            <a:endParaRPr/>
          </a:p>
        </p:txBody>
      </p:sp>
      <p:sp>
        <p:nvSpPr>
          <p:cNvPr id="262" name="Google Shape;262;ge617a15ef0_0_1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solidFill>
                  <a:srgbClr val="FF0000"/>
                </a:solidFill>
              </a:rPr>
              <a:t>Cardiovascular</a:t>
            </a:r>
            <a:endParaRPr b="1">
              <a:solidFill>
                <a:srgbClr val="FF0000"/>
              </a:solidFill>
            </a:endParaRPr>
          </a:p>
          <a:p>
            <a:pPr marL="914400" marR="0" lvl="1" indent="-381000" algn="l" rtl="0">
              <a:lnSpc>
                <a:spcPct val="100000"/>
              </a:lnSpc>
              <a:spcBef>
                <a:spcPts val="0"/>
              </a:spcBef>
              <a:spcAft>
                <a:spcPts val="0"/>
              </a:spcAft>
              <a:buSzPts val="2400"/>
              <a:buChar char="–"/>
            </a:pPr>
            <a:r>
              <a:rPr lang="en-US"/>
              <a:t>ACS: MI and Angina</a:t>
            </a:r>
            <a:endParaRPr/>
          </a:p>
          <a:p>
            <a:pPr marL="914400" marR="0" lvl="1" indent="-381000" algn="l" rtl="0">
              <a:lnSpc>
                <a:spcPct val="100000"/>
              </a:lnSpc>
              <a:spcBef>
                <a:spcPts val="0"/>
              </a:spcBef>
              <a:spcAft>
                <a:spcPts val="0"/>
              </a:spcAft>
              <a:buSzPts val="2400"/>
              <a:buChar char="–"/>
            </a:pPr>
            <a:r>
              <a:rPr lang="en-US"/>
              <a:t>Aortic Dissection</a:t>
            </a:r>
            <a:endParaRPr/>
          </a:p>
          <a:p>
            <a:pPr marL="914400" marR="0" lvl="1" indent="-381000" algn="l" rtl="0">
              <a:lnSpc>
                <a:spcPct val="100000"/>
              </a:lnSpc>
              <a:spcBef>
                <a:spcPts val="0"/>
              </a:spcBef>
              <a:spcAft>
                <a:spcPts val="0"/>
              </a:spcAft>
              <a:buSzPts val="2400"/>
              <a:buChar char="–"/>
            </a:pPr>
            <a:r>
              <a:rPr lang="en-US"/>
              <a:t>Arrhythmia</a:t>
            </a:r>
            <a:endParaRPr/>
          </a:p>
          <a:p>
            <a:pPr marL="914400" marR="0" lvl="1" indent="-381000" algn="l" rtl="0">
              <a:lnSpc>
                <a:spcPct val="100000"/>
              </a:lnSpc>
              <a:spcBef>
                <a:spcPts val="0"/>
              </a:spcBef>
              <a:spcAft>
                <a:spcPts val="0"/>
              </a:spcAft>
              <a:buSzPts val="2400"/>
              <a:buChar char="–"/>
            </a:pPr>
            <a:r>
              <a:rPr lang="en-US"/>
              <a:t>Pericarditis</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solidFill>
                  <a:srgbClr val="0000FF"/>
                </a:solidFill>
              </a:rPr>
              <a:t>Resp</a:t>
            </a:r>
            <a:endParaRPr b="1">
              <a:solidFill>
                <a:srgbClr val="0000FF"/>
              </a:solidFill>
            </a:endParaRPr>
          </a:p>
          <a:p>
            <a:pPr marL="914400" marR="0" lvl="1" indent="-381000" algn="l" rtl="0">
              <a:lnSpc>
                <a:spcPct val="100000"/>
              </a:lnSpc>
              <a:spcBef>
                <a:spcPts val="0"/>
              </a:spcBef>
              <a:spcAft>
                <a:spcPts val="0"/>
              </a:spcAft>
              <a:buSzPts val="2400"/>
              <a:buChar char="–"/>
            </a:pPr>
            <a:r>
              <a:rPr lang="en-US"/>
              <a:t>COPD</a:t>
            </a:r>
            <a:endParaRPr/>
          </a:p>
          <a:p>
            <a:pPr marL="914400" marR="0" lvl="1" indent="-381000" algn="l" rtl="0">
              <a:lnSpc>
                <a:spcPct val="100000"/>
              </a:lnSpc>
              <a:spcBef>
                <a:spcPts val="0"/>
              </a:spcBef>
              <a:spcAft>
                <a:spcPts val="0"/>
              </a:spcAft>
              <a:buSzPts val="2400"/>
              <a:buChar char="–"/>
            </a:pPr>
            <a:r>
              <a:rPr lang="en-US"/>
              <a:t>Pneumothorax</a:t>
            </a:r>
            <a:endParaRPr/>
          </a:p>
          <a:p>
            <a:pPr marL="914400" marR="0" lvl="1" indent="-381000" algn="l" rtl="0">
              <a:lnSpc>
                <a:spcPct val="100000"/>
              </a:lnSpc>
              <a:spcBef>
                <a:spcPts val="0"/>
              </a:spcBef>
              <a:spcAft>
                <a:spcPts val="0"/>
              </a:spcAft>
              <a:buSzPts val="2400"/>
              <a:buChar char="–"/>
            </a:pPr>
            <a:r>
              <a:rPr lang="en-US"/>
              <a:t>PE</a:t>
            </a:r>
            <a:endParaRPr/>
          </a:p>
          <a:p>
            <a:pPr marL="914400" marR="0" lvl="1" indent="-381000" algn="l" rtl="0">
              <a:lnSpc>
                <a:spcPct val="100000"/>
              </a:lnSpc>
              <a:spcBef>
                <a:spcPts val="0"/>
              </a:spcBef>
              <a:spcAft>
                <a:spcPts val="0"/>
              </a:spcAft>
              <a:buSzPts val="2400"/>
              <a:buChar char="–"/>
            </a:pPr>
            <a:r>
              <a:rPr lang="en-US"/>
              <a:t>Pneumonia</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p:txBody>
      </p:sp>
      <p:sp>
        <p:nvSpPr>
          <p:cNvPr id="263" name="Google Shape;263;ge617a15ef0_0_1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2800"/>
              <a:buFont typeface="Arial"/>
              <a:buNone/>
            </a:pPr>
            <a:r>
              <a:rPr lang="en-US" b="1">
                <a:solidFill>
                  <a:schemeClr val="accent3"/>
                </a:solidFill>
              </a:rPr>
              <a:t>GI</a:t>
            </a:r>
            <a:endParaRPr b="1">
              <a:solidFill>
                <a:schemeClr val="accent3"/>
              </a:solidFill>
            </a:endParaRPr>
          </a:p>
          <a:p>
            <a:pPr marL="914400" lvl="1" indent="-381000" algn="l" rtl="0">
              <a:spcBef>
                <a:spcPts val="0"/>
              </a:spcBef>
              <a:spcAft>
                <a:spcPts val="0"/>
              </a:spcAft>
              <a:buSzPts val="2400"/>
              <a:buChar char="–"/>
            </a:pPr>
            <a:r>
              <a:rPr lang="en-US"/>
              <a:t>GORD</a:t>
            </a:r>
            <a:endParaRPr/>
          </a:p>
          <a:p>
            <a:pPr marL="914400" lvl="1" indent="-381000" algn="l" rtl="0">
              <a:spcBef>
                <a:spcPts val="0"/>
              </a:spcBef>
              <a:spcAft>
                <a:spcPts val="0"/>
              </a:spcAft>
              <a:buSzPts val="2400"/>
              <a:buChar char="–"/>
            </a:pPr>
            <a:r>
              <a:rPr lang="en-US"/>
              <a:t>Peptic Ulcer</a:t>
            </a:r>
            <a:endParaRPr/>
          </a:p>
          <a:p>
            <a:pPr marL="0" lvl="0" indent="0" algn="l" rtl="0">
              <a:spcBef>
                <a:spcPts val="0"/>
              </a:spcBef>
              <a:spcAft>
                <a:spcPts val="0"/>
              </a:spcAft>
              <a:buNone/>
            </a:pPr>
            <a:endParaRPr/>
          </a:p>
          <a:p>
            <a:pPr marL="457200" lvl="0" indent="0" algn="l" rtl="0">
              <a:spcBef>
                <a:spcPts val="0"/>
              </a:spcBef>
              <a:spcAft>
                <a:spcPts val="0"/>
              </a:spcAft>
              <a:buNone/>
            </a:pPr>
            <a:r>
              <a:rPr lang="en-US" b="1">
                <a:solidFill>
                  <a:srgbClr val="E69138"/>
                </a:solidFill>
              </a:rPr>
              <a:t>MSK</a:t>
            </a:r>
            <a:endParaRPr b="1">
              <a:solidFill>
                <a:srgbClr val="E69138"/>
              </a:solidFill>
            </a:endParaRPr>
          </a:p>
          <a:p>
            <a:pPr marL="914400" lvl="0" indent="-406400" algn="l" rtl="0">
              <a:spcBef>
                <a:spcPts val="0"/>
              </a:spcBef>
              <a:spcAft>
                <a:spcPts val="0"/>
              </a:spcAft>
              <a:buSzPts val="2800"/>
              <a:buChar char="➢"/>
            </a:pPr>
            <a:r>
              <a:rPr lang="en-US"/>
              <a:t>Mechanical</a:t>
            </a:r>
            <a:endParaRPr/>
          </a:p>
          <a:p>
            <a:pPr marL="914400" lvl="0" indent="-406400" algn="l" rtl="0">
              <a:spcBef>
                <a:spcPts val="0"/>
              </a:spcBef>
              <a:spcAft>
                <a:spcPts val="0"/>
              </a:spcAft>
              <a:buSzPts val="2800"/>
              <a:buChar char="➢"/>
            </a:pPr>
            <a:r>
              <a:rPr lang="en-US"/>
              <a:t>Trauma/Injury</a:t>
            </a:r>
            <a:endParaRPr/>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b="1">
                <a:solidFill>
                  <a:srgbClr val="FF9900"/>
                </a:solidFill>
              </a:rPr>
              <a:t>Other</a:t>
            </a:r>
            <a:endParaRPr b="1">
              <a:solidFill>
                <a:srgbClr val="FF9900"/>
              </a:solidFill>
            </a:endParaRPr>
          </a:p>
          <a:p>
            <a:pPr marL="914400" lvl="1" indent="-381000" algn="l" rtl="0">
              <a:spcBef>
                <a:spcPts val="0"/>
              </a:spcBef>
              <a:spcAft>
                <a:spcPts val="0"/>
              </a:spcAft>
              <a:buSzPts val="2400"/>
              <a:buChar char="–"/>
            </a:pPr>
            <a:r>
              <a:rPr lang="en-US"/>
              <a:t>Anxiety</a:t>
            </a:r>
            <a:endParaRPr/>
          </a:p>
          <a:p>
            <a:pPr marL="0" lvl="0" indent="0" algn="l" rtl="0">
              <a:spcBef>
                <a:spcPts val="56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e5b006a3c6_0_2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Dyspnoea</a:t>
            </a:r>
            <a:endParaRPr/>
          </a:p>
        </p:txBody>
      </p:sp>
      <p:sp>
        <p:nvSpPr>
          <p:cNvPr id="269" name="Google Shape;269;ge5b006a3c6_0_2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sz="2200" b="1"/>
              <a:t>Onset</a:t>
            </a:r>
            <a:endParaRPr sz="2200" b="1"/>
          </a:p>
          <a:p>
            <a:pPr marL="457200" marR="0" lvl="0" indent="-355600" algn="l" rtl="0">
              <a:lnSpc>
                <a:spcPct val="100000"/>
              </a:lnSpc>
              <a:spcBef>
                <a:spcPts val="0"/>
              </a:spcBef>
              <a:spcAft>
                <a:spcPts val="0"/>
              </a:spcAft>
              <a:buSzPts val="2000"/>
              <a:buChar char="•"/>
            </a:pPr>
            <a:r>
              <a:rPr lang="en-US" sz="2000"/>
              <a:t>How long?</a:t>
            </a:r>
            <a:endParaRPr sz="2000"/>
          </a:p>
          <a:p>
            <a:pPr marL="457200" marR="0" lvl="0" indent="-355600" algn="l" rtl="0">
              <a:lnSpc>
                <a:spcPct val="100000"/>
              </a:lnSpc>
              <a:spcBef>
                <a:spcPts val="0"/>
              </a:spcBef>
              <a:spcAft>
                <a:spcPts val="0"/>
              </a:spcAft>
              <a:buSzPts val="2000"/>
              <a:buChar char="•"/>
            </a:pPr>
            <a:r>
              <a:rPr lang="en-US" sz="2000"/>
              <a:t>Constant or comes and goes?</a:t>
            </a:r>
            <a:endParaRPr sz="20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200" b="1"/>
              <a:t>Character</a:t>
            </a:r>
            <a:endParaRPr sz="2200" b="1"/>
          </a:p>
          <a:p>
            <a:pPr marL="457200" marR="0" lvl="0" indent="-355600" algn="l" rtl="0">
              <a:lnSpc>
                <a:spcPct val="100000"/>
              </a:lnSpc>
              <a:spcBef>
                <a:spcPts val="0"/>
              </a:spcBef>
              <a:spcAft>
                <a:spcPts val="0"/>
              </a:spcAft>
              <a:buSzPts val="2000"/>
              <a:buChar char="•"/>
            </a:pPr>
            <a:r>
              <a:rPr lang="en-US" sz="2000"/>
              <a:t>Unable to do things</a:t>
            </a:r>
            <a:endParaRPr sz="20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200" b="1"/>
              <a:t>Associated Symptoms</a:t>
            </a:r>
            <a:endParaRPr sz="2200" b="1"/>
          </a:p>
          <a:p>
            <a:pPr marL="457200" marR="0" lvl="0" indent="-355600" algn="l" rtl="0">
              <a:lnSpc>
                <a:spcPct val="100000"/>
              </a:lnSpc>
              <a:spcBef>
                <a:spcPts val="0"/>
              </a:spcBef>
              <a:spcAft>
                <a:spcPts val="0"/>
              </a:spcAft>
              <a:buSzPts val="2000"/>
              <a:buChar char="•"/>
            </a:pPr>
            <a:r>
              <a:rPr lang="en-US" sz="2000">
                <a:solidFill>
                  <a:srgbClr val="FF0000"/>
                </a:solidFill>
              </a:rPr>
              <a:t>Cardio</a:t>
            </a:r>
            <a:r>
              <a:rPr lang="en-US" sz="2000"/>
              <a:t>: chest pain, palpitations</a:t>
            </a:r>
            <a:endParaRPr sz="2000"/>
          </a:p>
          <a:p>
            <a:pPr marL="457200" marR="0" lvl="0" indent="-355600" algn="l" rtl="0">
              <a:lnSpc>
                <a:spcPct val="100000"/>
              </a:lnSpc>
              <a:spcBef>
                <a:spcPts val="0"/>
              </a:spcBef>
              <a:spcAft>
                <a:spcPts val="0"/>
              </a:spcAft>
              <a:buSzPts val="2000"/>
              <a:buChar char="•"/>
            </a:pPr>
            <a:r>
              <a:rPr lang="en-US" sz="2000">
                <a:solidFill>
                  <a:srgbClr val="0000FF"/>
                </a:solidFill>
              </a:rPr>
              <a:t>Resp</a:t>
            </a:r>
            <a:r>
              <a:rPr lang="en-US" sz="2000"/>
              <a:t>: wheeze, cough</a:t>
            </a:r>
            <a:endParaRPr sz="2000"/>
          </a:p>
          <a:p>
            <a:pPr marL="457200" marR="0" lvl="0" indent="-355600" algn="l" rtl="0">
              <a:lnSpc>
                <a:spcPct val="100000"/>
              </a:lnSpc>
              <a:spcBef>
                <a:spcPts val="0"/>
              </a:spcBef>
              <a:spcAft>
                <a:spcPts val="0"/>
              </a:spcAft>
              <a:buSzPts val="2000"/>
              <a:buChar char="•"/>
            </a:pPr>
            <a:r>
              <a:rPr lang="en-US" sz="2000">
                <a:solidFill>
                  <a:srgbClr val="F1C232"/>
                </a:solidFill>
              </a:rPr>
              <a:t>Other</a:t>
            </a:r>
            <a:r>
              <a:rPr lang="en-US" sz="2000"/>
              <a:t>: oedema, fever</a:t>
            </a:r>
            <a:endParaRPr/>
          </a:p>
        </p:txBody>
      </p:sp>
      <p:sp>
        <p:nvSpPr>
          <p:cNvPr id="270" name="Google Shape;270;ge5b006a3c6_0_29"/>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2800"/>
              <a:buFont typeface="Arial"/>
              <a:buNone/>
            </a:pPr>
            <a:r>
              <a:rPr lang="en-US" sz="2200" b="1"/>
              <a:t>Time course</a:t>
            </a:r>
            <a:endParaRPr sz="2200" b="1"/>
          </a:p>
          <a:p>
            <a:pPr marL="457200" lvl="0" indent="-355600" algn="l" rtl="0">
              <a:spcBef>
                <a:spcPts val="0"/>
              </a:spcBef>
              <a:spcAft>
                <a:spcPts val="0"/>
              </a:spcAft>
              <a:buSzPts val="2000"/>
              <a:buChar char="•"/>
            </a:pPr>
            <a:r>
              <a:rPr lang="en-US" sz="2000"/>
              <a:t>How has it progressed?</a:t>
            </a:r>
            <a:endParaRPr sz="2000"/>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sz="2200" b="1"/>
              <a:t>Exacerbating Factors</a:t>
            </a:r>
            <a:endParaRPr sz="2200" b="1"/>
          </a:p>
          <a:p>
            <a:pPr marL="457200" lvl="0" indent="-355600" algn="l" rtl="0">
              <a:spcBef>
                <a:spcPts val="0"/>
              </a:spcBef>
              <a:spcAft>
                <a:spcPts val="0"/>
              </a:spcAft>
              <a:buSzPts val="2000"/>
              <a:buChar char="•"/>
            </a:pPr>
            <a:r>
              <a:rPr lang="en-US" sz="2000"/>
              <a:t>Exertion</a:t>
            </a:r>
            <a:endParaRPr sz="2000"/>
          </a:p>
          <a:p>
            <a:pPr marL="457200" lvl="0" indent="-355600" algn="l" rtl="0">
              <a:spcBef>
                <a:spcPts val="0"/>
              </a:spcBef>
              <a:spcAft>
                <a:spcPts val="0"/>
              </a:spcAft>
              <a:buSzPts val="2000"/>
              <a:buChar char="•"/>
            </a:pPr>
            <a:r>
              <a:rPr lang="en-US" sz="2000"/>
              <a:t>Sleeping arrangements</a:t>
            </a:r>
            <a:endParaRPr sz="20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e617a15ef0_0_16"/>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Dyspnoea cont.</a:t>
            </a:r>
            <a:endParaRPr/>
          </a:p>
        </p:txBody>
      </p:sp>
      <p:sp>
        <p:nvSpPr>
          <p:cNvPr id="276" name="Google Shape;276;ge617a15ef0_0_1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t>PMHx</a:t>
            </a:r>
            <a:r>
              <a:rPr lang="en-US"/>
              <a:t>: Risk Factors</a:t>
            </a:r>
            <a:endParaRPr/>
          </a:p>
          <a:p>
            <a:pPr marL="457200" marR="0" lvl="0" indent="-393700" algn="l" rtl="0">
              <a:lnSpc>
                <a:spcPct val="100000"/>
              </a:lnSpc>
              <a:spcBef>
                <a:spcPts val="0"/>
              </a:spcBef>
              <a:spcAft>
                <a:spcPts val="0"/>
              </a:spcAft>
              <a:buSzPts val="2600"/>
              <a:buChar char="•"/>
            </a:pPr>
            <a:r>
              <a:rPr lang="en-US" sz="2600"/>
              <a:t>Cardio: HTN, Hyperlipidaemia, DM, HF</a:t>
            </a:r>
            <a:endParaRPr sz="2600"/>
          </a:p>
          <a:p>
            <a:pPr marL="457200" marR="0" lvl="0" indent="-393700" algn="l" rtl="0">
              <a:lnSpc>
                <a:spcPct val="100000"/>
              </a:lnSpc>
              <a:spcBef>
                <a:spcPts val="0"/>
              </a:spcBef>
              <a:spcAft>
                <a:spcPts val="0"/>
              </a:spcAft>
              <a:buSzPts val="2600"/>
              <a:buChar char="•"/>
            </a:pPr>
            <a:r>
              <a:rPr lang="en-US" sz="2600"/>
              <a:t>Resp: Asthma, COPD</a:t>
            </a:r>
            <a:endParaRPr sz="26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Social Hx</a:t>
            </a:r>
            <a:endParaRPr b="1"/>
          </a:p>
          <a:p>
            <a:pPr marL="457200" marR="0" lvl="0" indent="-393700" algn="l" rtl="0">
              <a:lnSpc>
                <a:spcPct val="100000"/>
              </a:lnSpc>
              <a:spcBef>
                <a:spcPts val="0"/>
              </a:spcBef>
              <a:spcAft>
                <a:spcPts val="0"/>
              </a:spcAft>
              <a:buSzPts val="2600"/>
              <a:buChar char="•"/>
            </a:pPr>
            <a:r>
              <a:rPr lang="en-US" sz="2600"/>
              <a:t>Exercise, weight</a:t>
            </a:r>
            <a:endParaRPr sz="26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b="1"/>
          </a:p>
        </p:txBody>
      </p:sp>
      <p:sp>
        <p:nvSpPr>
          <p:cNvPr id="277" name="Google Shape;277;ge617a15ef0_0_16"/>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2800"/>
              <a:buFont typeface="Arial"/>
              <a:buNone/>
            </a:pPr>
            <a:r>
              <a:rPr lang="en-US" b="1"/>
              <a:t>Family Hx</a:t>
            </a:r>
            <a:endParaRPr b="1"/>
          </a:p>
          <a:p>
            <a:pPr marL="457200" lvl="0" indent="-393700" algn="l" rtl="0">
              <a:spcBef>
                <a:spcPts val="0"/>
              </a:spcBef>
              <a:spcAft>
                <a:spcPts val="0"/>
              </a:spcAft>
              <a:buSzPts val="2600"/>
              <a:buChar char="•"/>
            </a:pPr>
            <a:r>
              <a:rPr lang="en-US" sz="2600"/>
              <a:t>Cardiovascular or Respiratory diseases</a:t>
            </a:r>
            <a:endParaRPr sz="2600"/>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b="1"/>
              <a:t>Drug Hx</a:t>
            </a:r>
            <a:endParaRPr b="1"/>
          </a:p>
          <a:p>
            <a:pPr marL="457200" lvl="0" indent="-393700" algn="l" rtl="0">
              <a:spcBef>
                <a:spcPts val="0"/>
              </a:spcBef>
              <a:spcAft>
                <a:spcPts val="0"/>
              </a:spcAft>
              <a:buSzPts val="2600"/>
              <a:buChar char="•"/>
            </a:pPr>
            <a:r>
              <a:rPr lang="en-US" sz="2600"/>
              <a:t>Smoking, Alcohol, Illicit substances</a:t>
            </a:r>
            <a:endParaRPr sz="2600"/>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b="1"/>
              <a:t>ICE</a:t>
            </a:r>
            <a:endParaRPr b="1"/>
          </a:p>
          <a:p>
            <a:pPr marL="0" lvl="0" indent="0" algn="l" rtl="0">
              <a:spcBef>
                <a:spcPts val="56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e54628941b_0_0"/>
          <p:cNvSpPr txBox="1">
            <a:spLocks noGrp="1"/>
          </p:cNvSpPr>
          <p:nvPr>
            <p:ph type="title"/>
          </p:nvPr>
        </p:nvSpPr>
        <p:spPr>
          <a:xfrm>
            <a:off x="457200" y="274625"/>
            <a:ext cx="8229600" cy="8061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Differentials Syncope</a:t>
            </a:r>
            <a:endParaRPr/>
          </a:p>
        </p:txBody>
      </p:sp>
      <p:graphicFrame>
        <p:nvGraphicFramePr>
          <p:cNvPr id="283" name="Google Shape;283;ge54628941b_0_0"/>
          <p:cNvGraphicFramePr/>
          <p:nvPr/>
        </p:nvGraphicFramePr>
        <p:xfrm>
          <a:off x="296138" y="1080725"/>
          <a:ext cx="3000000" cy="3000000"/>
        </p:xfrm>
        <a:graphic>
          <a:graphicData uri="http://schemas.openxmlformats.org/drawingml/2006/table">
            <a:tbl>
              <a:tblPr>
                <a:noFill/>
                <a:tableStyleId>{4056F536-82F5-442C-BA87-46FAFAACBFA0}</a:tableStyleId>
              </a:tblPr>
              <a:tblGrid>
                <a:gridCol w="1402075">
                  <a:extLst>
                    <a:ext uri="{9D8B030D-6E8A-4147-A177-3AD203B41FA5}">
                      <a16:colId xmlns:a16="http://schemas.microsoft.com/office/drawing/2014/main" val="20000"/>
                    </a:ext>
                  </a:extLst>
                </a:gridCol>
                <a:gridCol w="1762575">
                  <a:extLst>
                    <a:ext uri="{9D8B030D-6E8A-4147-A177-3AD203B41FA5}">
                      <a16:colId xmlns:a16="http://schemas.microsoft.com/office/drawing/2014/main" val="20001"/>
                    </a:ext>
                  </a:extLst>
                </a:gridCol>
                <a:gridCol w="2592175">
                  <a:extLst>
                    <a:ext uri="{9D8B030D-6E8A-4147-A177-3AD203B41FA5}">
                      <a16:colId xmlns:a16="http://schemas.microsoft.com/office/drawing/2014/main" val="20002"/>
                    </a:ext>
                  </a:extLst>
                </a:gridCol>
                <a:gridCol w="2794875">
                  <a:extLst>
                    <a:ext uri="{9D8B030D-6E8A-4147-A177-3AD203B41FA5}">
                      <a16:colId xmlns:a16="http://schemas.microsoft.com/office/drawing/2014/main" val="20003"/>
                    </a:ext>
                  </a:extLst>
                </a:gridCol>
              </a:tblGrid>
              <a:tr h="377925">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Seizure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Syncope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NEAD</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extLst>
                  <a:ext uri="{0D108BD9-81ED-4DB2-BD59-A6C34878D82A}">
                    <a16:rowId xmlns:a16="http://schemas.microsoft.com/office/drawing/2014/main" val="10000"/>
                  </a:ext>
                </a:extLst>
              </a:tr>
              <a:tr h="3922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Trigger</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Flashing Lights, Hyperventilation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Anxiety, Pain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Stress, Hx Mental Health</a:t>
                      </a: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700" b="1">
                          <a:latin typeface="Calibri"/>
                          <a:ea typeface="Calibri"/>
                          <a:cs typeface="Calibri"/>
                          <a:sym typeface="Calibri"/>
                        </a:rPr>
                        <a:t>Generally not occur when alone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6563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Prodrome</a:t>
                      </a:r>
                      <a:endParaRPr sz="3300" b="1" baseline="-250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Slow, flaccid, faint</a:t>
                      </a: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700" b="1">
                          <a:latin typeface="Calibri"/>
                          <a:ea typeface="Calibri"/>
                          <a:cs typeface="Calibri"/>
                          <a:sym typeface="Calibri"/>
                        </a:rPr>
                        <a:t>Nausea and sweating</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2"/>
                  </a:ext>
                </a:extLst>
              </a:tr>
              <a:tr h="32020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Onset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Sudden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Gradual</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Gradual</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3238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Duration</a:t>
                      </a:r>
                      <a:endParaRPr sz="3300" b="1" baseline="-250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1-30s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1-3mins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4"/>
                  </a:ext>
                </a:extLst>
              </a:tr>
              <a:tr h="3779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Ictal</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Read notes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Pelvic Thrusting</a:t>
                      </a: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700" b="1">
                          <a:latin typeface="Calibri"/>
                          <a:ea typeface="Calibri"/>
                          <a:cs typeface="Calibri"/>
                          <a:sym typeface="Calibri"/>
                        </a:rPr>
                        <a:t>Sudden stop</a:t>
                      </a: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700" b="1">
                          <a:latin typeface="Calibri"/>
                          <a:ea typeface="Calibri"/>
                          <a:cs typeface="Calibri"/>
                          <a:sym typeface="Calibri"/>
                        </a:rPr>
                        <a:t>Isolated clonic movement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3906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Incontinence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Uncommon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Common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None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6"/>
                  </a:ext>
                </a:extLst>
              </a:tr>
              <a:tr h="4073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Tongue Bite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Rare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Common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None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7"/>
                  </a:ext>
                </a:extLst>
              </a:tr>
              <a:tr h="4073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Colour</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Pale, blue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Pale, flushed, Cold skin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8"/>
                  </a:ext>
                </a:extLst>
              </a:tr>
              <a:tr h="4073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Post-ictal</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Prolonged </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Prolonged</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Quick</a:t>
                      </a:r>
                      <a:endParaRPr sz="1700" b="1">
                        <a:latin typeface="Calibri"/>
                        <a:ea typeface="Calibri"/>
                        <a:cs typeface="Calibri"/>
                        <a:sym typeface="Calibri"/>
                      </a:endParaRPr>
                    </a:p>
                    <a:p>
                      <a:pPr marL="0" lvl="0" indent="0" algn="l" rtl="0">
                        <a:lnSpc>
                          <a:spcPct val="115000"/>
                        </a:lnSpc>
                        <a:spcBef>
                          <a:spcPts val="0"/>
                        </a:spcBef>
                        <a:spcAft>
                          <a:spcPts val="0"/>
                        </a:spcAft>
                        <a:buNone/>
                      </a:pPr>
                      <a:r>
                        <a:rPr lang="en-US" sz="1700" b="1">
                          <a:latin typeface="Calibri"/>
                          <a:ea typeface="Calibri"/>
                          <a:cs typeface="Calibri"/>
                          <a:sym typeface="Calibri"/>
                        </a:rPr>
                        <a:t>Crying</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e5b006a3c6_0_3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Syncope</a:t>
            </a:r>
            <a:endParaRPr/>
          </a:p>
        </p:txBody>
      </p:sp>
      <p:sp>
        <p:nvSpPr>
          <p:cNvPr id="289" name="Google Shape;289;ge5b006a3c6_0_3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t>Onset</a:t>
            </a:r>
            <a:endParaRPr b="1"/>
          </a:p>
          <a:p>
            <a:pPr marL="1371600" marR="0" lvl="1" indent="-381000" algn="l" rtl="0">
              <a:lnSpc>
                <a:spcPct val="100000"/>
              </a:lnSpc>
              <a:spcBef>
                <a:spcPts val="0"/>
              </a:spcBef>
              <a:spcAft>
                <a:spcPts val="0"/>
              </a:spcAft>
              <a:buSzPts val="2400"/>
              <a:buChar char="–"/>
            </a:pPr>
            <a:r>
              <a:rPr lang="en-US"/>
              <a:t>Gradual or sudden</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Character</a:t>
            </a:r>
            <a:endParaRPr b="1"/>
          </a:p>
          <a:p>
            <a:pPr marL="1371600" marR="0" lvl="1" indent="-381000" algn="l" rtl="0">
              <a:lnSpc>
                <a:spcPct val="100000"/>
              </a:lnSpc>
              <a:spcBef>
                <a:spcPts val="0"/>
              </a:spcBef>
              <a:spcAft>
                <a:spcPts val="0"/>
              </a:spcAft>
              <a:buSzPts val="2400"/>
              <a:buChar char="–"/>
            </a:pPr>
            <a:r>
              <a:rPr lang="en-US"/>
              <a:t>Prodrome/Aura, Ictal and Post-ictal, Video?</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Associated symptoms</a:t>
            </a:r>
            <a:endParaRPr b="1"/>
          </a:p>
          <a:p>
            <a:pPr marL="914400" marR="0" lvl="1" indent="-381000" algn="l" rtl="0">
              <a:lnSpc>
                <a:spcPct val="100000"/>
              </a:lnSpc>
              <a:spcBef>
                <a:spcPts val="0"/>
              </a:spcBef>
              <a:spcAft>
                <a:spcPts val="0"/>
              </a:spcAft>
              <a:buSzPts val="2400"/>
              <a:buChar char="–"/>
            </a:pPr>
            <a:r>
              <a:rPr lang="en-US"/>
              <a:t>Incontinence, Tongue-biting, Colour of skin</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p:txBody>
      </p:sp>
      <p:sp>
        <p:nvSpPr>
          <p:cNvPr id="290" name="Google Shape;290;ge5b006a3c6_0_3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2800"/>
              <a:buFont typeface="Arial"/>
              <a:buNone/>
            </a:pPr>
            <a:r>
              <a:rPr lang="en-US" b="1"/>
              <a:t>Time course</a:t>
            </a:r>
            <a:endParaRPr b="1"/>
          </a:p>
          <a:p>
            <a:pPr marL="914400" lvl="1" indent="-381000" algn="l" rtl="0">
              <a:spcBef>
                <a:spcPts val="0"/>
              </a:spcBef>
              <a:spcAft>
                <a:spcPts val="0"/>
              </a:spcAft>
              <a:buSzPts val="2400"/>
              <a:buChar char="–"/>
            </a:pPr>
            <a:r>
              <a:rPr lang="en-US"/>
              <a:t>How long was each phase</a:t>
            </a:r>
            <a:endParaRPr/>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b="1"/>
              <a:t>Exacerbating Factors</a:t>
            </a:r>
            <a:endParaRPr b="1"/>
          </a:p>
          <a:p>
            <a:pPr marL="914400" lvl="1" indent="-381000" algn="l" rtl="0">
              <a:spcBef>
                <a:spcPts val="0"/>
              </a:spcBef>
              <a:spcAft>
                <a:spcPts val="0"/>
              </a:spcAft>
              <a:buSzPts val="2400"/>
              <a:buChar char="–"/>
            </a:pPr>
            <a:r>
              <a:rPr lang="en-US"/>
              <a:t>Triggers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e54628941b_0_11"/>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Communication Skills</a:t>
            </a:r>
            <a:endParaRPr>
              <a:solidFill>
                <a:schemeClr val="lt1"/>
              </a:solidFill>
            </a:endParaRPr>
          </a:p>
        </p:txBody>
      </p:sp>
      <p:sp>
        <p:nvSpPr>
          <p:cNvPr id="296" name="Google Shape;296;ge54628941b_0_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p:txBody>
      </p:sp>
      <p:graphicFrame>
        <p:nvGraphicFramePr>
          <p:cNvPr id="297" name="Google Shape;297;ge54628941b_0_11"/>
          <p:cNvGraphicFramePr/>
          <p:nvPr/>
        </p:nvGraphicFramePr>
        <p:xfrm>
          <a:off x="152400" y="1507713"/>
          <a:ext cx="3000000" cy="3000000"/>
        </p:xfrm>
        <a:graphic>
          <a:graphicData uri="http://schemas.openxmlformats.org/drawingml/2006/table">
            <a:tbl>
              <a:tblPr>
                <a:noFill/>
                <a:tableStyleId>{4056F536-82F5-442C-BA87-46FAFAACBFA0}</a:tableStyleId>
              </a:tblPr>
              <a:tblGrid>
                <a:gridCol w="4464625">
                  <a:extLst>
                    <a:ext uri="{9D8B030D-6E8A-4147-A177-3AD203B41FA5}">
                      <a16:colId xmlns:a16="http://schemas.microsoft.com/office/drawing/2014/main" val="20000"/>
                    </a:ext>
                  </a:extLst>
                </a:gridCol>
                <a:gridCol w="4464625">
                  <a:extLst>
                    <a:ext uri="{9D8B030D-6E8A-4147-A177-3AD203B41FA5}">
                      <a16:colId xmlns:a16="http://schemas.microsoft.com/office/drawing/2014/main" val="20001"/>
                    </a:ext>
                  </a:extLst>
                </a:gridCol>
              </a:tblGrid>
              <a:tr h="212150">
                <a:tc>
                  <a:txBody>
                    <a:bodyPr/>
                    <a:lstStyle/>
                    <a:p>
                      <a:pPr marL="0" lvl="0" indent="0" algn="l" rtl="0">
                        <a:lnSpc>
                          <a:spcPct val="115000"/>
                        </a:lnSpc>
                        <a:spcBef>
                          <a:spcPts val="0"/>
                        </a:spcBef>
                        <a:spcAft>
                          <a:spcPts val="0"/>
                        </a:spcAft>
                        <a:buNone/>
                      </a:pPr>
                      <a:r>
                        <a:rPr lang="en-US" sz="2400" b="1">
                          <a:latin typeface="Calibri"/>
                          <a:ea typeface="Calibri"/>
                          <a:cs typeface="Calibri"/>
                          <a:sym typeface="Calibri"/>
                        </a:rPr>
                        <a:t>Assessment of Chronic Condition</a:t>
                      </a:r>
                      <a:endParaRPr sz="2400" b="1">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2400" b="1">
                          <a:latin typeface="Calibri"/>
                          <a:ea typeface="Calibri"/>
                          <a:cs typeface="Calibri"/>
                          <a:sym typeface="Calibri"/>
                        </a:rPr>
                        <a:t>Risk Assessment</a:t>
                      </a:r>
                      <a:endParaRPr sz="2400" b="1">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extLst>
                  <a:ext uri="{0D108BD9-81ED-4DB2-BD59-A6C34878D82A}">
                    <a16:rowId xmlns:a16="http://schemas.microsoft.com/office/drawing/2014/main" val="10000"/>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INR</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2400" b="1">
                          <a:solidFill>
                            <a:srgbClr val="4A86E8"/>
                          </a:solidFill>
                          <a:latin typeface="Calibri"/>
                          <a:ea typeface="Calibri"/>
                          <a:cs typeface="Calibri"/>
                          <a:sym typeface="Calibri"/>
                        </a:rPr>
                        <a:t>Q-Risk**</a:t>
                      </a:r>
                      <a:endParaRPr sz="2400" b="1">
                        <a:solidFill>
                          <a:srgbClr val="4A86E8"/>
                        </a:solidFill>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HbA1c</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4A86E8"/>
                          </a:solidFill>
                          <a:latin typeface="Calibri"/>
                          <a:ea typeface="Calibri"/>
                          <a:cs typeface="Calibri"/>
                          <a:sym typeface="Calibri"/>
                        </a:rPr>
                        <a:t>CHA2DS2-VAS**</a:t>
                      </a:r>
                      <a:endParaRPr sz="2400" b="1">
                        <a:solidFill>
                          <a:srgbClr val="1155CC"/>
                        </a:solidFill>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2"/>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Peak Flow</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FRAX</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Spirometry</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ABCD2</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4"/>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CRP</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Wells Score</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ESR</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Diabetes Risk</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6"/>
                  </a:ext>
                </a:extLst>
              </a:tr>
              <a:tr h="600075">
                <a:tc>
                  <a:txBody>
                    <a:bodyPr/>
                    <a:lstStyle/>
                    <a:p>
                      <a:pPr marL="0" lvl="0" indent="0" algn="l" rtl="0">
                        <a:lnSpc>
                          <a:spcPct val="115000"/>
                        </a:lnSpc>
                        <a:spcBef>
                          <a:spcPts val="0"/>
                        </a:spcBef>
                        <a:spcAft>
                          <a:spcPts val="0"/>
                        </a:spcAft>
                        <a:buNone/>
                      </a:pPr>
                      <a:r>
                        <a:rPr lang="en-US" sz="2400">
                          <a:latin typeface="Calibri"/>
                          <a:ea typeface="Calibri"/>
                          <a:cs typeface="Calibri"/>
                          <a:sym typeface="Calibri"/>
                        </a:rPr>
                        <a:t>LFT</a:t>
                      </a:r>
                      <a:endParaRPr sz="2400">
                        <a:latin typeface="Calibri"/>
                        <a:ea typeface="Calibri"/>
                        <a:cs typeface="Calibri"/>
                        <a:sym typeface="Calibri"/>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spcBef>
                          <a:spcPts val="0"/>
                        </a:spcBef>
                        <a:spcAft>
                          <a:spcPts val="0"/>
                        </a:spcAft>
                        <a:buNone/>
                      </a:pPr>
                      <a:endParaRPr/>
                    </a:p>
                  </a:txBody>
                  <a:tcPr marL="84575" marR="8457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e54628941b_0_1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Tips for Communication Skills</a:t>
            </a:r>
            <a:endParaRPr/>
          </a:p>
        </p:txBody>
      </p:sp>
      <p:sp>
        <p:nvSpPr>
          <p:cNvPr id="303" name="Google Shape;303;ge54628941b_0_1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406400" algn="l" rtl="0">
              <a:lnSpc>
                <a:spcPct val="98181"/>
              </a:lnSpc>
              <a:spcBef>
                <a:spcPts val="1000"/>
              </a:spcBef>
              <a:spcAft>
                <a:spcPts val="0"/>
              </a:spcAft>
              <a:buSzPts val="2800"/>
              <a:buChar char="•"/>
            </a:pPr>
            <a:r>
              <a:rPr lang="en-US" sz="2800"/>
              <a:t>Treat </a:t>
            </a:r>
            <a:r>
              <a:rPr lang="en-US"/>
              <a:t>them</a:t>
            </a:r>
            <a:r>
              <a:rPr lang="en-US" sz="2800"/>
              <a:t> as a normal history</a:t>
            </a:r>
            <a:endParaRPr sz="2800"/>
          </a:p>
          <a:p>
            <a:pPr marL="457200" lvl="0" indent="-406400" algn="l" rtl="0">
              <a:lnSpc>
                <a:spcPct val="98181"/>
              </a:lnSpc>
              <a:spcBef>
                <a:spcPts val="0"/>
              </a:spcBef>
              <a:spcAft>
                <a:spcPts val="0"/>
              </a:spcAft>
              <a:buSzPts val="2800"/>
              <a:buChar char="•"/>
            </a:pPr>
            <a:r>
              <a:rPr lang="en-US" sz="2800"/>
              <a:t>HPC, PMHx, FHx, SHx, DHx, ICE</a:t>
            </a:r>
            <a:endParaRPr sz="2800"/>
          </a:p>
          <a:p>
            <a:pPr marL="457200" lvl="0" indent="-406400" algn="l" rtl="0">
              <a:lnSpc>
                <a:spcPct val="98181"/>
              </a:lnSpc>
              <a:spcBef>
                <a:spcPts val="0"/>
              </a:spcBef>
              <a:spcAft>
                <a:spcPts val="0"/>
              </a:spcAft>
              <a:buSzPts val="2800"/>
              <a:buChar char="•"/>
            </a:pPr>
            <a:r>
              <a:rPr lang="en-US" sz="2800"/>
              <a:t>Try and integrate the questions into your history</a:t>
            </a:r>
            <a:endParaRPr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5b006a3c6_0_5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p:txBody>
      </p:sp>
      <p:pic>
        <p:nvPicPr>
          <p:cNvPr id="107" name="Google Shape;107;ge5b006a3c6_0_52"/>
          <p:cNvPicPr preferRelativeResize="0"/>
          <p:nvPr/>
        </p:nvPicPr>
        <p:blipFill>
          <a:blip r:embed="rId3">
            <a:alphaModFix/>
          </a:blip>
          <a:stretch>
            <a:fillRect/>
          </a:stretch>
        </p:blipFill>
        <p:spPr>
          <a:xfrm>
            <a:off x="1422475" y="124100"/>
            <a:ext cx="6299050" cy="61849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e54628941b_0_2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Risk Assessment History</a:t>
            </a:r>
            <a:endParaRPr/>
          </a:p>
        </p:txBody>
      </p:sp>
      <p:sp>
        <p:nvSpPr>
          <p:cNvPr id="309" name="Google Shape;309;ge54628941b_0_2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406400" algn="l" rtl="0">
              <a:lnSpc>
                <a:spcPct val="98181"/>
              </a:lnSpc>
              <a:spcBef>
                <a:spcPts val="1000"/>
              </a:spcBef>
              <a:spcAft>
                <a:spcPts val="0"/>
              </a:spcAft>
              <a:buSzPts val="2800"/>
              <a:buChar char="•"/>
            </a:pPr>
            <a:r>
              <a:rPr lang="en-US"/>
              <a:t>Do the 3 I’s (Introduce, Identify and Informed Consent)</a:t>
            </a:r>
            <a:endParaRPr/>
          </a:p>
          <a:p>
            <a:pPr marL="457200" lvl="0" indent="-406400" algn="l" rtl="0">
              <a:lnSpc>
                <a:spcPct val="98181"/>
              </a:lnSpc>
              <a:spcBef>
                <a:spcPts val="0"/>
              </a:spcBef>
              <a:spcAft>
                <a:spcPts val="0"/>
              </a:spcAft>
              <a:buSzPts val="2800"/>
              <a:buChar char="•"/>
            </a:pPr>
            <a:r>
              <a:rPr lang="en-US" i="1"/>
              <a:t>‘I have been told that you have experienced … and have been asked to check your risk of getting … This is a routine procedure we do to help reduce your risk. I’m going to ask some questions about yourself to have an idea about what’s going on and possibly give some changes to your life to help reduce your risk’ </a:t>
            </a:r>
            <a:endParaRPr i="1"/>
          </a:p>
          <a:p>
            <a:pPr marL="457200" lvl="0" indent="-406400" algn="l" rtl="0">
              <a:lnSpc>
                <a:spcPct val="98181"/>
              </a:lnSpc>
              <a:spcBef>
                <a:spcPts val="0"/>
              </a:spcBef>
              <a:spcAft>
                <a:spcPts val="0"/>
              </a:spcAft>
              <a:buSzPts val="2800"/>
              <a:buChar char="•"/>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e54628941b_0_31"/>
          <p:cNvSpPr txBox="1">
            <a:spLocks noGrp="1"/>
          </p:cNvSpPr>
          <p:nvPr>
            <p:ph type="title"/>
          </p:nvPr>
        </p:nvSpPr>
        <p:spPr>
          <a:xfrm>
            <a:off x="457200" y="274624"/>
            <a:ext cx="8229600" cy="12633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Assessment of Chronic Disease History</a:t>
            </a:r>
            <a:endParaRPr/>
          </a:p>
        </p:txBody>
      </p:sp>
      <p:sp>
        <p:nvSpPr>
          <p:cNvPr id="315" name="Google Shape;315;ge54628941b_0_3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393700" algn="l" rtl="0">
              <a:lnSpc>
                <a:spcPct val="98181"/>
              </a:lnSpc>
              <a:spcBef>
                <a:spcPts val="1000"/>
              </a:spcBef>
              <a:spcAft>
                <a:spcPts val="0"/>
              </a:spcAft>
              <a:buSzPts val="2600"/>
              <a:buChar char="•"/>
            </a:pPr>
            <a:r>
              <a:rPr lang="en-US" sz="2600"/>
              <a:t>Do the 3 I’s (Introduce, Identify and Informed Consent)</a:t>
            </a:r>
            <a:endParaRPr sz="2600"/>
          </a:p>
          <a:p>
            <a:pPr marL="457200" lvl="0" indent="-393700" algn="l" rtl="0">
              <a:lnSpc>
                <a:spcPct val="98181"/>
              </a:lnSpc>
              <a:spcBef>
                <a:spcPts val="0"/>
              </a:spcBef>
              <a:spcAft>
                <a:spcPts val="0"/>
              </a:spcAft>
              <a:buSzPts val="2600"/>
              <a:buChar char="•"/>
            </a:pPr>
            <a:r>
              <a:rPr lang="en-US" sz="2600" i="1"/>
              <a:t>‘I am aware you have a diagnosis of … and you have had some blood samples taken.’</a:t>
            </a:r>
            <a:endParaRPr sz="2600" i="1"/>
          </a:p>
          <a:p>
            <a:pPr marL="457200" lvl="0" indent="-393700" algn="l" rtl="0">
              <a:lnSpc>
                <a:spcPct val="98181"/>
              </a:lnSpc>
              <a:spcBef>
                <a:spcPts val="0"/>
              </a:spcBef>
              <a:spcAft>
                <a:spcPts val="0"/>
              </a:spcAft>
              <a:buSzPts val="2600"/>
              <a:buChar char="•"/>
            </a:pPr>
            <a:r>
              <a:rPr lang="en-US" sz="2600" i="1"/>
              <a:t>‘Are you aware of … and how we use it.’</a:t>
            </a:r>
            <a:endParaRPr sz="2600" i="1"/>
          </a:p>
          <a:p>
            <a:pPr marL="457200" lvl="0" indent="-393700" algn="l" rtl="0">
              <a:lnSpc>
                <a:spcPct val="98181"/>
              </a:lnSpc>
              <a:spcBef>
                <a:spcPts val="0"/>
              </a:spcBef>
              <a:spcAft>
                <a:spcPts val="0"/>
              </a:spcAft>
              <a:buSzPts val="2600"/>
              <a:buChar char="•"/>
            </a:pPr>
            <a:r>
              <a:rPr lang="en-US" sz="2600"/>
              <a:t>If they are not aware, explain in simple terms and why it is important to monitor</a:t>
            </a:r>
            <a:endParaRPr sz="2600"/>
          </a:p>
          <a:p>
            <a:pPr marL="457200" lvl="0" indent="-393700" algn="l" rtl="0">
              <a:lnSpc>
                <a:spcPct val="98181"/>
              </a:lnSpc>
              <a:spcBef>
                <a:spcPts val="0"/>
              </a:spcBef>
              <a:spcAft>
                <a:spcPts val="0"/>
              </a:spcAft>
              <a:buSzPts val="2600"/>
              <a:buChar char="•"/>
            </a:pPr>
            <a:r>
              <a:rPr lang="en-US" sz="2600" i="1"/>
              <a:t>‘From looking at your results they are higher/lower than expected. I’m going to ask you a few questions to understand the reason for this and discuss changes to your lifestyle to help improve your results’</a:t>
            </a:r>
            <a:r>
              <a:rPr lang="en-US" sz="2600"/>
              <a:t> </a:t>
            </a: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e5b006a3c6_0_5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Q-Risk</a:t>
            </a:r>
            <a:endParaRPr/>
          </a:p>
        </p:txBody>
      </p:sp>
      <p:sp>
        <p:nvSpPr>
          <p:cNvPr id="321" name="Google Shape;321;ge5b006a3c6_0_59"/>
          <p:cNvSpPr txBox="1">
            <a:spLocks noGrp="1"/>
          </p:cNvSpPr>
          <p:nvPr>
            <p:ph type="body" idx="1"/>
          </p:nvPr>
        </p:nvSpPr>
        <p:spPr>
          <a:xfrm>
            <a:off x="457200" y="1417625"/>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sz="2500" i="1"/>
              <a:t>Risk of having a heart attack or stroke over the next 10 years</a:t>
            </a:r>
            <a:endParaRPr sz="2500" i="1"/>
          </a:p>
          <a:p>
            <a:pPr marL="342900" marR="0" lvl="0" indent="0" algn="l" rtl="0">
              <a:lnSpc>
                <a:spcPct val="100000"/>
              </a:lnSpc>
              <a:spcBef>
                <a:spcPts val="0"/>
              </a:spcBef>
              <a:spcAft>
                <a:spcPts val="0"/>
              </a:spcAft>
              <a:buClr>
                <a:schemeClr val="dk1"/>
              </a:buClr>
              <a:buSzPts val="2800"/>
              <a:buFont typeface="Arial"/>
              <a:buNone/>
            </a:pPr>
            <a:endParaRPr/>
          </a:p>
        </p:txBody>
      </p:sp>
      <p:graphicFrame>
        <p:nvGraphicFramePr>
          <p:cNvPr id="322" name="Google Shape;322;ge5b006a3c6_0_59"/>
          <p:cNvGraphicFramePr/>
          <p:nvPr/>
        </p:nvGraphicFramePr>
        <p:xfrm>
          <a:off x="253925" y="2054100"/>
          <a:ext cx="3000000" cy="3000000"/>
        </p:xfrm>
        <a:graphic>
          <a:graphicData uri="http://schemas.openxmlformats.org/drawingml/2006/table">
            <a:tbl>
              <a:tblPr>
                <a:noFill/>
                <a:tableStyleId>{4056F536-82F5-442C-BA87-46FAFAACBFA0}</a:tableStyleId>
              </a:tblPr>
              <a:tblGrid>
                <a:gridCol w="2866725">
                  <a:extLst>
                    <a:ext uri="{9D8B030D-6E8A-4147-A177-3AD203B41FA5}">
                      <a16:colId xmlns:a16="http://schemas.microsoft.com/office/drawing/2014/main" val="20000"/>
                    </a:ext>
                  </a:extLst>
                </a:gridCol>
                <a:gridCol w="2884700">
                  <a:extLst>
                    <a:ext uri="{9D8B030D-6E8A-4147-A177-3AD203B41FA5}">
                      <a16:colId xmlns:a16="http://schemas.microsoft.com/office/drawing/2014/main" val="20001"/>
                    </a:ext>
                  </a:extLst>
                </a:gridCol>
                <a:gridCol w="2884700">
                  <a:extLst>
                    <a:ext uri="{9D8B030D-6E8A-4147-A177-3AD203B41FA5}">
                      <a16:colId xmlns:a16="http://schemas.microsoft.com/office/drawing/2014/main" val="20002"/>
                    </a:ext>
                  </a:extLst>
                </a:gridCol>
              </a:tblGrid>
              <a:tr h="873475">
                <a:tc>
                  <a:txBody>
                    <a:bodyPr/>
                    <a:lstStyle/>
                    <a:p>
                      <a:pPr marL="0" lvl="0" indent="0" algn="ctr" rtl="0">
                        <a:lnSpc>
                          <a:spcPct val="115000"/>
                        </a:lnSpc>
                        <a:spcBef>
                          <a:spcPts val="0"/>
                        </a:spcBef>
                        <a:spcAft>
                          <a:spcPts val="0"/>
                        </a:spcAft>
                        <a:buNone/>
                      </a:pPr>
                      <a:r>
                        <a:rPr lang="en-US" sz="2200" b="1">
                          <a:latin typeface="Calibri"/>
                          <a:ea typeface="Calibri"/>
                          <a:cs typeface="Calibri"/>
                          <a:sym typeface="Calibri"/>
                        </a:rPr>
                        <a:t>Personal History</a:t>
                      </a:r>
                      <a:endParaRPr sz="2200" b="1">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US" sz="2200" b="1">
                          <a:latin typeface="Calibri"/>
                          <a:ea typeface="Calibri"/>
                          <a:cs typeface="Calibri"/>
                          <a:sym typeface="Calibri"/>
                        </a:rPr>
                        <a:t>Past Medical History</a:t>
                      </a:r>
                      <a:endParaRPr sz="2200" b="1">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US" sz="2200" b="1">
                          <a:latin typeface="Calibri"/>
                          <a:ea typeface="Calibri"/>
                          <a:cs typeface="Calibri"/>
                          <a:sym typeface="Calibri"/>
                        </a:rPr>
                        <a:t>Other</a:t>
                      </a:r>
                      <a:endParaRPr sz="2200" b="1">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0"/>
                  </a:ext>
                </a:extLst>
              </a:tr>
              <a:tr h="2875225">
                <a:tc>
                  <a:txBody>
                    <a:bodyPr/>
                    <a:lstStyle/>
                    <a:p>
                      <a:pPr marL="0" lvl="0" indent="0" algn="l" rtl="0">
                        <a:lnSpc>
                          <a:spcPct val="115000"/>
                        </a:lnSpc>
                        <a:spcBef>
                          <a:spcPts val="0"/>
                        </a:spcBef>
                        <a:spcAft>
                          <a:spcPts val="0"/>
                        </a:spcAft>
                        <a:buNone/>
                      </a:pPr>
                      <a:r>
                        <a:rPr lang="en-US" sz="2000">
                          <a:latin typeface="Calibri"/>
                          <a:ea typeface="Calibri"/>
                          <a:cs typeface="Calibri"/>
                          <a:sym typeface="Calibri"/>
                        </a:rPr>
                        <a:t>Age</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Sex</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Ethnicity</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BMI </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Postcode </a:t>
                      </a:r>
                      <a:endParaRPr sz="2000">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7E7E7"/>
                    </a:solidFill>
                  </a:tcPr>
                </a:tc>
                <a:tc>
                  <a:txBody>
                    <a:bodyPr/>
                    <a:lstStyle/>
                    <a:p>
                      <a:pPr marL="0" lvl="0" indent="0" algn="l" rtl="0">
                        <a:lnSpc>
                          <a:spcPct val="115000"/>
                        </a:lnSpc>
                        <a:spcBef>
                          <a:spcPts val="0"/>
                        </a:spcBef>
                        <a:spcAft>
                          <a:spcPts val="0"/>
                        </a:spcAft>
                        <a:buNone/>
                      </a:pPr>
                      <a:r>
                        <a:rPr lang="en-US" sz="2000">
                          <a:latin typeface="Calibri"/>
                          <a:ea typeface="Calibri"/>
                          <a:cs typeface="Calibri"/>
                          <a:sym typeface="Calibri"/>
                        </a:rPr>
                        <a:t>CKD (stage 4 or 5)</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Atrial fibrillation </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Rheumatoid arthritis </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Diabetic status </a:t>
                      </a:r>
                      <a:endParaRPr sz="2000">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7E7E7"/>
                    </a:solidFill>
                  </a:tcPr>
                </a:tc>
                <a:tc>
                  <a:txBody>
                    <a:bodyPr/>
                    <a:lstStyle/>
                    <a:p>
                      <a:pPr marL="0" lvl="0" indent="0" algn="l" rtl="0">
                        <a:lnSpc>
                          <a:spcPct val="115000"/>
                        </a:lnSpc>
                        <a:spcBef>
                          <a:spcPts val="0"/>
                        </a:spcBef>
                        <a:spcAft>
                          <a:spcPts val="0"/>
                        </a:spcAft>
                        <a:buNone/>
                      </a:pPr>
                      <a:r>
                        <a:rPr lang="en-US" sz="2000">
                          <a:latin typeface="Calibri"/>
                          <a:ea typeface="Calibri"/>
                          <a:cs typeface="Calibri"/>
                          <a:sym typeface="Calibri"/>
                        </a:rPr>
                        <a:t>Existing hypertension treatment</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Angina or MI in 1</a:t>
                      </a:r>
                      <a:r>
                        <a:rPr lang="en-US" sz="3600" baseline="30000">
                          <a:latin typeface="Calibri"/>
                          <a:ea typeface="Calibri"/>
                          <a:cs typeface="Calibri"/>
                          <a:sym typeface="Calibri"/>
                        </a:rPr>
                        <a:t>st</a:t>
                      </a:r>
                      <a:r>
                        <a:rPr lang="en-US" sz="2000">
                          <a:latin typeface="Calibri"/>
                          <a:ea typeface="Calibri"/>
                          <a:cs typeface="Calibri"/>
                          <a:sym typeface="Calibri"/>
                        </a:rPr>
                        <a:t> degree relative &lt;60</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Smoking status</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Cholesterol</a:t>
                      </a:r>
                      <a:endParaRPr sz="2000">
                        <a:latin typeface="Calibri"/>
                        <a:ea typeface="Calibri"/>
                        <a:cs typeface="Calibri"/>
                        <a:sym typeface="Calibri"/>
                      </a:endParaRPr>
                    </a:p>
                    <a:p>
                      <a:pPr marL="0" lvl="0" indent="0" algn="l" rtl="0">
                        <a:lnSpc>
                          <a:spcPct val="115000"/>
                        </a:lnSpc>
                        <a:spcBef>
                          <a:spcPts val="0"/>
                        </a:spcBef>
                        <a:spcAft>
                          <a:spcPts val="0"/>
                        </a:spcAft>
                        <a:buNone/>
                      </a:pPr>
                      <a:r>
                        <a:rPr lang="en-US" sz="2000">
                          <a:latin typeface="Calibri"/>
                          <a:ea typeface="Calibri"/>
                          <a:cs typeface="Calibri"/>
                          <a:sym typeface="Calibri"/>
                        </a:rPr>
                        <a:t>Systolic BP</a:t>
                      </a:r>
                      <a:endParaRPr sz="2000">
                        <a:latin typeface="Calibri"/>
                        <a:ea typeface="Calibri"/>
                        <a:cs typeface="Calibri"/>
                        <a:sym typeface="Calibri"/>
                      </a:endParaRPr>
                    </a:p>
                  </a:txBody>
                  <a:tcPr marL="91450" marR="91450" marT="45725" marB="45725">
                    <a:lnT w="2540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bl>
          </a:graphicData>
        </a:graphic>
      </p:graphicFrame>
      <p:pic>
        <p:nvPicPr>
          <p:cNvPr id="323" name="Google Shape;323;ge5b006a3c6_0_59"/>
          <p:cNvPicPr preferRelativeResize="0"/>
          <p:nvPr/>
        </p:nvPicPr>
        <p:blipFill>
          <a:blip r:embed="rId3">
            <a:alphaModFix/>
          </a:blip>
          <a:stretch>
            <a:fillRect/>
          </a:stretch>
        </p:blipFill>
        <p:spPr>
          <a:xfrm>
            <a:off x="1246925" y="5943725"/>
            <a:ext cx="7846398" cy="512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e5b006a3c6_0_6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History Taking</a:t>
            </a:r>
            <a:endParaRPr/>
          </a:p>
        </p:txBody>
      </p:sp>
      <p:sp>
        <p:nvSpPr>
          <p:cNvPr id="329" name="Google Shape;329;ge5b006a3c6_0_64"/>
          <p:cNvSpPr txBox="1">
            <a:spLocks noGrp="1"/>
          </p:cNvSpPr>
          <p:nvPr>
            <p:ph type="body" idx="1"/>
          </p:nvPr>
        </p:nvSpPr>
        <p:spPr>
          <a:xfrm>
            <a:off x="193950" y="1417625"/>
            <a:ext cx="4038600" cy="4526100"/>
          </a:xfrm>
          <a:prstGeom prst="rect">
            <a:avLst/>
          </a:prstGeom>
        </p:spPr>
        <p:txBody>
          <a:bodyPr spcFirstLastPara="1" wrap="square" lIns="91425" tIns="91425" rIns="91425" bIns="91425"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sz="2400" b="1"/>
              <a:t>Personal History</a:t>
            </a:r>
            <a:endParaRPr sz="2400" b="1"/>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Age </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Sex</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Ethnicity</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BMI- height (cm) and weight (kg)</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Postcode</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HDL/Cholesterol Ratio</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BP</a:t>
            </a:r>
            <a:endParaRPr sz="2000"/>
          </a:p>
          <a:p>
            <a:pPr marL="0" lvl="0" indent="0" algn="l" rtl="0">
              <a:lnSpc>
                <a:spcPct val="98181"/>
              </a:lnSpc>
              <a:spcBef>
                <a:spcPts val="1000"/>
              </a:spcBef>
              <a:spcAft>
                <a:spcPts val="0"/>
              </a:spcAft>
              <a:buClr>
                <a:schemeClr val="dk1"/>
              </a:buClr>
              <a:buSzPts val="1100"/>
              <a:buFont typeface="Arial"/>
              <a:buNone/>
            </a:pPr>
            <a:r>
              <a:rPr lang="en-US" sz="2400" b="1"/>
              <a:t>HPC</a:t>
            </a:r>
            <a:endParaRPr sz="2400" b="1"/>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Symptoms of MI and Stroke</a:t>
            </a:r>
            <a:endParaRPr sz="2000"/>
          </a:p>
          <a:p>
            <a:pPr marL="0" lvl="0" indent="0" algn="l" rtl="0">
              <a:spcBef>
                <a:spcPts val="560"/>
              </a:spcBef>
              <a:spcAft>
                <a:spcPts val="0"/>
              </a:spcAft>
              <a:buNone/>
            </a:pPr>
            <a:endParaRPr/>
          </a:p>
        </p:txBody>
      </p:sp>
      <p:sp>
        <p:nvSpPr>
          <p:cNvPr id="330" name="Google Shape;330;ge5b006a3c6_0_64"/>
          <p:cNvSpPr txBox="1">
            <a:spLocks noGrp="1"/>
          </p:cNvSpPr>
          <p:nvPr>
            <p:ph type="body" idx="2"/>
          </p:nvPr>
        </p:nvSpPr>
        <p:spPr>
          <a:xfrm>
            <a:off x="4336475" y="1417625"/>
            <a:ext cx="4863000" cy="5523300"/>
          </a:xfrm>
          <a:prstGeom prst="rect">
            <a:avLst/>
          </a:prstGeom>
        </p:spPr>
        <p:txBody>
          <a:bodyPr spcFirstLastPara="1" wrap="square" lIns="91425" tIns="91425" rIns="91425" bIns="91425" anchor="t" anchorCtr="0">
            <a:spAutoFit/>
          </a:bodyPr>
          <a:lstStyle/>
          <a:p>
            <a:pPr marL="0" lvl="0" indent="0" algn="l" rtl="0">
              <a:lnSpc>
                <a:spcPct val="98181"/>
              </a:lnSpc>
              <a:spcBef>
                <a:spcPts val="1000"/>
              </a:spcBef>
              <a:spcAft>
                <a:spcPts val="0"/>
              </a:spcAft>
              <a:buClr>
                <a:schemeClr val="dk1"/>
              </a:buClr>
              <a:buSzPts val="1100"/>
              <a:buFont typeface="Arial"/>
              <a:buNone/>
            </a:pPr>
            <a:r>
              <a:rPr lang="en-US" sz="2400" b="1"/>
              <a:t>PMHx</a:t>
            </a:r>
            <a:endParaRPr sz="2400" b="1"/>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CKD- what stage</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AF</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RA</a:t>
            </a:r>
            <a:endParaRPr sz="2000"/>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Diabetes Mellitus</a:t>
            </a:r>
            <a:endParaRPr sz="2000"/>
          </a:p>
          <a:p>
            <a:pPr marL="0" lvl="0" indent="0" algn="l" rtl="0">
              <a:lnSpc>
                <a:spcPct val="98181"/>
              </a:lnSpc>
              <a:spcBef>
                <a:spcPts val="1000"/>
              </a:spcBef>
              <a:spcAft>
                <a:spcPts val="0"/>
              </a:spcAft>
              <a:buClr>
                <a:schemeClr val="dk1"/>
              </a:buClr>
              <a:buSzPts val="1100"/>
              <a:buFont typeface="Arial"/>
              <a:buNone/>
            </a:pPr>
            <a:r>
              <a:rPr lang="en-US" sz="2400" b="1"/>
              <a:t>Drug Hx</a:t>
            </a:r>
            <a:endParaRPr sz="2400" b="1"/>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HTN Medication</a:t>
            </a:r>
            <a:endParaRPr sz="2000"/>
          </a:p>
          <a:p>
            <a:pPr marL="0" lvl="0" indent="0" algn="l" rtl="0">
              <a:lnSpc>
                <a:spcPct val="98181"/>
              </a:lnSpc>
              <a:spcBef>
                <a:spcPts val="1000"/>
              </a:spcBef>
              <a:spcAft>
                <a:spcPts val="0"/>
              </a:spcAft>
              <a:buClr>
                <a:schemeClr val="dk1"/>
              </a:buClr>
              <a:buSzPts val="1100"/>
              <a:buFont typeface="Arial"/>
              <a:buNone/>
            </a:pPr>
            <a:r>
              <a:rPr lang="en-US" sz="2600">
                <a:latin typeface="Arial"/>
                <a:ea typeface="Arial"/>
                <a:cs typeface="Arial"/>
                <a:sym typeface="Arial"/>
              </a:rPr>
              <a:t>•</a:t>
            </a:r>
            <a:r>
              <a:rPr lang="en-US" sz="2400" b="1"/>
              <a:t>Family Hx</a:t>
            </a:r>
            <a:endParaRPr sz="2400" b="1"/>
          </a:p>
          <a:p>
            <a:pPr marL="457200" lvl="0" indent="0" algn="l" rtl="0">
              <a:lnSpc>
                <a:spcPct val="98181"/>
              </a:lnSpc>
              <a:spcBef>
                <a:spcPts val="500"/>
              </a:spcBef>
              <a:spcAft>
                <a:spcPts val="0"/>
              </a:spcAft>
              <a:buClr>
                <a:schemeClr val="dk1"/>
              </a:buClr>
              <a:buSzPts val="1100"/>
              <a:buFont typeface="Arial"/>
              <a:buNone/>
            </a:pPr>
            <a:r>
              <a:rPr lang="en-US" sz="2200">
                <a:latin typeface="Arial"/>
                <a:ea typeface="Arial"/>
                <a:cs typeface="Arial"/>
                <a:sym typeface="Arial"/>
              </a:rPr>
              <a:t>•</a:t>
            </a:r>
            <a:r>
              <a:rPr lang="en-US" sz="2000"/>
              <a:t>Angina/MI/Stroke in family relatives &lt;60</a:t>
            </a:r>
            <a:endParaRPr sz="2000"/>
          </a:p>
          <a:p>
            <a:pPr marL="0" lvl="0" indent="0" algn="l" rtl="0">
              <a:lnSpc>
                <a:spcPct val="98181"/>
              </a:lnSpc>
              <a:spcBef>
                <a:spcPts val="1000"/>
              </a:spcBef>
              <a:spcAft>
                <a:spcPts val="0"/>
              </a:spcAft>
              <a:buClr>
                <a:schemeClr val="dk1"/>
              </a:buClr>
              <a:buSzPts val="1100"/>
              <a:buFont typeface="Arial"/>
              <a:buNone/>
            </a:pPr>
            <a:r>
              <a:rPr lang="en-US" sz="2400" b="1"/>
              <a:t>Social Hx</a:t>
            </a:r>
            <a:endParaRPr sz="2400" b="1"/>
          </a:p>
          <a:p>
            <a:pPr marL="457200" lvl="0" indent="0" algn="l" rtl="0">
              <a:lnSpc>
                <a:spcPct val="98181"/>
              </a:lnSpc>
              <a:spcBef>
                <a:spcPts val="500"/>
              </a:spcBef>
              <a:spcAft>
                <a:spcPts val="0"/>
              </a:spcAft>
              <a:buClr>
                <a:schemeClr val="dk1"/>
              </a:buClr>
              <a:buSzPts val="1100"/>
              <a:buFont typeface="Arial"/>
              <a:buNone/>
            </a:pPr>
            <a:r>
              <a:rPr lang="en-US" sz="2000">
                <a:latin typeface="Arial"/>
                <a:ea typeface="Arial"/>
                <a:cs typeface="Arial"/>
                <a:sym typeface="Arial"/>
              </a:rPr>
              <a:t>•</a:t>
            </a:r>
            <a:r>
              <a:rPr lang="en-US" sz="2000"/>
              <a:t>Smoking</a:t>
            </a:r>
            <a:endParaRPr sz="2000"/>
          </a:p>
          <a:p>
            <a:pPr marL="0" lvl="0" indent="0" algn="l" rtl="0">
              <a:spcBef>
                <a:spcPts val="56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5b006a3c6_0_69"/>
          <p:cNvSpPr txBox="1">
            <a:spLocks noGrp="1"/>
          </p:cNvSpPr>
          <p:nvPr>
            <p:ph type="title"/>
          </p:nvPr>
        </p:nvSpPr>
        <p:spPr>
          <a:xfrm>
            <a:off x="457200" y="274624"/>
            <a:ext cx="8229600" cy="13257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b="1"/>
              <a:t>CHA</a:t>
            </a:r>
            <a:r>
              <a:rPr lang="en-US" sz="4500" b="1" baseline="-25000"/>
              <a:t>2</a:t>
            </a:r>
            <a:r>
              <a:rPr lang="en-US" b="1"/>
              <a:t>DS</a:t>
            </a:r>
            <a:r>
              <a:rPr lang="en-US" sz="4500" b="1" baseline="-25000"/>
              <a:t>2</a:t>
            </a:r>
            <a:r>
              <a:rPr lang="en-US" b="1"/>
              <a:t>- VASc score</a:t>
            </a:r>
            <a:endParaRPr/>
          </a:p>
        </p:txBody>
      </p:sp>
      <p:sp>
        <p:nvSpPr>
          <p:cNvPr id="336" name="Google Shape;336;ge5b006a3c6_0_6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i="1"/>
              <a:t>Risk of stroke in patients with AF</a:t>
            </a:r>
            <a:endParaRPr i="1"/>
          </a:p>
          <a:p>
            <a:pPr marL="342900" marR="0" lvl="0" indent="0" algn="l" rtl="0">
              <a:lnSpc>
                <a:spcPct val="100000"/>
              </a:lnSpc>
              <a:spcBef>
                <a:spcPts val="0"/>
              </a:spcBef>
              <a:spcAft>
                <a:spcPts val="0"/>
              </a:spcAft>
              <a:buClr>
                <a:schemeClr val="dk1"/>
              </a:buClr>
              <a:buSzPts val="2800"/>
              <a:buFont typeface="Arial"/>
              <a:buNone/>
            </a:pPr>
            <a:endParaRPr/>
          </a:p>
        </p:txBody>
      </p:sp>
      <p:graphicFrame>
        <p:nvGraphicFramePr>
          <p:cNvPr id="337" name="Google Shape;337;ge5b006a3c6_0_69"/>
          <p:cNvGraphicFramePr/>
          <p:nvPr/>
        </p:nvGraphicFramePr>
        <p:xfrm>
          <a:off x="138550" y="2126725"/>
          <a:ext cx="3000000" cy="3000000"/>
        </p:xfrm>
        <a:graphic>
          <a:graphicData uri="http://schemas.openxmlformats.org/drawingml/2006/table">
            <a:tbl>
              <a:tblPr>
                <a:noFill/>
                <a:tableStyleId>{4056F536-82F5-442C-BA87-46FAFAACBFA0}</a:tableStyleId>
              </a:tblPr>
              <a:tblGrid>
                <a:gridCol w="850400">
                  <a:extLst>
                    <a:ext uri="{9D8B030D-6E8A-4147-A177-3AD203B41FA5}">
                      <a16:colId xmlns:a16="http://schemas.microsoft.com/office/drawing/2014/main" val="20000"/>
                    </a:ext>
                  </a:extLst>
                </a:gridCol>
                <a:gridCol w="6424275">
                  <a:extLst>
                    <a:ext uri="{9D8B030D-6E8A-4147-A177-3AD203B41FA5}">
                      <a16:colId xmlns:a16="http://schemas.microsoft.com/office/drawing/2014/main" val="20001"/>
                    </a:ext>
                  </a:extLst>
                </a:gridCol>
                <a:gridCol w="1599125">
                  <a:extLst>
                    <a:ext uri="{9D8B030D-6E8A-4147-A177-3AD203B41FA5}">
                      <a16:colId xmlns:a16="http://schemas.microsoft.com/office/drawing/2014/main" val="20002"/>
                    </a:ext>
                  </a:extLst>
                </a:gridCol>
              </a:tblGrid>
              <a:tr h="3779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C</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Congestive HF</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3922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H</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Hypertension</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6563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A</a:t>
                      </a:r>
                      <a:r>
                        <a:rPr lang="en-US" sz="3300" b="1" baseline="-25000">
                          <a:latin typeface="Calibri"/>
                          <a:ea typeface="Calibri"/>
                          <a:cs typeface="Calibri"/>
                          <a:sym typeface="Calibri"/>
                        </a:rPr>
                        <a:t>2</a:t>
                      </a:r>
                      <a:endParaRPr sz="3300" b="1" baseline="-250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Age &gt;75</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2 points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2"/>
                  </a:ext>
                </a:extLst>
              </a:tr>
              <a:tr h="4033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D</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Diabetes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6563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a:t>
                      </a:r>
                      <a:r>
                        <a:rPr lang="en-US" sz="3300" b="1" baseline="-25000">
                          <a:latin typeface="Calibri"/>
                          <a:ea typeface="Calibri"/>
                          <a:cs typeface="Calibri"/>
                          <a:sym typeface="Calibri"/>
                        </a:rPr>
                        <a:t>2</a:t>
                      </a:r>
                      <a:endParaRPr sz="3300" b="1" baseline="-250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Stroke/TIA history</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2 points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4"/>
                  </a:ext>
                </a:extLst>
              </a:tr>
              <a:tr h="377925">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V</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Vascular disease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3906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A</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Age 65-74</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6"/>
                  </a:ext>
                </a:extLst>
              </a:tr>
              <a:tr h="407350">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Sex (female)</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tc>
                  <a:txBody>
                    <a:bodyPr/>
                    <a:lstStyle/>
                    <a:p>
                      <a:pPr marL="0" lvl="0" indent="0" algn="l" rtl="0">
                        <a:lnSpc>
                          <a:spcPct val="115000"/>
                        </a:lnSpc>
                        <a:spcBef>
                          <a:spcPts val="0"/>
                        </a:spcBef>
                        <a:spcAft>
                          <a:spcPts val="0"/>
                        </a:spcAft>
                        <a:buNone/>
                      </a:pPr>
                      <a:r>
                        <a:rPr lang="en-US" sz="1700" b="1">
                          <a:latin typeface="Calibri"/>
                          <a:ea typeface="Calibri"/>
                          <a:cs typeface="Calibri"/>
                          <a:sym typeface="Calibri"/>
                        </a:rPr>
                        <a:t>1 point</a:t>
                      </a:r>
                      <a:endParaRPr sz="1700" b="1">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e5b006a3c6_0_7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History Taking</a:t>
            </a:r>
            <a:endParaRPr/>
          </a:p>
        </p:txBody>
      </p:sp>
      <p:sp>
        <p:nvSpPr>
          <p:cNvPr id="343" name="Google Shape;343;ge5b006a3c6_0_7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sz="2900" b="1"/>
              <a:t>Personal Information</a:t>
            </a:r>
            <a:endParaRPr sz="2900" b="1"/>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Age</a:t>
            </a:r>
            <a:endParaRPr sz="2500"/>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Sex</a:t>
            </a:r>
            <a:endParaRPr sz="2500"/>
          </a:p>
          <a:p>
            <a:pPr marL="0" lvl="0" indent="0" algn="l" rtl="0">
              <a:lnSpc>
                <a:spcPct val="98181"/>
              </a:lnSpc>
              <a:spcBef>
                <a:spcPts val="1000"/>
              </a:spcBef>
              <a:spcAft>
                <a:spcPts val="0"/>
              </a:spcAft>
              <a:buClr>
                <a:schemeClr val="dk1"/>
              </a:buClr>
              <a:buSzPts val="1100"/>
              <a:buFont typeface="Arial"/>
              <a:buNone/>
            </a:pPr>
            <a:r>
              <a:rPr lang="en-US" sz="2900" b="1"/>
              <a:t>HPC</a:t>
            </a:r>
            <a:endParaRPr sz="2900" b="1"/>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Leg swelling- when is it better or worse</a:t>
            </a:r>
            <a:endParaRPr sz="2500"/>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Chest pain</a:t>
            </a:r>
            <a:endParaRPr sz="2500"/>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Pink frothy sputum</a:t>
            </a:r>
            <a:endParaRPr sz="2500"/>
          </a:p>
          <a:p>
            <a:pPr marL="342900" marR="0" lvl="0" indent="0" algn="l" rtl="0">
              <a:lnSpc>
                <a:spcPct val="100000"/>
              </a:lnSpc>
              <a:spcBef>
                <a:spcPts val="0"/>
              </a:spcBef>
              <a:spcAft>
                <a:spcPts val="0"/>
              </a:spcAft>
              <a:buClr>
                <a:schemeClr val="dk1"/>
              </a:buClr>
              <a:buSzPts val="2800"/>
              <a:buFont typeface="Arial"/>
              <a:buNone/>
            </a:pPr>
            <a:endParaRPr/>
          </a:p>
        </p:txBody>
      </p:sp>
      <p:sp>
        <p:nvSpPr>
          <p:cNvPr id="344" name="Google Shape;344;ge5b006a3c6_0_7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sz="2900" b="1"/>
              <a:t>PMHx</a:t>
            </a:r>
            <a:endParaRPr sz="2900" b="1"/>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Congestive Heart Failure- but they will say no</a:t>
            </a:r>
            <a:endParaRPr sz="2500"/>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Hypertension</a:t>
            </a:r>
            <a:endParaRPr sz="2500"/>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Diabetes</a:t>
            </a:r>
            <a:endParaRPr sz="2500"/>
          </a:p>
          <a:p>
            <a:pPr marL="0" lvl="0" indent="0" algn="l" rtl="0">
              <a:lnSpc>
                <a:spcPct val="98181"/>
              </a:lnSpc>
              <a:spcBef>
                <a:spcPts val="500"/>
              </a:spcBef>
              <a:spcAft>
                <a:spcPts val="0"/>
              </a:spcAft>
              <a:buClr>
                <a:schemeClr val="dk1"/>
              </a:buClr>
              <a:buSzPts val="1100"/>
              <a:buFont typeface="Arial"/>
              <a:buNone/>
            </a:pPr>
            <a:r>
              <a:rPr lang="en-US" sz="2500" b="1"/>
              <a:t>Vascular Disease</a:t>
            </a:r>
            <a:endParaRPr sz="2500" b="1"/>
          </a:p>
          <a:p>
            <a:pPr marL="457200" lvl="0" indent="0" algn="l" rtl="0">
              <a:lnSpc>
                <a:spcPct val="98181"/>
              </a:lnSpc>
              <a:spcBef>
                <a:spcPts val="500"/>
              </a:spcBef>
              <a:spcAft>
                <a:spcPts val="0"/>
              </a:spcAft>
              <a:buClr>
                <a:schemeClr val="dk1"/>
              </a:buClr>
              <a:buSzPts val="1100"/>
              <a:buFont typeface="Arial"/>
              <a:buNone/>
            </a:pPr>
            <a:r>
              <a:rPr lang="en-US" sz="2500">
                <a:latin typeface="Arial"/>
                <a:ea typeface="Arial"/>
                <a:cs typeface="Arial"/>
                <a:sym typeface="Arial"/>
              </a:rPr>
              <a:t>•</a:t>
            </a:r>
            <a:r>
              <a:rPr lang="en-US" sz="2500"/>
              <a:t>Stroke/TIA Hx</a:t>
            </a:r>
            <a:endParaRPr sz="2500"/>
          </a:p>
          <a:p>
            <a:pPr marL="0" lvl="0" indent="0" algn="l" rtl="0">
              <a:spcBef>
                <a:spcPts val="56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5b006a3c6_0_3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Feedback</a:t>
            </a:r>
            <a:endParaRPr/>
          </a:p>
        </p:txBody>
      </p:sp>
      <p:sp>
        <p:nvSpPr>
          <p:cNvPr id="350" name="Google Shape;350;ge5b006a3c6_0_3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a:t>Once you have filled the feedback form, download Kahoot to do our quiz!</a:t>
            </a:r>
            <a:endParaRPr/>
          </a:p>
        </p:txBody>
      </p:sp>
      <p:pic>
        <p:nvPicPr>
          <p:cNvPr id="351" name="Google Shape;351;ge5b006a3c6_0_39"/>
          <p:cNvPicPr preferRelativeResize="0"/>
          <p:nvPr/>
        </p:nvPicPr>
        <p:blipFill rotWithShape="1">
          <a:blip r:embed="rId3">
            <a:alphaModFix/>
          </a:blip>
          <a:srcRect b="26177"/>
          <a:stretch/>
        </p:blipFill>
        <p:spPr>
          <a:xfrm>
            <a:off x="2303550" y="1600200"/>
            <a:ext cx="4536900" cy="31553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a:t>Download the Kahoot App!</a:t>
            </a:r>
            <a:endParaRPr/>
          </a:p>
          <a:p>
            <a:pPr marL="342900" marR="0" lvl="0" indent="-342900" algn="l" rtl="0">
              <a:lnSpc>
                <a:spcPct val="100000"/>
              </a:lnSpc>
              <a:spcBef>
                <a:spcPts val="0"/>
              </a:spcBef>
              <a:spcAft>
                <a:spcPts val="0"/>
              </a:spcAft>
              <a:buClr>
                <a:schemeClr val="dk1"/>
              </a:buClr>
              <a:buSzPts val="2800"/>
              <a:buFont typeface="Arial"/>
              <a:buNone/>
            </a:pPr>
            <a:endParaRPr/>
          </a:p>
        </p:txBody>
      </p:sp>
      <p:sp>
        <p:nvSpPr>
          <p:cNvPr id="357" name="Google Shape;357;p6"/>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58" name="Google Shape;358;p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9" name="Google Shape;359;p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60" name="Google Shape;360;p6"/>
          <p:cNvSpPr txBox="1"/>
          <p:nvPr/>
        </p:nvSpPr>
        <p:spPr>
          <a:xfrm>
            <a:off x="1187608" y="449705"/>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Quiz</a:t>
            </a:r>
            <a:endParaRPr sz="3600" b="0"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66" name="Google Shape;366;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67" name="Google Shape;367;p7"/>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8" name="Google Shape;368;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69" name="Google Shape;369;p7"/>
          <p:cNvSpPr txBox="1"/>
          <p:nvPr/>
        </p:nvSpPr>
        <p:spPr>
          <a:xfrm>
            <a:off x="1187608" y="449705"/>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Conclusion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8"/>
          <p:cNvPicPr preferRelativeResize="0"/>
          <p:nvPr/>
        </p:nvPicPr>
        <p:blipFill rotWithShape="1">
          <a:blip r:embed="rId3">
            <a:alphaModFix/>
          </a:blip>
          <a:srcRect r="3646"/>
          <a:stretch/>
        </p:blipFill>
        <p:spPr>
          <a:xfrm>
            <a:off x="2409588" y="193975"/>
            <a:ext cx="4324834" cy="4835250"/>
          </a:xfrm>
          <a:prstGeom prst="rect">
            <a:avLst/>
          </a:prstGeom>
          <a:noFill/>
          <a:ln w="9525" cap="flat" cmpd="sng">
            <a:solidFill>
              <a:srgbClr val="293267"/>
            </a:solidFill>
            <a:prstDash val="solid"/>
            <a:round/>
            <a:headEnd type="none" w="sm" len="sm"/>
            <a:tailEnd type="none" w="sm" len="sm"/>
          </a:ln>
        </p:spPr>
      </p:pic>
      <p:sp>
        <p:nvSpPr>
          <p:cNvPr id="375" name="Google Shape;375;p8"/>
          <p:cNvSpPr txBox="1"/>
          <p:nvPr/>
        </p:nvSpPr>
        <p:spPr>
          <a:xfrm>
            <a:off x="1620925" y="5029225"/>
            <a:ext cx="6678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latin typeface="Calibri"/>
                <a:ea typeface="Calibri"/>
                <a:cs typeface="Calibri"/>
                <a:sym typeface="Calibri"/>
              </a:rPr>
              <a:t>Hasnain Khan- </a:t>
            </a:r>
            <a:r>
              <a:rPr lang="en-US" sz="2700" u="sng">
                <a:solidFill>
                  <a:schemeClr val="hlink"/>
                </a:solidFill>
                <a:latin typeface="Calibri"/>
                <a:ea typeface="Calibri"/>
                <a:cs typeface="Calibri"/>
                <a:sym typeface="Calibri"/>
                <a:hlinkClick r:id="rId4"/>
              </a:rPr>
              <a:t>hqrkhan1@sheffield.ac.uk</a:t>
            </a:r>
            <a:endParaRPr sz="2700">
              <a:latin typeface="Calibri"/>
              <a:ea typeface="Calibri"/>
              <a:cs typeface="Calibri"/>
              <a:sym typeface="Calibri"/>
            </a:endParaRPr>
          </a:p>
          <a:p>
            <a:pPr marL="0" lvl="0" indent="0" algn="l" rtl="0">
              <a:spcBef>
                <a:spcPts val="0"/>
              </a:spcBef>
              <a:spcAft>
                <a:spcPts val="0"/>
              </a:spcAft>
              <a:buNone/>
            </a:pPr>
            <a:r>
              <a:rPr lang="en-US" sz="2700">
                <a:latin typeface="Calibri"/>
                <a:ea typeface="Calibri"/>
                <a:cs typeface="Calibri"/>
                <a:sym typeface="Calibri"/>
              </a:rPr>
              <a:t>Tara Iyadurai- </a:t>
            </a:r>
            <a:r>
              <a:rPr lang="en-US" sz="2700" u="sng">
                <a:solidFill>
                  <a:srgbClr val="0000FF"/>
                </a:solidFill>
                <a:latin typeface="Calibri"/>
                <a:ea typeface="Calibri"/>
                <a:cs typeface="Calibri"/>
                <a:sym typeface="Calibri"/>
              </a:rPr>
              <a:t>tiyadurai1@sheffield.ac.uk</a:t>
            </a:r>
            <a:r>
              <a:rPr lang="en-US" sz="2700">
                <a:latin typeface="Calibri"/>
                <a:ea typeface="Calibri"/>
                <a:cs typeface="Calibri"/>
                <a:sym typeface="Calibri"/>
              </a:rPr>
              <a:t>  </a:t>
            </a:r>
            <a:endParaRPr sz="27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e5b006a3c6_0_47"/>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July and August Timetable </a:t>
            </a:r>
            <a:endParaRPr/>
          </a:p>
        </p:txBody>
      </p:sp>
      <p:sp>
        <p:nvSpPr>
          <p:cNvPr id="113" name="Google Shape;113;ge5b006a3c6_0_4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SzPts val="3200"/>
              <a:buChar char="•"/>
            </a:pPr>
            <a:r>
              <a:rPr lang="en-US" sz="3200"/>
              <a:t>Only OSCE, all 6:30-8pm;</a:t>
            </a:r>
            <a:endParaRPr sz="3200"/>
          </a:p>
          <a:p>
            <a:pPr marL="914400" marR="0" lvl="1" indent="-406400" algn="l" rtl="0">
              <a:lnSpc>
                <a:spcPct val="100000"/>
              </a:lnSpc>
              <a:spcBef>
                <a:spcPts val="0"/>
              </a:spcBef>
              <a:spcAft>
                <a:spcPts val="0"/>
              </a:spcAft>
              <a:buSzPts val="2800"/>
              <a:buChar char="–"/>
            </a:pPr>
            <a:r>
              <a:rPr lang="en-US" sz="2800"/>
              <a:t>Today- Cardiovascular</a:t>
            </a:r>
            <a:endParaRPr sz="2800"/>
          </a:p>
          <a:p>
            <a:pPr marL="914400" marR="0" lvl="1" indent="-406400" algn="l" rtl="0">
              <a:lnSpc>
                <a:spcPct val="100000"/>
              </a:lnSpc>
              <a:spcBef>
                <a:spcPts val="0"/>
              </a:spcBef>
              <a:spcAft>
                <a:spcPts val="0"/>
              </a:spcAft>
              <a:buSzPts val="2800"/>
              <a:buChar char="–"/>
            </a:pPr>
            <a:r>
              <a:rPr lang="en-US" sz="2800"/>
              <a:t>29/07/21- Upper and Lower Neuro</a:t>
            </a:r>
            <a:endParaRPr sz="2800"/>
          </a:p>
          <a:p>
            <a:pPr marL="914400" marR="0" lvl="1" indent="-406400" algn="l" rtl="0">
              <a:lnSpc>
                <a:spcPct val="100000"/>
              </a:lnSpc>
              <a:spcBef>
                <a:spcPts val="0"/>
              </a:spcBef>
              <a:spcAft>
                <a:spcPts val="0"/>
              </a:spcAft>
              <a:buSzPts val="2800"/>
              <a:buChar char="–"/>
            </a:pPr>
            <a:r>
              <a:rPr lang="en-US" sz="2800"/>
              <a:t>26/08/21- Cranial Nerve and Cerebellar</a:t>
            </a:r>
            <a:endParaRPr sz="2800"/>
          </a:p>
          <a:p>
            <a:pPr marL="914400" marR="0" lvl="1" indent="-406400" algn="l" rtl="0">
              <a:lnSpc>
                <a:spcPct val="100000"/>
              </a:lnSpc>
              <a:spcBef>
                <a:spcPts val="0"/>
              </a:spcBef>
              <a:spcAft>
                <a:spcPts val="0"/>
              </a:spcAft>
              <a:buSzPts val="2800"/>
              <a:buChar char="–"/>
            </a:pPr>
            <a:r>
              <a:rPr lang="en-US" sz="2800"/>
              <a:t>01/09/21- Respiratory</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Char char="•"/>
            </a:pPr>
            <a:r>
              <a:rPr lang="en-US"/>
              <a:t>Steps to perform a Cardiovascular Examination</a:t>
            </a:r>
            <a:endParaRPr/>
          </a:p>
          <a:p>
            <a:pPr marL="457200" marR="0" lvl="0" indent="-406400" algn="l" rtl="0">
              <a:lnSpc>
                <a:spcPct val="100000"/>
              </a:lnSpc>
              <a:spcBef>
                <a:spcPts val="0"/>
              </a:spcBef>
              <a:spcAft>
                <a:spcPts val="0"/>
              </a:spcAft>
              <a:buSzPts val="2800"/>
              <a:buChar char="•"/>
            </a:pPr>
            <a:r>
              <a:rPr lang="en-US"/>
              <a:t>History-taking</a:t>
            </a:r>
            <a:endParaRPr/>
          </a:p>
          <a:p>
            <a:pPr marL="914400" marR="0" lvl="1" indent="-381000" algn="l" rtl="0">
              <a:lnSpc>
                <a:spcPct val="100000"/>
              </a:lnSpc>
              <a:spcBef>
                <a:spcPts val="0"/>
              </a:spcBef>
              <a:spcAft>
                <a:spcPts val="0"/>
              </a:spcAft>
              <a:buSzPts val="2400"/>
              <a:buChar char="–"/>
            </a:pPr>
            <a:r>
              <a:rPr lang="en-US"/>
              <a:t>Chest pain</a:t>
            </a:r>
            <a:endParaRPr/>
          </a:p>
          <a:p>
            <a:pPr marL="914400" marR="0" lvl="1" indent="-381000" algn="l" rtl="0">
              <a:lnSpc>
                <a:spcPct val="100000"/>
              </a:lnSpc>
              <a:spcBef>
                <a:spcPts val="0"/>
              </a:spcBef>
              <a:spcAft>
                <a:spcPts val="0"/>
              </a:spcAft>
              <a:buSzPts val="2400"/>
              <a:buChar char="–"/>
            </a:pPr>
            <a:r>
              <a:rPr lang="en-US"/>
              <a:t>Breathlessness</a:t>
            </a:r>
            <a:endParaRPr/>
          </a:p>
          <a:p>
            <a:pPr marL="914400" marR="0" lvl="1" indent="-381000" algn="l" rtl="0">
              <a:lnSpc>
                <a:spcPct val="100000"/>
              </a:lnSpc>
              <a:spcBef>
                <a:spcPts val="0"/>
              </a:spcBef>
              <a:spcAft>
                <a:spcPts val="0"/>
              </a:spcAft>
              <a:buSzPts val="2400"/>
              <a:buChar char="–"/>
            </a:pPr>
            <a:r>
              <a:rPr lang="en-US"/>
              <a:t>Syncope</a:t>
            </a:r>
            <a:endParaRPr/>
          </a:p>
          <a:p>
            <a:pPr marL="457200" marR="0" lvl="0" indent="-406400" algn="l" rtl="0">
              <a:lnSpc>
                <a:spcPct val="100000"/>
              </a:lnSpc>
              <a:spcBef>
                <a:spcPts val="0"/>
              </a:spcBef>
              <a:spcAft>
                <a:spcPts val="0"/>
              </a:spcAft>
              <a:buSzPts val="2800"/>
              <a:buChar char="•"/>
            </a:pPr>
            <a:r>
              <a:rPr lang="en-US"/>
              <a:t>Communication Skills</a:t>
            </a:r>
            <a:endParaRPr/>
          </a:p>
          <a:p>
            <a:pPr marL="914400" marR="0" lvl="1" indent="-381000" algn="l" rtl="0">
              <a:lnSpc>
                <a:spcPct val="100000"/>
              </a:lnSpc>
              <a:spcBef>
                <a:spcPts val="0"/>
              </a:spcBef>
              <a:spcAft>
                <a:spcPts val="0"/>
              </a:spcAft>
              <a:buSzPts val="2400"/>
              <a:buChar char="–"/>
            </a:pPr>
            <a:r>
              <a:rPr lang="en-US"/>
              <a:t>Q-Risk</a:t>
            </a:r>
            <a:endParaRPr/>
          </a:p>
          <a:p>
            <a:pPr marL="914400" marR="0" lvl="1" indent="-381000" algn="l" rtl="0">
              <a:lnSpc>
                <a:spcPct val="100000"/>
              </a:lnSpc>
              <a:spcBef>
                <a:spcPts val="0"/>
              </a:spcBef>
              <a:spcAft>
                <a:spcPts val="0"/>
              </a:spcAft>
              <a:buSzPts val="2400"/>
              <a:buChar char="–"/>
            </a:pPr>
            <a:r>
              <a:rPr lang="en-US"/>
              <a:t>CHAD2VASC</a:t>
            </a:r>
            <a:endParaRPr/>
          </a:p>
          <a:p>
            <a:pPr marL="457200" marR="0" lvl="0" indent="-406400" algn="l" rtl="0">
              <a:lnSpc>
                <a:spcPct val="100000"/>
              </a:lnSpc>
              <a:spcBef>
                <a:spcPts val="0"/>
              </a:spcBef>
              <a:spcAft>
                <a:spcPts val="0"/>
              </a:spcAft>
              <a:buSzPts val="2800"/>
              <a:buChar char="•"/>
            </a:pPr>
            <a:r>
              <a:rPr lang="en-US"/>
              <a:t>Quiz</a:t>
            </a:r>
            <a:endParaRPr/>
          </a:p>
        </p:txBody>
      </p:sp>
      <p:sp>
        <p:nvSpPr>
          <p:cNvPr id="119" name="Google Shape;119;p4"/>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120" name="Google Shape;120;p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22" name="Google Shape;122;p4"/>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Content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Revision Tips</a:t>
            </a:r>
            <a:endParaRPr/>
          </a:p>
        </p:txBody>
      </p:sp>
      <p:sp>
        <p:nvSpPr>
          <p:cNvPr id="128" name="Google Shape;128;p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Past exams and mark schemes</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GEEKY MEDICS </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Go to as many mock OSCE’s as you can</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Get the books = Majeeds, OSCE cases with mark schemes (multi-coloured one), Macleod’s, Oxford Handbook (only core conditions)  </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Get a revision group going </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Briefly go over the core conditions </a:t>
            </a:r>
            <a:endParaRPr sz="1900">
              <a:latin typeface="Arial"/>
              <a:ea typeface="Arial"/>
              <a:cs typeface="Arial"/>
              <a:sym typeface="Arial"/>
            </a:endParaRPr>
          </a:p>
          <a:p>
            <a:pPr marL="0" lvl="0" indent="0" algn="l" rtl="0">
              <a:lnSpc>
                <a:spcPct val="98181"/>
              </a:lnSpc>
              <a:spcBef>
                <a:spcPts val="1400"/>
              </a:spcBef>
              <a:spcAft>
                <a:spcPts val="0"/>
              </a:spcAft>
              <a:buClr>
                <a:schemeClr val="dk1"/>
              </a:buClr>
              <a:buSzPts val="1100"/>
              <a:buFont typeface="Arial"/>
              <a:buNone/>
            </a:pPr>
            <a:r>
              <a:rPr lang="en-US" sz="1450">
                <a:latin typeface="Arial"/>
                <a:ea typeface="Arial"/>
                <a:cs typeface="Arial"/>
                <a:sym typeface="Arial"/>
              </a:rPr>
              <a:t>•</a:t>
            </a:r>
            <a:r>
              <a:rPr lang="en-US" sz="1900">
                <a:latin typeface="Arial"/>
                <a:ea typeface="Arial"/>
                <a:cs typeface="Arial"/>
                <a:sym typeface="Arial"/>
              </a:rPr>
              <a:t>Make a list of common questions for each of the categories of conditions (e.g. cardio = chest pain, breathlessness, etc)</a:t>
            </a:r>
            <a:endParaRPr sz="1900">
              <a:latin typeface="Arial"/>
              <a:ea typeface="Arial"/>
              <a:cs typeface="Arial"/>
              <a:sym typeface="Arial"/>
            </a:endParaRPr>
          </a:p>
          <a:p>
            <a:pPr marL="342900" marR="0" lvl="0" indent="0" algn="l" rtl="0">
              <a:lnSpc>
                <a:spcPct val="100000"/>
              </a:lnSpc>
              <a:spcBef>
                <a:spcPts val="0"/>
              </a:spcBef>
              <a:spcAft>
                <a:spcPts val="0"/>
              </a:spcAft>
              <a:buClr>
                <a:schemeClr val="dk1"/>
              </a:buClr>
              <a:buSzPts val="2800"/>
              <a:buFont typeface="Arial"/>
              <a:buNone/>
            </a:pPr>
            <a:endParaRPr/>
          </a:p>
        </p:txBody>
      </p:sp>
      <p:pic>
        <p:nvPicPr>
          <p:cNvPr id="129" name="Google Shape;129;p5"/>
          <p:cNvPicPr preferRelativeResize="0"/>
          <p:nvPr/>
        </p:nvPicPr>
        <p:blipFill>
          <a:blip r:embed="rId3">
            <a:alphaModFix/>
          </a:blip>
          <a:stretch>
            <a:fillRect/>
          </a:stretch>
        </p:blipFill>
        <p:spPr>
          <a:xfrm>
            <a:off x="5739250" y="1511825"/>
            <a:ext cx="2781300" cy="1575125"/>
          </a:xfrm>
          <a:prstGeom prst="rect">
            <a:avLst/>
          </a:prstGeom>
          <a:noFill/>
          <a:ln>
            <a:noFill/>
          </a:ln>
        </p:spPr>
      </p:pic>
      <p:pic>
        <p:nvPicPr>
          <p:cNvPr id="130" name="Google Shape;130;p5"/>
          <p:cNvPicPr preferRelativeResize="0"/>
          <p:nvPr/>
        </p:nvPicPr>
        <p:blipFill>
          <a:blip r:embed="rId4">
            <a:alphaModFix/>
          </a:blip>
          <a:stretch>
            <a:fillRect/>
          </a:stretch>
        </p:blipFill>
        <p:spPr>
          <a:xfrm>
            <a:off x="5739250" y="5098475"/>
            <a:ext cx="1264050" cy="1343875"/>
          </a:xfrm>
          <a:prstGeom prst="rect">
            <a:avLst/>
          </a:prstGeom>
          <a:noFill/>
          <a:ln>
            <a:noFill/>
          </a:ln>
        </p:spPr>
      </p:pic>
      <p:pic>
        <p:nvPicPr>
          <p:cNvPr id="131" name="Google Shape;131;p5"/>
          <p:cNvPicPr preferRelativeResize="0"/>
          <p:nvPr/>
        </p:nvPicPr>
        <p:blipFill>
          <a:blip r:embed="rId5">
            <a:alphaModFix/>
          </a:blip>
          <a:stretch>
            <a:fillRect/>
          </a:stretch>
        </p:blipFill>
        <p:spPr>
          <a:xfrm>
            <a:off x="7003307" y="5098475"/>
            <a:ext cx="1031493" cy="1575125"/>
          </a:xfrm>
          <a:prstGeom prst="rect">
            <a:avLst/>
          </a:prstGeom>
          <a:noFill/>
          <a:ln>
            <a:noFill/>
          </a:ln>
        </p:spPr>
      </p:pic>
      <p:pic>
        <p:nvPicPr>
          <p:cNvPr id="132" name="Google Shape;132;p5"/>
          <p:cNvPicPr preferRelativeResize="0"/>
          <p:nvPr/>
        </p:nvPicPr>
        <p:blipFill>
          <a:blip r:embed="rId6">
            <a:alphaModFix/>
          </a:blip>
          <a:stretch>
            <a:fillRect/>
          </a:stretch>
        </p:blipFill>
        <p:spPr>
          <a:xfrm>
            <a:off x="8150719" y="5098475"/>
            <a:ext cx="886006" cy="157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5b006a3c6_0_1"/>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Cardio Exam - Tara</a:t>
            </a:r>
            <a:endParaRPr/>
          </a:p>
        </p:txBody>
      </p:sp>
      <p:sp>
        <p:nvSpPr>
          <p:cNvPr id="138" name="Google Shape;138;ge5b006a3c6_0_1"/>
          <p:cNvSpPr txBox="1"/>
          <p:nvPr/>
        </p:nvSpPr>
        <p:spPr>
          <a:xfrm>
            <a:off x="486475" y="1791625"/>
            <a:ext cx="2052600" cy="10467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Introduce</a:t>
            </a:r>
            <a:r>
              <a:rPr lang="en-US">
                <a:latin typeface="Calibri"/>
                <a:ea typeface="Calibri"/>
                <a:cs typeface="Calibri"/>
                <a:sym typeface="Calibri"/>
              </a:rPr>
              <a:t> yourself</a:t>
            </a:r>
            <a:endParaRPr>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Identify</a:t>
            </a:r>
            <a:r>
              <a:rPr lang="en-US">
                <a:latin typeface="Calibri"/>
                <a:ea typeface="Calibri"/>
                <a:cs typeface="Calibri"/>
                <a:sym typeface="Calibri"/>
              </a:rPr>
              <a:t> the patient</a:t>
            </a:r>
            <a:endParaRPr>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Informed</a:t>
            </a:r>
            <a:r>
              <a:rPr lang="en-US">
                <a:latin typeface="Calibri"/>
                <a:ea typeface="Calibri"/>
                <a:cs typeface="Calibri"/>
                <a:sym typeface="Calibri"/>
              </a:rPr>
              <a:t> consent - offer chaperone</a:t>
            </a:r>
            <a:endParaRPr>
              <a:latin typeface="Calibri"/>
              <a:ea typeface="Calibri"/>
              <a:cs typeface="Calibri"/>
              <a:sym typeface="Calibri"/>
            </a:endParaRPr>
          </a:p>
        </p:txBody>
      </p:sp>
      <p:sp>
        <p:nvSpPr>
          <p:cNvPr id="139" name="Google Shape;139;ge5b006a3c6_0_1"/>
          <p:cNvSpPr txBox="1"/>
          <p:nvPr/>
        </p:nvSpPr>
        <p:spPr>
          <a:xfrm>
            <a:off x="486475" y="3105550"/>
            <a:ext cx="2052600" cy="19086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General inspection</a:t>
            </a:r>
            <a:r>
              <a:rPr lang="en-US">
                <a:latin typeface="Calibri"/>
                <a:ea typeface="Calibri"/>
                <a:cs typeface="Calibri"/>
                <a:sym typeface="Calibri"/>
              </a:rPr>
              <a:t> - bedside, wheelchairs, o2 cylinder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Look at patient</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LOOK, FEEL, LISTEN!!!!!!</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40" name="Google Shape;140;ge5b006a3c6_0_1"/>
          <p:cNvPicPr preferRelativeResize="0"/>
          <p:nvPr/>
        </p:nvPicPr>
        <p:blipFill>
          <a:blip r:embed="rId3">
            <a:alphaModFix/>
          </a:blip>
          <a:stretch>
            <a:fillRect/>
          </a:stretch>
        </p:blipFill>
        <p:spPr>
          <a:xfrm>
            <a:off x="3322588" y="1658399"/>
            <a:ext cx="2052599" cy="1313151"/>
          </a:xfrm>
          <a:prstGeom prst="rect">
            <a:avLst/>
          </a:prstGeom>
          <a:noFill/>
          <a:ln>
            <a:noFill/>
          </a:ln>
        </p:spPr>
      </p:pic>
      <p:pic>
        <p:nvPicPr>
          <p:cNvPr id="141" name="Google Shape;141;ge5b006a3c6_0_1"/>
          <p:cNvPicPr preferRelativeResize="0"/>
          <p:nvPr/>
        </p:nvPicPr>
        <p:blipFill>
          <a:blip r:embed="rId4">
            <a:alphaModFix/>
          </a:blip>
          <a:stretch>
            <a:fillRect/>
          </a:stretch>
        </p:blipFill>
        <p:spPr>
          <a:xfrm>
            <a:off x="2833675" y="3105550"/>
            <a:ext cx="2840575" cy="1562750"/>
          </a:xfrm>
          <a:prstGeom prst="rect">
            <a:avLst/>
          </a:prstGeom>
          <a:noFill/>
          <a:ln>
            <a:noFill/>
          </a:ln>
        </p:spPr>
      </p:pic>
      <p:pic>
        <p:nvPicPr>
          <p:cNvPr id="142" name="Google Shape;142;ge5b006a3c6_0_1"/>
          <p:cNvPicPr preferRelativeResize="0"/>
          <p:nvPr/>
        </p:nvPicPr>
        <p:blipFill>
          <a:blip r:embed="rId5">
            <a:alphaModFix/>
          </a:blip>
          <a:stretch>
            <a:fillRect/>
          </a:stretch>
        </p:blipFill>
        <p:spPr>
          <a:xfrm>
            <a:off x="5826650" y="1791637"/>
            <a:ext cx="2924175" cy="389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e545f27a1c_0_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More hands...</a:t>
            </a:r>
            <a:endParaRPr/>
          </a:p>
        </p:txBody>
      </p:sp>
      <p:pic>
        <p:nvPicPr>
          <p:cNvPr id="149" name="Google Shape;149;ge545f27a1c_0_5"/>
          <p:cNvPicPr preferRelativeResize="0"/>
          <p:nvPr/>
        </p:nvPicPr>
        <p:blipFill>
          <a:blip r:embed="rId3">
            <a:alphaModFix/>
          </a:blip>
          <a:stretch>
            <a:fillRect/>
          </a:stretch>
        </p:blipFill>
        <p:spPr>
          <a:xfrm>
            <a:off x="457200" y="1617480"/>
            <a:ext cx="2695200" cy="1941600"/>
          </a:xfrm>
          <a:prstGeom prst="rect">
            <a:avLst/>
          </a:prstGeom>
          <a:noFill/>
          <a:ln>
            <a:noFill/>
          </a:ln>
        </p:spPr>
      </p:pic>
      <p:pic>
        <p:nvPicPr>
          <p:cNvPr id="150" name="Google Shape;150;ge545f27a1c_0_5"/>
          <p:cNvPicPr preferRelativeResize="0"/>
          <p:nvPr/>
        </p:nvPicPr>
        <p:blipFill>
          <a:blip r:embed="rId4">
            <a:alphaModFix/>
          </a:blip>
          <a:stretch>
            <a:fillRect/>
          </a:stretch>
        </p:blipFill>
        <p:spPr>
          <a:xfrm>
            <a:off x="3530800" y="1617477"/>
            <a:ext cx="3793499" cy="2577725"/>
          </a:xfrm>
          <a:prstGeom prst="rect">
            <a:avLst/>
          </a:prstGeom>
          <a:noFill/>
          <a:ln>
            <a:noFill/>
          </a:ln>
        </p:spPr>
      </p:pic>
      <p:pic>
        <p:nvPicPr>
          <p:cNvPr id="151" name="Google Shape;151;ge545f27a1c_0_5"/>
          <p:cNvPicPr preferRelativeResize="0"/>
          <p:nvPr/>
        </p:nvPicPr>
        <p:blipFill>
          <a:blip r:embed="rId5">
            <a:alphaModFix/>
          </a:blip>
          <a:stretch>
            <a:fillRect/>
          </a:stretch>
        </p:blipFill>
        <p:spPr>
          <a:xfrm>
            <a:off x="1290025" y="3927325"/>
            <a:ext cx="1862375" cy="1862375"/>
          </a:xfrm>
          <a:prstGeom prst="rect">
            <a:avLst/>
          </a:prstGeom>
          <a:noFill/>
          <a:ln>
            <a:noFill/>
          </a:ln>
        </p:spPr>
      </p:pic>
      <p:pic>
        <p:nvPicPr>
          <p:cNvPr id="152" name="Google Shape;152;ge545f27a1c_0_5"/>
          <p:cNvPicPr preferRelativeResize="0"/>
          <p:nvPr/>
        </p:nvPicPr>
        <p:blipFill>
          <a:blip r:embed="rId6">
            <a:alphaModFix/>
          </a:blip>
          <a:stretch>
            <a:fillRect/>
          </a:stretch>
        </p:blipFill>
        <p:spPr>
          <a:xfrm>
            <a:off x="4152049" y="4509975"/>
            <a:ext cx="2550999" cy="169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10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e545f27a1c_0_1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Moving up....</a:t>
            </a:r>
            <a:endParaRPr/>
          </a:p>
        </p:txBody>
      </p:sp>
      <p:pic>
        <p:nvPicPr>
          <p:cNvPr id="159" name="Google Shape;159;ge545f27a1c_0_16"/>
          <p:cNvPicPr preferRelativeResize="0"/>
          <p:nvPr/>
        </p:nvPicPr>
        <p:blipFill>
          <a:blip r:embed="rId3">
            <a:alphaModFix/>
          </a:blip>
          <a:stretch>
            <a:fillRect/>
          </a:stretch>
        </p:blipFill>
        <p:spPr>
          <a:xfrm>
            <a:off x="1172775" y="1878528"/>
            <a:ext cx="6637574" cy="3733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Macintosh PowerPoint</Application>
  <PresentationFormat>On-screen Show (4:3)</PresentationFormat>
  <Paragraphs>386</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Radley</vt:lpstr>
      <vt:lpstr>Peer Teaching Society Master Slides 2010</vt:lpstr>
      <vt:lpstr>PowerPoint Presentation</vt:lpstr>
      <vt:lpstr>     </vt:lpstr>
      <vt:lpstr>PowerPoint Presentation</vt:lpstr>
      <vt:lpstr>July and August Timetable </vt:lpstr>
      <vt:lpstr>PowerPoint Presentation</vt:lpstr>
      <vt:lpstr>Revision Tips</vt:lpstr>
      <vt:lpstr>Cardio Exam - Tara</vt:lpstr>
      <vt:lpstr>More hands...</vt:lpstr>
      <vt:lpstr>Moving up....</vt:lpstr>
      <vt:lpstr>Up to the face...</vt:lpstr>
      <vt:lpstr>Onto the chest...</vt:lpstr>
      <vt:lpstr>Feel and listen</vt:lpstr>
      <vt:lpstr>Time to get that Littman out...</vt:lpstr>
      <vt:lpstr>And finally onto the last things...</vt:lpstr>
      <vt:lpstr>Let’s summarise</vt:lpstr>
      <vt:lpstr>Summarising con’t</vt:lpstr>
      <vt:lpstr>Further investigations</vt:lpstr>
      <vt:lpstr>History Taking</vt:lpstr>
      <vt:lpstr>Example of Mock OSCE Mark Scheme</vt:lpstr>
      <vt:lpstr>Chest Pain</vt:lpstr>
      <vt:lpstr>Chest Pain cont</vt:lpstr>
      <vt:lpstr>Chest Pain cont.</vt:lpstr>
      <vt:lpstr>Differentials for Chest Pain</vt:lpstr>
      <vt:lpstr>Dyspnoea</vt:lpstr>
      <vt:lpstr>Dyspnoea cont.</vt:lpstr>
      <vt:lpstr>Differentials Syncope</vt:lpstr>
      <vt:lpstr>Syncope</vt:lpstr>
      <vt:lpstr>Communication Skills</vt:lpstr>
      <vt:lpstr>Tips for Communication Skills</vt:lpstr>
      <vt:lpstr>Risk Assessment History</vt:lpstr>
      <vt:lpstr>Assessment of Chronic Disease History</vt:lpstr>
      <vt:lpstr>Q-Risk</vt:lpstr>
      <vt:lpstr>History Taking</vt:lpstr>
      <vt:lpstr>CHA2DS2- VASc score</vt:lpstr>
      <vt:lpstr>History Taking</vt:lpstr>
      <vt:lpstr>Feedback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cp:revision>
  <dcterms:modified xsi:type="dcterms:W3CDTF">2021-07-27T16:16:15Z</dcterms:modified>
</cp:coreProperties>
</file>