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Radley" pitchFamily="2" charset="77"/>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iAds4nPlbJ/CfgGRF5EM+Afq2T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01F27F-32BE-4E59-B6E4-6760529DA254}">
  <a:tblStyle styleId="{2601F27F-32BE-4E59-B6E4-6760529DA25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188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forms.gle/VEsGuP7w2fZDm2Ks5"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b178acb80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b178acb8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eb178acb80_0_1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b178acb80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b178acb8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geb178acb80_0_2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b178acb80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b178acb8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geb178acb80_0_3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88464c8f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e88464c8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ge88464c8fb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e88464c8fb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e88464c8f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e88464c8fb_0_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ead95b26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gead95b26d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ead95b26d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ead95b26d4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ead95b26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ead95b26d4_0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ad95b26d4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ead95b26d4_0_5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ad95b26d4_0_6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gead95b26d4_0_6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96" name="Google Shape;96;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ad95b26d4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ead95b26d4_0_8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ad95b26d4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ead95b26d4_0_7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ad95b26d4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gead95b26d4_0_8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ad95b26d4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gead95b26d4_0_8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ead95b26d4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ead95b26d4_0_2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ad95b26d4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gead95b26d4_0_3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ead95b26d4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3" name="Google Shape;263;gead95b26d4_0_4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ead95b26d4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gead95b26d4_0_4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ead95b26d4_0_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chemeClr val="hlink"/>
                </a:solidFill>
                <a:hlinkClick r:id="rId3"/>
              </a:rPr>
              <a:t>https://forms.gle/VEsGuP7w2fZDm2Ks5</a:t>
            </a:r>
            <a:r>
              <a:rPr lang="en-US"/>
              <a:t> </a:t>
            </a:r>
            <a:endParaRPr/>
          </a:p>
        </p:txBody>
      </p:sp>
      <p:sp>
        <p:nvSpPr>
          <p:cNvPr id="276" name="Google Shape;276;gead95b26d4_0_5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83" name="Google Shape;28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3" name="Google Shape;29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b11421a5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b11421a5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eb11421a5c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eb11421a5c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eb11421a5c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eb11421a5c_0_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eb178acb8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eb178acb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geb178acb80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b178acb80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b178acb8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eb178acb80_0_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b178acb80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eb178acb8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eb178acb80_0_1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
        <p:cNvGrpSpPr/>
        <p:nvPr/>
      </p:nvGrpSpPr>
      <p:grpSpPr>
        <a:xfrm>
          <a:off x="0" y="0"/>
          <a:ext cx="0" cy="0"/>
          <a:chOff x="0" y="0"/>
          <a:chExt cx="0" cy="0"/>
        </a:xfrm>
      </p:grpSpPr>
      <p:sp>
        <p:nvSpPr>
          <p:cNvPr id="14" name="Google Shape;14;p1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5" name="Google Shape;15;p10"/>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1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 name="Google Shape;17;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Google Shape;19;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0"/>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pic>
        <p:nvPicPr>
          <p:cNvPr id="21" name="Google Shape;21;p10"/>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76" name="Google Shape;76;p19"/>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8" name="Google Shape;78;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7200" y="274637"/>
            <a:ext cx="8229600" cy="1143000"/>
          </a:xfrm>
          <a:prstGeom prst="rect">
            <a:avLst/>
          </a:prstGeom>
          <a:solidFill>
            <a:srgbClr val="17365D"/>
          </a:solid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24" name="Google Shape;24;p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6" name="Google Shape;26;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7" name="Google Shape;27;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8" name="Google Shape;28;p11"/>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pic>
        <p:nvPicPr>
          <p:cNvPr id="29" name="Google Shape;29;p11"/>
          <p:cNvPicPr preferRelativeResize="0"/>
          <p:nvPr/>
        </p:nvPicPr>
        <p:blipFill rotWithShape="1">
          <a:blip r:embed="rId2">
            <a:alphaModFix/>
          </a:blip>
          <a:srcRect/>
          <a:stretch/>
        </p:blipFill>
        <p:spPr>
          <a:xfrm>
            <a:off x="164386" y="5721614"/>
            <a:ext cx="1023223" cy="10265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2" name="Google Shape;32;p1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33" name="Google Shape;33;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4" name="Google Shape;34;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35" name="Google Shape;35;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38" name="Google Shape;38;p1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9" name="Google Shape;39;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0" name="Google Shape;40;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1" name="Google Shape;41;p1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14"/>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marR="0" lvl="0"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8" name="Google Shape;48;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9" name="Google Shape;49;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0" name="Google Shape;50;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8" name="Google Shape;58;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9" name="Google Shape;59;p1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2" name="Google Shape;62;p17"/>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3" name="Google Shape;63;p1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4" name="Google Shape;64;p1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1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69" name="Google Shape;69;p18"/>
          <p:cNvSpPr>
            <a:spLocks noGrp="1"/>
          </p:cNvSpPr>
          <p:nvPr>
            <p:ph type="pic" idx="2"/>
          </p:nvPr>
        </p:nvSpPr>
        <p:spPr>
          <a:xfrm>
            <a:off x="1792288" y="612775"/>
            <a:ext cx="5486399" cy="41148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p1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1" name="Google Shape;71;p1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457200" y="274637"/>
            <a:ext cx="8229600" cy="1143000"/>
          </a:xfrm>
          <a:prstGeom prst="rect">
            <a:avLst/>
          </a:prstGeom>
          <a:solidFill>
            <a:srgbClr val="0F243E"/>
          </a:solid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9"/>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3877732"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Radley"/>
              <a:ea typeface="Radley"/>
              <a:cs typeface="Radley"/>
              <a:sym typeface="Radley"/>
            </a:endParaRPr>
          </a:p>
        </p:txBody>
      </p:sp>
      <p:pic>
        <p:nvPicPr>
          <p:cNvPr id="91" name="Google Shape;91;p2"/>
          <p:cNvPicPr preferRelativeResize="0"/>
          <p:nvPr/>
        </p:nvPicPr>
        <p:blipFill rotWithShape="1">
          <a:blip r:embed="rId3">
            <a:alphaModFix/>
          </a:blip>
          <a:srcRect/>
          <a:stretch/>
        </p:blipFill>
        <p:spPr>
          <a:xfrm>
            <a:off x="1963229" y="208752"/>
            <a:ext cx="5573138" cy="5589514"/>
          </a:xfrm>
          <a:prstGeom prst="rect">
            <a:avLst/>
          </a:prstGeom>
          <a:noFill/>
          <a:ln>
            <a:noFill/>
          </a:ln>
        </p:spPr>
      </p:pic>
      <p:sp>
        <p:nvSpPr>
          <p:cNvPr id="92" name="Google Shape;92;p2"/>
          <p:cNvSpPr txBox="1"/>
          <p:nvPr/>
        </p:nvSpPr>
        <p:spPr>
          <a:xfrm>
            <a:off x="3650180" y="5798280"/>
            <a:ext cx="27345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93267"/>
              </a:buClr>
              <a:buSzPts val="3600"/>
              <a:buFont typeface="Calibri"/>
              <a:buNone/>
            </a:pPr>
            <a:r>
              <a:rPr lang="en-US" sz="3600" b="1" i="0" u="none" strike="noStrike" cap="none">
                <a:solidFill>
                  <a:srgbClr val="293267"/>
                </a:solidFill>
                <a:latin typeface="Calibri"/>
                <a:ea typeface="Calibri"/>
                <a:cs typeface="Calibri"/>
                <a:sym typeface="Calibri"/>
              </a:rPr>
              <a:t>2021/2022</a:t>
            </a:r>
            <a:endParaRPr sz="3200" b="1" i="0" u="none" strike="noStrike" cap="none">
              <a:solidFill>
                <a:srgbClr val="293267"/>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eb178acb80_0_19"/>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CNIX and X</a:t>
            </a:r>
            <a:endParaRPr>
              <a:solidFill>
                <a:schemeClr val="lt1"/>
              </a:solidFill>
            </a:endParaRPr>
          </a:p>
        </p:txBody>
      </p:sp>
      <p:sp>
        <p:nvSpPr>
          <p:cNvPr id="159" name="Google Shape;159;geb178acb80_0_19"/>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Glossopharyngeal and vagus</a:t>
            </a:r>
            <a:endParaRPr/>
          </a:p>
          <a:p>
            <a:pPr marL="914400" lvl="1" indent="-406400" algn="l" rtl="0">
              <a:spcBef>
                <a:spcPts val="0"/>
              </a:spcBef>
              <a:spcAft>
                <a:spcPts val="0"/>
              </a:spcAft>
              <a:buSzPts val="2800"/>
              <a:buChar char="–"/>
            </a:pPr>
            <a:r>
              <a:rPr lang="en-US"/>
              <a:t>Check uvula when saying ‘ahh’ (deviated to side of lesion)</a:t>
            </a:r>
            <a:endParaRPr/>
          </a:p>
          <a:p>
            <a:pPr marL="914400" lvl="1" indent="-406400" algn="l" rtl="0">
              <a:spcBef>
                <a:spcPts val="0"/>
              </a:spcBef>
              <a:spcAft>
                <a:spcPts val="0"/>
              </a:spcAft>
              <a:buSzPts val="2800"/>
              <a:buChar char="–"/>
            </a:pPr>
            <a:r>
              <a:rPr lang="en-US"/>
              <a:t>Gag reflex (not required)</a:t>
            </a:r>
            <a:endParaRPr/>
          </a:p>
          <a:p>
            <a:pPr marL="914400" lvl="1" indent="-406400" algn="l" rtl="0">
              <a:spcBef>
                <a:spcPts val="0"/>
              </a:spcBef>
              <a:spcAft>
                <a:spcPts val="0"/>
              </a:spcAft>
              <a:buSzPts val="2800"/>
              <a:buChar char="–"/>
            </a:pPr>
            <a:r>
              <a:rPr lang="en-US"/>
              <a:t>Cough (bovine would suggest lesion)</a:t>
            </a:r>
            <a:endParaRPr/>
          </a:p>
          <a:p>
            <a:pPr marL="914400" lvl="1" indent="-406400" algn="l" rtl="0">
              <a:spcBef>
                <a:spcPts val="0"/>
              </a:spcBef>
              <a:spcAft>
                <a:spcPts val="0"/>
              </a:spcAft>
              <a:buSzPts val="2800"/>
              <a:buChar char="–"/>
            </a:pPr>
            <a:r>
              <a:rPr lang="en-US"/>
              <a:t>Hoarse voice (recurrent laryngeal branch of CNX)</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eb178acb80_0_25"/>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CNXI</a:t>
            </a:r>
            <a:endParaRPr>
              <a:solidFill>
                <a:schemeClr val="lt1"/>
              </a:solidFill>
            </a:endParaRPr>
          </a:p>
        </p:txBody>
      </p:sp>
      <p:sp>
        <p:nvSpPr>
          <p:cNvPr id="166" name="Google Shape;166;geb178acb80_0_25"/>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Spinal Accessory</a:t>
            </a:r>
            <a:endParaRPr/>
          </a:p>
          <a:p>
            <a:pPr marL="914400" lvl="1" indent="-406400" algn="l" rtl="0">
              <a:spcBef>
                <a:spcPts val="0"/>
              </a:spcBef>
              <a:spcAft>
                <a:spcPts val="0"/>
              </a:spcAft>
              <a:buSzPts val="2800"/>
              <a:buChar char="–"/>
            </a:pPr>
            <a:r>
              <a:rPr lang="en-US"/>
              <a:t>Sternocleidomastoid (turn head against resistance)</a:t>
            </a:r>
            <a:endParaRPr/>
          </a:p>
          <a:p>
            <a:pPr marL="914400" lvl="1" indent="-406400" algn="l" rtl="0">
              <a:spcBef>
                <a:spcPts val="0"/>
              </a:spcBef>
              <a:spcAft>
                <a:spcPts val="0"/>
              </a:spcAft>
              <a:buSzPts val="2800"/>
              <a:buChar char="–"/>
            </a:pPr>
            <a:r>
              <a:rPr lang="en-US"/>
              <a:t>Trapezius (shrug shoulders)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eb178acb80_0_31"/>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CNXII</a:t>
            </a:r>
            <a:endParaRPr>
              <a:solidFill>
                <a:schemeClr val="lt1"/>
              </a:solidFill>
            </a:endParaRPr>
          </a:p>
        </p:txBody>
      </p:sp>
      <p:sp>
        <p:nvSpPr>
          <p:cNvPr id="173" name="Google Shape;173;geb178acb80_0_31"/>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Hypoglossal</a:t>
            </a:r>
            <a:endParaRPr/>
          </a:p>
          <a:p>
            <a:pPr marL="914400" lvl="1" indent="-406400" algn="l" rtl="0">
              <a:spcBef>
                <a:spcPts val="0"/>
              </a:spcBef>
              <a:spcAft>
                <a:spcPts val="0"/>
              </a:spcAft>
              <a:buSzPts val="2800"/>
              <a:buChar char="–"/>
            </a:pPr>
            <a:r>
              <a:rPr lang="en-US"/>
              <a:t>Extend tongue</a:t>
            </a:r>
            <a:endParaRPr/>
          </a:p>
          <a:p>
            <a:pPr marL="914400" lvl="1" indent="-406400" algn="l" rtl="0">
              <a:spcBef>
                <a:spcPts val="0"/>
              </a:spcBef>
              <a:spcAft>
                <a:spcPts val="0"/>
              </a:spcAft>
              <a:buSzPts val="2800"/>
              <a:buChar char="–"/>
            </a:pPr>
            <a:r>
              <a:rPr lang="en-US"/>
              <a:t>Fasciculations</a:t>
            </a:r>
            <a:endParaRPr/>
          </a:p>
          <a:p>
            <a:pPr marL="914400" lvl="1" indent="-406400" algn="l" rtl="0">
              <a:spcBef>
                <a:spcPts val="0"/>
              </a:spcBef>
              <a:spcAft>
                <a:spcPts val="0"/>
              </a:spcAft>
              <a:buSzPts val="2800"/>
              <a:buChar char="–"/>
            </a:pPr>
            <a:r>
              <a:rPr lang="en-US"/>
              <a:t>Atrophy</a:t>
            </a:r>
            <a:endParaRPr/>
          </a:p>
          <a:p>
            <a:pPr marL="914400" lvl="1" indent="-406400" algn="l" rtl="0">
              <a:spcBef>
                <a:spcPts val="0"/>
              </a:spcBef>
              <a:spcAft>
                <a:spcPts val="0"/>
              </a:spcAft>
              <a:buSzPts val="2800"/>
              <a:buChar char="–"/>
            </a:pPr>
            <a:r>
              <a:rPr lang="en-US"/>
              <a:t>Deviation (towards lesion)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e88464c8fb_0_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Cerebellar</a:t>
            </a:r>
            <a:endParaRPr>
              <a:solidFill>
                <a:schemeClr val="lt1"/>
              </a:solidFill>
            </a:endParaRPr>
          </a:p>
        </p:txBody>
      </p:sp>
      <p:sp>
        <p:nvSpPr>
          <p:cNvPr id="180" name="Google Shape;180;ge88464c8fb_0_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r>
              <a:rPr lang="en-US" sz="3800"/>
              <a:t>DANISH</a:t>
            </a:r>
            <a:endParaRPr sz="3800"/>
          </a:p>
          <a:p>
            <a:pPr marL="457200" lvl="0" indent="-403225" algn="l" rtl="0">
              <a:lnSpc>
                <a:spcPct val="115000"/>
              </a:lnSpc>
              <a:spcBef>
                <a:spcPts val="0"/>
              </a:spcBef>
              <a:spcAft>
                <a:spcPts val="0"/>
              </a:spcAft>
              <a:buClr>
                <a:srgbClr val="424040"/>
              </a:buClr>
              <a:buSzPts val="2750"/>
              <a:buChar char="•"/>
            </a:pPr>
            <a:r>
              <a:rPr lang="en-US" sz="2750" b="1">
                <a:solidFill>
                  <a:srgbClr val="424040"/>
                </a:solidFill>
                <a:highlight>
                  <a:schemeClr val="lt1"/>
                </a:highlight>
                <a:latin typeface="Arial"/>
                <a:ea typeface="Arial"/>
                <a:cs typeface="Arial"/>
                <a:sym typeface="Arial"/>
              </a:rPr>
              <a:t>D</a:t>
            </a:r>
            <a:r>
              <a:rPr lang="en-US" sz="2750">
                <a:solidFill>
                  <a:srgbClr val="424040"/>
                </a:solidFill>
                <a:highlight>
                  <a:schemeClr val="lt1"/>
                </a:highlight>
                <a:latin typeface="Arial"/>
                <a:ea typeface="Arial"/>
                <a:cs typeface="Arial"/>
                <a:sym typeface="Arial"/>
              </a:rPr>
              <a:t>ysdiadochokinesia</a:t>
            </a:r>
            <a:endParaRPr sz="2750">
              <a:solidFill>
                <a:srgbClr val="424040"/>
              </a:solidFill>
              <a:highlight>
                <a:schemeClr val="lt1"/>
              </a:highlight>
              <a:latin typeface="Arial"/>
              <a:ea typeface="Arial"/>
              <a:cs typeface="Arial"/>
              <a:sym typeface="Arial"/>
            </a:endParaRPr>
          </a:p>
          <a:p>
            <a:pPr marL="457200" lvl="0" indent="-403225" algn="l" rtl="0">
              <a:lnSpc>
                <a:spcPct val="115000"/>
              </a:lnSpc>
              <a:spcBef>
                <a:spcPts val="0"/>
              </a:spcBef>
              <a:spcAft>
                <a:spcPts val="0"/>
              </a:spcAft>
              <a:buClr>
                <a:srgbClr val="424040"/>
              </a:buClr>
              <a:buSzPts val="2750"/>
              <a:buChar char="•"/>
            </a:pPr>
            <a:r>
              <a:rPr lang="en-US" sz="2750" b="1">
                <a:solidFill>
                  <a:srgbClr val="424040"/>
                </a:solidFill>
                <a:highlight>
                  <a:schemeClr val="lt1"/>
                </a:highlight>
                <a:latin typeface="Arial"/>
                <a:ea typeface="Arial"/>
                <a:cs typeface="Arial"/>
                <a:sym typeface="Arial"/>
              </a:rPr>
              <a:t>A</a:t>
            </a:r>
            <a:r>
              <a:rPr lang="en-US" sz="2750">
                <a:solidFill>
                  <a:srgbClr val="424040"/>
                </a:solidFill>
                <a:highlight>
                  <a:schemeClr val="lt1"/>
                </a:highlight>
                <a:latin typeface="Arial"/>
                <a:ea typeface="Arial"/>
                <a:cs typeface="Arial"/>
                <a:sym typeface="Arial"/>
              </a:rPr>
              <a:t>taxia (gait and posture)</a:t>
            </a:r>
            <a:endParaRPr sz="2750">
              <a:solidFill>
                <a:srgbClr val="424040"/>
              </a:solidFill>
              <a:highlight>
                <a:schemeClr val="lt1"/>
              </a:highlight>
              <a:latin typeface="Arial"/>
              <a:ea typeface="Arial"/>
              <a:cs typeface="Arial"/>
              <a:sym typeface="Arial"/>
            </a:endParaRPr>
          </a:p>
          <a:p>
            <a:pPr marL="457200" lvl="0" indent="-403225" algn="l" rtl="0">
              <a:lnSpc>
                <a:spcPct val="115000"/>
              </a:lnSpc>
              <a:spcBef>
                <a:spcPts val="0"/>
              </a:spcBef>
              <a:spcAft>
                <a:spcPts val="0"/>
              </a:spcAft>
              <a:buClr>
                <a:srgbClr val="424040"/>
              </a:buClr>
              <a:buSzPts val="2750"/>
              <a:buChar char="•"/>
            </a:pPr>
            <a:r>
              <a:rPr lang="en-US" sz="2750" b="1">
                <a:solidFill>
                  <a:srgbClr val="424040"/>
                </a:solidFill>
                <a:highlight>
                  <a:schemeClr val="lt1"/>
                </a:highlight>
                <a:latin typeface="Arial"/>
                <a:ea typeface="Arial"/>
                <a:cs typeface="Arial"/>
                <a:sym typeface="Arial"/>
              </a:rPr>
              <a:t>N</a:t>
            </a:r>
            <a:r>
              <a:rPr lang="en-US" sz="2750">
                <a:solidFill>
                  <a:srgbClr val="424040"/>
                </a:solidFill>
                <a:highlight>
                  <a:schemeClr val="lt1"/>
                </a:highlight>
                <a:latin typeface="Arial"/>
                <a:ea typeface="Arial"/>
                <a:cs typeface="Arial"/>
                <a:sym typeface="Arial"/>
              </a:rPr>
              <a:t>ystagmus</a:t>
            </a:r>
            <a:endParaRPr sz="2750">
              <a:solidFill>
                <a:srgbClr val="424040"/>
              </a:solidFill>
              <a:highlight>
                <a:schemeClr val="lt1"/>
              </a:highlight>
              <a:latin typeface="Arial"/>
              <a:ea typeface="Arial"/>
              <a:cs typeface="Arial"/>
              <a:sym typeface="Arial"/>
            </a:endParaRPr>
          </a:p>
          <a:p>
            <a:pPr marL="457200" lvl="0" indent="-403225" algn="l" rtl="0">
              <a:lnSpc>
                <a:spcPct val="115000"/>
              </a:lnSpc>
              <a:spcBef>
                <a:spcPts val="0"/>
              </a:spcBef>
              <a:spcAft>
                <a:spcPts val="0"/>
              </a:spcAft>
              <a:buClr>
                <a:srgbClr val="424040"/>
              </a:buClr>
              <a:buSzPts val="2750"/>
              <a:buChar char="•"/>
            </a:pPr>
            <a:r>
              <a:rPr lang="en-US" sz="2750" b="1">
                <a:solidFill>
                  <a:srgbClr val="424040"/>
                </a:solidFill>
                <a:highlight>
                  <a:schemeClr val="lt1"/>
                </a:highlight>
                <a:latin typeface="Arial"/>
                <a:ea typeface="Arial"/>
                <a:cs typeface="Arial"/>
                <a:sym typeface="Arial"/>
              </a:rPr>
              <a:t>I</a:t>
            </a:r>
            <a:r>
              <a:rPr lang="en-US" sz="2750">
                <a:solidFill>
                  <a:srgbClr val="424040"/>
                </a:solidFill>
                <a:highlight>
                  <a:schemeClr val="lt1"/>
                </a:highlight>
                <a:latin typeface="Arial"/>
                <a:ea typeface="Arial"/>
                <a:cs typeface="Arial"/>
                <a:sym typeface="Arial"/>
              </a:rPr>
              <a:t>ntention tremor</a:t>
            </a:r>
            <a:endParaRPr sz="2750">
              <a:solidFill>
                <a:srgbClr val="424040"/>
              </a:solidFill>
              <a:highlight>
                <a:schemeClr val="lt1"/>
              </a:highlight>
              <a:latin typeface="Arial"/>
              <a:ea typeface="Arial"/>
              <a:cs typeface="Arial"/>
              <a:sym typeface="Arial"/>
            </a:endParaRPr>
          </a:p>
          <a:p>
            <a:pPr marL="457200" lvl="0" indent="-403225" algn="l" rtl="0">
              <a:lnSpc>
                <a:spcPct val="115000"/>
              </a:lnSpc>
              <a:spcBef>
                <a:spcPts val="0"/>
              </a:spcBef>
              <a:spcAft>
                <a:spcPts val="0"/>
              </a:spcAft>
              <a:buClr>
                <a:srgbClr val="424040"/>
              </a:buClr>
              <a:buSzPts val="2750"/>
              <a:buChar char="•"/>
            </a:pPr>
            <a:r>
              <a:rPr lang="en-US" sz="2750" b="1">
                <a:solidFill>
                  <a:srgbClr val="424040"/>
                </a:solidFill>
                <a:highlight>
                  <a:schemeClr val="lt1"/>
                </a:highlight>
                <a:latin typeface="Arial"/>
                <a:ea typeface="Arial"/>
                <a:cs typeface="Arial"/>
                <a:sym typeface="Arial"/>
              </a:rPr>
              <a:t>S</a:t>
            </a:r>
            <a:r>
              <a:rPr lang="en-US" sz="2750">
                <a:solidFill>
                  <a:srgbClr val="424040"/>
                </a:solidFill>
                <a:highlight>
                  <a:schemeClr val="lt1"/>
                </a:highlight>
                <a:latin typeface="Arial"/>
                <a:ea typeface="Arial"/>
                <a:cs typeface="Arial"/>
                <a:sym typeface="Arial"/>
              </a:rPr>
              <a:t>lurred, staccato speech</a:t>
            </a:r>
            <a:endParaRPr sz="2750">
              <a:solidFill>
                <a:srgbClr val="424040"/>
              </a:solidFill>
              <a:highlight>
                <a:schemeClr val="lt1"/>
              </a:highlight>
              <a:latin typeface="Arial"/>
              <a:ea typeface="Arial"/>
              <a:cs typeface="Arial"/>
              <a:sym typeface="Arial"/>
            </a:endParaRPr>
          </a:p>
          <a:p>
            <a:pPr marL="457200" lvl="0" indent="-403225" algn="l" rtl="0">
              <a:lnSpc>
                <a:spcPct val="115000"/>
              </a:lnSpc>
              <a:spcBef>
                <a:spcPts val="0"/>
              </a:spcBef>
              <a:spcAft>
                <a:spcPts val="0"/>
              </a:spcAft>
              <a:buClr>
                <a:srgbClr val="424040"/>
              </a:buClr>
              <a:buSzPts val="2750"/>
              <a:buChar char="•"/>
            </a:pPr>
            <a:r>
              <a:rPr lang="en-US" sz="2750" b="1">
                <a:solidFill>
                  <a:srgbClr val="424040"/>
                </a:solidFill>
                <a:highlight>
                  <a:schemeClr val="lt1"/>
                </a:highlight>
                <a:latin typeface="Arial"/>
                <a:ea typeface="Arial"/>
                <a:cs typeface="Arial"/>
                <a:sym typeface="Arial"/>
              </a:rPr>
              <a:t>H</a:t>
            </a:r>
            <a:r>
              <a:rPr lang="en-US" sz="2750">
                <a:solidFill>
                  <a:srgbClr val="424040"/>
                </a:solidFill>
                <a:highlight>
                  <a:schemeClr val="lt1"/>
                </a:highlight>
                <a:latin typeface="Arial"/>
                <a:ea typeface="Arial"/>
                <a:cs typeface="Arial"/>
                <a:sym typeface="Arial"/>
              </a:rPr>
              <a:t>ypotonia/heel-shin test</a:t>
            </a:r>
            <a:endParaRPr sz="3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e88464c8fb_0_7"/>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a:solidFill>
                  <a:schemeClr val="lt1"/>
                </a:solidFill>
              </a:rPr>
              <a:t>Cerebellar</a:t>
            </a:r>
            <a:endParaRPr/>
          </a:p>
        </p:txBody>
      </p:sp>
      <p:sp>
        <p:nvSpPr>
          <p:cNvPr id="187" name="Google Shape;187;ge88464c8fb_0_7"/>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Gait (walking and heel-toe)</a:t>
            </a:r>
            <a:endParaRPr/>
          </a:p>
          <a:p>
            <a:pPr marL="457200" lvl="0" indent="-431800" algn="l" rtl="0">
              <a:spcBef>
                <a:spcPts val="0"/>
              </a:spcBef>
              <a:spcAft>
                <a:spcPts val="0"/>
              </a:spcAft>
              <a:buSzPts val="3200"/>
              <a:buChar char="•"/>
            </a:pPr>
            <a:r>
              <a:rPr lang="en-US"/>
              <a:t>Romberg (stand straight- fall wo correction)</a:t>
            </a:r>
            <a:endParaRPr/>
          </a:p>
          <a:p>
            <a:pPr marL="457200" lvl="0" indent="-431800" algn="l" rtl="0">
              <a:spcBef>
                <a:spcPts val="0"/>
              </a:spcBef>
              <a:spcAft>
                <a:spcPts val="0"/>
              </a:spcAft>
              <a:buSzPts val="3200"/>
              <a:buChar char="•"/>
            </a:pPr>
            <a:r>
              <a:rPr lang="en-US"/>
              <a:t>Speech (British Constitution, Baby Hippo)</a:t>
            </a:r>
            <a:endParaRPr/>
          </a:p>
          <a:p>
            <a:pPr marL="457200" lvl="0" indent="-431800" algn="l" rtl="0">
              <a:spcBef>
                <a:spcPts val="0"/>
              </a:spcBef>
              <a:spcAft>
                <a:spcPts val="0"/>
              </a:spcAft>
              <a:buSzPts val="3200"/>
              <a:buChar char="•"/>
            </a:pPr>
            <a:r>
              <a:rPr lang="en-US"/>
              <a:t>Eyes (Nystagmus, saccades)</a:t>
            </a:r>
            <a:endParaRPr/>
          </a:p>
          <a:p>
            <a:pPr marL="457200" lvl="0" indent="-431800" algn="l" rtl="0">
              <a:spcBef>
                <a:spcPts val="0"/>
              </a:spcBef>
              <a:spcAft>
                <a:spcPts val="0"/>
              </a:spcAft>
              <a:buSzPts val="3200"/>
              <a:buChar char="•"/>
            </a:pPr>
            <a:r>
              <a:rPr lang="en-US"/>
              <a:t>Arms (finger-nose, rebound, tone, dysdiadokinesia)</a:t>
            </a:r>
            <a:endParaRPr/>
          </a:p>
          <a:p>
            <a:pPr marL="457200" lvl="0" indent="-431800" algn="l" rtl="0">
              <a:spcBef>
                <a:spcPts val="0"/>
              </a:spcBef>
              <a:spcAft>
                <a:spcPts val="0"/>
              </a:spcAft>
              <a:buSzPts val="3200"/>
              <a:buChar char="•"/>
            </a:pPr>
            <a:r>
              <a:rPr lang="en-US"/>
              <a:t>Legs (Tone, reflexes, heel-shin)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ead95b26d4_0_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History Taking</a:t>
            </a:r>
            <a:endParaRPr/>
          </a:p>
        </p:txBody>
      </p:sp>
      <p:sp>
        <p:nvSpPr>
          <p:cNvPr id="193" name="Google Shape;193;gead95b26d4_0_0"/>
          <p:cNvSpPr txBox="1">
            <a:spLocks noGrp="1"/>
          </p:cNvSpPr>
          <p:nvPr>
            <p:ph type="body" idx="1"/>
          </p:nvPr>
        </p:nvSpPr>
        <p:spPr>
          <a:xfrm>
            <a:off x="457200" y="1489350"/>
            <a:ext cx="8506800" cy="4526100"/>
          </a:xfrm>
          <a:prstGeom prst="rect">
            <a:avLst/>
          </a:prstGeom>
          <a:noFill/>
          <a:ln>
            <a:noFill/>
          </a:ln>
        </p:spPr>
        <p:txBody>
          <a:bodyPr spcFirstLastPara="1" wrap="square" lIns="91425" tIns="91425" rIns="91425" bIns="91425" anchor="t" anchorCtr="0">
            <a:noAutofit/>
          </a:bodyPr>
          <a:lstStyle/>
          <a:p>
            <a:pPr marL="0" lvl="0" indent="0" algn="l" rtl="0">
              <a:lnSpc>
                <a:spcPct val="98181"/>
              </a:lnSpc>
              <a:spcBef>
                <a:spcPts val="1400"/>
              </a:spcBef>
              <a:spcAft>
                <a:spcPts val="0"/>
              </a:spcAft>
              <a:buClr>
                <a:schemeClr val="dk1"/>
              </a:buClr>
              <a:buSzPts val="1100"/>
              <a:buFont typeface="Arial"/>
              <a:buNone/>
            </a:pPr>
            <a:r>
              <a:rPr lang="en-US" sz="1600"/>
              <a:t>•</a:t>
            </a:r>
            <a:r>
              <a:rPr lang="en-US" sz="1500"/>
              <a:t>Out of 25</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3 marks come from patient</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2 marks for a coherent history </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introducing yourself (and asking the patient name and DOB) </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washing / fake washing your hands! </a:t>
            </a:r>
            <a:endParaRPr sz="1500"/>
          </a:p>
          <a:p>
            <a:pPr marL="0" lvl="0" indent="0" algn="l" rtl="0">
              <a:lnSpc>
                <a:spcPct val="98181"/>
              </a:lnSpc>
              <a:spcBef>
                <a:spcPts val="1400"/>
              </a:spcBef>
              <a:spcAft>
                <a:spcPts val="0"/>
              </a:spcAft>
              <a:buClr>
                <a:schemeClr val="dk1"/>
              </a:buClr>
              <a:buSzPts val="1100"/>
              <a:buFont typeface="Arial"/>
              <a:buNone/>
            </a:pPr>
            <a:endParaRPr sz="11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family history</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the social history usually (smoking, alcohol intake, etc) </a:t>
            </a:r>
            <a:endParaRPr sz="1500"/>
          </a:p>
          <a:p>
            <a:pPr marL="0" lvl="0" indent="0" algn="l" rtl="0">
              <a:lnSpc>
                <a:spcPct val="98181"/>
              </a:lnSpc>
              <a:spcBef>
                <a:spcPts val="1400"/>
              </a:spcBef>
              <a:spcAft>
                <a:spcPts val="0"/>
              </a:spcAft>
              <a:buClr>
                <a:schemeClr val="dk1"/>
              </a:buClr>
              <a:buSzPts val="1100"/>
              <a:buFont typeface="Arial"/>
              <a:buNone/>
            </a:pPr>
            <a:r>
              <a:rPr lang="en-US" sz="1100"/>
              <a:t>•</a:t>
            </a:r>
            <a:r>
              <a:rPr lang="en-US" sz="1500"/>
              <a:t>1 mark for drugs and allergies </a:t>
            </a:r>
            <a:endParaRPr sz="1500"/>
          </a:p>
          <a:p>
            <a:pPr marL="0" lvl="0" indent="0" algn="l" rtl="0">
              <a:lnSpc>
                <a:spcPct val="98181"/>
              </a:lnSpc>
              <a:spcBef>
                <a:spcPts val="1400"/>
              </a:spcBef>
              <a:spcAft>
                <a:spcPts val="0"/>
              </a:spcAft>
              <a:buClr>
                <a:schemeClr val="dk1"/>
              </a:buClr>
              <a:buSzPts val="1100"/>
              <a:buFont typeface="Arial"/>
              <a:buNone/>
            </a:pPr>
            <a:r>
              <a:rPr lang="en-US" sz="1500"/>
              <a:t>And then marks for various relevant questions in relation to the presenting complaint and history of presenting complaint. In some histories there are really specific questions which you will just never get / even think of – literally don’t worry about these, as long as you get the main ones!</a:t>
            </a:r>
            <a:endParaRPr sz="1500"/>
          </a:p>
          <a:p>
            <a:pPr marL="342900" marR="0" lvl="0" indent="0" algn="l" rtl="0">
              <a:lnSpc>
                <a:spcPct val="100000"/>
              </a:lnSpc>
              <a:spcBef>
                <a:spcPts val="0"/>
              </a:spcBef>
              <a:spcAft>
                <a:spcPts val="0"/>
              </a:spcAft>
              <a:buClr>
                <a:schemeClr val="dk1"/>
              </a:buClr>
              <a:buSzPts val="2800"/>
              <a:buFont typeface="Arial"/>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gead95b26d4_0_82"/>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Example of Mock OSCE Mark Scheme</a:t>
            </a:r>
            <a:endParaRPr/>
          </a:p>
        </p:txBody>
      </p:sp>
      <p:sp>
        <p:nvSpPr>
          <p:cNvPr id="199" name="Google Shape;199;gead95b26d4_0_82"/>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endParaRPr/>
          </a:p>
        </p:txBody>
      </p:sp>
      <p:pic>
        <p:nvPicPr>
          <p:cNvPr id="200" name="Google Shape;200;gead95b26d4_0_82"/>
          <p:cNvPicPr preferRelativeResize="0"/>
          <p:nvPr/>
        </p:nvPicPr>
        <p:blipFill>
          <a:blip r:embed="rId3">
            <a:alphaModFix/>
          </a:blip>
          <a:stretch>
            <a:fillRect/>
          </a:stretch>
        </p:blipFill>
        <p:spPr>
          <a:xfrm>
            <a:off x="2117650" y="1520100"/>
            <a:ext cx="4908701" cy="4850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ead95b26d4_0_16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Headache</a:t>
            </a:r>
            <a:endParaRPr/>
          </a:p>
        </p:txBody>
      </p:sp>
      <p:sp>
        <p:nvSpPr>
          <p:cNvPr id="206" name="Google Shape;206;gead95b26d4_0_16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b="1"/>
              <a:t>SOCRATES</a:t>
            </a:r>
            <a:endParaRPr b="1"/>
          </a:p>
          <a:p>
            <a:pPr marL="342900" marR="0" lvl="0" indent="0" algn="l" rtl="0">
              <a:lnSpc>
                <a:spcPct val="100000"/>
              </a:lnSpc>
              <a:spcBef>
                <a:spcPts val="0"/>
              </a:spcBef>
              <a:spcAft>
                <a:spcPts val="0"/>
              </a:spcAft>
              <a:buClr>
                <a:schemeClr val="dk1"/>
              </a:buClr>
              <a:buSzPts val="2800"/>
              <a:buFont typeface="Arial"/>
              <a:buNone/>
            </a:pPr>
            <a:endParaRPr b="1"/>
          </a:p>
          <a:p>
            <a:pPr marL="342900" marR="0" lvl="0" indent="0" algn="l" rtl="0">
              <a:lnSpc>
                <a:spcPct val="100000"/>
              </a:lnSpc>
              <a:spcBef>
                <a:spcPts val="0"/>
              </a:spcBef>
              <a:spcAft>
                <a:spcPts val="0"/>
              </a:spcAft>
              <a:buClr>
                <a:schemeClr val="dk1"/>
              </a:buClr>
              <a:buSzPts val="2800"/>
              <a:buFont typeface="Arial"/>
              <a:buNone/>
            </a:pPr>
            <a:r>
              <a:rPr lang="en-US" b="1"/>
              <a:t>Site</a:t>
            </a:r>
            <a:endParaRPr b="1"/>
          </a:p>
          <a:p>
            <a:pPr marL="1371600" marR="0" lvl="1" indent="-381000" algn="l" rtl="0">
              <a:lnSpc>
                <a:spcPct val="100000"/>
              </a:lnSpc>
              <a:spcBef>
                <a:spcPts val="0"/>
              </a:spcBef>
              <a:spcAft>
                <a:spcPts val="0"/>
              </a:spcAft>
              <a:buSzPts val="2400"/>
              <a:buChar char="–"/>
            </a:pPr>
            <a:r>
              <a:rPr lang="en-US"/>
              <a:t>Where is it?</a:t>
            </a:r>
            <a:endParaRPr/>
          </a:p>
          <a:p>
            <a:pPr marL="1371600" marR="0" lvl="1" indent="-381000" algn="l" rtl="0">
              <a:lnSpc>
                <a:spcPct val="100000"/>
              </a:lnSpc>
              <a:spcBef>
                <a:spcPts val="0"/>
              </a:spcBef>
              <a:spcAft>
                <a:spcPts val="0"/>
              </a:spcAft>
              <a:buSzPts val="2400"/>
              <a:buChar char="–"/>
            </a:pPr>
            <a:r>
              <a:rPr lang="en-US"/>
              <a:t>Can you point to it?</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b="1"/>
              <a:t>Onset</a:t>
            </a:r>
            <a:endParaRPr b="1"/>
          </a:p>
          <a:p>
            <a:pPr marL="1371600" marR="0" lvl="1" indent="-381000" algn="l" rtl="0">
              <a:lnSpc>
                <a:spcPct val="100000"/>
              </a:lnSpc>
              <a:spcBef>
                <a:spcPts val="0"/>
              </a:spcBef>
              <a:spcAft>
                <a:spcPts val="0"/>
              </a:spcAft>
              <a:buSzPts val="2400"/>
              <a:buChar char="–"/>
            </a:pPr>
            <a:r>
              <a:rPr lang="en-US"/>
              <a:t>How and when the symptoms developed</a:t>
            </a:r>
            <a:endParaRPr/>
          </a:p>
          <a:p>
            <a:pPr marL="1371600" marR="0" lvl="1" indent="-381000" algn="l" rtl="0">
              <a:lnSpc>
                <a:spcPct val="100000"/>
              </a:lnSpc>
              <a:spcBef>
                <a:spcPts val="0"/>
              </a:spcBef>
              <a:spcAft>
                <a:spcPts val="0"/>
              </a:spcAft>
              <a:buSzPts val="2400"/>
              <a:buChar char="–"/>
            </a:pPr>
            <a:r>
              <a:rPr lang="en-US"/>
              <a:t>Gradual or sudden?</a:t>
            </a:r>
            <a:endParaRPr/>
          </a:p>
          <a:p>
            <a:pPr marL="1371600" marR="0" lvl="1" indent="-381000" algn="l" rtl="0">
              <a:lnSpc>
                <a:spcPct val="100000"/>
              </a:lnSpc>
              <a:spcBef>
                <a:spcPts val="0"/>
              </a:spcBef>
              <a:spcAft>
                <a:spcPts val="0"/>
              </a:spcAft>
              <a:buSzPts val="2400"/>
              <a:buChar char="–"/>
            </a:pPr>
            <a:r>
              <a:rPr lang="en-US"/>
              <a:t>When did it start? How long have you had it for?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ead95b26d4_0_588"/>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Headache cont.</a:t>
            </a:r>
            <a:endParaRPr/>
          </a:p>
        </p:txBody>
      </p:sp>
      <p:sp>
        <p:nvSpPr>
          <p:cNvPr id="212" name="Google Shape;212;gead95b26d4_0_588"/>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sz="1800" b="1"/>
              <a:t>Character</a:t>
            </a:r>
            <a:endParaRPr sz="1800" b="1"/>
          </a:p>
          <a:p>
            <a:pPr marL="457200" marR="0" lvl="0" indent="-330200" algn="l" rtl="0">
              <a:lnSpc>
                <a:spcPct val="100000"/>
              </a:lnSpc>
              <a:spcBef>
                <a:spcPts val="0"/>
              </a:spcBef>
              <a:spcAft>
                <a:spcPts val="0"/>
              </a:spcAft>
              <a:buSzPts val="1600"/>
              <a:buChar char="•"/>
            </a:pPr>
            <a:r>
              <a:rPr lang="en-US" sz="1600"/>
              <a:t>Describe the pain (aching, throbbing, pounding, pulsating, pressure, thunderclap)</a:t>
            </a:r>
            <a:endParaRPr sz="1600"/>
          </a:p>
          <a:p>
            <a:pPr marL="457200" marR="0" lvl="0" indent="-330200" algn="l" rtl="0">
              <a:lnSpc>
                <a:spcPct val="100000"/>
              </a:lnSpc>
              <a:spcBef>
                <a:spcPts val="0"/>
              </a:spcBef>
              <a:spcAft>
                <a:spcPts val="0"/>
              </a:spcAft>
              <a:buSzPts val="1600"/>
              <a:buChar char="•"/>
            </a:pPr>
            <a:r>
              <a:rPr lang="en-US" sz="1600"/>
              <a:t>Constant or intermittent?</a:t>
            </a:r>
            <a:endParaRPr sz="1600"/>
          </a:p>
          <a:p>
            <a:pPr marL="342900" marR="0" lvl="0" indent="0" algn="l" rtl="0">
              <a:lnSpc>
                <a:spcPct val="100000"/>
              </a:lnSpc>
              <a:spcBef>
                <a:spcPts val="0"/>
              </a:spcBef>
              <a:spcAft>
                <a:spcPts val="0"/>
              </a:spcAft>
              <a:buClr>
                <a:schemeClr val="dk1"/>
              </a:buClr>
              <a:buSzPts val="2800"/>
              <a:buFont typeface="Arial"/>
              <a:buNone/>
            </a:pPr>
            <a:endParaRPr sz="2600"/>
          </a:p>
          <a:p>
            <a:pPr marL="342900" marR="0" lvl="0" indent="0" algn="l" rtl="0">
              <a:lnSpc>
                <a:spcPct val="100000"/>
              </a:lnSpc>
              <a:spcBef>
                <a:spcPts val="0"/>
              </a:spcBef>
              <a:spcAft>
                <a:spcPts val="0"/>
              </a:spcAft>
              <a:buClr>
                <a:schemeClr val="dk1"/>
              </a:buClr>
              <a:buSzPts val="2800"/>
              <a:buFont typeface="Arial"/>
              <a:buNone/>
            </a:pPr>
            <a:r>
              <a:rPr lang="en-US" sz="1800" b="1"/>
              <a:t>Radiate</a:t>
            </a:r>
            <a:endParaRPr sz="1800" b="1"/>
          </a:p>
          <a:p>
            <a:pPr marL="457200" marR="0" lvl="0" indent="-323850" algn="l" rtl="0">
              <a:lnSpc>
                <a:spcPct val="100000"/>
              </a:lnSpc>
              <a:spcBef>
                <a:spcPts val="0"/>
              </a:spcBef>
              <a:spcAft>
                <a:spcPts val="0"/>
              </a:spcAft>
              <a:buSzPts val="1500"/>
              <a:buChar char="•"/>
            </a:pPr>
            <a:r>
              <a:rPr lang="en-US" sz="1500"/>
              <a:t>Spread? Neck, face or eye?</a:t>
            </a:r>
            <a:endParaRPr sz="1500"/>
          </a:p>
          <a:p>
            <a:pPr marL="342900" marR="0" lvl="0" indent="0" algn="l" rtl="0">
              <a:lnSpc>
                <a:spcPct val="100000"/>
              </a:lnSpc>
              <a:spcBef>
                <a:spcPts val="0"/>
              </a:spcBef>
              <a:spcAft>
                <a:spcPts val="0"/>
              </a:spcAft>
              <a:buClr>
                <a:schemeClr val="dk1"/>
              </a:buClr>
              <a:buSzPts val="2800"/>
              <a:buFont typeface="Arial"/>
              <a:buNone/>
            </a:pPr>
            <a:endParaRPr sz="2600"/>
          </a:p>
          <a:p>
            <a:pPr marL="342900" marR="0" lvl="0" indent="0" algn="l" rtl="0">
              <a:lnSpc>
                <a:spcPct val="100000"/>
              </a:lnSpc>
              <a:spcBef>
                <a:spcPts val="0"/>
              </a:spcBef>
              <a:spcAft>
                <a:spcPts val="0"/>
              </a:spcAft>
              <a:buClr>
                <a:schemeClr val="dk1"/>
              </a:buClr>
              <a:buSzPts val="2800"/>
              <a:buFont typeface="Arial"/>
              <a:buNone/>
            </a:pPr>
            <a:r>
              <a:rPr lang="en-US" sz="1800" b="1"/>
              <a:t>Associated symptoms</a:t>
            </a:r>
            <a:endParaRPr sz="1800" b="1"/>
          </a:p>
          <a:p>
            <a:pPr marL="457200" marR="0" lvl="0" indent="-330200" algn="l" rtl="0">
              <a:lnSpc>
                <a:spcPct val="100000"/>
              </a:lnSpc>
              <a:spcBef>
                <a:spcPts val="0"/>
              </a:spcBef>
              <a:spcAft>
                <a:spcPts val="0"/>
              </a:spcAft>
              <a:buSzPts val="1600"/>
              <a:buChar char="•"/>
            </a:pPr>
            <a:r>
              <a:rPr lang="en-US" sz="1600">
                <a:solidFill>
                  <a:srgbClr val="FF0000"/>
                </a:solidFill>
              </a:rPr>
              <a:t>Neuro- neck stiffness, weakness, sensory disturbances, visual disturbances, neuro deficits</a:t>
            </a:r>
            <a:endParaRPr sz="1600"/>
          </a:p>
          <a:p>
            <a:pPr marL="457200" marR="0" lvl="0" indent="-330200" algn="l" rtl="0">
              <a:lnSpc>
                <a:spcPct val="100000"/>
              </a:lnSpc>
              <a:spcBef>
                <a:spcPts val="0"/>
              </a:spcBef>
              <a:spcAft>
                <a:spcPts val="0"/>
              </a:spcAft>
              <a:buSzPts val="1600"/>
              <a:buChar char="•"/>
            </a:pPr>
            <a:r>
              <a:rPr lang="en-US" sz="1600">
                <a:solidFill>
                  <a:srgbClr val="E69138"/>
                </a:solidFill>
              </a:rPr>
              <a:t>Systemic</a:t>
            </a:r>
            <a:r>
              <a:rPr lang="en-US" sz="1600"/>
              <a:t>- fever, weight gain, fatigue, trauma</a:t>
            </a:r>
            <a:endParaRPr sz="1600"/>
          </a:p>
          <a:p>
            <a:pPr marL="457200" marR="0" lvl="0" indent="-330200" algn="l" rtl="0">
              <a:lnSpc>
                <a:spcPct val="100000"/>
              </a:lnSpc>
              <a:spcBef>
                <a:spcPts val="0"/>
              </a:spcBef>
              <a:spcAft>
                <a:spcPts val="0"/>
              </a:spcAft>
              <a:buSzPts val="1600"/>
              <a:buChar char="•"/>
            </a:pPr>
            <a:r>
              <a:rPr lang="en-US" sz="1600">
                <a:solidFill>
                  <a:srgbClr val="9900FF"/>
                </a:solidFill>
              </a:rPr>
              <a:t>Mental Health</a:t>
            </a:r>
            <a:r>
              <a:rPr lang="en-US" sz="1600"/>
              <a:t>- stressors, sleep</a:t>
            </a:r>
            <a:endParaRPr sz="1600"/>
          </a:p>
        </p:txBody>
      </p:sp>
      <p:sp>
        <p:nvSpPr>
          <p:cNvPr id="213" name="Google Shape;213;gead95b26d4_0_588"/>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2800"/>
              <a:buFont typeface="Arial"/>
              <a:buNone/>
            </a:pPr>
            <a:r>
              <a:rPr lang="en-US" sz="1800" b="1"/>
              <a:t>Time course</a:t>
            </a:r>
            <a:endParaRPr sz="1800" b="1"/>
          </a:p>
          <a:p>
            <a:pPr marL="457200" lvl="0" indent="-330200" algn="l" rtl="0">
              <a:spcBef>
                <a:spcPts val="0"/>
              </a:spcBef>
              <a:spcAft>
                <a:spcPts val="0"/>
              </a:spcAft>
              <a:buSzPts val="1600"/>
              <a:buChar char="•"/>
            </a:pPr>
            <a:r>
              <a:rPr lang="en-US" sz="1600"/>
              <a:t>How has it changed over time?</a:t>
            </a:r>
            <a:endParaRPr sz="1600"/>
          </a:p>
          <a:p>
            <a:pPr marL="342900" lvl="0" indent="0" algn="l" rtl="0">
              <a:spcBef>
                <a:spcPts val="0"/>
              </a:spcBef>
              <a:spcAft>
                <a:spcPts val="0"/>
              </a:spcAft>
              <a:buClr>
                <a:schemeClr val="dk1"/>
              </a:buClr>
              <a:buSzPts val="2800"/>
              <a:buFont typeface="Arial"/>
              <a:buNone/>
            </a:pPr>
            <a:endParaRPr sz="2600"/>
          </a:p>
          <a:p>
            <a:pPr marL="342900" lvl="0" indent="0" algn="l" rtl="0">
              <a:spcBef>
                <a:spcPts val="0"/>
              </a:spcBef>
              <a:spcAft>
                <a:spcPts val="0"/>
              </a:spcAft>
              <a:buClr>
                <a:schemeClr val="dk1"/>
              </a:buClr>
              <a:buSzPts val="2800"/>
              <a:buFont typeface="Arial"/>
              <a:buNone/>
            </a:pPr>
            <a:r>
              <a:rPr lang="en-US" sz="1800" b="1"/>
              <a:t>Exacerbating Factors</a:t>
            </a:r>
            <a:endParaRPr sz="1800" b="1"/>
          </a:p>
          <a:p>
            <a:pPr marL="457200" lvl="0" indent="-330200" algn="l" rtl="0">
              <a:spcBef>
                <a:spcPts val="0"/>
              </a:spcBef>
              <a:spcAft>
                <a:spcPts val="0"/>
              </a:spcAft>
              <a:buSzPts val="1600"/>
              <a:buChar char="•"/>
            </a:pPr>
            <a:r>
              <a:rPr lang="en-US" sz="1600"/>
              <a:t>Anything make it better or worse (exertion, lying flat/leaning forward)</a:t>
            </a:r>
            <a:endParaRPr sz="1600"/>
          </a:p>
          <a:p>
            <a:pPr marL="457200" lvl="0" indent="-330200" algn="l" rtl="0">
              <a:spcBef>
                <a:spcPts val="0"/>
              </a:spcBef>
              <a:spcAft>
                <a:spcPts val="0"/>
              </a:spcAft>
              <a:buSzPts val="1600"/>
              <a:buChar char="•"/>
            </a:pPr>
            <a:r>
              <a:rPr lang="en-US" sz="1600"/>
              <a:t>Better/worse any particular time of the day</a:t>
            </a:r>
            <a:endParaRPr sz="1600"/>
          </a:p>
          <a:p>
            <a:pPr marL="457200" lvl="0" indent="0" algn="l" rtl="0">
              <a:spcBef>
                <a:spcPts val="0"/>
              </a:spcBef>
              <a:spcAft>
                <a:spcPts val="0"/>
              </a:spcAft>
              <a:buNone/>
            </a:pPr>
            <a:endParaRPr sz="1600"/>
          </a:p>
          <a:p>
            <a:pPr marL="342900" lvl="0" indent="0" algn="l" rtl="0">
              <a:spcBef>
                <a:spcPts val="0"/>
              </a:spcBef>
              <a:spcAft>
                <a:spcPts val="0"/>
              </a:spcAft>
              <a:buNone/>
            </a:pPr>
            <a:r>
              <a:rPr lang="en-US" sz="1800" b="1"/>
              <a:t>Red Flag</a:t>
            </a:r>
            <a:endParaRPr sz="1800" b="1"/>
          </a:p>
          <a:p>
            <a:pPr marL="457200" lvl="0" indent="-330200" algn="l" rtl="0">
              <a:spcBef>
                <a:spcPts val="0"/>
              </a:spcBef>
              <a:spcAft>
                <a:spcPts val="0"/>
              </a:spcAft>
              <a:buSzPts val="1600"/>
              <a:buChar char="•"/>
            </a:pPr>
            <a:r>
              <a:rPr lang="en-US" sz="1600"/>
              <a:t>Sudden high intensity</a:t>
            </a:r>
            <a:endParaRPr sz="1600"/>
          </a:p>
          <a:p>
            <a:pPr marL="457200" lvl="0" indent="-330200" algn="l" rtl="0">
              <a:spcBef>
                <a:spcPts val="0"/>
              </a:spcBef>
              <a:spcAft>
                <a:spcPts val="0"/>
              </a:spcAft>
              <a:buSzPts val="1600"/>
              <a:buChar char="•"/>
            </a:pPr>
            <a:r>
              <a:rPr lang="en-US" sz="1600"/>
              <a:t>Association with fever</a:t>
            </a:r>
            <a:endParaRPr sz="1600"/>
          </a:p>
          <a:p>
            <a:pPr marL="457200" lvl="0" indent="-330200" algn="l" rtl="0">
              <a:spcBef>
                <a:spcPts val="0"/>
              </a:spcBef>
              <a:spcAft>
                <a:spcPts val="0"/>
              </a:spcAft>
              <a:buSzPts val="1600"/>
              <a:buChar char="•"/>
            </a:pPr>
            <a:r>
              <a:rPr lang="en-US" sz="1600"/>
              <a:t>New onset focal neuro deficit</a:t>
            </a:r>
            <a:endParaRPr sz="1600"/>
          </a:p>
          <a:p>
            <a:pPr marL="457200" lvl="0" indent="-330200" algn="l" rtl="0">
              <a:spcBef>
                <a:spcPts val="0"/>
              </a:spcBef>
              <a:spcAft>
                <a:spcPts val="0"/>
              </a:spcAft>
              <a:buSzPts val="1600"/>
              <a:buChar char="•"/>
            </a:pPr>
            <a:r>
              <a:rPr lang="en-US" sz="1600"/>
              <a:t>Reduced consciousness</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ead95b26d4_0_671"/>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Headache cont.</a:t>
            </a:r>
            <a:endParaRPr/>
          </a:p>
        </p:txBody>
      </p:sp>
      <p:sp>
        <p:nvSpPr>
          <p:cNvPr id="219" name="Google Shape;219;gead95b26d4_0_671"/>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sz="2400" b="1"/>
              <a:t>PMHx</a:t>
            </a:r>
            <a:endParaRPr sz="2400"/>
          </a:p>
          <a:p>
            <a:pPr marL="1371600" marR="0" lvl="1" indent="-355600" algn="l" rtl="0">
              <a:lnSpc>
                <a:spcPct val="100000"/>
              </a:lnSpc>
              <a:spcBef>
                <a:spcPts val="0"/>
              </a:spcBef>
              <a:spcAft>
                <a:spcPts val="0"/>
              </a:spcAft>
              <a:buSzPts val="2000"/>
              <a:buChar char="–"/>
            </a:pPr>
            <a:r>
              <a:rPr lang="en-US" sz="2000"/>
              <a:t>Recent head trauma</a:t>
            </a:r>
            <a:endParaRPr sz="2000"/>
          </a:p>
          <a:p>
            <a:pPr marL="1371600" marR="0" lvl="1" indent="-355600" algn="l" rtl="0">
              <a:lnSpc>
                <a:spcPct val="100000"/>
              </a:lnSpc>
              <a:spcBef>
                <a:spcPts val="0"/>
              </a:spcBef>
              <a:spcAft>
                <a:spcPts val="0"/>
              </a:spcAft>
              <a:buSzPts val="2000"/>
              <a:buChar char="–"/>
            </a:pPr>
            <a:r>
              <a:rPr lang="en-US" sz="2000"/>
              <a:t>Hx of primary or secondary headaches</a:t>
            </a:r>
            <a:endParaRPr sz="2000"/>
          </a:p>
          <a:p>
            <a:pPr marL="1371600" marR="0" lvl="1" indent="-355600" algn="l" rtl="0">
              <a:lnSpc>
                <a:spcPct val="100000"/>
              </a:lnSpc>
              <a:spcBef>
                <a:spcPts val="0"/>
              </a:spcBef>
              <a:spcAft>
                <a:spcPts val="0"/>
              </a:spcAft>
              <a:buSzPts val="2000"/>
              <a:buChar char="–"/>
            </a:pPr>
            <a:r>
              <a:rPr lang="en-US" sz="2000"/>
              <a:t>Blood disorders</a:t>
            </a:r>
            <a:endParaRPr sz="2000"/>
          </a:p>
          <a:p>
            <a:pPr marL="1371600" marR="0" lvl="1" indent="-355600" algn="l" rtl="0">
              <a:lnSpc>
                <a:spcPct val="100000"/>
              </a:lnSpc>
              <a:spcBef>
                <a:spcPts val="0"/>
              </a:spcBef>
              <a:spcAft>
                <a:spcPts val="0"/>
              </a:spcAft>
              <a:buSzPts val="2000"/>
              <a:buChar char="–"/>
            </a:pPr>
            <a:r>
              <a:rPr lang="en-US" sz="2000"/>
              <a:t>Cancer</a:t>
            </a:r>
            <a:endParaRPr sz="2000"/>
          </a:p>
          <a:p>
            <a:pPr marL="342900" marR="0" lvl="0" indent="0" algn="l" rtl="0">
              <a:lnSpc>
                <a:spcPct val="100000"/>
              </a:lnSpc>
              <a:spcBef>
                <a:spcPts val="0"/>
              </a:spcBef>
              <a:spcAft>
                <a:spcPts val="0"/>
              </a:spcAft>
              <a:buClr>
                <a:schemeClr val="dk1"/>
              </a:buClr>
              <a:buSzPts val="2800"/>
              <a:buFont typeface="Arial"/>
              <a:buNone/>
            </a:pPr>
            <a:endParaRPr sz="2400"/>
          </a:p>
          <a:p>
            <a:pPr marL="342900" marR="0" lvl="0" indent="0" algn="l" rtl="0">
              <a:lnSpc>
                <a:spcPct val="100000"/>
              </a:lnSpc>
              <a:spcBef>
                <a:spcPts val="0"/>
              </a:spcBef>
              <a:spcAft>
                <a:spcPts val="0"/>
              </a:spcAft>
              <a:buClr>
                <a:schemeClr val="dk1"/>
              </a:buClr>
              <a:buSzPts val="2800"/>
              <a:buFont typeface="Arial"/>
              <a:buNone/>
            </a:pPr>
            <a:r>
              <a:rPr lang="en-US" sz="2400" b="1"/>
              <a:t>Social Hx</a:t>
            </a:r>
            <a:endParaRPr sz="2400" b="1"/>
          </a:p>
          <a:p>
            <a:pPr marL="1371600" marR="0" lvl="1" indent="-355600" algn="l" rtl="0">
              <a:lnSpc>
                <a:spcPct val="100000"/>
              </a:lnSpc>
              <a:spcBef>
                <a:spcPts val="0"/>
              </a:spcBef>
              <a:spcAft>
                <a:spcPts val="0"/>
              </a:spcAft>
              <a:buSzPts val="2000"/>
              <a:buChar char="–"/>
            </a:pPr>
            <a:r>
              <a:rPr lang="en-US" sz="2000"/>
              <a:t>Smoking, Alcohol, Recreational drugs</a:t>
            </a:r>
            <a:endParaRPr sz="2000"/>
          </a:p>
          <a:p>
            <a:pPr marL="342900" marR="0" lvl="0" indent="0" algn="l" rtl="0">
              <a:lnSpc>
                <a:spcPct val="100000"/>
              </a:lnSpc>
              <a:spcBef>
                <a:spcPts val="0"/>
              </a:spcBef>
              <a:spcAft>
                <a:spcPts val="0"/>
              </a:spcAft>
              <a:buClr>
                <a:schemeClr val="dk1"/>
              </a:buClr>
              <a:buSzPts val="2800"/>
              <a:buFont typeface="Arial"/>
              <a:buNone/>
            </a:pPr>
            <a:endParaRPr sz="2400"/>
          </a:p>
          <a:p>
            <a:pPr marL="342900" marR="0" lvl="0" indent="0" algn="l" rtl="0">
              <a:lnSpc>
                <a:spcPct val="100000"/>
              </a:lnSpc>
              <a:spcBef>
                <a:spcPts val="0"/>
              </a:spcBef>
              <a:spcAft>
                <a:spcPts val="0"/>
              </a:spcAft>
              <a:buClr>
                <a:schemeClr val="dk1"/>
              </a:buClr>
              <a:buSzPts val="2800"/>
              <a:buFont typeface="Arial"/>
              <a:buNone/>
            </a:pPr>
            <a:r>
              <a:rPr lang="en-US" sz="2400" b="1"/>
              <a:t>Family Hx</a:t>
            </a:r>
            <a:endParaRPr sz="2400" b="1"/>
          </a:p>
          <a:p>
            <a:pPr marL="1371600" marR="0" lvl="1" indent="-355600" algn="l" rtl="0">
              <a:lnSpc>
                <a:spcPct val="100000"/>
              </a:lnSpc>
              <a:spcBef>
                <a:spcPts val="0"/>
              </a:spcBef>
              <a:spcAft>
                <a:spcPts val="0"/>
              </a:spcAft>
              <a:buSzPts val="2000"/>
              <a:buChar char="–"/>
            </a:pPr>
            <a:r>
              <a:rPr lang="en-US" sz="2000"/>
              <a:t>Same as PMHx but at ages</a:t>
            </a:r>
            <a:endParaRPr sz="2000" b="1"/>
          </a:p>
        </p:txBody>
      </p:sp>
      <p:sp>
        <p:nvSpPr>
          <p:cNvPr id="220" name="Google Shape;220;gead95b26d4_0_671"/>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Clr>
                <a:schemeClr val="dk1"/>
              </a:buClr>
              <a:buSzPts val="2800"/>
              <a:buFont typeface="Arial"/>
              <a:buNone/>
            </a:pPr>
            <a:r>
              <a:rPr lang="en-US" sz="2300" b="1"/>
              <a:t>Drug Hx (Medication-overuse headaches)</a:t>
            </a:r>
            <a:endParaRPr sz="2300" b="1"/>
          </a:p>
          <a:p>
            <a:pPr marL="1371600" lvl="1" indent="-374650" algn="l" rtl="0">
              <a:spcBef>
                <a:spcPts val="0"/>
              </a:spcBef>
              <a:spcAft>
                <a:spcPts val="0"/>
              </a:spcAft>
              <a:buSzPts val="2300"/>
              <a:buChar char="–"/>
            </a:pPr>
            <a:r>
              <a:rPr lang="en-US" sz="2300"/>
              <a:t>Opiates, Triptans, NSAIDs, Paracetamol</a:t>
            </a:r>
            <a:endParaRPr sz="2300"/>
          </a:p>
          <a:p>
            <a:pPr marL="1371600" lvl="1" indent="-374650" algn="l" rtl="0">
              <a:spcBef>
                <a:spcPts val="0"/>
              </a:spcBef>
              <a:spcAft>
                <a:spcPts val="0"/>
              </a:spcAft>
              <a:buSzPts val="2300"/>
              <a:buChar char="–"/>
            </a:pPr>
            <a:r>
              <a:rPr lang="en-US" sz="2300"/>
              <a:t>Have you tried anything?</a:t>
            </a:r>
            <a:endParaRPr sz="2300"/>
          </a:p>
          <a:p>
            <a:pPr marL="342900" lvl="0" indent="0" algn="l" rtl="0">
              <a:spcBef>
                <a:spcPts val="0"/>
              </a:spcBef>
              <a:spcAft>
                <a:spcPts val="0"/>
              </a:spcAft>
              <a:buClr>
                <a:schemeClr val="dk1"/>
              </a:buClr>
              <a:buSzPts val="2800"/>
              <a:buFont typeface="Arial"/>
              <a:buNone/>
            </a:pPr>
            <a:endParaRPr sz="2300"/>
          </a:p>
          <a:p>
            <a:pPr marL="342900" lvl="0" indent="0" algn="l" rtl="0">
              <a:spcBef>
                <a:spcPts val="0"/>
              </a:spcBef>
              <a:spcAft>
                <a:spcPts val="0"/>
              </a:spcAft>
              <a:buClr>
                <a:schemeClr val="dk1"/>
              </a:buClr>
              <a:buSzPts val="2800"/>
              <a:buFont typeface="Arial"/>
              <a:buNone/>
            </a:pPr>
            <a:r>
              <a:rPr lang="en-US" sz="2300" b="1"/>
              <a:t>ICE</a:t>
            </a:r>
            <a:endParaRPr sz="2300" b="1"/>
          </a:p>
          <a:p>
            <a:pPr marL="0" lvl="0" indent="0" algn="l" rtl="0">
              <a:spcBef>
                <a:spcPts val="56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     </a:t>
            </a:r>
            <a:endParaRPr/>
          </a:p>
        </p:txBody>
      </p:sp>
      <p:sp>
        <p:nvSpPr>
          <p:cNvPr id="99" name="Google Shape;99;p3"/>
          <p:cNvSpPr txBox="1">
            <a:spLocks noGrp="1"/>
          </p:cNvSpPr>
          <p:nvPr>
            <p:ph type="body" idx="1"/>
          </p:nvPr>
        </p:nvSpPr>
        <p:spPr>
          <a:xfrm>
            <a:off x="457200" y="2981325"/>
            <a:ext cx="8229600" cy="3144837"/>
          </a:xfrm>
          <a:prstGeom prst="rect">
            <a:avLst/>
          </a:prstGeom>
          <a:noFill/>
          <a:ln>
            <a:noFill/>
          </a:ln>
        </p:spPr>
        <p:txBody>
          <a:bodyPr spcFirstLastPara="1" wrap="square" lIns="91425" tIns="45700" rIns="91425" bIns="45700" anchor="t" anchorCtr="0">
            <a:noAutofit/>
          </a:bodyPr>
          <a:lstStyle/>
          <a:p>
            <a:pPr marL="342900" marR="0" lvl="0" indent="-342900" algn="r" rtl="0">
              <a:lnSpc>
                <a:spcPct val="100000"/>
              </a:lnSpc>
              <a:spcBef>
                <a:spcPts val="0"/>
              </a:spcBef>
              <a:spcAft>
                <a:spcPts val="0"/>
              </a:spcAft>
              <a:buClr>
                <a:schemeClr val="dk1"/>
              </a:buClr>
              <a:buSzPts val="800"/>
              <a:buFont typeface="Arial"/>
              <a:buNone/>
            </a:pPr>
            <a:r>
              <a:rPr lang="en-US" sz="3200" b="0" i="0" u="none" strike="noStrike" cap="none">
                <a:solidFill>
                  <a:schemeClr val="dk1"/>
                </a:solidFill>
                <a:latin typeface="Calibri"/>
                <a:ea typeface="Calibri"/>
                <a:cs typeface="Calibri"/>
                <a:sym typeface="Calibri"/>
              </a:rPr>
              <a:t>Phase </a:t>
            </a:r>
            <a:r>
              <a:rPr lang="en-US"/>
              <a:t>3a</a:t>
            </a:r>
            <a:r>
              <a:rPr lang="en-US" sz="3200" b="0" i="0" u="none" strike="noStrike" cap="none">
                <a:solidFill>
                  <a:schemeClr val="dk1"/>
                </a:solidFill>
                <a:latin typeface="Calibri"/>
                <a:ea typeface="Calibri"/>
                <a:cs typeface="Calibri"/>
                <a:sym typeface="Calibri"/>
              </a:rPr>
              <a:t> Revision Session</a:t>
            </a:r>
            <a:endParaRPr/>
          </a:p>
          <a:p>
            <a:pPr marL="342900" marR="0" lvl="0" indent="-342900" algn="r" rtl="0">
              <a:lnSpc>
                <a:spcPct val="100000"/>
              </a:lnSpc>
              <a:spcBef>
                <a:spcPts val="640"/>
              </a:spcBef>
              <a:spcAft>
                <a:spcPts val="0"/>
              </a:spcAft>
              <a:buClr>
                <a:schemeClr val="dk1"/>
              </a:buClr>
              <a:buSzPts val="800"/>
              <a:buFont typeface="Arial"/>
              <a:buNone/>
            </a:pPr>
            <a:endParaRPr sz="3200" b="0" i="0" u="none" strike="noStrike" cap="none">
              <a:solidFill>
                <a:schemeClr val="dk1"/>
              </a:solidFill>
              <a:latin typeface="Calibri"/>
              <a:ea typeface="Calibri"/>
              <a:cs typeface="Calibri"/>
              <a:sym typeface="Calibri"/>
            </a:endParaRPr>
          </a:p>
          <a:p>
            <a:pPr marL="342900" marR="0" lvl="0" indent="-342900" algn="r" rtl="0">
              <a:lnSpc>
                <a:spcPct val="100000"/>
              </a:lnSpc>
              <a:spcBef>
                <a:spcPts val="640"/>
              </a:spcBef>
              <a:spcAft>
                <a:spcPts val="0"/>
              </a:spcAft>
              <a:buClr>
                <a:schemeClr val="dk1"/>
              </a:buClr>
              <a:buSzPts val="800"/>
              <a:buFont typeface="Arial"/>
              <a:buNone/>
            </a:pPr>
            <a:r>
              <a:rPr lang="en-US"/>
              <a:t>Hasnain Khan and Alex Kumra</a:t>
            </a:r>
            <a:endParaRPr/>
          </a:p>
          <a:p>
            <a:pPr marL="342900" marR="0" lvl="0" indent="-342900" algn="r" rtl="0">
              <a:lnSpc>
                <a:spcPct val="100000"/>
              </a:lnSpc>
              <a:spcBef>
                <a:spcPts val="640"/>
              </a:spcBef>
              <a:spcAft>
                <a:spcPts val="0"/>
              </a:spcAft>
              <a:buClr>
                <a:schemeClr val="dk1"/>
              </a:buClr>
              <a:buSzPts val="800"/>
              <a:buFont typeface="Arial"/>
              <a:buNone/>
            </a:pPr>
            <a:r>
              <a:rPr lang="en-US"/>
              <a:t>27th August 2021</a:t>
            </a:r>
            <a:endParaRPr sz="3200" b="0" i="0" u="none" strike="noStrike" cap="none">
              <a:solidFill>
                <a:schemeClr val="dk1"/>
              </a:solidFill>
              <a:latin typeface="Calibri"/>
              <a:ea typeface="Calibri"/>
              <a:cs typeface="Calibri"/>
              <a:sym typeface="Calibri"/>
            </a:endParaRPr>
          </a:p>
        </p:txBody>
      </p:sp>
      <p:sp>
        <p:nvSpPr>
          <p:cNvPr id="100" name="Google Shape;100;p3"/>
          <p:cNvSpPr txBox="1"/>
          <p:nvPr/>
        </p:nvSpPr>
        <p:spPr>
          <a:xfrm>
            <a:off x="457200" y="274637"/>
            <a:ext cx="8229600" cy="1981199"/>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3"/>
          <p:cNvSpPr txBox="1"/>
          <p:nvPr/>
        </p:nvSpPr>
        <p:spPr>
          <a:xfrm>
            <a:off x="878996" y="141870"/>
            <a:ext cx="7386000" cy="224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750"/>
              <a:buFont typeface="Calibri"/>
              <a:buNone/>
            </a:pPr>
            <a:r>
              <a:rPr lang="en-US" sz="7000">
                <a:solidFill>
                  <a:schemeClr val="lt1"/>
                </a:solidFill>
                <a:latin typeface="Calibri"/>
                <a:ea typeface="Calibri"/>
                <a:cs typeface="Calibri"/>
                <a:sym typeface="Calibri"/>
              </a:rPr>
              <a:t>OSCE Cranial Nerve and Cerebellar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ead95b26d4_0_837"/>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solidFill>
                  <a:schemeClr val="lt1"/>
                </a:solidFill>
              </a:rPr>
              <a:t>Primary Headache</a:t>
            </a:r>
            <a:endParaRPr>
              <a:solidFill>
                <a:schemeClr val="lt1"/>
              </a:solidFill>
            </a:endParaRPr>
          </a:p>
        </p:txBody>
      </p:sp>
      <p:sp>
        <p:nvSpPr>
          <p:cNvPr id="226" name="Google Shape;226;gead95b26d4_0_83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b="1"/>
          </a:p>
        </p:txBody>
      </p:sp>
      <p:pic>
        <p:nvPicPr>
          <p:cNvPr id="227" name="Google Shape;227;gead95b26d4_0_837"/>
          <p:cNvPicPr preferRelativeResize="0"/>
          <p:nvPr/>
        </p:nvPicPr>
        <p:blipFill>
          <a:blip r:embed="rId3">
            <a:alphaModFix/>
          </a:blip>
          <a:stretch>
            <a:fillRect/>
          </a:stretch>
        </p:blipFill>
        <p:spPr>
          <a:xfrm>
            <a:off x="228600" y="1791233"/>
            <a:ext cx="8686802" cy="414404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ead95b26d4_0_75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Differentials for Headache</a:t>
            </a:r>
            <a:endParaRPr/>
          </a:p>
        </p:txBody>
      </p:sp>
      <p:sp>
        <p:nvSpPr>
          <p:cNvPr id="233" name="Google Shape;233;gead95b26d4_0_75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b="1">
                <a:solidFill>
                  <a:srgbClr val="FF0000"/>
                </a:solidFill>
              </a:rPr>
              <a:t>Primary</a:t>
            </a:r>
            <a:endParaRPr b="1">
              <a:solidFill>
                <a:srgbClr val="FF0000"/>
              </a:solidFill>
            </a:endParaRPr>
          </a:p>
          <a:p>
            <a:pPr marL="914400" marR="0" lvl="1" indent="-381000" algn="l" rtl="0">
              <a:lnSpc>
                <a:spcPct val="100000"/>
              </a:lnSpc>
              <a:spcBef>
                <a:spcPts val="0"/>
              </a:spcBef>
              <a:spcAft>
                <a:spcPts val="0"/>
              </a:spcAft>
              <a:buSzPts val="2400"/>
              <a:buChar char="–"/>
            </a:pPr>
            <a:r>
              <a:rPr lang="en-US"/>
              <a:t>Tension-type</a:t>
            </a:r>
            <a:endParaRPr/>
          </a:p>
          <a:p>
            <a:pPr marL="914400" marR="0" lvl="1" indent="-381000" algn="l" rtl="0">
              <a:lnSpc>
                <a:spcPct val="100000"/>
              </a:lnSpc>
              <a:spcBef>
                <a:spcPts val="0"/>
              </a:spcBef>
              <a:spcAft>
                <a:spcPts val="0"/>
              </a:spcAft>
              <a:buSzPts val="2400"/>
              <a:buChar char="–"/>
            </a:pPr>
            <a:r>
              <a:rPr lang="en-US"/>
              <a:t>Cluster</a:t>
            </a:r>
            <a:endParaRPr/>
          </a:p>
          <a:p>
            <a:pPr marL="914400" marR="0" lvl="1" indent="-381000" algn="l" rtl="0">
              <a:lnSpc>
                <a:spcPct val="100000"/>
              </a:lnSpc>
              <a:spcBef>
                <a:spcPts val="0"/>
              </a:spcBef>
              <a:spcAft>
                <a:spcPts val="0"/>
              </a:spcAft>
              <a:buSzPts val="2400"/>
              <a:buChar char="–"/>
            </a:pPr>
            <a:r>
              <a:rPr lang="en-US"/>
              <a:t>Migrane</a:t>
            </a:r>
            <a:endParaRPr/>
          </a:p>
          <a:p>
            <a:pPr marL="914400" marR="0" lvl="1" indent="-381000" algn="l" rtl="0">
              <a:lnSpc>
                <a:spcPct val="100000"/>
              </a:lnSpc>
              <a:spcBef>
                <a:spcPts val="0"/>
              </a:spcBef>
              <a:spcAft>
                <a:spcPts val="0"/>
              </a:spcAft>
              <a:buSzPts val="2400"/>
              <a:buChar char="–"/>
            </a:pPr>
            <a:r>
              <a:rPr lang="en-US"/>
              <a:t>Trigeminal Neuralgia</a:t>
            </a:r>
            <a:endParaRPr/>
          </a:p>
          <a:p>
            <a:pPr marL="914400" marR="0" lvl="1" indent="-381000" algn="l" rtl="0">
              <a:lnSpc>
                <a:spcPct val="100000"/>
              </a:lnSpc>
              <a:spcBef>
                <a:spcPts val="0"/>
              </a:spcBef>
              <a:spcAft>
                <a:spcPts val="0"/>
              </a:spcAft>
              <a:buSzPts val="2400"/>
              <a:buChar char="–"/>
            </a:pPr>
            <a:r>
              <a:rPr lang="en-US"/>
              <a:t>Sinusitis</a:t>
            </a: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p:txBody>
      </p:sp>
      <p:sp>
        <p:nvSpPr>
          <p:cNvPr id="234" name="Google Shape;234;gead95b26d4_0_75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342900" lvl="0" indent="0" algn="l" rtl="0">
              <a:spcBef>
                <a:spcPts val="0"/>
              </a:spcBef>
              <a:spcAft>
                <a:spcPts val="0"/>
              </a:spcAft>
              <a:buNone/>
            </a:pPr>
            <a:r>
              <a:rPr lang="en-US" b="1">
                <a:solidFill>
                  <a:schemeClr val="hlink"/>
                </a:solidFill>
              </a:rPr>
              <a:t>Secondary</a:t>
            </a:r>
            <a:endParaRPr b="1">
              <a:solidFill>
                <a:schemeClr val="hlink"/>
              </a:solidFill>
            </a:endParaRPr>
          </a:p>
          <a:p>
            <a:pPr marL="914400" lvl="1" indent="-381000" algn="l" rtl="0">
              <a:spcBef>
                <a:spcPts val="0"/>
              </a:spcBef>
              <a:spcAft>
                <a:spcPts val="0"/>
              </a:spcAft>
              <a:buSzPts val="2400"/>
              <a:buChar char="–"/>
            </a:pPr>
            <a:r>
              <a:rPr lang="en-US"/>
              <a:t>Intracranial Hypertension</a:t>
            </a:r>
            <a:endParaRPr/>
          </a:p>
          <a:p>
            <a:pPr marL="914400" lvl="1" indent="-381000" algn="l" rtl="0">
              <a:spcBef>
                <a:spcPts val="0"/>
              </a:spcBef>
              <a:spcAft>
                <a:spcPts val="0"/>
              </a:spcAft>
              <a:buSzPts val="2400"/>
              <a:buChar char="–"/>
            </a:pPr>
            <a:r>
              <a:rPr lang="en-US"/>
              <a:t>Intracranial haemorrhage</a:t>
            </a:r>
            <a:endParaRPr/>
          </a:p>
          <a:p>
            <a:pPr marL="914400" lvl="1" indent="-381000" algn="l" rtl="0">
              <a:spcBef>
                <a:spcPts val="0"/>
              </a:spcBef>
              <a:spcAft>
                <a:spcPts val="0"/>
              </a:spcAft>
              <a:buSzPts val="2400"/>
              <a:buChar char="–"/>
            </a:pPr>
            <a:r>
              <a:rPr lang="en-US"/>
              <a:t>Acute angle-closure glaucoma</a:t>
            </a:r>
            <a:endParaRPr/>
          </a:p>
          <a:p>
            <a:pPr marL="914400" lvl="1" indent="-381000" algn="l" rtl="0">
              <a:spcBef>
                <a:spcPts val="0"/>
              </a:spcBef>
              <a:spcAft>
                <a:spcPts val="0"/>
              </a:spcAft>
              <a:buSzPts val="2400"/>
              <a:buChar char="–"/>
            </a:pPr>
            <a:r>
              <a:rPr lang="en-US"/>
              <a:t>Bleeding Disorder</a:t>
            </a:r>
            <a:endParaRPr/>
          </a:p>
          <a:p>
            <a:pPr marL="914400" lvl="1" indent="-381000" algn="l" rtl="0">
              <a:spcBef>
                <a:spcPts val="0"/>
              </a:spcBef>
              <a:spcAft>
                <a:spcPts val="0"/>
              </a:spcAft>
              <a:buSzPts val="2400"/>
              <a:buChar char="–"/>
            </a:pPr>
            <a:r>
              <a:rPr lang="en-US"/>
              <a:t>Infection</a:t>
            </a:r>
            <a:endParaRPr/>
          </a:p>
          <a:p>
            <a:pPr marL="914400" lvl="1" indent="-381000" algn="l" rtl="0">
              <a:spcBef>
                <a:spcPts val="0"/>
              </a:spcBef>
              <a:spcAft>
                <a:spcPts val="0"/>
              </a:spcAft>
              <a:buSzPts val="2400"/>
              <a:buChar char="–"/>
            </a:pPr>
            <a:r>
              <a:rPr lang="en-US"/>
              <a:t>Psychological</a:t>
            </a:r>
            <a:endParaRPr sz="2800" b="1">
              <a:solidFill>
                <a:schemeClr val="accent3"/>
              </a:solidFill>
            </a:endParaRPr>
          </a:p>
          <a:p>
            <a:pPr marL="0" lvl="0" indent="0" algn="l" rtl="0">
              <a:spcBef>
                <a:spcPts val="56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gead95b26d4_0_84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Ophthalmic History Taking</a:t>
            </a:r>
            <a:endParaRPr/>
          </a:p>
        </p:txBody>
      </p:sp>
      <p:sp>
        <p:nvSpPr>
          <p:cNvPr id="240" name="Google Shape;240;gead95b26d4_0_844"/>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r>
              <a:rPr lang="en-US" sz="2000" b="1"/>
              <a:t>Visual disturbances</a:t>
            </a:r>
            <a:endParaRPr sz="2000" b="1"/>
          </a:p>
          <a:p>
            <a:pPr marL="457200" marR="0" lvl="0" indent="-342900" algn="l" rtl="0">
              <a:lnSpc>
                <a:spcPct val="100000"/>
              </a:lnSpc>
              <a:spcBef>
                <a:spcPts val="0"/>
              </a:spcBef>
              <a:spcAft>
                <a:spcPts val="0"/>
              </a:spcAft>
              <a:buSzPts val="1800"/>
              <a:buChar char="•"/>
            </a:pPr>
            <a:r>
              <a:rPr lang="en-US" sz="1800"/>
              <a:t>Any changes to your vision recently</a:t>
            </a:r>
            <a:endParaRPr sz="18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sz="2000" b="1"/>
              <a:t>Red eyes</a:t>
            </a:r>
            <a:endParaRPr sz="2000" b="1"/>
          </a:p>
          <a:p>
            <a:pPr marL="457200" marR="0" lvl="0" indent="-336550" algn="l" rtl="0">
              <a:lnSpc>
                <a:spcPct val="100000"/>
              </a:lnSpc>
              <a:spcBef>
                <a:spcPts val="0"/>
              </a:spcBef>
              <a:spcAft>
                <a:spcPts val="0"/>
              </a:spcAft>
              <a:buSzPts val="1700"/>
              <a:buChar char="•"/>
            </a:pPr>
            <a:r>
              <a:rPr lang="en-US" sz="1700"/>
              <a:t>Have you or others noticed?</a:t>
            </a:r>
            <a:endParaRPr sz="1700"/>
          </a:p>
          <a:p>
            <a:pPr marL="457200" marR="0" lvl="0" indent="-336550" algn="l" rtl="0">
              <a:lnSpc>
                <a:spcPct val="100000"/>
              </a:lnSpc>
              <a:spcBef>
                <a:spcPts val="0"/>
              </a:spcBef>
              <a:spcAft>
                <a:spcPts val="0"/>
              </a:spcAft>
              <a:buSzPts val="1700"/>
              <a:buChar char="•"/>
            </a:pPr>
            <a:r>
              <a:rPr lang="en-US" sz="1700"/>
              <a:t>All over or only on the white part?</a:t>
            </a:r>
            <a:endParaRPr sz="1700"/>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r>
              <a:rPr lang="en-US" sz="2000" b="1"/>
              <a:t>Eye Discharge/Watering</a:t>
            </a:r>
            <a:endParaRPr sz="2000" b="1"/>
          </a:p>
          <a:p>
            <a:pPr marL="457200" marR="0" lvl="0" indent="-342900" algn="l" rtl="0">
              <a:lnSpc>
                <a:spcPct val="100000"/>
              </a:lnSpc>
              <a:spcBef>
                <a:spcPts val="0"/>
              </a:spcBef>
              <a:spcAft>
                <a:spcPts val="0"/>
              </a:spcAft>
              <a:buSzPts val="1800"/>
              <a:buChar char="•"/>
            </a:pPr>
            <a:r>
              <a:rPr lang="en-US" sz="1800"/>
              <a:t>Any discharge</a:t>
            </a:r>
            <a:endParaRPr sz="1800"/>
          </a:p>
          <a:p>
            <a:pPr marL="457200" marR="0" lvl="0" indent="-342900" algn="l" rtl="0">
              <a:lnSpc>
                <a:spcPct val="100000"/>
              </a:lnSpc>
              <a:spcBef>
                <a:spcPts val="0"/>
              </a:spcBef>
              <a:spcAft>
                <a:spcPts val="0"/>
              </a:spcAft>
              <a:buSzPts val="1800"/>
              <a:buChar char="•"/>
            </a:pPr>
            <a:r>
              <a:rPr lang="en-US" sz="1800"/>
              <a:t>Watery and clear or sticky and yellow</a:t>
            </a:r>
            <a:endParaRPr sz="1800"/>
          </a:p>
          <a:p>
            <a:pPr marL="457200" marR="0" lvl="0" indent="-342900" algn="l" rtl="0">
              <a:lnSpc>
                <a:spcPct val="100000"/>
              </a:lnSpc>
              <a:spcBef>
                <a:spcPts val="0"/>
              </a:spcBef>
              <a:spcAft>
                <a:spcPts val="0"/>
              </a:spcAft>
              <a:buSzPts val="1800"/>
              <a:buChar char="•"/>
            </a:pPr>
            <a:r>
              <a:rPr lang="en-US" sz="1800"/>
              <a:t>Does your eyes water</a:t>
            </a:r>
            <a:endParaRPr sz="1800"/>
          </a:p>
        </p:txBody>
      </p:sp>
      <p:sp>
        <p:nvSpPr>
          <p:cNvPr id="241" name="Google Shape;241;gead95b26d4_0_844"/>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Clr>
                <a:schemeClr val="dk1"/>
              </a:buClr>
              <a:buSzPts val="2800"/>
              <a:buFont typeface="Arial"/>
              <a:buNone/>
            </a:pPr>
            <a:r>
              <a:rPr lang="en-US" sz="2000" b="1"/>
              <a:t>Grittiness/Dryness</a:t>
            </a:r>
            <a:endParaRPr sz="2000" b="1"/>
          </a:p>
          <a:p>
            <a:pPr marL="457200" lvl="0" indent="-342900" algn="l" rtl="0">
              <a:spcBef>
                <a:spcPts val="0"/>
              </a:spcBef>
              <a:spcAft>
                <a:spcPts val="0"/>
              </a:spcAft>
              <a:buSzPts val="1800"/>
              <a:buChar char="•"/>
            </a:pPr>
            <a:r>
              <a:rPr lang="en-US" sz="1800"/>
              <a:t>Something stuck in your eye?</a:t>
            </a:r>
            <a:endParaRPr sz="1800"/>
          </a:p>
          <a:p>
            <a:pPr marL="342900" lvl="0" indent="0" algn="l" rtl="0">
              <a:spcBef>
                <a:spcPts val="0"/>
              </a:spcBef>
              <a:spcAft>
                <a:spcPts val="0"/>
              </a:spcAft>
              <a:buClr>
                <a:schemeClr val="dk1"/>
              </a:buClr>
              <a:buSzPts val="2800"/>
              <a:buFont typeface="Arial"/>
              <a:buNone/>
            </a:pPr>
            <a:endParaRPr/>
          </a:p>
          <a:p>
            <a:pPr marL="342900" lvl="0" indent="0" algn="l" rtl="0">
              <a:spcBef>
                <a:spcPts val="0"/>
              </a:spcBef>
              <a:spcAft>
                <a:spcPts val="0"/>
              </a:spcAft>
              <a:buClr>
                <a:schemeClr val="dk1"/>
              </a:buClr>
              <a:buSzPts val="2800"/>
              <a:buFont typeface="Arial"/>
              <a:buNone/>
            </a:pPr>
            <a:r>
              <a:rPr lang="en-US" sz="2000" b="1"/>
              <a:t>Itchiness</a:t>
            </a:r>
            <a:endParaRPr sz="2000" b="1"/>
          </a:p>
          <a:p>
            <a:pPr marL="457200" lvl="0" indent="-342900" algn="l" rtl="0">
              <a:spcBef>
                <a:spcPts val="0"/>
              </a:spcBef>
              <a:spcAft>
                <a:spcPts val="0"/>
              </a:spcAft>
              <a:buSzPts val="1800"/>
              <a:buChar char="•"/>
            </a:pPr>
            <a:r>
              <a:rPr lang="en-US" sz="1800"/>
              <a:t>Do you feel the need to rub your eyes?</a:t>
            </a:r>
            <a:endParaRPr sz="1800"/>
          </a:p>
          <a:p>
            <a:pPr marL="457200" lvl="0" indent="0" algn="l" rtl="0">
              <a:spcBef>
                <a:spcPts val="0"/>
              </a:spcBef>
              <a:spcAft>
                <a:spcPts val="0"/>
              </a:spcAft>
              <a:buNone/>
            </a:pPr>
            <a:endParaRPr sz="1800"/>
          </a:p>
          <a:p>
            <a:pPr marL="342900" lvl="0" indent="0" algn="l" rtl="0">
              <a:spcBef>
                <a:spcPts val="0"/>
              </a:spcBef>
              <a:spcAft>
                <a:spcPts val="0"/>
              </a:spcAft>
              <a:buNone/>
            </a:pPr>
            <a:r>
              <a:rPr lang="en-US" sz="2000" b="1"/>
              <a:t>Photophobia</a:t>
            </a:r>
            <a:endParaRPr sz="2000" b="1"/>
          </a:p>
          <a:p>
            <a:pPr marL="457200" lvl="0" indent="-342900" algn="l" rtl="0">
              <a:spcBef>
                <a:spcPts val="0"/>
              </a:spcBef>
              <a:spcAft>
                <a:spcPts val="0"/>
              </a:spcAft>
              <a:buSzPts val="1800"/>
              <a:buChar char="•"/>
            </a:pPr>
            <a:r>
              <a:rPr lang="en-US" sz="1800"/>
              <a:t>Issues with bright light?</a:t>
            </a:r>
            <a:endParaRPr sz="1800"/>
          </a:p>
          <a:p>
            <a:pPr marL="457200" lvl="0" indent="-342900" algn="l" rtl="0">
              <a:spcBef>
                <a:spcPts val="0"/>
              </a:spcBef>
              <a:spcAft>
                <a:spcPts val="0"/>
              </a:spcAft>
              <a:buSzPts val="1800"/>
              <a:buChar char="•"/>
            </a:pPr>
            <a:r>
              <a:rPr lang="en-US" sz="1800"/>
              <a:t>Do you prefer darkened rooms?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b="1"/>
              <a:t>Swelling/Tenderness</a:t>
            </a:r>
            <a:endParaRPr sz="1800" b="1"/>
          </a:p>
          <a:p>
            <a:pPr marL="457200" lvl="0" indent="-342900" algn="l" rtl="0">
              <a:spcBef>
                <a:spcPts val="0"/>
              </a:spcBef>
              <a:spcAft>
                <a:spcPts val="0"/>
              </a:spcAft>
              <a:buSzPts val="1800"/>
              <a:buChar char="•"/>
            </a:pPr>
            <a:r>
              <a:rPr lang="en-US" sz="1800"/>
              <a:t>Swelling around the eye</a:t>
            </a:r>
            <a:endParaRPr sz="1800"/>
          </a:p>
          <a:p>
            <a:pPr marL="457200" lvl="0" indent="-342900" algn="l" rtl="0">
              <a:spcBef>
                <a:spcPts val="0"/>
              </a:spcBef>
              <a:spcAft>
                <a:spcPts val="0"/>
              </a:spcAft>
              <a:buSzPts val="1800"/>
              <a:buChar char="•"/>
            </a:pPr>
            <a:r>
              <a:rPr lang="en-US" sz="1800"/>
              <a:t>Does it hurt when you touch it?</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ead95b26d4_0_850"/>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Differentials for Vision Loss</a:t>
            </a:r>
            <a:endParaRPr/>
          </a:p>
        </p:txBody>
      </p:sp>
      <p:sp>
        <p:nvSpPr>
          <p:cNvPr id="247" name="Google Shape;247;gead95b26d4_0_850"/>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200" b="1"/>
              <a:t>Transient Loss (&lt;24hrs)</a:t>
            </a:r>
            <a:endParaRPr sz="2200" b="1"/>
          </a:p>
          <a:p>
            <a:pPr marL="457200" marR="0" lvl="0" indent="-368300" algn="l" rtl="0">
              <a:lnSpc>
                <a:spcPct val="100000"/>
              </a:lnSpc>
              <a:spcBef>
                <a:spcPts val="0"/>
              </a:spcBef>
              <a:spcAft>
                <a:spcPts val="0"/>
              </a:spcAft>
              <a:buSzPts val="2200"/>
              <a:buChar char="•"/>
            </a:pPr>
            <a:r>
              <a:rPr lang="en-US" sz="2200"/>
              <a:t>Migraine- marching, sparkling, shimmering lights</a:t>
            </a:r>
            <a:endParaRPr sz="2200"/>
          </a:p>
          <a:p>
            <a:pPr marL="457200" marR="0" lvl="0" indent="-368300" algn="l" rtl="0">
              <a:lnSpc>
                <a:spcPct val="100000"/>
              </a:lnSpc>
              <a:spcBef>
                <a:spcPts val="0"/>
              </a:spcBef>
              <a:spcAft>
                <a:spcPts val="0"/>
              </a:spcAft>
              <a:buSzPts val="2200"/>
              <a:buChar char="•"/>
            </a:pPr>
            <a:r>
              <a:rPr lang="en-US" sz="2200"/>
              <a:t>Amaurosis Fugax- ‘curtains closing’ lasting minutes-hours</a:t>
            </a:r>
            <a:endParaRPr sz="2200"/>
          </a:p>
          <a:p>
            <a:pPr marL="457200" marR="0" lvl="0" indent="-368300" algn="l" rtl="0">
              <a:lnSpc>
                <a:spcPct val="100000"/>
              </a:lnSpc>
              <a:spcBef>
                <a:spcPts val="0"/>
              </a:spcBef>
              <a:spcAft>
                <a:spcPts val="0"/>
              </a:spcAft>
              <a:buSzPts val="2200"/>
              <a:buChar char="•"/>
            </a:pPr>
            <a:r>
              <a:rPr lang="en-US" sz="2200"/>
              <a:t>Papilloedema- ‘obscurations’</a:t>
            </a:r>
            <a:endParaRPr sz="2200"/>
          </a:p>
          <a:p>
            <a:pPr marL="0" marR="0" lvl="0" indent="0" algn="l" rtl="0">
              <a:lnSpc>
                <a:spcPct val="100000"/>
              </a:lnSpc>
              <a:spcBef>
                <a:spcPts val="0"/>
              </a:spcBef>
              <a:spcAft>
                <a:spcPts val="0"/>
              </a:spcAft>
              <a:buNone/>
            </a:pPr>
            <a:endParaRPr sz="2200"/>
          </a:p>
          <a:p>
            <a:pPr marL="0" marR="0" lvl="0" indent="0" algn="l" rtl="0">
              <a:lnSpc>
                <a:spcPct val="100000"/>
              </a:lnSpc>
              <a:spcBef>
                <a:spcPts val="0"/>
              </a:spcBef>
              <a:spcAft>
                <a:spcPts val="0"/>
              </a:spcAft>
              <a:buNone/>
            </a:pPr>
            <a:r>
              <a:rPr lang="en-US" sz="2200" b="1"/>
              <a:t>Persistent Visual Loss</a:t>
            </a:r>
            <a:endParaRPr sz="2200" b="1"/>
          </a:p>
          <a:p>
            <a:pPr marL="0" marR="0" lvl="0" indent="0" algn="l" rtl="0">
              <a:lnSpc>
                <a:spcPct val="100000"/>
              </a:lnSpc>
              <a:spcBef>
                <a:spcPts val="0"/>
              </a:spcBef>
              <a:spcAft>
                <a:spcPts val="0"/>
              </a:spcAft>
              <a:buNone/>
            </a:pPr>
            <a:endParaRPr sz="2200" b="1"/>
          </a:p>
          <a:p>
            <a:pPr marL="0" marR="0" lvl="0" indent="0" algn="l" rtl="0">
              <a:lnSpc>
                <a:spcPct val="100000"/>
              </a:lnSpc>
              <a:spcBef>
                <a:spcPts val="0"/>
              </a:spcBef>
              <a:spcAft>
                <a:spcPts val="0"/>
              </a:spcAft>
              <a:buNone/>
            </a:pPr>
            <a:r>
              <a:rPr lang="en-US" sz="2200" b="1"/>
              <a:t>Sudden and Painless</a:t>
            </a:r>
            <a:endParaRPr sz="2200" b="1"/>
          </a:p>
          <a:p>
            <a:pPr marL="457200" marR="0" lvl="0" indent="-368300" algn="l" rtl="0">
              <a:lnSpc>
                <a:spcPct val="100000"/>
              </a:lnSpc>
              <a:spcBef>
                <a:spcPts val="0"/>
              </a:spcBef>
              <a:spcAft>
                <a:spcPts val="0"/>
              </a:spcAft>
              <a:buSzPts val="2200"/>
              <a:buChar char="•"/>
            </a:pPr>
            <a:r>
              <a:rPr lang="en-US" sz="2200"/>
              <a:t>Retinal vein/artery occlusion</a:t>
            </a:r>
            <a:endParaRPr sz="2200"/>
          </a:p>
          <a:p>
            <a:pPr marL="457200" marR="0" lvl="0" indent="-368300" algn="l" rtl="0">
              <a:lnSpc>
                <a:spcPct val="100000"/>
              </a:lnSpc>
              <a:spcBef>
                <a:spcPts val="0"/>
              </a:spcBef>
              <a:spcAft>
                <a:spcPts val="0"/>
              </a:spcAft>
              <a:buSzPts val="2200"/>
              <a:buChar char="•"/>
            </a:pPr>
            <a:r>
              <a:rPr lang="en-US" sz="2200"/>
              <a:t>Stroke</a:t>
            </a:r>
            <a:endParaRPr sz="2200"/>
          </a:p>
          <a:p>
            <a:pPr marL="457200" marR="0" lvl="0" indent="-368300" algn="l" rtl="0">
              <a:lnSpc>
                <a:spcPct val="100000"/>
              </a:lnSpc>
              <a:spcBef>
                <a:spcPts val="0"/>
              </a:spcBef>
              <a:spcAft>
                <a:spcPts val="0"/>
              </a:spcAft>
              <a:buSzPts val="2200"/>
              <a:buChar char="•"/>
            </a:pPr>
            <a:r>
              <a:rPr lang="en-US" sz="2200"/>
              <a:t>Vitreous haemorrhage</a:t>
            </a:r>
            <a:endParaRPr sz="2200"/>
          </a:p>
        </p:txBody>
      </p:sp>
      <p:sp>
        <p:nvSpPr>
          <p:cNvPr id="248" name="Google Shape;248;gead95b26d4_0_850"/>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r>
              <a:rPr lang="en-US" sz="2200" b="1"/>
              <a:t>Gradual and Painless</a:t>
            </a:r>
            <a:endParaRPr sz="2200" b="1"/>
          </a:p>
          <a:p>
            <a:pPr marL="457200" lvl="0" indent="-368300" algn="l" rtl="0">
              <a:spcBef>
                <a:spcPts val="560"/>
              </a:spcBef>
              <a:spcAft>
                <a:spcPts val="0"/>
              </a:spcAft>
              <a:buSzPts val="2200"/>
              <a:buChar char="•"/>
            </a:pPr>
            <a:r>
              <a:rPr lang="en-US" sz="2200"/>
              <a:t>Cataract</a:t>
            </a:r>
            <a:endParaRPr sz="2200"/>
          </a:p>
          <a:p>
            <a:pPr marL="457200" lvl="0" indent="-368300" algn="l" rtl="0">
              <a:spcBef>
                <a:spcPts val="0"/>
              </a:spcBef>
              <a:spcAft>
                <a:spcPts val="0"/>
              </a:spcAft>
              <a:buSzPts val="2200"/>
              <a:buChar char="•"/>
            </a:pPr>
            <a:r>
              <a:rPr lang="en-US" sz="2200"/>
              <a:t>Macular degeneration</a:t>
            </a:r>
            <a:endParaRPr sz="2200"/>
          </a:p>
          <a:p>
            <a:pPr marL="457200" lvl="0" indent="-368300" algn="l" rtl="0">
              <a:spcBef>
                <a:spcPts val="0"/>
              </a:spcBef>
              <a:spcAft>
                <a:spcPts val="0"/>
              </a:spcAft>
              <a:buSzPts val="2200"/>
              <a:buChar char="•"/>
            </a:pPr>
            <a:r>
              <a:rPr lang="en-US" sz="2200"/>
              <a:t>Tumour</a:t>
            </a:r>
            <a:endParaRPr sz="2200"/>
          </a:p>
          <a:p>
            <a:pPr marL="0" lvl="0" indent="0" algn="l" rtl="0">
              <a:spcBef>
                <a:spcPts val="560"/>
              </a:spcBef>
              <a:spcAft>
                <a:spcPts val="0"/>
              </a:spcAft>
              <a:buNone/>
            </a:pPr>
            <a:endParaRPr sz="2200"/>
          </a:p>
          <a:p>
            <a:pPr marL="0" lvl="0" indent="0" algn="l" rtl="0">
              <a:spcBef>
                <a:spcPts val="560"/>
              </a:spcBef>
              <a:spcAft>
                <a:spcPts val="0"/>
              </a:spcAft>
              <a:buNone/>
            </a:pPr>
            <a:r>
              <a:rPr lang="en-US" sz="2200" b="1"/>
              <a:t>Painful Loss</a:t>
            </a:r>
            <a:endParaRPr sz="2200" b="1"/>
          </a:p>
          <a:p>
            <a:pPr marL="457200" lvl="0" indent="-368300" algn="l" rtl="0">
              <a:spcBef>
                <a:spcPts val="560"/>
              </a:spcBef>
              <a:spcAft>
                <a:spcPts val="0"/>
              </a:spcAft>
              <a:buSzPts val="2200"/>
              <a:buChar char="•"/>
            </a:pPr>
            <a:r>
              <a:rPr lang="en-US" sz="2200"/>
              <a:t>Acute closed-angle glaucoma</a:t>
            </a:r>
            <a:endParaRPr sz="2200"/>
          </a:p>
          <a:p>
            <a:pPr marL="457200" lvl="0" indent="-368300" algn="l" rtl="0">
              <a:spcBef>
                <a:spcPts val="0"/>
              </a:spcBef>
              <a:spcAft>
                <a:spcPts val="0"/>
              </a:spcAft>
              <a:buSzPts val="2200"/>
              <a:buChar char="•"/>
            </a:pPr>
            <a:r>
              <a:rPr lang="en-US" sz="2200"/>
              <a:t>Optic neuritis</a:t>
            </a:r>
            <a:endParaRPr sz="2200"/>
          </a:p>
          <a:p>
            <a:pPr marL="457200" lvl="0" indent="-368300" algn="l" rtl="0">
              <a:spcBef>
                <a:spcPts val="0"/>
              </a:spcBef>
              <a:spcAft>
                <a:spcPts val="0"/>
              </a:spcAft>
              <a:buSzPts val="2200"/>
              <a:buChar char="•"/>
            </a:pPr>
            <a:r>
              <a:rPr lang="en-US" sz="2200"/>
              <a:t>Keratitis</a:t>
            </a:r>
            <a:endParaRPr sz="2200"/>
          </a:p>
          <a:p>
            <a:pPr marL="0" lvl="0" indent="0" algn="l" rtl="0">
              <a:spcBef>
                <a:spcPts val="56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ead95b26d4_0_247"/>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Tips for Communication Skills</a:t>
            </a:r>
            <a:endParaRPr/>
          </a:p>
        </p:txBody>
      </p:sp>
      <p:sp>
        <p:nvSpPr>
          <p:cNvPr id="254" name="Google Shape;254;gead95b26d4_0_247"/>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406400" algn="l" rtl="0">
              <a:lnSpc>
                <a:spcPct val="98181"/>
              </a:lnSpc>
              <a:spcBef>
                <a:spcPts val="1000"/>
              </a:spcBef>
              <a:spcAft>
                <a:spcPts val="0"/>
              </a:spcAft>
              <a:buSzPts val="2800"/>
              <a:buChar char="•"/>
            </a:pPr>
            <a:r>
              <a:rPr lang="en-US" sz="2800"/>
              <a:t>Treat </a:t>
            </a:r>
            <a:r>
              <a:rPr lang="en-US"/>
              <a:t>them</a:t>
            </a:r>
            <a:r>
              <a:rPr lang="en-US" sz="2800"/>
              <a:t> as a normal history</a:t>
            </a:r>
            <a:endParaRPr sz="2800"/>
          </a:p>
          <a:p>
            <a:pPr marL="457200" lvl="0" indent="-406400" algn="l" rtl="0">
              <a:lnSpc>
                <a:spcPct val="98181"/>
              </a:lnSpc>
              <a:spcBef>
                <a:spcPts val="0"/>
              </a:spcBef>
              <a:spcAft>
                <a:spcPts val="0"/>
              </a:spcAft>
              <a:buSzPts val="2800"/>
              <a:buChar char="•"/>
            </a:pPr>
            <a:r>
              <a:rPr lang="en-US" sz="2800"/>
              <a:t>HPC, PMHx, FHx, SHx, DHx, ICE</a:t>
            </a:r>
            <a:endParaRPr sz="2800"/>
          </a:p>
          <a:p>
            <a:pPr marL="457200" lvl="0" indent="-406400" algn="l" rtl="0">
              <a:lnSpc>
                <a:spcPct val="98181"/>
              </a:lnSpc>
              <a:spcBef>
                <a:spcPts val="0"/>
              </a:spcBef>
              <a:spcAft>
                <a:spcPts val="0"/>
              </a:spcAft>
              <a:buSzPts val="2800"/>
              <a:buChar char="•"/>
            </a:pPr>
            <a:r>
              <a:rPr lang="en-US" sz="2800"/>
              <a:t>Try and integrate the questions into your history</a:t>
            </a:r>
            <a:endParaRPr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ead95b26d4_0_329"/>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Risk Assessment History</a:t>
            </a:r>
            <a:endParaRPr/>
          </a:p>
        </p:txBody>
      </p:sp>
      <p:sp>
        <p:nvSpPr>
          <p:cNvPr id="260" name="Google Shape;260;gead95b26d4_0_329"/>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406400" algn="l" rtl="0">
              <a:lnSpc>
                <a:spcPct val="98181"/>
              </a:lnSpc>
              <a:spcBef>
                <a:spcPts val="1000"/>
              </a:spcBef>
              <a:spcAft>
                <a:spcPts val="0"/>
              </a:spcAft>
              <a:buSzPts val="2800"/>
              <a:buChar char="•"/>
            </a:pPr>
            <a:r>
              <a:rPr lang="en-US"/>
              <a:t>Do the 3 I’s (Introduce, Identify and Informed Consent)</a:t>
            </a:r>
            <a:endParaRPr/>
          </a:p>
          <a:p>
            <a:pPr marL="457200" lvl="0" indent="-406400" algn="l" rtl="0">
              <a:lnSpc>
                <a:spcPct val="98181"/>
              </a:lnSpc>
              <a:spcBef>
                <a:spcPts val="0"/>
              </a:spcBef>
              <a:spcAft>
                <a:spcPts val="0"/>
              </a:spcAft>
              <a:buSzPts val="2800"/>
              <a:buChar char="•"/>
            </a:pPr>
            <a:r>
              <a:rPr lang="en-US" i="1"/>
              <a:t>‘I have been told that you have experienced … and have been asked to check your risk of getting … This is a routine procedure we do to help reduce your risk. I’m going to ask some questions about yourself to have an idea about what’s going on and possibly give some changes to your life to help reduce your risk’ </a:t>
            </a:r>
            <a:endParaRPr i="1"/>
          </a:p>
          <a:p>
            <a:pPr marL="457200" lvl="0" indent="-406400" algn="l" rtl="0">
              <a:lnSpc>
                <a:spcPct val="98181"/>
              </a:lnSpc>
              <a:spcBef>
                <a:spcPts val="0"/>
              </a:spcBef>
              <a:spcAft>
                <a:spcPts val="0"/>
              </a:spcAft>
              <a:buSzPts val="2800"/>
              <a:buChar char="•"/>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gead95b26d4_0_494"/>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ABCD</a:t>
            </a:r>
            <a:r>
              <a:rPr lang="en-US" sz="2100"/>
              <a:t>2</a:t>
            </a:r>
            <a:endParaRPr sz="2100"/>
          </a:p>
        </p:txBody>
      </p:sp>
      <p:sp>
        <p:nvSpPr>
          <p:cNvPr id="266" name="Google Shape;266;gead95b26d4_0_494"/>
          <p:cNvSpPr txBox="1">
            <a:spLocks noGrp="1"/>
          </p:cNvSpPr>
          <p:nvPr>
            <p:ph type="body" idx="1"/>
          </p:nvPr>
        </p:nvSpPr>
        <p:spPr>
          <a:xfrm>
            <a:off x="457200" y="1417625"/>
            <a:ext cx="8229600" cy="5357100"/>
          </a:xfrm>
          <a:prstGeom prst="rect">
            <a:avLst/>
          </a:prstGeom>
          <a:noFill/>
          <a:ln>
            <a:noFill/>
          </a:ln>
        </p:spPr>
        <p:txBody>
          <a:bodyPr spcFirstLastPara="1" wrap="square" lIns="91425" tIns="91425" rIns="91425" bIns="91425" anchor="t" anchorCtr="0">
            <a:noAutofit/>
          </a:bodyPr>
          <a:lstStyle/>
          <a:p>
            <a:pPr marL="457200" lvl="0" indent="-368300" algn="l" rtl="0">
              <a:lnSpc>
                <a:spcPct val="98181"/>
              </a:lnSpc>
              <a:spcBef>
                <a:spcPts val="1000"/>
              </a:spcBef>
              <a:spcAft>
                <a:spcPts val="0"/>
              </a:spcAft>
              <a:buSzPts val="2200"/>
              <a:buChar char="•"/>
            </a:pPr>
            <a:r>
              <a:rPr lang="en-US" sz="2200"/>
              <a:t>Risk of stroke after a TIA</a:t>
            </a:r>
            <a:endParaRPr sz="2200"/>
          </a:p>
          <a:p>
            <a:pPr marL="457200" lvl="0" indent="0" algn="l" rtl="0">
              <a:lnSpc>
                <a:spcPct val="98181"/>
              </a:lnSpc>
              <a:spcBef>
                <a:spcPts val="1000"/>
              </a:spcBef>
              <a:spcAft>
                <a:spcPts val="0"/>
              </a:spcAft>
              <a:buNone/>
            </a:pPr>
            <a:endParaRPr i="1"/>
          </a:p>
          <a:p>
            <a:pPr marL="0" lvl="0" indent="0" algn="l" rtl="0">
              <a:lnSpc>
                <a:spcPct val="98181"/>
              </a:lnSpc>
              <a:spcBef>
                <a:spcPts val="1000"/>
              </a:spcBef>
              <a:spcAft>
                <a:spcPts val="0"/>
              </a:spcAft>
              <a:buNone/>
            </a:pPr>
            <a:endParaRPr i="1"/>
          </a:p>
          <a:p>
            <a:pPr marL="0" lvl="0" indent="0" algn="l" rtl="0">
              <a:lnSpc>
                <a:spcPct val="98181"/>
              </a:lnSpc>
              <a:spcBef>
                <a:spcPts val="1000"/>
              </a:spcBef>
              <a:spcAft>
                <a:spcPts val="0"/>
              </a:spcAft>
              <a:buNone/>
            </a:pPr>
            <a:endParaRPr i="1"/>
          </a:p>
          <a:p>
            <a:pPr marL="0" lvl="0" indent="0" algn="l" rtl="0">
              <a:lnSpc>
                <a:spcPct val="98181"/>
              </a:lnSpc>
              <a:spcBef>
                <a:spcPts val="1000"/>
              </a:spcBef>
              <a:spcAft>
                <a:spcPts val="0"/>
              </a:spcAft>
              <a:buNone/>
            </a:pPr>
            <a:endParaRPr i="1"/>
          </a:p>
          <a:p>
            <a:pPr marL="0" lvl="0" indent="0" algn="l" rtl="0">
              <a:lnSpc>
                <a:spcPct val="98181"/>
              </a:lnSpc>
              <a:spcBef>
                <a:spcPts val="1000"/>
              </a:spcBef>
              <a:spcAft>
                <a:spcPts val="0"/>
              </a:spcAft>
              <a:buNone/>
            </a:pPr>
            <a:endParaRPr i="1"/>
          </a:p>
          <a:p>
            <a:pPr marL="0" lvl="0" indent="0" algn="l" rtl="0">
              <a:lnSpc>
                <a:spcPct val="98181"/>
              </a:lnSpc>
              <a:spcBef>
                <a:spcPts val="1000"/>
              </a:spcBef>
              <a:spcAft>
                <a:spcPts val="0"/>
              </a:spcAft>
              <a:buNone/>
            </a:pPr>
            <a:endParaRPr i="1"/>
          </a:p>
          <a:p>
            <a:pPr marL="0" lvl="0" indent="0" algn="l" rtl="0">
              <a:lnSpc>
                <a:spcPct val="98181"/>
              </a:lnSpc>
              <a:spcBef>
                <a:spcPts val="1000"/>
              </a:spcBef>
              <a:spcAft>
                <a:spcPts val="0"/>
              </a:spcAft>
              <a:buNone/>
            </a:pPr>
            <a:endParaRPr i="1"/>
          </a:p>
          <a:p>
            <a:pPr marL="0" lvl="0" indent="0" algn="l" rtl="0">
              <a:lnSpc>
                <a:spcPct val="98181"/>
              </a:lnSpc>
              <a:spcBef>
                <a:spcPts val="1000"/>
              </a:spcBef>
              <a:spcAft>
                <a:spcPts val="0"/>
              </a:spcAft>
              <a:buClr>
                <a:schemeClr val="dk1"/>
              </a:buClr>
              <a:buSzPts val="1100"/>
              <a:buFont typeface="Arial"/>
              <a:buNone/>
            </a:pPr>
            <a:r>
              <a:rPr lang="en-US" sz="2900" i="1"/>
              <a:t>         *</a:t>
            </a:r>
            <a:r>
              <a:rPr lang="en-US" sz="2200" i="1"/>
              <a:t>also ask about AF (any funny heart beats), any previous TIAs.</a:t>
            </a:r>
            <a:endParaRPr sz="2200" i="1"/>
          </a:p>
          <a:p>
            <a:pPr marL="457200" lvl="0" indent="0" algn="l" rtl="0">
              <a:lnSpc>
                <a:spcPct val="98181"/>
              </a:lnSpc>
              <a:spcBef>
                <a:spcPts val="1000"/>
              </a:spcBef>
              <a:spcAft>
                <a:spcPts val="0"/>
              </a:spcAft>
              <a:buNone/>
            </a:pPr>
            <a:endParaRPr/>
          </a:p>
        </p:txBody>
      </p:sp>
      <p:graphicFrame>
        <p:nvGraphicFramePr>
          <p:cNvPr id="267" name="Google Shape;267;gead95b26d4_0_494"/>
          <p:cNvGraphicFramePr/>
          <p:nvPr/>
        </p:nvGraphicFramePr>
        <p:xfrm>
          <a:off x="1348663" y="1988100"/>
          <a:ext cx="3000000" cy="3000000"/>
        </p:xfrm>
        <a:graphic>
          <a:graphicData uri="http://schemas.openxmlformats.org/drawingml/2006/table">
            <a:tbl>
              <a:tblPr>
                <a:noFill/>
                <a:tableStyleId>{2601F27F-32BE-4E59-B6E4-6760529DA254}</a:tableStyleId>
              </a:tblPr>
              <a:tblGrid>
                <a:gridCol w="2797575">
                  <a:extLst>
                    <a:ext uri="{9D8B030D-6E8A-4147-A177-3AD203B41FA5}">
                      <a16:colId xmlns:a16="http://schemas.microsoft.com/office/drawing/2014/main" val="20000"/>
                    </a:ext>
                  </a:extLst>
                </a:gridCol>
                <a:gridCol w="2808900">
                  <a:extLst>
                    <a:ext uri="{9D8B030D-6E8A-4147-A177-3AD203B41FA5}">
                      <a16:colId xmlns:a16="http://schemas.microsoft.com/office/drawing/2014/main" val="20001"/>
                    </a:ext>
                  </a:extLst>
                </a:gridCol>
                <a:gridCol w="840200">
                  <a:extLst>
                    <a:ext uri="{9D8B030D-6E8A-4147-A177-3AD203B41FA5}">
                      <a16:colId xmlns:a16="http://schemas.microsoft.com/office/drawing/2014/main" val="20002"/>
                    </a:ext>
                  </a:extLst>
                </a:gridCol>
              </a:tblGrid>
              <a:tr h="506825">
                <a:tc gridSpan="2">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Age &gt;60</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8CBAD"/>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F8CBAD"/>
                    </a:solidFill>
                  </a:tcPr>
                </a:tc>
                <a:extLst>
                  <a:ext uri="{0D108BD9-81ED-4DB2-BD59-A6C34878D82A}">
                    <a16:rowId xmlns:a16="http://schemas.microsoft.com/office/drawing/2014/main" val="10000"/>
                  </a:ext>
                </a:extLst>
              </a:tr>
              <a:tr h="472925">
                <a:tc gridSpan="2">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Blood pressure &gt;140/90</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extLst>
                  <a:ext uri="{0D108BD9-81ED-4DB2-BD59-A6C34878D82A}">
                    <a16:rowId xmlns:a16="http://schemas.microsoft.com/office/drawing/2014/main" val="10001"/>
                  </a:ext>
                </a:extLst>
              </a:tr>
              <a:tr h="412325">
                <a:tc rowSpan="3">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Clinical features</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CBAD"/>
                    </a:solidFill>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Unilateral weakness</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CBAD"/>
                    </a:solidFill>
                  </a:tcPr>
                </a:tc>
                <a:tc rowSpan="2">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2</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CBAD"/>
                    </a:solidFill>
                  </a:tcPr>
                </a:tc>
                <a:extLst>
                  <a:ext uri="{0D108BD9-81ED-4DB2-BD59-A6C34878D82A}">
                    <a16:rowId xmlns:a16="http://schemas.microsoft.com/office/drawing/2014/main" val="10002"/>
                  </a:ext>
                </a:extLst>
              </a:tr>
              <a:tr h="122450">
                <a:tc vMerge="1">
                  <a:txBody>
                    <a:bodyPr/>
                    <a:lstStyle/>
                    <a:p>
                      <a:endParaRPr lang="en-US"/>
                    </a:p>
                  </a:txBody>
                  <a:tcPr/>
                </a:tc>
                <a:tc rowSpan="2">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Speech difficulty without weakness</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CBAD"/>
                    </a:solidFill>
                  </a:tcPr>
                </a:tc>
                <a:tc vMerge="1">
                  <a:txBody>
                    <a:bodyPr/>
                    <a:lstStyle/>
                    <a:p>
                      <a:endParaRPr lang="en-US"/>
                    </a:p>
                  </a:txBody>
                  <a:tcPr/>
                </a:tc>
                <a:extLst>
                  <a:ext uri="{0D108BD9-81ED-4DB2-BD59-A6C34878D82A}">
                    <a16:rowId xmlns:a16="http://schemas.microsoft.com/office/drawing/2014/main" val="10003"/>
                  </a:ext>
                </a:extLst>
              </a:tr>
              <a:tr h="5654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CBAD"/>
                    </a:solidFill>
                  </a:tcPr>
                </a:tc>
                <a:extLst>
                  <a:ext uri="{0D108BD9-81ED-4DB2-BD59-A6C34878D82A}">
                    <a16:rowId xmlns:a16="http://schemas.microsoft.com/office/drawing/2014/main" val="10004"/>
                  </a:ext>
                </a:extLst>
              </a:tr>
              <a:tr h="441100">
                <a:tc rowSpan="3">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Duration</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&gt;60 min</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2</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extLst>
                  <a:ext uri="{0D108BD9-81ED-4DB2-BD59-A6C34878D82A}">
                    <a16:rowId xmlns:a16="http://schemas.microsoft.com/office/drawing/2014/main" val="10005"/>
                  </a:ext>
                </a:extLst>
              </a:tr>
              <a:tr h="438575">
                <a:tc vMerge="1">
                  <a:txBody>
                    <a:bodyPr/>
                    <a:lstStyle/>
                    <a:p>
                      <a:endParaRPr lang="en-US"/>
                    </a:p>
                  </a:txBody>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10-59 min</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extLst>
                  <a:ext uri="{0D108BD9-81ED-4DB2-BD59-A6C34878D82A}">
                    <a16:rowId xmlns:a16="http://schemas.microsoft.com/office/drawing/2014/main" val="10006"/>
                  </a:ext>
                </a:extLst>
              </a:tr>
              <a:tr h="438575">
                <a:tc vMerge="1">
                  <a:txBody>
                    <a:bodyPr/>
                    <a:lstStyle/>
                    <a:p>
                      <a:endParaRPr lang="en-US"/>
                    </a:p>
                  </a:txBody>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&lt;10 min</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0</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BE5D6"/>
                    </a:solidFill>
                  </a:tcPr>
                </a:tc>
                <a:extLst>
                  <a:ext uri="{0D108BD9-81ED-4DB2-BD59-A6C34878D82A}">
                    <a16:rowId xmlns:a16="http://schemas.microsoft.com/office/drawing/2014/main" val="10007"/>
                  </a:ext>
                </a:extLst>
              </a:tr>
              <a:tr h="455925">
                <a:tc gridSpan="2">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Diabetes</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CBAD"/>
                    </a:solidFill>
                  </a:tcPr>
                </a:tc>
                <a:tc hMerge="1">
                  <a:txBody>
                    <a:bodyPr/>
                    <a:lstStyle/>
                    <a:p>
                      <a:endParaRPr lang="en-US"/>
                    </a:p>
                  </a:txBody>
                  <a:tcPr/>
                </a:tc>
                <a:tc>
                  <a:txBody>
                    <a:bodyPr/>
                    <a:lstStyle/>
                    <a:p>
                      <a:pPr marL="0" lvl="0" indent="0" algn="l" rtl="0">
                        <a:lnSpc>
                          <a:spcPct val="115000"/>
                        </a:lnSpc>
                        <a:spcBef>
                          <a:spcPts val="0"/>
                        </a:spcBef>
                        <a:spcAft>
                          <a:spcPts val="0"/>
                        </a:spcAft>
                        <a:buNone/>
                      </a:pPr>
                      <a:r>
                        <a:rPr lang="en-US" sz="1500">
                          <a:latin typeface="Calibri"/>
                          <a:ea typeface="Calibri"/>
                          <a:cs typeface="Calibri"/>
                          <a:sym typeface="Calibri"/>
                        </a:rPr>
                        <a:t>1</a:t>
                      </a:r>
                      <a:endParaRPr sz="1500">
                        <a:latin typeface="Calibri"/>
                        <a:ea typeface="Calibri"/>
                        <a:cs typeface="Calibri"/>
                        <a:sym typeface="Calibri"/>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F8CBAD"/>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ead95b26d4_0_411"/>
          <p:cNvSpPr txBox="1">
            <a:spLocks noGrp="1"/>
          </p:cNvSpPr>
          <p:nvPr>
            <p:ph type="title"/>
          </p:nvPr>
        </p:nvSpPr>
        <p:spPr>
          <a:xfrm>
            <a:off x="457200" y="274624"/>
            <a:ext cx="8229600" cy="12633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Assessment of Chronic Disease History</a:t>
            </a:r>
            <a:endParaRPr/>
          </a:p>
        </p:txBody>
      </p:sp>
      <p:sp>
        <p:nvSpPr>
          <p:cNvPr id="273" name="Google Shape;273;gead95b26d4_0_41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lvl="0" indent="-393700" algn="l" rtl="0">
              <a:lnSpc>
                <a:spcPct val="98181"/>
              </a:lnSpc>
              <a:spcBef>
                <a:spcPts val="1000"/>
              </a:spcBef>
              <a:spcAft>
                <a:spcPts val="0"/>
              </a:spcAft>
              <a:buSzPts val="2600"/>
              <a:buChar char="•"/>
            </a:pPr>
            <a:r>
              <a:rPr lang="en-US" sz="2600"/>
              <a:t>Do the 3 I’s (Introduce, Identify and Informed Consent)</a:t>
            </a:r>
            <a:endParaRPr sz="2600"/>
          </a:p>
          <a:p>
            <a:pPr marL="457200" lvl="0" indent="-393700" algn="l" rtl="0">
              <a:lnSpc>
                <a:spcPct val="98181"/>
              </a:lnSpc>
              <a:spcBef>
                <a:spcPts val="0"/>
              </a:spcBef>
              <a:spcAft>
                <a:spcPts val="0"/>
              </a:spcAft>
              <a:buSzPts val="2600"/>
              <a:buChar char="•"/>
            </a:pPr>
            <a:r>
              <a:rPr lang="en-US" sz="2600" i="1"/>
              <a:t>‘I am aware you have a diagnosis of … and you have had some blood samples taken.’</a:t>
            </a:r>
            <a:endParaRPr sz="2600" i="1"/>
          </a:p>
          <a:p>
            <a:pPr marL="457200" lvl="0" indent="-393700" algn="l" rtl="0">
              <a:lnSpc>
                <a:spcPct val="98181"/>
              </a:lnSpc>
              <a:spcBef>
                <a:spcPts val="0"/>
              </a:spcBef>
              <a:spcAft>
                <a:spcPts val="0"/>
              </a:spcAft>
              <a:buSzPts val="2600"/>
              <a:buChar char="•"/>
            </a:pPr>
            <a:r>
              <a:rPr lang="en-US" sz="2600" i="1"/>
              <a:t>‘Are you aware of … and how we use it.’</a:t>
            </a:r>
            <a:endParaRPr sz="2600" i="1"/>
          </a:p>
          <a:p>
            <a:pPr marL="457200" lvl="0" indent="-393700" algn="l" rtl="0">
              <a:lnSpc>
                <a:spcPct val="98181"/>
              </a:lnSpc>
              <a:spcBef>
                <a:spcPts val="0"/>
              </a:spcBef>
              <a:spcAft>
                <a:spcPts val="0"/>
              </a:spcAft>
              <a:buSzPts val="2600"/>
              <a:buChar char="•"/>
            </a:pPr>
            <a:r>
              <a:rPr lang="en-US" sz="2600"/>
              <a:t>If they are not aware, explain in simple terms and why it is important to monitor</a:t>
            </a:r>
            <a:endParaRPr sz="2600"/>
          </a:p>
          <a:p>
            <a:pPr marL="457200" lvl="0" indent="-393700" algn="l" rtl="0">
              <a:lnSpc>
                <a:spcPct val="98181"/>
              </a:lnSpc>
              <a:spcBef>
                <a:spcPts val="0"/>
              </a:spcBef>
              <a:spcAft>
                <a:spcPts val="0"/>
              </a:spcAft>
              <a:buSzPts val="2600"/>
              <a:buChar char="•"/>
            </a:pPr>
            <a:r>
              <a:rPr lang="en-US" sz="2600" i="1"/>
              <a:t>‘From looking at your results they are higher/lower than expected. I’m going to ask you a few questions to understand the reason for this and discuss changes to your lifestyle to help improve your results’</a:t>
            </a:r>
            <a:r>
              <a:rPr lang="en-US" sz="2600"/>
              <a:t> </a:t>
            </a:r>
            <a:endParaRPr sz="2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ead95b26d4_0_503"/>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t>Feedback</a:t>
            </a:r>
            <a:endParaRPr/>
          </a:p>
        </p:txBody>
      </p:sp>
      <p:sp>
        <p:nvSpPr>
          <p:cNvPr id="279" name="Google Shape;279;gead95b26d4_0_503"/>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l" rtl="0">
              <a:lnSpc>
                <a:spcPct val="100000"/>
              </a:lnSpc>
              <a:spcBef>
                <a:spcPts val="0"/>
              </a:spcBef>
              <a:spcAft>
                <a:spcPts val="0"/>
              </a:spcAft>
              <a:buClr>
                <a:schemeClr val="dk1"/>
              </a:buClr>
              <a:buSzPts val="2800"/>
              <a:buFont typeface="Arial"/>
              <a:buNone/>
            </a:pPr>
            <a:endParaRPr/>
          </a:p>
          <a:p>
            <a:pPr marL="342900" marR="0" lvl="0" indent="0" algn="ctr" rtl="0">
              <a:lnSpc>
                <a:spcPct val="100000"/>
              </a:lnSpc>
              <a:spcBef>
                <a:spcPts val="0"/>
              </a:spcBef>
              <a:spcAft>
                <a:spcPts val="0"/>
              </a:spcAft>
              <a:buClr>
                <a:schemeClr val="dk1"/>
              </a:buClr>
              <a:buSzPts val="2800"/>
              <a:buFont typeface="Arial"/>
              <a:buNone/>
            </a:pPr>
            <a:r>
              <a:rPr lang="en-US"/>
              <a:t>Once you have filled the feedback form, download Kahoot to do our quiz!</a:t>
            </a:r>
            <a:endParaRPr/>
          </a:p>
        </p:txBody>
      </p:sp>
      <p:pic>
        <p:nvPicPr>
          <p:cNvPr id="280" name="Google Shape;280;gead95b26d4_0_503"/>
          <p:cNvPicPr preferRelativeResize="0"/>
          <p:nvPr/>
        </p:nvPicPr>
        <p:blipFill rotWithShape="1">
          <a:blip r:embed="rId3">
            <a:alphaModFix/>
          </a:blip>
          <a:srcRect b="26177"/>
          <a:stretch/>
        </p:blipFill>
        <p:spPr>
          <a:xfrm>
            <a:off x="2303550" y="1600200"/>
            <a:ext cx="4536900" cy="31553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86" name="Google Shape;286;p7"/>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287" name="Google Shape;287;p7"/>
          <p:cNvSpPr txBox="1"/>
          <p:nvPr/>
        </p:nvSpPr>
        <p:spPr>
          <a:xfrm>
            <a:off x="457200" y="239712"/>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8" name="Google Shape;288;p7"/>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289" name="Google Shape;289;p7"/>
          <p:cNvSpPr txBox="1"/>
          <p:nvPr/>
        </p:nvSpPr>
        <p:spPr>
          <a:xfrm>
            <a:off x="2224958" y="487955"/>
            <a:ext cx="4694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Calibri"/>
              <a:buNone/>
            </a:pPr>
            <a:r>
              <a:rPr lang="en-US" sz="3600">
                <a:solidFill>
                  <a:schemeClr val="lt1"/>
                </a:solidFill>
                <a:latin typeface="Calibri"/>
                <a:ea typeface="Calibri"/>
                <a:cs typeface="Calibri"/>
                <a:sym typeface="Calibri"/>
              </a:rPr>
              <a:t>Quiz</a:t>
            </a:r>
            <a:endParaRPr/>
          </a:p>
        </p:txBody>
      </p:sp>
      <p:pic>
        <p:nvPicPr>
          <p:cNvPr id="290" name="Google Shape;290;p7"/>
          <p:cNvPicPr preferRelativeResize="0"/>
          <p:nvPr/>
        </p:nvPicPr>
        <p:blipFill>
          <a:blip r:embed="rId4">
            <a:alphaModFix/>
          </a:blip>
          <a:stretch>
            <a:fillRect/>
          </a:stretch>
        </p:blipFill>
        <p:spPr>
          <a:xfrm>
            <a:off x="2212407" y="1907337"/>
            <a:ext cx="4719179" cy="35348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b="1"/>
              <a:t>Examination</a:t>
            </a:r>
            <a:r>
              <a:rPr lang="en-US"/>
              <a:t>- Alex</a:t>
            </a:r>
            <a:endParaRPr/>
          </a:p>
          <a:p>
            <a:pPr marL="457200" marR="0" lvl="0" indent="-406400" algn="l" rtl="0">
              <a:lnSpc>
                <a:spcPct val="100000"/>
              </a:lnSpc>
              <a:spcBef>
                <a:spcPts val="0"/>
              </a:spcBef>
              <a:spcAft>
                <a:spcPts val="0"/>
              </a:spcAft>
              <a:buSzPts val="2800"/>
              <a:buChar char="•"/>
            </a:pPr>
            <a:r>
              <a:rPr lang="en-US"/>
              <a:t>Cranial Nerve </a:t>
            </a:r>
            <a:endParaRPr/>
          </a:p>
          <a:p>
            <a:pPr marL="457200" marR="0" lvl="0" indent="-406400" algn="l" rtl="0">
              <a:lnSpc>
                <a:spcPct val="100000"/>
              </a:lnSpc>
              <a:spcBef>
                <a:spcPts val="0"/>
              </a:spcBef>
              <a:spcAft>
                <a:spcPts val="0"/>
              </a:spcAft>
              <a:buSzPts val="2800"/>
              <a:buChar char="•"/>
            </a:pPr>
            <a:r>
              <a:rPr lang="en-US"/>
              <a:t>Cerebellar</a:t>
            </a:r>
            <a:endParaRPr/>
          </a:p>
          <a:p>
            <a:pPr marL="342900" marR="0" lvl="0" indent="-342900" algn="l" rtl="0">
              <a:lnSpc>
                <a:spcPct val="100000"/>
              </a:lnSpc>
              <a:spcBef>
                <a:spcPts val="0"/>
              </a:spcBef>
              <a:spcAft>
                <a:spcPts val="0"/>
              </a:spcAft>
              <a:buClr>
                <a:schemeClr val="dk1"/>
              </a:buClr>
              <a:buSzPts val="2800"/>
              <a:buFont typeface="Arial"/>
              <a:buNone/>
            </a:pPr>
            <a:endParaRPr/>
          </a:p>
          <a:p>
            <a:pPr marL="342900" marR="0" lvl="0" indent="-342900" algn="l" rtl="0">
              <a:lnSpc>
                <a:spcPct val="100000"/>
              </a:lnSpc>
              <a:spcBef>
                <a:spcPts val="0"/>
              </a:spcBef>
              <a:spcAft>
                <a:spcPts val="0"/>
              </a:spcAft>
              <a:buClr>
                <a:schemeClr val="dk1"/>
              </a:buClr>
              <a:buSzPts val="2800"/>
              <a:buFont typeface="Arial"/>
              <a:buNone/>
            </a:pPr>
            <a:r>
              <a:rPr lang="en-US" b="1"/>
              <a:t>History Taking</a:t>
            </a:r>
            <a:r>
              <a:rPr lang="en-US"/>
              <a:t>- Hasnain</a:t>
            </a:r>
            <a:endParaRPr/>
          </a:p>
          <a:p>
            <a:pPr marL="457200" marR="0" lvl="0" indent="-406400" algn="l" rtl="0">
              <a:lnSpc>
                <a:spcPct val="100000"/>
              </a:lnSpc>
              <a:spcBef>
                <a:spcPts val="0"/>
              </a:spcBef>
              <a:spcAft>
                <a:spcPts val="0"/>
              </a:spcAft>
              <a:buSzPts val="2800"/>
              <a:buChar char="•"/>
            </a:pPr>
            <a:r>
              <a:rPr lang="en-US"/>
              <a:t>General Tips</a:t>
            </a:r>
            <a:endParaRPr/>
          </a:p>
          <a:p>
            <a:pPr marL="457200" marR="0" lvl="0" indent="-406400" algn="l" rtl="0">
              <a:lnSpc>
                <a:spcPct val="100000"/>
              </a:lnSpc>
              <a:spcBef>
                <a:spcPts val="0"/>
              </a:spcBef>
              <a:spcAft>
                <a:spcPts val="0"/>
              </a:spcAft>
              <a:buSzPts val="2800"/>
              <a:buChar char="•"/>
            </a:pPr>
            <a:r>
              <a:rPr lang="en-US"/>
              <a:t>Headache</a:t>
            </a:r>
            <a:endParaRPr/>
          </a:p>
          <a:p>
            <a:pPr marL="457200" marR="0" lvl="0" indent="-406400" algn="l" rtl="0">
              <a:lnSpc>
                <a:spcPct val="100000"/>
              </a:lnSpc>
              <a:spcBef>
                <a:spcPts val="0"/>
              </a:spcBef>
              <a:spcAft>
                <a:spcPts val="0"/>
              </a:spcAft>
              <a:buSzPts val="2800"/>
              <a:buChar char="•"/>
            </a:pPr>
            <a:r>
              <a:rPr lang="en-US"/>
              <a:t>Ophthalmic History</a:t>
            </a:r>
            <a:endParaRPr/>
          </a:p>
          <a:p>
            <a:pPr marL="457200" marR="0" lvl="0" indent="-406400" algn="l" rtl="0">
              <a:lnSpc>
                <a:spcPct val="100000"/>
              </a:lnSpc>
              <a:spcBef>
                <a:spcPts val="0"/>
              </a:spcBef>
              <a:spcAft>
                <a:spcPts val="0"/>
              </a:spcAft>
              <a:buSzPts val="2800"/>
              <a:buChar char="•"/>
            </a:pPr>
            <a:r>
              <a:rPr lang="en-US"/>
              <a:t>Vision Loss</a:t>
            </a:r>
            <a:endParaRPr/>
          </a:p>
          <a:p>
            <a:pPr marL="457200" marR="0" lvl="0" indent="-406400" algn="l" rtl="0">
              <a:lnSpc>
                <a:spcPct val="100000"/>
              </a:lnSpc>
              <a:spcBef>
                <a:spcPts val="0"/>
              </a:spcBef>
              <a:spcAft>
                <a:spcPts val="0"/>
              </a:spcAft>
              <a:buSzPts val="2800"/>
              <a:buChar char="•"/>
            </a:pPr>
            <a:r>
              <a:rPr lang="en-US"/>
              <a:t>ABCD2</a:t>
            </a:r>
            <a:endParaRPr/>
          </a:p>
          <a:p>
            <a:pPr marL="342900" marR="0" lvl="0" indent="-342900" algn="l" rtl="0">
              <a:lnSpc>
                <a:spcPct val="100000"/>
              </a:lnSpc>
              <a:spcBef>
                <a:spcPts val="0"/>
              </a:spcBef>
              <a:spcAft>
                <a:spcPts val="0"/>
              </a:spcAft>
              <a:buClr>
                <a:schemeClr val="dk1"/>
              </a:buClr>
              <a:buSzPts val="2800"/>
              <a:buFont typeface="Arial"/>
              <a:buNone/>
            </a:pPr>
            <a:endParaRPr/>
          </a:p>
          <a:p>
            <a:pPr marL="0" marR="0" lvl="0" indent="0" algn="l" rtl="0">
              <a:lnSpc>
                <a:spcPct val="100000"/>
              </a:lnSpc>
              <a:spcBef>
                <a:spcPts val="0"/>
              </a:spcBef>
              <a:spcAft>
                <a:spcPts val="0"/>
              </a:spcAft>
              <a:buClr>
                <a:schemeClr val="dk1"/>
              </a:buClr>
              <a:buSzPts val="2800"/>
              <a:buFont typeface="Arial"/>
              <a:buNone/>
            </a:pPr>
            <a:endParaRPr/>
          </a:p>
        </p:txBody>
      </p:sp>
      <p:sp>
        <p:nvSpPr>
          <p:cNvPr id="107" name="Google Shape;107;p4"/>
          <p:cNvSpPr txBox="1"/>
          <p:nvPr/>
        </p:nvSpPr>
        <p:spPr>
          <a:xfrm>
            <a:off x="1187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Arial"/>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a:p>
        </p:txBody>
      </p:sp>
      <p:sp>
        <p:nvSpPr>
          <p:cNvPr id="108" name="Google Shape;108;p4"/>
          <p:cNvSpPr txBox="1"/>
          <p:nvPr/>
        </p:nvSpPr>
        <p:spPr>
          <a:xfrm>
            <a:off x="457200" y="239713"/>
            <a:ext cx="8229600"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9" name="Google Shape;109;p4"/>
          <p:cNvPicPr preferRelativeResize="0"/>
          <p:nvPr/>
        </p:nvPicPr>
        <p:blipFill rotWithShape="1">
          <a:blip r:embed="rId3">
            <a:alphaModFix/>
          </a:blip>
          <a:srcRect/>
          <a:stretch/>
        </p:blipFill>
        <p:spPr>
          <a:xfrm>
            <a:off x="164386" y="5721614"/>
            <a:ext cx="1023223" cy="1026582"/>
          </a:xfrm>
          <a:prstGeom prst="rect">
            <a:avLst/>
          </a:prstGeom>
          <a:noFill/>
          <a:ln>
            <a:noFill/>
          </a:ln>
        </p:spPr>
      </p:pic>
      <p:sp>
        <p:nvSpPr>
          <p:cNvPr id="110" name="Google Shape;110;p4"/>
          <p:cNvSpPr txBox="1"/>
          <p:nvPr/>
        </p:nvSpPr>
        <p:spPr>
          <a:xfrm>
            <a:off x="2224958" y="422005"/>
            <a:ext cx="4694100" cy="815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3600"/>
              <a:buFont typeface="Calibri"/>
              <a:buNone/>
            </a:pPr>
            <a:r>
              <a:rPr lang="en-US" sz="4700">
                <a:solidFill>
                  <a:schemeClr val="lt1"/>
                </a:solidFill>
                <a:latin typeface="Calibri"/>
                <a:ea typeface="Calibri"/>
                <a:cs typeface="Calibri"/>
                <a:sym typeface="Calibri"/>
              </a:rPr>
              <a:t>Content</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8"/>
          <p:cNvPicPr preferRelativeResize="0"/>
          <p:nvPr/>
        </p:nvPicPr>
        <p:blipFill rotWithShape="1">
          <a:blip r:embed="rId3">
            <a:alphaModFix/>
          </a:blip>
          <a:srcRect r="3646"/>
          <a:stretch/>
        </p:blipFill>
        <p:spPr>
          <a:xfrm>
            <a:off x="1474242"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5"/>
          <p:cNvSpPr txBox="1">
            <a:spLocks noGrp="1"/>
          </p:cNvSpPr>
          <p:nvPr>
            <p:ph type="title"/>
          </p:nvPr>
        </p:nvSpPr>
        <p:spPr>
          <a:xfrm>
            <a:off x="457200" y="274637"/>
            <a:ext cx="8229600" cy="1143000"/>
          </a:xfrm>
          <a:prstGeom prst="rect">
            <a:avLst/>
          </a:prstGeom>
          <a:solidFill>
            <a:srgbClr val="2931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a:solidFill>
                  <a:schemeClr val="lt1"/>
                </a:solidFill>
              </a:rPr>
              <a:t>Examination</a:t>
            </a:r>
            <a:endParaRPr>
              <a:solidFill>
                <a:schemeClr val="lt1"/>
              </a:solidFill>
            </a:endParaRPr>
          </a:p>
        </p:txBody>
      </p:sp>
      <p:sp>
        <p:nvSpPr>
          <p:cNvPr id="116" name="Google Shape;116;p5"/>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0"/>
              </a:spcBef>
              <a:spcAft>
                <a:spcPts val="0"/>
              </a:spcAft>
              <a:buSzPts val="3200"/>
              <a:buChar char="•"/>
            </a:pPr>
            <a:r>
              <a:rPr lang="en-US"/>
              <a:t>Start with the basics</a:t>
            </a:r>
            <a:endParaRPr/>
          </a:p>
          <a:p>
            <a:pPr marL="914400" marR="0" lvl="1" indent="-406400" algn="l" rtl="0">
              <a:lnSpc>
                <a:spcPct val="100000"/>
              </a:lnSpc>
              <a:spcBef>
                <a:spcPts val="0"/>
              </a:spcBef>
              <a:spcAft>
                <a:spcPts val="0"/>
              </a:spcAft>
              <a:buSzPts val="2800"/>
              <a:buChar char="–"/>
            </a:pPr>
            <a:r>
              <a:rPr lang="en-US"/>
              <a:t>Wash hands</a:t>
            </a:r>
            <a:endParaRPr/>
          </a:p>
          <a:p>
            <a:pPr marL="914400" marR="0" lvl="1" indent="-406400" algn="l" rtl="0">
              <a:lnSpc>
                <a:spcPct val="100000"/>
              </a:lnSpc>
              <a:spcBef>
                <a:spcPts val="0"/>
              </a:spcBef>
              <a:spcAft>
                <a:spcPts val="0"/>
              </a:spcAft>
              <a:buSzPts val="2800"/>
              <a:buChar char="–"/>
            </a:pPr>
            <a:r>
              <a:rPr lang="en-US"/>
              <a:t>Introduce</a:t>
            </a:r>
            <a:endParaRPr/>
          </a:p>
          <a:p>
            <a:pPr marL="914400" marR="0" lvl="1" indent="-406400" algn="l" rtl="0">
              <a:lnSpc>
                <a:spcPct val="100000"/>
              </a:lnSpc>
              <a:spcBef>
                <a:spcPts val="0"/>
              </a:spcBef>
              <a:spcAft>
                <a:spcPts val="0"/>
              </a:spcAft>
              <a:buSzPts val="2800"/>
              <a:buChar char="–"/>
            </a:pPr>
            <a:r>
              <a:rPr lang="en-US"/>
              <a:t>Identify</a:t>
            </a:r>
            <a:endParaRPr/>
          </a:p>
          <a:p>
            <a:pPr marL="914400" marR="0" lvl="1" indent="-406400" algn="l" rtl="0">
              <a:lnSpc>
                <a:spcPct val="100000"/>
              </a:lnSpc>
              <a:spcBef>
                <a:spcPts val="0"/>
              </a:spcBef>
              <a:spcAft>
                <a:spcPts val="0"/>
              </a:spcAft>
              <a:buSzPts val="2800"/>
              <a:buChar char="–"/>
            </a:pPr>
            <a:r>
              <a:rPr lang="en-US"/>
              <a:t>Inform</a:t>
            </a:r>
            <a:endParaRPr/>
          </a:p>
          <a:p>
            <a:pPr marL="457200" marR="0" lvl="0" indent="-431800" algn="l" rtl="0">
              <a:lnSpc>
                <a:spcPct val="100000"/>
              </a:lnSpc>
              <a:spcBef>
                <a:spcPts val="0"/>
              </a:spcBef>
              <a:spcAft>
                <a:spcPts val="0"/>
              </a:spcAft>
              <a:buSzPts val="3200"/>
              <a:buChar char="•"/>
            </a:pPr>
            <a:r>
              <a:rPr lang="en-US"/>
              <a:t>General inspection</a:t>
            </a:r>
            <a:endParaRPr/>
          </a:p>
          <a:p>
            <a:pPr marL="914400" marR="0" lvl="1" indent="-406400" algn="l" rtl="0">
              <a:lnSpc>
                <a:spcPct val="100000"/>
              </a:lnSpc>
              <a:spcBef>
                <a:spcPts val="0"/>
              </a:spcBef>
              <a:spcAft>
                <a:spcPts val="0"/>
              </a:spcAft>
              <a:buSzPts val="2800"/>
              <a:buChar char="–"/>
            </a:pPr>
            <a:r>
              <a:rPr lang="en-US"/>
              <a:t>Check the environment for cues</a:t>
            </a:r>
            <a:endParaRPr/>
          </a:p>
          <a:p>
            <a:pPr marL="457200" marR="0" lvl="0" indent="-431800" algn="l" rtl="0">
              <a:lnSpc>
                <a:spcPct val="100000"/>
              </a:lnSpc>
              <a:spcBef>
                <a:spcPts val="0"/>
              </a:spcBef>
              <a:spcAft>
                <a:spcPts val="0"/>
              </a:spcAft>
              <a:buSzPts val="3200"/>
              <a:buChar char="•"/>
            </a:pPr>
            <a:r>
              <a:rPr lang="en-US"/>
              <a:t>CNI (olfactory)</a:t>
            </a:r>
            <a:endParaRPr/>
          </a:p>
          <a:p>
            <a:pPr marL="914400" marR="0" lvl="1" indent="-406400" algn="l" rtl="0">
              <a:lnSpc>
                <a:spcPct val="100000"/>
              </a:lnSpc>
              <a:spcBef>
                <a:spcPts val="0"/>
              </a:spcBef>
              <a:spcAft>
                <a:spcPts val="0"/>
              </a:spcAft>
              <a:buSzPts val="2800"/>
              <a:buChar char="–"/>
            </a:pPr>
            <a:r>
              <a:rPr lang="en-US"/>
              <a:t>Ask for sense of smell (scratch and sniff)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eb11421a5c_0_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CNII</a:t>
            </a:r>
            <a:endParaRPr>
              <a:solidFill>
                <a:schemeClr val="lt1"/>
              </a:solidFill>
            </a:endParaRPr>
          </a:p>
        </p:txBody>
      </p:sp>
      <p:sp>
        <p:nvSpPr>
          <p:cNvPr id="123" name="Google Shape;123;geb11421a5c_0_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Optic Nerve</a:t>
            </a:r>
            <a:endParaRPr/>
          </a:p>
          <a:p>
            <a:pPr marL="914400" lvl="1" indent="-406400" algn="l" rtl="0">
              <a:spcBef>
                <a:spcPts val="0"/>
              </a:spcBef>
              <a:spcAft>
                <a:spcPts val="0"/>
              </a:spcAft>
              <a:buSzPts val="2800"/>
              <a:buChar char="–"/>
            </a:pPr>
            <a:r>
              <a:rPr lang="en-US"/>
              <a:t>Assess with Snellen chart</a:t>
            </a:r>
            <a:endParaRPr/>
          </a:p>
          <a:p>
            <a:pPr marL="914400" lvl="1" indent="-406400" algn="l" rtl="0">
              <a:spcBef>
                <a:spcPts val="0"/>
              </a:spcBef>
              <a:spcAft>
                <a:spcPts val="0"/>
              </a:spcAft>
              <a:buSzPts val="2800"/>
              <a:buChar char="–"/>
            </a:pPr>
            <a:r>
              <a:rPr lang="en-US"/>
              <a:t>Check colour perception</a:t>
            </a:r>
            <a:endParaRPr/>
          </a:p>
          <a:p>
            <a:pPr marL="914400" lvl="1" indent="-406400" algn="l" rtl="0">
              <a:spcBef>
                <a:spcPts val="0"/>
              </a:spcBef>
              <a:spcAft>
                <a:spcPts val="0"/>
              </a:spcAft>
              <a:buSzPts val="2800"/>
              <a:buChar char="–"/>
            </a:pPr>
            <a:r>
              <a:rPr lang="en-US"/>
              <a:t>Visual fields</a:t>
            </a:r>
            <a:endParaRPr/>
          </a:p>
          <a:p>
            <a:pPr marL="914400" lvl="1" indent="-406400" algn="l" rtl="0">
              <a:spcBef>
                <a:spcPts val="0"/>
              </a:spcBef>
              <a:spcAft>
                <a:spcPts val="0"/>
              </a:spcAft>
              <a:buSzPts val="2800"/>
              <a:buChar char="–"/>
            </a:pPr>
            <a:r>
              <a:rPr lang="en-US"/>
              <a:t>Pupillary responses (consensual and direct)</a:t>
            </a:r>
            <a:endParaRPr/>
          </a:p>
          <a:p>
            <a:pPr marL="914400" lvl="1" indent="-406400" algn="l" rtl="0">
              <a:spcBef>
                <a:spcPts val="0"/>
              </a:spcBef>
              <a:spcAft>
                <a:spcPts val="0"/>
              </a:spcAft>
              <a:buSzPts val="2800"/>
              <a:buChar char="–"/>
            </a:pPr>
            <a:r>
              <a:rPr lang="en-US"/>
              <a:t>Fundoscopy (not needed to be performed)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eb11421a5c_0_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CNIII, IV, VI</a:t>
            </a:r>
            <a:endParaRPr>
              <a:solidFill>
                <a:schemeClr val="lt1"/>
              </a:solidFill>
            </a:endParaRPr>
          </a:p>
        </p:txBody>
      </p:sp>
      <p:sp>
        <p:nvSpPr>
          <p:cNvPr id="130" name="Google Shape;130;geb11421a5c_0_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Oculomotor, Trochlear, Abducens</a:t>
            </a:r>
            <a:endParaRPr/>
          </a:p>
          <a:p>
            <a:pPr marL="914400" lvl="1" indent="-406400" algn="l" rtl="0">
              <a:spcBef>
                <a:spcPts val="0"/>
              </a:spcBef>
              <a:spcAft>
                <a:spcPts val="0"/>
              </a:spcAft>
              <a:buSzPts val="2800"/>
              <a:buChar char="–"/>
            </a:pPr>
            <a:r>
              <a:rPr lang="en-US"/>
              <a:t>H and I</a:t>
            </a:r>
            <a:endParaRPr/>
          </a:p>
          <a:p>
            <a:pPr marL="914400" lvl="1" indent="-406400" algn="l" rtl="0">
              <a:spcBef>
                <a:spcPts val="0"/>
              </a:spcBef>
              <a:spcAft>
                <a:spcPts val="0"/>
              </a:spcAft>
              <a:buSzPts val="2800"/>
              <a:buChar char="–"/>
            </a:pPr>
            <a:r>
              <a:rPr lang="en-US"/>
              <a:t>Check for nystagmus (allowed at the extremities)</a:t>
            </a:r>
            <a:endParaRPr/>
          </a:p>
          <a:p>
            <a:pPr marL="914400" lvl="1" indent="-406400" algn="l" rtl="0">
              <a:spcBef>
                <a:spcPts val="0"/>
              </a:spcBef>
              <a:spcAft>
                <a:spcPts val="0"/>
              </a:spcAft>
              <a:buSzPts val="2800"/>
              <a:buChar char="–"/>
            </a:pPr>
            <a:r>
              <a:rPr lang="en-US"/>
              <a:t>Ask about double vision</a:t>
            </a:r>
            <a:endParaRPr/>
          </a:p>
          <a:p>
            <a:pPr marL="914400" lvl="1" indent="-406400" algn="l" rtl="0">
              <a:spcBef>
                <a:spcPts val="0"/>
              </a:spcBef>
              <a:spcAft>
                <a:spcPts val="0"/>
              </a:spcAft>
              <a:buSzPts val="2800"/>
              <a:buChar char="–"/>
            </a:pPr>
            <a:r>
              <a:rPr lang="en-US"/>
              <a:t>Top to bottom- check for drooping (ptosis)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eb178acb80_0_0"/>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CNV</a:t>
            </a:r>
            <a:endParaRPr>
              <a:solidFill>
                <a:schemeClr val="lt1"/>
              </a:solidFill>
            </a:endParaRPr>
          </a:p>
        </p:txBody>
      </p:sp>
      <p:sp>
        <p:nvSpPr>
          <p:cNvPr id="137" name="Google Shape;137;geb178acb80_0_0"/>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Trigeminal- it’s both sensory and motor</a:t>
            </a:r>
            <a:endParaRPr/>
          </a:p>
          <a:p>
            <a:pPr marL="457200" lvl="0" indent="-431800" algn="l" rtl="0">
              <a:spcBef>
                <a:spcPts val="0"/>
              </a:spcBef>
              <a:spcAft>
                <a:spcPts val="0"/>
              </a:spcAft>
              <a:buSzPts val="3200"/>
              <a:buChar char="•"/>
            </a:pPr>
            <a:r>
              <a:rPr lang="en-US"/>
              <a:t>Sensory</a:t>
            </a:r>
            <a:endParaRPr/>
          </a:p>
          <a:p>
            <a:pPr marL="914400" lvl="1" indent="-406400" algn="l" rtl="0">
              <a:spcBef>
                <a:spcPts val="0"/>
              </a:spcBef>
              <a:spcAft>
                <a:spcPts val="0"/>
              </a:spcAft>
              <a:buSzPts val="2800"/>
              <a:buChar char="–"/>
            </a:pPr>
            <a:r>
              <a:rPr lang="en-US"/>
              <a:t>3 branches (ophthalmic, maxillary, mandibular)</a:t>
            </a:r>
            <a:endParaRPr/>
          </a:p>
          <a:p>
            <a:pPr marL="914400" lvl="1" indent="-406400" algn="l" rtl="0">
              <a:spcBef>
                <a:spcPts val="0"/>
              </a:spcBef>
              <a:spcAft>
                <a:spcPts val="0"/>
              </a:spcAft>
              <a:buSzPts val="2800"/>
              <a:buChar char="–"/>
            </a:pPr>
            <a:r>
              <a:rPr lang="en-US"/>
              <a:t>Corneal reflex (won’t be required)</a:t>
            </a:r>
            <a:endParaRPr/>
          </a:p>
          <a:p>
            <a:pPr marL="457200" lvl="0" indent="-431800" algn="l" rtl="0">
              <a:spcBef>
                <a:spcPts val="0"/>
              </a:spcBef>
              <a:spcAft>
                <a:spcPts val="0"/>
              </a:spcAft>
              <a:buSzPts val="3200"/>
              <a:buChar char="•"/>
            </a:pPr>
            <a:r>
              <a:rPr lang="en-US"/>
              <a:t>Motor</a:t>
            </a:r>
            <a:endParaRPr/>
          </a:p>
          <a:p>
            <a:pPr marL="914400" lvl="1" indent="-406400" algn="l" rtl="0">
              <a:spcBef>
                <a:spcPts val="0"/>
              </a:spcBef>
              <a:spcAft>
                <a:spcPts val="0"/>
              </a:spcAft>
              <a:buSzPts val="2800"/>
              <a:buChar char="–"/>
            </a:pPr>
            <a:r>
              <a:rPr lang="en-US"/>
              <a:t>Masseter (clench teeth)</a:t>
            </a:r>
            <a:endParaRPr/>
          </a:p>
          <a:p>
            <a:pPr marL="914400" lvl="1" indent="-406400" algn="l" rtl="0">
              <a:spcBef>
                <a:spcPts val="0"/>
              </a:spcBef>
              <a:spcAft>
                <a:spcPts val="0"/>
              </a:spcAft>
              <a:buSzPts val="2800"/>
              <a:buChar char="–"/>
            </a:pPr>
            <a:r>
              <a:rPr lang="en-US"/>
              <a:t>Open mouth against resistance</a:t>
            </a:r>
            <a:endParaRPr/>
          </a:p>
          <a:p>
            <a:pPr marL="914400" lvl="1" indent="-406400" algn="l" rtl="0">
              <a:spcBef>
                <a:spcPts val="0"/>
              </a:spcBef>
              <a:spcAft>
                <a:spcPts val="0"/>
              </a:spcAft>
              <a:buSzPts val="2800"/>
              <a:buChar char="–"/>
            </a:pPr>
            <a:r>
              <a:rPr lang="en-US"/>
              <a:t>Jaw deviates to affected side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eb178acb80_0_6"/>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CNVII</a:t>
            </a:r>
            <a:endParaRPr>
              <a:solidFill>
                <a:schemeClr val="lt1"/>
              </a:solidFill>
            </a:endParaRPr>
          </a:p>
        </p:txBody>
      </p:sp>
      <p:sp>
        <p:nvSpPr>
          <p:cNvPr id="144" name="Google Shape;144;geb178acb80_0_6"/>
          <p:cNvSpPr txBox="1">
            <a:spLocks noGrp="1"/>
          </p:cNvSpPr>
          <p:nvPr>
            <p:ph type="body" idx="1"/>
          </p:nvPr>
        </p:nvSpPr>
        <p:spPr>
          <a:xfrm>
            <a:off x="457200" y="1600200"/>
            <a:ext cx="82296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Facial nerve</a:t>
            </a:r>
            <a:endParaRPr/>
          </a:p>
          <a:p>
            <a:pPr marL="914400" lvl="1" indent="-406400" algn="l" rtl="0">
              <a:spcBef>
                <a:spcPts val="0"/>
              </a:spcBef>
              <a:spcAft>
                <a:spcPts val="0"/>
              </a:spcAft>
              <a:buSzPts val="2800"/>
              <a:buChar char="–"/>
            </a:pPr>
            <a:r>
              <a:rPr lang="en-US"/>
              <a:t>Scrunch eyes</a:t>
            </a:r>
            <a:endParaRPr/>
          </a:p>
          <a:p>
            <a:pPr marL="914400" lvl="1" indent="-406400" algn="l" rtl="0">
              <a:spcBef>
                <a:spcPts val="0"/>
              </a:spcBef>
              <a:spcAft>
                <a:spcPts val="0"/>
              </a:spcAft>
              <a:buSzPts val="2800"/>
              <a:buChar char="–"/>
            </a:pPr>
            <a:r>
              <a:rPr lang="en-US"/>
              <a:t>Puff cheeks</a:t>
            </a:r>
            <a:endParaRPr/>
          </a:p>
          <a:p>
            <a:pPr marL="914400" lvl="1" indent="-406400" algn="l" rtl="0">
              <a:spcBef>
                <a:spcPts val="0"/>
              </a:spcBef>
              <a:spcAft>
                <a:spcPts val="0"/>
              </a:spcAft>
              <a:buSzPts val="2800"/>
              <a:buChar char="–"/>
            </a:pPr>
            <a:r>
              <a:rPr lang="en-US"/>
              <a:t>Toothy grin</a:t>
            </a:r>
            <a:endParaRPr/>
          </a:p>
          <a:p>
            <a:pPr marL="914400" lvl="1" indent="-406400" algn="l" rtl="0">
              <a:spcBef>
                <a:spcPts val="0"/>
              </a:spcBef>
              <a:spcAft>
                <a:spcPts val="0"/>
              </a:spcAft>
              <a:buSzPts val="2800"/>
              <a:buChar char="–"/>
            </a:pPr>
            <a:r>
              <a:rPr lang="en-US"/>
              <a:t>Taste on anterior ⅔ of tongue (won’t be required)</a:t>
            </a:r>
            <a:endParaRPr/>
          </a:p>
          <a:p>
            <a:pPr marL="914400" lvl="1" indent="-406400" algn="l" rtl="0">
              <a:spcBef>
                <a:spcPts val="0"/>
              </a:spcBef>
              <a:spcAft>
                <a:spcPts val="0"/>
              </a:spcAft>
              <a:buSzPts val="2800"/>
              <a:buChar char="–"/>
            </a:pPr>
            <a:r>
              <a:rPr lang="en-US"/>
              <a:t>Hyperacusis (weak stapedius)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eb178acb80_0_12"/>
          <p:cNvSpPr txBox="1">
            <a:spLocks noGrp="1"/>
          </p:cNvSpPr>
          <p:nvPr>
            <p:ph type="title"/>
          </p:nvPr>
        </p:nvSpPr>
        <p:spPr>
          <a:xfrm>
            <a:off x="457200" y="274637"/>
            <a:ext cx="8229600" cy="11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chemeClr val="lt1"/>
                </a:solidFill>
              </a:rPr>
              <a:t>CNVIII</a:t>
            </a:r>
            <a:endParaRPr>
              <a:solidFill>
                <a:schemeClr val="lt1"/>
              </a:solidFill>
            </a:endParaRPr>
          </a:p>
        </p:txBody>
      </p:sp>
      <p:sp>
        <p:nvSpPr>
          <p:cNvPr id="151" name="Google Shape;151;geb178acb80_0_12"/>
          <p:cNvSpPr txBox="1">
            <a:spLocks noGrp="1"/>
          </p:cNvSpPr>
          <p:nvPr>
            <p:ph type="body" idx="1"/>
          </p:nvPr>
        </p:nvSpPr>
        <p:spPr>
          <a:xfrm>
            <a:off x="457200" y="1600200"/>
            <a:ext cx="5349900" cy="4526100"/>
          </a:xfrm>
          <a:prstGeom prst="rect">
            <a:avLst/>
          </a:prstGeom>
        </p:spPr>
        <p:txBody>
          <a:bodyPr spcFirstLastPara="1" wrap="square" lIns="91425" tIns="91425" rIns="91425" bIns="91425" anchor="t" anchorCtr="0">
            <a:noAutofit/>
          </a:bodyPr>
          <a:lstStyle/>
          <a:p>
            <a:pPr marL="457200" lvl="0" indent="-431800" algn="l" rtl="0">
              <a:spcBef>
                <a:spcPts val="640"/>
              </a:spcBef>
              <a:spcAft>
                <a:spcPts val="0"/>
              </a:spcAft>
              <a:buSzPts val="3200"/>
              <a:buChar char="•"/>
            </a:pPr>
            <a:r>
              <a:rPr lang="en-US"/>
              <a:t>Vestibulocochlear</a:t>
            </a:r>
            <a:endParaRPr/>
          </a:p>
          <a:p>
            <a:pPr marL="914400" lvl="1" indent="-406400" algn="l" rtl="0">
              <a:spcBef>
                <a:spcPts val="0"/>
              </a:spcBef>
              <a:spcAft>
                <a:spcPts val="0"/>
              </a:spcAft>
              <a:buSzPts val="2800"/>
              <a:buChar char="–"/>
            </a:pPr>
            <a:r>
              <a:rPr lang="en-US"/>
              <a:t>Whisper (cover opposite ear)</a:t>
            </a:r>
            <a:endParaRPr/>
          </a:p>
          <a:p>
            <a:pPr marL="914400" lvl="1" indent="-406400" algn="l" rtl="0">
              <a:spcBef>
                <a:spcPts val="0"/>
              </a:spcBef>
              <a:spcAft>
                <a:spcPts val="0"/>
              </a:spcAft>
              <a:buSzPts val="2800"/>
              <a:buChar char="–"/>
            </a:pPr>
            <a:r>
              <a:rPr lang="en-US"/>
              <a:t>Rinne and Weber</a:t>
            </a:r>
            <a:endParaRPr/>
          </a:p>
          <a:p>
            <a:pPr marL="914400" lvl="1" indent="-406400" algn="l" rtl="0">
              <a:spcBef>
                <a:spcPts val="0"/>
              </a:spcBef>
              <a:spcAft>
                <a:spcPts val="0"/>
              </a:spcAft>
              <a:buSzPts val="2800"/>
              <a:buChar char="–"/>
            </a:pPr>
            <a:r>
              <a:rPr lang="en-US"/>
              <a:t>Check vestibular function by checking nystagmus and asking about vertigo</a:t>
            </a:r>
            <a:endParaRPr/>
          </a:p>
        </p:txBody>
      </p:sp>
      <p:pic>
        <p:nvPicPr>
          <p:cNvPr id="152" name="Google Shape;152;geb178acb80_0_12"/>
          <p:cNvPicPr preferRelativeResize="0"/>
          <p:nvPr/>
        </p:nvPicPr>
        <p:blipFill>
          <a:blip r:embed="rId3">
            <a:alphaModFix/>
          </a:blip>
          <a:stretch>
            <a:fillRect/>
          </a:stretch>
        </p:blipFill>
        <p:spPr>
          <a:xfrm>
            <a:off x="5806970" y="2150145"/>
            <a:ext cx="3098724" cy="3426200"/>
          </a:xfrm>
          <a:prstGeom prst="rect">
            <a:avLst/>
          </a:prstGeom>
          <a:noFill/>
          <a:ln>
            <a:noFill/>
          </a:ln>
        </p:spPr>
      </p:pic>
    </p:spTree>
  </p:cSld>
  <p:clrMapOvr>
    <a:masterClrMapping/>
  </p:clrMapOvr>
</p:sld>
</file>

<file path=ppt/theme/theme1.xml><?xml version="1.0" encoding="utf-8"?>
<a:theme xmlns:a="http://schemas.openxmlformats.org/drawingml/2006/main" name="Peer Teaching Society Master Slides 201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1186</Words>
  <Application>Microsoft Macintosh PowerPoint</Application>
  <PresentationFormat>On-screen Show (4:3)</PresentationFormat>
  <Paragraphs>284</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Radley</vt:lpstr>
      <vt:lpstr>Calibri</vt:lpstr>
      <vt:lpstr>Peer Teaching Society Master Slides 2010</vt:lpstr>
      <vt:lpstr>PowerPoint Presentation</vt:lpstr>
      <vt:lpstr>     </vt:lpstr>
      <vt:lpstr>PowerPoint Presentation</vt:lpstr>
      <vt:lpstr>Examination</vt:lpstr>
      <vt:lpstr>CNII</vt:lpstr>
      <vt:lpstr>CNIII, IV, VI</vt:lpstr>
      <vt:lpstr>CNV</vt:lpstr>
      <vt:lpstr>CNVII</vt:lpstr>
      <vt:lpstr>CNVIII</vt:lpstr>
      <vt:lpstr>CNIX and X</vt:lpstr>
      <vt:lpstr>CNXI</vt:lpstr>
      <vt:lpstr>CNXII</vt:lpstr>
      <vt:lpstr>Cerebellar</vt:lpstr>
      <vt:lpstr>Cerebellar</vt:lpstr>
      <vt:lpstr>History Taking</vt:lpstr>
      <vt:lpstr>Example of Mock OSCE Mark Scheme</vt:lpstr>
      <vt:lpstr>Headache</vt:lpstr>
      <vt:lpstr>Headache cont.</vt:lpstr>
      <vt:lpstr>Headache cont.</vt:lpstr>
      <vt:lpstr>Primary Headache</vt:lpstr>
      <vt:lpstr>Differentials for Headache</vt:lpstr>
      <vt:lpstr>Ophthalmic History Taking</vt:lpstr>
      <vt:lpstr>Differentials for Vision Loss</vt:lpstr>
      <vt:lpstr>Tips for Communication Skills</vt:lpstr>
      <vt:lpstr>Risk Assessment History</vt:lpstr>
      <vt:lpstr>ABCD2</vt:lpstr>
      <vt:lpstr>Assessment of Chronic Disease History</vt:lpstr>
      <vt:lpstr>Feedback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Emily Greenaway</cp:lastModifiedBy>
  <cp:revision>1</cp:revision>
  <dcterms:modified xsi:type="dcterms:W3CDTF">2021-08-30T13:55:32Z</dcterms:modified>
</cp:coreProperties>
</file>