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notesMasterIdLst>
    <p:notesMasterId r:id="rId37"/>
  </p:notesMasterIdLst>
  <p:handoutMasterIdLst>
    <p:handoutMasterId r:id="rId38"/>
  </p:handout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8" r:id="rId21"/>
    <p:sldId id="279" r:id="rId22"/>
    <p:sldId id="280" r:id="rId23"/>
    <p:sldId id="281" r:id="rId24"/>
    <p:sldId id="282" r:id="rId25"/>
    <p:sldId id="283" r:id="rId26"/>
    <p:sldId id="284" r:id="rId27"/>
    <p:sldId id="285" r:id="rId28"/>
    <p:sldId id="286" r:id="rId29"/>
    <p:sldId id="287" r:id="rId30"/>
    <p:sldId id="293" r:id="rId31"/>
    <p:sldId id="288" r:id="rId32"/>
    <p:sldId id="289" r:id="rId33"/>
    <p:sldId id="290" r:id="rId34"/>
    <p:sldId id="291" r:id="rId35"/>
    <p:sldId id="292" r:id="rId36"/>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3BF"/>
    <a:srgbClr val="BFB0D0"/>
    <a:srgbClr val="C4B6D4"/>
    <a:srgbClr val="CCC0DA"/>
    <a:srgbClr val="E43B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14" autoAdjust="0"/>
  </p:normalViewPr>
  <p:slideViewPr>
    <p:cSldViewPr snapToGrid="0" snapToObjects="1">
      <p:cViewPr>
        <p:scale>
          <a:sx n="60" d="100"/>
          <a:sy n="60" d="100"/>
        </p:scale>
        <p:origin x="-2496" y="-7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041366-A1F0-4257-A6DA-916BD08811D3}" type="doc">
      <dgm:prSet loTypeId="urn:microsoft.com/office/officeart/2005/8/layout/orgChart1" loCatId="hierarchy" qsTypeId="urn:microsoft.com/office/officeart/2005/8/quickstyle/simple4" qsCatId="simple" csTypeId="urn:microsoft.com/office/officeart/2005/8/colors/accent1_1" csCatId="accent1" phldr="1"/>
      <dgm:spPr/>
      <dgm:t>
        <a:bodyPr/>
        <a:lstStyle/>
        <a:p>
          <a:endParaRPr lang="en-GB"/>
        </a:p>
      </dgm:t>
    </dgm:pt>
    <dgm:pt modelId="{FAF3974B-7950-4E3B-8156-008DC23C518B}">
      <dgm:prSet phldrT="[Text]"/>
      <dgm:spPr/>
      <dgm:t>
        <a:bodyPr/>
        <a:lstStyle/>
        <a:p>
          <a:r>
            <a:rPr lang="en-GB" dirty="0" smtClean="0"/>
            <a:t>Anxiety</a:t>
          </a:r>
        </a:p>
      </dgm:t>
    </dgm:pt>
    <dgm:pt modelId="{88FB44D5-003C-43D0-980C-AEA15699A79E}" type="parTrans" cxnId="{64F0153B-EC08-4A76-B1F1-5F292D4DDBC1}">
      <dgm:prSet/>
      <dgm:spPr/>
      <dgm:t>
        <a:bodyPr/>
        <a:lstStyle/>
        <a:p>
          <a:endParaRPr lang="en-GB"/>
        </a:p>
      </dgm:t>
    </dgm:pt>
    <dgm:pt modelId="{A485C671-940C-4511-BCC0-1D0B6DA0612F}" type="sibTrans" cxnId="{64F0153B-EC08-4A76-B1F1-5F292D4DDBC1}">
      <dgm:prSet/>
      <dgm:spPr/>
      <dgm:t>
        <a:bodyPr/>
        <a:lstStyle/>
        <a:p>
          <a:endParaRPr lang="en-GB"/>
        </a:p>
      </dgm:t>
    </dgm:pt>
    <dgm:pt modelId="{5CA61C3D-B689-4A7C-A1F5-D80D1E72892E}">
      <dgm:prSet phldrT="[Text]"/>
      <dgm:spPr/>
      <dgm:t>
        <a:bodyPr/>
        <a:lstStyle/>
        <a:p>
          <a:r>
            <a:rPr lang="en-GB" smtClean="0"/>
            <a:t>Generalised Anxiety Disorder </a:t>
          </a:r>
          <a:endParaRPr lang="en-GB" dirty="0"/>
        </a:p>
      </dgm:t>
    </dgm:pt>
    <dgm:pt modelId="{5F69D8AB-95E1-40B7-815B-38ABAB596D9E}" type="parTrans" cxnId="{9D3FDF66-655B-4FC4-ADA8-E0F9D8ECE40D}">
      <dgm:prSet/>
      <dgm:spPr/>
      <dgm:t>
        <a:bodyPr/>
        <a:lstStyle/>
        <a:p>
          <a:endParaRPr lang="en-GB"/>
        </a:p>
      </dgm:t>
    </dgm:pt>
    <dgm:pt modelId="{B09AC68E-38C7-4671-AC90-F042C7C9ACB3}" type="sibTrans" cxnId="{9D3FDF66-655B-4FC4-ADA8-E0F9D8ECE40D}">
      <dgm:prSet/>
      <dgm:spPr/>
      <dgm:t>
        <a:bodyPr/>
        <a:lstStyle/>
        <a:p>
          <a:endParaRPr lang="en-GB"/>
        </a:p>
      </dgm:t>
    </dgm:pt>
    <dgm:pt modelId="{8D43423C-07C7-4639-BA77-17FF210E388A}">
      <dgm:prSet phldrT="[Text]"/>
      <dgm:spPr/>
      <dgm:t>
        <a:bodyPr/>
        <a:lstStyle/>
        <a:p>
          <a:r>
            <a:rPr lang="en-GB" smtClean="0"/>
            <a:t>Panic disorder</a:t>
          </a:r>
          <a:endParaRPr lang="en-GB" dirty="0"/>
        </a:p>
      </dgm:t>
    </dgm:pt>
    <dgm:pt modelId="{FDEF7F5E-CA6E-4C40-B6FA-974BFF7888E4}" type="parTrans" cxnId="{BB959AD5-C14E-4699-8118-4B596EEEE373}">
      <dgm:prSet/>
      <dgm:spPr/>
      <dgm:t>
        <a:bodyPr/>
        <a:lstStyle/>
        <a:p>
          <a:endParaRPr lang="en-GB"/>
        </a:p>
      </dgm:t>
    </dgm:pt>
    <dgm:pt modelId="{69AFA7C2-4CFC-4D8C-9FBB-A0D5EC68E057}" type="sibTrans" cxnId="{BB959AD5-C14E-4699-8118-4B596EEEE373}">
      <dgm:prSet/>
      <dgm:spPr/>
      <dgm:t>
        <a:bodyPr/>
        <a:lstStyle/>
        <a:p>
          <a:endParaRPr lang="en-GB"/>
        </a:p>
      </dgm:t>
    </dgm:pt>
    <dgm:pt modelId="{8D6F84DF-8876-44FB-B64C-5DD82BA75428}">
      <dgm:prSet phldrT="[Text]"/>
      <dgm:spPr/>
      <dgm:t>
        <a:bodyPr/>
        <a:lstStyle/>
        <a:p>
          <a:r>
            <a:rPr lang="en-GB" smtClean="0"/>
            <a:t>Phobias</a:t>
          </a:r>
          <a:endParaRPr lang="en-GB" dirty="0"/>
        </a:p>
      </dgm:t>
    </dgm:pt>
    <dgm:pt modelId="{10C8152A-79A8-4141-8327-965041DE869D}" type="parTrans" cxnId="{D54017F0-2E03-48E2-B8D9-995A15F093BE}">
      <dgm:prSet/>
      <dgm:spPr/>
      <dgm:t>
        <a:bodyPr/>
        <a:lstStyle/>
        <a:p>
          <a:endParaRPr lang="en-GB"/>
        </a:p>
      </dgm:t>
    </dgm:pt>
    <dgm:pt modelId="{397BC77C-4FD9-4936-883A-286A61DAA97E}" type="sibTrans" cxnId="{D54017F0-2E03-48E2-B8D9-995A15F093BE}">
      <dgm:prSet/>
      <dgm:spPr/>
      <dgm:t>
        <a:bodyPr/>
        <a:lstStyle/>
        <a:p>
          <a:endParaRPr lang="en-GB"/>
        </a:p>
      </dgm:t>
    </dgm:pt>
    <dgm:pt modelId="{65EE485A-FBB1-4D19-9313-6D5C8735A09C}">
      <dgm:prSet/>
      <dgm:spPr/>
      <dgm:t>
        <a:bodyPr/>
        <a:lstStyle/>
        <a:p>
          <a:r>
            <a:rPr lang="en-GB" smtClean="0"/>
            <a:t>Post Traumatic Stress Disorder</a:t>
          </a:r>
          <a:endParaRPr lang="en-GB" dirty="0"/>
        </a:p>
      </dgm:t>
    </dgm:pt>
    <dgm:pt modelId="{0A950B2E-F790-4CE1-AFA0-BD45547256D8}" type="parTrans" cxnId="{C6D45A65-F542-4452-BA46-160661EA1400}">
      <dgm:prSet/>
      <dgm:spPr/>
      <dgm:t>
        <a:bodyPr/>
        <a:lstStyle/>
        <a:p>
          <a:endParaRPr lang="en-GB"/>
        </a:p>
      </dgm:t>
    </dgm:pt>
    <dgm:pt modelId="{5AC0BE90-6F88-4C04-B437-DA980A9B4B99}" type="sibTrans" cxnId="{C6D45A65-F542-4452-BA46-160661EA1400}">
      <dgm:prSet/>
      <dgm:spPr/>
      <dgm:t>
        <a:bodyPr/>
        <a:lstStyle/>
        <a:p>
          <a:endParaRPr lang="en-GB"/>
        </a:p>
      </dgm:t>
    </dgm:pt>
    <dgm:pt modelId="{D55A6064-47C0-4763-ABC9-B763DFFED5A8}">
      <dgm:prSet/>
      <dgm:spPr/>
      <dgm:t>
        <a:bodyPr/>
        <a:lstStyle/>
        <a:p>
          <a:r>
            <a:rPr lang="en-GB" smtClean="0"/>
            <a:t>Obsessive Compulsive Disorder</a:t>
          </a:r>
          <a:endParaRPr lang="en-GB" dirty="0"/>
        </a:p>
      </dgm:t>
    </dgm:pt>
    <dgm:pt modelId="{19A5A15D-2885-497D-B7F6-BEEA870DC9E9}" type="parTrans" cxnId="{8F26A387-ACDC-419D-B672-5F12BD349DA2}">
      <dgm:prSet/>
      <dgm:spPr/>
      <dgm:t>
        <a:bodyPr/>
        <a:lstStyle/>
        <a:p>
          <a:endParaRPr lang="en-GB"/>
        </a:p>
      </dgm:t>
    </dgm:pt>
    <dgm:pt modelId="{F402DB9C-B9A1-44A4-B4F5-F5B6EE8E9266}" type="sibTrans" cxnId="{8F26A387-ACDC-419D-B672-5F12BD349DA2}">
      <dgm:prSet/>
      <dgm:spPr/>
      <dgm:t>
        <a:bodyPr/>
        <a:lstStyle/>
        <a:p>
          <a:endParaRPr lang="en-GB"/>
        </a:p>
      </dgm:t>
    </dgm:pt>
    <dgm:pt modelId="{8B347367-5BBE-4A24-8161-A28114180BFC}" type="pres">
      <dgm:prSet presAssocID="{7A041366-A1F0-4257-A6DA-916BD08811D3}" presName="hierChild1" presStyleCnt="0">
        <dgm:presLayoutVars>
          <dgm:orgChart val="1"/>
          <dgm:chPref val="1"/>
          <dgm:dir/>
          <dgm:animOne val="branch"/>
          <dgm:animLvl val="lvl"/>
          <dgm:resizeHandles/>
        </dgm:presLayoutVars>
      </dgm:prSet>
      <dgm:spPr/>
      <dgm:t>
        <a:bodyPr/>
        <a:lstStyle/>
        <a:p>
          <a:endParaRPr lang="en-GB"/>
        </a:p>
      </dgm:t>
    </dgm:pt>
    <dgm:pt modelId="{99702DEE-18CE-4F3D-9EF7-2490451BD96C}" type="pres">
      <dgm:prSet presAssocID="{FAF3974B-7950-4E3B-8156-008DC23C518B}" presName="hierRoot1" presStyleCnt="0">
        <dgm:presLayoutVars>
          <dgm:hierBranch val="init"/>
        </dgm:presLayoutVars>
      </dgm:prSet>
      <dgm:spPr/>
      <dgm:t>
        <a:bodyPr/>
        <a:lstStyle/>
        <a:p>
          <a:endParaRPr lang="en-GB"/>
        </a:p>
      </dgm:t>
    </dgm:pt>
    <dgm:pt modelId="{335C966D-7066-4F83-97C5-BB99195D4D27}" type="pres">
      <dgm:prSet presAssocID="{FAF3974B-7950-4E3B-8156-008DC23C518B}" presName="rootComposite1" presStyleCnt="0"/>
      <dgm:spPr/>
      <dgm:t>
        <a:bodyPr/>
        <a:lstStyle/>
        <a:p>
          <a:endParaRPr lang="en-GB"/>
        </a:p>
      </dgm:t>
    </dgm:pt>
    <dgm:pt modelId="{626755E6-509E-4E86-9FE4-42AA49EC1981}" type="pres">
      <dgm:prSet presAssocID="{FAF3974B-7950-4E3B-8156-008DC23C518B}" presName="rootText1" presStyleLbl="node0" presStyleIdx="0" presStyleCnt="1">
        <dgm:presLayoutVars>
          <dgm:chPref val="3"/>
        </dgm:presLayoutVars>
      </dgm:prSet>
      <dgm:spPr/>
      <dgm:t>
        <a:bodyPr/>
        <a:lstStyle/>
        <a:p>
          <a:endParaRPr lang="en-GB"/>
        </a:p>
      </dgm:t>
    </dgm:pt>
    <dgm:pt modelId="{06DF4FFC-E8FC-48EA-9445-9337C2B11CE7}" type="pres">
      <dgm:prSet presAssocID="{FAF3974B-7950-4E3B-8156-008DC23C518B}" presName="rootConnector1" presStyleLbl="node1" presStyleIdx="0" presStyleCnt="0"/>
      <dgm:spPr/>
      <dgm:t>
        <a:bodyPr/>
        <a:lstStyle/>
        <a:p>
          <a:endParaRPr lang="en-GB"/>
        </a:p>
      </dgm:t>
    </dgm:pt>
    <dgm:pt modelId="{14AB8CC5-79A5-4F86-9E49-06D8C68A5A27}" type="pres">
      <dgm:prSet presAssocID="{FAF3974B-7950-4E3B-8156-008DC23C518B}" presName="hierChild2" presStyleCnt="0"/>
      <dgm:spPr/>
      <dgm:t>
        <a:bodyPr/>
        <a:lstStyle/>
        <a:p>
          <a:endParaRPr lang="en-GB"/>
        </a:p>
      </dgm:t>
    </dgm:pt>
    <dgm:pt modelId="{7E833146-BEC4-4D58-8180-084A28F1ABBE}" type="pres">
      <dgm:prSet presAssocID="{5F69D8AB-95E1-40B7-815B-38ABAB596D9E}" presName="Name37" presStyleLbl="parChTrans1D2" presStyleIdx="0" presStyleCnt="5"/>
      <dgm:spPr/>
      <dgm:t>
        <a:bodyPr/>
        <a:lstStyle/>
        <a:p>
          <a:endParaRPr lang="en-GB"/>
        </a:p>
      </dgm:t>
    </dgm:pt>
    <dgm:pt modelId="{27E640C0-2BBD-41C9-AC00-3FBC0F14E8BD}" type="pres">
      <dgm:prSet presAssocID="{5CA61C3D-B689-4A7C-A1F5-D80D1E72892E}" presName="hierRoot2" presStyleCnt="0">
        <dgm:presLayoutVars>
          <dgm:hierBranch val="init"/>
        </dgm:presLayoutVars>
      </dgm:prSet>
      <dgm:spPr/>
      <dgm:t>
        <a:bodyPr/>
        <a:lstStyle/>
        <a:p>
          <a:endParaRPr lang="en-GB"/>
        </a:p>
      </dgm:t>
    </dgm:pt>
    <dgm:pt modelId="{B82EB182-7F5E-4D11-95A9-AD214E481198}" type="pres">
      <dgm:prSet presAssocID="{5CA61C3D-B689-4A7C-A1F5-D80D1E72892E}" presName="rootComposite" presStyleCnt="0"/>
      <dgm:spPr/>
      <dgm:t>
        <a:bodyPr/>
        <a:lstStyle/>
        <a:p>
          <a:endParaRPr lang="en-GB"/>
        </a:p>
      </dgm:t>
    </dgm:pt>
    <dgm:pt modelId="{71EFD8DE-4765-4475-BBEE-F77CD7400D78}" type="pres">
      <dgm:prSet presAssocID="{5CA61C3D-B689-4A7C-A1F5-D80D1E72892E}" presName="rootText" presStyleLbl="node2" presStyleIdx="0" presStyleCnt="5">
        <dgm:presLayoutVars>
          <dgm:chPref val="3"/>
        </dgm:presLayoutVars>
      </dgm:prSet>
      <dgm:spPr/>
      <dgm:t>
        <a:bodyPr/>
        <a:lstStyle/>
        <a:p>
          <a:endParaRPr lang="en-GB"/>
        </a:p>
      </dgm:t>
    </dgm:pt>
    <dgm:pt modelId="{2D92D1FD-7D5E-4960-818C-F618D30D6759}" type="pres">
      <dgm:prSet presAssocID="{5CA61C3D-B689-4A7C-A1F5-D80D1E72892E}" presName="rootConnector" presStyleLbl="node2" presStyleIdx="0" presStyleCnt="5"/>
      <dgm:spPr/>
      <dgm:t>
        <a:bodyPr/>
        <a:lstStyle/>
        <a:p>
          <a:endParaRPr lang="en-GB"/>
        </a:p>
      </dgm:t>
    </dgm:pt>
    <dgm:pt modelId="{2AD65EF1-7D47-4827-B3EC-6EBBD87C40C3}" type="pres">
      <dgm:prSet presAssocID="{5CA61C3D-B689-4A7C-A1F5-D80D1E72892E}" presName="hierChild4" presStyleCnt="0"/>
      <dgm:spPr/>
      <dgm:t>
        <a:bodyPr/>
        <a:lstStyle/>
        <a:p>
          <a:endParaRPr lang="en-GB"/>
        </a:p>
      </dgm:t>
    </dgm:pt>
    <dgm:pt modelId="{8B40D966-7388-4BE7-A8B0-1B893D5D3CA0}" type="pres">
      <dgm:prSet presAssocID="{5CA61C3D-B689-4A7C-A1F5-D80D1E72892E}" presName="hierChild5" presStyleCnt="0"/>
      <dgm:spPr/>
      <dgm:t>
        <a:bodyPr/>
        <a:lstStyle/>
        <a:p>
          <a:endParaRPr lang="en-GB"/>
        </a:p>
      </dgm:t>
    </dgm:pt>
    <dgm:pt modelId="{743577FB-C13C-4C2B-8F6D-D5CDCF2E3782}" type="pres">
      <dgm:prSet presAssocID="{0A950B2E-F790-4CE1-AFA0-BD45547256D8}" presName="Name37" presStyleLbl="parChTrans1D2" presStyleIdx="1" presStyleCnt="5"/>
      <dgm:spPr/>
      <dgm:t>
        <a:bodyPr/>
        <a:lstStyle/>
        <a:p>
          <a:endParaRPr lang="en-GB"/>
        </a:p>
      </dgm:t>
    </dgm:pt>
    <dgm:pt modelId="{4D96DEAF-960E-4E7F-ABCE-FC68ABEDA903}" type="pres">
      <dgm:prSet presAssocID="{65EE485A-FBB1-4D19-9313-6D5C8735A09C}" presName="hierRoot2" presStyleCnt="0">
        <dgm:presLayoutVars>
          <dgm:hierBranch val="init"/>
        </dgm:presLayoutVars>
      </dgm:prSet>
      <dgm:spPr/>
      <dgm:t>
        <a:bodyPr/>
        <a:lstStyle/>
        <a:p>
          <a:endParaRPr lang="en-GB"/>
        </a:p>
      </dgm:t>
    </dgm:pt>
    <dgm:pt modelId="{458C22BF-0A97-4209-BE75-C952F4C65500}" type="pres">
      <dgm:prSet presAssocID="{65EE485A-FBB1-4D19-9313-6D5C8735A09C}" presName="rootComposite" presStyleCnt="0"/>
      <dgm:spPr/>
      <dgm:t>
        <a:bodyPr/>
        <a:lstStyle/>
        <a:p>
          <a:endParaRPr lang="en-GB"/>
        </a:p>
      </dgm:t>
    </dgm:pt>
    <dgm:pt modelId="{20AD3217-A3A9-487D-9E70-8E39728D5C73}" type="pres">
      <dgm:prSet presAssocID="{65EE485A-FBB1-4D19-9313-6D5C8735A09C}" presName="rootText" presStyleLbl="node2" presStyleIdx="1" presStyleCnt="5">
        <dgm:presLayoutVars>
          <dgm:chPref val="3"/>
        </dgm:presLayoutVars>
      </dgm:prSet>
      <dgm:spPr/>
      <dgm:t>
        <a:bodyPr/>
        <a:lstStyle/>
        <a:p>
          <a:endParaRPr lang="en-GB"/>
        </a:p>
      </dgm:t>
    </dgm:pt>
    <dgm:pt modelId="{7457C936-0437-40D3-9B62-349F7BC8F188}" type="pres">
      <dgm:prSet presAssocID="{65EE485A-FBB1-4D19-9313-6D5C8735A09C}" presName="rootConnector" presStyleLbl="node2" presStyleIdx="1" presStyleCnt="5"/>
      <dgm:spPr/>
      <dgm:t>
        <a:bodyPr/>
        <a:lstStyle/>
        <a:p>
          <a:endParaRPr lang="en-GB"/>
        </a:p>
      </dgm:t>
    </dgm:pt>
    <dgm:pt modelId="{3D3B0E32-2817-4D01-AB41-4A45BD70145D}" type="pres">
      <dgm:prSet presAssocID="{65EE485A-FBB1-4D19-9313-6D5C8735A09C}" presName="hierChild4" presStyleCnt="0"/>
      <dgm:spPr/>
      <dgm:t>
        <a:bodyPr/>
        <a:lstStyle/>
        <a:p>
          <a:endParaRPr lang="en-GB"/>
        </a:p>
      </dgm:t>
    </dgm:pt>
    <dgm:pt modelId="{22230231-C774-4CBE-884A-A7F97FA089BC}" type="pres">
      <dgm:prSet presAssocID="{65EE485A-FBB1-4D19-9313-6D5C8735A09C}" presName="hierChild5" presStyleCnt="0"/>
      <dgm:spPr/>
      <dgm:t>
        <a:bodyPr/>
        <a:lstStyle/>
        <a:p>
          <a:endParaRPr lang="en-GB"/>
        </a:p>
      </dgm:t>
    </dgm:pt>
    <dgm:pt modelId="{68023333-979C-4EFA-8986-51045A507BBB}" type="pres">
      <dgm:prSet presAssocID="{FDEF7F5E-CA6E-4C40-B6FA-974BFF7888E4}" presName="Name37" presStyleLbl="parChTrans1D2" presStyleIdx="2" presStyleCnt="5"/>
      <dgm:spPr/>
      <dgm:t>
        <a:bodyPr/>
        <a:lstStyle/>
        <a:p>
          <a:endParaRPr lang="en-GB"/>
        </a:p>
      </dgm:t>
    </dgm:pt>
    <dgm:pt modelId="{183A9E9B-6CF4-49BE-B2E9-1C7F641C2F4A}" type="pres">
      <dgm:prSet presAssocID="{8D43423C-07C7-4639-BA77-17FF210E388A}" presName="hierRoot2" presStyleCnt="0">
        <dgm:presLayoutVars>
          <dgm:hierBranch val="init"/>
        </dgm:presLayoutVars>
      </dgm:prSet>
      <dgm:spPr/>
      <dgm:t>
        <a:bodyPr/>
        <a:lstStyle/>
        <a:p>
          <a:endParaRPr lang="en-GB"/>
        </a:p>
      </dgm:t>
    </dgm:pt>
    <dgm:pt modelId="{23DDBD6E-4D89-4BB0-AE10-2E0FEFAD85E4}" type="pres">
      <dgm:prSet presAssocID="{8D43423C-07C7-4639-BA77-17FF210E388A}" presName="rootComposite" presStyleCnt="0"/>
      <dgm:spPr/>
      <dgm:t>
        <a:bodyPr/>
        <a:lstStyle/>
        <a:p>
          <a:endParaRPr lang="en-GB"/>
        </a:p>
      </dgm:t>
    </dgm:pt>
    <dgm:pt modelId="{C96C03F8-F70F-4B12-ADB9-AD5EAB806C8D}" type="pres">
      <dgm:prSet presAssocID="{8D43423C-07C7-4639-BA77-17FF210E388A}" presName="rootText" presStyleLbl="node2" presStyleIdx="2" presStyleCnt="5">
        <dgm:presLayoutVars>
          <dgm:chPref val="3"/>
        </dgm:presLayoutVars>
      </dgm:prSet>
      <dgm:spPr/>
      <dgm:t>
        <a:bodyPr/>
        <a:lstStyle/>
        <a:p>
          <a:endParaRPr lang="en-GB"/>
        </a:p>
      </dgm:t>
    </dgm:pt>
    <dgm:pt modelId="{135DF20F-5732-46DA-B72A-0283227F93D5}" type="pres">
      <dgm:prSet presAssocID="{8D43423C-07C7-4639-BA77-17FF210E388A}" presName="rootConnector" presStyleLbl="node2" presStyleIdx="2" presStyleCnt="5"/>
      <dgm:spPr/>
      <dgm:t>
        <a:bodyPr/>
        <a:lstStyle/>
        <a:p>
          <a:endParaRPr lang="en-GB"/>
        </a:p>
      </dgm:t>
    </dgm:pt>
    <dgm:pt modelId="{8B3F3130-9251-46B9-8C9C-B0176EBDEA95}" type="pres">
      <dgm:prSet presAssocID="{8D43423C-07C7-4639-BA77-17FF210E388A}" presName="hierChild4" presStyleCnt="0"/>
      <dgm:spPr/>
      <dgm:t>
        <a:bodyPr/>
        <a:lstStyle/>
        <a:p>
          <a:endParaRPr lang="en-GB"/>
        </a:p>
      </dgm:t>
    </dgm:pt>
    <dgm:pt modelId="{47A043A0-0193-4DD4-A6CC-F2E6EBFB27C9}" type="pres">
      <dgm:prSet presAssocID="{8D43423C-07C7-4639-BA77-17FF210E388A}" presName="hierChild5" presStyleCnt="0"/>
      <dgm:spPr/>
      <dgm:t>
        <a:bodyPr/>
        <a:lstStyle/>
        <a:p>
          <a:endParaRPr lang="en-GB"/>
        </a:p>
      </dgm:t>
    </dgm:pt>
    <dgm:pt modelId="{CCB5CC33-FF48-44D4-8F3E-5096DD02E3FA}" type="pres">
      <dgm:prSet presAssocID="{19A5A15D-2885-497D-B7F6-BEEA870DC9E9}" presName="Name37" presStyleLbl="parChTrans1D2" presStyleIdx="3" presStyleCnt="5"/>
      <dgm:spPr/>
      <dgm:t>
        <a:bodyPr/>
        <a:lstStyle/>
        <a:p>
          <a:endParaRPr lang="en-GB"/>
        </a:p>
      </dgm:t>
    </dgm:pt>
    <dgm:pt modelId="{626C1D21-E7CB-4276-AE77-18524C25279D}" type="pres">
      <dgm:prSet presAssocID="{D55A6064-47C0-4763-ABC9-B763DFFED5A8}" presName="hierRoot2" presStyleCnt="0">
        <dgm:presLayoutVars>
          <dgm:hierBranch val="init"/>
        </dgm:presLayoutVars>
      </dgm:prSet>
      <dgm:spPr/>
      <dgm:t>
        <a:bodyPr/>
        <a:lstStyle/>
        <a:p>
          <a:endParaRPr lang="en-GB"/>
        </a:p>
      </dgm:t>
    </dgm:pt>
    <dgm:pt modelId="{646CD507-B705-46DE-B618-1E3BA2097728}" type="pres">
      <dgm:prSet presAssocID="{D55A6064-47C0-4763-ABC9-B763DFFED5A8}" presName="rootComposite" presStyleCnt="0"/>
      <dgm:spPr/>
      <dgm:t>
        <a:bodyPr/>
        <a:lstStyle/>
        <a:p>
          <a:endParaRPr lang="en-GB"/>
        </a:p>
      </dgm:t>
    </dgm:pt>
    <dgm:pt modelId="{660B9AD0-9C57-4C2B-8495-4D7ACC528DD5}" type="pres">
      <dgm:prSet presAssocID="{D55A6064-47C0-4763-ABC9-B763DFFED5A8}" presName="rootText" presStyleLbl="node2" presStyleIdx="3" presStyleCnt="5">
        <dgm:presLayoutVars>
          <dgm:chPref val="3"/>
        </dgm:presLayoutVars>
      </dgm:prSet>
      <dgm:spPr/>
      <dgm:t>
        <a:bodyPr/>
        <a:lstStyle/>
        <a:p>
          <a:endParaRPr lang="en-GB"/>
        </a:p>
      </dgm:t>
    </dgm:pt>
    <dgm:pt modelId="{137783B9-C194-4657-ABDD-B34677A43E11}" type="pres">
      <dgm:prSet presAssocID="{D55A6064-47C0-4763-ABC9-B763DFFED5A8}" presName="rootConnector" presStyleLbl="node2" presStyleIdx="3" presStyleCnt="5"/>
      <dgm:spPr/>
      <dgm:t>
        <a:bodyPr/>
        <a:lstStyle/>
        <a:p>
          <a:endParaRPr lang="en-GB"/>
        </a:p>
      </dgm:t>
    </dgm:pt>
    <dgm:pt modelId="{791F6CC4-B03A-4123-BAE6-7B09578E04A1}" type="pres">
      <dgm:prSet presAssocID="{D55A6064-47C0-4763-ABC9-B763DFFED5A8}" presName="hierChild4" presStyleCnt="0"/>
      <dgm:spPr/>
      <dgm:t>
        <a:bodyPr/>
        <a:lstStyle/>
        <a:p>
          <a:endParaRPr lang="en-GB"/>
        </a:p>
      </dgm:t>
    </dgm:pt>
    <dgm:pt modelId="{DCDF6325-01C1-46D3-A0F8-2C7B765B076C}" type="pres">
      <dgm:prSet presAssocID="{D55A6064-47C0-4763-ABC9-B763DFFED5A8}" presName="hierChild5" presStyleCnt="0"/>
      <dgm:spPr/>
      <dgm:t>
        <a:bodyPr/>
        <a:lstStyle/>
        <a:p>
          <a:endParaRPr lang="en-GB"/>
        </a:p>
      </dgm:t>
    </dgm:pt>
    <dgm:pt modelId="{44DAD8DC-B223-4D59-80A4-CE0281E72B24}" type="pres">
      <dgm:prSet presAssocID="{10C8152A-79A8-4141-8327-965041DE869D}" presName="Name37" presStyleLbl="parChTrans1D2" presStyleIdx="4" presStyleCnt="5"/>
      <dgm:spPr/>
      <dgm:t>
        <a:bodyPr/>
        <a:lstStyle/>
        <a:p>
          <a:endParaRPr lang="en-GB"/>
        </a:p>
      </dgm:t>
    </dgm:pt>
    <dgm:pt modelId="{36F424D5-0790-4F6D-A27F-273AE9054EC5}" type="pres">
      <dgm:prSet presAssocID="{8D6F84DF-8876-44FB-B64C-5DD82BA75428}" presName="hierRoot2" presStyleCnt="0">
        <dgm:presLayoutVars>
          <dgm:hierBranch val="init"/>
        </dgm:presLayoutVars>
      </dgm:prSet>
      <dgm:spPr/>
      <dgm:t>
        <a:bodyPr/>
        <a:lstStyle/>
        <a:p>
          <a:endParaRPr lang="en-GB"/>
        </a:p>
      </dgm:t>
    </dgm:pt>
    <dgm:pt modelId="{1234AEFE-BB63-466F-85FB-ADB72FAF436B}" type="pres">
      <dgm:prSet presAssocID="{8D6F84DF-8876-44FB-B64C-5DD82BA75428}" presName="rootComposite" presStyleCnt="0"/>
      <dgm:spPr/>
      <dgm:t>
        <a:bodyPr/>
        <a:lstStyle/>
        <a:p>
          <a:endParaRPr lang="en-GB"/>
        </a:p>
      </dgm:t>
    </dgm:pt>
    <dgm:pt modelId="{16E5DBCE-306F-4306-9BA1-8E39AAE37BCE}" type="pres">
      <dgm:prSet presAssocID="{8D6F84DF-8876-44FB-B64C-5DD82BA75428}" presName="rootText" presStyleLbl="node2" presStyleIdx="4" presStyleCnt="5">
        <dgm:presLayoutVars>
          <dgm:chPref val="3"/>
        </dgm:presLayoutVars>
      </dgm:prSet>
      <dgm:spPr/>
      <dgm:t>
        <a:bodyPr/>
        <a:lstStyle/>
        <a:p>
          <a:endParaRPr lang="en-GB"/>
        </a:p>
      </dgm:t>
    </dgm:pt>
    <dgm:pt modelId="{52977FBD-417C-4A40-9A15-73F8D35B2789}" type="pres">
      <dgm:prSet presAssocID="{8D6F84DF-8876-44FB-B64C-5DD82BA75428}" presName="rootConnector" presStyleLbl="node2" presStyleIdx="4" presStyleCnt="5"/>
      <dgm:spPr/>
      <dgm:t>
        <a:bodyPr/>
        <a:lstStyle/>
        <a:p>
          <a:endParaRPr lang="en-GB"/>
        </a:p>
      </dgm:t>
    </dgm:pt>
    <dgm:pt modelId="{58C0D008-6731-41BB-88F7-B7B9A228CD86}" type="pres">
      <dgm:prSet presAssocID="{8D6F84DF-8876-44FB-B64C-5DD82BA75428}" presName="hierChild4" presStyleCnt="0"/>
      <dgm:spPr/>
      <dgm:t>
        <a:bodyPr/>
        <a:lstStyle/>
        <a:p>
          <a:endParaRPr lang="en-GB"/>
        </a:p>
      </dgm:t>
    </dgm:pt>
    <dgm:pt modelId="{0EF39C6A-1352-464D-A417-003A056A4DAF}" type="pres">
      <dgm:prSet presAssocID="{8D6F84DF-8876-44FB-B64C-5DD82BA75428}" presName="hierChild5" presStyleCnt="0"/>
      <dgm:spPr/>
      <dgm:t>
        <a:bodyPr/>
        <a:lstStyle/>
        <a:p>
          <a:endParaRPr lang="en-GB"/>
        </a:p>
      </dgm:t>
    </dgm:pt>
    <dgm:pt modelId="{8CDDF584-C1B6-4404-B629-AD3CF8099D95}" type="pres">
      <dgm:prSet presAssocID="{FAF3974B-7950-4E3B-8156-008DC23C518B}" presName="hierChild3" presStyleCnt="0"/>
      <dgm:spPr/>
      <dgm:t>
        <a:bodyPr/>
        <a:lstStyle/>
        <a:p>
          <a:endParaRPr lang="en-GB"/>
        </a:p>
      </dgm:t>
    </dgm:pt>
  </dgm:ptLst>
  <dgm:cxnLst>
    <dgm:cxn modelId="{B3FAF3E3-6A87-4F84-A176-4C891C695F3B}" type="presOf" srcId="{10C8152A-79A8-4141-8327-965041DE869D}" destId="{44DAD8DC-B223-4D59-80A4-CE0281E72B24}" srcOrd="0" destOrd="0" presId="urn:microsoft.com/office/officeart/2005/8/layout/orgChart1"/>
    <dgm:cxn modelId="{71288163-4C18-43B6-8336-4395F8AEE4C5}" type="presOf" srcId="{D55A6064-47C0-4763-ABC9-B763DFFED5A8}" destId="{137783B9-C194-4657-ABDD-B34677A43E11}" srcOrd="1" destOrd="0" presId="urn:microsoft.com/office/officeart/2005/8/layout/orgChart1"/>
    <dgm:cxn modelId="{949AA4AC-A9D6-4088-BFCC-63C3075AD651}" type="presOf" srcId="{FAF3974B-7950-4E3B-8156-008DC23C518B}" destId="{06DF4FFC-E8FC-48EA-9445-9337C2B11CE7}" srcOrd="1" destOrd="0" presId="urn:microsoft.com/office/officeart/2005/8/layout/orgChart1"/>
    <dgm:cxn modelId="{8F26A387-ACDC-419D-B672-5F12BD349DA2}" srcId="{FAF3974B-7950-4E3B-8156-008DC23C518B}" destId="{D55A6064-47C0-4763-ABC9-B763DFFED5A8}" srcOrd="3" destOrd="0" parTransId="{19A5A15D-2885-497D-B7F6-BEEA870DC9E9}" sibTransId="{F402DB9C-B9A1-44A4-B4F5-F5B6EE8E9266}"/>
    <dgm:cxn modelId="{9E48086A-5E73-4F4A-A072-7DCD62FE1AB6}" type="presOf" srcId="{8D6F84DF-8876-44FB-B64C-5DD82BA75428}" destId="{52977FBD-417C-4A40-9A15-73F8D35B2789}" srcOrd="1" destOrd="0" presId="urn:microsoft.com/office/officeart/2005/8/layout/orgChart1"/>
    <dgm:cxn modelId="{D54017F0-2E03-48E2-B8D9-995A15F093BE}" srcId="{FAF3974B-7950-4E3B-8156-008DC23C518B}" destId="{8D6F84DF-8876-44FB-B64C-5DD82BA75428}" srcOrd="4" destOrd="0" parTransId="{10C8152A-79A8-4141-8327-965041DE869D}" sibTransId="{397BC77C-4FD9-4936-883A-286A61DAA97E}"/>
    <dgm:cxn modelId="{55F7079D-76D2-443B-8A23-48FAC030E231}" type="presOf" srcId="{65EE485A-FBB1-4D19-9313-6D5C8735A09C}" destId="{7457C936-0437-40D3-9B62-349F7BC8F188}" srcOrd="1" destOrd="0" presId="urn:microsoft.com/office/officeart/2005/8/layout/orgChart1"/>
    <dgm:cxn modelId="{047BC26C-8F18-4F46-AD4A-863D9FE2D4CC}" type="presOf" srcId="{5F69D8AB-95E1-40B7-815B-38ABAB596D9E}" destId="{7E833146-BEC4-4D58-8180-084A28F1ABBE}" srcOrd="0" destOrd="0" presId="urn:microsoft.com/office/officeart/2005/8/layout/orgChart1"/>
    <dgm:cxn modelId="{B1D4F4B8-9FC7-457E-A234-01DEAE17177E}" type="presOf" srcId="{8D6F84DF-8876-44FB-B64C-5DD82BA75428}" destId="{16E5DBCE-306F-4306-9BA1-8E39AAE37BCE}" srcOrd="0" destOrd="0" presId="urn:microsoft.com/office/officeart/2005/8/layout/orgChart1"/>
    <dgm:cxn modelId="{1860C1CB-BFFD-46F2-A0D5-A46DEFDED3F1}" type="presOf" srcId="{65EE485A-FBB1-4D19-9313-6D5C8735A09C}" destId="{20AD3217-A3A9-487D-9E70-8E39728D5C73}" srcOrd="0" destOrd="0" presId="urn:microsoft.com/office/officeart/2005/8/layout/orgChart1"/>
    <dgm:cxn modelId="{BB959AD5-C14E-4699-8118-4B596EEEE373}" srcId="{FAF3974B-7950-4E3B-8156-008DC23C518B}" destId="{8D43423C-07C7-4639-BA77-17FF210E388A}" srcOrd="2" destOrd="0" parTransId="{FDEF7F5E-CA6E-4C40-B6FA-974BFF7888E4}" sibTransId="{69AFA7C2-4CFC-4D8C-9FBB-A0D5EC68E057}"/>
    <dgm:cxn modelId="{7FD84886-3839-4222-B25B-7549E1ACDC05}" type="presOf" srcId="{8D43423C-07C7-4639-BA77-17FF210E388A}" destId="{135DF20F-5732-46DA-B72A-0283227F93D5}" srcOrd="1" destOrd="0" presId="urn:microsoft.com/office/officeart/2005/8/layout/orgChart1"/>
    <dgm:cxn modelId="{130BD5C1-4E69-46AB-84BB-6E0C967A1B9E}" type="presOf" srcId="{7A041366-A1F0-4257-A6DA-916BD08811D3}" destId="{8B347367-5BBE-4A24-8161-A28114180BFC}" srcOrd="0" destOrd="0" presId="urn:microsoft.com/office/officeart/2005/8/layout/orgChart1"/>
    <dgm:cxn modelId="{C6D45A65-F542-4452-BA46-160661EA1400}" srcId="{FAF3974B-7950-4E3B-8156-008DC23C518B}" destId="{65EE485A-FBB1-4D19-9313-6D5C8735A09C}" srcOrd="1" destOrd="0" parTransId="{0A950B2E-F790-4CE1-AFA0-BD45547256D8}" sibTransId="{5AC0BE90-6F88-4C04-B437-DA980A9B4B99}"/>
    <dgm:cxn modelId="{4B90FB2D-5098-4091-BF54-7A16E79A4391}" type="presOf" srcId="{D55A6064-47C0-4763-ABC9-B763DFFED5A8}" destId="{660B9AD0-9C57-4C2B-8495-4D7ACC528DD5}" srcOrd="0" destOrd="0" presId="urn:microsoft.com/office/officeart/2005/8/layout/orgChart1"/>
    <dgm:cxn modelId="{A02C1059-83E6-47C4-BBC6-07FD9AFC7231}" type="presOf" srcId="{FAF3974B-7950-4E3B-8156-008DC23C518B}" destId="{626755E6-509E-4E86-9FE4-42AA49EC1981}" srcOrd="0" destOrd="0" presId="urn:microsoft.com/office/officeart/2005/8/layout/orgChart1"/>
    <dgm:cxn modelId="{C0CF6213-C680-484E-828B-11F2F725BFA8}" type="presOf" srcId="{0A950B2E-F790-4CE1-AFA0-BD45547256D8}" destId="{743577FB-C13C-4C2B-8F6D-D5CDCF2E3782}" srcOrd="0" destOrd="0" presId="urn:microsoft.com/office/officeart/2005/8/layout/orgChart1"/>
    <dgm:cxn modelId="{64F0153B-EC08-4A76-B1F1-5F292D4DDBC1}" srcId="{7A041366-A1F0-4257-A6DA-916BD08811D3}" destId="{FAF3974B-7950-4E3B-8156-008DC23C518B}" srcOrd="0" destOrd="0" parTransId="{88FB44D5-003C-43D0-980C-AEA15699A79E}" sibTransId="{A485C671-940C-4511-BCC0-1D0B6DA0612F}"/>
    <dgm:cxn modelId="{8748332A-40B6-4A66-A96C-E559C7319284}" type="presOf" srcId="{5CA61C3D-B689-4A7C-A1F5-D80D1E72892E}" destId="{71EFD8DE-4765-4475-BBEE-F77CD7400D78}" srcOrd="0" destOrd="0" presId="urn:microsoft.com/office/officeart/2005/8/layout/orgChart1"/>
    <dgm:cxn modelId="{AEC34D5A-80A1-44B5-B4C5-834CA47B6EDE}" type="presOf" srcId="{8D43423C-07C7-4639-BA77-17FF210E388A}" destId="{C96C03F8-F70F-4B12-ADB9-AD5EAB806C8D}" srcOrd="0" destOrd="0" presId="urn:microsoft.com/office/officeart/2005/8/layout/orgChart1"/>
    <dgm:cxn modelId="{C9E202B6-9756-4EA9-A3BF-94D7BD9BE150}" type="presOf" srcId="{19A5A15D-2885-497D-B7F6-BEEA870DC9E9}" destId="{CCB5CC33-FF48-44D4-8F3E-5096DD02E3FA}" srcOrd="0" destOrd="0" presId="urn:microsoft.com/office/officeart/2005/8/layout/orgChart1"/>
    <dgm:cxn modelId="{E82E4161-5536-4468-9819-5B4FCDC7B06D}" type="presOf" srcId="{FDEF7F5E-CA6E-4C40-B6FA-974BFF7888E4}" destId="{68023333-979C-4EFA-8986-51045A507BBB}" srcOrd="0" destOrd="0" presId="urn:microsoft.com/office/officeart/2005/8/layout/orgChart1"/>
    <dgm:cxn modelId="{C9CB63F9-5466-4960-BD26-058E315121F2}" type="presOf" srcId="{5CA61C3D-B689-4A7C-A1F5-D80D1E72892E}" destId="{2D92D1FD-7D5E-4960-818C-F618D30D6759}" srcOrd="1" destOrd="0" presId="urn:microsoft.com/office/officeart/2005/8/layout/orgChart1"/>
    <dgm:cxn modelId="{9D3FDF66-655B-4FC4-ADA8-E0F9D8ECE40D}" srcId="{FAF3974B-7950-4E3B-8156-008DC23C518B}" destId="{5CA61C3D-B689-4A7C-A1F5-D80D1E72892E}" srcOrd="0" destOrd="0" parTransId="{5F69D8AB-95E1-40B7-815B-38ABAB596D9E}" sibTransId="{B09AC68E-38C7-4671-AC90-F042C7C9ACB3}"/>
    <dgm:cxn modelId="{55A0A38A-8B46-4F88-B1A4-F0B497A49D3E}" type="presParOf" srcId="{8B347367-5BBE-4A24-8161-A28114180BFC}" destId="{99702DEE-18CE-4F3D-9EF7-2490451BD96C}" srcOrd="0" destOrd="0" presId="urn:microsoft.com/office/officeart/2005/8/layout/orgChart1"/>
    <dgm:cxn modelId="{5568D13E-239D-45CA-A8F7-F8F812716453}" type="presParOf" srcId="{99702DEE-18CE-4F3D-9EF7-2490451BD96C}" destId="{335C966D-7066-4F83-97C5-BB99195D4D27}" srcOrd="0" destOrd="0" presId="urn:microsoft.com/office/officeart/2005/8/layout/orgChart1"/>
    <dgm:cxn modelId="{6BCCC20F-B840-4CC2-8C31-7E0224E7A87B}" type="presParOf" srcId="{335C966D-7066-4F83-97C5-BB99195D4D27}" destId="{626755E6-509E-4E86-9FE4-42AA49EC1981}" srcOrd="0" destOrd="0" presId="urn:microsoft.com/office/officeart/2005/8/layout/orgChart1"/>
    <dgm:cxn modelId="{425CF8BD-8669-4F07-9953-32F8F0E975B5}" type="presParOf" srcId="{335C966D-7066-4F83-97C5-BB99195D4D27}" destId="{06DF4FFC-E8FC-48EA-9445-9337C2B11CE7}" srcOrd="1" destOrd="0" presId="urn:microsoft.com/office/officeart/2005/8/layout/orgChart1"/>
    <dgm:cxn modelId="{0B7DFD9B-15D9-4341-9D83-139CB79DF733}" type="presParOf" srcId="{99702DEE-18CE-4F3D-9EF7-2490451BD96C}" destId="{14AB8CC5-79A5-4F86-9E49-06D8C68A5A27}" srcOrd="1" destOrd="0" presId="urn:microsoft.com/office/officeart/2005/8/layout/orgChart1"/>
    <dgm:cxn modelId="{79378B9F-E705-48E4-8A04-1505AB2418DA}" type="presParOf" srcId="{14AB8CC5-79A5-4F86-9E49-06D8C68A5A27}" destId="{7E833146-BEC4-4D58-8180-084A28F1ABBE}" srcOrd="0" destOrd="0" presId="urn:microsoft.com/office/officeart/2005/8/layout/orgChart1"/>
    <dgm:cxn modelId="{49F83B5E-AD51-4FC3-833F-AC18FE25E83F}" type="presParOf" srcId="{14AB8CC5-79A5-4F86-9E49-06D8C68A5A27}" destId="{27E640C0-2BBD-41C9-AC00-3FBC0F14E8BD}" srcOrd="1" destOrd="0" presId="urn:microsoft.com/office/officeart/2005/8/layout/orgChart1"/>
    <dgm:cxn modelId="{67E468A4-060F-40DD-9AAF-D94E26B48113}" type="presParOf" srcId="{27E640C0-2BBD-41C9-AC00-3FBC0F14E8BD}" destId="{B82EB182-7F5E-4D11-95A9-AD214E481198}" srcOrd="0" destOrd="0" presId="urn:microsoft.com/office/officeart/2005/8/layout/orgChart1"/>
    <dgm:cxn modelId="{92B35660-1FBA-4B09-8BE2-FD051DEFC0BA}" type="presParOf" srcId="{B82EB182-7F5E-4D11-95A9-AD214E481198}" destId="{71EFD8DE-4765-4475-BBEE-F77CD7400D78}" srcOrd="0" destOrd="0" presId="urn:microsoft.com/office/officeart/2005/8/layout/orgChart1"/>
    <dgm:cxn modelId="{06897606-C37B-4A9C-BCD6-E20688F46D52}" type="presParOf" srcId="{B82EB182-7F5E-4D11-95A9-AD214E481198}" destId="{2D92D1FD-7D5E-4960-818C-F618D30D6759}" srcOrd="1" destOrd="0" presId="urn:microsoft.com/office/officeart/2005/8/layout/orgChart1"/>
    <dgm:cxn modelId="{BE935CF4-8549-4D40-ADF9-D35077DF359A}" type="presParOf" srcId="{27E640C0-2BBD-41C9-AC00-3FBC0F14E8BD}" destId="{2AD65EF1-7D47-4827-B3EC-6EBBD87C40C3}" srcOrd="1" destOrd="0" presId="urn:microsoft.com/office/officeart/2005/8/layout/orgChart1"/>
    <dgm:cxn modelId="{B796AF93-5309-4267-AA8F-EE6AE09BAAE4}" type="presParOf" srcId="{27E640C0-2BBD-41C9-AC00-3FBC0F14E8BD}" destId="{8B40D966-7388-4BE7-A8B0-1B893D5D3CA0}" srcOrd="2" destOrd="0" presId="urn:microsoft.com/office/officeart/2005/8/layout/orgChart1"/>
    <dgm:cxn modelId="{C109C372-FE85-4907-B103-9BBC13DD11B1}" type="presParOf" srcId="{14AB8CC5-79A5-4F86-9E49-06D8C68A5A27}" destId="{743577FB-C13C-4C2B-8F6D-D5CDCF2E3782}" srcOrd="2" destOrd="0" presId="urn:microsoft.com/office/officeart/2005/8/layout/orgChart1"/>
    <dgm:cxn modelId="{E0F72EDA-B701-4C31-B03F-D042C0F5A262}" type="presParOf" srcId="{14AB8CC5-79A5-4F86-9E49-06D8C68A5A27}" destId="{4D96DEAF-960E-4E7F-ABCE-FC68ABEDA903}" srcOrd="3" destOrd="0" presId="urn:microsoft.com/office/officeart/2005/8/layout/orgChart1"/>
    <dgm:cxn modelId="{E71F7127-DD46-4683-AA06-37DA09AAC0B0}" type="presParOf" srcId="{4D96DEAF-960E-4E7F-ABCE-FC68ABEDA903}" destId="{458C22BF-0A97-4209-BE75-C952F4C65500}" srcOrd="0" destOrd="0" presId="urn:microsoft.com/office/officeart/2005/8/layout/orgChart1"/>
    <dgm:cxn modelId="{034933C1-B9FB-4F63-A747-4F6A5238D9C6}" type="presParOf" srcId="{458C22BF-0A97-4209-BE75-C952F4C65500}" destId="{20AD3217-A3A9-487D-9E70-8E39728D5C73}" srcOrd="0" destOrd="0" presId="urn:microsoft.com/office/officeart/2005/8/layout/orgChart1"/>
    <dgm:cxn modelId="{1278456C-472E-415C-AE7B-ED5AF702AC90}" type="presParOf" srcId="{458C22BF-0A97-4209-BE75-C952F4C65500}" destId="{7457C936-0437-40D3-9B62-349F7BC8F188}" srcOrd="1" destOrd="0" presId="urn:microsoft.com/office/officeart/2005/8/layout/orgChart1"/>
    <dgm:cxn modelId="{4266E3A1-DE74-4A26-93CE-0F7DE0606E15}" type="presParOf" srcId="{4D96DEAF-960E-4E7F-ABCE-FC68ABEDA903}" destId="{3D3B0E32-2817-4D01-AB41-4A45BD70145D}" srcOrd="1" destOrd="0" presId="urn:microsoft.com/office/officeart/2005/8/layout/orgChart1"/>
    <dgm:cxn modelId="{61407B02-F9E4-4887-9F03-85DA3913B4AA}" type="presParOf" srcId="{4D96DEAF-960E-4E7F-ABCE-FC68ABEDA903}" destId="{22230231-C774-4CBE-884A-A7F97FA089BC}" srcOrd="2" destOrd="0" presId="urn:microsoft.com/office/officeart/2005/8/layout/orgChart1"/>
    <dgm:cxn modelId="{F3168453-6AF3-4748-BFB2-0CC692AC951B}" type="presParOf" srcId="{14AB8CC5-79A5-4F86-9E49-06D8C68A5A27}" destId="{68023333-979C-4EFA-8986-51045A507BBB}" srcOrd="4" destOrd="0" presId="urn:microsoft.com/office/officeart/2005/8/layout/orgChart1"/>
    <dgm:cxn modelId="{4ABB0A5D-C401-4AC9-A861-CE229F0385B9}" type="presParOf" srcId="{14AB8CC5-79A5-4F86-9E49-06D8C68A5A27}" destId="{183A9E9B-6CF4-49BE-B2E9-1C7F641C2F4A}" srcOrd="5" destOrd="0" presId="urn:microsoft.com/office/officeart/2005/8/layout/orgChart1"/>
    <dgm:cxn modelId="{AFA34DA1-2BC1-48C1-B609-8AB6884AE028}" type="presParOf" srcId="{183A9E9B-6CF4-49BE-B2E9-1C7F641C2F4A}" destId="{23DDBD6E-4D89-4BB0-AE10-2E0FEFAD85E4}" srcOrd="0" destOrd="0" presId="urn:microsoft.com/office/officeart/2005/8/layout/orgChart1"/>
    <dgm:cxn modelId="{336D1493-05C8-4F37-8D40-0477F96163A5}" type="presParOf" srcId="{23DDBD6E-4D89-4BB0-AE10-2E0FEFAD85E4}" destId="{C96C03F8-F70F-4B12-ADB9-AD5EAB806C8D}" srcOrd="0" destOrd="0" presId="urn:microsoft.com/office/officeart/2005/8/layout/orgChart1"/>
    <dgm:cxn modelId="{7BFA1D75-C93E-44D2-9692-5E8A881F3896}" type="presParOf" srcId="{23DDBD6E-4D89-4BB0-AE10-2E0FEFAD85E4}" destId="{135DF20F-5732-46DA-B72A-0283227F93D5}" srcOrd="1" destOrd="0" presId="urn:microsoft.com/office/officeart/2005/8/layout/orgChart1"/>
    <dgm:cxn modelId="{296DA1BD-B8B1-4CD0-A2D6-117D78887AB7}" type="presParOf" srcId="{183A9E9B-6CF4-49BE-B2E9-1C7F641C2F4A}" destId="{8B3F3130-9251-46B9-8C9C-B0176EBDEA95}" srcOrd="1" destOrd="0" presId="urn:microsoft.com/office/officeart/2005/8/layout/orgChart1"/>
    <dgm:cxn modelId="{88BDAFD8-E926-4EF2-B6D0-D2FD110EA607}" type="presParOf" srcId="{183A9E9B-6CF4-49BE-B2E9-1C7F641C2F4A}" destId="{47A043A0-0193-4DD4-A6CC-F2E6EBFB27C9}" srcOrd="2" destOrd="0" presId="urn:microsoft.com/office/officeart/2005/8/layout/orgChart1"/>
    <dgm:cxn modelId="{55E2FACC-6015-4627-AF6A-2CB483AC8EE8}" type="presParOf" srcId="{14AB8CC5-79A5-4F86-9E49-06D8C68A5A27}" destId="{CCB5CC33-FF48-44D4-8F3E-5096DD02E3FA}" srcOrd="6" destOrd="0" presId="urn:microsoft.com/office/officeart/2005/8/layout/orgChart1"/>
    <dgm:cxn modelId="{248AD7FF-8610-4D87-B58B-D9BB8F795AAD}" type="presParOf" srcId="{14AB8CC5-79A5-4F86-9E49-06D8C68A5A27}" destId="{626C1D21-E7CB-4276-AE77-18524C25279D}" srcOrd="7" destOrd="0" presId="urn:microsoft.com/office/officeart/2005/8/layout/orgChart1"/>
    <dgm:cxn modelId="{C46228A5-A2D7-4F23-9F24-CFE2A21DC03A}" type="presParOf" srcId="{626C1D21-E7CB-4276-AE77-18524C25279D}" destId="{646CD507-B705-46DE-B618-1E3BA2097728}" srcOrd="0" destOrd="0" presId="urn:microsoft.com/office/officeart/2005/8/layout/orgChart1"/>
    <dgm:cxn modelId="{396D4E81-C556-4CE2-82B7-2816719D989F}" type="presParOf" srcId="{646CD507-B705-46DE-B618-1E3BA2097728}" destId="{660B9AD0-9C57-4C2B-8495-4D7ACC528DD5}" srcOrd="0" destOrd="0" presId="urn:microsoft.com/office/officeart/2005/8/layout/orgChart1"/>
    <dgm:cxn modelId="{5164B5A0-0E64-4A3A-8D99-91198261A932}" type="presParOf" srcId="{646CD507-B705-46DE-B618-1E3BA2097728}" destId="{137783B9-C194-4657-ABDD-B34677A43E11}" srcOrd="1" destOrd="0" presId="urn:microsoft.com/office/officeart/2005/8/layout/orgChart1"/>
    <dgm:cxn modelId="{1D8FA61C-E22C-4CB9-B4DF-A2ED01634FFA}" type="presParOf" srcId="{626C1D21-E7CB-4276-AE77-18524C25279D}" destId="{791F6CC4-B03A-4123-BAE6-7B09578E04A1}" srcOrd="1" destOrd="0" presId="urn:microsoft.com/office/officeart/2005/8/layout/orgChart1"/>
    <dgm:cxn modelId="{0103F721-085C-4A79-9AA9-0F54CD86F06C}" type="presParOf" srcId="{626C1D21-E7CB-4276-AE77-18524C25279D}" destId="{DCDF6325-01C1-46D3-A0F8-2C7B765B076C}" srcOrd="2" destOrd="0" presId="urn:microsoft.com/office/officeart/2005/8/layout/orgChart1"/>
    <dgm:cxn modelId="{5D6A0DFE-A0E8-465B-ADFD-123166052090}" type="presParOf" srcId="{14AB8CC5-79A5-4F86-9E49-06D8C68A5A27}" destId="{44DAD8DC-B223-4D59-80A4-CE0281E72B24}" srcOrd="8" destOrd="0" presId="urn:microsoft.com/office/officeart/2005/8/layout/orgChart1"/>
    <dgm:cxn modelId="{2A1F485C-F8AE-42D0-B411-FC5BF9BEF869}" type="presParOf" srcId="{14AB8CC5-79A5-4F86-9E49-06D8C68A5A27}" destId="{36F424D5-0790-4F6D-A27F-273AE9054EC5}" srcOrd="9" destOrd="0" presId="urn:microsoft.com/office/officeart/2005/8/layout/orgChart1"/>
    <dgm:cxn modelId="{1454E698-1994-4DA7-91F7-FCA95350AABA}" type="presParOf" srcId="{36F424D5-0790-4F6D-A27F-273AE9054EC5}" destId="{1234AEFE-BB63-466F-85FB-ADB72FAF436B}" srcOrd="0" destOrd="0" presId="urn:microsoft.com/office/officeart/2005/8/layout/orgChart1"/>
    <dgm:cxn modelId="{0CCAD70D-BA90-4E8E-847C-BE5867E53220}" type="presParOf" srcId="{1234AEFE-BB63-466F-85FB-ADB72FAF436B}" destId="{16E5DBCE-306F-4306-9BA1-8E39AAE37BCE}" srcOrd="0" destOrd="0" presId="urn:microsoft.com/office/officeart/2005/8/layout/orgChart1"/>
    <dgm:cxn modelId="{E58991F7-A096-4FFA-B627-9514F9953537}" type="presParOf" srcId="{1234AEFE-BB63-466F-85FB-ADB72FAF436B}" destId="{52977FBD-417C-4A40-9A15-73F8D35B2789}" srcOrd="1" destOrd="0" presId="urn:microsoft.com/office/officeart/2005/8/layout/orgChart1"/>
    <dgm:cxn modelId="{62672C2E-4EFA-4FD5-A918-B09193FE2F6E}" type="presParOf" srcId="{36F424D5-0790-4F6D-A27F-273AE9054EC5}" destId="{58C0D008-6731-41BB-88F7-B7B9A228CD86}" srcOrd="1" destOrd="0" presId="urn:microsoft.com/office/officeart/2005/8/layout/orgChart1"/>
    <dgm:cxn modelId="{2515D316-766E-471C-B3C7-71DBE19D407B}" type="presParOf" srcId="{36F424D5-0790-4F6D-A27F-273AE9054EC5}" destId="{0EF39C6A-1352-464D-A417-003A056A4DAF}" srcOrd="2" destOrd="0" presId="urn:microsoft.com/office/officeart/2005/8/layout/orgChart1"/>
    <dgm:cxn modelId="{D278A581-26F2-4F98-895E-6A46D80E01FF}" type="presParOf" srcId="{99702DEE-18CE-4F3D-9EF7-2490451BD96C}" destId="{8CDDF584-C1B6-4404-B629-AD3CF8099D9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AD8DC-B223-4D59-80A4-CE0281E72B24}">
      <dsp:nvSpPr>
        <dsp:cNvPr id="0" name=""/>
        <dsp:cNvSpPr/>
      </dsp:nvSpPr>
      <dsp:spPr>
        <a:xfrm>
          <a:off x="4392488" y="2398361"/>
          <a:ext cx="3639727" cy="315844"/>
        </a:xfrm>
        <a:custGeom>
          <a:avLst/>
          <a:gdLst/>
          <a:ahLst/>
          <a:cxnLst/>
          <a:rect l="0" t="0" r="0" b="0"/>
          <a:pathLst>
            <a:path>
              <a:moveTo>
                <a:pt x="0" y="0"/>
              </a:moveTo>
              <a:lnTo>
                <a:pt x="0" y="157922"/>
              </a:lnTo>
              <a:lnTo>
                <a:pt x="3639727" y="157922"/>
              </a:lnTo>
              <a:lnTo>
                <a:pt x="3639727" y="315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CB5CC33-FF48-44D4-8F3E-5096DD02E3FA}">
      <dsp:nvSpPr>
        <dsp:cNvPr id="0" name=""/>
        <dsp:cNvSpPr/>
      </dsp:nvSpPr>
      <dsp:spPr>
        <a:xfrm>
          <a:off x="4392488" y="2398361"/>
          <a:ext cx="1819863" cy="315844"/>
        </a:xfrm>
        <a:custGeom>
          <a:avLst/>
          <a:gdLst/>
          <a:ahLst/>
          <a:cxnLst/>
          <a:rect l="0" t="0" r="0" b="0"/>
          <a:pathLst>
            <a:path>
              <a:moveTo>
                <a:pt x="0" y="0"/>
              </a:moveTo>
              <a:lnTo>
                <a:pt x="0" y="157922"/>
              </a:lnTo>
              <a:lnTo>
                <a:pt x="1819863" y="157922"/>
              </a:lnTo>
              <a:lnTo>
                <a:pt x="1819863" y="315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023333-979C-4EFA-8986-51045A507BBB}">
      <dsp:nvSpPr>
        <dsp:cNvPr id="0" name=""/>
        <dsp:cNvSpPr/>
      </dsp:nvSpPr>
      <dsp:spPr>
        <a:xfrm>
          <a:off x="4346768" y="2398361"/>
          <a:ext cx="91440" cy="315844"/>
        </a:xfrm>
        <a:custGeom>
          <a:avLst/>
          <a:gdLst/>
          <a:ahLst/>
          <a:cxnLst/>
          <a:rect l="0" t="0" r="0" b="0"/>
          <a:pathLst>
            <a:path>
              <a:moveTo>
                <a:pt x="45720" y="0"/>
              </a:moveTo>
              <a:lnTo>
                <a:pt x="45720" y="315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3577FB-C13C-4C2B-8F6D-D5CDCF2E3782}">
      <dsp:nvSpPr>
        <dsp:cNvPr id="0" name=""/>
        <dsp:cNvSpPr/>
      </dsp:nvSpPr>
      <dsp:spPr>
        <a:xfrm>
          <a:off x="2572624" y="2398361"/>
          <a:ext cx="1819863" cy="315844"/>
        </a:xfrm>
        <a:custGeom>
          <a:avLst/>
          <a:gdLst/>
          <a:ahLst/>
          <a:cxnLst/>
          <a:rect l="0" t="0" r="0" b="0"/>
          <a:pathLst>
            <a:path>
              <a:moveTo>
                <a:pt x="1819863" y="0"/>
              </a:moveTo>
              <a:lnTo>
                <a:pt x="1819863" y="157922"/>
              </a:lnTo>
              <a:lnTo>
                <a:pt x="0" y="157922"/>
              </a:lnTo>
              <a:lnTo>
                <a:pt x="0" y="315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833146-BEC4-4D58-8180-084A28F1ABBE}">
      <dsp:nvSpPr>
        <dsp:cNvPr id="0" name=""/>
        <dsp:cNvSpPr/>
      </dsp:nvSpPr>
      <dsp:spPr>
        <a:xfrm>
          <a:off x="752760" y="2398361"/>
          <a:ext cx="3639727" cy="315844"/>
        </a:xfrm>
        <a:custGeom>
          <a:avLst/>
          <a:gdLst/>
          <a:ahLst/>
          <a:cxnLst/>
          <a:rect l="0" t="0" r="0" b="0"/>
          <a:pathLst>
            <a:path>
              <a:moveTo>
                <a:pt x="3639727" y="0"/>
              </a:moveTo>
              <a:lnTo>
                <a:pt x="3639727" y="157922"/>
              </a:lnTo>
              <a:lnTo>
                <a:pt x="0" y="157922"/>
              </a:lnTo>
              <a:lnTo>
                <a:pt x="0" y="3158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6755E6-509E-4E86-9FE4-42AA49EC1981}">
      <dsp:nvSpPr>
        <dsp:cNvPr id="0" name=""/>
        <dsp:cNvSpPr/>
      </dsp:nvSpPr>
      <dsp:spPr>
        <a:xfrm>
          <a:off x="3640478" y="1646352"/>
          <a:ext cx="1504019" cy="752009"/>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smtClean="0"/>
            <a:t>Anxiety</a:t>
          </a:r>
        </a:p>
      </dsp:txBody>
      <dsp:txXfrm>
        <a:off x="3640478" y="1646352"/>
        <a:ext cx="1504019" cy="752009"/>
      </dsp:txXfrm>
    </dsp:sp>
    <dsp:sp modelId="{71EFD8DE-4765-4475-BBEE-F77CD7400D78}">
      <dsp:nvSpPr>
        <dsp:cNvPr id="0" name=""/>
        <dsp:cNvSpPr/>
      </dsp:nvSpPr>
      <dsp:spPr>
        <a:xfrm>
          <a:off x="750" y="2714206"/>
          <a:ext cx="1504019" cy="752009"/>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smtClean="0"/>
            <a:t>Generalised Anxiety Disorder </a:t>
          </a:r>
          <a:endParaRPr lang="en-GB" sz="1700" kern="1200" dirty="0"/>
        </a:p>
      </dsp:txBody>
      <dsp:txXfrm>
        <a:off x="750" y="2714206"/>
        <a:ext cx="1504019" cy="752009"/>
      </dsp:txXfrm>
    </dsp:sp>
    <dsp:sp modelId="{20AD3217-A3A9-487D-9E70-8E39728D5C73}">
      <dsp:nvSpPr>
        <dsp:cNvPr id="0" name=""/>
        <dsp:cNvSpPr/>
      </dsp:nvSpPr>
      <dsp:spPr>
        <a:xfrm>
          <a:off x="1820614" y="2714206"/>
          <a:ext cx="1504019" cy="752009"/>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smtClean="0"/>
            <a:t>Post Traumatic Stress Disorder</a:t>
          </a:r>
          <a:endParaRPr lang="en-GB" sz="1700" kern="1200" dirty="0"/>
        </a:p>
      </dsp:txBody>
      <dsp:txXfrm>
        <a:off x="1820614" y="2714206"/>
        <a:ext cx="1504019" cy="752009"/>
      </dsp:txXfrm>
    </dsp:sp>
    <dsp:sp modelId="{C96C03F8-F70F-4B12-ADB9-AD5EAB806C8D}">
      <dsp:nvSpPr>
        <dsp:cNvPr id="0" name=""/>
        <dsp:cNvSpPr/>
      </dsp:nvSpPr>
      <dsp:spPr>
        <a:xfrm>
          <a:off x="3640478" y="2714206"/>
          <a:ext cx="1504019" cy="752009"/>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smtClean="0"/>
            <a:t>Panic disorder</a:t>
          </a:r>
          <a:endParaRPr lang="en-GB" sz="1700" kern="1200" dirty="0"/>
        </a:p>
      </dsp:txBody>
      <dsp:txXfrm>
        <a:off x="3640478" y="2714206"/>
        <a:ext cx="1504019" cy="752009"/>
      </dsp:txXfrm>
    </dsp:sp>
    <dsp:sp modelId="{660B9AD0-9C57-4C2B-8495-4D7ACC528DD5}">
      <dsp:nvSpPr>
        <dsp:cNvPr id="0" name=""/>
        <dsp:cNvSpPr/>
      </dsp:nvSpPr>
      <dsp:spPr>
        <a:xfrm>
          <a:off x="5460341" y="2714206"/>
          <a:ext cx="1504019" cy="752009"/>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smtClean="0"/>
            <a:t>Obsessive Compulsive Disorder</a:t>
          </a:r>
          <a:endParaRPr lang="en-GB" sz="1700" kern="1200" dirty="0"/>
        </a:p>
      </dsp:txBody>
      <dsp:txXfrm>
        <a:off x="5460341" y="2714206"/>
        <a:ext cx="1504019" cy="752009"/>
      </dsp:txXfrm>
    </dsp:sp>
    <dsp:sp modelId="{16E5DBCE-306F-4306-9BA1-8E39AAE37BCE}">
      <dsp:nvSpPr>
        <dsp:cNvPr id="0" name=""/>
        <dsp:cNvSpPr/>
      </dsp:nvSpPr>
      <dsp:spPr>
        <a:xfrm>
          <a:off x="7280205" y="2714206"/>
          <a:ext cx="1504019" cy="752009"/>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smtClean="0"/>
            <a:t>Phobias</a:t>
          </a:r>
          <a:endParaRPr lang="en-GB" sz="1700" kern="1200" dirty="0"/>
        </a:p>
      </dsp:txBody>
      <dsp:txXfrm>
        <a:off x="7280205" y="2714206"/>
        <a:ext cx="1504019" cy="75200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07B035A-21C1-4D02-9AE4-367AEECE59A2}" type="datetimeFigureOut">
              <a:rPr lang="en-GB" smtClean="0"/>
              <a:t>16/11/2015</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A1B9414-7C19-477B-B94A-818FA664C1B0}" type="slidenum">
              <a:rPr lang="en-GB" smtClean="0"/>
              <a:t>‹#›</a:t>
            </a:fld>
            <a:endParaRPr lang="en-GB"/>
          </a:p>
        </p:txBody>
      </p:sp>
    </p:spTree>
    <p:extLst>
      <p:ext uri="{BB962C8B-B14F-4D97-AF65-F5344CB8AC3E}">
        <p14:creationId xmlns:p14="http://schemas.microsoft.com/office/powerpoint/2010/main" val="119475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BC5FC8E-4C16-4EA3-93E5-84D5F1BB5601}" type="datetimeFigureOut">
              <a:rPr lang="en-GB" smtClean="0"/>
              <a:t>16/11/2015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4F9E72E-3D8C-422B-B629-FFC1951CDECC}" type="slidenum">
              <a:rPr lang="en-GB" smtClean="0"/>
              <a:t>‹#›</a:t>
            </a:fld>
            <a:endParaRPr lang="en-GB"/>
          </a:p>
        </p:txBody>
      </p:sp>
    </p:spTree>
    <p:extLst>
      <p:ext uri="{BB962C8B-B14F-4D97-AF65-F5344CB8AC3E}">
        <p14:creationId xmlns:p14="http://schemas.microsoft.com/office/powerpoint/2010/main" val="1898578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nice.org.uk/guidance/cg100/chapter/guidance#ftn.footnote_6"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The NICE guidelines encourage a case-finding approach with at-risk groups (individuals with a past history of depression or a chronic health problem with associated functional impairment) using a two question approach:</a:t>
            </a:r>
          </a:p>
          <a:p>
            <a:r>
              <a:rPr lang="en-GB" sz="1200" b="0" i="0" kern="1200" dirty="0" smtClean="0">
                <a:solidFill>
                  <a:schemeClr val="tx1"/>
                </a:solidFill>
                <a:latin typeface="+mn-lt"/>
                <a:ea typeface="+mn-ea"/>
                <a:cs typeface="+mn-cs"/>
              </a:rPr>
              <a:t>During the past month, have you:</a:t>
            </a:r>
          </a:p>
          <a:p>
            <a:pPr lvl="1"/>
            <a:r>
              <a:rPr lang="en-GB" sz="1200" b="0" i="0" kern="1200" dirty="0" smtClean="0">
                <a:solidFill>
                  <a:schemeClr val="tx1"/>
                </a:solidFill>
                <a:latin typeface="+mn-lt"/>
                <a:ea typeface="+mn-ea"/>
                <a:cs typeface="+mn-cs"/>
              </a:rPr>
              <a:t>Felt low, depressed or hopeless?</a:t>
            </a:r>
          </a:p>
          <a:p>
            <a:pPr lvl="1"/>
            <a:r>
              <a:rPr lang="en-GB" sz="1200" b="0" i="0" kern="1200" dirty="0" smtClean="0">
                <a:solidFill>
                  <a:schemeClr val="tx1"/>
                </a:solidFill>
                <a:latin typeface="+mn-lt"/>
                <a:ea typeface="+mn-ea"/>
                <a:cs typeface="+mn-cs"/>
              </a:rPr>
              <a:t>Had little interest or pleasure in doing things?</a:t>
            </a:r>
          </a:p>
        </p:txBody>
      </p:sp>
      <p:sp>
        <p:nvSpPr>
          <p:cNvPr id="4" name="Slide Number Placeholder 3"/>
          <p:cNvSpPr>
            <a:spLocks noGrp="1"/>
          </p:cNvSpPr>
          <p:nvPr>
            <p:ph type="sldNum" sz="quarter" idx="10"/>
          </p:nvPr>
        </p:nvSpPr>
        <p:spPr/>
        <p:txBody>
          <a:bodyPr/>
          <a:lstStyle/>
          <a:p>
            <a:fld id="{C19B57DC-88E0-437B-A2DA-4AC35A043157}"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Irritablility</a:t>
            </a:r>
            <a:r>
              <a:rPr lang="en-GB" dirty="0" smtClean="0"/>
              <a:t>, euphoria, grandiosity,</a:t>
            </a:r>
            <a:r>
              <a:rPr lang="en-GB" baseline="0" dirty="0" smtClean="0"/>
              <a:t> self importance, flight of ideas, </a:t>
            </a:r>
            <a:r>
              <a:rPr lang="en-GB" baseline="0" dirty="0" err="1" smtClean="0"/>
              <a:t>distractability</a:t>
            </a:r>
            <a:r>
              <a:rPr lang="en-GB" baseline="0" dirty="0" smtClean="0"/>
              <a:t>, </a:t>
            </a:r>
          </a:p>
          <a:p>
            <a:r>
              <a:rPr lang="en-GB" baseline="0" dirty="0" smtClean="0"/>
              <a:t>Hyperactivity </a:t>
            </a:r>
          </a:p>
          <a:p>
            <a:endParaRPr lang="en-GB" dirty="0"/>
          </a:p>
        </p:txBody>
      </p:sp>
      <p:sp>
        <p:nvSpPr>
          <p:cNvPr id="4" name="Slide Number Placeholder 3"/>
          <p:cNvSpPr>
            <a:spLocks noGrp="1"/>
          </p:cNvSpPr>
          <p:nvPr>
            <p:ph type="sldNum" sz="quarter" idx="10"/>
          </p:nvPr>
        </p:nvSpPr>
        <p:spPr/>
        <p:txBody>
          <a:bodyPr/>
          <a:lstStyle/>
          <a:p>
            <a:fld id="{7801CA04-79CE-4B5F-A756-A4B7DCDDC288}" type="slidenum">
              <a:rPr lang="en-GB" smtClean="0"/>
              <a:t>32</a:t>
            </a:fld>
            <a:endParaRPr lang="en-GB"/>
          </a:p>
        </p:txBody>
      </p:sp>
    </p:spTree>
    <p:extLst>
      <p:ext uri="{BB962C8B-B14F-4D97-AF65-F5344CB8AC3E}">
        <p14:creationId xmlns:p14="http://schemas.microsoft.com/office/powerpoint/2010/main" val="3502729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Panic disorder – CBT, relaxation </a:t>
            </a:r>
            <a:r>
              <a:rPr lang="en-GB" dirty="0" err="1" smtClean="0"/>
              <a:t>technqies</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7801CA04-79CE-4B5F-A756-A4B7DCDDC288}" type="slidenum">
              <a:rPr lang="en-GB" smtClean="0"/>
              <a:t>33</a:t>
            </a:fld>
            <a:endParaRPr lang="en-GB"/>
          </a:p>
        </p:txBody>
      </p:sp>
    </p:spTree>
    <p:extLst>
      <p:ext uri="{BB962C8B-B14F-4D97-AF65-F5344CB8AC3E}">
        <p14:creationId xmlns:p14="http://schemas.microsoft.com/office/powerpoint/2010/main" val="2273113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Primacy of substance seeking behaviour</a:t>
            </a:r>
          </a:p>
          <a:p>
            <a:r>
              <a:rPr lang="en-GB" dirty="0" smtClean="0"/>
              <a:t>Narrowing of drug taking repertoire </a:t>
            </a:r>
          </a:p>
          <a:p>
            <a:r>
              <a:rPr lang="en-GB" dirty="0" smtClean="0"/>
              <a:t>Increased tolerance to effects of drugs</a:t>
            </a:r>
          </a:p>
          <a:p>
            <a:r>
              <a:rPr lang="en-GB" dirty="0" smtClean="0"/>
              <a:t>Loss of control of consumption</a:t>
            </a:r>
          </a:p>
          <a:p>
            <a:r>
              <a:rPr lang="en-GB" dirty="0" smtClean="0"/>
              <a:t>Signs of withdrawal on attempted abstinence </a:t>
            </a:r>
          </a:p>
          <a:p>
            <a:r>
              <a:rPr lang="en-GB" dirty="0" smtClean="0"/>
              <a:t>Drug taking to avoid withdrawal symptoms</a:t>
            </a:r>
          </a:p>
          <a:p>
            <a:r>
              <a:rPr lang="en-GB" dirty="0" smtClean="0"/>
              <a:t>Continued use despite negative consequences</a:t>
            </a:r>
          </a:p>
          <a:p>
            <a:r>
              <a:rPr lang="en-GB" dirty="0" smtClean="0"/>
              <a:t>Rapid reinstatement of previous pattern of use after abstinence </a:t>
            </a:r>
          </a:p>
          <a:p>
            <a:endParaRPr lang="en-GB" dirty="0"/>
          </a:p>
        </p:txBody>
      </p:sp>
      <p:sp>
        <p:nvSpPr>
          <p:cNvPr id="4" name="Slide Number Placeholder 3"/>
          <p:cNvSpPr>
            <a:spLocks noGrp="1"/>
          </p:cNvSpPr>
          <p:nvPr>
            <p:ph type="sldNum" sz="quarter" idx="10"/>
          </p:nvPr>
        </p:nvSpPr>
        <p:spPr/>
        <p:txBody>
          <a:bodyPr/>
          <a:lstStyle/>
          <a:p>
            <a:fld id="{7801CA04-79CE-4B5F-A756-A4B7DCDDC288}" type="slidenum">
              <a:rPr lang="en-GB" smtClean="0"/>
              <a:t>34</a:t>
            </a:fld>
            <a:endParaRPr lang="en-GB"/>
          </a:p>
        </p:txBody>
      </p:sp>
    </p:spTree>
    <p:extLst>
      <p:ext uri="{BB962C8B-B14F-4D97-AF65-F5344CB8AC3E}">
        <p14:creationId xmlns:p14="http://schemas.microsoft.com/office/powerpoint/2010/main" val="3774443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Antidepressants are not addictive</a:t>
            </a:r>
          </a:p>
          <a:p>
            <a:r>
              <a:rPr lang="en-GB" dirty="0" smtClean="0"/>
              <a:t>Most</a:t>
            </a:r>
            <a:r>
              <a:rPr lang="en-GB" baseline="0" dirty="0" smtClean="0"/>
              <a:t> common time for suicide is when starting to take antidepressants</a:t>
            </a:r>
            <a:endParaRPr lang="en-GB" dirty="0"/>
          </a:p>
        </p:txBody>
      </p:sp>
      <p:sp>
        <p:nvSpPr>
          <p:cNvPr id="4" name="Slide Number Placeholder 3"/>
          <p:cNvSpPr>
            <a:spLocks noGrp="1"/>
          </p:cNvSpPr>
          <p:nvPr>
            <p:ph type="sldNum" sz="quarter" idx="10"/>
          </p:nvPr>
        </p:nvSpPr>
        <p:spPr/>
        <p:txBody>
          <a:bodyPr/>
          <a:lstStyle/>
          <a:p>
            <a:fld id="{C19B57DC-88E0-437B-A2DA-4AC35A043157}"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 everyone needs</a:t>
            </a:r>
            <a:r>
              <a:rPr lang="en-GB" baseline="0" dirty="0" smtClean="0"/>
              <a:t> lifelong prophylaxis, at least 1-3years</a:t>
            </a:r>
            <a:endParaRPr lang="en-GB" dirty="0"/>
          </a:p>
        </p:txBody>
      </p:sp>
      <p:sp>
        <p:nvSpPr>
          <p:cNvPr id="4" name="Slide Number Placeholder 3"/>
          <p:cNvSpPr>
            <a:spLocks noGrp="1"/>
          </p:cNvSpPr>
          <p:nvPr>
            <p:ph type="sldNum" sz="quarter" idx="10"/>
          </p:nvPr>
        </p:nvSpPr>
        <p:spPr/>
        <p:txBody>
          <a:bodyPr/>
          <a:lstStyle/>
          <a:p>
            <a:fld id="{C19B57DC-88E0-437B-A2DA-4AC35A043157}" type="slidenum">
              <a:rPr lang="en-GB" smtClean="0"/>
              <a:pPr/>
              <a:t>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sym typeface="Wingdings" panose="05000000000000000000" pitchFamily="2" charset="2"/>
              </a:rPr>
              <a:t>Classical conditioning – previously benign stimulus (e.g. a lift), initiating shock (getting stuck). </a:t>
            </a:r>
          </a:p>
          <a:p>
            <a:r>
              <a:rPr lang="en-GB" dirty="0" smtClean="0">
                <a:sym typeface="Wingdings" panose="05000000000000000000" pitchFamily="2" charset="2"/>
              </a:rPr>
              <a:t>AGORAPHOBIA – away from home. Disabling. Often assoc with Claustrophobia</a:t>
            </a:r>
          </a:p>
          <a:p>
            <a:r>
              <a:rPr lang="en-GB" dirty="0" smtClean="0">
                <a:sym typeface="Wingdings" panose="05000000000000000000" pitchFamily="2" charset="2"/>
              </a:rPr>
              <a:t>SOCIAL PHOBIA – avoidance and fear of social situations</a:t>
            </a:r>
          </a:p>
          <a:p>
            <a:r>
              <a:rPr lang="en-GB" dirty="0" smtClean="0">
                <a:sym typeface="Wingdings" panose="05000000000000000000" pitchFamily="2" charset="2"/>
              </a:rPr>
              <a:t>SIMPLE PHOBIAS – e.g. spiders Arachnophobia</a:t>
            </a:r>
            <a:endParaRPr lang="en-GB" dirty="0" smtClean="0"/>
          </a:p>
          <a:p>
            <a:endParaRPr lang="en-GB" dirty="0"/>
          </a:p>
        </p:txBody>
      </p:sp>
      <p:sp>
        <p:nvSpPr>
          <p:cNvPr id="4" name="Slide Number Placeholder 3"/>
          <p:cNvSpPr>
            <a:spLocks noGrp="1"/>
          </p:cNvSpPr>
          <p:nvPr>
            <p:ph type="sldNum" sz="quarter" idx="10"/>
          </p:nvPr>
        </p:nvSpPr>
        <p:spPr/>
        <p:txBody>
          <a:bodyPr/>
          <a:lstStyle/>
          <a:p>
            <a:fld id="{C19B57DC-88E0-437B-A2DA-4AC35A043157}" type="slidenum">
              <a:rPr lang="en-GB" smtClean="0"/>
              <a:pPr/>
              <a:t>15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Give</a:t>
            </a:r>
            <a:r>
              <a:rPr lang="en-GB" baseline="0" dirty="0" smtClean="0"/>
              <a:t> quick acting benzo (lorazepam) to patient with seizures to reduce likelihood </a:t>
            </a:r>
            <a:r>
              <a:rPr lang="en-GB" baseline="0" smtClean="0"/>
              <a:t>of further</a:t>
            </a:r>
          </a:p>
          <a:p>
            <a:endParaRPr lang="en-GB"/>
          </a:p>
        </p:txBody>
      </p:sp>
      <p:sp>
        <p:nvSpPr>
          <p:cNvPr id="4" name="Slide Number Placeholder 3"/>
          <p:cNvSpPr>
            <a:spLocks noGrp="1"/>
          </p:cNvSpPr>
          <p:nvPr>
            <p:ph type="sldNum" sz="quarter" idx="10"/>
          </p:nvPr>
        </p:nvSpPr>
        <p:spPr/>
        <p:txBody>
          <a:bodyPr/>
          <a:lstStyle/>
          <a:p>
            <a:fld id="{7801CA04-79CE-4B5F-A756-A4B7DCDDC288}" type="slidenum">
              <a:rPr lang="en-GB" smtClean="0"/>
              <a:t>22</a:t>
            </a:fld>
            <a:endParaRPr lang="en-GB"/>
          </a:p>
        </p:txBody>
      </p:sp>
    </p:spTree>
    <p:extLst>
      <p:ext uri="{BB962C8B-B14F-4D97-AF65-F5344CB8AC3E}">
        <p14:creationId xmlns:p14="http://schemas.microsoft.com/office/powerpoint/2010/main" val="1031813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Persist or oral decline – parenteral</a:t>
            </a:r>
            <a:r>
              <a:rPr lang="en-GB" baseline="0" dirty="0" smtClean="0"/>
              <a:t> lorazepam, haloperidol, olanzapine </a:t>
            </a:r>
            <a:endParaRPr lang="en-GB" dirty="0"/>
          </a:p>
        </p:txBody>
      </p:sp>
      <p:sp>
        <p:nvSpPr>
          <p:cNvPr id="4" name="Slide Number Placeholder 3"/>
          <p:cNvSpPr>
            <a:spLocks noGrp="1"/>
          </p:cNvSpPr>
          <p:nvPr>
            <p:ph type="sldNum" sz="quarter" idx="10"/>
          </p:nvPr>
        </p:nvSpPr>
        <p:spPr/>
        <p:txBody>
          <a:bodyPr/>
          <a:lstStyle/>
          <a:p>
            <a:fld id="{7801CA04-79CE-4B5F-A756-A4B7DCDDC288}" type="slidenum">
              <a:rPr lang="en-GB" smtClean="0"/>
              <a:t>23</a:t>
            </a:fld>
            <a:endParaRPr lang="en-GB"/>
          </a:p>
        </p:txBody>
      </p:sp>
    </p:spTree>
    <p:extLst>
      <p:ext uri="{BB962C8B-B14F-4D97-AF65-F5344CB8AC3E}">
        <p14:creationId xmlns:p14="http://schemas.microsoft.com/office/powerpoint/2010/main" val="262016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1.1.1.1For people in acute alcohol withdrawal with, or who are assessed to be at high risk of developing, alcohol withdrawal seizures or delirium tremens, offer admission to hospital for medically assisted alcohol withdrawal.</a:t>
            </a:r>
          </a:p>
          <a:p>
            <a:r>
              <a:rPr lang="en-GB" sz="1200" b="0" i="0" kern="1200" dirty="0" smtClean="0">
                <a:solidFill>
                  <a:schemeClr val="tx1"/>
                </a:solidFill>
                <a:effectLst/>
                <a:latin typeface="+mn-lt"/>
                <a:ea typeface="+mn-ea"/>
                <a:cs typeface="+mn-cs"/>
              </a:rPr>
              <a:t>1.1.1.2For young people under 16 years who are in acute alcohol withdrawal, offer admission to hospital for physical and psychosocial assessment, in addition to medically assisted alcohol withdrawal.</a:t>
            </a:r>
          </a:p>
          <a:p>
            <a:r>
              <a:rPr lang="en-GB" sz="1200" b="0" i="0" kern="1200" dirty="0" smtClean="0">
                <a:solidFill>
                  <a:schemeClr val="tx1"/>
                </a:solidFill>
                <a:effectLst/>
                <a:latin typeface="+mn-lt"/>
                <a:ea typeface="+mn-ea"/>
                <a:cs typeface="+mn-cs"/>
              </a:rPr>
              <a:t>1.1.1.3For certain vulnerable people who are in acute alcohol withdrawal (for example, those who are frail, have cognitive impairment or multiple comorbidities, lack social support, have learning difficulties or are 16 or 17 years), consider a lower threshold for admission to hospital for medically assisted alcohol withdrawal.</a:t>
            </a:r>
          </a:p>
          <a:p>
            <a:r>
              <a:rPr lang="en-GB" sz="1200" b="0" i="0" kern="1200" dirty="0" smtClean="0">
                <a:solidFill>
                  <a:schemeClr val="tx1"/>
                </a:solidFill>
                <a:effectLst/>
                <a:latin typeface="+mn-lt"/>
                <a:ea typeface="+mn-ea"/>
                <a:cs typeface="+mn-cs"/>
              </a:rPr>
              <a:t>1.1.1.4For people who are alcohol dependent but not admitted to hospital, offer advice to avoid a sudden reduction in alcohol intake</a:t>
            </a:r>
            <a:r>
              <a:rPr lang="en-GB" sz="1200" b="0" i="0" kern="1200" baseline="30000" dirty="0" smtClean="0">
                <a:solidFill>
                  <a:schemeClr val="tx1"/>
                </a:solidFill>
                <a:effectLst/>
                <a:latin typeface="+mn-lt"/>
                <a:ea typeface="+mn-ea"/>
                <a:cs typeface="+mn-cs"/>
              </a:rPr>
              <a:t>[</a:t>
            </a:r>
            <a:r>
              <a:rPr lang="en-GB" sz="1200" b="0" i="0" u="none" strike="noStrike" kern="1200" baseline="30000" dirty="0" smtClean="0">
                <a:solidFill>
                  <a:schemeClr val="tx1"/>
                </a:solidFill>
                <a:effectLst/>
                <a:latin typeface="+mn-lt"/>
                <a:ea typeface="+mn-ea"/>
                <a:cs typeface="+mn-cs"/>
                <a:hlinkClick r:id="rId3"/>
              </a:rPr>
              <a:t>6</a:t>
            </a:r>
            <a:r>
              <a:rPr lang="en-GB" sz="1200" b="0" i="0" kern="1200" baseline="30000" dirty="0" smtClean="0">
                <a:solidFill>
                  <a:schemeClr val="tx1"/>
                </a:solidFill>
                <a:effectLst/>
                <a:latin typeface="+mn-lt"/>
                <a:ea typeface="+mn-ea"/>
                <a:cs typeface="+mn-cs"/>
              </a:rPr>
              <a:t>]</a:t>
            </a:r>
            <a:r>
              <a:rPr lang="en-GB" sz="1200" b="0" i="0" kern="1200" dirty="0" smtClean="0">
                <a:solidFill>
                  <a:schemeClr val="tx1"/>
                </a:solidFill>
                <a:effectLst/>
                <a:latin typeface="+mn-lt"/>
                <a:ea typeface="+mn-ea"/>
                <a:cs typeface="+mn-cs"/>
              </a:rPr>
              <a:t> and information about how to contact local alcohol support services.</a:t>
            </a:r>
          </a:p>
          <a:p>
            <a:endParaRPr lang="en-GB" dirty="0"/>
          </a:p>
        </p:txBody>
      </p:sp>
      <p:sp>
        <p:nvSpPr>
          <p:cNvPr id="4" name="Slide Number Placeholder 3"/>
          <p:cNvSpPr>
            <a:spLocks noGrp="1"/>
          </p:cNvSpPr>
          <p:nvPr>
            <p:ph type="sldNum" sz="quarter" idx="10"/>
          </p:nvPr>
        </p:nvSpPr>
        <p:spPr/>
        <p:txBody>
          <a:bodyPr/>
          <a:lstStyle/>
          <a:p>
            <a:fld id="{7801CA04-79CE-4B5F-A756-A4B7DCDDC288}" type="slidenum">
              <a:rPr lang="en-GB" smtClean="0"/>
              <a:t>24</a:t>
            </a:fld>
            <a:endParaRPr lang="en-GB"/>
          </a:p>
        </p:txBody>
      </p:sp>
    </p:spTree>
    <p:extLst>
      <p:ext uri="{BB962C8B-B14F-4D97-AF65-F5344CB8AC3E}">
        <p14:creationId xmlns:p14="http://schemas.microsoft.com/office/powerpoint/2010/main" val="3656941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Delirium – most commonly caused by infections </a:t>
            </a:r>
            <a:r>
              <a:rPr lang="en-GB" dirty="0" err="1" smtClean="0"/>
              <a:t>eg</a:t>
            </a:r>
            <a:r>
              <a:rPr lang="en-GB" dirty="0" smtClean="0"/>
              <a:t> UTIs, prescribed drugs </a:t>
            </a:r>
            <a:r>
              <a:rPr lang="en-GB" dirty="0" err="1" smtClean="0"/>
              <a:t>eg</a:t>
            </a:r>
            <a:r>
              <a:rPr lang="en-GB" dirty="0" smtClean="0"/>
              <a:t> </a:t>
            </a:r>
            <a:r>
              <a:rPr lang="en-GB" dirty="0" err="1" smtClean="0"/>
              <a:t>benzos</a:t>
            </a:r>
            <a:r>
              <a:rPr lang="en-GB" dirty="0" smtClean="0"/>
              <a:t>, steroids, substance withdrawal</a:t>
            </a:r>
          </a:p>
          <a:p>
            <a:r>
              <a:rPr lang="en-GB" dirty="0" smtClean="0"/>
              <a:t>Psychomotor: </a:t>
            </a:r>
            <a:r>
              <a:rPr lang="en-GB" dirty="0" err="1" smtClean="0"/>
              <a:t>eg</a:t>
            </a:r>
            <a:r>
              <a:rPr lang="en-GB" dirty="0" smtClean="0"/>
              <a:t> sleepiness,</a:t>
            </a:r>
            <a:r>
              <a:rPr lang="en-GB" baseline="0" dirty="0" smtClean="0"/>
              <a:t> retardation, lethargy or agitated, hyperactive</a:t>
            </a:r>
            <a:endParaRPr lang="en-GB" dirty="0"/>
          </a:p>
        </p:txBody>
      </p:sp>
      <p:sp>
        <p:nvSpPr>
          <p:cNvPr id="4" name="Slide Number Placeholder 3"/>
          <p:cNvSpPr>
            <a:spLocks noGrp="1"/>
          </p:cNvSpPr>
          <p:nvPr>
            <p:ph type="sldNum" sz="quarter" idx="10"/>
          </p:nvPr>
        </p:nvSpPr>
        <p:spPr/>
        <p:txBody>
          <a:bodyPr/>
          <a:lstStyle/>
          <a:p>
            <a:fld id="{C19B57DC-88E0-437B-A2DA-4AC35A043157}" type="slidenum">
              <a:rPr lang="en-GB" smtClean="0"/>
              <a:pPr/>
              <a:t>30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SSRI (citalopram,</a:t>
            </a:r>
            <a:r>
              <a:rPr lang="en-GB" baseline="0" dirty="0" smtClean="0"/>
              <a:t> fluoxetine) </a:t>
            </a:r>
          </a:p>
          <a:p>
            <a:r>
              <a:rPr lang="en-GB" baseline="0" dirty="0" smtClean="0"/>
              <a:t>Agitation, anxiety, nausea, suicidal thoughts </a:t>
            </a:r>
            <a:endParaRPr lang="en-GB" dirty="0"/>
          </a:p>
        </p:txBody>
      </p:sp>
      <p:sp>
        <p:nvSpPr>
          <p:cNvPr id="4" name="Slide Number Placeholder 3"/>
          <p:cNvSpPr>
            <a:spLocks noGrp="1"/>
          </p:cNvSpPr>
          <p:nvPr>
            <p:ph type="sldNum" sz="quarter" idx="10"/>
          </p:nvPr>
        </p:nvSpPr>
        <p:spPr/>
        <p:txBody>
          <a:bodyPr/>
          <a:lstStyle/>
          <a:p>
            <a:fld id="{7801CA04-79CE-4B5F-A756-A4B7DCDDC288}" type="slidenum">
              <a:rPr lang="en-GB" smtClean="0"/>
              <a:t>31</a:t>
            </a:fld>
            <a:endParaRPr lang="en-GB"/>
          </a:p>
        </p:txBody>
      </p:sp>
    </p:spTree>
    <p:extLst>
      <p:ext uri="{BB962C8B-B14F-4D97-AF65-F5344CB8AC3E}">
        <p14:creationId xmlns:p14="http://schemas.microsoft.com/office/powerpoint/2010/main" val="294652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271882D-567B-45CF-8839-99932B28D01D}" type="datetimeFigureOut">
              <a:rPr lang="en-US"/>
              <a:pPr>
                <a:defRPr/>
              </a:pPr>
              <a:t>11/16/2015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85D803-77A4-4473-8B8E-05D45A029BF0}" type="slidenum">
              <a:rPr lang="en-US"/>
              <a:pPr>
                <a:defRPr/>
              </a:pPr>
              <a:t>‹#›</a:t>
            </a:fld>
            <a:endParaRPr lang="en-US"/>
          </a:p>
        </p:txBody>
      </p:sp>
    </p:spTree>
    <p:extLst>
      <p:ext uri="{BB962C8B-B14F-4D97-AF65-F5344CB8AC3E}">
        <p14:creationId xmlns:p14="http://schemas.microsoft.com/office/powerpoint/2010/main" val="92432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D66100-FDD5-48EE-9003-5E9EF92E2007}" type="datetimeFigureOut">
              <a:rPr lang="en-US"/>
              <a:pPr>
                <a:defRPr/>
              </a:pPr>
              <a:t>11/16/2015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68076D-2BEA-4C44-9BF0-D65E9161187B}" type="slidenum">
              <a:rPr lang="en-US"/>
              <a:pPr>
                <a:defRPr/>
              </a:pPr>
              <a:t>‹#›</a:t>
            </a:fld>
            <a:endParaRPr lang="en-US"/>
          </a:p>
        </p:txBody>
      </p:sp>
    </p:spTree>
    <p:extLst>
      <p:ext uri="{BB962C8B-B14F-4D97-AF65-F5344CB8AC3E}">
        <p14:creationId xmlns:p14="http://schemas.microsoft.com/office/powerpoint/2010/main" val="162398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5B33CF-31BF-421B-B02B-98C69EE3F4CD}" type="datetimeFigureOut">
              <a:rPr lang="en-US"/>
              <a:pPr>
                <a:defRPr/>
              </a:pPr>
              <a:t>11/16/2015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6E8948-7817-4419-AD25-1E1F4BEAD2BD}" type="slidenum">
              <a:rPr lang="en-US"/>
              <a:pPr>
                <a:defRPr/>
              </a:pPr>
              <a:t>‹#›</a:t>
            </a:fld>
            <a:endParaRPr lang="en-US"/>
          </a:p>
        </p:txBody>
      </p:sp>
    </p:spTree>
    <p:extLst>
      <p:ext uri="{BB962C8B-B14F-4D97-AF65-F5344CB8AC3E}">
        <p14:creationId xmlns:p14="http://schemas.microsoft.com/office/powerpoint/2010/main" val="80634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781E6D-69AA-4B1D-B5ED-A112025CB95C}" type="datetimeFigureOut">
              <a:rPr lang="en-US"/>
              <a:pPr>
                <a:defRPr/>
              </a:pPr>
              <a:t>11/16/2015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31AAC5-978D-42BD-AA6E-777A58F08571}" type="slidenum">
              <a:rPr lang="en-US"/>
              <a:pPr>
                <a:defRPr/>
              </a:pPr>
              <a:t>‹#›</a:t>
            </a:fld>
            <a:endParaRPr lang="en-US"/>
          </a:p>
        </p:txBody>
      </p:sp>
    </p:spTree>
    <p:extLst>
      <p:ext uri="{BB962C8B-B14F-4D97-AF65-F5344CB8AC3E}">
        <p14:creationId xmlns:p14="http://schemas.microsoft.com/office/powerpoint/2010/main" val="197401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33757B-C5C2-4038-864B-E4DDEBD10855}" type="datetimeFigureOut">
              <a:rPr lang="en-US"/>
              <a:pPr>
                <a:defRPr/>
              </a:pPr>
              <a:t>11/16/2015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F671CA-A19B-485B-A079-03E4031DCEAA}" type="slidenum">
              <a:rPr lang="en-US"/>
              <a:pPr>
                <a:defRPr/>
              </a:pPr>
              <a:t>‹#›</a:t>
            </a:fld>
            <a:endParaRPr lang="en-US"/>
          </a:p>
        </p:txBody>
      </p:sp>
    </p:spTree>
    <p:extLst>
      <p:ext uri="{BB962C8B-B14F-4D97-AF65-F5344CB8AC3E}">
        <p14:creationId xmlns:p14="http://schemas.microsoft.com/office/powerpoint/2010/main" val="124569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4B80E5-4D14-482C-AA23-FFC139DDE37F}" type="datetimeFigureOut">
              <a:rPr lang="en-US"/>
              <a:pPr>
                <a:defRPr/>
              </a:pPr>
              <a:t>11/16/2015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6E1033-72F6-4CCC-BF17-B2ACE81F3281}" type="slidenum">
              <a:rPr lang="en-US"/>
              <a:pPr>
                <a:defRPr/>
              </a:pPr>
              <a:t>‹#›</a:t>
            </a:fld>
            <a:endParaRPr lang="en-US"/>
          </a:p>
        </p:txBody>
      </p:sp>
    </p:spTree>
    <p:extLst>
      <p:ext uri="{BB962C8B-B14F-4D97-AF65-F5344CB8AC3E}">
        <p14:creationId xmlns:p14="http://schemas.microsoft.com/office/powerpoint/2010/main" val="189976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9BF3F1-7793-4948-B91C-6F5B0BC01153}" type="datetimeFigureOut">
              <a:rPr lang="en-US"/>
              <a:pPr>
                <a:defRPr/>
              </a:pPr>
              <a:t>11/16/2015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B17A499-3B41-44A6-9906-0FB1A0102026}" type="slidenum">
              <a:rPr lang="en-US"/>
              <a:pPr>
                <a:defRPr/>
              </a:pPr>
              <a:t>‹#›</a:t>
            </a:fld>
            <a:endParaRPr lang="en-US"/>
          </a:p>
        </p:txBody>
      </p:sp>
    </p:spTree>
    <p:extLst>
      <p:ext uri="{BB962C8B-B14F-4D97-AF65-F5344CB8AC3E}">
        <p14:creationId xmlns:p14="http://schemas.microsoft.com/office/powerpoint/2010/main" val="278164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87A315-D204-43EC-9E42-4F40E6471266}" type="datetimeFigureOut">
              <a:rPr lang="en-US"/>
              <a:pPr>
                <a:defRPr/>
              </a:pPr>
              <a:t>11/16/2015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21A6F13-067E-4E60-BB03-E9AD6E9E4998}" type="slidenum">
              <a:rPr lang="en-US"/>
              <a:pPr>
                <a:defRPr/>
              </a:pPr>
              <a:t>‹#›</a:t>
            </a:fld>
            <a:endParaRPr lang="en-US"/>
          </a:p>
        </p:txBody>
      </p:sp>
    </p:spTree>
    <p:extLst>
      <p:ext uri="{BB962C8B-B14F-4D97-AF65-F5344CB8AC3E}">
        <p14:creationId xmlns:p14="http://schemas.microsoft.com/office/powerpoint/2010/main" val="115328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CC914E-E2D7-44F9-9D4F-8F769ABD65AA}" type="datetimeFigureOut">
              <a:rPr lang="en-US"/>
              <a:pPr>
                <a:defRPr/>
              </a:pPr>
              <a:t>11/16/2015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1E1307C-F89F-4443-8DEE-4861AC5AF7FD}" type="slidenum">
              <a:rPr lang="en-US"/>
              <a:pPr>
                <a:defRPr/>
              </a:pPr>
              <a:t>‹#›</a:t>
            </a:fld>
            <a:endParaRPr lang="en-US"/>
          </a:p>
        </p:txBody>
      </p:sp>
    </p:spTree>
    <p:extLst>
      <p:ext uri="{BB962C8B-B14F-4D97-AF65-F5344CB8AC3E}">
        <p14:creationId xmlns:p14="http://schemas.microsoft.com/office/powerpoint/2010/main" val="199091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CCC36A-7DAC-4D93-A233-0858DDE7D98D}" type="datetimeFigureOut">
              <a:rPr lang="en-US"/>
              <a:pPr>
                <a:defRPr/>
              </a:pPr>
              <a:t>11/16/2015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BFFAAB-3013-4AA2-B7D7-9C03E39257E1}" type="slidenum">
              <a:rPr lang="en-US"/>
              <a:pPr>
                <a:defRPr/>
              </a:pPr>
              <a:t>‹#›</a:t>
            </a:fld>
            <a:endParaRPr lang="en-US"/>
          </a:p>
        </p:txBody>
      </p:sp>
    </p:spTree>
    <p:extLst>
      <p:ext uri="{BB962C8B-B14F-4D97-AF65-F5344CB8AC3E}">
        <p14:creationId xmlns:p14="http://schemas.microsoft.com/office/powerpoint/2010/main" val="133055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5ED1F8-765A-424E-980B-6CC592B9AF76}" type="datetimeFigureOut">
              <a:rPr lang="en-US"/>
              <a:pPr>
                <a:defRPr/>
              </a:pPr>
              <a:t>11/16/2015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FA23A2-1BC0-4ED8-85E1-10E6D7CC78B8}" type="slidenum">
              <a:rPr lang="en-US"/>
              <a:pPr>
                <a:defRPr/>
              </a:pPr>
              <a:t>‹#›</a:t>
            </a:fld>
            <a:endParaRPr lang="en-US"/>
          </a:p>
        </p:txBody>
      </p:sp>
    </p:spTree>
    <p:extLst>
      <p:ext uri="{BB962C8B-B14F-4D97-AF65-F5344CB8AC3E}">
        <p14:creationId xmlns:p14="http://schemas.microsoft.com/office/powerpoint/2010/main" val="132991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7EAF342-06F5-40BF-AB34-4105F8A7068C}" type="datetimeFigureOut">
              <a:rPr lang="en-US"/>
              <a:pPr>
                <a:defRPr/>
              </a:pPr>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73AE200-F460-414B-A4DD-CAB7B7B4A3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altLang="en-US" smtClean="0"/>
              <a:t>     </a:t>
            </a:r>
          </a:p>
        </p:txBody>
      </p:sp>
      <p:sp>
        <p:nvSpPr>
          <p:cNvPr id="2051" name="Content Placeholder 15"/>
          <p:cNvSpPr>
            <a:spLocks noGrp="1"/>
          </p:cNvSpPr>
          <p:nvPr>
            <p:ph idx="1"/>
          </p:nvPr>
        </p:nvSpPr>
        <p:spPr>
          <a:xfrm>
            <a:off x="457200" y="2981325"/>
            <a:ext cx="8229600" cy="3144838"/>
          </a:xfrm>
        </p:spPr>
        <p:txBody>
          <a:bodyPr/>
          <a:lstStyle/>
          <a:p>
            <a:pPr algn="r" eaLnBrk="1" hangingPunct="1">
              <a:buFont typeface="Arial" charset="0"/>
              <a:buNone/>
            </a:pPr>
            <a:r>
              <a:rPr lang="en-US" altLang="en-US" dirty="0" smtClean="0"/>
              <a:t>Phase 3A</a:t>
            </a:r>
            <a:endParaRPr lang="en-US" altLang="en-US" dirty="0" smtClean="0"/>
          </a:p>
          <a:p>
            <a:pPr algn="r" eaLnBrk="1" hangingPunct="1">
              <a:buFont typeface="Arial" charset="0"/>
              <a:buNone/>
            </a:pPr>
            <a:endParaRPr lang="en-US" altLang="en-US" dirty="0" smtClean="0"/>
          </a:p>
          <a:p>
            <a:pPr algn="r" eaLnBrk="1" hangingPunct="1">
              <a:buFont typeface="Arial" charset="0"/>
              <a:buNone/>
            </a:pPr>
            <a:r>
              <a:rPr lang="en-US" altLang="en-US" dirty="0" smtClean="0"/>
              <a:t>Katie Pearson</a:t>
            </a:r>
          </a:p>
          <a:p>
            <a:pPr algn="r" eaLnBrk="1" hangingPunct="1">
              <a:buFont typeface="Arial" charset="0"/>
              <a:buNone/>
            </a:pPr>
            <a:r>
              <a:rPr lang="en-US" altLang="en-US" dirty="0" smtClean="0"/>
              <a:t>Emma </a:t>
            </a:r>
            <a:r>
              <a:rPr lang="en-US" altLang="en-US" dirty="0" err="1" smtClean="0"/>
              <a:t>Morganti</a:t>
            </a:r>
            <a:endParaRPr lang="en-US" altLang="en-US" dirty="0" smtClean="0"/>
          </a:p>
        </p:txBody>
      </p:sp>
      <p:sp>
        <p:nvSpPr>
          <p:cNvPr id="17" name="TextBox 16"/>
          <p:cNvSpPr txBox="1"/>
          <p:nvPr/>
        </p:nvSpPr>
        <p:spPr>
          <a:xfrm>
            <a:off x="457200" y="274638"/>
            <a:ext cx="8229600" cy="1981200"/>
          </a:xfrm>
          <a:prstGeom prst="rect">
            <a:avLst/>
          </a:prstGeom>
          <a:solidFill>
            <a:srgbClr val="BFB0D0"/>
          </a:solidFill>
        </p:spPr>
        <p:txBody>
          <a:bodyPr>
            <a:spAutoFit/>
          </a:bodyPr>
          <a:lstStyle/>
          <a:p>
            <a:pPr fontAlgn="auto">
              <a:spcBef>
                <a:spcPts val="0"/>
              </a:spcBef>
              <a:spcAft>
                <a:spcPts val="0"/>
              </a:spcAft>
              <a:defRPr/>
            </a:pPr>
            <a:endParaRPr lang="en-US" dirty="0">
              <a:latin typeface="+mn-lt"/>
            </a:endParaRPr>
          </a:p>
        </p:txBody>
      </p:sp>
      <p:sp>
        <p:nvSpPr>
          <p:cNvPr id="2053" name="TextBox 17"/>
          <p:cNvSpPr txBox="1">
            <a:spLocks noChangeArrowheads="1"/>
          </p:cNvSpPr>
          <p:nvPr/>
        </p:nvSpPr>
        <p:spPr bwMode="auto">
          <a:xfrm>
            <a:off x="809625" y="608013"/>
            <a:ext cx="7178675" cy="1200329"/>
          </a:xfrm>
          <a:prstGeom prst="rect">
            <a:avLst/>
          </a:prstGeom>
          <a:noFill/>
          <a:ln w="9525">
            <a:noFill/>
            <a:miter lim="800000"/>
            <a:headEnd/>
            <a:tailEnd/>
          </a:ln>
        </p:spPr>
        <p:txBody>
          <a:bodyPr>
            <a:spAutoFit/>
          </a:bodyPr>
          <a:lstStyle/>
          <a:p>
            <a:pPr algn="ctr">
              <a:defRPr/>
            </a:pPr>
            <a:r>
              <a:rPr lang="en-GB" sz="7200" dirty="0"/>
              <a:t>Psychiatry 2</a:t>
            </a:r>
            <a:endParaRPr lang="en-US" sz="7000" dirty="0">
              <a:ln>
                <a:solidFill>
                  <a:schemeClr val="tx2"/>
                </a:solidFill>
              </a:ln>
              <a:solidFill>
                <a:srgbClr val="002060"/>
              </a:solidFill>
              <a:latin typeface="Calibri" pitchFamily="34" charset="0"/>
            </a:endParaRPr>
          </a:p>
        </p:txBody>
      </p:sp>
      <p:sp>
        <p:nvSpPr>
          <p:cNvPr id="2054" name="TextBox 19"/>
          <p:cNvSpPr txBox="1">
            <a:spLocks noChangeArrowheads="1"/>
          </p:cNvSpPr>
          <p:nvPr/>
        </p:nvSpPr>
        <p:spPr bwMode="auto">
          <a:xfrm>
            <a:off x="2039937" y="6369829"/>
            <a:ext cx="50641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388" y="4865323"/>
            <a:ext cx="1797296" cy="178231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Anxiety/Neuroses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0159689"/>
              </p:ext>
            </p:extLst>
          </p:nvPr>
        </p:nvGraphicFramePr>
        <p:xfrm>
          <a:off x="179512" y="1124744"/>
          <a:ext cx="878497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743123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Generalised Anxiety Disorder</a:t>
            </a:r>
            <a:endParaRPr lang="en-GB" dirty="0"/>
          </a:p>
        </p:txBody>
      </p:sp>
      <p:sp>
        <p:nvSpPr>
          <p:cNvPr id="3" name="Content Placeholder 2"/>
          <p:cNvSpPr>
            <a:spLocks noGrp="1"/>
          </p:cNvSpPr>
          <p:nvPr>
            <p:ph idx="1"/>
          </p:nvPr>
        </p:nvSpPr>
        <p:spPr/>
        <p:txBody>
          <a:bodyPr>
            <a:normAutofit fontScale="92500" lnSpcReduction="20000"/>
          </a:bodyPr>
          <a:lstStyle/>
          <a:p>
            <a:r>
              <a:rPr lang="en-GB" sz="3600" dirty="0" smtClean="0"/>
              <a:t>Excessive and inappropriate worry and feelings of fear and dread</a:t>
            </a:r>
          </a:p>
          <a:p>
            <a:endParaRPr lang="en-GB" sz="3600" dirty="0"/>
          </a:p>
          <a:p>
            <a:r>
              <a:rPr lang="en-GB" sz="3600" dirty="0" smtClean="0"/>
              <a:t>&gt;6 months</a:t>
            </a:r>
          </a:p>
          <a:p>
            <a:endParaRPr lang="en-GB" sz="3600" dirty="0"/>
          </a:p>
          <a:p>
            <a:r>
              <a:rPr lang="en-GB" dirty="0" smtClean="0"/>
              <a:t>Feelings of worry not due to a specific reason, triggered by a range of things or sometimes by no apparent stimulus</a:t>
            </a:r>
          </a:p>
          <a:p>
            <a:endParaRPr lang="en-GB" dirty="0"/>
          </a:p>
          <a:p>
            <a:r>
              <a:rPr lang="en-GB" dirty="0" smtClean="0"/>
              <a:t>Psychological and somatic symptoms</a:t>
            </a:r>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840138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Psychological symptoms</a:t>
            </a:r>
            <a:endParaRPr lang="en-GB" dirty="0"/>
          </a:p>
        </p:txBody>
      </p:sp>
      <p:sp>
        <p:nvSpPr>
          <p:cNvPr id="3" name="Content Placeholder 2"/>
          <p:cNvSpPr>
            <a:spLocks noGrp="1"/>
          </p:cNvSpPr>
          <p:nvPr>
            <p:ph idx="1"/>
          </p:nvPr>
        </p:nvSpPr>
        <p:spPr/>
        <p:txBody>
          <a:bodyPr/>
          <a:lstStyle/>
          <a:p>
            <a:r>
              <a:rPr lang="en-GB" dirty="0" smtClean="0"/>
              <a:t>Apprehension and fear</a:t>
            </a:r>
          </a:p>
          <a:p>
            <a:r>
              <a:rPr lang="en-GB" dirty="0" smtClean="0"/>
              <a:t>Irritability</a:t>
            </a:r>
          </a:p>
          <a:p>
            <a:r>
              <a:rPr lang="en-GB" dirty="0" smtClean="0"/>
              <a:t>Difficulty concentrating</a:t>
            </a:r>
          </a:p>
          <a:p>
            <a:r>
              <a:rPr lang="en-GB" dirty="0" smtClean="0"/>
              <a:t>Distractibility</a:t>
            </a:r>
          </a:p>
          <a:p>
            <a:r>
              <a:rPr lang="en-GB" dirty="0" smtClean="0"/>
              <a:t>Restlessness</a:t>
            </a:r>
          </a:p>
          <a:p>
            <a:r>
              <a:rPr lang="en-GB" dirty="0" smtClean="0"/>
              <a:t>Sensitivity to noise</a:t>
            </a:r>
          </a:p>
          <a:p>
            <a:r>
              <a:rPr lang="en-GB" dirty="0" smtClean="0"/>
              <a:t>Depersonalisation-Derealisation </a:t>
            </a:r>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304849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Somatic symptoms</a:t>
            </a:r>
            <a:endParaRPr lang="en-GB"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GB" dirty="0" smtClean="0"/>
              <a:t>Autonomic arousal</a:t>
            </a:r>
          </a:p>
          <a:p>
            <a:pPr lvl="1"/>
            <a:r>
              <a:rPr lang="en-GB" dirty="0" smtClean="0"/>
              <a:t>Palpitations, fast heart rate, sweating, shaking, dry mouth</a:t>
            </a:r>
          </a:p>
          <a:p>
            <a:r>
              <a:rPr lang="en-GB" dirty="0" smtClean="0"/>
              <a:t>Respiratory</a:t>
            </a:r>
          </a:p>
          <a:p>
            <a:pPr lvl="1"/>
            <a:r>
              <a:rPr lang="en-GB" dirty="0" smtClean="0"/>
              <a:t>Chest tightness, hyperventilation</a:t>
            </a:r>
          </a:p>
          <a:p>
            <a:r>
              <a:rPr lang="en-GB" dirty="0" smtClean="0"/>
              <a:t>GI</a:t>
            </a:r>
          </a:p>
          <a:p>
            <a:pPr lvl="1"/>
            <a:r>
              <a:rPr lang="en-GB" dirty="0" err="1" smtClean="0"/>
              <a:t>Dysphagia</a:t>
            </a:r>
            <a:r>
              <a:rPr lang="en-GB" dirty="0" smtClean="0"/>
              <a:t>, </a:t>
            </a:r>
            <a:r>
              <a:rPr lang="en-GB" dirty="0" err="1" smtClean="0"/>
              <a:t>epigastric</a:t>
            </a:r>
            <a:r>
              <a:rPr lang="en-GB" dirty="0" smtClean="0"/>
              <a:t> discomfort, diarrhoea</a:t>
            </a:r>
          </a:p>
          <a:p>
            <a:r>
              <a:rPr lang="en-GB" dirty="0" err="1" smtClean="0"/>
              <a:t>Neuro</a:t>
            </a:r>
            <a:endParaRPr lang="en-GB" dirty="0" smtClean="0"/>
          </a:p>
          <a:p>
            <a:pPr lvl="1"/>
            <a:r>
              <a:rPr lang="en-GB" dirty="0" smtClean="0"/>
              <a:t>Fatigue, blurred vision, dizziness, headaches, sleep disturbance</a:t>
            </a:r>
          </a:p>
          <a:p>
            <a:r>
              <a:rPr lang="en-GB" dirty="0" smtClean="0"/>
              <a:t>General</a:t>
            </a:r>
          </a:p>
          <a:p>
            <a:pPr lvl="1"/>
            <a:r>
              <a:rPr lang="en-GB" dirty="0" smtClean="0"/>
              <a:t>Muscle tightness, numbness/tingling, restlessness, hot flushes/cold chills</a:t>
            </a:r>
          </a:p>
          <a:p>
            <a:pPr lvl="1">
              <a:buNone/>
            </a:pP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886861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Panic disorder</a:t>
            </a:r>
            <a:endParaRPr lang="en-GB" dirty="0"/>
          </a:p>
        </p:txBody>
      </p:sp>
      <p:sp>
        <p:nvSpPr>
          <p:cNvPr id="3" name="Content Placeholder 2"/>
          <p:cNvSpPr>
            <a:spLocks noGrp="1"/>
          </p:cNvSpPr>
          <p:nvPr>
            <p:ph idx="1"/>
          </p:nvPr>
        </p:nvSpPr>
        <p:spPr>
          <a:xfrm>
            <a:off x="251521" y="1206062"/>
            <a:ext cx="8742354" cy="5069160"/>
          </a:xfrm>
        </p:spPr>
        <p:txBody>
          <a:bodyPr>
            <a:normAutofit fontScale="85000" lnSpcReduction="20000"/>
          </a:bodyPr>
          <a:lstStyle/>
          <a:p>
            <a:r>
              <a:rPr lang="en-GB" dirty="0" smtClean="0"/>
              <a:t>Recurrent panic attacks</a:t>
            </a:r>
          </a:p>
          <a:p>
            <a:endParaRPr lang="en-GB" dirty="0" smtClean="0"/>
          </a:p>
          <a:p>
            <a:r>
              <a:rPr lang="en-GB" dirty="0" smtClean="0"/>
              <a:t>Out of the blue, often no specific trigger</a:t>
            </a:r>
          </a:p>
          <a:p>
            <a:endParaRPr lang="en-GB" dirty="0" smtClean="0"/>
          </a:p>
          <a:p>
            <a:r>
              <a:rPr lang="en-GB" dirty="0" smtClean="0"/>
              <a:t>Fear, terror, impending doom</a:t>
            </a:r>
          </a:p>
          <a:p>
            <a:endParaRPr lang="en-GB" dirty="0" smtClean="0"/>
          </a:p>
          <a:p>
            <a:r>
              <a:rPr lang="en-GB" dirty="0" smtClean="0"/>
              <a:t>Hyperventilation (</a:t>
            </a:r>
            <a:r>
              <a:rPr lang="en-GB" dirty="0" err="1" smtClean="0"/>
              <a:t>hypocapnia</a:t>
            </a:r>
            <a:r>
              <a:rPr lang="en-GB" dirty="0" smtClean="0"/>
              <a:t>)</a:t>
            </a:r>
          </a:p>
          <a:p>
            <a:endParaRPr lang="en-GB" dirty="0" smtClean="0"/>
          </a:p>
          <a:p>
            <a:r>
              <a:rPr lang="en-GB" dirty="0" smtClean="0"/>
              <a:t>Dyspnoea, Palpitation, Chest pain / discomfort, Choking sensation, Dizziness, </a:t>
            </a:r>
            <a:r>
              <a:rPr lang="en-GB" dirty="0" err="1" smtClean="0"/>
              <a:t>Parasthesia</a:t>
            </a:r>
            <a:r>
              <a:rPr lang="en-GB" dirty="0" smtClean="0"/>
              <a:t>, Sweating</a:t>
            </a:r>
          </a:p>
          <a:p>
            <a:endParaRPr lang="en-GB" dirty="0" smtClean="0"/>
          </a:p>
          <a:p>
            <a:r>
              <a:rPr lang="en-GB" dirty="0" smtClean="0"/>
              <a:t>Reassure, relaxation techniques, slow breathing, paper bag</a:t>
            </a:r>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818134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Phobias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Intense fear triggered by a single stimulus/set of stimuli</a:t>
            </a:r>
          </a:p>
          <a:p>
            <a:pPr>
              <a:buNone/>
            </a:pPr>
            <a:endParaRPr lang="en-GB" dirty="0" smtClean="0"/>
          </a:p>
          <a:p>
            <a:r>
              <a:rPr lang="en-GB" dirty="0" smtClean="0"/>
              <a:t>Predictable</a:t>
            </a:r>
          </a:p>
          <a:p>
            <a:endParaRPr lang="en-GB" dirty="0" smtClean="0"/>
          </a:p>
          <a:p>
            <a:r>
              <a:rPr lang="en-GB" dirty="0" smtClean="0"/>
              <a:t>Stimulus normally no concern to others</a:t>
            </a:r>
          </a:p>
          <a:p>
            <a:endParaRPr lang="en-GB" dirty="0" smtClean="0"/>
          </a:p>
          <a:p>
            <a:r>
              <a:rPr lang="en-GB" dirty="0" smtClean="0"/>
              <a:t>Leads to avoidance of stimulus</a:t>
            </a:r>
          </a:p>
          <a:p>
            <a:endParaRPr lang="en-GB" dirty="0" smtClean="0"/>
          </a:p>
          <a:p>
            <a:r>
              <a:rPr lang="en-GB" dirty="0" smtClean="0"/>
              <a:t>Patient knows the fear is irrational</a:t>
            </a:r>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411833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idx="1"/>
          </p:nvPr>
        </p:nvSpPr>
        <p:spPr/>
        <p:txBody>
          <a:bodyPr/>
          <a:lstStyle/>
          <a:p>
            <a:r>
              <a:rPr lang="en-GB" dirty="0" smtClean="0"/>
              <a:t>Relaxation techniques</a:t>
            </a:r>
          </a:p>
          <a:p>
            <a:pPr lvl="1"/>
            <a:r>
              <a:rPr lang="en-GB" dirty="0" smtClean="0"/>
              <a:t>Meditation, yoga, exercise, slow breathing, talking</a:t>
            </a:r>
            <a:endParaRPr lang="en-GB" dirty="0"/>
          </a:p>
          <a:p>
            <a:r>
              <a:rPr lang="en-GB" dirty="0" smtClean="0"/>
              <a:t>CBT</a:t>
            </a:r>
          </a:p>
          <a:p>
            <a:r>
              <a:rPr lang="en-GB" dirty="0" smtClean="0"/>
              <a:t>Pharmacological therapy</a:t>
            </a:r>
          </a:p>
          <a:p>
            <a:pPr lvl="1"/>
            <a:r>
              <a:rPr lang="en-GB" dirty="0" smtClean="0"/>
              <a:t>Benzodiazepines</a:t>
            </a:r>
          </a:p>
          <a:p>
            <a:pPr lvl="1"/>
            <a:r>
              <a:rPr lang="en-GB" dirty="0" smtClean="0"/>
              <a:t>?sedative antihistamines</a:t>
            </a:r>
          </a:p>
          <a:p>
            <a:pPr lvl="1"/>
            <a:r>
              <a:rPr lang="en-GB" dirty="0" smtClean="0"/>
              <a:t>SSRIs</a:t>
            </a:r>
          </a:p>
          <a:p>
            <a:pPr lvl="1"/>
            <a:r>
              <a:rPr lang="en-GB" dirty="0" smtClean="0"/>
              <a:t>Symptom treatment – beta blockers</a:t>
            </a:r>
          </a:p>
          <a:p>
            <a:pPr lvl="1"/>
            <a:endParaRPr lang="en-GB" dirty="0" smtClean="0"/>
          </a:p>
          <a:p>
            <a:pPr lvl="1"/>
            <a:endParaRPr lang="en-GB" dirty="0" smtClean="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193744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PTSD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Caused by a traumatic event</a:t>
            </a:r>
          </a:p>
          <a:p>
            <a:endParaRPr lang="en-GB" dirty="0" smtClean="0"/>
          </a:p>
          <a:p>
            <a:r>
              <a:rPr lang="en-GB" dirty="0" smtClean="0"/>
              <a:t>Persistent reliving of the event </a:t>
            </a:r>
            <a:r>
              <a:rPr lang="en-GB" dirty="0" err="1" smtClean="0"/>
              <a:t>eg</a:t>
            </a:r>
            <a:r>
              <a:rPr lang="en-GB" dirty="0" smtClean="0"/>
              <a:t> flashbacks, nightmares</a:t>
            </a:r>
          </a:p>
          <a:p>
            <a:r>
              <a:rPr lang="en-GB" dirty="0" smtClean="0"/>
              <a:t>Avoidance</a:t>
            </a:r>
          </a:p>
          <a:p>
            <a:r>
              <a:rPr lang="en-GB" dirty="0" err="1" smtClean="0"/>
              <a:t>Hyperarousal</a:t>
            </a:r>
            <a:endParaRPr lang="en-GB" dirty="0" smtClean="0"/>
          </a:p>
          <a:p>
            <a:pPr lvl="1"/>
            <a:r>
              <a:rPr lang="en-GB" dirty="0" smtClean="0"/>
              <a:t>Sleep disturbance, hyper-vigilance, irritability, exaggerated startle response</a:t>
            </a:r>
          </a:p>
          <a:p>
            <a:r>
              <a:rPr lang="en-GB" dirty="0" smtClean="0"/>
              <a:t>Inability to remember parts of the event</a:t>
            </a:r>
          </a:p>
          <a:p>
            <a:endParaRPr lang="en-GB" dirty="0" smtClean="0"/>
          </a:p>
          <a:p>
            <a:r>
              <a:rPr lang="en-GB" dirty="0" smtClean="0"/>
              <a:t>CBT</a:t>
            </a:r>
          </a:p>
          <a:p>
            <a:r>
              <a:rPr lang="en-GB" dirty="0" smtClean="0"/>
              <a:t>EMDR</a:t>
            </a:r>
          </a:p>
          <a:p>
            <a:r>
              <a:rPr lang="en-GB" dirty="0" smtClean="0"/>
              <a:t>SSRIs</a:t>
            </a:r>
          </a:p>
          <a:p>
            <a:endParaRPr lang="en-GB" dirty="0" smtClean="0"/>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1475459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solidFill>
                  <a:schemeClr val="tx2"/>
                </a:solidFill>
              </a:rPr>
              <a:t>OBSESSIONAL RUMINATIONS</a:t>
            </a:r>
          </a:p>
          <a:p>
            <a:pPr lvl="1"/>
            <a:r>
              <a:rPr lang="en-GB" dirty="0" smtClean="0"/>
              <a:t>Persistent and obtrusive</a:t>
            </a:r>
          </a:p>
          <a:p>
            <a:pPr lvl="1"/>
            <a:r>
              <a:rPr lang="en-GB" dirty="0" smtClean="0"/>
              <a:t>Impede functioning</a:t>
            </a:r>
          </a:p>
          <a:p>
            <a:pPr lvl="1"/>
            <a:r>
              <a:rPr lang="en-GB" dirty="0" smtClean="0"/>
              <a:t>Cause distress</a:t>
            </a:r>
          </a:p>
          <a:p>
            <a:pPr lvl="2"/>
            <a:r>
              <a:rPr lang="en-GB" dirty="0" smtClean="0"/>
              <a:t>Minor degrees of </a:t>
            </a:r>
            <a:r>
              <a:rPr lang="en-GB" dirty="0" err="1" smtClean="0"/>
              <a:t>obsessional</a:t>
            </a:r>
            <a:r>
              <a:rPr lang="en-GB" dirty="0" smtClean="0"/>
              <a:t> symptoms common in lots of people</a:t>
            </a:r>
          </a:p>
          <a:p>
            <a:pPr lvl="2"/>
            <a:endParaRPr lang="en-GB" dirty="0" smtClean="0"/>
          </a:p>
          <a:p>
            <a:r>
              <a:rPr lang="en-GB" dirty="0" smtClean="0">
                <a:solidFill>
                  <a:schemeClr val="accent6">
                    <a:lumMod val="75000"/>
                  </a:schemeClr>
                </a:solidFill>
              </a:rPr>
              <a:t>COMPULSIVE RITUALS</a:t>
            </a:r>
          </a:p>
          <a:p>
            <a:pPr lvl="1"/>
            <a:r>
              <a:rPr lang="en-GB" dirty="0" smtClean="0"/>
              <a:t>E.g. constant need to check that things have been done correctly</a:t>
            </a:r>
          </a:p>
          <a:p>
            <a:pPr lvl="1"/>
            <a:r>
              <a:rPr lang="en-GB" dirty="0" smtClean="0"/>
              <a:t>Some rituals derived from superstitions e.g. repeating actions a set number of times</a:t>
            </a:r>
          </a:p>
          <a:p>
            <a:endParaRPr lang="en-GB" dirty="0" smtClean="0"/>
          </a:p>
          <a:p>
            <a:r>
              <a:rPr lang="en-GB" dirty="0" smtClean="0"/>
              <a:t>Can be associated with depression, </a:t>
            </a:r>
            <a:r>
              <a:rPr lang="en-GB" dirty="0" err="1" smtClean="0"/>
              <a:t>tourette’s</a:t>
            </a:r>
            <a:endParaRPr lang="en-GB" dirty="0" smtClean="0"/>
          </a:p>
          <a:p>
            <a:pPr>
              <a:buNone/>
            </a:pP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482062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idx="1"/>
          </p:nvPr>
        </p:nvSpPr>
        <p:spPr/>
        <p:txBody>
          <a:bodyPr/>
          <a:lstStyle/>
          <a:p>
            <a:r>
              <a:rPr lang="en-GB" dirty="0" smtClean="0"/>
              <a:t>Psychological:</a:t>
            </a:r>
          </a:p>
          <a:p>
            <a:pPr lvl="1"/>
            <a:r>
              <a:rPr lang="en-GB" dirty="0" smtClean="0"/>
              <a:t>CBT</a:t>
            </a:r>
          </a:p>
          <a:p>
            <a:pPr lvl="1"/>
            <a:r>
              <a:rPr lang="en-GB" dirty="0" smtClean="0"/>
              <a:t>Modelling therapy – demonstration</a:t>
            </a:r>
          </a:p>
          <a:p>
            <a:pPr lvl="1"/>
            <a:r>
              <a:rPr lang="en-GB" dirty="0" smtClean="0"/>
              <a:t>Thought stopping techniques</a:t>
            </a:r>
          </a:p>
          <a:p>
            <a:r>
              <a:rPr lang="en-GB" dirty="0" smtClean="0"/>
              <a:t>Pharmacological:</a:t>
            </a:r>
          </a:p>
          <a:p>
            <a:pPr lvl="1"/>
            <a:r>
              <a:rPr lang="en-GB" dirty="0" err="1" smtClean="0"/>
              <a:t>Anxiolytics</a:t>
            </a:r>
            <a:endParaRPr lang="en-GB" dirty="0" smtClean="0"/>
          </a:p>
          <a:p>
            <a:pPr lvl="1"/>
            <a:r>
              <a:rPr lang="en-GB" dirty="0" smtClean="0"/>
              <a:t>SSRIs</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765613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5"/>
          <p:cNvSpPr>
            <a:spLocks noGrp="1"/>
          </p:cNvSpPr>
          <p:nvPr>
            <p:ph idx="1"/>
          </p:nvPr>
        </p:nvSpPr>
        <p:spPr/>
        <p:txBody>
          <a:bodyPr/>
          <a:lstStyle/>
          <a:p>
            <a:r>
              <a:rPr lang="en-GB" sz="2400" dirty="0"/>
              <a:t>Mood disorders</a:t>
            </a:r>
          </a:p>
          <a:p>
            <a:pPr lvl="1"/>
            <a:r>
              <a:rPr lang="en-GB" sz="2000" dirty="0"/>
              <a:t>Depression</a:t>
            </a:r>
          </a:p>
          <a:p>
            <a:pPr lvl="1"/>
            <a:r>
              <a:rPr lang="en-GB" sz="2000" dirty="0"/>
              <a:t>Mania</a:t>
            </a:r>
          </a:p>
          <a:p>
            <a:pPr lvl="1"/>
            <a:r>
              <a:rPr lang="en-GB" sz="2000" dirty="0"/>
              <a:t>Bipolar disorder</a:t>
            </a:r>
          </a:p>
          <a:p>
            <a:pPr lvl="1">
              <a:buNone/>
            </a:pPr>
            <a:endParaRPr lang="en-GB" sz="2000" dirty="0"/>
          </a:p>
          <a:p>
            <a:r>
              <a:rPr lang="en-GB" sz="2400" dirty="0"/>
              <a:t>Anxiety</a:t>
            </a:r>
          </a:p>
          <a:p>
            <a:pPr>
              <a:buNone/>
            </a:pPr>
            <a:endParaRPr lang="en-GB" sz="2400" dirty="0"/>
          </a:p>
          <a:p>
            <a:r>
              <a:rPr lang="en-GB" sz="2400" dirty="0"/>
              <a:t>Addiction</a:t>
            </a:r>
          </a:p>
          <a:p>
            <a:pPr lvl="1"/>
            <a:r>
              <a:rPr lang="en-GB" sz="2000" dirty="0"/>
              <a:t>Alcohol</a:t>
            </a:r>
          </a:p>
          <a:p>
            <a:pPr lvl="1">
              <a:buNone/>
            </a:pPr>
            <a:endParaRPr lang="en-GB" sz="2000" dirty="0"/>
          </a:p>
          <a:p>
            <a:r>
              <a:rPr lang="en-GB" sz="1800" dirty="0"/>
              <a:t>Difference between dementia and delirium</a:t>
            </a:r>
          </a:p>
          <a:p>
            <a:pPr eaLnBrk="1" hangingPunct="1"/>
            <a:endParaRPr lang="en-US" altLang="en-US" sz="2400" dirty="0" smtClean="0"/>
          </a:p>
        </p:txBody>
      </p:sp>
      <p:sp>
        <p:nvSpPr>
          <p:cNvPr id="4102" name="TextBox 4"/>
          <p:cNvSpPr txBox="1">
            <a:spLocks noChangeArrowheads="1"/>
          </p:cNvSpPr>
          <p:nvPr/>
        </p:nvSpPr>
        <p:spPr bwMode="auto">
          <a:xfrm>
            <a:off x="457200" y="458788"/>
            <a:ext cx="8229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5400" dirty="0" smtClean="0">
                <a:solidFill>
                  <a:srgbClr val="002060"/>
                </a:solidFill>
                <a:latin typeface="Calibri" pitchFamily="34" charset="0"/>
              </a:rPr>
              <a:t>Introduction</a:t>
            </a:r>
            <a:endParaRPr lang="en-US" altLang="en-US" sz="5400" dirty="0">
              <a:solidFill>
                <a:srgbClr val="002060"/>
              </a:solidFill>
              <a:cs typeface="Arial" charset="0"/>
            </a:endParaRPr>
          </a:p>
        </p:txBody>
      </p:sp>
      <p:sp>
        <p:nvSpPr>
          <p:cNvPr id="7"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Dependence syndrome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Primacy of substance seeking behaviour</a:t>
            </a:r>
          </a:p>
          <a:p>
            <a:r>
              <a:rPr lang="en-GB" dirty="0" smtClean="0"/>
              <a:t>Narrowing of drug taking repertoire </a:t>
            </a:r>
          </a:p>
          <a:p>
            <a:r>
              <a:rPr lang="en-GB" dirty="0" smtClean="0"/>
              <a:t>Increased tolerance to effects of drugs</a:t>
            </a:r>
          </a:p>
          <a:p>
            <a:r>
              <a:rPr lang="en-GB" dirty="0" smtClean="0"/>
              <a:t>Loss of control of consumption</a:t>
            </a:r>
          </a:p>
          <a:p>
            <a:r>
              <a:rPr lang="en-GB" dirty="0" smtClean="0"/>
              <a:t>Signs of withdrawal on attempted abstinence </a:t>
            </a:r>
          </a:p>
          <a:p>
            <a:r>
              <a:rPr lang="en-GB" dirty="0" smtClean="0"/>
              <a:t>Drug taking to avoid withdrawal symptoms</a:t>
            </a:r>
          </a:p>
          <a:p>
            <a:r>
              <a:rPr lang="en-GB" dirty="0" smtClean="0"/>
              <a:t>Continued use despite negative consequences</a:t>
            </a:r>
          </a:p>
          <a:p>
            <a:r>
              <a:rPr lang="en-GB" dirty="0" smtClean="0"/>
              <a:t>Rapid reinstatement of previous pattern of use after abstinence </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1781173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Screening for alcohol problems</a:t>
            </a:r>
            <a:endParaRPr lang="en-GB" dirty="0"/>
          </a:p>
        </p:txBody>
      </p:sp>
      <p:sp>
        <p:nvSpPr>
          <p:cNvPr id="3" name="Content Placeholder 2"/>
          <p:cNvSpPr>
            <a:spLocks noGrp="1"/>
          </p:cNvSpPr>
          <p:nvPr>
            <p:ph idx="1"/>
          </p:nvPr>
        </p:nvSpPr>
        <p:spPr/>
        <p:txBody>
          <a:bodyPr>
            <a:normAutofit fontScale="92500"/>
          </a:bodyPr>
          <a:lstStyle/>
          <a:p>
            <a:r>
              <a:rPr lang="en-GB" dirty="0" smtClean="0"/>
              <a:t>C: have you ever thought you should cut down?</a:t>
            </a:r>
          </a:p>
          <a:p>
            <a:r>
              <a:rPr lang="en-GB" dirty="0" smtClean="0"/>
              <a:t>A: have you ever felt annoyed when someone criticised your drinking?</a:t>
            </a:r>
          </a:p>
          <a:p>
            <a:r>
              <a:rPr lang="en-GB" dirty="0" smtClean="0"/>
              <a:t>G: have you ever felt guilty about your drinking?</a:t>
            </a:r>
          </a:p>
          <a:p>
            <a:r>
              <a:rPr lang="en-GB" dirty="0" smtClean="0"/>
              <a:t>E: have you ever had a drink first thing in the morning to steady your nerves or get rid of a hangover? (</a:t>
            </a:r>
            <a:r>
              <a:rPr lang="en-GB" dirty="0" err="1" smtClean="0"/>
              <a:t>eyeopener</a:t>
            </a:r>
            <a:r>
              <a:rPr lang="en-GB" dirty="0" smtClean="0"/>
              <a:t>)</a:t>
            </a:r>
          </a:p>
          <a:p>
            <a:pPr lvl="1"/>
            <a:r>
              <a:rPr lang="en-GB" dirty="0" smtClean="0"/>
              <a:t>2+ yes answers consider using AUDIT (Alcohol Use Disorders Identification Test)</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9940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Alcohol withdrawal</a:t>
            </a:r>
            <a:endParaRPr lang="en-GB" dirty="0"/>
          </a:p>
        </p:txBody>
      </p:sp>
      <p:sp>
        <p:nvSpPr>
          <p:cNvPr id="3" name="Content Placeholder 2"/>
          <p:cNvSpPr>
            <a:spLocks noGrp="1"/>
          </p:cNvSpPr>
          <p:nvPr>
            <p:ph idx="1"/>
          </p:nvPr>
        </p:nvSpPr>
        <p:spPr/>
        <p:txBody>
          <a:bodyPr>
            <a:normAutofit/>
          </a:bodyPr>
          <a:lstStyle/>
          <a:p>
            <a:r>
              <a:rPr lang="en-GB" dirty="0" smtClean="0"/>
              <a:t>4-12 hours after last drink</a:t>
            </a:r>
          </a:p>
          <a:p>
            <a:pPr lvl="1"/>
            <a:r>
              <a:rPr lang="en-GB" dirty="0" smtClean="0"/>
              <a:t>Coarse tremor, sweating, insomnia, tachycardia, N+V, anxiety, craving for alcohol, occasional hallucinations</a:t>
            </a:r>
          </a:p>
          <a:p>
            <a:r>
              <a:rPr lang="en-GB" dirty="0" smtClean="0"/>
              <a:t>Peak at 48hours and last 2-5 days</a:t>
            </a:r>
          </a:p>
          <a:p>
            <a:r>
              <a:rPr lang="en-GB" dirty="0" smtClean="0"/>
              <a:t>Alcohol withdrawal seizures in 5-15% within 48hrs last drink</a:t>
            </a:r>
            <a:endParaRPr lang="en-GB" dirty="0"/>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427422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Delirium Tremens</a:t>
            </a:r>
            <a:endParaRPr lang="en-GB" dirty="0"/>
          </a:p>
        </p:txBody>
      </p:sp>
      <p:sp>
        <p:nvSpPr>
          <p:cNvPr id="3" name="Content Placeholder 2"/>
          <p:cNvSpPr>
            <a:spLocks noGrp="1"/>
          </p:cNvSpPr>
          <p:nvPr>
            <p:ph idx="1"/>
          </p:nvPr>
        </p:nvSpPr>
        <p:spPr/>
        <p:txBody>
          <a:bodyPr>
            <a:normAutofit lnSpcReduction="10000"/>
          </a:bodyPr>
          <a:lstStyle/>
          <a:p>
            <a:r>
              <a:rPr lang="en-GB" dirty="0" smtClean="0"/>
              <a:t>Medical emergency requiring inpatient care</a:t>
            </a:r>
          </a:p>
          <a:p>
            <a:r>
              <a:rPr lang="en-GB" dirty="0" smtClean="0"/>
              <a:t>Acute </a:t>
            </a:r>
            <a:r>
              <a:rPr lang="en-GB" dirty="0" err="1" smtClean="0"/>
              <a:t>confusional</a:t>
            </a:r>
            <a:r>
              <a:rPr lang="en-GB" dirty="0" smtClean="0"/>
              <a:t> state secondary to alcohol withdrawal </a:t>
            </a:r>
          </a:p>
          <a:p>
            <a:r>
              <a:rPr lang="en-GB" dirty="0" smtClean="0"/>
              <a:t>Clouding of consciousness, disorientation, amnesia for recent events, marked psychomotor agitation, hallucinations (Lilliputian), worse at night, fluctuations in severity</a:t>
            </a:r>
          </a:p>
          <a:p>
            <a:r>
              <a:rPr lang="en-GB" dirty="0" smtClean="0"/>
              <a:t>Treatment: oral lorazepam</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47558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Alcohol withdrawal management</a:t>
            </a:r>
            <a:endParaRPr lang="en-GB" dirty="0"/>
          </a:p>
        </p:txBody>
      </p:sp>
      <p:sp>
        <p:nvSpPr>
          <p:cNvPr id="3" name="Content Placeholder 2"/>
          <p:cNvSpPr>
            <a:spLocks noGrp="1"/>
          </p:cNvSpPr>
          <p:nvPr>
            <p:ph idx="1"/>
          </p:nvPr>
        </p:nvSpPr>
        <p:spPr/>
        <p:txBody>
          <a:bodyPr>
            <a:normAutofit/>
          </a:bodyPr>
          <a:lstStyle/>
          <a:p>
            <a:r>
              <a:rPr lang="en-GB" dirty="0" smtClean="0"/>
              <a:t>Inpatient or outpatient?</a:t>
            </a:r>
          </a:p>
          <a:p>
            <a:pPr lvl="1"/>
            <a:r>
              <a:rPr lang="en-GB" dirty="0" smtClean="0"/>
              <a:t>Admit if PH of complicated withdrawals, current delirium, comorbid mental or physical illness, </a:t>
            </a:r>
            <a:r>
              <a:rPr lang="en-GB" dirty="0" err="1" smtClean="0"/>
              <a:t>polydrug</a:t>
            </a:r>
            <a:r>
              <a:rPr lang="en-GB" dirty="0" smtClean="0"/>
              <a:t> misuse, suicide risk, Wernicke-</a:t>
            </a:r>
            <a:r>
              <a:rPr lang="en-GB" dirty="0" err="1" smtClean="0"/>
              <a:t>Korsakoff</a:t>
            </a:r>
            <a:r>
              <a:rPr lang="en-GB" dirty="0" smtClean="0"/>
              <a:t> syndrome, severe N+V, severe malnutrition, lack of stable environment </a:t>
            </a:r>
          </a:p>
          <a:p>
            <a:endParaRPr lang="en-GB" dirty="0" smtClean="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46498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Alcohol withdrawal </a:t>
            </a:r>
            <a:r>
              <a:rPr lang="en-GB" dirty="0" smtClean="0"/>
              <a:t>management</a:t>
            </a:r>
            <a:endParaRPr lang="en-GB" dirty="0"/>
          </a:p>
        </p:txBody>
      </p:sp>
      <p:sp>
        <p:nvSpPr>
          <p:cNvPr id="3" name="Content Placeholder 2"/>
          <p:cNvSpPr>
            <a:spLocks noGrp="1"/>
          </p:cNvSpPr>
          <p:nvPr>
            <p:ph idx="1"/>
          </p:nvPr>
        </p:nvSpPr>
        <p:spPr/>
        <p:txBody>
          <a:bodyPr>
            <a:normAutofit lnSpcReduction="10000"/>
          </a:bodyPr>
          <a:lstStyle/>
          <a:p>
            <a:r>
              <a:rPr lang="en-GB" dirty="0"/>
              <a:t>Reducing regime of </a:t>
            </a:r>
            <a:r>
              <a:rPr lang="en-GB" dirty="0" smtClean="0"/>
              <a:t>benzodiazepine </a:t>
            </a:r>
            <a:r>
              <a:rPr lang="en-GB" dirty="0"/>
              <a:t>– </a:t>
            </a:r>
            <a:r>
              <a:rPr lang="en-GB" dirty="0" err="1" smtClean="0"/>
              <a:t>chlordiazepoxide</a:t>
            </a:r>
            <a:r>
              <a:rPr lang="en-GB" dirty="0"/>
              <a:t>, diazepam </a:t>
            </a:r>
            <a:endParaRPr lang="en-GB" dirty="0" smtClean="0"/>
          </a:p>
          <a:p>
            <a:pPr lvl="1"/>
            <a:r>
              <a:rPr lang="en-GB" dirty="0" smtClean="0"/>
              <a:t>Given to improve withdrawal symptoms and reduce the risk of seizures</a:t>
            </a:r>
            <a:endParaRPr lang="en-GB" dirty="0"/>
          </a:p>
          <a:p>
            <a:pPr lvl="1"/>
            <a:r>
              <a:rPr lang="en-GB" dirty="0"/>
              <a:t>Clinical symptoms of withdrawal, </a:t>
            </a:r>
            <a:r>
              <a:rPr lang="en-GB" dirty="0" err="1"/>
              <a:t>hx</a:t>
            </a:r>
            <a:r>
              <a:rPr lang="en-GB" dirty="0"/>
              <a:t> of alcohol dependence syndrome, consumption greater than 10 units/day for previous ten days</a:t>
            </a:r>
          </a:p>
          <a:p>
            <a:r>
              <a:rPr lang="en-GB" dirty="0"/>
              <a:t>B vitamins</a:t>
            </a:r>
          </a:p>
          <a:p>
            <a:pPr lvl="1"/>
            <a:r>
              <a:rPr lang="en-GB" dirty="0"/>
              <a:t>Admit for IV </a:t>
            </a:r>
            <a:r>
              <a:rPr lang="en-GB" dirty="0" err="1"/>
              <a:t>pabrinex</a:t>
            </a:r>
            <a:r>
              <a:rPr lang="en-GB" dirty="0"/>
              <a:t> or oral thiamine if outpatient </a:t>
            </a:r>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1848738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Wernicke-</a:t>
            </a:r>
            <a:r>
              <a:rPr lang="en-GB" dirty="0" err="1" smtClean="0"/>
              <a:t>Korsakoff</a:t>
            </a:r>
            <a:endParaRPr lang="en-GB" dirty="0"/>
          </a:p>
        </p:txBody>
      </p:sp>
      <p:sp>
        <p:nvSpPr>
          <p:cNvPr id="3" name="Content Placeholder 2"/>
          <p:cNvSpPr>
            <a:spLocks noGrp="1"/>
          </p:cNvSpPr>
          <p:nvPr>
            <p:ph idx="1"/>
          </p:nvPr>
        </p:nvSpPr>
        <p:spPr/>
        <p:txBody>
          <a:bodyPr/>
          <a:lstStyle/>
          <a:p>
            <a:r>
              <a:rPr lang="en-GB" dirty="0" smtClean="0"/>
              <a:t>Due to thiamine deficiency – poor intake, reduced absorption, impaired hepatic storage</a:t>
            </a:r>
          </a:p>
          <a:p>
            <a:r>
              <a:rPr lang="en-GB" dirty="0" smtClean="0"/>
              <a:t>Wernicke encephalopathy is acute and </a:t>
            </a:r>
            <a:r>
              <a:rPr lang="en-GB" dirty="0" err="1" smtClean="0"/>
              <a:t>Korsakoff</a:t>
            </a:r>
            <a:r>
              <a:rPr lang="en-GB" dirty="0" smtClean="0"/>
              <a:t> syndrome is chronic phase of same disease process</a:t>
            </a:r>
          </a:p>
          <a:p>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4029054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Wernicke’s encephalopathy</a:t>
            </a:r>
            <a:endParaRPr lang="en-GB" dirty="0"/>
          </a:p>
        </p:txBody>
      </p:sp>
      <p:sp>
        <p:nvSpPr>
          <p:cNvPr id="3" name="Content Placeholder 2"/>
          <p:cNvSpPr>
            <a:spLocks noGrp="1"/>
          </p:cNvSpPr>
          <p:nvPr>
            <p:ph idx="1"/>
          </p:nvPr>
        </p:nvSpPr>
        <p:spPr/>
        <p:txBody>
          <a:bodyPr/>
          <a:lstStyle/>
          <a:p>
            <a:r>
              <a:rPr lang="en-GB" dirty="0" smtClean="0"/>
              <a:t>Acute onset of</a:t>
            </a:r>
          </a:p>
          <a:p>
            <a:pPr lvl="1"/>
            <a:r>
              <a:rPr lang="en-GB" dirty="0" smtClean="0"/>
              <a:t>Acute </a:t>
            </a:r>
            <a:r>
              <a:rPr lang="en-GB" dirty="0" err="1" smtClean="0"/>
              <a:t>confusional</a:t>
            </a:r>
            <a:r>
              <a:rPr lang="en-GB" dirty="0" smtClean="0"/>
              <a:t> state</a:t>
            </a:r>
          </a:p>
          <a:p>
            <a:pPr lvl="1"/>
            <a:r>
              <a:rPr lang="en-GB" dirty="0" err="1" smtClean="0"/>
              <a:t>Occular</a:t>
            </a:r>
            <a:r>
              <a:rPr lang="en-GB" dirty="0" smtClean="0"/>
              <a:t> signs (nystagmus, </a:t>
            </a:r>
            <a:r>
              <a:rPr lang="en-GB" dirty="0" err="1" smtClean="0"/>
              <a:t>opthalmoplegia</a:t>
            </a:r>
            <a:r>
              <a:rPr lang="en-GB" dirty="0" smtClean="0"/>
              <a:t>)</a:t>
            </a:r>
          </a:p>
          <a:p>
            <a:pPr lvl="1"/>
            <a:r>
              <a:rPr lang="en-GB" dirty="0" smtClean="0"/>
              <a:t>Ataxic gait</a:t>
            </a:r>
          </a:p>
          <a:p>
            <a:r>
              <a:rPr lang="en-GB" dirty="0" smtClean="0"/>
              <a:t>Triad only seen in 10%, confusion in 80%</a:t>
            </a:r>
          </a:p>
          <a:p>
            <a:r>
              <a:rPr lang="en-GB" dirty="0" smtClean="0"/>
              <a:t>Associated: peripheral neuropathy, resting tachycardia, evidence of malnourishment</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4125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Wernicke’s Encephalopathy</a:t>
            </a:r>
            <a:endParaRPr lang="en-GB" dirty="0"/>
          </a:p>
        </p:txBody>
      </p:sp>
      <p:sp>
        <p:nvSpPr>
          <p:cNvPr id="3" name="Content Placeholder 2"/>
          <p:cNvSpPr>
            <a:spLocks noGrp="1"/>
          </p:cNvSpPr>
          <p:nvPr>
            <p:ph idx="1"/>
          </p:nvPr>
        </p:nvSpPr>
        <p:spPr/>
        <p:txBody>
          <a:bodyPr/>
          <a:lstStyle/>
          <a:p>
            <a:r>
              <a:rPr lang="en-GB" dirty="0" smtClean="0"/>
              <a:t>Treat with IV </a:t>
            </a:r>
            <a:r>
              <a:rPr lang="en-GB" dirty="0" err="1"/>
              <a:t>P</a:t>
            </a:r>
            <a:r>
              <a:rPr lang="en-GB" dirty="0" err="1" smtClean="0"/>
              <a:t>abrinex</a:t>
            </a:r>
            <a:r>
              <a:rPr lang="en-GB" dirty="0" smtClean="0"/>
              <a:t> </a:t>
            </a:r>
          </a:p>
          <a:p>
            <a:r>
              <a:rPr lang="en-GB" dirty="0" smtClean="0"/>
              <a:t>Treat immediately diagnosed </a:t>
            </a:r>
          </a:p>
          <a:p>
            <a:r>
              <a:rPr lang="en-GB" dirty="0" smtClean="0"/>
              <a:t>Consider all those at high risk for IV </a:t>
            </a:r>
            <a:r>
              <a:rPr lang="en-GB" dirty="0" err="1" smtClean="0"/>
              <a:t>pabrinex</a:t>
            </a:r>
            <a:endParaRPr lang="en-GB" dirty="0" smtClean="0"/>
          </a:p>
          <a:p>
            <a:r>
              <a:rPr lang="en-GB" dirty="0" smtClean="0"/>
              <a:t>If treated </a:t>
            </a:r>
            <a:r>
              <a:rPr lang="en-GB" dirty="0" err="1" smtClean="0"/>
              <a:t>opthalmoplegia</a:t>
            </a:r>
            <a:r>
              <a:rPr lang="en-GB" dirty="0" smtClean="0"/>
              <a:t> and confusion resolve, but ataxia, neuropathy and nystagmus may be permanent </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13360514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Korsakoff</a:t>
            </a:r>
            <a:r>
              <a:rPr lang="en-GB" dirty="0"/>
              <a:t> </a:t>
            </a:r>
            <a:r>
              <a:rPr lang="en-GB" dirty="0" smtClean="0"/>
              <a:t>syndrome</a:t>
            </a:r>
            <a:endParaRPr lang="en-GB" dirty="0"/>
          </a:p>
        </p:txBody>
      </p:sp>
      <p:sp>
        <p:nvSpPr>
          <p:cNvPr id="3" name="Content Placeholder 2"/>
          <p:cNvSpPr>
            <a:spLocks noGrp="1"/>
          </p:cNvSpPr>
          <p:nvPr>
            <p:ph idx="1"/>
          </p:nvPr>
        </p:nvSpPr>
        <p:spPr/>
        <p:txBody>
          <a:bodyPr/>
          <a:lstStyle/>
          <a:p>
            <a:r>
              <a:rPr lang="en-GB" dirty="0" smtClean="0"/>
              <a:t>80% untreated Wernicke’s develop to </a:t>
            </a:r>
            <a:r>
              <a:rPr lang="en-GB" dirty="0" err="1" smtClean="0"/>
              <a:t>Korsakoff</a:t>
            </a:r>
            <a:r>
              <a:rPr lang="en-GB" dirty="0" smtClean="0"/>
              <a:t> psychosis</a:t>
            </a:r>
          </a:p>
          <a:p>
            <a:r>
              <a:rPr lang="en-GB" dirty="0" smtClean="0"/>
              <a:t>Lose ability to lay down new memories</a:t>
            </a:r>
          </a:p>
          <a:p>
            <a:r>
              <a:rPr lang="en-GB" dirty="0" smtClean="0"/>
              <a:t>Variable retrograde amnesia</a:t>
            </a:r>
          </a:p>
          <a:p>
            <a:r>
              <a:rPr lang="en-GB" dirty="0" smtClean="0"/>
              <a:t>Other parts of memory unimpaired e.g. working memory</a:t>
            </a:r>
          </a:p>
          <a:p>
            <a:r>
              <a:rPr lang="en-GB" dirty="0" smtClean="0"/>
              <a:t>Confabulation for episodes of amnesia</a:t>
            </a:r>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528347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Depression</a:t>
            </a:r>
            <a:br>
              <a:rPr lang="en-GB" dirty="0" smtClean="0"/>
            </a:br>
            <a:r>
              <a:rPr lang="en-GB" sz="2000" dirty="0" smtClean="0"/>
              <a:t>Persistent symptoms for at least 2 weeks:</a:t>
            </a:r>
            <a:endParaRPr lang="en-GB" dirty="0"/>
          </a:p>
        </p:txBody>
      </p:sp>
      <p:sp>
        <p:nvSpPr>
          <p:cNvPr id="3" name="Content Placeholder 2"/>
          <p:cNvSpPr>
            <a:spLocks noGrp="1"/>
          </p:cNvSpPr>
          <p:nvPr>
            <p:ph sz="half" idx="1"/>
          </p:nvPr>
        </p:nvSpPr>
        <p:spPr/>
        <p:txBody>
          <a:bodyPr>
            <a:normAutofit fontScale="70000" lnSpcReduction="20000"/>
          </a:bodyPr>
          <a:lstStyle/>
          <a:p>
            <a:r>
              <a:rPr lang="en-GB" dirty="0" smtClean="0"/>
              <a:t>Behavioural</a:t>
            </a:r>
          </a:p>
          <a:p>
            <a:pPr lvl="1"/>
            <a:r>
              <a:rPr lang="en-GB" dirty="0" smtClean="0"/>
              <a:t>Psychomotor retardation or agitation</a:t>
            </a:r>
          </a:p>
          <a:p>
            <a:pPr lvl="1"/>
            <a:r>
              <a:rPr lang="en-GB" dirty="0" smtClean="0"/>
              <a:t>Altered facial expression</a:t>
            </a:r>
          </a:p>
          <a:p>
            <a:pPr lvl="1"/>
            <a:r>
              <a:rPr lang="en-GB" dirty="0" smtClean="0"/>
              <a:t>Self neglect</a:t>
            </a:r>
          </a:p>
          <a:p>
            <a:pPr lvl="1"/>
            <a:r>
              <a:rPr lang="en-GB" dirty="0" smtClean="0"/>
              <a:t>Social withdrawal</a:t>
            </a:r>
          </a:p>
          <a:p>
            <a:r>
              <a:rPr lang="en-GB" dirty="0" smtClean="0"/>
              <a:t>Emotional</a:t>
            </a:r>
          </a:p>
          <a:p>
            <a:pPr lvl="1"/>
            <a:r>
              <a:rPr lang="en-GB" dirty="0" smtClean="0"/>
              <a:t>Low mood &gt;2 weeks </a:t>
            </a:r>
          </a:p>
          <a:p>
            <a:pPr lvl="1"/>
            <a:r>
              <a:rPr lang="en-GB" dirty="0" smtClean="0"/>
              <a:t>Tearfulness</a:t>
            </a:r>
          </a:p>
          <a:p>
            <a:pPr lvl="1"/>
            <a:r>
              <a:rPr lang="en-GB" dirty="0" smtClean="0"/>
              <a:t>Loss of interest, </a:t>
            </a:r>
            <a:r>
              <a:rPr lang="en-GB" dirty="0" err="1" smtClean="0"/>
              <a:t>anhedonia</a:t>
            </a:r>
            <a:r>
              <a:rPr lang="en-GB" dirty="0" smtClean="0"/>
              <a:t>, lack of motivation</a:t>
            </a:r>
          </a:p>
          <a:p>
            <a:pPr lvl="1"/>
            <a:r>
              <a:rPr lang="en-GB" dirty="0" smtClean="0"/>
              <a:t>Irritability</a:t>
            </a:r>
          </a:p>
          <a:p>
            <a:pPr lvl="1"/>
            <a:r>
              <a:rPr lang="en-GB" dirty="0" smtClean="0"/>
              <a:t>Anxiety</a:t>
            </a:r>
          </a:p>
          <a:p>
            <a:pPr lvl="1"/>
            <a:r>
              <a:rPr lang="en-GB" dirty="0" smtClean="0"/>
              <a:t>Suicidal thinking/behaviour</a:t>
            </a:r>
          </a:p>
          <a:p>
            <a:pPr lvl="1">
              <a:buNone/>
            </a:pPr>
            <a:endParaRPr lang="en-GB" dirty="0" smtClean="0"/>
          </a:p>
          <a:p>
            <a:pPr lvl="1"/>
            <a:endParaRPr lang="en-GB" dirty="0" smtClean="0"/>
          </a:p>
        </p:txBody>
      </p:sp>
      <p:sp>
        <p:nvSpPr>
          <p:cNvPr id="4" name="Content Placeholder 3"/>
          <p:cNvSpPr>
            <a:spLocks noGrp="1"/>
          </p:cNvSpPr>
          <p:nvPr>
            <p:ph sz="half" idx="2"/>
          </p:nvPr>
        </p:nvSpPr>
        <p:spPr>
          <a:xfrm>
            <a:off x="4648200" y="1600200"/>
            <a:ext cx="4038600" cy="4997152"/>
          </a:xfrm>
        </p:spPr>
        <p:txBody>
          <a:bodyPr>
            <a:normAutofit fontScale="70000" lnSpcReduction="20000"/>
          </a:bodyPr>
          <a:lstStyle/>
          <a:p>
            <a:r>
              <a:rPr lang="en-GB" dirty="0" smtClean="0"/>
              <a:t>Cognitive</a:t>
            </a:r>
          </a:p>
          <a:p>
            <a:pPr lvl="1"/>
            <a:r>
              <a:rPr lang="en-GB" dirty="0" smtClean="0"/>
              <a:t>Slow thinking, slow speech, quite speech, monotone, difficulty concentrating</a:t>
            </a:r>
          </a:p>
          <a:p>
            <a:pPr lvl="1"/>
            <a:r>
              <a:rPr lang="en-GB" dirty="0" smtClean="0"/>
              <a:t>Negative, pessimistic thoughts, hopelessness, worthlessness</a:t>
            </a:r>
          </a:p>
          <a:p>
            <a:r>
              <a:rPr lang="en-GB" dirty="0" smtClean="0"/>
              <a:t>Biological</a:t>
            </a:r>
          </a:p>
          <a:p>
            <a:pPr lvl="1"/>
            <a:r>
              <a:rPr lang="en-GB" dirty="0" smtClean="0"/>
              <a:t>Diurnal variation in mood (worse in morning)</a:t>
            </a:r>
          </a:p>
          <a:p>
            <a:pPr lvl="1"/>
            <a:r>
              <a:rPr lang="en-GB" dirty="0" smtClean="0"/>
              <a:t>sleep disturbance (early morning waking)</a:t>
            </a:r>
          </a:p>
          <a:p>
            <a:pPr lvl="1"/>
            <a:r>
              <a:rPr lang="en-GB" dirty="0" smtClean="0"/>
              <a:t>loss of appetite</a:t>
            </a:r>
          </a:p>
          <a:p>
            <a:pPr lvl="1"/>
            <a:r>
              <a:rPr lang="en-GB" dirty="0" smtClean="0"/>
              <a:t>loss of libido</a:t>
            </a:r>
          </a:p>
          <a:p>
            <a:pPr lvl="1"/>
            <a:r>
              <a:rPr lang="en-GB" dirty="0" smtClean="0"/>
              <a:t>fatigue, </a:t>
            </a:r>
            <a:r>
              <a:rPr lang="en-GB" dirty="0" err="1" smtClean="0"/>
              <a:t>anergia</a:t>
            </a:r>
            <a:endParaRPr lang="en-GB" dirty="0" smtClean="0"/>
          </a:p>
          <a:p>
            <a:pPr lvl="1"/>
            <a:r>
              <a:rPr lang="en-GB" dirty="0" smtClean="0"/>
              <a:t>constipation, amenorrhoea</a:t>
            </a:r>
          </a:p>
          <a:p>
            <a:r>
              <a:rPr lang="en-GB" dirty="0" smtClean="0"/>
              <a:t>Severe</a:t>
            </a:r>
          </a:p>
          <a:p>
            <a:pPr lvl="1"/>
            <a:r>
              <a:rPr lang="en-GB" dirty="0" smtClean="0"/>
              <a:t>Psychosis</a:t>
            </a:r>
          </a:p>
          <a:p>
            <a:pPr lvl="1"/>
            <a:r>
              <a:rPr lang="en-GB" dirty="0" smtClean="0"/>
              <a:t>Catatonia – stupor, posturing, waxy flexibility</a:t>
            </a:r>
          </a:p>
          <a:p>
            <a:endParaRPr lang="en-GB" dirty="0"/>
          </a:p>
        </p:txBody>
      </p:sp>
    </p:spTree>
    <p:extLst>
      <p:ext uri="{BB962C8B-B14F-4D97-AF65-F5344CB8AC3E}">
        <p14:creationId xmlns:p14="http://schemas.microsoft.com/office/powerpoint/2010/main" val="153379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6" end="6"/>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8" end="8"/>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4">
                                            <p:txEl>
                                              <p:pRg st="8" end="8"/>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Dementia or delirium?</a:t>
            </a:r>
            <a:endParaRPr lang="en-GB" dirty="0"/>
          </a:p>
        </p:txBody>
      </p:sp>
      <p:graphicFrame>
        <p:nvGraphicFramePr>
          <p:cNvPr id="4" name="Content Placeholder 3"/>
          <p:cNvGraphicFramePr>
            <a:graphicFrameLocks noGrp="1"/>
          </p:cNvGraphicFramePr>
          <p:nvPr>
            <p:ph idx="1"/>
          </p:nvPr>
        </p:nvGraphicFramePr>
        <p:xfrm>
          <a:off x="457200" y="1600200"/>
          <a:ext cx="8229600" cy="3337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GB" dirty="0" smtClean="0"/>
                        <a:t>Feature</a:t>
                      </a:r>
                      <a:endParaRPr lang="en-GB" dirty="0"/>
                    </a:p>
                  </a:txBody>
                  <a:tcPr/>
                </a:tc>
                <a:tc>
                  <a:txBody>
                    <a:bodyPr/>
                    <a:lstStyle/>
                    <a:p>
                      <a:r>
                        <a:rPr lang="en-GB" dirty="0" smtClean="0"/>
                        <a:t>Dementia</a:t>
                      </a:r>
                      <a:endParaRPr lang="en-GB" dirty="0"/>
                    </a:p>
                  </a:txBody>
                  <a:tcPr/>
                </a:tc>
                <a:tc>
                  <a:txBody>
                    <a:bodyPr/>
                    <a:lstStyle/>
                    <a:p>
                      <a:r>
                        <a:rPr lang="en-GB" dirty="0" smtClean="0"/>
                        <a:t>Delirium</a:t>
                      </a:r>
                      <a:endParaRPr lang="en-GB" dirty="0"/>
                    </a:p>
                  </a:txBody>
                  <a:tcPr/>
                </a:tc>
              </a:tr>
              <a:tr h="370840">
                <a:tc>
                  <a:txBody>
                    <a:bodyPr/>
                    <a:lstStyle/>
                    <a:p>
                      <a:r>
                        <a:rPr lang="en-GB" dirty="0" smtClean="0"/>
                        <a:t>Onset</a:t>
                      </a:r>
                    </a:p>
                  </a:txBody>
                  <a:tcPr/>
                </a:tc>
                <a:tc>
                  <a:txBody>
                    <a:bodyPr/>
                    <a:lstStyle/>
                    <a:p>
                      <a:r>
                        <a:rPr lang="en-GB" dirty="0" smtClean="0"/>
                        <a:t>Chronic/ insidious</a:t>
                      </a:r>
                      <a:endParaRPr lang="en-GB" dirty="0"/>
                    </a:p>
                  </a:txBody>
                  <a:tcPr/>
                </a:tc>
                <a:tc>
                  <a:txBody>
                    <a:bodyPr/>
                    <a:lstStyle/>
                    <a:p>
                      <a:r>
                        <a:rPr lang="en-GB" dirty="0" smtClean="0"/>
                        <a:t>Acute/</a:t>
                      </a:r>
                      <a:r>
                        <a:rPr lang="en-GB" dirty="0" err="1" smtClean="0"/>
                        <a:t>subacute</a:t>
                      </a:r>
                      <a:endParaRPr lang="en-GB" dirty="0"/>
                    </a:p>
                  </a:txBody>
                  <a:tcPr/>
                </a:tc>
              </a:tr>
              <a:tr h="370840">
                <a:tc>
                  <a:txBody>
                    <a:bodyPr/>
                    <a:lstStyle/>
                    <a:p>
                      <a:r>
                        <a:rPr lang="en-GB" dirty="0" smtClean="0"/>
                        <a:t>Course</a:t>
                      </a:r>
                      <a:endParaRPr lang="en-GB" dirty="0"/>
                    </a:p>
                  </a:txBody>
                  <a:tcPr/>
                </a:tc>
                <a:tc>
                  <a:txBody>
                    <a:bodyPr/>
                    <a:lstStyle/>
                    <a:p>
                      <a:r>
                        <a:rPr lang="en-GB" dirty="0" smtClean="0"/>
                        <a:t>Stable, progressive</a:t>
                      </a:r>
                      <a:endParaRPr lang="en-GB" dirty="0"/>
                    </a:p>
                  </a:txBody>
                  <a:tcPr/>
                </a:tc>
                <a:tc>
                  <a:txBody>
                    <a:bodyPr/>
                    <a:lstStyle/>
                    <a:p>
                      <a:r>
                        <a:rPr lang="en-GB" dirty="0" smtClean="0"/>
                        <a:t>Fluctuating</a:t>
                      </a:r>
                      <a:endParaRPr lang="en-GB" dirty="0"/>
                    </a:p>
                  </a:txBody>
                  <a:tcPr/>
                </a:tc>
              </a:tr>
              <a:tr h="370840">
                <a:tc>
                  <a:txBody>
                    <a:bodyPr/>
                    <a:lstStyle/>
                    <a:p>
                      <a:r>
                        <a:rPr lang="en-GB" dirty="0" smtClean="0"/>
                        <a:t>Attention</a:t>
                      </a:r>
                      <a:endParaRPr lang="en-GB" dirty="0"/>
                    </a:p>
                  </a:txBody>
                  <a:tcPr/>
                </a:tc>
                <a:tc>
                  <a:txBody>
                    <a:bodyPr/>
                    <a:lstStyle/>
                    <a:p>
                      <a:r>
                        <a:rPr lang="en-GB" dirty="0" smtClean="0"/>
                        <a:t>Normal, reduced</a:t>
                      </a:r>
                      <a:endParaRPr lang="en-GB" dirty="0"/>
                    </a:p>
                  </a:txBody>
                  <a:tcPr/>
                </a:tc>
                <a:tc>
                  <a:txBody>
                    <a:bodyPr/>
                    <a:lstStyle/>
                    <a:p>
                      <a:r>
                        <a:rPr lang="en-GB" dirty="0" smtClean="0"/>
                        <a:t>Markedly reduced</a:t>
                      </a:r>
                      <a:endParaRPr lang="en-GB" dirty="0"/>
                    </a:p>
                  </a:txBody>
                  <a:tcPr/>
                </a:tc>
              </a:tr>
              <a:tr h="370840">
                <a:tc>
                  <a:txBody>
                    <a:bodyPr/>
                    <a:lstStyle/>
                    <a:p>
                      <a:r>
                        <a:rPr lang="en-GB" dirty="0" smtClean="0"/>
                        <a:t>Arousal</a:t>
                      </a:r>
                      <a:endParaRPr lang="en-GB" dirty="0"/>
                    </a:p>
                  </a:txBody>
                  <a:tcPr/>
                </a:tc>
                <a:tc>
                  <a:txBody>
                    <a:bodyPr/>
                    <a:lstStyle/>
                    <a:p>
                      <a:r>
                        <a:rPr lang="en-GB" dirty="0" smtClean="0"/>
                        <a:t>Usually normal</a:t>
                      </a:r>
                      <a:endParaRPr lang="en-GB" dirty="0"/>
                    </a:p>
                  </a:txBody>
                  <a:tcPr/>
                </a:tc>
                <a:tc>
                  <a:txBody>
                    <a:bodyPr/>
                    <a:lstStyle/>
                    <a:p>
                      <a:r>
                        <a:rPr lang="en-GB" dirty="0" smtClean="0"/>
                        <a:t>Increased/decreased</a:t>
                      </a:r>
                      <a:endParaRPr lang="en-GB" dirty="0"/>
                    </a:p>
                  </a:txBody>
                  <a:tcPr/>
                </a:tc>
              </a:tr>
              <a:tr h="370840">
                <a:tc>
                  <a:txBody>
                    <a:bodyPr/>
                    <a:lstStyle/>
                    <a:p>
                      <a:r>
                        <a:rPr lang="en-GB" dirty="0" smtClean="0"/>
                        <a:t>Delusions</a:t>
                      </a:r>
                      <a:endParaRPr lang="en-GB" dirty="0"/>
                    </a:p>
                  </a:txBody>
                  <a:tcPr/>
                </a:tc>
                <a:tc>
                  <a:txBody>
                    <a:bodyPr/>
                    <a:lstStyle/>
                    <a:p>
                      <a:r>
                        <a:rPr lang="en-GB" dirty="0" smtClean="0"/>
                        <a:t>Systematised</a:t>
                      </a:r>
                      <a:endParaRPr lang="en-GB" dirty="0"/>
                    </a:p>
                  </a:txBody>
                  <a:tcPr/>
                </a:tc>
                <a:tc>
                  <a:txBody>
                    <a:bodyPr/>
                    <a:lstStyle/>
                    <a:p>
                      <a:r>
                        <a:rPr lang="en-GB" dirty="0" smtClean="0"/>
                        <a:t>Fleeting</a:t>
                      </a:r>
                      <a:endParaRPr lang="en-GB" dirty="0"/>
                    </a:p>
                  </a:txBody>
                  <a:tcPr/>
                </a:tc>
              </a:tr>
              <a:tr h="370840">
                <a:tc>
                  <a:txBody>
                    <a:bodyPr/>
                    <a:lstStyle/>
                    <a:p>
                      <a:r>
                        <a:rPr lang="en-GB" dirty="0" smtClean="0"/>
                        <a:t>Hallucinations</a:t>
                      </a:r>
                      <a:endParaRPr lang="en-GB" dirty="0"/>
                    </a:p>
                  </a:txBody>
                  <a:tcPr/>
                </a:tc>
                <a:tc>
                  <a:txBody>
                    <a:bodyPr/>
                    <a:lstStyle/>
                    <a:p>
                      <a:r>
                        <a:rPr lang="en-GB" dirty="0" smtClean="0"/>
                        <a:t>Less common</a:t>
                      </a:r>
                      <a:endParaRPr lang="en-GB" dirty="0"/>
                    </a:p>
                  </a:txBody>
                  <a:tcPr/>
                </a:tc>
                <a:tc>
                  <a:txBody>
                    <a:bodyPr/>
                    <a:lstStyle/>
                    <a:p>
                      <a:r>
                        <a:rPr lang="en-GB" dirty="0" smtClean="0"/>
                        <a:t>Common</a:t>
                      </a:r>
                      <a:endParaRPr lang="en-GB" dirty="0"/>
                    </a:p>
                  </a:txBody>
                  <a:tcPr/>
                </a:tc>
              </a:tr>
              <a:tr h="370840">
                <a:tc>
                  <a:txBody>
                    <a:bodyPr/>
                    <a:lstStyle/>
                    <a:p>
                      <a:r>
                        <a:rPr lang="en-GB" dirty="0" smtClean="0"/>
                        <a:t>Psychomotor activity</a:t>
                      </a:r>
                      <a:endParaRPr lang="en-GB" dirty="0"/>
                    </a:p>
                  </a:txBody>
                  <a:tcPr/>
                </a:tc>
                <a:tc>
                  <a:txBody>
                    <a:bodyPr/>
                    <a:lstStyle/>
                    <a:p>
                      <a:r>
                        <a:rPr lang="en-GB" dirty="0" smtClean="0"/>
                        <a:t>Usually normal</a:t>
                      </a:r>
                      <a:endParaRPr lang="en-GB" dirty="0"/>
                    </a:p>
                  </a:txBody>
                  <a:tcPr/>
                </a:tc>
                <a:tc>
                  <a:txBody>
                    <a:bodyPr/>
                    <a:lstStyle/>
                    <a:p>
                      <a:r>
                        <a:rPr lang="en-GB" dirty="0" smtClean="0"/>
                        <a:t>Usually abnormal</a:t>
                      </a:r>
                      <a:endParaRPr lang="en-GB" dirty="0"/>
                    </a:p>
                  </a:txBody>
                  <a:tcPr/>
                </a:tc>
              </a:tr>
              <a:tr h="370840">
                <a:tc>
                  <a:txBody>
                    <a:bodyPr/>
                    <a:lstStyle/>
                    <a:p>
                      <a:r>
                        <a:rPr lang="en-GB" dirty="0" smtClean="0"/>
                        <a:t>Autonomic features</a:t>
                      </a:r>
                      <a:endParaRPr lang="en-GB" dirty="0"/>
                    </a:p>
                  </a:txBody>
                  <a:tcPr/>
                </a:tc>
                <a:tc>
                  <a:txBody>
                    <a:bodyPr/>
                    <a:lstStyle/>
                    <a:p>
                      <a:r>
                        <a:rPr lang="en-GB" dirty="0" smtClean="0"/>
                        <a:t>Normal</a:t>
                      </a:r>
                      <a:endParaRPr lang="en-GB" dirty="0"/>
                    </a:p>
                  </a:txBody>
                  <a:tcPr/>
                </a:tc>
                <a:tc>
                  <a:txBody>
                    <a:bodyPr/>
                    <a:lstStyle/>
                    <a:p>
                      <a:r>
                        <a:rPr lang="en-GB" dirty="0" smtClean="0"/>
                        <a:t>Abnormal</a:t>
                      </a:r>
                      <a:endParaRPr lang="en-GB" dirty="0"/>
                    </a:p>
                  </a:txBody>
                  <a:tcPr/>
                </a:tc>
              </a:tr>
            </a:tbl>
          </a:graphicData>
        </a:graphic>
      </p:graphicFrame>
      <p:sp>
        <p:nvSpPr>
          <p:cNvPr id="5"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774314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time!</a:t>
            </a:r>
            <a:endParaRPr lang="en-GB" dirty="0"/>
          </a:p>
        </p:txBody>
      </p:sp>
      <p:sp>
        <p:nvSpPr>
          <p:cNvPr id="3" name="Content Placeholder 2"/>
          <p:cNvSpPr>
            <a:spLocks noGrp="1"/>
          </p:cNvSpPr>
          <p:nvPr>
            <p:ph idx="1"/>
          </p:nvPr>
        </p:nvSpPr>
        <p:spPr/>
        <p:txBody>
          <a:bodyPr>
            <a:normAutofit/>
          </a:bodyPr>
          <a:lstStyle/>
          <a:p>
            <a:pPr marL="0" indent="0">
              <a:buNone/>
            </a:pPr>
            <a:r>
              <a:rPr lang="en-GB" sz="4400" dirty="0" smtClean="0"/>
              <a:t>State 3 questions you could ask to assess someone’s suicide risk after a previous attempt</a:t>
            </a:r>
            <a:endParaRPr lang="en-GB" sz="4400"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912356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time!</a:t>
            </a:r>
          </a:p>
        </p:txBody>
      </p:sp>
      <p:sp>
        <p:nvSpPr>
          <p:cNvPr id="3" name="Content Placeholder 2"/>
          <p:cNvSpPr>
            <a:spLocks noGrp="1"/>
          </p:cNvSpPr>
          <p:nvPr>
            <p:ph idx="1"/>
          </p:nvPr>
        </p:nvSpPr>
        <p:spPr/>
        <p:txBody>
          <a:bodyPr>
            <a:normAutofit/>
          </a:bodyPr>
          <a:lstStyle/>
          <a:p>
            <a:pPr marL="0" indent="0">
              <a:buNone/>
            </a:pPr>
            <a:r>
              <a:rPr lang="en-GB" sz="4400" dirty="0" smtClean="0"/>
              <a:t>Name three features of mania.</a:t>
            </a:r>
            <a:endParaRPr lang="en-GB" sz="4400"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1475548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time!</a:t>
            </a:r>
          </a:p>
        </p:txBody>
      </p:sp>
      <p:sp>
        <p:nvSpPr>
          <p:cNvPr id="3" name="Content Placeholder 2"/>
          <p:cNvSpPr>
            <a:spLocks noGrp="1"/>
          </p:cNvSpPr>
          <p:nvPr>
            <p:ph idx="1"/>
          </p:nvPr>
        </p:nvSpPr>
        <p:spPr/>
        <p:txBody>
          <a:bodyPr/>
          <a:lstStyle/>
          <a:p>
            <a:pPr marL="0" indent="0">
              <a:buNone/>
            </a:pPr>
            <a:r>
              <a:rPr lang="en-GB" dirty="0" smtClean="0"/>
              <a:t>A 25 year old woman has been suffering from episodes of dizziness, sweating, palpitations and a feeling of impending doom….. The episodes are unpredictable and don’t appear to be triggered by anything. What is she suffering from and how would you manage it? </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10079012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time!</a:t>
            </a:r>
          </a:p>
        </p:txBody>
      </p:sp>
      <p:sp>
        <p:nvSpPr>
          <p:cNvPr id="3" name="Content Placeholder 2"/>
          <p:cNvSpPr>
            <a:spLocks noGrp="1"/>
          </p:cNvSpPr>
          <p:nvPr>
            <p:ph idx="1"/>
          </p:nvPr>
        </p:nvSpPr>
        <p:spPr/>
        <p:txBody>
          <a:bodyPr>
            <a:normAutofit/>
          </a:bodyPr>
          <a:lstStyle/>
          <a:p>
            <a:pPr marL="0" indent="0">
              <a:buNone/>
            </a:pPr>
            <a:r>
              <a:rPr lang="en-GB" sz="4000" dirty="0" smtClean="0"/>
              <a:t>Give 4 features of the dependency syndrome.</a:t>
            </a:r>
            <a:endParaRPr lang="en-GB" sz="4000"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10573355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pPr marL="0" indent="0">
              <a:buNone/>
            </a:pPr>
            <a:r>
              <a:rPr lang="en-GB" sz="6600" dirty="0" smtClean="0"/>
              <a:t>Any questions? </a:t>
            </a:r>
            <a:endParaRPr lang="en-GB" sz="6600" dirty="0"/>
          </a:p>
        </p:txBody>
      </p:sp>
    </p:spTree>
    <p:extLst>
      <p:ext uri="{BB962C8B-B14F-4D97-AF65-F5344CB8AC3E}">
        <p14:creationId xmlns:p14="http://schemas.microsoft.com/office/powerpoint/2010/main" val="3885709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PHQ 9</a:t>
            </a:r>
            <a:endParaRPr lang="en-GB" dirty="0"/>
          </a:p>
        </p:txBody>
      </p:sp>
      <p:pic>
        <p:nvPicPr>
          <p:cNvPr id="5" name="Picture 2" descr="http://circ.ahajournals.org/content/111/3/250/F1.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081819"/>
            <a:ext cx="6154961" cy="53012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860096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Treatment</a:t>
            </a:r>
            <a:endParaRPr lang="en-GB" dirty="0"/>
          </a:p>
        </p:txBody>
      </p:sp>
      <p:sp>
        <p:nvSpPr>
          <p:cNvPr id="5" name="Content Placeholder 4"/>
          <p:cNvSpPr>
            <a:spLocks noGrp="1"/>
          </p:cNvSpPr>
          <p:nvPr>
            <p:ph idx="1"/>
          </p:nvPr>
        </p:nvSpPr>
        <p:spPr>
          <a:xfrm>
            <a:off x="323528" y="843091"/>
            <a:ext cx="8568952" cy="5589240"/>
          </a:xfrm>
        </p:spPr>
        <p:txBody>
          <a:bodyPr>
            <a:normAutofit fontScale="77500" lnSpcReduction="20000"/>
          </a:bodyPr>
          <a:lstStyle/>
          <a:p>
            <a:r>
              <a:rPr lang="en-GB" dirty="0" smtClean="0"/>
              <a:t>Non-pharmacological </a:t>
            </a:r>
            <a:r>
              <a:rPr lang="en-GB" dirty="0" err="1" smtClean="0"/>
              <a:t>eg</a:t>
            </a:r>
            <a:r>
              <a:rPr lang="en-GB" dirty="0" smtClean="0"/>
              <a:t> CBT</a:t>
            </a:r>
          </a:p>
          <a:p>
            <a:r>
              <a:rPr lang="en-GB" dirty="0" smtClean="0"/>
              <a:t>Pharmacological</a:t>
            </a:r>
          </a:p>
          <a:p>
            <a:pPr lvl="1"/>
            <a:r>
              <a:rPr lang="en-GB" dirty="0" smtClean="0"/>
              <a:t>SSRIs first line </a:t>
            </a:r>
          </a:p>
          <a:p>
            <a:pPr lvl="2"/>
            <a:r>
              <a:rPr lang="en-GB" dirty="0" err="1" smtClean="0"/>
              <a:t>citalopram</a:t>
            </a:r>
            <a:r>
              <a:rPr lang="en-GB" dirty="0" smtClean="0"/>
              <a:t>, </a:t>
            </a:r>
            <a:r>
              <a:rPr lang="en-GB" dirty="0" err="1" smtClean="0"/>
              <a:t>fluoxetine</a:t>
            </a:r>
            <a:r>
              <a:rPr lang="en-GB" dirty="0" smtClean="0"/>
              <a:t> (young people), </a:t>
            </a:r>
            <a:r>
              <a:rPr lang="en-GB" dirty="0" err="1" smtClean="0"/>
              <a:t>sertraline</a:t>
            </a:r>
            <a:endParaRPr lang="en-GB" dirty="0" smtClean="0"/>
          </a:p>
          <a:p>
            <a:pPr lvl="2"/>
            <a:r>
              <a:rPr lang="en-GB" dirty="0" smtClean="0"/>
              <a:t>SEs: agitation, anxiety, nausea, suicidal thoughts (more likely first 2 weeks)</a:t>
            </a:r>
          </a:p>
          <a:p>
            <a:pPr lvl="1"/>
            <a:r>
              <a:rPr lang="en-GB" dirty="0" err="1" smtClean="0"/>
              <a:t>Tricyclics</a:t>
            </a:r>
            <a:r>
              <a:rPr lang="en-GB" dirty="0" smtClean="0"/>
              <a:t> </a:t>
            </a:r>
          </a:p>
          <a:p>
            <a:pPr lvl="2"/>
            <a:r>
              <a:rPr lang="en-GB" dirty="0" err="1" smtClean="0"/>
              <a:t>eg</a:t>
            </a:r>
            <a:r>
              <a:rPr lang="en-GB" dirty="0" smtClean="0"/>
              <a:t> </a:t>
            </a:r>
            <a:r>
              <a:rPr lang="en-GB" dirty="0" err="1" smtClean="0"/>
              <a:t>amitriptyline</a:t>
            </a:r>
            <a:r>
              <a:rPr lang="en-GB" dirty="0" smtClean="0"/>
              <a:t> </a:t>
            </a:r>
          </a:p>
          <a:p>
            <a:pPr lvl="2"/>
            <a:r>
              <a:rPr lang="en-GB" dirty="0" err="1" smtClean="0"/>
              <a:t>Anticholinergic</a:t>
            </a:r>
            <a:r>
              <a:rPr lang="en-GB" dirty="0" smtClean="0"/>
              <a:t> side effects, </a:t>
            </a:r>
            <a:r>
              <a:rPr lang="en-GB" dirty="0" err="1" smtClean="0"/>
              <a:t>cardiotoxic</a:t>
            </a:r>
            <a:r>
              <a:rPr lang="en-GB" dirty="0" smtClean="0"/>
              <a:t> in overdose</a:t>
            </a:r>
          </a:p>
          <a:p>
            <a:pPr lvl="1"/>
            <a:r>
              <a:rPr lang="en-GB" dirty="0" smtClean="0"/>
              <a:t>SNRIs</a:t>
            </a:r>
          </a:p>
          <a:p>
            <a:pPr lvl="2"/>
            <a:r>
              <a:rPr lang="en-GB" dirty="0" err="1" smtClean="0"/>
              <a:t>Eg</a:t>
            </a:r>
            <a:r>
              <a:rPr lang="en-GB" dirty="0" smtClean="0"/>
              <a:t> </a:t>
            </a:r>
            <a:r>
              <a:rPr lang="en-GB" dirty="0" err="1" smtClean="0"/>
              <a:t>venlafaxine</a:t>
            </a:r>
            <a:r>
              <a:rPr lang="en-GB" dirty="0" smtClean="0"/>
              <a:t>, </a:t>
            </a:r>
            <a:r>
              <a:rPr lang="en-GB" dirty="0" err="1" smtClean="0"/>
              <a:t>duloxetine</a:t>
            </a:r>
            <a:endParaRPr lang="en-GB" dirty="0" smtClean="0"/>
          </a:p>
          <a:p>
            <a:pPr lvl="2"/>
            <a:r>
              <a:rPr lang="en-GB" dirty="0" smtClean="0"/>
              <a:t>Can increase BP</a:t>
            </a:r>
          </a:p>
          <a:p>
            <a:pPr lvl="1"/>
            <a:r>
              <a:rPr lang="en-GB" dirty="0" smtClean="0"/>
              <a:t>MAOIs</a:t>
            </a:r>
          </a:p>
          <a:p>
            <a:pPr lvl="2"/>
            <a:r>
              <a:rPr lang="en-GB" dirty="0" err="1" smtClean="0"/>
              <a:t>Eg</a:t>
            </a:r>
            <a:r>
              <a:rPr lang="en-GB" dirty="0" smtClean="0"/>
              <a:t> </a:t>
            </a:r>
            <a:r>
              <a:rPr lang="en-GB" dirty="0" err="1" smtClean="0"/>
              <a:t>phenelzine</a:t>
            </a:r>
            <a:r>
              <a:rPr lang="en-GB" dirty="0" smtClean="0"/>
              <a:t>, </a:t>
            </a:r>
            <a:r>
              <a:rPr lang="en-GB" dirty="0" err="1" smtClean="0"/>
              <a:t>isocarboxazid</a:t>
            </a:r>
            <a:endParaRPr lang="en-GB" dirty="0" smtClean="0"/>
          </a:p>
          <a:p>
            <a:pPr lvl="2"/>
            <a:r>
              <a:rPr lang="en-GB" dirty="0" smtClean="0"/>
              <a:t>Rarely used</a:t>
            </a:r>
          </a:p>
          <a:p>
            <a:pPr lvl="2"/>
            <a:r>
              <a:rPr lang="en-GB" dirty="0" smtClean="0"/>
              <a:t>Interacts with mature cheese, </a:t>
            </a:r>
            <a:r>
              <a:rPr lang="en-GB" dirty="0" err="1" smtClean="0"/>
              <a:t>bovirl</a:t>
            </a:r>
            <a:r>
              <a:rPr lang="en-GB" dirty="0" smtClean="0"/>
              <a:t>, marmite (</a:t>
            </a:r>
            <a:r>
              <a:rPr lang="en-GB" dirty="0" err="1" smtClean="0"/>
              <a:t>tyramine</a:t>
            </a:r>
            <a:r>
              <a:rPr lang="en-GB" dirty="0" smtClean="0"/>
              <a:t>, hypertensive crisis)</a:t>
            </a:r>
          </a:p>
          <a:p>
            <a:r>
              <a:rPr lang="en-GB" dirty="0" smtClean="0"/>
              <a:t>ECT if severe</a:t>
            </a:r>
          </a:p>
          <a:p>
            <a:pPr lvl="2">
              <a:buNone/>
            </a:pPr>
            <a:endParaRPr lang="en-GB" dirty="0" smtClean="0"/>
          </a:p>
          <a:p>
            <a:pPr lvl="2">
              <a:buNone/>
            </a:pPr>
            <a:endParaRPr lang="en-GB" dirty="0" smtClean="0"/>
          </a:p>
          <a:p>
            <a:pPr lvl="2"/>
            <a:endParaRPr lang="en-GB" dirty="0" smtClean="0"/>
          </a:p>
          <a:p>
            <a:pPr lvl="2"/>
            <a:endParaRPr lang="en-GB" dirty="0" smtClean="0"/>
          </a:p>
          <a:p>
            <a:pPr lvl="2"/>
            <a:endParaRPr lang="en-GB" dirty="0" smtClean="0"/>
          </a:p>
          <a:p>
            <a:pPr lvl="1"/>
            <a:endParaRPr lang="en-GB" dirty="0" smtClean="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0844"/>
            <a:ext cx="733266" cy="727155"/>
          </a:xfrm>
          <a:prstGeom prst="rect">
            <a:avLst/>
          </a:prstGeom>
        </p:spPr>
      </p:pic>
    </p:spTree>
    <p:extLst>
      <p:ext uri="{BB962C8B-B14F-4D97-AF65-F5344CB8AC3E}">
        <p14:creationId xmlns:p14="http://schemas.microsoft.com/office/powerpoint/2010/main" val="370774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Suicide risk assessment after self harm</a:t>
            </a:r>
            <a:endParaRPr lang="en-GB" dirty="0"/>
          </a:p>
        </p:txBody>
      </p:sp>
      <p:sp>
        <p:nvSpPr>
          <p:cNvPr id="3" name="Content Placeholder 2"/>
          <p:cNvSpPr>
            <a:spLocks noGrp="1"/>
          </p:cNvSpPr>
          <p:nvPr>
            <p:ph idx="1"/>
          </p:nvPr>
        </p:nvSpPr>
        <p:spPr/>
        <p:txBody>
          <a:bodyPr>
            <a:normAutofit lnSpcReduction="10000"/>
          </a:bodyPr>
          <a:lstStyle/>
          <a:p>
            <a:r>
              <a:rPr lang="en-GB" dirty="0" smtClean="0"/>
              <a:t>Planned or impulsive?</a:t>
            </a:r>
          </a:p>
          <a:p>
            <a:r>
              <a:rPr lang="en-GB" dirty="0" smtClean="0"/>
              <a:t>Avoided discovery?</a:t>
            </a:r>
          </a:p>
          <a:p>
            <a:r>
              <a:rPr lang="en-GB" dirty="0" smtClean="0"/>
              <a:t>Dangerous methods?</a:t>
            </a:r>
          </a:p>
          <a:p>
            <a:r>
              <a:rPr lang="en-GB" dirty="0" smtClean="0"/>
              <a:t>Final acts?</a:t>
            </a:r>
          </a:p>
          <a:p>
            <a:r>
              <a:rPr lang="en-GB" dirty="0" smtClean="0"/>
              <a:t>Suicidal intent?</a:t>
            </a:r>
          </a:p>
          <a:p>
            <a:r>
              <a:rPr lang="en-GB" dirty="0" smtClean="0"/>
              <a:t>Regret survival?</a:t>
            </a:r>
          </a:p>
          <a:p>
            <a:r>
              <a:rPr lang="en-GB" dirty="0" smtClean="0"/>
              <a:t>Previous attempt?</a:t>
            </a:r>
          </a:p>
          <a:p>
            <a:r>
              <a:rPr lang="en-GB" dirty="0" smtClean="0"/>
              <a:t>Protective factors?</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676692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Mania</a:t>
            </a:r>
            <a:endParaRPr lang="en-GB" dirty="0"/>
          </a:p>
        </p:txBody>
      </p:sp>
      <p:sp>
        <p:nvSpPr>
          <p:cNvPr id="3" name="Content Placeholder 2"/>
          <p:cNvSpPr>
            <a:spLocks noGrp="1"/>
          </p:cNvSpPr>
          <p:nvPr>
            <p:ph sz="half" idx="1"/>
          </p:nvPr>
        </p:nvSpPr>
        <p:spPr/>
        <p:txBody>
          <a:bodyPr>
            <a:normAutofit fontScale="92500" lnSpcReduction="10000"/>
          </a:bodyPr>
          <a:lstStyle/>
          <a:p>
            <a:r>
              <a:rPr lang="en-GB" dirty="0" smtClean="0"/>
              <a:t>Mood</a:t>
            </a:r>
          </a:p>
          <a:p>
            <a:pPr lvl="1"/>
            <a:r>
              <a:rPr lang="en-GB" dirty="0" smtClean="0"/>
              <a:t>Irritability</a:t>
            </a:r>
          </a:p>
          <a:p>
            <a:pPr lvl="1"/>
            <a:r>
              <a:rPr lang="en-GB" dirty="0" smtClean="0"/>
              <a:t>Euphoria</a:t>
            </a:r>
          </a:p>
          <a:p>
            <a:r>
              <a:rPr lang="en-GB" dirty="0" smtClean="0"/>
              <a:t>Cognitive</a:t>
            </a:r>
          </a:p>
          <a:p>
            <a:pPr lvl="1"/>
            <a:r>
              <a:rPr lang="en-GB" dirty="0" smtClean="0"/>
              <a:t>Grandiosity, self importance</a:t>
            </a:r>
          </a:p>
          <a:p>
            <a:pPr lvl="1"/>
            <a:r>
              <a:rPr lang="en-GB" dirty="0" smtClean="0"/>
              <a:t>Flight of ideas</a:t>
            </a:r>
          </a:p>
          <a:p>
            <a:pPr lvl="1"/>
            <a:r>
              <a:rPr lang="en-GB" dirty="0" smtClean="0"/>
              <a:t>Distractibility, confusion</a:t>
            </a:r>
          </a:p>
        </p:txBody>
      </p:sp>
      <p:sp>
        <p:nvSpPr>
          <p:cNvPr id="4" name="Content Placeholder 3"/>
          <p:cNvSpPr>
            <a:spLocks noGrp="1"/>
          </p:cNvSpPr>
          <p:nvPr>
            <p:ph sz="half" idx="2"/>
          </p:nvPr>
        </p:nvSpPr>
        <p:spPr/>
        <p:txBody>
          <a:bodyPr>
            <a:normAutofit fontScale="92500" lnSpcReduction="10000"/>
          </a:bodyPr>
          <a:lstStyle/>
          <a:p>
            <a:r>
              <a:rPr lang="en-GB" dirty="0" smtClean="0"/>
              <a:t>Behavioural</a:t>
            </a:r>
          </a:p>
          <a:p>
            <a:pPr lvl="1"/>
            <a:r>
              <a:rPr lang="en-GB" dirty="0" smtClean="0"/>
              <a:t>Hyperactivity</a:t>
            </a:r>
          </a:p>
          <a:p>
            <a:pPr lvl="1"/>
            <a:r>
              <a:rPr lang="en-GB" dirty="0" smtClean="0"/>
              <a:t>Decreased sleep</a:t>
            </a:r>
          </a:p>
          <a:p>
            <a:pPr lvl="1"/>
            <a:r>
              <a:rPr lang="en-GB" dirty="0" smtClean="0"/>
              <a:t>Pressure of speech</a:t>
            </a:r>
          </a:p>
          <a:p>
            <a:pPr lvl="1"/>
            <a:r>
              <a:rPr lang="en-GB" dirty="0" err="1" smtClean="0"/>
              <a:t>Hypersexuality</a:t>
            </a:r>
            <a:r>
              <a:rPr lang="en-GB" dirty="0" smtClean="0"/>
              <a:t>, </a:t>
            </a:r>
            <a:r>
              <a:rPr lang="en-GB" dirty="0" err="1" smtClean="0"/>
              <a:t>disinhibition</a:t>
            </a:r>
            <a:endParaRPr lang="en-GB" dirty="0" smtClean="0"/>
          </a:p>
          <a:p>
            <a:pPr lvl="1"/>
            <a:r>
              <a:rPr lang="en-GB" dirty="0" smtClean="0"/>
              <a:t>Extravagance</a:t>
            </a:r>
          </a:p>
          <a:p>
            <a:r>
              <a:rPr lang="en-GB" dirty="0" smtClean="0"/>
              <a:t>Psychotic</a:t>
            </a:r>
          </a:p>
          <a:p>
            <a:pPr lvl="1"/>
            <a:r>
              <a:rPr lang="en-GB" dirty="0" smtClean="0"/>
              <a:t>Delusions</a:t>
            </a:r>
          </a:p>
          <a:p>
            <a:pPr lvl="1"/>
            <a:r>
              <a:rPr lang="en-GB" dirty="0" smtClean="0"/>
              <a:t>Hallucinations (tend to be auditory, positive, 2</a:t>
            </a:r>
            <a:r>
              <a:rPr lang="en-GB" baseline="30000" dirty="0" smtClean="0"/>
              <a:t>nd</a:t>
            </a:r>
            <a:r>
              <a:rPr lang="en-GB" dirty="0" smtClean="0"/>
              <a:t> person)</a:t>
            </a:r>
          </a:p>
          <a:p>
            <a:endParaRPr lang="en-GB" dirty="0"/>
          </a:p>
        </p:txBody>
      </p:sp>
      <p:sp>
        <p:nvSpPr>
          <p:cNvPr id="5"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09871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2" end="2"/>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4">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Bipolar disorder</a:t>
            </a:r>
            <a:endParaRPr lang="en-GB" dirty="0"/>
          </a:p>
        </p:txBody>
      </p:sp>
      <p:sp>
        <p:nvSpPr>
          <p:cNvPr id="3" name="Content Placeholder 2"/>
          <p:cNvSpPr>
            <a:spLocks noGrp="1"/>
          </p:cNvSpPr>
          <p:nvPr>
            <p:ph idx="1"/>
          </p:nvPr>
        </p:nvSpPr>
        <p:spPr/>
        <p:txBody>
          <a:bodyPr/>
          <a:lstStyle/>
          <a:p>
            <a:r>
              <a:rPr lang="en-GB" dirty="0" smtClean="0"/>
              <a:t>Minimum 2 episodes of mood disorder</a:t>
            </a:r>
          </a:p>
          <a:p>
            <a:endParaRPr lang="en-GB" dirty="0" smtClean="0"/>
          </a:p>
          <a:p>
            <a:r>
              <a:rPr lang="en-GB" dirty="0" smtClean="0"/>
              <a:t>At least 1 must be mania/hypomania</a:t>
            </a:r>
            <a:endParaRPr lang="en-GB" dirty="0"/>
          </a:p>
        </p:txBody>
      </p:sp>
      <p:sp>
        <p:nvSpPr>
          <p:cNvPr id="4"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131725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idx="1"/>
          </p:nvPr>
        </p:nvSpPr>
        <p:spPr>
          <a:xfrm>
            <a:off x="457200" y="1135816"/>
            <a:ext cx="8229600" cy="5517232"/>
          </a:xfrm>
        </p:spPr>
        <p:txBody>
          <a:bodyPr>
            <a:normAutofit fontScale="62500" lnSpcReduction="20000"/>
          </a:bodyPr>
          <a:lstStyle/>
          <a:p>
            <a:r>
              <a:rPr lang="en-GB" b="1" dirty="0" smtClean="0"/>
              <a:t>Bipolar disorder management</a:t>
            </a:r>
          </a:p>
          <a:p>
            <a:pPr lvl="1"/>
            <a:r>
              <a:rPr lang="en-GB" dirty="0" smtClean="0"/>
              <a:t>Patient awareness and information on condition</a:t>
            </a:r>
          </a:p>
          <a:p>
            <a:pPr lvl="1"/>
            <a:r>
              <a:rPr lang="en-GB" dirty="0" smtClean="0"/>
              <a:t>Plan for relapse management, coping strategies, lifestyle advice</a:t>
            </a:r>
          </a:p>
          <a:p>
            <a:pPr lvl="1"/>
            <a:r>
              <a:rPr lang="en-GB" dirty="0" smtClean="0"/>
              <a:t>Lithium is first line for long term management  - monitor, narrow therapeutic window, risk of toxicity</a:t>
            </a:r>
          </a:p>
          <a:p>
            <a:pPr lvl="1"/>
            <a:r>
              <a:rPr lang="en-GB" dirty="0" smtClean="0"/>
              <a:t>If lithium inappropriate: </a:t>
            </a:r>
            <a:r>
              <a:rPr lang="en-GB" dirty="0" err="1" smtClean="0"/>
              <a:t>valproate</a:t>
            </a:r>
            <a:endParaRPr lang="en-GB" dirty="0" smtClean="0"/>
          </a:p>
          <a:p>
            <a:pPr lvl="1"/>
            <a:endParaRPr lang="en-GB" dirty="0" smtClean="0"/>
          </a:p>
          <a:p>
            <a:r>
              <a:rPr lang="en-GB" b="1" dirty="0" smtClean="0"/>
              <a:t>Bipolar depression</a:t>
            </a:r>
          </a:p>
          <a:p>
            <a:pPr lvl="1"/>
            <a:r>
              <a:rPr lang="en-GB" dirty="0" smtClean="0"/>
              <a:t>Suicide risk assessment</a:t>
            </a:r>
          </a:p>
          <a:p>
            <a:pPr lvl="1"/>
            <a:r>
              <a:rPr lang="en-GB" dirty="0" smtClean="0"/>
              <a:t>If moderate – severe: antidepressant combined with antipsychotic </a:t>
            </a:r>
            <a:r>
              <a:rPr lang="en-GB" dirty="0" err="1" smtClean="0"/>
              <a:t>eg</a:t>
            </a:r>
            <a:r>
              <a:rPr lang="en-GB" dirty="0" smtClean="0"/>
              <a:t> </a:t>
            </a:r>
            <a:r>
              <a:rPr lang="en-GB" dirty="0" err="1" smtClean="0"/>
              <a:t>fluoxetine</a:t>
            </a:r>
            <a:r>
              <a:rPr lang="en-GB" dirty="0" smtClean="0"/>
              <a:t> + </a:t>
            </a:r>
            <a:r>
              <a:rPr lang="en-GB" dirty="0" err="1" smtClean="0"/>
              <a:t>olanzapine</a:t>
            </a:r>
            <a:r>
              <a:rPr lang="en-GB" dirty="0" smtClean="0"/>
              <a:t> or </a:t>
            </a:r>
            <a:r>
              <a:rPr lang="en-GB" dirty="0" err="1" smtClean="0"/>
              <a:t>quetiapine</a:t>
            </a:r>
            <a:r>
              <a:rPr lang="en-GB" dirty="0" smtClean="0"/>
              <a:t> alone</a:t>
            </a:r>
          </a:p>
          <a:p>
            <a:pPr lvl="1">
              <a:buNone/>
            </a:pPr>
            <a:endParaRPr lang="en-GB" dirty="0" smtClean="0"/>
          </a:p>
          <a:p>
            <a:r>
              <a:rPr lang="en-GB" b="1" dirty="0" smtClean="0"/>
              <a:t>Acute mania</a:t>
            </a:r>
          </a:p>
          <a:p>
            <a:pPr lvl="1"/>
            <a:r>
              <a:rPr lang="en-GB" dirty="0" smtClean="0"/>
              <a:t>Section</a:t>
            </a:r>
          </a:p>
          <a:p>
            <a:pPr lvl="1"/>
            <a:r>
              <a:rPr lang="en-GB" dirty="0" smtClean="0"/>
              <a:t>Stop antidepressant</a:t>
            </a:r>
          </a:p>
          <a:p>
            <a:pPr lvl="1"/>
            <a:r>
              <a:rPr lang="en-GB" dirty="0" smtClean="0"/>
              <a:t>Antipsychotic</a:t>
            </a:r>
          </a:p>
          <a:p>
            <a:pPr lvl="2"/>
            <a:r>
              <a:rPr lang="it-IT" dirty="0" smtClean="0"/>
              <a:t>Haloperidol, olanzapine, quetiapine or risperidone</a:t>
            </a:r>
            <a:endParaRPr lang="en-GB" dirty="0" smtClean="0"/>
          </a:p>
          <a:p>
            <a:pPr lvl="1"/>
            <a:r>
              <a:rPr lang="en-GB" dirty="0" smtClean="0"/>
              <a:t>If 2 different antipsychotics don’t work: lithium</a:t>
            </a:r>
          </a:p>
          <a:p>
            <a:pPr lvl="1"/>
            <a:r>
              <a:rPr lang="en-GB" dirty="0" smtClean="0"/>
              <a:t>If not lithium: </a:t>
            </a:r>
            <a:r>
              <a:rPr lang="en-GB" dirty="0" err="1" smtClean="0"/>
              <a:t>valproate</a:t>
            </a:r>
            <a:endParaRPr lang="en-GB" dirty="0" smtClean="0"/>
          </a:p>
          <a:p>
            <a:pPr lvl="1"/>
            <a:r>
              <a:rPr lang="en-GB" dirty="0" smtClean="0"/>
              <a:t>ECT if prolonged and severe</a:t>
            </a:r>
            <a:endParaRPr lang="en-GB" dirty="0"/>
          </a:p>
        </p:txBody>
      </p:sp>
      <p:sp>
        <p:nvSpPr>
          <p:cNvPr id="4" name="TextBox 10"/>
          <p:cNvSpPr txBox="1">
            <a:spLocks noChangeArrowheads="1"/>
          </p:cNvSpPr>
          <p:nvPr/>
        </p:nvSpPr>
        <p:spPr bwMode="auto">
          <a:xfrm>
            <a:off x="733266" y="6494422"/>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0845"/>
            <a:ext cx="733266" cy="727155"/>
          </a:xfrm>
          <a:prstGeom prst="rect">
            <a:avLst/>
          </a:prstGeom>
        </p:spPr>
      </p:pic>
    </p:spTree>
    <p:extLst>
      <p:ext uri="{BB962C8B-B14F-4D97-AF65-F5344CB8AC3E}">
        <p14:creationId xmlns:p14="http://schemas.microsoft.com/office/powerpoint/2010/main" val="31527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eer Teaching Society Master Slides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1611</TotalTime>
  <Words>2150</Words>
  <Application>Microsoft Office PowerPoint</Application>
  <PresentationFormat>On-screen Show (4:3)</PresentationFormat>
  <Paragraphs>382</Paragraphs>
  <Slides>35</Slides>
  <Notes>12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Peer Teaching Society Master Slides 2010</vt:lpstr>
      <vt:lpstr>     </vt:lpstr>
      <vt:lpstr>PowerPoint Presentation</vt:lpstr>
      <vt:lpstr>Depression Persistent symptoms for at least 2 weeks:</vt:lpstr>
      <vt:lpstr>PHQ 9</vt:lpstr>
      <vt:lpstr>Treatment</vt:lpstr>
      <vt:lpstr>Suicide risk assessment after self harm</vt:lpstr>
      <vt:lpstr>Mania</vt:lpstr>
      <vt:lpstr>Bipolar disorder</vt:lpstr>
      <vt:lpstr>Treatment</vt:lpstr>
      <vt:lpstr>Anxiety/Neuroses</vt:lpstr>
      <vt:lpstr>Generalised Anxiety Disorder</vt:lpstr>
      <vt:lpstr>Psychological symptoms</vt:lpstr>
      <vt:lpstr>Somatic symptoms</vt:lpstr>
      <vt:lpstr>Panic disorder</vt:lpstr>
      <vt:lpstr>Phobias</vt:lpstr>
      <vt:lpstr>Treatment</vt:lpstr>
      <vt:lpstr>PTSD</vt:lpstr>
      <vt:lpstr>OCD</vt:lpstr>
      <vt:lpstr>Treatment</vt:lpstr>
      <vt:lpstr>Dependence syndrome</vt:lpstr>
      <vt:lpstr>Screening for alcohol problems</vt:lpstr>
      <vt:lpstr>Alcohol withdrawal</vt:lpstr>
      <vt:lpstr>Delirium Tremens</vt:lpstr>
      <vt:lpstr>Alcohol withdrawal management</vt:lpstr>
      <vt:lpstr>Alcohol withdrawal management</vt:lpstr>
      <vt:lpstr>Wernicke-Korsakoff</vt:lpstr>
      <vt:lpstr>Wernicke’s encephalopathy</vt:lpstr>
      <vt:lpstr>Wernicke’s Encephalopathy</vt:lpstr>
      <vt:lpstr>Korsakoff syndrome</vt:lpstr>
      <vt:lpstr>Dementia or delirium?</vt:lpstr>
      <vt:lpstr>Question time!</vt:lpstr>
      <vt:lpstr>Question time!</vt:lpstr>
      <vt:lpstr>Question time!</vt:lpstr>
      <vt:lpstr>Question time!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Alice Rutter</dc:creator>
  <cp:lastModifiedBy>Emma Morganti</cp:lastModifiedBy>
  <cp:revision>14</cp:revision>
  <cp:lastPrinted>2015-11-16T16:58:40Z</cp:lastPrinted>
  <dcterms:created xsi:type="dcterms:W3CDTF">2010-05-07T19:12:19Z</dcterms:created>
  <dcterms:modified xsi:type="dcterms:W3CDTF">2015-11-16T17:33:35Z</dcterms:modified>
</cp:coreProperties>
</file>