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3" r:id="rId3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BD2D8C-06A9-42C1-BDDF-57AF746C70C3}">
  <a:tblStyle styleId="{B4BD2D8C-06A9-42C1-BDDF-57AF746C70C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0790128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Monitor - ESPECIALLY LIVER CANCER</a:t>
            </a: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PAS stain - put tissue samples through diastase treatment which breaks down glycogen &amp; mucins; but A1AD is resistant to diastase treatment in the first place so glycogen is still present in the cell which will stain purple which is +ve. </a:t>
            </a:r>
          </a:p>
          <a:p>
            <a:pPr lvl="0">
              <a:spcBef>
                <a:spcPts val="0"/>
              </a:spcBef>
              <a:buNone/>
            </a:pPr>
            <a:endParaRPr/>
          </a:p>
          <a:p>
            <a:pPr marL="457200" lvl="0" indent="-228600">
              <a:spcBef>
                <a:spcPts val="0"/>
              </a:spcBef>
              <a:buAutoNum type="arabicPeriod"/>
            </a:pPr>
            <a:r>
              <a:rPr lang="en-US"/>
              <a:t>What other system does A1AD affect? Resp. </a:t>
            </a: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a:t>For all of these metabolic causes of cirrhosis - if it is severe enough, liver transplantation is usually the way to go</a:t>
            </a: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AI: female &gt; male; 40-50 y/o onset</a:t>
            </a:r>
          </a:p>
          <a:p>
            <a:pPr lvl="0">
              <a:spcBef>
                <a:spcPts val="0"/>
              </a:spcBef>
              <a:buNone/>
            </a:pPr>
            <a:r>
              <a:rPr lang="en-US"/>
              <a:t>AMA +ve: anti-mitochondrial antibodies (especially MC antigen) in 95-98%</a:t>
            </a:r>
          </a:p>
          <a:p>
            <a:pPr lvl="0">
              <a:spcBef>
                <a:spcPts val="0"/>
              </a:spcBef>
              <a:buNone/>
            </a:pPr>
            <a:r>
              <a:rPr lang="en-US"/>
              <a:t>ALP raised: because affecting bile ducts</a:t>
            </a:r>
          </a:p>
          <a:p>
            <a:pPr lvl="0">
              <a:spcBef>
                <a:spcPts val="0"/>
              </a:spcBef>
              <a:buNone/>
            </a:pPr>
            <a:endParaRPr/>
          </a:p>
          <a:p>
            <a:pPr lvl="0">
              <a:spcBef>
                <a:spcPts val="0"/>
              </a:spcBef>
              <a:buNone/>
            </a:pPr>
            <a:r>
              <a:rPr lang="en-US"/>
              <a:t>Investigations:</a:t>
            </a:r>
          </a:p>
          <a:p>
            <a:pPr marL="457200" lvl="0" indent="-228600" rtl="0">
              <a:spcBef>
                <a:spcPts val="0"/>
              </a:spcBef>
              <a:buChar char="●"/>
            </a:pPr>
            <a:r>
              <a:rPr lang="en-US"/>
              <a:t>Bloods → LFT (ALP raised &amp; bili); Coag (PT time prolonged); reduced albumin</a:t>
            </a:r>
          </a:p>
          <a:p>
            <a:pPr marL="457200" lvl="0" indent="-228600" rtl="0">
              <a:spcBef>
                <a:spcPts val="0"/>
              </a:spcBef>
              <a:buChar char="●"/>
            </a:pPr>
            <a:r>
              <a:rPr lang="en-US"/>
              <a:t>Imaging → Abdo US</a:t>
            </a:r>
          </a:p>
          <a:p>
            <a:pPr marL="457200" lvl="0" indent="-228600">
              <a:spcBef>
                <a:spcPts val="0"/>
              </a:spcBef>
              <a:buChar char="●"/>
            </a:pPr>
            <a:r>
              <a:rPr lang="en-US"/>
              <a:t>Biopsy → infiltration &amp; granulomas</a:t>
            </a:r>
          </a:p>
          <a:p>
            <a:pPr lvl="0">
              <a:spcBef>
                <a:spcPts val="0"/>
              </a:spcBef>
              <a:buNone/>
            </a:pPr>
            <a:endParaRPr/>
          </a:p>
          <a:p>
            <a:pPr lvl="0">
              <a:spcBef>
                <a:spcPts val="0"/>
              </a:spcBef>
              <a:buNone/>
            </a:pPr>
            <a:r>
              <a:rPr lang="en-US"/>
              <a:t>The term ‘-itis’ should suggest to you that this is an inflammatory condition → in this case mainly affecting the ducts within the liver</a:t>
            </a: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UDCA:</a:t>
            </a:r>
          </a:p>
          <a:p>
            <a:pPr marL="457200" lvl="0" indent="-228600" rtl="0">
              <a:spcBef>
                <a:spcPts val="0"/>
              </a:spcBef>
              <a:buChar char="●"/>
            </a:pPr>
            <a:r>
              <a:rPr lang="en-US"/>
              <a:t>competitive inhibition of cholesterol absorption in intestines → reduced hepatic synth &amp; endogenous secretion of cholesterol → reduce concentration of bile acids because stasis is cytotoxic to hepatocytes</a:t>
            </a:r>
          </a:p>
          <a:p>
            <a:pPr marL="457200" lvl="0" indent="-228600" rtl="0">
              <a:spcBef>
                <a:spcPts val="0"/>
              </a:spcBef>
              <a:buChar char="●"/>
            </a:pPr>
            <a:r>
              <a:rPr lang="en-US"/>
              <a:t>NOT curative but can reduce injury &amp; delay fibrosis → delay need for transplant</a:t>
            </a:r>
          </a:p>
          <a:p>
            <a:pPr lvl="0" rtl="0">
              <a:spcBef>
                <a:spcPts val="0"/>
              </a:spcBef>
              <a:buNone/>
            </a:pPr>
            <a:endParaRPr/>
          </a:p>
          <a:p>
            <a:pPr lvl="0" rtl="0">
              <a:spcBef>
                <a:spcPts val="0"/>
              </a:spcBef>
              <a:buNone/>
            </a:pPr>
            <a:r>
              <a:rPr lang="en-US"/>
              <a:t>Vitamin supplements:</a:t>
            </a:r>
          </a:p>
          <a:p>
            <a:pPr marL="457200" lvl="0" indent="-228600" rtl="0">
              <a:spcBef>
                <a:spcPts val="0"/>
              </a:spcBef>
              <a:buChar char="●"/>
            </a:pPr>
            <a:r>
              <a:rPr lang="en-US"/>
              <a:t>because malabsorption</a:t>
            </a:r>
          </a:p>
          <a:p>
            <a:pPr marL="457200" lvl="0" indent="-228600" rtl="0">
              <a:spcBef>
                <a:spcPts val="0"/>
              </a:spcBef>
              <a:buChar char="●"/>
            </a:pPr>
            <a:r>
              <a:rPr lang="en-US"/>
              <a:t>FAT-SOLUBLE </a:t>
            </a: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4" name="Shape 9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a:t>If ALT increases more than AST, think of an ALTernative diagnosis.</a:t>
            </a:r>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a:t>Delirium tremens (severe &amp; fatal)</a:t>
            </a:r>
          </a:p>
          <a:p>
            <a:pPr marL="457200" lvl="0" indent="-228600" rtl="0">
              <a:spcBef>
                <a:spcPts val="0"/>
              </a:spcBef>
              <a:buChar char="●"/>
            </a:pPr>
            <a:r>
              <a:rPr lang="en-US"/>
              <a:t>Tremor</a:t>
            </a:r>
          </a:p>
          <a:p>
            <a:pPr marL="457200" lvl="0" indent="-228600" rtl="0">
              <a:spcBef>
                <a:spcPts val="0"/>
              </a:spcBef>
              <a:buChar char="●"/>
            </a:pPr>
            <a:r>
              <a:rPr lang="en-US"/>
              <a:t>Shiver</a:t>
            </a:r>
          </a:p>
          <a:p>
            <a:pPr marL="457200" lvl="0" indent="-228600" rtl="0">
              <a:spcBef>
                <a:spcPts val="0"/>
              </a:spcBef>
              <a:buChar char="●"/>
            </a:pPr>
            <a:r>
              <a:rPr lang="en-US"/>
              <a:t>Sweating</a:t>
            </a:r>
          </a:p>
          <a:p>
            <a:pPr marL="457200" lvl="0" indent="-228600" rtl="0">
              <a:spcBef>
                <a:spcPts val="0"/>
              </a:spcBef>
              <a:buChar char="●"/>
            </a:pPr>
            <a:r>
              <a:rPr lang="en-US"/>
              <a:t>Arryhthmia </a:t>
            </a:r>
          </a:p>
          <a:p>
            <a:pPr marL="457200" lvl="0" indent="-228600" rtl="0">
              <a:spcBef>
                <a:spcPts val="0"/>
              </a:spcBef>
              <a:buChar char="●"/>
            </a:pPr>
            <a:r>
              <a:rPr lang="en-US"/>
              <a:t>Hyperthermia</a:t>
            </a:r>
          </a:p>
          <a:p>
            <a:pPr marL="457200" lvl="0" indent="-228600" rtl="0">
              <a:spcBef>
                <a:spcPts val="0"/>
              </a:spcBef>
              <a:buChar char="●"/>
            </a:pPr>
            <a:r>
              <a:rPr lang="en-US"/>
              <a:t>Seizures</a:t>
            </a:r>
          </a:p>
          <a:p>
            <a:pPr lvl="0" rtl="0">
              <a:spcBef>
                <a:spcPts val="0"/>
              </a:spcBef>
              <a:buNone/>
            </a:pPr>
            <a:endParaRPr/>
          </a:p>
          <a:p>
            <a:pPr lvl="0" rtl="0">
              <a:spcBef>
                <a:spcPts val="0"/>
              </a:spcBef>
              <a:buNone/>
            </a:pPr>
            <a:r>
              <a:rPr lang="en-US"/>
              <a:t>Acamprosate - stabilises brain chemicals </a:t>
            </a:r>
          </a:p>
          <a:p>
            <a:pPr lvl="0" rtl="0">
              <a:spcBef>
                <a:spcPts val="0"/>
              </a:spcBef>
              <a:buNone/>
            </a:pPr>
            <a:r>
              <a:rPr lang="en-US"/>
              <a:t>Chlordiazepoxide - benzodiazepine </a:t>
            </a:r>
          </a:p>
          <a:p>
            <a:pPr lvl="0">
              <a:spcBef>
                <a:spcPts val="0"/>
              </a:spcBef>
              <a:buNone/>
            </a:pPr>
            <a:endParaRPr/>
          </a:p>
          <a:p>
            <a:pPr lvl="0">
              <a:spcBef>
                <a:spcPts val="0"/>
              </a:spcBef>
              <a:buNone/>
            </a:pPr>
            <a:r>
              <a:rPr lang="en-US"/>
              <a:t>Wernicke’s - thiamine deficiency </a:t>
            </a:r>
          </a:p>
          <a:p>
            <a:pPr lvl="0" rtl="0">
              <a:spcBef>
                <a:spcPts val="0"/>
              </a:spcBef>
              <a:buNone/>
            </a:pPr>
            <a:r>
              <a:rPr lang="en-US"/>
              <a:t>Korsakoff’s - severe thiamine deficiency → severe hypothalamic damage + cerebral atrophy </a:t>
            </a:r>
          </a:p>
          <a:p>
            <a:pPr lvl="0" rtl="0">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a:t>The main focus of v.hep is not actually the presentation of it, but rather how you distinguish the different types → serology &amp; PCR</a:t>
            </a: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a:t>Transudate = (serum albumin level) - (ascitic albumin level) &gt;11g/L</a:t>
            </a:r>
          </a:p>
          <a:p>
            <a:pPr lvl="0" rtl="0">
              <a:spcBef>
                <a:spcPts val="0"/>
              </a:spcBef>
              <a:buNone/>
            </a:pPr>
            <a:r>
              <a:rPr lang="en-US"/>
              <a:t>Exudate = (serum albumin level) - (ascitic albumin level) &lt;11g/L</a:t>
            </a:r>
          </a:p>
        </p:txBody>
      </p:sp>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BRIEF INTRO TO JAUNDICE</a:t>
            </a:r>
          </a:p>
        </p:txBody>
      </p:sp>
      <p:sp>
        <p:nvSpPr>
          <p:cNvPr id="105" name="Shape 10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54" name="Shape 3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75" name="Shape 3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Classification - important to determine the source of the jaundice.</a:t>
            </a:r>
          </a:p>
          <a:p>
            <a:pPr lvl="0">
              <a:spcBef>
                <a:spcPts val="0"/>
              </a:spcBef>
              <a:buNone/>
            </a:pPr>
            <a:endParaRPr/>
          </a:p>
          <a:p>
            <a:pPr lvl="0">
              <a:spcBef>
                <a:spcPts val="0"/>
              </a:spcBef>
              <a:buNone/>
            </a:pPr>
            <a:r>
              <a:rPr lang="en-US"/>
              <a:t>The reason why we’re mentioning jaundice now, is because most hepatic conditions may present with some form of jaundice. Not only that, the investigations that you do, can give you an idea of the cause of jaundice and therefore, the source of pathology. </a:t>
            </a:r>
          </a:p>
          <a:p>
            <a:pPr lvl="0">
              <a:spcBef>
                <a:spcPts val="0"/>
              </a:spcBef>
              <a:buNone/>
            </a:pPr>
            <a:endParaRPr/>
          </a:p>
          <a:p>
            <a:pPr marL="457200" lvl="0" indent="-228600">
              <a:spcBef>
                <a:spcPts val="0"/>
              </a:spcBef>
              <a:buAutoNum type="arabicPeriod"/>
            </a:pPr>
            <a:r>
              <a:rPr lang="en-US"/>
              <a:t>Where would you normally see yellowing? Skin/eyes. </a:t>
            </a:r>
          </a:p>
          <a:p>
            <a:pPr marL="457200" lvl="0" indent="-228600">
              <a:spcBef>
                <a:spcPts val="0"/>
              </a:spcBef>
              <a:buAutoNum type="arabicPeriod"/>
            </a:pPr>
            <a:r>
              <a:rPr lang="en-US"/>
              <a:t>Painless jaundice? → pancreatic head cancer!</a:t>
            </a: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These are 3 big biliary tract diseases - in simple words, how can you describe them?</a:t>
            </a:r>
          </a:p>
          <a:p>
            <a:pPr lvl="0">
              <a:spcBef>
                <a:spcPts val="0"/>
              </a:spcBef>
              <a:buNone/>
            </a:pPr>
            <a:endParaRPr/>
          </a:p>
          <a:p>
            <a:pPr lvl="0">
              <a:spcBef>
                <a:spcPts val="0"/>
              </a:spcBef>
              <a:buNone/>
            </a:pPr>
            <a:r>
              <a:rPr lang="en-US"/>
              <a:t>FIND THE STONE.</a:t>
            </a: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The colicky pain is due to the gallbladder constriction and duct spasms.</a:t>
            </a:r>
          </a:p>
          <a:p>
            <a:pPr lvl="0">
              <a:spcBef>
                <a:spcPts val="0"/>
              </a:spcBef>
              <a:buNone/>
            </a:pPr>
            <a:endParaRPr/>
          </a:p>
          <a:p>
            <a:pPr lvl="0">
              <a:spcBef>
                <a:spcPts val="0"/>
              </a:spcBef>
              <a:buNone/>
            </a:pPr>
            <a:r>
              <a:rPr lang="en-US"/>
              <a:t>Stones can be removed from the bile ducts surgically at the time of laparoscopic cholecystectomy OR with ERCP before or at the time of cholecystectomy.</a:t>
            </a:r>
          </a:p>
          <a:p>
            <a:pPr lvl="0">
              <a:spcBef>
                <a:spcPts val="0"/>
              </a:spcBef>
              <a:buNone/>
            </a:pPr>
            <a:endParaRPr/>
          </a:p>
          <a:p>
            <a:pPr marL="457200" lvl="0" indent="-228600" rtl="0">
              <a:spcBef>
                <a:spcPts val="0"/>
              </a:spcBef>
              <a:buAutoNum type="arabicPeriod"/>
            </a:pPr>
            <a:r>
              <a:rPr lang="en-US"/>
              <a:t>Most common composition of gallstones? Cholesterol.</a:t>
            </a:r>
          </a:p>
        </p:txBody>
      </p:sp>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Local peritonism - symptoms of peritonitis but no actual inflammation of peritoneal membrane, e.g. tenderness, guarding, N&amp;V </a:t>
            </a:r>
          </a:p>
          <a:p>
            <a:pPr lvl="0">
              <a:spcBef>
                <a:spcPts val="0"/>
              </a:spcBef>
              <a:buNone/>
            </a:pPr>
            <a:endParaRPr/>
          </a:p>
          <a:p>
            <a:pPr marL="457200" lvl="0" indent="-228600">
              <a:spcBef>
                <a:spcPts val="0"/>
              </a:spcBef>
              <a:buAutoNum type="arabicPeriod"/>
            </a:pPr>
            <a:r>
              <a:rPr lang="en-US"/>
              <a:t>Explain Murphy’s sign? </a:t>
            </a: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228600">
              <a:spcBef>
                <a:spcPts val="0"/>
              </a:spcBef>
              <a:buAutoNum type="arabicPeriod"/>
            </a:pPr>
            <a:r>
              <a:rPr lang="en-US"/>
              <a:t>Charcot’s triad: 1) Jaundice, 2) RUQ pain, 3) Fever</a:t>
            </a:r>
          </a:p>
          <a:p>
            <a:pPr marL="457200" lvl="0" indent="-228600">
              <a:spcBef>
                <a:spcPts val="0"/>
              </a:spcBef>
              <a:buAutoNum type="arabicPeriod"/>
            </a:pPr>
            <a:r>
              <a:rPr lang="en-US"/>
              <a:t>Raynaud’s pentad: 1-3) Charcot’s triad, 4) Hypotension, 5) Confusion</a:t>
            </a:r>
          </a:p>
          <a:p>
            <a:pPr lvl="0">
              <a:spcBef>
                <a:spcPts val="0"/>
              </a:spcBef>
              <a:buNone/>
            </a:pPr>
            <a:endParaRPr/>
          </a:p>
          <a:p>
            <a:pPr lvl="0">
              <a:spcBef>
                <a:spcPts val="0"/>
              </a:spcBef>
              <a:buNone/>
            </a:pPr>
            <a:r>
              <a:rPr lang="en-US"/>
              <a:t>Pruritus can be managed with cholestyramine</a:t>
            </a:r>
          </a:p>
          <a:p>
            <a:pPr lvl="0">
              <a:spcBef>
                <a:spcPts val="0"/>
              </a:spcBef>
              <a:buNone/>
            </a:pPr>
            <a:endParaRPr/>
          </a:p>
          <a:p>
            <a:pPr lvl="0">
              <a:spcBef>
                <a:spcPts val="0"/>
              </a:spcBef>
              <a:buNone/>
            </a:pPr>
            <a:r>
              <a:rPr lang="en-US"/>
              <a:t>**ABDO US will not necessarily show you a definitive stone - but can suggest it based on the dilatation of duct due to some form of obstruction, which in most cases will tend to be a stone. In some cases, if you’re lucky, the US might show you the actual stone itself.**</a:t>
            </a: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Injury to cells → inflammatory response → fibrosis (collagen &amp; fibronectin replace normal matrix in Space of Disse) → loss of fenestrations → impaired liver functions </a:t>
            </a:r>
          </a:p>
          <a:p>
            <a:pPr lvl="0">
              <a:spcBef>
                <a:spcPts val="0"/>
              </a:spcBef>
              <a:buNone/>
            </a:pPr>
            <a:endParaRPr/>
          </a:p>
          <a:p>
            <a:pPr lvl="0">
              <a:spcBef>
                <a:spcPts val="0"/>
              </a:spcBef>
              <a:buNone/>
            </a:pPr>
            <a:r>
              <a:rPr lang="en-US"/>
              <a:t>Investigations:</a:t>
            </a:r>
          </a:p>
          <a:p>
            <a:pPr marL="457200" lvl="0" indent="-228600" rtl="0">
              <a:spcBef>
                <a:spcPts val="0"/>
              </a:spcBef>
              <a:buChar char="●"/>
            </a:pPr>
            <a:r>
              <a:rPr lang="en-US"/>
              <a:t>Bloods - LFT (albumin, PT time); FBC (WCC &amp; platelets); U&amp;E</a:t>
            </a:r>
          </a:p>
          <a:p>
            <a:pPr marL="457200" lvl="0" indent="-228600" rtl="0">
              <a:spcBef>
                <a:spcPts val="0"/>
              </a:spcBef>
              <a:buChar char="●"/>
            </a:pPr>
            <a:r>
              <a:rPr lang="en-US"/>
              <a:t>Imaging - US (size &amp; shape, texture, blood flow)</a:t>
            </a:r>
          </a:p>
          <a:p>
            <a:pPr marL="457200" lvl="0" indent="-228600" rtl="0">
              <a:spcBef>
                <a:spcPts val="0"/>
              </a:spcBef>
              <a:buChar char="●"/>
            </a:pPr>
            <a:r>
              <a:rPr lang="en-US"/>
              <a:t>Special tests - determine cause (viral screen, Ig, Fe, Cu, alpha-1-antitrypsin, AFP)</a:t>
            </a:r>
          </a:p>
          <a:p>
            <a:pPr lvl="0" rtl="0">
              <a:spcBef>
                <a:spcPts val="0"/>
              </a:spcBef>
              <a:buNone/>
            </a:pPr>
            <a:endParaRPr/>
          </a:p>
          <a:p>
            <a:pPr lvl="0" rtl="0">
              <a:spcBef>
                <a:spcPts val="0"/>
              </a:spcBef>
              <a:buNone/>
            </a:pPr>
            <a:r>
              <a:rPr lang="en-US"/>
              <a:t>Mnemonic: CLAPS - clubbing, leuconychia, ataxia, palmar erythema, scratch marks</a:t>
            </a:r>
          </a:p>
          <a:p>
            <a:pPr lvl="0">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a:stretch/>
        </p:blipFill>
        <p:spPr>
          <a:xfrm>
            <a:off x="0" y="0"/>
            <a:ext cx="9144000" cy="6857238"/>
          </a:xfrm>
          <a:prstGeom prst="rect">
            <a:avLst/>
          </a:prstGeom>
          <a:noFill/>
          <a:ln>
            <a:noFill/>
          </a:ln>
        </p:spPr>
      </p:pic>
      <p:sp>
        <p:nvSpPr>
          <p:cNvPr id="90" name="Shape 90"/>
          <p:cNvSpPr txBox="1"/>
          <p:nvPr/>
        </p:nvSpPr>
        <p:spPr>
          <a:xfrm>
            <a:off x="1682496" y="5687567"/>
            <a:ext cx="5779008" cy="707886"/>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000" dirty="0">
                <a:solidFill>
                  <a:schemeClr val="dk1"/>
                </a:solidFill>
              </a:rPr>
              <a:t>HEPATOLOGY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a:latin typeface="Tw Cen MT"/>
              <a:ea typeface="Twentieth Century"/>
              <a:cs typeface="Tw Cen MT"/>
              <a:sym typeface="Twentieth Century"/>
            </a:endParaRPr>
          </a:p>
          <a:p>
            <a:pPr marL="0" marR="0" lvl="0" indent="0" algn="l" rtl="0">
              <a:spcBef>
                <a:spcPts val="0"/>
              </a:spcBef>
              <a:spcAft>
                <a:spcPts val="0"/>
              </a:spcAft>
              <a:buNone/>
            </a:pPr>
            <a:r>
              <a:rPr lang="en-US">
                <a:latin typeface="Tw Cen MT"/>
                <a:ea typeface="Twentieth Century"/>
                <a:cs typeface="Tw Cen MT"/>
                <a:sym typeface="Twentieth Century"/>
              </a:rPr>
              <a:t>Management:</a:t>
            </a:r>
          </a:p>
          <a:p>
            <a:pPr marL="914400" marR="0" lvl="0" indent="-228600" algn="l" rtl="0">
              <a:spcBef>
                <a:spcPts val="0"/>
              </a:spcBef>
              <a:spcAft>
                <a:spcPts val="0"/>
              </a:spcAft>
              <a:buFont typeface="Twentieth Century"/>
              <a:buAutoNum type="arabicPeriod"/>
            </a:pPr>
            <a:r>
              <a:rPr lang="en-US">
                <a:latin typeface="Tw Cen MT"/>
                <a:ea typeface="Twentieth Century"/>
                <a:cs typeface="Tw Cen MT"/>
                <a:sym typeface="Twentieth Century"/>
              </a:rPr>
              <a:t>Find out cause &amp; treat </a:t>
            </a:r>
            <a:r>
              <a:rPr lang="en-US" sz="1200">
                <a:latin typeface="Tw Cen MT"/>
                <a:ea typeface="Twentieth Century"/>
                <a:cs typeface="Tw Cen MT"/>
                <a:sym typeface="Twentieth Century"/>
              </a:rPr>
              <a:t>(p.s. more than likely caused by alcohol)</a:t>
            </a:r>
          </a:p>
          <a:p>
            <a:pPr marL="914400" marR="0" lvl="0" indent="-228600" algn="l" rtl="0">
              <a:spcBef>
                <a:spcPts val="0"/>
              </a:spcBef>
              <a:spcAft>
                <a:spcPts val="0"/>
              </a:spcAft>
              <a:buFont typeface="Twentieth Century"/>
              <a:buAutoNum type="arabicPeriod"/>
            </a:pPr>
            <a:r>
              <a:rPr lang="en-US">
                <a:latin typeface="Tw Cen MT"/>
                <a:ea typeface="Twentieth Century"/>
                <a:cs typeface="Tw Cen MT"/>
                <a:sym typeface="Twentieth Century"/>
              </a:rPr>
              <a:t>Symptomatic treatment</a:t>
            </a:r>
          </a:p>
          <a:p>
            <a:pPr marL="914400" marR="0" lvl="0" indent="-228600" algn="l" rtl="0">
              <a:spcBef>
                <a:spcPts val="0"/>
              </a:spcBef>
              <a:spcAft>
                <a:spcPts val="0"/>
              </a:spcAft>
              <a:buFont typeface="Twentieth Century"/>
              <a:buAutoNum type="arabicPeriod"/>
            </a:pPr>
            <a:r>
              <a:rPr lang="en-US">
                <a:latin typeface="Tw Cen MT"/>
                <a:ea typeface="Twentieth Century"/>
                <a:cs typeface="Tw Cen MT"/>
                <a:sym typeface="Twentieth Century"/>
              </a:rPr>
              <a:t>Lifestyle changes</a:t>
            </a:r>
          </a:p>
          <a:p>
            <a:pPr marL="914400" marR="0" lvl="0" indent="-228600" algn="l" rtl="0">
              <a:spcBef>
                <a:spcPts val="0"/>
              </a:spcBef>
              <a:spcAft>
                <a:spcPts val="0"/>
              </a:spcAft>
              <a:buFont typeface="Twentieth Century"/>
              <a:buAutoNum type="arabicPeriod"/>
            </a:pPr>
            <a:r>
              <a:rPr lang="en-US">
                <a:latin typeface="Tw Cen MT"/>
                <a:ea typeface="Twentieth Century"/>
                <a:cs typeface="Tw Cen MT"/>
                <a:sym typeface="Twentieth Century"/>
              </a:rPr>
              <a:t>Monitor</a:t>
            </a:r>
          </a:p>
          <a:p>
            <a:pPr marL="914400" marR="0" lvl="0" indent="-228600" algn="l" rtl="0">
              <a:spcBef>
                <a:spcPts val="0"/>
              </a:spcBef>
              <a:spcAft>
                <a:spcPts val="0"/>
              </a:spcAft>
              <a:buFont typeface="Twentieth Century"/>
              <a:buAutoNum type="arabicPeriod"/>
            </a:pPr>
            <a:r>
              <a:rPr lang="en-US">
                <a:latin typeface="Tw Cen MT"/>
                <a:ea typeface="Twentieth Century"/>
                <a:cs typeface="Tw Cen MT"/>
                <a:sym typeface="Twentieth Century"/>
              </a:rPr>
              <a:t>Consider liver transplant</a:t>
            </a:r>
          </a:p>
          <a:p>
            <a:pPr marL="0" marR="0" lvl="0" indent="0" algn="l" rtl="0">
              <a:spcBef>
                <a:spcPts val="0"/>
              </a:spcBef>
              <a:spcAft>
                <a:spcPts val="0"/>
              </a:spcAft>
              <a:buNone/>
            </a:pPr>
            <a:endParaRPr>
              <a:latin typeface="Tw Cen MT"/>
              <a:ea typeface="Twentieth Century"/>
              <a:cs typeface="Tw Cen MT"/>
              <a:sym typeface="Twentieth Century"/>
            </a:endParaRPr>
          </a:p>
          <a:p>
            <a:pPr marL="0" marR="0" lvl="0" indent="0" algn="ctr" rtl="0">
              <a:spcBef>
                <a:spcPts val="0"/>
              </a:spcBef>
              <a:spcAft>
                <a:spcPts val="0"/>
              </a:spcAft>
              <a:buNone/>
            </a:pPr>
            <a:r>
              <a:rPr lang="en-US" b="1">
                <a:latin typeface="Tw Cen MT"/>
                <a:ea typeface="Twentieth Century"/>
                <a:cs typeface="Tw Cen MT"/>
                <a:sym typeface="Twentieth Century"/>
              </a:rPr>
              <a:t>BEWARE THE COMPLICATIONS!</a:t>
            </a:r>
          </a:p>
        </p:txBody>
      </p:sp>
      <p:sp>
        <p:nvSpPr>
          <p:cNvPr id="168" name="Shape 168"/>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69" name="Shape 169"/>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70" name="Shape 170"/>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Cirrhosis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Shape 175"/>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76" name="Shape 176"/>
          <p:cNvSpPr txBox="1">
            <a:spLocks noGrp="1"/>
          </p:cNvSpPr>
          <p:nvPr>
            <p:ph type="body" idx="1"/>
          </p:nvPr>
        </p:nvSpPr>
        <p:spPr>
          <a:xfrm>
            <a:off x="457200" y="16125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27272"/>
              <a:buFont typeface="Arial"/>
              <a:buNone/>
            </a:pPr>
            <a:r>
              <a:rPr lang="en-US" sz="2200" b="1" u="sng">
                <a:latin typeface="Tw Cen MT"/>
                <a:ea typeface="Twentieth Century"/>
                <a:cs typeface="Tw Cen MT"/>
                <a:sym typeface="Twentieth Century"/>
              </a:rPr>
              <a:t>Hereditary haemochromatosis</a:t>
            </a: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0" marR="0" lvl="0" indent="0" algn="l" rtl="0">
              <a:spcBef>
                <a:spcPts val="0"/>
              </a:spcBef>
              <a:spcAft>
                <a:spcPts val="0"/>
              </a:spcAft>
              <a:buNone/>
            </a:pPr>
            <a:endParaRPr sz="2200">
              <a:latin typeface="Tw Cen MT"/>
              <a:cs typeface="Tw Cen MT"/>
            </a:endParaRPr>
          </a:p>
          <a:p>
            <a:pPr marL="342900" marR="0" lvl="0" indent="-342900" algn="l" rtl="0">
              <a:spcBef>
                <a:spcPts val="0"/>
              </a:spcBef>
              <a:spcAft>
                <a:spcPts val="0"/>
              </a:spcAft>
              <a:buClr>
                <a:schemeClr val="dk1"/>
              </a:buClr>
              <a:buSzPct val="100000"/>
              <a:buFont typeface="Arial"/>
              <a:buNone/>
            </a:pPr>
            <a:endParaRPr>
              <a:latin typeface="Tw Cen MT"/>
              <a:cs typeface="Tw Cen MT"/>
            </a:endParaRPr>
          </a:p>
        </p:txBody>
      </p:sp>
      <p:sp>
        <p:nvSpPr>
          <p:cNvPr id="177" name="Shape 177"/>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sp>
        <p:nvSpPr>
          <p:cNvPr id="178" name="Shape 178"/>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ctr" anchorCtr="0">
            <a:noAutofit/>
          </a:bodyPr>
          <a:lstStyle/>
          <a:p>
            <a:pPr lvl="0" algn="ctr" rtl="0">
              <a:spcBef>
                <a:spcPts val="0"/>
              </a:spcBef>
              <a:buSzPct val="25000"/>
              <a:buNone/>
            </a:pPr>
            <a:r>
              <a:rPr lang="en-US" sz="4500">
                <a:solidFill>
                  <a:schemeClr val="dk1"/>
                </a:solidFill>
                <a:latin typeface="Tw Cen MT"/>
                <a:ea typeface="Twentieth Century"/>
                <a:cs typeface="Tw Cen MT"/>
                <a:sym typeface="Twentieth Century"/>
              </a:rPr>
              <a:t>Metabolic Causes of Liver Disease</a:t>
            </a:r>
          </a:p>
        </p:txBody>
      </p:sp>
      <p:graphicFrame>
        <p:nvGraphicFramePr>
          <p:cNvPr id="179" name="Shape 179"/>
          <p:cNvGraphicFramePr/>
          <p:nvPr>
            <p:extLst>
              <p:ext uri="{D42A27DB-BD31-4B8C-83A1-F6EECF244321}">
                <p14:modId xmlns:p14="http://schemas.microsoft.com/office/powerpoint/2010/main" val="888371348"/>
              </p:ext>
            </p:extLst>
          </p:nvPr>
        </p:nvGraphicFramePr>
        <p:xfrm>
          <a:off x="457200" y="2050125"/>
          <a:ext cx="3873500" cy="3650725"/>
        </p:xfrm>
        <a:graphic>
          <a:graphicData uri="http://schemas.openxmlformats.org/drawingml/2006/table">
            <a:tbl>
              <a:tblPr>
                <a:noFill/>
                <a:tableStyleId>{B4BD2D8C-06A9-42C1-BDDF-57AF746C70C3}</a:tableStyleId>
              </a:tblPr>
              <a:tblGrid>
                <a:gridCol w="650450">
                  <a:extLst>
                    <a:ext uri="{9D8B030D-6E8A-4147-A177-3AD203B41FA5}">
                      <a16:colId xmlns:a16="http://schemas.microsoft.com/office/drawing/2014/main" val="20000"/>
                    </a:ext>
                  </a:extLst>
                </a:gridCol>
                <a:gridCol w="3223050">
                  <a:extLst>
                    <a:ext uri="{9D8B030D-6E8A-4147-A177-3AD203B41FA5}">
                      <a16:colId xmlns:a16="http://schemas.microsoft.com/office/drawing/2014/main" val="20001"/>
                    </a:ext>
                  </a:extLst>
                </a:gridCol>
              </a:tblGrid>
              <a:tr h="558725">
                <a:tc>
                  <a:txBody>
                    <a:bodyPr/>
                    <a:lstStyle/>
                    <a:p>
                      <a:pPr lvl="0" algn="ctr">
                        <a:spcBef>
                          <a:spcPts val="0"/>
                        </a:spcBef>
                        <a:buNone/>
                      </a:pPr>
                      <a:r>
                        <a:rPr lang="en-US" b="1">
                          <a:latin typeface="Tw Cen MT"/>
                          <a:ea typeface="Twentieth Century"/>
                          <a:cs typeface="Tw Cen MT"/>
                          <a:sym typeface="Twentieth Century"/>
                        </a:rPr>
                        <a:t>Jack</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Joint (arthralgia)</a:t>
                      </a:r>
                    </a:p>
                  </a:txBody>
                  <a:tcPr marL="91425" marR="91425" marT="91425" marB="91425"/>
                </a:tc>
                <a:extLst>
                  <a:ext uri="{0D108BD9-81ED-4DB2-BD59-A6C34878D82A}">
                    <a16:rowId xmlns:a16="http://schemas.microsoft.com/office/drawing/2014/main" val="10000"/>
                  </a:ext>
                </a:extLst>
              </a:tr>
              <a:tr h="558725">
                <a:tc>
                  <a:txBody>
                    <a:bodyPr/>
                    <a:lstStyle/>
                    <a:p>
                      <a:pPr lvl="0" algn="ctr">
                        <a:spcBef>
                          <a:spcPts val="0"/>
                        </a:spcBef>
                        <a:buNone/>
                      </a:pPr>
                      <a:r>
                        <a:rPr lang="en-US" b="1">
                          <a:latin typeface="Tw Cen MT"/>
                          <a:ea typeface="Twentieth Century"/>
                          <a:cs typeface="Tw Cen MT"/>
                          <a:sym typeface="Twentieth Century"/>
                        </a:rPr>
                        <a:t>Lost</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Liver (hepatomegaly)</a:t>
                      </a:r>
                    </a:p>
                  </a:txBody>
                  <a:tcPr marL="91425" marR="91425" marT="91425" marB="91425"/>
                </a:tc>
                <a:extLst>
                  <a:ext uri="{0D108BD9-81ED-4DB2-BD59-A6C34878D82A}">
                    <a16:rowId xmlns:a16="http://schemas.microsoft.com/office/drawing/2014/main" val="10001"/>
                  </a:ext>
                </a:extLst>
              </a:tr>
              <a:tr h="558725">
                <a:tc>
                  <a:txBody>
                    <a:bodyPr/>
                    <a:lstStyle/>
                    <a:p>
                      <a:pPr lvl="0" algn="ctr">
                        <a:spcBef>
                          <a:spcPts val="0"/>
                        </a:spcBef>
                        <a:buNone/>
                      </a:pPr>
                      <a:r>
                        <a:rPr lang="en-US" b="1">
                          <a:latin typeface="Tw Cen MT"/>
                          <a:ea typeface="Twentieth Century"/>
                          <a:cs typeface="Tw Cen MT"/>
                          <a:sym typeface="Twentieth Century"/>
                        </a:rPr>
                        <a:t>His</a:t>
                      </a:r>
                    </a:p>
                  </a:txBody>
                  <a:tcPr marL="91425" marR="91425" marT="91425" marB="91425"/>
                </a:tc>
                <a:tc>
                  <a:txBody>
                    <a:bodyPr/>
                    <a:lstStyle/>
                    <a:p>
                      <a:pPr lvl="0">
                        <a:spcBef>
                          <a:spcPts val="0"/>
                        </a:spcBef>
                        <a:buNone/>
                      </a:pPr>
                      <a:r>
                        <a:rPr lang="en-US" dirty="0">
                          <a:latin typeface="Tw Cen MT"/>
                          <a:ea typeface="Twentieth Century"/>
                          <a:cs typeface="Tw Cen MT"/>
                          <a:sym typeface="Twentieth Century"/>
                        </a:rPr>
                        <a:t>Heart (cardiomyopathy)</a:t>
                      </a:r>
                    </a:p>
                  </a:txBody>
                  <a:tcPr marL="91425" marR="91425" marT="91425" marB="91425"/>
                </a:tc>
                <a:extLst>
                  <a:ext uri="{0D108BD9-81ED-4DB2-BD59-A6C34878D82A}">
                    <a16:rowId xmlns:a16="http://schemas.microsoft.com/office/drawing/2014/main" val="10002"/>
                  </a:ext>
                </a:extLst>
              </a:tr>
              <a:tr h="857100">
                <a:tc>
                  <a:txBody>
                    <a:bodyPr/>
                    <a:lstStyle/>
                    <a:p>
                      <a:pPr lvl="0" algn="ctr">
                        <a:spcBef>
                          <a:spcPts val="0"/>
                        </a:spcBef>
                        <a:buNone/>
                      </a:pPr>
                      <a:r>
                        <a:rPr lang="en-US" b="1">
                          <a:latin typeface="Tw Cen MT"/>
                          <a:ea typeface="Twentieth Century"/>
                          <a:cs typeface="Tw Cen MT"/>
                          <a:sym typeface="Twentieth Century"/>
                        </a:rPr>
                        <a:t>Point</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Pancreas (diabetes) &amp; pituitary (hypogonadism)</a:t>
                      </a:r>
                    </a:p>
                  </a:txBody>
                  <a:tcPr marL="91425" marR="91425" marT="91425" marB="91425"/>
                </a:tc>
                <a:extLst>
                  <a:ext uri="{0D108BD9-81ED-4DB2-BD59-A6C34878D82A}">
                    <a16:rowId xmlns:a16="http://schemas.microsoft.com/office/drawing/2014/main" val="10003"/>
                  </a:ext>
                </a:extLst>
              </a:tr>
              <a:tr h="558725">
                <a:tc>
                  <a:txBody>
                    <a:bodyPr/>
                    <a:lstStyle/>
                    <a:p>
                      <a:pPr lvl="0" algn="ctr">
                        <a:spcBef>
                          <a:spcPts val="0"/>
                        </a:spcBef>
                        <a:buNone/>
                      </a:pPr>
                      <a:r>
                        <a:rPr lang="en-US" b="1">
                          <a:latin typeface="Tw Cen MT"/>
                          <a:ea typeface="Twentieth Century"/>
                          <a:cs typeface="Tw Cen MT"/>
                          <a:sym typeface="Twentieth Century"/>
                        </a:rPr>
                        <a:t>&amp;</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Erectile dysfunction</a:t>
                      </a:r>
                    </a:p>
                  </a:txBody>
                  <a:tcPr marL="91425" marR="91425" marT="91425" marB="91425"/>
                </a:tc>
                <a:extLst>
                  <a:ext uri="{0D108BD9-81ED-4DB2-BD59-A6C34878D82A}">
                    <a16:rowId xmlns:a16="http://schemas.microsoft.com/office/drawing/2014/main" val="10004"/>
                  </a:ext>
                </a:extLst>
              </a:tr>
              <a:tr h="558725">
                <a:tc>
                  <a:txBody>
                    <a:bodyPr/>
                    <a:lstStyle/>
                    <a:p>
                      <a:pPr lvl="0" algn="ctr">
                        <a:spcBef>
                          <a:spcPts val="0"/>
                        </a:spcBef>
                        <a:buNone/>
                      </a:pPr>
                      <a:r>
                        <a:rPr lang="en-US" b="1">
                          <a:latin typeface="Tw Cen MT"/>
                          <a:ea typeface="Twentieth Century"/>
                          <a:cs typeface="Tw Cen MT"/>
                          <a:sym typeface="Twentieth Century"/>
                        </a:rPr>
                        <a:t>Shoot</a:t>
                      </a:r>
                    </a:p>
                  </a:txBody>
                  <a:tcPr marL="91425" marR="91425" marT="91425" marB="91425"/>
                </a:tc>
                <a:tc>
                  <a:txBody>
                    <a:bodyPr/>
                    <a:lstStyle/>
                    <a:p>
                      <a:pPr lvl="0">
                        <a:spcBef>
                          <a:spcPts val="0"/>
                        </a:spcBef>
                        <a:buNone/>
                      </a:pPr>
                      <a:r>
                        <a:rPr lang="en-US" dirty="0">
                          <a:latin typeface="Tw Cen MT"/>
                          <a:ea typeface="Twentieth Century"/>
                          <a:cs typeface="Tw Cen MT"/>
                          <a:sym typeface="Twentieth Century"/>
                        </a:rPr>
                        <a:t>Skin (bronze pigmentation)</a:t>
                      </a:r>
                    </a:p>
                  </a:txBody>
                  <a:tcPr marL="91425" marR="91425" marT="91425" marB="91425"/>
                </a:tc>
                <a:extLst>
                  <a:ext uri="{0D108BD9-81ED-4DB2-BD59-A6C34878D82A}">
                    <a16:rowId xmlns:a16="http://schemas.microsoft.com/office/drawing/2014/main" val="10005"/>
                  </a:ext>
                </a:extLst>
              </a:tr>
            </a:tbl>
          </a:graphicData>
        </a:graphic>
      </p:graphicFrame>
      <p:sp>
        <p:nvSpPr>
          <p:cNvPr id="180" name="Shape 180"/>
          <p:cNvSpPr txBox="1"/>
          <p:nvPr/>
        </p:nvSpPr>
        <p:spPr>
          <a:xfrm>
            <a:off x="4813200" y="1920425"/>
            <a:ext cx="3873600" cy="3650700"/>
          </a:xfrm>
          <a:prstGeom prst="rect">
            <a:avLst/>
          </a:prstGeom>
          <a:noFill/>
          <a:ln>
            <a:noFill/>
          </a:ln>
        </p:spPr>
        <p:txBody>
          <a:bodyPr lIns="91425" tIns="91425" rIns="91425" bIns="91425" anchor="t" anchorCtr="0">
            <a:noAutofit/>
          </a:bodyPr>
          <a:lstStyle/>
          <a:p>
            <a:pPr lvl="0" rtl="0">
              <a:spcBef>
                <a:spcPts val="0"/>
              </a:spcBef>
              <a:buClr>
                <a:schemeClr val="dk1"/>
              </a:buClr>
              <a:buFont typeface="Arial"/>
              <a:buNone/>
            </a:pPr>
            <a:endParaRPr sz="2200" b="1">
              <a:solidFill>
                <a:schemeClr val="dk1"/>
              </a:solidFill>
              <a:latin typeface="Tw Cen MT"/>
              <a:ea typeface="Calibri"/>
              <a:cs typeface="Tw Cen MT"/>
              <a:sym typeface="Calibri"/>
            </a:endParaRPr>
          </a:p>
          <a:p>
            <a:pPr lvl="0" rtl="0">
              <a:spcBef>
                <a:spcPts val="0"/>
              </a:spcBef>
              <a:buClr>
                <a:schemeClr val="dk1"/>
              </a:buClr>
              <a:buSzPct val="50000"/>
              <a:buFont typeface="Arial"/>
              <a:buNone/>
            </a:pPr>
            <a:r>
              <a:rPr lang="en-US" sz="2200" b="1">
                <a:solidFill>
                  <a:schemeClr val="dk1"/>
                </a:solidFill>
                <a:latin typeface="Tw Cen MT"/>
                <a:ea typeface="Calibri"/>
                <a:cs typeface="Tw Cen MT"/>
                <a:sym typeface="Calibri"/>
              </a:rPr>
              <a:t>I</a:t>
            </a:r>
            <a:r>
              <a:rPr lang="en-US" sz="2200" b="1">
                <a:solidFill>
                  <a:schemeClr val="dk1"/>
                </a:solidFill>
                <a:latin typeface="Tw Cen MT"/>
                <a:ea typeface="Twentieth Century"/>
                <a:cs typeface="Tw Cen MT"/>
                <a:sym typeface="Twentieth Century"/>
              </a:rPr>
              <a:t>nvestigation:</a:t>
            </a:r>
          </a:p>
          <a:p>
            <a:pPr marL="457200" lvl="0" indent="-368300" rtl="0">
              <a:spcBef>
                <a:spcPts val="0"/>
              </a:spcBef>
              <a:buClr>
                <a:schemeClr val="dk1"/>
              </a:buClr>
              <a:buSzPct val="100000"/>
              <a:buFont typeface="Twentieth Century"/>
              <a:buChar char="●"/>
            </a:pPr>
            <a:r>
              <a:rPr lang="en-US" sz="2200">
                <a:solidFill>
                  <a:schemeClr val="dk1"/>
                </a:solidFill>
                <a:latin typeface="Tw Cen MT"/>
                <a:ea typeface="Twentieth Century"/>
                <a:cs typeface="Tw Cen MT"/>
                <a:sym typeface="Twentieth Century"/>
              </a:rPr>
              <a:t>Bloods: ↑ferritin, transferrin saturation &gt;45%</a:t>
            </a:r>
          </a:p>
          <a:p>
            <a:pPr marL="457200" lvl="0" indent="-368300" rtl="0">
              <a:spcBef>
                <a:spcPts val="0"/>
              </a:spcBef>
              <a:buClr>
                <a:schemeClr val="dk1"/>
              </a:buClr>
              <a:buSzPct val="100000"/>
              <a:buFont typeface="Twentieth Century"/>
              <a:buChar char="●"/>
            </a:pPr>
            <a:r>
              <a:rPr lang="en-US" sz="2200">
                <a:solidFill>
                  <a:schemeClr val="dk1"/>
                </a:solidFill>
                <a:latin typeface="Tw Cen MT"/>
                <a:ea typeface="Twentieth Century"/>
                <a:cs typeface="Tw Cen MT"/>
                <a:sym typeface="Twentieth Century"/>
              </a:rPr>
              <a:t>Liver biopsy: Perl’s stain - blue</a:t>
            </a:r>
          </a:p>
          <a:p>
            <a:pPr lvl="0" rtl="0">
              <a:spcBef>
                <a:spcPts val="0"/>
              </a:spcBef>
              <a:buClr>
                <a:schemeClr val="dk1"/>
              </a:buClr>
              <a:buFont typeface="Arial"/>
              <a:buNone/>
            </a:pPr>
            <a:endParaRPr sz="2200">
              <a:solidFill>
                <a:schemeClr val="dk1"/>
              </a:solidFill>
              <a:latin typeface="Tw Cen MT"/>
              <a:ea typeface="Twentieth Century"/>
              <a:cs typeface="Tw Cen MT"/>
              <a:sym typeface="Twentieth Century"/>
            </a:endParaRPr>
          </a:p>
          <a:p>
            <a:pPr lvl="0" rtl="0">
              <a:spcBef>
                <a:spcPts val="0"/>
              </a:spcBef>
              <a:buClr>
                <a:schemeClr val="dk1"/>
              </a:buClr>
              <a:buSzPct val="50000"/>
              <a:buFont typeface="Arial"/>
              <a:buNone/>
            </a:pPr>
            <a:r>
              <a:rPr lang="en-US" sz="2200" b="1">
                <a:solidFill>
                  <a:schemeClr val="dk1"/>
                </a:solidFill>
                <a:latin typeface="Tw Cen MT"/>
                <a:ea typeface="Twentieth Century"/>
                <a:cs typeface="Tw Cen MT"/>
                <a:sym typeface="Twentieth Century"/>
              </a:rPr>
              <a:t>Management:</a:t>
            </a:r>
          </a:p>
          <a:p>
            <a:pPr marL="457200" lvl="0" indent="-368300" rtl="0">
              <a:spcBef>
                <a:spcPts val="0"/>
              </a:spcBef>
              <a:buClr>
                <a:schemeClr val="dk1"/>
              </a:buClr>
              <a:buSzPct val="100000"/>
              <a:buFont typeface="Twentieth Century"/>
              <a:buChar char="●"/>
            </a:pPr>
            <a:r>
              <a:rPr lang="en-US" sz="2200">
                <a:solidFill>
                  <a:schemeClr val="dk1"/>
                </a:solidFill>
                <a:latin typeface="Tw Cen MT"/>
                <a:ea typeface="Twentieth Century"/>
                <a:cs typeface="Tw Cen MT"/>
                <a:sym typeface="Twentieth Century"/>
              </a:rPr>
              <a:t>Venesect</a:t>
            </a:r>
          </a:p>
          <a:p>
            <a:pPr marL="457200" lvl="0" indent="-368300" rtl="0">
              <a:spcBef>
                <a:spcPts val="0"/>
              </a:spcBef>
              <a:buClr>
                <a:schemeClr val="dk1"/>
              </a:buClr>
              <a:buSzPct val="100000"/>
              <a:buFont typeface="Twentieth Century"/>
              <a:buChar char="●"/>
            </a:pPr>
            <a:r>
              <a:rPr lang="en-US" sz="2200">
                <a:solidFill>
                  <a:schemeClr val="dk1"/>
                </a:solidFill>
                <a:latin typeface="Tw Cen MT"/>
                <a:ea typeface="Twentieth Century"/>
                <a:cs typeface="Tw Cen MT"/>
                <a:sym typeface="Twentieth Century"/>
              </a:rPr>
              <a:t>Low iron diet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a:latin typeface="Tw Cen MT"/>
              <a:cs typeface="Tw Cen MT"/>
            </a:endParaRPr>
          </a:p>
          <a:p>
            <a:pPr marL="342900" marR="0" lvl="0" indent="-342900" algn="l" rtl="0">
              <a:spcBef>
                <a:spcPts val="0"/>
              </a:spcBef>
              <a:spcAft>
                <a:spcPts val="0"/>
              </a:spcAft>
              <a:buClr>
                <a:schemeClr val="dk1"/>
              </a:buClr>
              <a:buSzPct val="100000"/>
              <a:buFont typeface="Arial"/>
              <a:buNone/>
            </a:pPr>
            <a:endParaRPr>
              <a:latin typeface="Tw Cen MT"/>
              <a:cs typeface="Tw Cen MT"/>
            </a:endParaRPr>
          </a:p>
          <a:p>
            <a:pPr marL="342900" marR="0" lvl="0" indent="-342900" algn="l" rtl="0">
              <a:spcBef>
                <a:spcPts val="0"/>
              </a:spcBef>
              <a:spcAft>
                <a:spcPts val="0"/>
              </a:spcAft>
              <a:buClr>
                <a:schemeClr val="dk1"/>
              </a:buClr>
              <a:buSzPct val="100000"/>
              <a:buFont typeface="Arial"/>
              <a:buNone/>
            </a:pPr>
            <a:endParaRPr>
              <a:latin typeface="Tw Cen MT"/>
              <a:cs typeface="Tw Cen MT"/>
            </a:endParaRPr>
          </a:p>
          <a:p>
            <a:pPr marL="342900" marR="0" lvl="0" indent="-342900" algn="l" rtl="0">
              <a:spcBef>
                <a:spcPts val="0"/>
              </a:spcBef>
              <a:spcAft>
                <a:spcPts val="0"/>
              </a:spcAft>
              <a:buClr>
                <a:schemeClr val="dk1"/>
              </a:buClr>
              <a:buSzPct val="100000"/>
              <a:buFont typeface="Arial"/>
              <a:buNone/>
            </a:pPr>
            <a:endParaRPr>
              <a:latin typeface="Tw Cen MT"/>
              <a:cs typeface="Tw Cen MT"/>
            </a:endParaRP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Chromosome 14 (AR)</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Alpha 1-antitrypsin is inactivated by smoking</a:t>
            </a: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b="1">
                <a:latin typeface="Tw Cen MT"/>
                <a:ea typeface="Twentieth Century"/>
                <a:cs typeface="Tw Cen MT"/>
                <a:sym typeface="Twentieth Century"/>
              </a:rPr>
              <a:t>Investigations:</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Serum alpha 1-antitrypsin</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Liver biopsy → Periodic acid schiff</a:t>
            </a:r>
          </a:p>
          <a:p>
            <a:pPr marL="0" marR="0" lvl="0" indent="0" algn="l" rtl="0">
              <a:spcBef>
                <a:spcPts val="0"/>
              </a:spcBef>
              <a:spcAft>
                <a:spcPts val="0"/>
              </a:spcAft>
              <a:buNone/>
            </a:pPr>
            <a:r>
              <a:rPr lang="en-US" sz="1800" b="1">
                <a:latin typeface="Tw Cen MT"/>
                <a:ea typeface="Twentieth Century"/>
                <a:cs typeface="Tw Cen MT"/>
                <a:sym typeface="Twentieth Century"/>
              </a:rPr>
              <a:t>Management:</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Smoking cessation</a:t>
            </a:r>
          </a:p>
          <a:p>
            <a:pPr marL="0" marR="0" lvl="0" indent="0" algn="l" rtl="0">
              <a:spcBef>
                <a:spcPts val="0"/>
              </a:spcBef>
              <a:spcAft>
                <a:spcPts val="0"/>
              </a:spcAft>
              <a:buNone/>
            </a:pPr>
            <a:endParaRPr sz="1800">
              <a:latin typeface="Tw Cen MT"/>
              <a:cs typeface="Tw Cen MT"/>
            </a:endParaRPr>
          </a:p>
        </p:txBody>
      </p:sp>
      <p:sp>
        <p:nvSpPr>
          <p:cNvPr id="186" name="Shape 186"/>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87" name="Shape 187"/>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88" name="Shape 188"/>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500">
                <a:solidFill>
                  <a:schemeClr val="dk1"/>
                </a:solidFill>
                <a:latin typeface="Tw Cen MT"/>
                <a:ea typeface="Twentieth Century"/>
                <a:cs typeface="Tw Cen MT"/>
                <a:sym typeface="Twentieth Century"/>
              </a:rPr>
              <a:t>Metabolic Causes of Liver Disease</a:t>
            </a:r>
          </a:p>
        </p:txBody>
      </p:sp>
      <p:grpSp>
        <p:nvGrpSpPr>
          <p:cNvPr id="189" name="Shape 189"/>
          <p:cNvGrpSpPr/>
          <p:nvPr/>
        </p:nvGrpSpPr>
        <p:grpSpPr>
          <a:xfrm>
            <a:off x="2221750" y="1706075"/>
            <a:ext cx="5144225" cy="1226559"/>
            <a:chOff x="2221750" y="1785410"/>
            <a:chExt cx="5144225" cy="1166707"/>
          </a:xfrm>
        </p:grpSpPr>
        <p:sp>
          <p:nvSpPr>
            <p:cNvPr id="190" name="Shape 190"/>
            <p:cNvSpPr txBox="1"/>
            <p:nvPr/>
          </p:nvSpPr>
          <p:spPr>
            <a:xfrm>
              <a:off x="3048000" y="1785410"/>
              <a:ext cx="3048000" cy="435300"/>
            </a:xfrm>
            <a:prstGeom prst="rect">
              <a:avLst/>
            </a:prstGeom>
            <a:noFill/>
            <a:ln>
              <a:noFill/>
            </a:ln>
          </p:spPr>
          <p:txBody>
            <a:bodyPr lIns="91425" tIns="91425" rIns="91425" bIns="91425" anchor="t" anchorCtr="0">
              <a:noAutofit/>
            </a:bodyPr>
            <a:lstStyle/>
            <a:p>
              <a:pPr lvl="0">
                <a:spcBef>
                  <a:spcPts val="0"/>
                </a:spcBef>
                <a:buNone/>
              </a:pPr>
              <a:r>
                <a:rPr lang="en-US" sz="1800" b="1" u="sng">
                  <a:latin typeface="Tw Cen MT"/>
                  <a:ea typeface="Twentieth Century"/>
                  <a:cs typeface="Tw Cen MT"/>
                  <a:sym typeface="Twentieth Century"/>
                </a:rPr>
                <a:t>Alpha 1-antitrypsin deficiency</a:t>
              </a:r>
            </a:p>
          </p:txBody>
        </p:sp>
        <p:cxnSp>
          <p:nvCxnSpPr>
            <p:cNvPr id="191" name="Shape 191"/>
            <p:cNvCxnSpPr/>
            <p:nvPr/>
          </p:nvCxnSpPr>
          <p:spPr>
            <a:xfrm flipH="1">
              <a:off x="3465500" y="2220711"/>
              <a:ext cx="943500" cy="453600"/>
            </a:xfrm>
            <a:prstGeom prst="straightConnector1">
              <a:avLst/>
            </a:prstGeom>
            <a:noFill/>
            <a:ln w="9525" cap="flat" cmpd="sng">
              <a:solidFill>
                <a:schemeClr val="dk2"/>
              </a:solidFill>
              <a:prstDash val="solid"/>
              <a:round/>
              <a:headEnd type="none" w="lg" len="lg"/>
              <a:tailEnd type="triangle" w="lg" len="lg"/>
            </a:ln>
          </p:spPr>
        </p:cxnSp>
        <p:cxnSp>
          <p:nvCxnSpPr>
            <p:cNvPr id="192" name="Shape 192"/>
            <p:cNvCxnSpPr/>
            <p:nvPr/>
          </p:nvCxnSpPr>
          <p:spPr>
            <a:xfrm>
              <a:off x="4807875" y="2220705"/>
              <a:ext cx="1143000" cy="489900"/>
            </a:xfrm>
            <a:prstGeom prst="straightConnector1">
              <a:avLst/>
            </a:prstGeom>
            <a:noFill/>
            <a:ln w="9525" cap="flat" cmpd="sng">
              <a:solidFill>
                <a:schemeClr val="dk2"/>
              </a:solidFill>
              <a:prstDash val="solid"/>
              <a:round/>
              <a:headEnd type="none" w="lg" len="lg"/>
              <a:tailEnd type="triangle" w="lg" len="lg"/>
            </a:ln>
          </p:spPr>
        </p:cxnSp>
        <p:sp>
          <p:nvSpPr>
            <p:cNvPr id="193" name="Shape 193"/>
            <p:cNvSpPr txBox="1"/>
            <p:nvPr/>
          </p:nvSpPr>
          <p:spPr>
            <a:xfrm>
              <a:off x="2221750" y="2674298"/>
              <a:ext cx="2277900" cy="2778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Lung → emphysema</a:t>
              </a:r>
            </a:p>
          </p:txBody>
        </p:sp>
        <p:sp>
          <p:nvSpPr>
            <p:cNvPr id="194" name="Shape 194"/>
            <p:cNvSpPr txBox="1"/>
            <p:nvPr/>
          </p:nvSpPr>
          <p:spPr>
            <a:xfrm>
              <a:off x="4807875" y="2674317"/>
              <a:ext cx="2558100" cy="2778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Liver → cirrhosis and hepatocellular cancer</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r>
              <a:rPr lang="en-US" b="1" u="sng">
                <a:latin typeface="Tw Cen MT"/>
                <a:ea typeface="Twentieth Century"/>
                <a:cs typeface="Tw Cen MT"/>
                <a:sym typeface="Twentieth Century"/>
              </a:rPr>
              <a:t>Wilson’s disease</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Chromosome 13 (AR)</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Abnormal copper transporting ATPase → ↓ copper incorporation into </a:t>
            </a:r>
            <a:r>
              <a:rPr lang="en-US" sz="1800" b="1">
                <a:latin typeface="Tw Cen MT"/>
                <a:ea typeface="Twentieth Century"/>
                <a:cs typeface="Tw Cen MT"/>
                <a:sym typeface="Twentieth Century"/>
              </a:rPr>
              <a:t>caeruloplasmin</a:t>
            </a:r>
            <a:r>
              <a:rPr lang="en-US" sz="1800">
                <a:latin typeface="Tw Cen MT"/>
                <a:ea typeface="Twentieth Century"/>
                <a:cs typeface="Tw Cen MT"/>
                <a:sym typeface="Twentieth Century"/>
              </a:rPr>
              <a:t> and ↓ biliary copper excretion → copper accumulate in the liver</a:t>
            </a:r>
          </a:p>
          <a:p>
            <a:pPr marL="0" marR="0" lvl="0" indent="0" algn="l" rtl="0">
              <a:spcBef>
                <a:spcPts val="0"/>
              </a:spcBef>
              <a:spcAft>
                <a:spcPts val="0"/>
              </a:spcAft>
              <a:buNone/>
            </a:pPr>
            <a:endParaRPr sz="1800">
              <a:latin typeface="Tw Cen MT"/>
              <a:cs typeface="Tw Cen MT"/>
            </a:endParaRPr>
          </a:p>
        </p:txBody>
      </p:sp>
      <p:sp>
        <p:nvSpPr>
          <p:cNvPr id="200" name="Shape 200"/>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01" name="Shape 201"/>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02" name="Shape 202"/>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500">
                <a:solidFill>
                  <a:schemeClr val="dk1"/>
                </a:solidFill>
                <a:latin typeface="Tw Cen MT"/>
                <a:ea typeface="Twentieth Century"/>
                <a:cs typeface="Tw Cen MT"/>
                <a:sym typeface="Twentieth Century"/>
              </a:rPr>
              <a:t>Metabolic Causes of Liver Disease</a:t>
            </a:r>
          </a:p>
        </p:txBody>
      </p:sp>
      <p:graphicFrame>
        <p:nvGraphicFramePr>
          <p:cNvPr id="203" name="Shape 203"/>
          <p:cNvGraphicFramePr/>
          <p:nvPr>
            <p:extLst>
              <p:ext uri="{D42A27DB-BD31-4B8C-83A1-F6EECF244321}">
                <p14:modId xmlns:p14="http://schemas.microsoft.com/office/powerpoint/2010/main" val="3221638060"/>
              </p:ext>
            </p:extLst>
          </p:nvPr>
        </p:nvGraphicFramePr>
        <p:xfrm>
          <a:off x="489850" y="2948200"/>
          <a:ext cx="8200575" cy="3108869"/>
        </p:xfrm>
        <a:graphic>
          <a:graphicData uri="http://schemas.openxmlformats.org/drawingml/2006/table">
            <a:tbl>
              <a:tblPr>
                <a:noFill/>
                <a:tableStyleId>{B4BD2D8C-06A9-42C1-BDDF-57AF746C70C3}</a:tableStyleId>
              </a:tblPr>
              <a:tblGrid>
                <a:gridCol w="1189750">
                  <a:extLst>
                    <a:ext uri="{9D8B030D-6E8A-4147-A177-3AD203B41FA5}">
                      <a16:colId xmlns:a16="http://schemas.microsoft.com/office/drawing/2014/main" val="20000"/>
                    </a:ext>
                  </a:extLst>
                </a:gridCol>
                <a:gridCol w="7010825">
                  <a:extLst>
                    <a:ext uri="{9D8B030D-6E8A-4147-A177-3AD203B41FA5}">
                      <a16:colId xmlns:a16="http://schemas.microsoft.com/office/drawing/2014/main" val="20001"/>
                    </a:ext>
                  </a:extLst>
                </a:gridCol>
              </a:tblGrid>
              <a:tr h="396200">
                <a:tc>
                  <a:txBody>
                    <a:bodyPr/>
                    <a:lstStyle/>
                    <a:p>
                      <a:pPr lvl="0">
                        <a:spcBef>
                          <a:spcPts val="0"/>
                        </a:spcBef>
                        <a:buNone/>
                      </a:pPr>
                      <a:r>
                        <a:rPr lang="en-US" b="1">
                          <a:latin typeface="Tw Cen MT"/>
                          <a:ea typeface="Twentieth Century"/>
                          <a:cs typeface="Tw Cen MT"/>
                          <a:sym typeface="Twentieth Century"/>
                        </a:rPr>
                        <a:t>Liver </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Hepatitis, cirrhosis, fulminant liver failure</a:t>
                      </a:r>
                    </a:p>
                  </a:txBody>
                  <a:tcPr marL="91425" marR="91425" marT="91425" marB="91425"/>
                </a:tc>
                <a:extLst>
                  <a:ext uri="{0D108BD9-81ED-4DB2-BD59-A6C34878D82A}">
                    <a16:rowId xmlns:a16="http://schemas.microsoft.com/office/drawing/2014/main" val="10000"/>
                  </a:ext>
                </a:extLst>
              </a:tr>
              <a:tr h="381000">
                <a:tc>
                  <a:txBody>
                    <a:bodyPr/>
                    <a:lstStyle/>
                    <a:p>
                      <a:pPr lvl="0">
                        <a:spcBef>
                          <a:spcPts val="0"/>
                        </a:spcBef>
                        <a:buNone/>
                      </a:pPr>
                      <a:r>
                        <a:rPr lang="en-US" b="1">
                          <a:latin typeface="Tw Cen MT"/>
                          <a:ea typeface="Twentieth Century"/>
                          <a:cs typeface="Tw Cen MT"/>
                          <a:sym typeface="Twentieth Century"/>
                        </a:rPr>
                        <a:t>CNS</a:t>
                      </a:r>
                    </a:p>
                  </a:txBody>
                  <a:tcPr marL="91425" marR="91425" marT="91425" marB="91425"/>
                </a:tc>
                <a:tc>
                  <a:txBody>
                    <a:bodyPr/>
                    <a:lstStyle/>
                    <a:p>
                      <a:pPr lvl="0" rtl="0">
                        <a:spcBef>
                          <a:spcPts val="0"/>
                        </a:spcBef>
                        <a:buNone/>
                      </a:pPr>
                      <a:r>
                        <a:rPr lang="en-US" b="1" dirty="0">
                          <a:latin typeface="Tw Cen MT"/>
                          <a:ea typeface="Twentieth Century"/>
                          <a:cs typeface="Tw Cen MT"/>
                          <a:sym typeface="Twentieth Century"/>
                        </a:rPr>
                        <a:t>Basal ganglia</a:t>
                      </a:r>
                      <a:r>
                        <a:rPr lang="en-US" dirty="0">
                          <a:latin typeface="Tw Cen MT"/>
                          <a:ea typeface="Twentieth Century"/>
                          <a:cs typeface="Tw Cen MT"/>
                          <a:sym typeface="Twentieth Century"/>
                        </a:rPr>
                        <a:t> (most commonly affected)</a:t>
                      </a:r>
                    </a:p>
                    <a:p>
                      <a:pPr marL="457200" lvl="0" indent="-228600" rtl="0">
                        <a:spcBef>
                          <a:spcPts val="0"/>
                        </a:spcBef>
                        <a:buFont typeface="Twentieth Century"/>
                        <a:buChar char="●"/>
                      </a:pPr>
                      <a:r>
                        <a:rPr lang="en-US" dirty="0">
                          <a:latin typeface="Tw Cen MT"/>
                          <a:ea typeface="Twentieth Century"/>
                          <a:cs typeface="Tw Cen MT"/>
                          <a:sym typeface="Twentieth Century"/>
                        </a:rPr>
                        <a:t>Tremor, dysarthria, dysphagia, </a:t>
                      </a:r>
                      <a:r>
                        <a:rPr lang="en-US" dirty="0" err="1">
                          <a:latin typeface="Tw Cen MT"/>
                          <a:ea typeface="Twentieth Century"/>
                          <a:cs typeface="Tw Cen MT"/>
                          <a:sym typeface="Twentieth Century"/>
                        </a:rPr>
                        <a:t>dyskinesias</a:t>
                      </a:r>
                      <a:r>
                        <a:rPr lang="en-US" dirty="0">
                          <a:latin typeface="Tw Cen MT"/>
                          <a:ea typeface="Twentieth Century"/>
                          <a:cs typeface="Tw Cen MT"/>
                          <a:sym typeface="Twentieth Century"/>
                        </a:rPr>
                        <a:t>, </a:t>
                      </a:r>
                      <a:r>
                        <a:rPr lang="en-US" dirty="0" err="1">
                          <a:latin typeface="Tw Cen MT"/>
                          <a:ea typeface="Twentieth Century"/>
                          <a:cs typeface="Tw Cen MT"/>
                          <a:sym typeface="Twentieth Century"/>
                        </a:rPr>
                        <a:t>dystonias</a:t>
                      </a:r>
                      <a:r>
                        <a:rPr lang="en-US" dirty="0">
                          <a:latin typeface="Tw Cen MT"/>
                          <a:ea typeface="Twentieth Century"/>
                          <a:cs typeface="Tw Cen MT"/>
                          <a:sym typeface="Twentieth Century"/>
                        </a:rPr>
                        <a:t>, parkinsonism, etc.</a:t>
                      </a:r>
                    </a:p>
                    <a:p>
                      <a:pPr lvl="0" rtl="0">
                        <a:spcBef>
                          <a:spcPts val="0"/>
                        </a:spcBef>
                        <a:buNone/>
                      </a:pPr>
                      <a:r>
                        <a:rPr lang="en-US" dirty="0">
                          <a:latin typeface="Tw Cen MT"/>
                          <a:ea typeface="Twentieth Century"/>
                          <a:cs typeface="Tw Cen MT"/>
                          <a:sym typeface="Twentieth Century"/>
                        </a:rPr>
                        <a:t>Mood</a:t>
                      </a:r>
                    </a:p>
                    <a:p>
                      <a:pPr marL="457200" lvl="0" indent="-228600" rtl="0">
                        <a:spcBef>
                          <a:spcPts val="0"/>
                        </a:spcBef>
                        <a:buFont typeface="Twentieth Century"/>
                        <a:buChar char="●"/>
                      </a:pPr>
                      <a:r>
                        <a:rPr lang="en-US" dirty="0">
                          <a:latin typeface="Tw Cen MT"/>
                          <a:ea typeface="Twentieth Century"/>
                          <a:cs typeface="Tw Cen MT"/>
                          <a:sym typeface="Twentieth Century"/>
                        </a:rPr>
                        <a:t>Depression, personality change, labile emotions, mania</a:t>
                      </a:r>
                    </a:p>
                    <a:p>
                      <a:pPr lvl="0" rtl="0">
                        <a:spcBef>
                          <a:spcPts val="0"/>
                        </a:spcBef>
                        <a:buNone/>
                      </a:pPr>
                      <a:r>
                        <a:rPr lang="en-US" dirty="0">
                          <a:latin typeface="Tw Cen MT"/>
                          <a:ea typeface="Twentieth Century"/>
                          <a:cs typeface="Tw Cen MT"/>
                          <a:sym typeface="Twentieth Century"/>
                        </a:rPr>
                        <a:t>Cognition</a:t>
                      </a:r>
                    </a:p>
                    <a:p>
                      <a:pPr marL="457200" lvl="0" indent="-228600" rtl="0">
                        <a:spcBef>
                          <a:spcPts val="0"/>
                        </a:spcBef>
                        <a:buFont typeface="Twentieth Century"/>
                        <a:buChar char="●"/>
                      </a:pPr>
                      <a:r>
                        <a:rPr lang="en-US" dirty="0">
                          <a:latin typeface="Tw Cen MT"/>
                          <a:ea typeface="Twentieth Century"/>
                          <a:cs typeface="Tw Cen MT"/>
                          <a:sym typeface="Twentieth Century"/>
                        </a:rPr>
                        <a:t>↓Memory, ↓IQ</a:t>
                      </a:r>
                    </a:p>
                  </a:txBody>
                  <a:tcPr marL="91425" marR="91425" marT="91425" marB="91425"/>
                </a:tc>
                <a:extLst>
                  <a:ext uri="{0D108BD9-81ED-4DB2-BD59-A6C34878D82A}">
                    <a16:rowId xmlns:a16="http://schemas.microsoft.com/office/drawing/2014/main" val="10001"/>
                  </a:ext>
                </a:extLst>
              </a:tr>
              <a:tr h="381000">
                <a:tc>
                  <a:txBody>
                    <a:bodyPr/>
                    <a:lstStyle/>
                    <a:p>
                      <a:pPr lvl="0">
                        <a:spcBef>
                          <a:spcPts val="0"/>
                        </a:spcBef>
                        <a:buNone/>
                      </a:pPr>
                      <a:r>
                        <a:rPr lang="en-US" b="1">
                          <a:latin typeface="Tw Cen MT"/>
                          <a:ea typeface="Twentieth Century"/>
                          <a:cs typeface="Tw Cen MT"/>
                          <a:sym typeface="Twentieth Century"/>
                        </a:rPr>
                        <a:t>Others</a:t>
                      </a:r>
                    </a:p>
                  </a:txBody>
                  <a:tcPr marL="91425" marR="91425" marT="91425" marB="91425"/>
                </a:tc>
                <a:tc>
                  <a:txBody>
                    <a:bodyPr/>
                    <a:lstStyle/>
                    <a:p>
                      <a:pPr lvl="0">
                        <a:spcBef>
                          <a:spcPts val="0"/>
                        </a:spcBef>
                        <a:buNone/>
                      </a:pPr>
                      <a:r>
                        <a:rPr lang="en-US" dirty="0">
                          <a:latin typeface="Tw Cen MT"/>
                          <a:ea typeface="Twentieth Century"/>
                          <a:cs typeface="Tw Cen MT"/>
                          <a:sym typeface="Twentieth Century"/>
                        </a:rPr>
                        <a:t>Eye: </a:t>
                      </a:r>
                      <a:r>
                        <a:rPr lang="en-US" b="1" dirty="0" err="1">
                          <a:latin typeface="Tw Cen MT"/>
                          <a:ea typeface="Twentieth Century"/>
                          <a:cs typeface="Tw Cen MT"/>
                          <a:sym typeface="Twentieth Century"/>
                        </a:rPr>
                        <a:t>Kayser</a:t>
                      </a:r>
                      <a:r>
                        <a:rPr lang="en-US" b="1" dirty="0">
                          <a:latin typeface="Tw Cen MT"/>
                          <a:ea typeface="Twentieth Century"/>
                          <a:cs typeface="Tw Cen MT"/>
                          <a:sym typeface="Twentieth Century"/>
                        </a:rPr>
                        <a:t>-Fleischer rings (slit lamp examination)</a:t>
                      </a:r>
                    </a:p>
                    <a:p>
                      <a:pPr lvl="0">
                        <a:spcBef>
                          <a:spcPts val="0"/>
                        </a:spcBef>
                        <a:buNone/>
                      </a:pPr>
                      <a:r>
                        <a:rPr lang="en-US" dirty="0">
                          <a:latin typeface="Tw Cen MT"/>
                          <a:ea typeface="Twentieth Century"/>
                          <a:cs typeface="Tw Cen MT"/>
                          <a:sym typeface="Twentieth Century"/>
                        </a:rPr>
                        <a:t>Skin: Grey skin</a:t>
                      </a:r>
                    </a:p>
                    <a:p>
                      <a:pPr lvl="0">
                        <a:spcBef>
                          <a:spcPts val="0"/>
                        </a:spcBef>
                        <a:buNone/>
                      </a:pPr>
                      <a:r>
                        <a:rPr lang="en-US" dirty="0">
                          <a:latin typeface="Tw Cen MT"/>
                          <a:ea typeface="Twentieth Century"/>
                          <a:cs typeface="Tw Cen MT"/>
                          <a:sym typeface="Twentieth Century"/>
                        </a:rPr>
                        <a:t>Joints: Arthritis, hypermobility</a:t>
                      </a:r>
                    </a:p>
                    <a:p>
                      <a:pPr lvl="0">
                        <a:spcBef>
                          <a:spcPts val="0"/>
                        </a:spcBef>
                        <a:buNone/>
                      </a:pPr>
                      <a:r>
                        <a:rPr lang="en-US" dirty="0">
                          <a:latin typeface="Tw Cen MT"/>
                          <a:ea typeface="Twentieth Century"/>
                          <a:cs typeface="Tw Cen MT"/>
                          <a:sym typeface="Twentieth Century"/>
                        </a:rPr>
                        <a:t>Nails: Blue </a:t>
                      </a:r>
                      <a:r>
                        <a:rPr lang="en-US" dirty="0" err="1">
                          <a:latin typeface="Tw Cen MT"/>
                          <a:ea typeface="Twentieth Century"/>
                          <a:cs typeface="Tw Cen MT"/>
                          <a:sym typeface="Twentieth Century"/>
                        </a:rPr>
                        <a:t>lanulae</a:t>
                      </a:r>
                      <a:endParaRPr lang="en-US" dirty="0">
                        <a:latin typeface="Tw Cen MT"/>
                        <a:ea typeface="Twentieth Century"/>
                        <a:cs typeface="Tw Cen MT"/>
                        <a:sym typeface="Twentieth Century"/>
                      </a:endParaRPr>
                    </a:p>
                    <a:p>
                      <a:pPr lvl="0">
                        <a:spcBef>
                          <a:spcPts val="0"/>
                        </a:spcBef>
                        <a:buNone/>
                      </a:pPr>
                      <a:r>
                        <a:rPr lang="en-US" dirty="0">
                          <a:latin typeface="Tw Cen MT"/>
                          <a:ea typeface="Twentieth Century"/>
                          <a:cs typeface="Tw Cen MT"/>
                          <a:sym typeface="Twentieth Century"/>
                        </a:rPr>
                        <a:t>Blood: </a:t>
                      </a:r>
                      <a:r>
                        <a:rPr lang="en-US" dirty="0" err="1">
                          <a:latin typeface="Tw Cen MT"/>
                          <a:ea typeface="Twentieth Century"/>
                          <a:cs typeface="Tw Cen MT"/>
                          <a:sym typeface="Twentieth Century"/>
                        </a:rPr>
                        <a:t>Haemolysis</a:t>
                      </a:r>
                      <a:endParaRPr lang="en-US" dirty="0">
                        <a:latin typeface="Tw Cen MT"/>
                        <a:ea typeface="Twentieth Century"/>
                        <a:cs typeface="Tw Cen MT"/>
                        <a:sym typeface="Twentieth Century"/>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pic>
        <p:nvPicPr>
          <p:cNvPr id="208" name="Shape 208"/>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09" name="Shape 20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r>
              <a:rPr lang="en-US" b="1" u="sng">
                <a:latin typeface="Tw Cen MT"/>
                <a:ea typeface="Twentieth Century"/>
                <a:cs typeface="Tw Cen MT"/>
                <a:sym typeface="Twentieth Century"/>
              </a:rPr>
              <a:t>Wilson’s disease</a:t>
            </a:r>
          </a:p>
          <a:p>
            <a:pPr marL="0" marR="0" lvl="0" indent="-177800" algn="l" rtl="0">
              <a:spcBef>
                <a:spcPts val="0"/>
              </a:spcBef>
              <a:spcAft>
                <a:spcPts val="0"/>
              </a:spcAft>
              <a:buClr>
                <a:schemeClr val="dk1"/>
              </a:buClr>
              <a:buSzPct val="155555"/>
              <a:buFont typeface="Arial"/>
              <a:buNone/>
            </a:pPr>
            <a:r>
              <a:rPr lang="en-US" sz="1800" b="1">
                <a:latin typeface="Tw Cen MT"/>
                <a:ea typeface="Twentieth Century"/>
                <a:cs typeface="Tw Cen MT"/>
                <a:sym typeface="Twentieth Century"/>
              </a:rPr>
              <a:t>Investigation:</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Urine: 24h copper excretion↑</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Bloods: LFT↑, serum caeruloplasmin↓</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Liver biopsy: hepatic copper concentration</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Brain MRI</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Genetic testing</a:t>
            </a:r>
          </a:p>
          <a:p>
            <a:pPr marL="0" marR="0" lvl="0" indent="0" algn="l" rtl="0">
              <a:spcBef>
                <a:spcPts val="0"/>
              </a:spcBef>
              <a:spcAft>
                <a:spcPts val="0"/>
              </a:spcAft>
              <a:buNone/>
            </a:pPr>
            <a:r>
              <a:rPr lang="en-US" sz="1800" b="1">
                <a:latin typeface="Tw Cen MT"/>
                <a:ea typeface="Twentieth Century"/>
                <a:cs typeface="Tw Cen MT"/>
                <a:sym typeface="Twentieth Century"/>
              </a:rPr>
              <a:t>Management:</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Avoid copper rich diet</a:t>
            </a:r>
          </a:p>
          <a:p>
            <a:pPr marL="457200" marR="0" lvl="0" indent="-342900" algn="l" rtl="0">
              <a:spcBef>
                <a:spcPts val="0"/>
              </a:spcBef>
              <a:spcAft>
                <a:spcPts val="0"/>
              </a:spcAft>
              <a:buSzPct val="100000"/>
              <a:buFont typeface="Twentieth Century"/>
            </a:pPr>
            <a:r>
              <a:rPr lang="en-US" sz="1800">
                <a:latin typeface="Tw Cen MT"/>
                <a:ea typeface="Twentieth Century"/>
                <a:cs typeface="Tw Cen MT"/>
                <a:sym typeface="Twentieth Century"/>
              </a:rPr>
              <a:t>Medication (lifelong)</a:t>
            </a:r>
          </a:p>
          <a:p>
            <a:pPr marL="914400" marR="0" lvl="1" indent="-342900" algn="l" rtl="0">
              <a:spcBef>
                <a:spcPts val="0"/>
              </a:spcBef>
              <a:spcAft>
                <a:spcPts val="0"/>
              </a:spcAft>
              <a:buSzPct val="100000"/>
            </a:pPr>
            <a:r>
              <a:rPr lang="en-US" sz="1800" b="1">
                <a:latin typeface="Tw Cen MT"/>
                <a:ea typeface="Twentieth Century"/>
                <a:cs typeface="Tw Cen MT"/>
                <a:sym typeface="Twentieth Century"/>
              </a:rPr>
              <a:t>Penicillamine</a:t>
            </a:r>
            <a:r>
              <a:rPr lang="en-US" sz="1800">
                <a:latin typeface="Tw Cen MT"/>
                <a:ea typeface="Twentieth Century"/>
                <a:cs typeface="Tw Cen MT"/>
                <a:sym typeface="Twentieth Century"/>
              </a:rPr>
              <a:t> → forms a soluble complex with copper → urine excretion</a:t>
            </a:r>
          </a:p>
          <a:p>
            <a:pPr marL="1371600" marR="0" lvl="2" indent="-342900" algn="l" rtl="0">
              <a:spcBef>
                <a:spcPts val="0"/>
              </a:spcBef>
              <a:spcAft>
                <a:spcPts val="0"/>
              </a:spcAft>
              <a:buSzPct val="100000"/>
            </a:pPr>
            <a:r>
              <a:rPr lang="en-US" sz="1800">
                <a:latin typeface="Tw Cen MT"/>
                <a:ea typeface="Twentieth Century"/>
                <a:cs typeface="Tw Cen MT"/>
                <a:sym typeface="Twentieth Century"/>
              </a:rPr>
              <a:t>Alternative: </a:t>
            </a:r>
            <a:r>
              <a:rPr lang="en-US" sz="1800" b="1">
                <a:latin typeface="Tw Cen MT"/>
                <a:ea typeface="Twentieth Century"/>
                <a:cs typeface="Tw Cen MT"/>
                <a:sym typeface="Twentieth Century"/>
              </a:rPr>
              <a:t>trientine</a:t>
            </a:r>
          </a:p>
          <a:p>
            <a:pPr marL="914400" marR="0" lvl="1" indent="-342900" algn="l" rtl="0">
              <a:spcBef>
                <a:spcPts val="0"/>
              </a:spcBef>
              <a:spcAft>
                <a:spcPts val="0"/>
              </a:spcAft>
              <a:buSzPct val="100000"/>
            </a:pPr>
            <a:r>
              <a:rPr lang="en-US" sz="1800" b="1">
                <a:latin typeface="Tw Cen MT"/>
                <a:ea typeface="Twentieth Century"/>
                <a:cs typeface="Tw Cen MT"/>
                <a:sym typeface="Twentieth Century"/>
              </a:rPr>
              <a:t>Zinc</a:t>
            </a:r>
            <a:r>
              <a:rPr lang="en-US" sz="1800">
                <a:latin typeface="Tw Cen MT"/>
                <a:ea typeface="Twentieth Century"/>
                <a:cs typeface="Tw Cen MT"/>
                <a:sym typeface="Twentieth Century"/>
              </a:rPr>
              <a:t> → ↓ absorption of copper</a:t>
            </a:r>
          </a:p>
        </p:txBody>
      </p:sp>
      <p:sp>
        <p:nvSpPr>
          <p:cNvPr id="210" name="Shape 210"/>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sp>
        <p:nvSpPr>
          <p:cNvPr id="211" name="Shape 211"/>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500">
                <a:solidFill>
                  <a:schemeClr val="dk1"/>
                </a:solidFill>
                <a:latin typeface="Tw Cen MT"/>
                <a:ea typeface="Twentieth Century"/>
                <a:cs typeface="Tw Cen MT"/>
                <a:sym typeface="Twentieth Century"/>
              </a:rPr>
              <a:t>Metabolic Causes of Liver Disease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r>
              <a:rPr lang="en-US">
                <a:latin typeface="Tw Cen MT"/>
                <a:ea typeface="Twentieth Century"/>
                <a:cs typeface="Tw Cen MT"/>
                <a:sym typeface="Twentieth Century"/>
              </a:rPr>
              <a:t>Definition: </a:t>
            </a:r>
          </a:p>
          <a:p>
            <a:pPr marL="457200" marR="0" lvl="0" indent="-228600" algn="l" rtl="0">
              <a:spcBef>
                <a:spcPts val="0"/>
              </a:spcBef>
              <a:spcAft>
                <a:spcPts val="0"/>
              </a:spcAft>
              <a:buFont typeface="Twentieth Century"/>
            </a:pPr>
            <a:r>
              <a:rPr lang="en-US">
                <a:latin typeface="Tw Cen MT"/>
                <a:ea typeface="Twentieth Century"/>
                <a:cs typeface="Tw Cen MT"/>
                <a:sym typeface="Twentieth Century"/>
              </a:rPr>
              <a:t>Chronic inflammation </a:t>
            </a:r>
          </a:p>
          <a:p>
            <a:pPr marL="457200" marR="0" lvl="0" indent="-228600" algn="l" rtl="0">
              <a:spcBef>
                <a:spcPts val="0"/>
              </a:spcBef>
              <a:spcAft>
                <a:spcPts val="0"/>
              </a:spcAft>
              <a:buFont typeface="Twentieth Century"/>
            </a:pPr>
            <a:r>
              <a:rPr lang="en-US">
                <a:latin typeface="Tw Cen MT"/>
                <a:ea typeface="Twentieth Century"/>
                <a:cs typeface="Tw Cen MT"/>
                <a:sym typeface="Twentieth Century"/>
              </a:rPr>
              <a:t>Destruction of interlobular bile ducts</a:t>
            </a:r>
          </a:p>
          <a:p>
            <a:pPr marL="457200" marR="0" lvl="0" indent="-228600" algn="l" rtl="0">
              <a:spcBef>
                <a:spcPts val="0"/>
              </a:spcBef>
              <a:spcAft>
                <a:spcPts val="0"/>
              </a:spcAft>
              <a:buFont typeface="Twentieth Century"/>
            </a:pPr>
            <a:r>
              <a:rPr lang="en-US" b="1">
                <a:latin typeface="Tw Cen MT"/>
                <a:ea typeface="Twentieth Century"/>
                <a:cs typeface="Tw Cen MT"/>
                <a:sym typeface="Twentieth Century"/>
              </a:rPr>
              <a:t>Cholestasis → fibrosis → </a:t>
            </a:r>
            <a:r>
              <a:rPr lang="en-US" b="1" u="sng">
                <a:latin typeface="Tw Cen MT"/>
                <a:ea typeface="Twentieth Century"/>
                <a:cs typeface="Tw Cen MT"/>
                <a:sym typeface="Twentieth Century"/>
              </a:rPr>
              <a:t>cirrhosis</a:t>
            </a:r>
            <a:r>
              <a:rPr lang="en-US" b="1">
                <a:latin typeface="Tw Cen MT"/>
                <a:ea typeface="Twentieth Century"/>
                <a:cs typeface="Tw Cen MT"/>
                <a:sym typeface="Twentieth Century"/>
              </a:rPr>
              <a:t> </a:t>
            </a:r>
          </a:p>
          <a:p>
            <a:pPr marL="0" marR="0" lvl="0" indent="0" algn="l" rtl="0">
              <a:spcBef>
                <a:spcPts val="0"/>
              </a:spcBef>
              <a:spcAft>
                <a:spcPts val="0"/>
              </a:spcAft>
              <a:buNone/>
            </a:pPr>
            <a:endParaRPr>
              <a:latin typeface="Tw Cen MT"/>
              <a:ea typeface="Twentieth Century"/>
              <a:cs typeface="Tw Cen MT"/>
              <a:sym typeface="Twentieth Century"/>
            </a:endParaRPr>
          </a:p>
          <a:p>
            <a:pPr marL="0" marR="0" lvl="0" indent="0" algn="l" rtl="0">
              <a:spcBef>
                <a:spcPts val="0"/>
              </a:spcBef>
              <a:spcAft>
                <a:spcPts val="0"/>
              </a:spcAft>
              <a:buNone/>
            </a:pPr>
            <a:r>
              <a:rPr lang="en-US">
                <a:latin typeface="Tw Cen MT"/>
                <a:ea typeface="Twentieth Century"/>
                <a:cs typeface="Tw Cen MT"/>
                <a:sym typeface="Twentieth Century"/>
              </a:rPr>
              <a:t>Investigations:</a:t>
            </a:r>
          </a:p>
          <a:p>
            <a:pPr marL="457200" marR="0" lvl="0" indent="-228600" algn="l" rtl="0">
              <a:spcBef>
                <a:spcPts val="0"/>
              </a:spcBef>
              <a:spcAft>
                <a:spcPts val="0"/>
              </a:spcAft>
              <a:buFont typeface="Twentieth Century"/>
            </a:pPr>
            <a:r>
              <a:rPr lang="en-US">
                <a:latin typeface="Tw Cen MT"/>
                <a:ea typeface="Twentieth Century"/>
                <a:cs typeface="Tw Cen MT"/>
                <a:sym typeface="Twentieth Century"/>
              </a:rPr>
              <a:t>Blood tests</a:t>
            </a:r>
          </a:p>
          <a:p>
            <a:pPr marL="457200" marR="0" lvl="0" indent="-228600" algn="l" rtl="0">
              <a:spcBef>
                <a:spcPts val="0"/>
              </a:spcBef>
              <a:spcAft>
                <a:spcPts val="0"/>
              </a:spcAft>
              <a:buFont typeface="Twentieth Century"/>
            </a:pPr>
            <a:r>
              <a:rPr lang="en-US">
                <a:latin typeface="Tw Cen MT"/>
                <a:ea typeface="Twentieth Century"/>
                <a:cs typeface="Tw Cen MT"/>
                <a:sym typeface="Twentieth Century"/>
              </a:rPr>
              <a:t>Imaging </a:t>
            </a:r>
          </a:p>
          <a:p>
            <a:pPr marL="457200" marR="0" lvl="0" indent="-228600" algn="l" rtl="0">
              <a:spcBef>
                <a:spcPts val="0"/>
              </a:spcBef>
              <a:spcAft>
                <a:spcPts val="0"/>
              </a:spcAft>
              <a:buFont typeface="Twentieth Century"/>
            </a:pPr>
            <a:r>
              <a:rPr lang="en-US">
                <a:latin typeface="Tw Cen MT"/>
                <a:ea typeface="Twentieth Century"/>
                <a:cs typeface="Tw Cen MT"/>
                <a:sym typeface="Twentieth Century"/>
              </a:rPr>
              <a:t>Biopsy </a:t>
            </a:r>
          </a:p>
        </p:txBody>
      </p:sp>
      <p:sp>
        <p:nvSpPr>
          <p:cNvPr id="217" name="Shape 217"/>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18" name="Shape 218"/>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219" name="Shape 219"/>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600">
                <a:solidFill>
                  <a:schemeClr val="dk1"/>
                </a:solidFill>
                <a:latin typeface="Tw Cen MT"/>
                <a:ea typeface="Twentieth Century"/>
                <a:cs typeface="Tw Cen MT"/>
                <a:sym typeface="Twentieth Century"/>
              </a:rPr>
              <a:t>Primary Biliary Cholangitis (PBC)</a:t>
            </a:r>
          </a:p>
        </p:txBody>
      </p:sp>
      <p:graphicFrame>
        <p:nvGraphicFramePr>
          <p:cNvPr id="220" name="Shape 220"/>
          <p:cNvGraphicFramePr/>
          <p:nvPr>
            <p:extLst>
              <p:ext uri="{D42A27DB-BD31-4B8C-83A1-F6EECF244321}">
                <p14:modId xmlns:p14="http://schemas.microsoft.com/office/powerpoint/2010/main" val="4066954420"/>
              </p:ext>
            </p:extLst>
          </p:nvPr>
        </p:nvGraphicFramePr>
        <p:xfrm>
          <a:off x="7335250" y="1704775"/>
          <a:ext cx="1351550" cy="1584839"/>
        </p:xfrm>
        <a:graphic>
          <a:graphicData uri="http://schemas.openxmlformats.org/drawingml/2006/table">
            <a:tbl>
              <a:tblPr>
                <a:noFill/>
                <a:tableStyleId>{B4BD2D8C-06A9-42C1-BDDF-57AF746C70C3}</a:tableStyleId>
              </a:tblPr>
              <a:tblGrid>
                <a:gridCol w="1351550">
                  <a:extLst>
                    <a:ext uri="{9D8B030D-6E8A-4147-A177-3AD203B41FA5}">
                      <a16:colId xmlns:a16="http://schemas.microsoft.com/office/drawing/2014/main" val="20000"/>
                    </a:ext>
                  </a:extLst>
                </a:gridCol>
              </a:tblGrid>
              <a:tr h="381000">
                <a:tc>
                  <a:txBody>
                    <a:bodyPr/>
                    <a:lstStyle/>
                    <a:p>
                      <a:pPr lvl="0" algn="ctr" rtl="0">
                        <a:spcBef>
                          <a:spcPts val="0"/>
                        </a:spcBef>
                        <a:buNone/>
                      </a:pPr>
                      <a:r>
                        <a:rPr lang="en-US" b="1">
                          <a:latin typeface="Tw Cen MT"/>
                          <a:cs typeface="Tw Cen MT"/>
                        </a:rPr>
                        <a:t>3As of PBC</a:t>
                      </a:r>
                    </a:p>
                  </a:txBody>
                  <a:tcPr marL="91425" marR="91425" marT="91425" marB="91425"/>
                </a:tc>
                <a:extLst>
                  <a:ext uri="{0D108BD9-81ED-4DB2-BD59-A6C34878D82A}">
                    <a16:rowId xmlns:a16="http://schemas.microsoft.com/office/drawing/2014/main" val="10000"/>
                  </a:ext>
                </a:extLst>
              </a:tr>
              <a:tr h="381000">
                <a:tc>
                  <a:txBody>
                    <a:bodyPr/>
                    <a:lstStyle/>
                    <a:p>
                      <a:pPr lvl="0" algn="ctr">
                        <a:spcBef>
                          <a:spcPts val="0"/>
                        </a:spcBef>
                        <a:buNone/>
                      </a:pPr>
                      <a:r>
                        <a:rPr lang="en-US">
                          <a:latin typeface="Tw Cen MT"/>
                          <a:cs typeface="Tw Cen MT"/>
                        </a:rPr>
                        <a:t>AI</a:t>
                      </a:r>
                    </a:p>
                  </a:txBody>
                  <a:tcPr marL="91425" marR="91425" marT="91425" marB="91425"/>
                </a:tc>
                <a:extLst>
                  <a:ext uri="{0D108BD9-81ED-4DB2-BD59-A6C34878D82A}">
                    <a16:rowId xmlns:a16="http://schemas.microsoft.com/office/drawing/2014/main" val="10001"/>
                  </a:ext>
                </a:extLst>
              </a:tr>
              <a:tr h="381000">
                <a:tc>
                  <a:txBody>
                    <a:bodyPr/>
                    <a:lstStyle/>
                    <a:p>
                      <a:pPr lvl="0" algn="ctr">
                        <a:spcBef>
                          <a:spcPts val="0"/>
                        </a:spcBef>
                        <a:buNone/>
                      </a:pPr>
                      <a:r>
                        <a:rPr lang="en-US" dirty="0">
                          <a:latin typeface="Tw Cen MT"/>
                          <a:cs typeface="Tw Cen MT"/>
                        </a:rPr>
                        <a:t>AMA +</a:t>
                      </a:r>
                      <a:r>
                        <a:rPr lang="en-US" dirty="0" err="1">
                          <a:latin typeface="Tw Cen MT"/>
                          <a:cs typeface="Tw Cen MT"/>
                        </a:rPr>
                        <a:t>ve</a:t>
                      </a:r>
                      <a:endParaRPr lang="en-US" dirty="0">
                        <a:latin typeface="Tw Cen MT"/>
                        <a:cs typeface="Tw Cen MT"/>
                      </a:endParaRPr>
                    </a:p>
                  </a:txBody>
                  <a:tcPr marL="91425" marR="91425" marT="91425" marB="91425"/>
                </a:tc>
                <a:extLst>
                  <a:ext uri="{0D108BD9-81ED-4DB2-BD59-A6C34878D82A}">
                    <a16:rowId xmlns:a16="http://schemas.microsoft.com/office/drawing/2014/main" val="10002"/>
                  </a:ext>
                </a:extLst>
              </a:tr>
              <a:tr h="381000">
                <a:tc>
                  <a:txBody>
                    <a:bodyPr/>
                    <a:lstStyle/>
                    <a:p>
                      <a:pPr lvl="0" algn="ctr">
                        <a:spcBef>
                          <a:spcPts val="0"/>
                        </a:spcBef>
                        <a:buNone/>
                      </a:pPr>
                      <a:r>
                        <a:rPr lang="en-US" dirty="0">
                          <a:latin typeface="Tw Cen MT"/>
                          <a:cs typeface="Tw Cen MT"/>
                        </a:rPr>
                        <a:t>ALP ↑</a:t>
                      </a:r>
                    </a:p>
                  </a:txBody>
                  <a:tcPr marL="91425" marR="91425" marT="91425" marB="91425"/>
                </a:tc>
                <a:extLst>
                  <a:ext uri="{0D108BD9-81ED-4DB2-BD59-A6C34878D82A}">
                    <a16:rowId xmlns:a16="http://schemas.microsoft.com/office/drawing/2014/main" val="10003"/>
                  </a:ext>
                </a:extLst>
              </a:tr>
            </a:tbl>
          </a:graphicData>
        </a:graphic>
      </p:graphicFrame>
      <p:graphicFrame>
        <p:nvGraphicFramePr>
          <p:cNvPr id="221" name="Shape 221"/>
          <p:cNvGraphicFramePr/>
          <p:nvPr>
            <p:extLst>
              <p:ext uri="{D42A27DB-BD31-4B8C-83A1-F6EECF244321}">
                <p14:modId xmlns:p14="http://schemas.microsoft.com/office/powerpoint/2010/main" val="2189330653"/>
              </p:ext>
            </p:extLst>
          </p:nvPr>
        </p:nvGraphicFramePr>
        <p:xfrm>
          <a:off x="3898175" y="4027587"/>
          <a:ext cx="4788625" cy="1645859"/>
        </p:xfrm>
        <a:graphic>
          <a:graphicData uri="http://schemas.openxmlformats.org/drawingml/2006/table">
            <a:tbl>
              <a:tblPr>
                <a:noFill/>
                <a:tableStyleId>{B4BD2D8C-06A9-42C1-BDDF-57AF746C70C3}</a:tableStyleId>
              </a:tblPr>
              <a:tblGrid>
                <a:gridCol w="3529800">
                  <a:extLst>
                    <a:ext uri="{9D8B030D-6E8A-4147-A177-3AD203B41FA5}">
                      <a16:colId xmlns:a16="http://schemas.microsoft.com/office/drawing/2014/main" val="20000"/>
                    </a:ext>
                  </a:extLst>
                </a:gridCol>
                <a:gridCol w="1258825">
                  <a:extLst>
                    <a:ext uri="{9D8B030D-6E8A-4147-A177-3AD203B41FA5}">
                      <a16:colId xmlns:a16="http://schemas.microsoft.com/office/drawing/2014/main" val="20001"/>
                    </a:ext>
                  </a:extLst>
                </a:gridCol>
              </a:tblGrid>
              <a:tr h="381000">
                <a:tc>
                  <a:txBody>
                    <a:bodyPr/>
                    <a:lstStyle/>
                    <a:p>
                      <a:pPr lvl="0" algn="ctr">
                        <a:spcBef>
                          <a:spcPts val="0"/>
                        </a:spcBef>
                        <a:buNone/>
                      </a:pPr>
                      <a:r>
                        <a:rPr lang="en-US" b="1" dirty="0">
                          <a:latin typeface="Tw Cen MT"/>
                          <a:ea typeface="Twentieth Century"/>
                          <a:cs typeface="Tw Cen MT"/>
                          <a:sym typeface="Twentieth Century"/>
                        </a:rPr>
                        <a:t>Signs</a:t>
                      </a:r>
                    </a:p>
                  </a:txBody>
                  <a:tcPr marL="91425" marR="91425" marT="91425" marB="91425"/>
                </a:tc>
                <a:tc>
                  <a:txBody>
                    <a:bodyPr/>
                    <a:lstStyle/>
                    <a:p>
                      <a:pPr lvl="0" algn="ctr">
                        <a:spcBef>
                          <a:spcPts val="0"/>
                        </a:spcBef>
                        <a:buNone/>
                      </a:pPr>
                      <a:r>
                        <a:rPr lang="en-US" b="1">
                          <a:latin typeface="Twentieth Century"/>
                          <a:ea typeface="Twentieth Century"/>
                          <a:cs typeface="Twentieth Century"/>
                          <a:sym typeface="Twentieth Century"/>
                        </a:rPr>
                        <a:t>Symptoms</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a:spcBef>
                          <a:spcPts val="0"/>
                        </a:spcBef>
                        <a:buFont typeface="Twentieth Century"/>
                        <a:buChar char="●"/>
                      </a:pPr>
                      <a:r>
                        <a:rPr lang="en-US">
                          <a:latin typeface="Twentieth Century"/>
                          <a:ea typeface="Twentieth Century"/>
                          <a:cs typeface="Twentieth Century"/>
                          <a:sym typeface="Twentieth Century"/>
                        </a:rPr>
                        <a:t>Skin pigmentation</a:t>
                      </a:r>
                    </a:p>
                    <a:p>
                      <a:pPr marL="457200" lvl="0" indent="-228600">
                        <a:spcBef>
                          <a:spcPts val="0"/>
                        </a:spcBef>
                        <a:buFont typeface="Twentieth Century"/>
                        <a:buChar char="●"/>
                      </a:pPr>
                      <a:r>
                        <a:rPr lang="en-US">
                          <a:latin typeface="Twentieth Century"/>
                          <a:ea typeface="Twentieth Century"/>
                          <a:cs typeface="Twentieth Century"/>
                          <a:sym typeface="Twentieth Century"/>
                        </a:rPr>
                        <a:t>Xanthelasma &amp; xanthomas </a:t>
                      </a:r>
                    </a:p>
                    <a:p>
                      <a:pPr marL="457200" lvl="0" indent="-228600">
                        <a:spcBef>
                          <a:spcPts val="0"/>
                        </a:spcBef>
                        <a:buFont typeface="Twentieth Century"/>
                        <a:buChar char="●"/>
                      </a:pPr>
                      <a:r>
                        <a:rPr lang="en-US">
                          <a:latin typeface="Twentieth Century"/>
                          <a:ea typeface="Twentieth Century"/>
                          <a:cs typeface="Twentieth Century"/>
                          <a:sym typeface="Twentieth Century"/>
                        </a:rPr>
                        <a:t>Hepatosplenomegaly </a:t>
                      </a:r>
                    </a:p>
                    <a:p>
                      <a:pPr marL="457200" lvl="0" indent="-228600">
                        <a:spcBef>
                          <a:spcPts val="0"/>
                        </a:spcBef>
                        <a:buFont typeface="Twentieth Century"/>
                        <a:buChar char="●"/>
                      </a:pPr>
                      <a:r>
                        <a:rPr lang="en-US">
                          <a:latin typeface="Twentieth Century"/>
                          <a:ea typeface="Twentieth Century"/>
                          <a:cs typeface="Twentieth Century"/>
                          <a:sym typeface="Twentieth Century"/>
                        </a:rPr>
                        <a:t>Jaundice (LATE &amp; POOR PROGNOSIS) </a:t>
                      </a:r>
                    </a:p>
                  </a:txBody>
                  <a:tcPr marL="91425" marR="91425" marT="91425" marB="91425"/>
                </a:tc>
                <a:tc>
                  <a:txBody>
                    <a:bodyPr/>
                    <a:lstStyle/>
                    <a:p>
                      <a:pPr marL="457200" lvl="0" indent="-228600">
                        <a:spcBef>
                          <a:spcPts val="0"/>
                        </a:spcBef>
                        <a:buFont typeface="Twentieth Century"/>
                        <a:buChar char="●"/>
                      </a:pPr>
                      <a:r>
                        <a:rPr lang="en-US" dirty="0">
                          <a:latin typeface="Twentieth Century"/>
                          <a:ea typeface="Twentieth Century"/>
                          <a:cs typeface="Twentieth Century"/>
                          <a:sym typeface="Twentieth Century"/>
                        </a:rPr>
                        <a:t>Pruritus </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r>
              <a:rPr lang="en-US" dirty="0">
                <a:latin typeface="Tw Cen MT"/>
                <a:ea typeface="Twentieth Century"/>
                <a:cs typeface="Tw Cen MT"/>
                <a:sym typeface="Twentieth Century"/>
              </a:rPr>
              <a:t>Management:</a:t>
            </a:r>
          </a:p>
          <a:p>
            <a:pPr marL="914400" marR="0" lvl="0" indent="-228600" algn="l" rtl="0">
              <a:spcBef>
                <a:spcPts val="0"/>
              </a:spcBef>
              <a:spcAft>
                <a:spcPts val="0"/>
              </a:spcAft>
              <a:buFont typeface="Twentieth Century"/>
              <a:buAutoNum type="arabicPeriod"/>
            </a:pPr>
            <a:r>
              <a:rPr lang="en-US" dirty="0" err="1">
                <a:latin typeface="Tw Cen MT"/>
                <a:ea typeface="Twentieth Century"/>
                <a:cs typeface="Tw Cen MT"/>
                <a:sym typeface="Twentieth Century"/>
              </a:rPr>
              <a:t>Ursodeoxycholic</a:t>
            </a:r>
            <a:r>
              <a:rPr lang="en-US" dirty="0">
                <a:latin typeface="Tw Cen MT"/>
                <a:ea typeface="Twentieth Century"/>
                <a:cs typeface="Tw Cen MT"/>
                <a:sym typeface="Twentieth Century"/>
              </a:rPr>
              <a:t> acid (UDCA) </a:t>
            </a:r>
          </a:p>
          <a:p>
            <a:pPr marL="9144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Treat the itch - usually with </a:t>
            </a:r>
            <a:r>
              <a:rPr lang="en-US" dirty="0" err="1">
                <a:latin typeface="Tw Cen MT"/>
                <a:ea typeface="Twentieth Century"/>
                <a:cs typeface="Tw Cen MT"/>
                <a:sym typeface="Twentieth Century"/>
              </a:rPr>
              <a:t>colestyramine</a:t>
            </a:r>
            <a:r>
              <a:rPr lang="en-US" dirty="0">
                <a:latin typeface="Tw Cen MT"/>
                <a:ea typeface="Twentieth Century"/>
                <a:cs typeface="Tw Cen MT"/>
                <a:sym typeface="Twentieth Century"/>
              </a:rPr>
              <a:t>   </a:t>
            </a:r>
          </a:p>
          <a:p>
            <a:pPr marL="9144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Treat the complications of cirrhosis </a:t>
            </a:r>
          </a:p>
          <a:p>
            <a:pPr marL="9144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Vitamin supplements </a:t>
            </a:r>
          </a:p>
          <a:p>
            <a:pPr marL="9144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Consider liver transplant </a:t>
            </a:r>
          </a:p>
        </p:txBody>
      </p:sp>
      <p:sp>
        <p:nvSpPr>
          <p:cNvPr id="227" name="Shape 227"/>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28" name="Shape 228"/>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29" name="Shape 229"/>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lvl="0" algn="ctr" rtl="0">
              <a:spcBef>
                <a:spcPts val="0"/>
              </a:spcBef>
              <a:buClr>
                <a:schemeClr val="dk1"/>
              </a:buClr>
              <a:buSzPct val="25000"/>
              <a:buFont typeface="Arial"/>
              <a:buNone/>
            </a:pPr>
            <a:r>
              <a:rPr lang="en-US" sz="4600">
                <a:solidFill>
                  <a:schemeClr val="dk1"/>
                </a:solidFill>
                <a:latin typeface="Tw Cen MT"/>
                <a:ea typeface="Twentieth Century"/>
                <a:cs typeface="Tw Cen MT"/>
                <a:sym typeface="Twentieth Century"/>
              </a:rPr>
              <a:t>Primary Biliary Cholangitis (PBC)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35" name="Shape 235"/>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36" name="Shape 236"/>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PBC vs PSC</a:t>
            </a:r>
          </a:p>
        </p:txBody>
      </p:sp>
      <p:graphicFrame>
        <p:nvGraphicFramePr>
          <p:cNvPr id="237" name="Shape 237"/>
          <p:cNvGraphicFramePr/>
          <p:nvPr>
            <p:extLst>
              <p:ext uri="{D42A27DB-BD31-4B8C-83A1-F6EECF244321}">
                <p14:modId xmlns:p14="http://schemas.microsoft.com/office/powerpoint/2010/main" val="2445827040"/>
              </p:ext>
            </p:extLst>
          </p:nvPr>
        </p:nvGraphicFramePr>
        <p:xfrm>
          <a:off x="952500" y="1659975"/>
          <a:ext cx="7239000" cy="4297499"/>
        </p:xfrm>
        <a:graphic>
          <a:graphicData uri="http://schemas.openxmlformats.org/drawingml/2006/table">
            <a:tbl>
              <a:tblPr>
                <a:noFill/>
                <a:tableStyleId>{B4BD2D8C-06A9-42C1-BDDF-57AF746C70C3}</a:tableStyleId>
              </a:tblPr>
              <a:tblGrid>
                <a:gridCol w="1352175">
                  <a:extLst>
                    <a:ext uri="{9D8B030D-6E8A-4147-A177-3AD203B41FA5}">
                      <a16:colId xmlns:a16="http://schemas.microsoft.com/office/drawing/2014/main" val="20000"/>
                    </a:ext>
                  </a:extLst>
                </a:gridCol>
                <a:gridCol w="2457825">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381000">
                <a:tc>
                  <a:txBody>
                    <a:bodyPr/>
                    <a:lstStyle/>
                    <a:p>
                      <a:pPr lvl="0">
                        <a:spcBef>
                          <a:spcPts val="0"/>
                        </a:spcBef>
                        <a:buNone/>
                      </a:pPr>
                      <a:endParaRPr>
                        <a:latin typeface="Tw Cen MT"/>
                        <a:cs typeface="Tw Cen MT"/>
                      </a:endParaRPr>
                    </a:p>
                  </a:txBody>
                  <a:tcPr marL="91425" marR="91425" marT="91425" marB="91425"/>
                </a:tc>
                <a:tc>
                  <a:txBody>
                    <a:bodyPr/>
                    <a:lstStyle/>
                    <a:p>
                      <a:pPr lvl="0" algn="ctr">
                        <a:spcBef>
                          <a:spcPts val="0"/>
                        </a:spcBef>
                        <a:buNone/>
                      </a:pPr>
                      <a:r>
                        <a:rPr lang="en-US" b="1">
                          <a:latin typeface="Tw Cen MT"/>
                          <a:cs typeface="Tw Cen MT"/>
                        </a:rPr>
                        <a:t>PBC</a:t>
                      </a:r>
                    </a:p>
                  </a:txBody>
                  <a:tcPr marL="91425" marR="91425" marT="91425" marB="91425"/>
                </a:tc>
                <a:tc>
                  <a:txBody>
                    <a:bodyPr/>
                    <a:lstStyle/>
                    <a:p>
                      <a:pPr lvl="0" algn="ctr">
                        <a:spcBef>
                          <a:spcPts val="0"/>
                        </a:spcBef>
                        <a:buNone/>
                      </a:pPr>
                      <a:r>
                        <a:rPr lang="en-US" b="1">
                          <a:latin typeface="Tw Cen MT"/>
                          <a:cs typeface="Tw Cen MT"/>
                        </a:rPr>
                        <a:t>PSC</a:t>
                      </a:r>
                    </a:p>
                  </a:txBody>
                  <a:tcPr marL="91425" marR="91425" marT="91425" marB="91425"/>
                </a:tc>
                <a:extLst>
                  <a:ext uri="{0D108BD9-81ED-4DB2-BD59-A6C34878D82A}">
                    <a16:rowId xmlns:a16="http://schemas.microsoft.com/office/drawing/2014/main" val="10000"/>
                  </a:ext>
                </a:extLst>
              </a:tr>
              <a:tr h="381000">
                <a:tc>
                  <a:txBody>
                    <a:bodyPr/>
                    <a:lstStyle/>
                    <a:p>
                      <a:pPr lvl="0" algn="ctr">
                        <a:spcBef>
                          <a:spcPts val="0"/>
                        </a:spcBef>
                        <a:buNone/>
                      </a:pPr>
                      <a:r>
                        <a:rPr lang="en-US" b="1" dirty="0">
                          <a:latin typeface="Tw Cen MT"/>
                          <a:cs typeface="Tw Cen MT"/>
                        </a:rPr>
                        <a:t>Definition</a:t>
                      </a:r>
                    </a:p>
                  </a:txBody>
                  <a:tcPr marL="91425" marR="91425" marT="91425" marB="91425"/>
                </a:tc>
                <a:tc>
                  <a:txBody>
                    <a:bodyPr/>
                    <a:lstStyle/>
                    <a:p>
                      <a:pPr marL="457200" lvl="0" indent="-228600">
                        <a:spcBef>
                          <a:spcPts val="0"/>
                        </a:spcBef>
                        <a:buChar char="●"/>
                      </a:pPr>
                      <a:r>
                        <a:rPr lang="en-US" b="1">
                          <a:latin typeface="Tw Cen MT"/>
                          <a:cs typeface="Tw Cen MT"/>
                        </a:rPr>
                        <a:t>Interlobular </a:t>
                      </a:r>
                      <a:r>
                        <a:rPr lang="en-US">
                          <a:latin typeface="Tw Cen MT"/>
                          <a:cs typeface="Tw Cen MT"/>
                        </a:rPr>
                        <a:t>bile ducts</a:t>
                      </a:r>
                    </a:p>
                    <a:p>
                      <a:pPr marL="457200" lvl="0" indent="-228600">
                        <a:spcBef>
                          <a:spcPts val="0"/>
                        </a:spcBef>
                        <a:buChar char="●"/>
                      </a:pPr>
                      <a:r>
                        <a:rPr lang="en-US">
                          <a:latin typeface="Tw Cen MT"/>
                          <a:cs typeface="Tw Cen MT"/>
                        </a:rPr>
                        <a:t>Fibrosis → cirrhosis </a:t>
                      </a:r>
                    </a:p>
                  </a:txBody>
                  <a:tcPr marL="91425" marR="91425" marT="91425" marB="91425"/>
                </a:tc>
                <a:tc>
                  <a:txBody>
                    <a:bodyPr/>
                    <a:lstStyle/>
                    <a:p>
                      <a:pPr marL="457200" lvl="0" indent="-228600">
                        <a:spcBef>
                          <a:spcPts val="0"/>
                        </a:spcBef>
                        <a:buChar char="●"/>
                      </a:pPr>
                      <a:r>
                        <a:rPr lang="en-US" b="1">
                          <a:latin typeface="Tw Cen MT"/>
                          <a:cs typeface="Tw Cen MT"/>
                        </a:rPr>
                        <a:t>Intra &amp; extrahepatic </a:t>
                      </a:r>
                      <a:r>
                        <a:rPr lang="en-US">
                          <a:latin typeface="Tw Cen MT"/>
                          <a:cs typeface="Tw Cen MT"/>
                        </a:rPr>
                        <a:t>bile ducts</a:t>
                      </a:r>
                    </a:p>
                    <a:p>
                      <a:pPr marL="457200" lvl="0" indent="-228600" rtl="0">
                        <a:spcBef>
                          <a:spcPts val="0"/>
                        </a:spcBef>
                        <a:buChar char="●"/>
                      </a:pPr>
                      <a:r>
                        <a:rPr lang="en-US">
                          <a:latin typeface="Tw Cen MT"/>
                          <a:cs typeface="Tw Cen MT"/>
                        </a:rPr>
                        <a:t>Fibrosis of ducts → strictures +/- gallstones → cholestasis → cholangitis </a:t>
                      </a:r>
                    </a:p>
                  </a:txBody>
                  <a:tcPr marL="91425" marR="91425" marT="91425" marB="91425"/>
                </a:tc>
                <a:extLst>
                  <a:ext uri="{0D108BD9-81ED-4DB2-BD59-A6C34878D82A}">
                    <a16:rowId xmlns:a16="http://schemas.microsoft.com/office/drawing/2014/main" val="10001"/>
                  </a:ext>
                </a:extLst>
              </a:tr>
              <a:tr h="381000">
                <a:tc>
                  <a:txBody>
                    <a:bodyPr/>
                    <a:lstStyle/>
                    <a:p>
                      <a:pPr lvl="0" algn="ctr">
                        <a:spcBef>
                          <a:spcPts val="0"/>
                        </a:spcBef>
                        <a:buNone/>
                      </a:pPr>
                      <a:r>
                        <a:rPr lang="en-US" b="1">
                          <a:latin typeface="Tw Cen MT"/>
                          <a:cs typeface="Tw Cen MT"/>
                        </a:rPr>
                        <a:t>Epidemiology</a:t>
                      </a:r>
                    </a:p>
                  </a:txBody>
                  <a:tcPr marL="91425" marR="91425" marT="91425" marB="91425"/>
                </a:tc>
                <a:tc>
                  <a:txBody>
                    <a:bodyPr/>
                    <a:lstStyle/>
                    <a:p>
                      <a:pPr marL="457200" lvl="0" indent="-228600">
                        <a:spcBef>
                          <a:spcPts val="0"/>
                        </a:spcBef>
                        <a:buChar char="●"/>
                      </a:pPr>
                      <a:r>
                        <a:rPr lang="en-US">
                          <a:latin typeface="Tw Cen MT"/>
                          <a:cs typeface="Tw Cen MT"/>
                        </a:rPr>
                        <a:t>Female</a:t>
                      </a:r>
                    </a:p>
                  </a:txBody>
                  <a:tcPr marL="91425" marR="91425" marT="91425" marB="91425"/>
                </a:tc>
                <a:tc>
                  <a:txBody>
                    <a:bodyPr/>
                    <a:lstStyle/>
                    <a:p>
                      <a:pPr marL="457200" lvl="0" indent="-228600">
                        <a:spcBef>
                          <a:spcPts val="0"/>
                        </a:spcBef>
                        <a:buChar char="●"/>
                      </a:pPr>
                      <a:r>
                        <a:rPr lang="en-US">
                          <a:latin typeface="Tw Cen MT"/>
                          <a:cs typeface="Tw Cen MT"/>
                        </a:rPr>
                        <a:t>Male</a:t>
                      </a:r>
                    </a:p>
                    <a:p>
                      <a:pPr marL="457200" lvl="0" indent="-228600">
                        <a:spcBef>
                          <a:spcPts val="0"/>
                        </a:spcBef>
                        <a:buChar char="●"/>
                      </a:pPr>
                      <a:r>
                        <a:rPr lang="en-US">
                          <a:latin typeface="Tw Cen MT"/>
                          <a:cs typeface="Tw Cen MT"/>
                        </a:rPr>
                        <a:t>Associated with UC (UC precedes PSC)</a:t>
                      </a:r>
                    </a:p>
                  </a:txBody>
                  <a:tcPr marL="91425" marR="91425" marT="91425" marB="91425"/>
                </a:tc>
                <a:extLst>
                  <a:ext uri="{0D108BD9-81ED-4DB2-BD59-A6C34878D82A}">
                    <a16:rowId xmlns:a16="http://schemas.microsoft.com/office/drawing/2014/main" val="10002"/>
                  </a:ext>
                </a:extLst>
              </a:tr>
              <a:tr h="381000">
                <a:tc>
                  <a:txBody>
                    <a:bodyPr/>
                    <a:lstStyle/>
                    <a:p>
                      <a:pPr lvl="0" algn="ctr">
                        <a:spcBef>
                          <a:spcPts val="0"/>
                        </a:spcBef>
                        <a:buNone/>
                      </a:pPr>
                      <a:r>
                        <a:rPr lang="en-US" b="1">
                          <a:latin typeface="Tw Cen MT"/>
                          <a:cs typeface="Tw Cen MT"/>
                        </a:rPr>
                        <a:t>Bloods</a:t>
                      </a:r>
                    </a:p>
                  </a:txBody>
                  <a:tcPr marL="91425" marR="91425" marT="91425" marB="91425"/>
                </a:tc>
                <a:tc>
                  <a:txBody>
                    <a:bodyPr/>
                    <a:lstStyle/>
                    <a:p>
                      <a:pPr marL="457200" lvl="0" indent="-228600" rtl="0">
                        <a:spcBef>
                          <a:spcPts val="0"/>
                        </a:spcBef>
                        <a:buClr>
                          <a:schemeClr val="dk1"/>
                        </a:buClr>
                        <a:buChar char="●"/>
                      </a:pPr>
                      <a:r>
                        <a:rPr lang="en-US">
                          <a:solidFill>
                            <a:schemeClr val="dk1"/>
                          </a:solidFill>
                          <a:latin typeface="Tw Cen MT"/>
                          <a:cs typeface="Tw Cen MT"/>
                        </a:rPr>
                        <a:t>ALP ↑</a:t>
                      </a:r>
                    </a:p>
                    <a:p>
                      <a:pPr marL="457200" lvl="0" indent="-228600" rtl="0">
                        <a:spcBef>
                          <a:spcPts val="0"/>
                        </a:spcBef>
                        <a:buClr>
                          <a:schemeClr val="dk1"/>
                        </a:buClr>
                        <a:buChar char="●"/>
                      </a:pPr>
                      <a:r>
                        <a:rPr lang="en-US" b="1">
                          <a:solidFill>
                            <a:schemeClr val="dk1"/>
                          </a:solidFill>
                          <a:latin typeface="Tw Cen MT"/>
                          <a:cs typeface="Tw Cen MT"/>
                        </a:rPr>
                        <a:t>AMA +ve</a:t>
                      </a:r>
                    </a:p>
                  </a:txBody>
                  <a:tcPr marL="91425" marR="91425" marT="91425" marB="91425"/>
                </a:tc>
                <a:tc>
                  <a:txBody>
                    <a:bodyPr/>
                    <a:lstStyle/>
                    <a:p>
                      <a:pPr marL="457200" lvl="0" indent="-228600">
                        <a:spcBef>
                          <a:spcPts val="0"/>
                        </a:spcBef>
                        <a:buChar char="●"/>
                      </a:pPr>
                      <a:r>
                        <a:rPr lang="en-US">
                          <a:latin typeface="Tw Cen MT"/>
                          <a:cs typeface="Tw Cen MT"/>
                        </a:rPr>
                        <a:t>ALP </a:t>
                      </a:r>
                      <a:r>
                        <a:rPr lang="en-US">
                          <a:solidFill>
                            <a:schemeClr val="dk1"/>
                          </a:solidFill>
                          <a:latin typeface="Tw Cen MT"/>
                          <a:cs typeface="Tw Cen MT"/>
                        </a:rPr>
                        <a:t>↑</a:t>
                      </a:r>
                    </a:p>
                    <a:p>
                      <a:pPr marL="457200" lvl="0" indent="-228600">
                        <a:spcBef>
                          <a:spcPts val="0"/>
                        </a:spcBef>
                        <a:buClr>
                          <a:schemeClr val="dk1"/>
                        </a:buClr>
                        <a:buChar char="●"/>
                      </a:pPr>
                      <a:r>
                        <a:rPr lang="en-US">
                          <a:solidFill>
                            <a:schemeClr val="dk1"/>
                          </a:solidFill>
                          <a:latin typeface="Tw Cen MT"/>
                          <a:cs typeface="Tw Cen MT"/>
                        </a:rPr>
                        <a:t>AMA -ve </a:t>
                      </a:r>
                    </a:p>
                    <a:p>
                      <a:pPr marL="457200" lvl="0" indent="-228600">
                        <a:spcBef>
                          <a:spcPts val="0"/>
                        </a:spcBef>
                        <a:buClr>
                          <a:schemeClr val="dk1"/>
                        </a:buClr>
                        <a:buChar char="●"/>
                      </a:pPr>
                      <a:r>
                        <a:rPr lang="en-US">
                          <a:solidFill>
                            <a:schemeClr val="dk1"/>
                          </a:solidFill>
                          <a:latin typeface="Tw Cen MT"/>
                          <a:cs typeface="Tw Cen MT"/>
                        </a:rPr>
                        <a:t>pANCA +ve</a:t>
                      </a:r>
                    </a:p>
                    <a:p>
                      <a:pPr marL="457200" lvl="0" indent="-228600">
                        <a:spcBef>
                          <a:spcPts val="0"/>
                        </a:spcBef>
                        <a:buClr>
                          <a:schemeClr val="dk1"/>
                        </a:buClr>
                        <a:buChar char="●"/>
                      </a:pPr>
                      <a:r>
                        <a:rPr lang="en-US">
                          <a:solidFill>
                            <a:schemeClr val="dk1"/>
                          </a:solidFill>
                          <a:latin typeface="Tw Cen MT"/>
                          <a:cs typeface="Tw Cen MT"/>
                        </a:rPr>
                        <a:t>ANA +ve </a:t>
                      </a:r>
                    </a:p>
                  </a:txBody>
                  <a:tcPr marL="91425" marR="91425" marT="91425" marB="91425"/>
                </a:tc>
                <a:extLst>
                  <a:ext uri="{0D108BD9-81ED-4DB2-BD59-A6C34878D82A}">
                    <a16:rowId xmlns:a16="http://schemas.microsoft.com/office/drawing/2014/main" val="10003"/>
                  </a:ext>
                </a:extLst>
              </a:tr>
              <a:tr h="381000">
                <a:tc>
                  <a:txBody>
                    <a:bodyPr/>
                    <a:lstStyle/>
                    <a:p>
                      <a:pPr lvl="0" algn="ctr">
                        <a:spcBef>
                          <a:spcPts val="0"/>
                        </a:spcBef>
                        <a:buNone/>
                      </a:pPr>
                      <a:r>
                        <a:rPr lang="en-US" b="1">
                          <a:latin typeface="Tw Cen MT"/>
                          <a:cs typeface="Tw Cen MT"/>
                        </a:rPr>
                        <a:t>Biopsy</a:t>
                      </a:r>
                    </a:p>
                  </a:txBody>
                  <a:tcPr marL="91425" marR="91425" marT="91425" marB="91425"/>
                </a:tc>
                <a:tc>
                  <a:txBody>
                    <a:bodyPr/>
                    <a:lstStyle/>
                    <a:p>
                      <a:pPr marL="457200" lvl="0" indent="-228600">
                        <a:spcBef>
                          <a:spcPts val="0"/>
                        </a:spcBef>
                        <a:buChar char="●"/>
                      </a:pPr>
                      <a:r>
                        <a:rPr lang="en-US">
                          <a:latin typeface="Tw Cen MT"/>
                          <a:cs typeface="Tw Cen MT"/>
                        </a:rPr>
                        <a:t>Hepatic granuloma</a:t>
                      </a:r>
                    </a:p>
                  </a:txBody>
                  <a:tcPr marL="91425" marR="91425" marT="91425" marB="91425"/>
                </a:tc>
                <a:tc>
                  <a:txBody>
                    <a:bodyPr/>
                    <a:lstStyle/>
                    <a:p>
                      <a:pPr marL="457200" lvl="0" indent="-228600" rtl="0">
                        <a:spcBef>
                          <a:spcPts val="0"/>
                        </a:spcBef>
                        <a:buChar char="●"/>
                      </a:pPr>
                      <a:r>
                        <a:rPr lang="en-US">
                          <a:latin typeface="Tw Cen MT"/>
                          <a:cs typeface="Tw Cen MT"/>
                        </a:rPr>
                        <a:t>Obliterative cholangitis </a:t>
                      </a:r>
                    </a:p>
                    <a:p>
                      <a:pPr marL="457200" lvl="0" indent="-228600">
                        <a:spcBef>
                          <a:spcPts val="0"/>
                        </a:spcBef>
                        <a:buChar char="●"/>
                      </a:pPr>
                      <a:r>
                        <a:rPr lang="en-US">
                          <a:latin typeface="Tw Cen MT"/>
                          <a:cs typeface="Tw Cen MT"/>
                        </a:rPr>
                        <a:t>“Onion skin” fibrosis </a:t>
                      </a:r>
                    </a:p>
                  </a:txBody>
                  <a:tcPr marL="91425" marR="91425" marT="91425" marB="91425"/>
                </a:tc>
                <a:extLst>
                  <a:ext uri="{0D108BD9-81ED-4DB2-BD59-A6C34878D82A}">
                    <a16:rowId xmlns:a16="http://schemas.microsoft.com/office/drawing/2014/main" val="10004"/>
                  </a:ext>
                </a:extLst>
              </a:tr>
              <a:tr h="381000">
                <a:tc>
                  <a:txBody>
                    <a:bodyPr/>
                    <a:lstStyle/>
                    <a:p>
                      <a:pPr lvl="0" algn="ctr" rtl="0">
                        <a:spcBef>
                          <a:spcPts val="0"/>
                        </a:spcBef>
                        <a:buNone/>
                      </a:pPr>
                      <a:r>
                        <a:rPr lang="en-US" b="1">
                          <a:latin typeface="Tw Cen MT"/>
                          <a:cs typeface="Tw Cen MT"/>
                        </a:rPr>
                        <a:t>Malignancy</a:t>
                      </a:r>
                    </a:p>
                  </a:txBody>
                  <a:tcPr marL="91425" marR="91425" marT="91425" marB="91425"/>
                </a:tc>
                <a:tc>
                  <a:txBody>
                    <a:bodyPr/>
                    <a:lstStyle/>
                    <a:p>
                      <a:pPr marL="457200" lvl="0" indent="-228600" rtl="0">
                        <a:spcBef>
                          <a:spcPts val="0"/>
                        </a:spcBef>
                        <a:buChar char="●"/>
                      </a:pPr>
                      <a:r>
                        <a:rPr lang="en-US">
                          <a:latin typeface="Tw Cen MT"/>
                          <a:cs typeface="Tw Cen MT"/>
                        </a:rPr>
                        <a:t>HCC</a:t>
                      </a:r>
                    </a:p>
                  </a:txBody>
                  <a:tcPr marL="91425" marR="91425" marT="91425" marB="91425"/>
                </a:tc>
                <a:tc>
                  <a:txBody>
                    <a:bodyPr/>
                    <a:lstStyle/>
                    <a:p>
                      <a:pPr marL="457200" lvl="0" indent="-228600">
                        <a:spcBef>
                          <a:spcPts val="0"/>
                        </a:spcBef>
                        <a:buChar char="●"/>
                      </a:pPr>
                      <a:r>
                        <a:rPr lang="en-US" dirty="0">
                          <a:latin typeface="Tw Cen MT"/>
                          <a:cs typeface="Tw Cen MT"/>
                        </a:rPr>
                        <a:t>Biliary</a:t>
                      </a:r>
                    </a:p>
                    <a:p>
                      <a:pPr marL="457200" lvl="0" indent="-228600">
                        <a:spcBef>
                          <a:spcPts val="0"/>
                        </a:spcBef>
                        <a:buChar char="●"/>
                      </a:pPr>
                      <a:r>
                        <a:rPr lang="en-US" dirty="0">
                          <a:latin typeface="Tw Cen MT"/>
                          <a:cs typeface="Tw Cen MT"/>
                        </a:rPr>
                        <a:t>Colon </a:t>
                      </a: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116666"/>
              <a:buFont typeface="Arial"/>
              <a:buNone/>
            </a:pPr>
            <a:r>
              <a:rPr lang="en-US" sz="2400" b="1">
                <a:latin typeface="Tw Cen MT"/>
                <a:ea typeface="Twentieth Century"/>
                <a:cs typeface="Tw Cen MT"/>
                <a:sym typeface="Twentieth Century"/>
              </a:rPr>
              <a:t>Excessive alcohol intake → damage → impaired function</a:t>
            </a:r>
          </a:p>
          <a:p>
            <a:pPr marL="0" marR="0" lvl="0" indent="-177800" algn="ctr" rtl="0">
              <a:spcBef>
                <a:spcPts val="0"/>
              </a:spcBef>
              <a:spcAft>
                <a:spcPts val="0"/>
              </a:spcAft>
              <a:buClr>
                <a:schemeClr val="dk1"/>
              </a:buClr>
              <a:buSzPct val="116666"/>
              <a:buFont typeface="Arial"/>
              <a:buNone/>
            </a:pPr>
            <a:r>
              <a:rPr lang="en-US" sz="2400">
                <a:latin typeface="Tw Cen MT"/>
                <a:ea typeface="Twentieth Century"/>
                <a:cs typeface="Tw Cen MT"/>
                <a:sym typeface="Twentieth Century"/>
              </a:rPr>
              <a:t>[MAIN CAUSE OF LIVER DEATH IN UK!]</a:t>
            </a:r>
          </a:p>
          <a:p>
            <a:pPr marL="0" marR="0" lvl="0" indent="-177800" algn="ctr" rtl="0">
              <a:spcBef>
                <a:spcPts val="0"/>
              </a:spcBef>
              <a:spcAft>
                <a:spcPts val="0"/>
              </a:spcAft>
              <a:buClr>
                <a:schemeClr val="dk1"/>
              </a:buClr>
              <a:buSzPct val="116666"/>
              <a:buFont typeface="Arial"/>
              <a:buNone/>
            </a:pPr>
            <a:endParaRPr sz="2400">
              <a:latin typeface="Tw Cen MT"/>
              <a:ea typeface="Twentieth Century"/>
              <a:cs typeface="Tw Cen MT"/>
              <a:sym typeface="Twentieth Century"/>
            </a:endParaRPr>
          </a:p>
          <a:p>
            <a:pPr marL="0" marR="0" lvl="0" indent="-177800" rtl="0">
              <a:spcBef>
                <a:spcPts val="0"/>
              </a:spcBef>
              <a:spcAft>
                <a:spcPts val="0"/>
              </a:spcAft>
              <a:buClr>
                <a:schemeClr val="dk1"/>
              </a:buClr>
              <a:buSzPct val="127272"/>
              <a:buFont typeface="Arial"/>
              <a:buNone/>
            </a:pPr>
            <a:r>
              <a:rPr lang="en-US" sz="2200" u="sng">
                <a:latin typeface="Tw Cen MT"/>
                <a:ea typeface="Twentieth Century"/>
                <a:cs typeface="Tw Cen MT"/>
                <a:sym typeface="Twentieth Century"/>
              </a:rPr>
              <a:t>Stages:</a:t>
            </a:r>
          </a:p>
          <a:p>
            <a:pPr marL="914400" marR="0" lvl="0" indent="-368300" rtl="0">
              <a:spcBef>
                <a:spcPts val="0"/>
              </a:spcBef>
              <a:spcAft>
                <a:spcPts val="0"/>
              </a:spcAft>
              <a:buSzPct val="100000"/>
              <a:buFont typeface="Twentieth Century"/>
              <a:buAutoNum type="arabicPeriod"/>
            </a:pPr>
            <a:r>
              <a:rPr lang="en-US" sz="2200" b="1" i="1">
                <a:latin typeface="Tw Cen MT"/>
                <a:ea typeface="Twentieth Century"/>
                <a:cs typeface="Tw Cen MT"/>
                <a:sym typeface="Twentieth Century"/>
              </a:rPr>
              <a:t>Fatty liver</a:t>
            </a:r>
          </a:p>
          <a:p>
            <a:pPr marL="1371600" marR="0" lvl="1" indent="-368300" rtl="0">
              <a:spcBef>
                <a:spcPts val="0"/>
              </a:spcBef>
              <a:spcAft>
                <a:spcPts val="0"/>
              </a:spcAft>
              <a:buSzPct val="100000"/>
              <a:buFont typeface="Twentieth Century"/>
            </a:pPr>
            <a:r>
              <a:rPr lang="en-US" sz="2200">
                <a:latin typeface="Tw Cen MT"/>
                <a:ea typeface="Twentieth Century"/>
                <a:cs typeface="Tw Cen MT"/>
                <a:sym typeface="Twentieth Century"/>
              </a:rPr>
              <a:t>Metabolism of alcohol → net increase hepatic fatty acid</a:t>
            </a:r>
          </a:p>
          <a:p>
            <a:pPr marL="1371600" marR="0" lvl="1" indent="-368300" rtl="0">
              <a:spcBef>
                <a:spcPts val="0"/>
              </a:spcBef>
              <a:spcAft>
                <a:spcPts val="0"/>
              </a:spcAft>
              <a:buSzPct val="100000"/>
              <a:buFont typeface="Twentieth Century"/>
            </a:pPr>
            <a:r>
              <a:rPr lang="en-US" sz="2200">
                <a:latin typeface="Tw Cen MT"/>
                <a:ea typeface="Twentieth Century"/>
                <a:cs typeface="Tw Cen MT"/>
                <a:sym typeface="Twentieth Century"/>
              </a:rPr>
              <a:t>Accumulation → steatosis </a:t>
            </a:r>
          </a:p>
          <a:p>
            <a:pPr marL="914400" marR="0" lvl="0" indent="-368300" rtl="0">
              <a:spcBef>
                <a:spcPts val="0"/>
              </a:spcBef>
              <a:spcAft>
                <a:spcPts val="0"/>
              </a:spcAft>
              <a:buSzPct val="100000"/>
              <a:buFont typeface="Twentieth Century"/>
              <a:buAutoNum type="arabicPeriod"/>
            </a:pPr>
            <a:r>
              <a:rPr lang="en-US" sz="2200" b="1" i="1">
                <a:latin typeface="Tw Cen MT"/>
                <a:ea typeface="Twentieth Century"/>
                <a:cs typeface="Tw Cen MT"/>
                <a:sym typeface="Twentieth Century"/>
              </a:rPr>
              <a:t>Hepatitis</a:t>
            </a:r>
          </a:p>
          <a:p>
            <a:pPr marL="1371600" marR="0" lvl="1" indent="-368300" rtl="0">
              <a:spcBef>
                <a:spcPts val="0"/>
              </a:spcBef>
              <a:spcAft>
                <a:spcPts val="0"/>
              </a:spcAft>
              <a:buSzPct val="100000"/>
              <a:buFont typeface="Twentieth Century"/>
            </a:pPr>
            <a:r>
              <a:rPr lang="en-US" sz="2200">
                <a:latin typeface="Tw Cen MT"/>
                <a:ea typeface="Twentieth Century"/>
                <a:cs typeface="Tw Cen MT"/>
                <a:sym typeface="Twentieth Century"/>
              </a:rPr>
              <a:t>Too much fat → necrosis → inflammation </a:t>
            </a:r>
          </a:p>
          <a:p>
            <a:pPr marL="1371600" marR="0" lvl="1" indent="-368300" rtl="0">
              <a:spcBef>
                <a:spcPts val="0"/>
              </a:spcBef>
              <a:spcAft>
                <a:spcPts val="0"/>
              </a:spcAft>
              <a:buSzPct val="100000"/>
              <a:buFont typeface="Twentieth Century"/>
            </a:pPr>
            <a:r>
              <a:rPr lang="en-US" sz="2200">
                <a:latin typeface="Tw Cen MT"/>
                <a:ea typeface="Twentieth Century"/>
                <a:cs typeface="Tw Cen MT"/>
                <a:sym typeface="Twentieth Century"/>
              </a:rPr>
              <a:t>Look out for Mallory bodies &amp; giant mitochondria </a:t>
            </a:r>
          </a:p>
          <a:p>
            <a:pPr marL="914400" marR="0" lvl="0" indent="-368300" rtl="0">
              <a:spcBef>
                <a:spcPts val="0"/>
              </a:spcBef>
              <a:spcAft>
                <a:spcPts val="0"/>
              </a:spcAft>
              <a:buSzPct val="100000"/>
              <a:buFont typeface="Twentieth Century"/>
              <a:buAutoNum type="arabicPeriod"/>
            </a:pPr>
            <a:r>
              <a:rPr lang="en-US" sz="2200" b="1" i="1">
                <a:latin typeface="Tw Cen MT"/>
                <a:ea typeface="Twentieth Century"/>
                <a:cs typeface="Tw Cen MT"/>
                <a:sym typeface="Twentieth Century"/>
              </a:rPr>
              <a:t>Cirrhosis</a:t>
            </a:r>
          </a:p>
        </p:txBody>
      </p:sp>
      <p:sp>
        <p:nvSpPr>
          <p:cNvPr id="243" name="Shape 243"/>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44" name="Shape 244"/>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45" name="Shape 245"/>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5000">
                <a:solidFill>
                  <a:schemeClr val="dk1"/>
                </a:solidFill>
                <a:latin typeface="Tw Cen MT"/>
                <a:ea typeface="Twentieth Century"/>
                <a:cs typeface="Tw Cen MT"/>
                <a:sym typeface="Twentieth Century"/>
              </a:rPr>
              <a:t>Alcoholic Liver Disease (ALD)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p:nvPr/>
        </p:nvSpPr>
        <p:spPr>
          <a:xfrm>
            <a:off x="3062950" y="4811050"/>
            <a:ext cx="1628700" cy="5976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Tw Cen MT"/>
              <a:cs typeface="Tw Cen MT"/>
            </a:endParaRPr>
          </a:p>
        </p:txBody>
      </p:sp>
      <p:sp>
        <p:nvSpPr>
          <p:cNvPr id="251" name="Shape 25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r>
              <a:rPr lang="en-US">
                <a:latin typeface="Tw Cen MT"/>
                <a:cs typeface="Tw Cen MT"/>
              </a:rPr>
              <a:t> </a:t>
            </a:r>
          </a:p>
        </p:txBody>
      </p:sp>
      <p:sp>
        <p:nvSpPr>
          <p:cNvPr id="252" name="Shape 252"/>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53" name="Shape 253"/>
          <p:cNvPicPr preferRelativeResize="0"/>
          <p:nvPr/>
        </p:nvPicPr>
        <p:blipFill rotWithShape="1">
          <a:blip r:embed="rId3">
            <a:alphaModFix/>
          </a:blip>
          <a:srcRect/>
          <a:stretch/>
        </p:blipFill>
        <p:spPr>
          <a:xfrm>
            <a:off x="152400" y="5705439"/>
            <a:ext cx="1035300" cy="1026600"/>
          </a:xfrm>
          <a:prstGeom prst="rect">
            <a:avLst/>
          </a:prstGeom>
          <a:noFill/>
          <a:ln>
            <a:noFill/>
          </a:ln>
        </p:spPr>
      </p:pic>
      <p:graphicFrame>
        <p:nvGraphicFramePr>
          <p:cNvPr id="254" name="Shape 254"/>
          <p:cNvGraphicFramePr/>
          <p:nvPr>
            <p:extLst>
              <p:ext uri="{D42A27DB-BD31-4B8C-83A1-F6EECF244321}">
                <p14:modId xmlns:p14="http://schemas.microsoft.com/office/powerpoint/2010/main" val="475887286"/>
              </p:ext>
            </p:extLst>
          </p:nvPr>
        </p:nvGraphicFramePr>
        <p:xfrm>
          <a:off x="1800425" y="2240250"/>
          <a:ext cx="5543150" cy="3291719"/>
        </p:xfrm>
        <a:graphic>
          <a:graphicData uri="http://schemas.openxmlformats.org/drawingml/2006/table">
            <a:tbl>
              <a:tblPr>
                <a:noFill/>
                <a:tableStyleId>{B4BD2D8C-06A9-42C1-BDDF-57AF746C70C3}</a:tableStyleId>
              </a:tblPr>
              <a:tblGrid>
                <a:gridCol w="783700">
                  <a:extLst>
                    <a:ext uri="{9D8B030D-6E8A-4147-A177-3AD203B41FA5}">
                      <a16:colId xmlns:a16="http://schemas.microsoft.com/office/drawing/2014/main" val="20000"/>
                    </a:ext>
                  </a:extLst>
                </a:gridCol>
                <a:gridCol w="2312125">
                  <a:extLst>
                    <a:ext uri="{9D8B030D-6E8A-4147-A177-3AD203B41FA5}">
                      <a16:colId xmlns:a16="http://schemas.microsoft.com/office/drawing/2014/main" val="20001"/>
                    </a:ext>
                  </a:extLst>
                </a:gridCol>
                <a:gridCol w="2447325">
                  <a:extLst>
                    <a:ext uri="{9D8B030D-6E8A-4147-A177-3AD203B41FA5}">
                      <a16:colId xmlns:a16="http://schemas.microsoft.com/office/drawing/2014/main" val="20002"/>
                    </a:ext>
                  </a:extLst>
                </a:gridCol>
              </a:tblGrid>
              <a:tr h="381000">
                <a:tc>
                  <a:txBody>
                    <a:bodyPr/>
                    <a:lstStyle/>
                    <a:p>
                      <a:pPr lvl="0">
                        <a:spcBef>
                          <a:spcPts val="0"/>
                        </a:spcBef>
                        <a:buNone/>
                      </a:pPr>
                      <a:endParaRPr>
                        <a:latin typeface="Tw Cen MT"/>
                        <a:ea typeface="Twentieth Century"/>
                        <a:cs typeface="Tw Cen MT"/>
                        <a:sym typeface="Twentieth Century"/>
                      </a:endParaRP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Signs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Symptoms</a:t>
                      </a:r>
                    </a:p>
                  </a:txBody>
                  <a:tcPr marL="91425" marR="91425" marT="91425" marB="91425"/>
                </a:tc>
                <a:extLst>
                  <a:ext uri="{0D108BD9-81ED-4DB2-BD59-A6C34878D82A}">
                    <a16:rowId xmlns:a16="http://schemas.microsoft.com/office/drawing/2014/main" val="10000"/>
                  </a:ext>
                </a:extLst>
              </a:tr>
              <a:tr h="381000">
                <a:tc>
                  <a:txBody>
                    <a:bodyPr/>
                    <a:lstStyle/>
                    <a:p>
                      <a:pPr lvl="0" algn="ctr">
                        <a:spcBef>
                          <a:spcPts val="0"/>
                        </a:spcBef>
                        <a:buNone/>
                      </a:pPr>
                      <a:r>
                        <a:rPr lang="en-US" b="1">
                          <a:latin typeface="Tw Cen MT"/>
                          <a:ea typeface="Twentieth Century"/>
                          <a:cs typeface="Tw Cen MT"/>
                          <a:sym typeface="Twentieth Century"/>
                        </a:rPr>
                        <a:t>Early </a:t>
                      </a:r>
                    </a:p>
                  </a:txBody>
                  <a:tcPr marL="91425" marR="91425" marT="91425" marB="91425"/>
                </a:tc>
                <a:tc>
                  <a:txBody>
                    <a:bodyPr/>
                    <a:lstStyle/>
                    <a:p>
                      <a:pPr lvl="0">
                        <a:spcBef>
                          <a:spcPts val="0"/>
                        </a:spcBef>
                        <a:buNone/>
                      </a:pPr>
                      <a:endParaRPr>
                        <a:latin typeface="Tw Cen MT"/>
                        <a:ea typeface="Twentieth Century"/>
                        <a:cs typeface="Tw Cen MT"/>
                        <a:sym typeface="Twentieth Century"/>
                      </a:endParaRP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N&amp;V</a:t>
                      </a:r>
                    </a:p>
                    <a:p>
                      <a:pPr marL="457200" lvl="0" indent="-228600">
                        <a:spcBef>
                          <a:spcPts val="0"/>
                        </a:spcBef>
                        <a:buFont typeface="Twentieth Century"/>
                        <a:buChar char="●"/>
                      </a:pPr>
                      <a:r>
                        <a:rPr lang="en-US">
                          <a:latin typeface="Tw Cen MT"/>
                          <a:ea typeface="Twentieth Century"/>
                          <a:cs typeface="Tw Cen MT"/>
                          <a:sym typeface="Twentieth Century"/>
                        </a:rPr>
                        <a:t>Diarrhoea</a:t>
                      </a:r>
                    </a:p>
                  </a:txBody>
                  <a:tcPr marL="91425" marR="91425" marT="91425" marB="91425"/>
                </a:tc>
                <a:extLst>
                  <a:ext uri="{0D108BD9-81ED-4DB2-BD59-A6C34878D82A}">
                    <a16:rowId xmlns:a16="http://schemas.microsoft.com/office/drawing/2014/main" val="10001"/>
                  </a:ext>
                </a:extLst>
              </a:tr>
              <a:tr h="381000">
                <a:tc>
                  <a:txBody>
                    <a:bodyPr/>
                    <a:lstStyle/>
                    <a:p>
                      <a:pPr lvl="0" algn="ctr">
                        <a:spcBef>
                          <a:spcPts val="0"/>
                        </a:spcBef>
                        <a:buNone/>
                      </a:pPr>
                      <a:r>
                        <a:rPr lang="en-US" b="1">
                          <a:latin typeface="Tw Cen MT"/>
                          <a:ea typeface="Twentieth Century"/>
                          <a:cs typeface="Tw Cen MT"/>
                          <a:sym typeface="Twentieth Century"/>
                        </a:rPr>
                        <a:t>Mid</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Tachycardia</a:t>
                      </a:r>
                    </a:p>
                    <a:p>
                      <a:pPr marL="457200" lvl="0" indent="-228600">
                        <a:spcBef>
                          <a:spcPts val="0"/>
                        </a:spcBef>
                        <a:buFont typeface="Twentieth Century"/>
                        <a:buChar char="●"/>
                      </a:pPr>
                      <a:r>
                        <a:rPr lang="en-US">
                          <a:latin typeface="Tw Cen MT"/>
                          <a:ea typeface="Twentieth Century"/>
                          <a:cs typeface="Tw Cen MT"/>
                          <a:sym typeface="Twentieth Century"/>
                        </a:rPr>
                        <a:t>Tachypnoea</a:t>
                      </a:r>
                    </a:p>
                    <a:p>
                      <a:pPr marL="457200" lvl="0" indent="-228600">
                        <a:spcBef>
                          <a:spcPts val="0"/>
                        </a:spcBef>
                        <a:buFont typeface="Twentieth Century"/>
                        <a:buChar char="●"/>
                      </a:pPr>
                      <a:r>
                        <a:rPr lang="en-US">
                          <a:latin typeface="Tw Cen MT"/>
                          <a:ea typeface="Twentieth Century"/>
                          <a:cs typeface="Tw Cen MT"/>
                          <a:sym typeface="Twentieth Century"/>
                        </a:rPr>
                        <a:t>Febrile</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Anorexia</a:t>
                      </a:r>
                    </a:p>
                    <a:p>
                      <a:pPr marL="457200" lvl="0" indent="-228600">
                        <a:spcBef>
                          <a:spcPts val="0"/>
                        </a:spcBef>
                        <a:buFont typeface="Twentieth Century"/>
                        <a:buChar char="●"/>
                      </a:pPr>
                      <a:r>
                        <a:rPr lang="en-US">
                          <a:latin typeface="Tw Cen MT"/>
                          <a:ea typeface="Twentieth Century"/>
                          <a:cs typeface="Tw Cen MT"/>
                          <a:sym typeface="Twentieth Century"/>
                        </a:rPr>
                        <a:t>Malaise</a:t>
                      </a:r>
                    </a:p>
                  </a:txBody>
                  <a:tcPr marL="91425" marR="91425" marT="91425" marB="91425"/>
                </a:tc>
                <a:extLst>
                  <a:ext uri="{0D108BD9-81ED-4DB2-BD59-A6C34878D82A}">
                    <a16:rowId xmlns:a16="http://schemas.microsoft.com/office/drawing/2014/main" val="10002"/>
                  </a:ext>
                </a:extLst>
              </a:tr>
              <a:tr h="381000">
                <a:tc>
                  <a:txBody>
                    <a:bodyPr/>
                    <a:lstStyle/>
                    <a:p>
                      <a:pPr lvl="0" algn="ctr">
                        <a:spcBef>
                          <a:spcPts val="0"/>
                        </a:spcBef>
                        <a:buNone/>
                      </a:pPr>
                      <a:r>
                        <a:rPr lang="en-US" b="1">
                          <a:latin typeface="Tw Cen MT"/>
                          <a:ea typeface="Twentieth Century"/>
                          <a:cs typeface="Tw Cen MT"/>
                          <a:sym typeface="Twentieth Century"/>
                        </a:rPr>
                        <a:t>Late</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Organomegaly</a:t>
                      </a:r>
                    </a:p>
                    <a:p>
                      <a:pPr marL="457200" lvl="0" indent="-228600">
                        <a:spcBef>
                          <a:spcPts val="0"/>
                        </a:spcBef>
                        <a:buFont typeface="Twentieth Century"/>
                        <a:buChar char="●"/>
                      </a:pPr>
                      <a:r>
                        <a:rPr lang="en-US">
                          <a:latin typeface="Tw Cen MT"/>
                          <a:ea typeface="Twentieth Century"/>
                          <a:cs typeface="Tw Cen MT"/>
                          <a:sym typeface="Twentieth Century"/>
                        </a:rPr>
                        <a:t>Peripheral oedema </a:t>
                      </a:r>
                    </a:p>
                    <a:p>
                      <a:pPr marL="457200" lvl="0" indent="-228600">
                        <a:spcBef>
                          <a:spcPts val="0"/>
                        </a:spcBef>
                        <a:buFont typeface="Twentieth Century"/>
                        <a:buChar char="●"/>
                      </a:pPr>
                      <a:r>
                        <a:rPr lang="en-US">
                          <a:latin typeface="Tw Cen MT"/>
                          <a:ea typeface="Twentieth Century"/>
                          <a:cs typeface="Tw Cen MT"/>
                          <a:sym typeface="Twentieth Century"/>
                        </a:rPr>
                        <a:t>Ascites</a:t>
                      </a:r>
                    </a:p>
                    <a:p>
                      <a:pPr marL="457200" lvl="0" indent="-228600">
                        <a:spcBef>
                          <a:spcPts val="0"/>
                        </a:spcBef>
                        <a:buFont typeface="Twentieth Century"/>
                        <a:buChar char="●"/>
                      </a:pPr>
                      <a:r>
                        <a:rPr lang="en-US" b="1" u="sng">
                          <a:latin typeface="Tw Cen MT"/>
                          <a:ea typeface="Twentieth Century"/>
                          <a:cs typeface="Tw Cen MT"/>
                          <a:sym typeface="Twentieth Century"/>
                        </a:rPr>
                        <a:t>Jaundice</a:t>
                      </a:r>
                    </a:p>
                    <a:p>
                      <a:pPr marL="457200" lvl="0" indent="-228600">
                        <a:spcBef>
                          <a:spcPts val="0"/>
                        </a:spcBef>
                        <a:buFont typeface="Twentieth Century"/>
                        <a:buChar char="●"/>
                      </a:pPr>
                      <a:r>
                        <a:rPr lang="en-US" b="1" u="sng">
                          <a:latin typeface="Tw Cen MT"/>
                          <a:ea typeface="Twentieth Century"/>
                          <a:cs typeface="Tw Cen MT"/>
                          <a:sym typeface="Twentieth Century"/>
                        </a:rPr>
                        <a:t>Encephalopathy</a:t>
                      </a:r>
                    </a:p>
                    <a:p>
                      <a:pPr marL="457200" lvl="0" indent="-228600">
                        <a:spcBef>
                          <a:spcPts val="0"/>
                        </a:spcBef>
                        <a:buFont typeface="Twentieth Century"/>
                        <a:buChar char="●"/>
                      </a:pPr>
                      <a:r>
                        <a:rPr lang="en-US" b="1" u="sng">
                          <a:latin typeface="Tw Cen MT"/>
                          <a:ea typeface="Twentieth Century"/>
                          <a:cs typeface="Tw Cen MT"/>
                          <a:sym typeface="Twentieth Century"/>
                        </a:rPr>
                        <a:t>Coagulopathy </a:t>
                      </a:r>
                    </a:p>
                  </a:txBody>
                  <a:tcPr marL="91425" marR="91425" marT="91425" marB="91425"/>
                </a:tc>
                <a:tc>
                  <a:txBody>
                    <a:bodyPr/>
                    <a:lstStyle/>
                    <a:p>
                      <a:pPr lvl="0">
                        <a:spcBef>
                          <a:spcPts val="0"/>
                        </a:spcBef>
                        <a:buNone/>
                      </a:pPr>
                      <a:endParaRPr dirty="0">
                        <a:latin typeface="Tw Cen MT"/>
                        <a:ea typeface="Twentieth Century"/>
                        <a:cs typeface="Tw Cen MT"/>
                        <a:sym typeface="Twentieth Century"/>
                      </a:endParaRPr>
                    </a:p>
                  </a:txBody>
                  <a:tcPr marL="91425" marR="91425" marT="91425" marB="91425"/>
                </a:tc>
                <a:extLst>
                  <a:ext uri="{0D108BD9-81ED-4DB2-BD59-A6C34878D82A}">
                    <a16:rowId xmlns:a16="http://schemas.microsoft.com/office/drawing/2014/main" val="10003"/>
                  </a:ext>
                </a:extLst>
              </a:tr>
            </a:tbl>
          </a:graphicData>
        </a:graphic>
      </p:graphicFrame>
      <p:sp>
        <p:nvSpPr>
          <p:cNvPr id="255" name="Shape 255"/>
          <p:cNvSpPr/>
          <p:nvPr/>
        </p:nvSpPr>
        <p:spPr>
          <a:xfrm>
            <a:off x="4691650" y="4970950"/>
            <a:ext cx="582600" cy="2778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Tw Cen MT"/>
              <a:cs typeface="Tw Cen MT"/>
            </a:endParaRPr>
          </a:p>
        </p:txBody>
      </p:sp>
      <p:sp>
        <p:nvSpPr>
          <p:cNvPr id="256" name="Shape 256"/>
          <p:cNvSpPr txBox="1"/>
          <p:nvPr/>
        </p:nvSpPr>
        <p:spPr>
          <a:xfrm>
            <a:off x="5274250" y="4938100"/>
            <a:ext cx="1792800" cy="343500"/>
          </a:xfrm>
          <a:prstGeom prst="rect">
            <a:avLst/>
          </a:prstGeom>
          <a:noFill/>
          <a:ln>
            <a:noFill/>
          </a:ln>
        </p:spPr>
        <p:txBody>
          <a:bodyPr lIns="91425" tIns="91425" rIns="91425" bIns="91425" anchor="t" anchorCtr="0">
            <a:noAutofit/>
          </a:bodyPr>
          <a:lstStyle/>
          <a:p>
            <a:pPr lvl="0" algn="ctr">
              <a:spcBef>
                <a:spcPts val="0"/>
              </a:spcBef>
              <a:buNone/>
            </a:pPr>
            <a:r>
              <a:rPr lang="en-US" b="1">
                <a:latin typeface="Tw Cen MT"/>
                <a:ea typeface="Twentieth Century"/>
                <a:cs typeface="Tw Cen MT"/>
                <a:sym typeface="Twentieth Century"/>
              </a:rPr>
              <a:t>3 DANGER SIGNS!</a:t>
            </a:r>
          </a:p>
        </p:txBody>
      </p:sp>
      <p:sp>
        <p:nvSpPr>
          <p:cNvPr id="257" name="Shape 257"/>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5000">
                <a:solidFill>
                  <a:schemeClr val="dk1"/>
                </a:solidFill>
                <a:latin typeface="Tw Cen MT"/>
                <a:ea typeface="Twentieth Century"/>
                <a:cs typeface="Tw Cen MT"/>
                <a:sym typeface="Twentieth Century"/>
              </a:rPr>
              <a:t>Alcoholic Liver Disease (ALD)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0" i="0" u="none" strike="noStrike" cap="none">
                <a:solidFill>
                  <a:schemeClr val="dk1"/>
                </a:solidFill>
                <a:latin typeface="Tw Cen MT"/>
                <a:ea typeface="Calibri"/>
                <a:cs typeface="Tw Cen MT"/>
                <a:sym typeface="Calibri"/>
              </a:rPr>
              <a:t>     </a:t>
            </a:r>
          </a:p>
        </p:txBody>
      </p:sp>
      <p:sp>
        <p:nvSpPr>
          <p:cNvPr id="97" name="Shape 97"/>
          <p:cNvSpPr txBox="1">
            <a:spLocks noGrp="1"/>
          </p:cNvSpPr>
          <p:nvPr>
            <p:ph type="body" idx="1"/>
          </p:nvPr>
        </p:nvSpPr>
        <p:spPr>
          <a:xfrm>
            <a:off x="457200" y="2981325"/>
            <a:ext cx="8229600" cy="3144837"/>
          </a:xfrm>
          <a:prstGeom prst="rect">
            <a:avLst/>
          </a:prstGeom>
          <a:noFill/>
          <a:ln>
            <a:noFill/>
          </a:ln>
        </p:spPr>
        <p:txBody>
          <a:bodyPr lIns="91425" tIns="45700" rIns="91425" bIns="45700" anchor="t" anchorCtr="0">
            <a:noAutofit/>
          </a:bodyPr>
          <a:lstStyle/>
          <a:p>
            <a:pPr marL="342900" marR="0" lvl="0" indent="-342900" algn="r" rtl="0">
              <a:spcBef>
                <a:spcPts val="0"/>
              </a:spcBef>
              <a:spcAft>
                <a:spcPts val="0"/>
              </a:spcAft>
              <a:buClr>
                <a:schemeClr val="dk1"/>
              </a:buClr>
              <a:buSzPct val="25000"/>
              <a:buFont typeface="Arial"/>
              <a:buNone/>
            </a:pPr>
            <a:r>
              <a:rPr lang="en-US" sz="3200" b="0" i="0" u="none" strike="noStrike" cap="none">
                <a:solidFill>
                  <a:schemeClr val="dk1"/>
                </a:solidFill>
                <a:latin typeface="Tw Cen MT"/>
                <a:ea typeface="Twentieth Century"/>
                <a:cs typeface="Tw Cen MT"/>
                <a:sym typeface="Twentieth Century"/>
              </a:rPr>
              <a:t>Phase </a:t>
            </a:r>
            <a:r>
              <a:rPr lang="en-US">
                <a:latin typeface="Tw Cen MT"/>
                <a:ea typeface="Twentieth Century"/>
                <a:cs typeface="Tw Cen MT"/>
                <a:sym typeface="Twentieth Century"/>
              </a:rPr>
              <a:t>2a</a:t>
            </a:r>
            <a:r>
              <a:rPr lang="en-US" sz="3200" b="0" i="0" u="none" strike="noStrike" cap="none">
                <a:solidFill>
                  <a:schemeClr val="dk1"/>
                </a:solidFill>
                <a:latin typeface="Tw Cen MT"/>
                <a:ea typeface="Twentieth Century"/>
                <a:cs typeface="Tw Cen MT"/>
                <a:sym typeface="Twentieth Century"/>
              </a:rPr>
              <a:t> Revision Session</a:t>
            </a:r>
          </a:p>
          <a:p>
            <a:pPr marL="342900" marR="0" lvl="0" indent="-342900" algn="r" rtl="0">
              <a:spcBef>
                <a:spcPts val="640"/>
              </a:spcBef>
              <a:spcAft>
                <a:spcPts val="0"/>
              </a:spcAft>
              <a:buClr>
                <a:schemeClr val="dk1"/>
              </a:buClr>
              <a:buSzPct val="25000"/>
              <a:buFont typeface="Arial"/>
              <a:buNone/>
            </a:pPr>
            <a:endParaRPr sz="3200" b="0" i="0" u="none" strike="noStrike" cap="none">
              <a:solidFill>
                <a:schemeClr val="dk1"/>
              </a:solidFill>
              <a:latin typeface="Tw Cen MT"/>
              <a:ea typeface="Twentieth Century"/>
              <a:cs typeface="Tw Cen MT"/>
              <a:sym typeface="Twentieth Century"/>
            </a:endParaRPr>
          </a:p>
          <a:p>
            <a:pPr marL="342900" marR="0" lvl="0" indent="-342900" algn="r" rtl="0">
              <a:spcBef>
                <a:spcPts val="640"/>
              </a:spcBef>
              <a:spcAft>
                <a:spcPts val="0"/>
              </a:spcAft>
              <a:buClr>
                <a:schemeClr val="dk1"/>
              </a:buClr>
              <a:buSzPct val="25000"/>
              <a:buFont typeface="Arial"/>
              <a:buNone/>
            </a:pPr>
            <a:r>
              <a:rPr lang="en-US">
                <a:latin typeface="Tw Cen MT"/>
                <a:ea typeface="Twentieth Century"/>
                <a:cs typeface="Tw Cen MT"/>
                <a:sym typeface="Twentieth Century"/>
              </a:rPr>
              <a:t>Rye Yap &amp; May Phoon</a:t>
            </a:r>
          </a:p>
          <a:p>
            <a:pPr marL="342900" marR="0" lvl="0" indent="-342900" algn="r" rtl="0">
              <a:spcBef>
                <a:spcPts val="640"/>
              </a:spcBef>
              <a:spcAft>
                <a:spcPts val="0"/>
              </a:spcAft>
              <a:buClr>
                <a:schemeClr val="dk1"/>
              </a:buClr>
              <a:buSzPct val="25000"/>
              <a:buFont typeface="Arial"/>
              <a:buNone/>
            </a:pPr>
            <a:r>
              <a:rPr lang="en-US">
                <a:latin typeface="Tw Cen MT"/>
                <a:ea typeface="Twentieth Century"/>
                <a:cs typeface="Tw Cen MT"/>
                <a:sym typeface="Twentieth Century"/>
              </a:rPr>
              <a:t>20.03.2017</a:t>
            </a:r>
          </a:p>
        </p:txBody>
      </p:sp>
      <p:sp>
        <p:nvSpPr>
          <p:cNvPr id="98" name="Shape 98"/>
          <p:cNvSpPr txBox="1"/>
          <p:nvPr/>
        </p:nvSpPr>
        <p:spPr>
          <a:xfrm>
            <a:off x="457200" y="274637"/>
            <a:ext cx="8229600" cy="1981199"/>
          </a:xfrm>
          <a:prstGeom prst="rect">
            <a:avLst/>
          </a:prstGeom>
          <a:solidFill>
            <a:srgbClr val="538CD5">
              <a:alpha val="66666"/>
            </a:srgbClr>
          </a:solid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Tw Cen MT"/>
              <a:ea typeface="Calibri"/>
              <a:cs typeface="Tw Cen MT"/>
              <a:sym typeface="Calibri"/>
            </a:endParaRPr>
          </a:p>
        </p:txBody>
      </p:sp>
      <p:sp>
        <p:nvSpPr>
          <p:cNvPr id="99" name="Shape 99"/>
          <p:cNvSpPr txBox="1"/>
          <p:nvPr/>
        </p:nvSpPr>
        <p:spPr>
          <a:xfrm>
            <a:off x="878945" y="511272"/>
            <a:ext cx="7386107" cy="1107995"/>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600" dirty="0" err="1">
                <a:solidFill>
                  <a:srgbClr val="002060"/>
                </a:solidFill>
                <a:latin typeface="Tw Cen MT"/>
                <a:ea typeface="Twentieth Century"/>
                <a:cs typeface="Tw Cen MT"/>
                <a:sym typeface="Twentieth Century"/>
              </a:rPr>
              <a:t>Hepatology</a:t>
            </a:r>
            <a:endParaRPr lang="en-US" sz="6600" dirty="0">
              <a:solidFill>
                <a:srgbClr val="002060"/>
              </a:solidFill>
              <a:latin typeface="Tw Cen MT"/>
              <a:ea typeface="Twentieth Century"/>
              <a:cs typeface="Tw Cen MT"/>
              <a:sym typeface="Twentieth Century"/>
            </a:endParaRPr>
          </a:p>
        </p:txBody>
      </p:sp>
      <p:sp>
        <p:nvSpPr>
          <p:cNvPr id="100" name="Shape 100"/>
          <p:cNvSpPr txBox="1"/>
          <p:nvPr/>
        </p:nvSpPr>
        <p:spPr>
          <a:xfrm>
            <a:off x="1187609" y="6457669"/>
            <a:ext cx="5064125" cy="277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01" name="Shape 101"/>
          <p:cNvPicPr preferRelativeResize="0"/>
          <p:nvPr/>
        </p:nvPicPr>
        <p:blipFill rotWithShape="1">
          <a:blip r:embed="rId3">
            <a:alphaModFix/>
          </a:blip>
          <a:srcRect/>
          <a:stretch/>
        </p:blipFill>
        <p:spPr>
          <a:xfrm>
            <a:off x="152400" y="5705439"/>
            <a:ext cx="1035210" cy="102658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r>
              <a:rPr lang="en-US" dirty="0">
                <a:latin typeface="Tw Cen MT"/>
                <a:ea typeface="Twentieth Century"/>
                <a:cs typeface="Tw Cen MT"/>
                <a:sym typeface="Twentieth Century"/>
              </a:rPr>
              <a:t>Investigations:</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Blood tests</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Imaging </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Biopsy</a:t>
            </a:r>
          </a:p>
          <a:p>
            <a:pPr marL="457200" marR="0" lvl="0" indent="-228600" algn="l" rtl="0">
              <a:spcBef>
                <a:spcPts val="0"/>
              </a:spcBef>
              <a:spcAft>
                <a:spcPts val="0"/>
              </a:spcAft>
              <a:buFont typeface="Twentieth Century"/>
            </a:pPr>
            <a:r>
              <a:rPr lang="en-US" dirty="0" err="1">
                <a:latin typeface="Tw Cen MT"/>
                <a:ea typeface="Twentieth Century"/>
                <a:cs typeface="Tw Cen MT"/>
                <a:sym typeface="Twentieth Century"/>
              </a:rPr>
              <a:t>Ascitic</a:t>
            </a:r>
            <a:r>
              <a:rPr lang="en-US" dirty="0">
                <a:latin typeface="Tw Cen MT"/>
                <a:ea typeface="Twentieth Century"/>
                <a:cs typeface="Tw Cen MT"/>
                <a:sym typeface="Twentieth Century"/>
              </a:rPr>
              <a:t> tap</a:t>
            </a: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algn="l" rtl="0">
              <a:spcBef>
                <a:spcPts val="0"/>
              </a:spcBef>
              <a:spcAft>
                <a:spcPts val="0"/>
              </a:spcAft>
              <a:buNone/>
            </a:pPr>
            <a:r>
              <a:rPr lang="en-US" sz="2400" dirty="0">
                <a:latin typeface="Tw Cen MT"/>
                <a:ea typeface="Twentieth Century"/>
                <a:cs typeface="Tw Cen MT"/>
                <a:sym typeface="Twentieth Century"/>
              </a:rPr>
              <a:t>Management:</a:t>
            </a:r>
          </a:p>
          <a:p>
            <a:pPr marL="457200" marR="0" lvl="0" indent="-381000" algn="l" rtl="0">
              <a:spcBef>
                <a:spcPts val="0"/>
              </a:spcBef>
              <a:spcAft>
                <a:spcPts val="0"/>
              </a:spcAft>
              <a:buSzPct val="100000"/>
              <a:buFont typeface="Twentieth Century"/>
              <a:buAutoNum type="arabicPeriod"/>
            </a:pPr>
            <a:r>
              <a:rPr lang="en-US" sz="2400" dirty="0">
                <a:latin typeface="Tw Cen MT"/>
                <a:ea typeface="Twentieth Century"/>
                <a:cs typeface="Tw Cen MT"/>
                <a:sym typeface="Twentieth Century"/>
              </a:rPr>
              <a:t>Fatty liver - abstinence</a:t>
            </a:r>
          </a:p>
          <a:p>
            <a:pPr marL="457200" marR="0" lvl="0" indent="-381000" algn="l" rtl="0">
              <a:spcBef>
                <a:spcPts val="0"/>
              </a:spcBef>
              <a:spcAft>
                <a:spcPts val="0"/>
              </a:spcAft>
              <a:buSzPct val="100000"/>
              <a:buFont typeface="Twentieth Century"/>
              <a:buAutoNum type="arabicPeriod"/>
            </a:pPr>
            <a:r>
              <a:rPr lang="en-US" sz="2400" dirty="0">
                <a:latin typeface="Tw Cen MT"/>
                <a:ea typeface="Twentieth Century"/>
                <a:cs typeface="Tw Cen MT"/>
                <a:sym typeface="Twentieth Century"/>
              </a:rPr>
              <a:t>Hepatitis - abstinence + withdrawals + supplements + steroids</a:t>
            </a:r>
          </a:p>
          <a:p>
            <a:pPr marL="457200" marR="0" lvl="0" indent="-381000" algn="l" rtl="0">
              <a:spcBef>
                <a:spcPts val="0"/>
              </a:spcBef>
              <a:spcAft>
                <a:spcPts val="0"/>
              </a:spcAft>
              <a:buSzPct val="100000"/>
              <a:buFont typeface="Twentieth Century"/>
              <a:buAutoNum type="arabicPeriod"/>
            </a:pPr>
            <a:r>
              <a:rPr lang="en-US" sz="2400" dirty="0">
                <a:latin typeface="Tw Cen MT"/>
                <a:ea typeface="Twentieth Century"/>
                <a:cs typeface="Tw Cen MT"/>
                <a:sym typeface="Twentieth Century"/>
              </a:rPr>
              <a:t>Cirrhosis - manage accordingly </a:t>
            </a:r>
          </a:p>
        </p:txBody>
      </p:sp>
      <p:sp>
        <p:nvSpPr>
          <p:cNvPr id="263" name="Shape 263"/>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64" name="Shape 264"/>
          <p:cNvPicPr preferRelativeResize="0"/>
          <p:nvPr/>
        </p:nvPicPr>
        <p:blipFill rotWithShape="1">
          <a:blip r:embed="rId3">
            <a:alphaModFix/>
          </a:blip>
          <a:srcRect/>
          <a:stretch/>
        </p:blipFill>
        <p:spPr>
          <a:xfrm>
            <a:off x="152400" y="5705439"/>
            <a:ext cx="1035300" cy="1026600"/>
          </a:xfrm>
          <a:prstGeom prst="rect">
            <a:avLst/>
          </a:prstGeom>
          <a:noFill/>
          <a:ln>
            <a:noFill/>
          </a:ln>
        </p:spPr>
      </p:pic>
      <p:graphicFrame>
        <p:nvGraphicFramePr>
          <p:cNvPr id="265" name="Shape 265"/>
          <p:cNvGraphicFramePr/>
          <p:nvPr>
            <p:extLst>
              <p:ext uri="{D42A27DB-BD31-4B8C-83A1-F6EECF244321}">
                <p14:modId xmlns:p14="http://schemas.microsoft.com/office/powerpoint/2010/main" val="2604046232"/>
              </p:ext>
            </p:extLst>
          </p:nvPr>
        </p:nvGraphicFramePr>
        <p:xfrm>
          <a:off x="4622825" y="1704775"/>
          <a:ext cx="4063975" cy="2224919"/>
        </p:xfrm>
        <a:graphic>
          <a:graphicData uri="http://schemas.openxmlformats.org/drawingml/2006/table">
            <a:tbl>
              <a:tblPr>
                <a:noFill/>
                <a:tableStyleId>{B4BD2D8C-06A9-42C1-BDDF-57AF746C70C3}</a:tableStyleId>
              </a:tblPr>
              <a:tblGrid>
                <a:gridCol w="994575">
                  <a:extLst>
                    <a:ext uri="{9D8B030D-6E8A-4147-A177-3AD203B41FA5}">
                      <a16:colId xmlns:a16="http://schemas.microsoft.com/office/drawing/2014/main" val="20000"/>
                    </a:ext>
                  </a:extLst>
                </a:gridCol>
                <a:gridCol w="3069400">
                  <a:extLst>
                    <a:ext uri="{9D8B030D-6E8A-4147-A177-3AD203B41FA5}">
                      <a16:colId xmlns:a16="http://schemas.microsoft.com/office/drawing/2014/main" val="20001"/>
                    </a:ext>
                  </a:extLst>
                </a:gridCol>
              </a:tblGrid>
              <a:tr h="381000">
                <a:tc>
                  <a:txBody>
                    <a:bodyPr/>
                    <a:lstStyle/>
                    <a:p>
                      <a:pPr lvl="0" algn="ctr">
                        <a:spcBef>
                          <a:spcPts val="0"/>
                        </a:spcBef>
                        <a:buNone/>
                      </a:pPr>
                      <a:r>
                        <a:rPr lang="en-US" b="1">
                          <a:latin typeface="Tw Cen MT"/>
                          <a:ea typeface="Twentieth Century"/>
                          <a:cs typeface="Tw Cen MT"/>
                          <a:sym typeface="Twentieth Century"/>
                        </a:rPr>
                        <a:t>Tests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Findings</a:t>
                      </a:r>
                    </a:p>
                  </a:txBody>
                  <a:tcPr marL="91425" marR="91425" marT="91425" marB="91425"/>
                </a:tc>
                <a:extLst>
                  <a:ext uri="{0D108BD9-81ED-4DB2-BD59-A6C34878D82A}">
                    <a16:rowId xmlns:a16="http://schemas.microsoft.com/office/drawing/2014/main" val="10000"/>
                  </a:ext>
                </a:extLst>
              </a:tr>
              <a:tr h="381000">
                <a:tc>
                  <a:txBody>
                    <a:bodyPr/>
                    <a:lstStyle/>
                    <a:p>
                      <a:pPr lvl="0" algn="ctr">
                        <a:spcBef>
                          <a:spcPts val="0"/>
                        </a:spcBef>
                        <a:buNone/>
                      </a:pPr>
                      <a:r>
                        <a:rPr lang="en-US" b="1">
                          <a:latin typeface="Tw Cen MT"/>
                          <a:ea typeface="Twentieth Century"/>
                          <a:cs typeface="Tw Cen MT"/>
                          <a:sym typeface="Twentieth Century"/>
                        </a:rPr>
                        <a:t>LFT</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AST : ALT (&gt;2) </a:t>
                      </a:r>
                    </a:p>
                    <a:p>
                      <a:pPr marL="457200" lvl="0" indent="-228600">
                        <a:spcBef>
                          <a:spcPts val="0"/>
                        </a:spcBef>
                        <a:buFont typeface="Twentieth Century"/>
                        <a:buChar char="●"/>
                      </a:pPr>
                      <a:r>
                        <a:rPr lang="en-US">
                          <a:latin typeface="Tw Cen MT"/>
                          <a:ea typeface="Twentieth Century"/>
                          <a:cs typeface="Tw Cen MT"/>
                          <a:sym typeface="Twentieth Century"/>
                        </a:rPr>
                        <a:t>Bilirubin </a:t>
                      </a:r>
                      <a:r>
                        <a:rPr lang="en-US">
                          <a:solidFill>
                            <a:schemeClr val="dk1"/>
                          </a:solidFill>
                          <a:latin typeface="Tw Cen MT"/>
                          <a:ea typeface="Twentieth Century"/>
                          <a:cs typeface="Tw Cen MT"/>
                          <a:sym typeface="Twentieth Century"/>
                        </a:rPr>
                        <a:t>↑</a:t>
                      </a:r>
                    </a:p>
                    <a:p>
                      <a:pPr marL="457200" lvl="0" indent="-228600">
                        <a:spcBef>
                          <a:spcPts val="0"/>
                        </a:spcBef>
                        <a:buClr>
                          <a:schemeClr val="dk1"/>
                        </a:buClr>
                        <a:buFont typeface="Twentieth Century"/>
                        <a:buChar char="●"/>
                      </a:pPr>
                      <a:r>
                        <a:rPr lang="en-US">
                          <a:solidFill>
                            <a:schemeClr val="dk1"/>
                          </a:solidFill>
                          <a:latin typeface="Tw Cen MT"/>
                          <a:ea typeface="Twentieth Century"/>
                          <a:cs typeface="Tw Cen MT"/>
                          <a:sym typeface="Twentieth Century"/>
                        </a:rPr>
                        <a:t>Albumin ↓</a:t>
                      </a:r>
                    </a:p>
                  </a:txBody>
                  <a:tcPr marL="91425" marR="91425" marT="91425" marB="91425"/>
                </a:tc>
                <a:extLst>
                  <a:ext uri="{0D108BD9-81ED-4DB2-BD59-A6C34878D82A}">
                    <a16:rowId xmlns:a16="http://schemas.microsoft.com/office/drawing/2014/main" val="10001"/>
                  </a:ext>
                </a:extLst>
              </a:tr>
              <a:tr h="381000">
                <a:tc>
                  <a:txBody>
                    <a:bodyPr/>
                    <a:lstStyle/>
                    <a:p>
                      <a:pPr lvl="0" algn="ctr">
                        <a:spcBef>
                          <a:spcPts val="0"/>
                        </a:spcBef>
                        <a:buNone/>
                      </a:pPr>
                      <a:r>
                        <a:rPr lang="en-US" b="1">
                          <a:latin typeface="Tw Cen MT"/>
                          <a:ea typeface="Twentieth Century"/>
                          <a:cs typeface="Tw Cen MT"/>
                          <a:sym typeface="Twentieth Century"/>
                        </a:rPr>
                        <a:t>FBC</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WCC </a:t>
                      </a:r>
                      <a:r>
                        <a:rPr lang="en-US">
                          <a:solidFill>
                            <a:schemeClr val="dk1"/>
                          </a:solidFill>
                          <a:latin typeface="Tw Cen MT"/>
                          <a:ea typeface="Twentieth Century"/>
                          <a:cs typeface="Tw Cen MT"/>
                          <a:sym typeface="Twentieth Century"/>
                        </a:rPr>
                        <a:t>↑</a:t>
                      </a:r>
                    </a:p>
                    <a:p>
                      <a:pPr marL="457200" lvl="0" indent="-228600">
                        <a:spcBef>
                          <a:spcPts val="0"/>
                        </a:spcBef>
                        <a:buClr>
                          <a:schemeClr val="dk1"/>
                        </a:buClr>
                        <a:buFont typeface="Twentieth Century"/>
                        <a:buChar char="●"/>
                      </a:pPr>
                      <a:r>
                        <a:rPr lang="en-US">
                          <a:solidFill>
                            <a:schemeClr val="dk1"/>
                          </a:solidFill>
                          <a:latin typeface="Tw Cen MT"/>
                          <a:ea typeface="Twentieth Century"/>
                          <a:cs typeface="Tw Cen MT"/>
                          <a:sym typeface="Twentieth Century"/>
                        </a:rPr>
                        <a:t>Macrocytic anaemia (round RBC) </a:t>
                      </a:r>
                    </a:p>
                  </a:txBody>
                  <a:tcPr marL="91425" marR="91425" marT="91425" marB="91425"/>
                </a:tc>
                <a:extLst>
                  <a:ext uri="{0D108BD9-81ED-4DB2-BD59-A6C34878D82A}">
                    <a16:rowId xmlns:a16="http://schemas.microsoft.com/office/drawing/2014/main" val="10002"/>
                  </a:ext>
                </a:extLst>
              </a:tr>
              <a:tr h="381000">
                <a:tc>
                  <a:txBody>
                    <a:bodyPr/>
                    <a:lstStyle/>
                    <a:p>
                      <a:pPr lvl="0" algn="ctr" rtl="0">
                        <a:spcBef>
                          <a:spcPts val="0"/>
                        </a:spcBef>
                        <a:buNone/>
                      </a:pPr>
                      <a:r>
                        <a:rPr lang="en-US" b="1">
                          <a:latin typeface="Tw Cen MT"/>
                          <a:ea typeface="Twentieth Century"/>
                          <a:cs typeface="Tw Cen MT"/>
                          <a:sym typeface="Twentieth Century"/>
                        </a:rPr>
                        <a:t>Coag</a:t>
                      </a:r>
                    </a:p>
                  </a:txBody>
                  <a:tcPr marL="91425" marR="91425" marT="91425" marB="91425"/>
                </a:tc>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PT time </a:t>
                      </a:r>
                      <a:r>
                        <a:rPr lang="en-US" dirty="0">
                          <a:solidFill>
                            <a:schemeClr val="dk1"/>
                          </a:solidFill>
                          <a:latin typeface="Tw Cen MT"/>
                          <a:ea typeface="Twentieth Century"/>
                          <a:cs typeface="Tw Cen MT"/>
                          <a:sym typeface="Twentieth Century"/>
                        </a:rPr>
                        <a:t>↑</a:t>
                      </a:r>
                    </a:p>
                  </a:txBody>
                  <a:tcPr marL="91425" marR="91425" marT="91425" marB="91425"/>
                </a:tc>
                <a:extLst>
                  <a:ext uri="{0D108BD9-81ED-4DB2-BD59-A6C34878D82A}">
                    <a16:rowId xmlns:a16="http://schemas.microsoft.com/office/drawing/2014/main" val="10003"/>
                  </a:ext>
                </a:extLst>
              </a:tr>
            </a:tbl>
          </a:graphicData>
        </a:graphic>
      </p:graphicFrame>
      <p:sp>
        <p:nvSpPr>
          <p:cNvPr id="266" name="Shape 266"/>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5000">
                <a:solidFill>
                  <a:schemeClr val="dk1"/>
                </a:solidFill>
                <a:latin typeface="Tw Cen MT"/>
                <a:ea typeface="Twentieth Century"/>
                <a:cs typeface="Tw Cen MT"/>
                <a:sym typeface="Twentieth Century"/>
              </a:rPr>
              <a:t>Alcoholic Liver Disease (ALD)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endParaRPr b="1">
              <a:latin typeface="Tw Cen MT"/>
              <a:ea typeface="Twentieth Century"/>
              <a:cs typeface="Tw Cen MT"/>
              <a:sym typeface="Twentieth Century"/>
            </a:endParaRPr>
          </a:p>
          <a:p>
            <a:pPr marL="177800" marR="0" lvl="0" indent="-177800" algn="l" rtl="0">
              <a:spcBef>
                <a:spcPts val="0"/>
              </a:spcBef>
              <a:spcAft>
                <a:spcPts val="0"/>
              </a:spcAft>
              <a:buClr>
                <a:schemeClr val="dk1"/>
              </a:buClr>
              <a:buSzPct val="100000"/>
              <a:buFont typeface="Arial"/>
              <a:buNone/>
            </a:pPr>
            <a:endParaRPr b="1">
              <a:latin typeface="Tw Cen MT"/>
              <a:ea typeface="Twentieth Century"/>
              <a:cs typeface="Tw Cen MT"/>
              <a:sym typeface="Twentieth Century"/>
            </a:endParaRPr>
          </a:p>
          <a:p>
            <a:pPr marL="342900" marR="0" lvl="0" indent="-342900" algn="ctr" rtl="0">
              <a:spcBef>
                <a:spcPts val="0"/>
              </a:spcBef>
              <a:spcAft>
                <a:spcPts val="0"/>
              </a:spcAft>
              <a:buClr>
                <a:schemeClr val="dk1"/>
              </a:buClr>
              <a:buSzPct val="100000"/>
              <a:buFont typeface="Arial"/>
              <a:buNone/>
            </a:pPr>
            <a:endParaRPr b="1">
              <a:latin typeface="Tw Cen MT"/>
              <a:ea typeface="Twentieth Century"/>
              <a:cs typeface="Tw Cen MT"/>
              <a:sym typeface="Twentieth Century"/>
            </a:endParaRPr>
          </a:p>
        </p:txBody>
      </p:sp>
      <p:sp>
        <p:nvSpPr>
          <p:cNvPr id="272" name="Shape 272"/>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73" name="Shape 273"/>
          <p:cNvPicPr preferRelativeResize="0"/>
          <p:nvPr/>
        </p:nvPicPr>
        <p:blipFill rotWithShape="1">
          <a:blip r:embed="rId3">
            <a:alphaModFix/>
          </a:blip>
          <a:srcRect/>
          <a:stretch/>
        </p:blipFill>
        <p:spPr>
          <a:xfrm>
            <a:off x="152400" y="5705439"/>
            <a:ext cx="1035300" cy="1026600"/>
          </a:xfrm>
          <a:prstGeom prst="rect">
            <a:avLst/>
          </a:prstGeom>
          <a:noFill/>
          <a:ln>
            <a:noFill/>
          </a:ln>
        </p:spPr>
      </p:pic>
      <p:graphicFrame>
        <p:nvGraphicFramePr>
          <p:cNvPr id="274" name="Shape 274"/>
          <p:cNvGraphicFramePr/>
          <p:nvPr>
            <p:extLst>
              <p:ext uri="{D42A27DB-BD31-4B8C-83A1-F6EECF244321}">
                <p14:modId xmlns:p14="http://schemas.microsoft.com/office/powerpoint/2010/main" val="802967691"/>
              </p:ext>
            </p:extLst>
          </p:nvPr>
        </p:nvGraphicFramePr>
        <p:xfrm>
          <a:off x="952500" y="1594175"/>
          <a:ext cx="7239000" cy="4754729"/>
        </p:xfrm>
        <a:graphic>
          <a:graphicData uri="http://schemas.openxmlformats.org/drawingml/2006/table">
            <a:tbl>
              <a:tblPr>
                <a:noFill/>
                <a:tableStyleId>{B4BD2D8C-06A9-42C1-BDDF-57AF746C70C3}</a:tableStyleId>
              </a:tblPr>
              <a:tblGrid>
                <a:gridCol w="1262525">
                  <a:extLst>
                    <a:ext uri="{9D8B030D-6E8A-4147-A177-3AD203B41FA5}">
                      <a16:colId xmlns:a16="http://schemas.microsoft.com/office/drawing/2014/main" val="20000"/>
                    </a:ext>
                  </a:extLst>
                </a:gridCol>
                <a:gridCol w="3877250">
                  <a:extLst>
                    <a:ext uri="{9D8B030D-6E8A-4147-A177-3AD203B41FA5}">
                      <a16:colId xmlns:a16="http://schemas.microsoft.com/office/drawing/2014/main" val="20001"/>
                    </a:ext>
                  </a:extLst>
                </a:gridCol>
                <a:gridCol w="2099225">
                  <a:extLst>
                    <a:ext uri="{9D8B030D-6E8A-4147-A177-3AD203B41FA5}">
                      <a16:colId xmlns:a16="http://schemas.microsoft.com/office/drawing/2014/main" val="20002"/>
                    </a:ext>
                  </a:extLst>
                </a:gridCol>
              </a:tblGrid>
              <a:tr h="381000">
                <a:tc>
                  <a:txBody>
                    <a:bodyPr/>
                    <a:lstStyle/>
                    <a:p>
                      <a:pPr lvl="0" algn="ctr">
                        <a:spcBef>
                          <a:spcPts val="0"/>
                        </a:spcBef>
                        <a:buNone/>
                      </a:pPr>
                      <a:endParaRPr b="1">
                        <a:latin typeface="Tw Cen MT"/>
                        <a:ea typeface="Twentieth Century"/>
                        <a:cs typeface="Tw Cen MT"/>
                        <a:sym typeface="Twentieth Century"/>
                      </a:endParaRP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Characteristics</a:t>
                      </a:r>
                    </a:p>
                  </a:txBody>
                  <a:tcPr marL="91425" marR="91425" marT="91425" marB="91425"/>
                </a:tc>
                <a:tc>
                  <a:txBody>
                    <a:bodyPr/>
                    <a:lstStyle/>
                    <a:p>
                      <a:pPr lvl="0" algn="ctr">
                        <a:spcBef>
                          <a:spcPts val="0"/>
                        </a:spcBef>
                        <a:buNone/>
                      </a:pPr>
                      <a:r>
                        <a:rPr lang="en-US" b="1" dirty="0">
                          <a:latin typeface="Tw Cen MT"/>
                          <a:ea typeface="Twentieth Century"/>
                          <a:cs typeface="Tw Cen MT"/>
                          <a:sym typeface="Twentieth Century"/>
                        </a:rPr>
                        <a:t>Management</a:t>
                      </a:r>
                    </a:p>
                  </a:txBody>
                  <a:tcPr marL="91425" marR="91425" marT="91425" marB="91425"/>
                </a:tc>
                <a:extLst>
                  <a:ext uri="{0D108BD9-81ED-4DB2-BD59-A6C34878D82A}">
                    <a16:rowId xmlns:a16="http://schemas.microsoft.com/office/drawing/2014/main" val="10000"/>
                  </a:ext>
                </a:extLst>
              </a:tr>
              <a:tr h="381000">
                <a:tc>
                  <a:txBody>
                    <a:bodyPr/>
                    <a:lstStyle/>
                    <a:p>
                      <a:pPr lvl="0" algn="ctr">
                        <a:spcBef>
                          <a:spcPts val="0"/>
                        </a:spcBef>
                        <a:buNone/>
                      </a:pPr>
                      <a:r>
                        <a:rPr lang="en-US" b="1">
                          <a:latin typeface="Tw Cen MT"/>
                          <a:ea typeface="Twentieth Century"/>
                          <a:cs typeface="Tw Cen MT"/>
                          <a:sym typeface="Twentieth Century"/>
                        </a:rPr>
                        <a:t>Dependence</a:t>
                      </a:r>
                    </a:p>
                  </a:txBody>
                  <a:tcPr marL="91425" marR="91425" marT="91425" marB="91425"/>
                </a:tc>
                <a:tc>
                  <a:txBody>
                    <a:bodyPr/>
                    <a:lstStyle/>
                    <a:p>
                      <a:pPr lvl="0">
                        <a:spcBef>
                          <a:spcPts val="0"/>
                        </a:spcBef>
                        <a:buNone/>
                      </a:pPr>
                      <a:endParaRPr>
                        <a:latin typeface="Tw Cen MT"/>
                        <a:ea typeface="Twentieth Century"/>
                        <a:cs typeface="Tw Cen MT"/>
                        <a:sym typeface="Twentieth Century"/>
                      </a:endParaRPr>
                    </a:p>
                  </a:txBody>
                  <a:tcPr marL="91425" marR="91425" marT="91425" marB="91425"/>
                </a:tc>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Acamprosate</a:t>
                      </a:r>
                    </a:p>
                    <a:p>
                      <a:pPr marL="457200" lvl="0" indent="-228600" rtl="0">
                        <a:spcBef>
                          <a:spcPts val="0"/>
                        </a:spcBef>
                        <a:buFont typeface="Twentieth Century"/>
                        <a:buChar char="●"/>
                      </a:pPr>
                      <a:r>
                        <a:rPr lang="en-US">
                          <a:latin typeface="Tw Cen MT"/>
                          <a:ea typeface="Twentieth Century"/>
                          <a:cs typeface="Tw Cen MT"/>
                          <a:sym typeface="Twentieth Century"/>
                        </a:rPr>
                        <a:t>Naltrexone</a:t>
                      </a:r>
                    </a:p>
                    <a:p>
                      <a:pPr marL="457200" lvl="0" indent="-228600">
                        <a:spcBef>
                          <a:spcPts val="0"/>
                        </a:spcBef>
                        <a:buFont typeface="Twentieth Century"/>
                        <a:buChar char="●"/>
                      </a:pPr>
                      <a:r>
                        <a:rPr lang="en-US">
                          <a:latin typeface="Tw Cen MT"/>
                          <a:ea typeface="Twentieth Century"/>
                          <a:cs typeface="Tw Cen MT"/>
                          <a:sym typeface="Twentieth Century"/>
                        </a:rPr>
                        <a:t>Disulfiram </a:t>
                      </a:r>
                    </a:p>
                  </a:txBody>
                  <a:tcPr marL="91425" marR="91425" marT="91425" marB="91425"/>
                </a:tc>
                <a:extLst>
                  <a:ext uri="{0D108BD9-81ED-4DB2-BD59-A6C34878D82A}">
                    <a16:rowId xmlns:a16="http://schemas.microsoft.com/office/drawing/2014/main" val="10001"/>
                  </a:ext>
                </a:extLst>
              </a:tr>
              <a:tr h="381000">
                <a:tc>
                  <a:txBody>
                    <a:bodyPr/>
                    <a:lstStyle/>
                    <a:p>
                      <a:pPr lvl="0" algn="ctr">
                        <a:spcBef>
                          <a:spcPts val="0"/>
                        </a:spcBef>
                        <a:buNone/>
                      </a:pPr>
                      <a:r>
                        <a:rPr lang="en-US" b="1">
                          <a:latin typeface="Tw Cen MT"/>
                          <a:ea typeface="Twentieth Century"/>
                          <a:cs typeface="Tw Cen MT"/>
                          <a:sym typeface="Twentieth Century"/>
                        </a:rPr>
                        <a:t>Withdrawal</a:t>
                      </a:r>
                    </a:p>
                  </a:txBody>
                  <a:tcPr marL="91425" marR="91425" marT="91425" marB="91425"/>
                </a:tc>
                <a:tc>
                  <a:txBody>
                    <a:bodyPr/>
                    <a:lstStyle/>
                    <a:p>
                      <a:pPr marL="457200" lvl="0" indent="-228600" rtl="0">
                        <a:spcBef>
                          <a:spcPts val="0"/>
                        </a:spcBef>
                        <a:buClr>
                          <a:schemeClr val="dk1"/>
                        </a:buClr>
                        <a:buFont typeface="Twentieth Century"/>
                        <a:buChar char="●"/>
                      </a:pPr>
                      <a:r>
                        <a:rPr lang="en-US">
                          <a:solidFill>
                            <a:schemeClr val="dk1"/>
                          </a:solidFill>
                          <a:latin typeface="Tw Cen MT"/>
                          <a:ea typeface="Twentieth Century"/>
                          <a:cs typeface="Tw Cen MT"/>
                          <a:sym typeface="Twentieth Century"/>
                        </a:rPr>
                        <a:t>Tremors (“the shakes”)</a:t>
                      </a:r>
                    </a:p>
                    <a:p>
                      <a:pPr marL="457200" lvl="0" indent="-228600" rtl="0">
                        <a:spcBef>
                          <a:spcPts val="0"/>
                        </a:spcBef>
                        <a:buClr>
                          <a:schemeClr val="dk1"/>
                        </a:buClr>
                        <a:buFont typeface="Twentieth Century"/>
                        <a:buChar char="●"/>
                      </a:pPr>
                      <a:r>
                        <a:rPr lang="en-US">
                          <a:solidFill>
                            <a:schemeClr val="dk1"/>
                          </a:solidFill>
                          <a:latin typeface="Tw Cen MT"/>
                          <a:ea typeface="Twentieth Century"/>
                          <a:cs typeface="Tw Cen MT"/>
                          <a:sym typeface="Twentieth Century"/>
                        </a:rPr>
                        <a:t>Hallucinations (“insects crawling”)</a:t>
                      </a:r>
                    </a:p>
                    <a:p>
                      <a:pPr marL="457200" lvl="0" indent="-228600" rtl="0">
                        <a:spcBef>
                          <a:spcPts val="0"/>
                        </a:spcBef>
                        <a:buClr>
                          <a:schemeClr val="dk1"/>
                        </a:buClr>
                        <a:buFont typeface="Twentieth Century"/>
                        <a:buChar char="●"/>
                      </a:pPr>
                      <a:r>
                        <a:rPr lang="en-US">
                          <a:solidFill>
                            <a:schemeClr val="dk1"/>
                          </a:solidFill>
                          <a:latin typeface="Tw Cen MT"/>
                          <a:ea typeface="Twentieth Century"/>
                          <a:cs typeface="Tw Cen MT"/>
                          <a:sym typeface="Twentieth Century"/>
                        </a:rPr>
                        <a:t>Agitation </a:t>
                      </a:r>
                    </a:p>
                    <a:p>
                      <a:pPr marL="457200" lvl="0" indent="-228600" rtl="0">
                        <a:spcBef>
                          <a:spcPts val="0"/>
                        </a:spcBef>
                        <a:buClr>
                          <a:schemeClr val="dk1"/>
                        </a:buClr>
                        <a:buFont typeface="Twentieth Century"/>
                        <a:buChar char="●"/>
                      </a:pPr>
                      <a:r>
                        <a:rPr lang="en-US" b="1" u="sng">
                          <a:solidFill>
                            <a:schemeClr val="dk1"/>
                          </a:solidFill>
                          <a:latin typeface="Tw Cen MT"/>
                          <a:ea typeface="Twentieth Century"/>
                          <a:cs typeface="Tw Cen MT"/>
                          <a:sym typeface="Twentieth Century"/>
                        </a:rPr>
                        <a:t>Delirium tremens</a:t>
                      </a:r>
                    </a:p>
                  </a:txBody>
                  <a:tcPr marL="91425" marR="91425" marT="91425" marB="91425"/>
                </a:tc>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Chlordiazepoxide </a:t>
                      </a:r>
                    </a:p>
                  </a:txBody>
                  <a:tcPr marL="91425" marR="91425" marT="91425" marB="91425"/>
                </a:tc>
                <a:extLst>
                  <a:ext uri="{0D108BD9-81ED-4DB2-BD59-A6C34878D82A}">
                    <a16:rowId xmlns:a16="http://schemas.microsoft.com/office/drawing/2014/main" val="10002"/>
                  </a:ext>
                </a:extLst>
              </a:tr>
              <a:tr h="381000">
                <a:tc>
                  <a:txBody>
                    <a:bodyPr/>
                    <a:lstStyle/>
                    <a:p>
                      <a:pPr lvl="0" algn="ctr">
                        <a:spcBef>
                          <a:spcPts val="0"/>
                        </a:spcBef>
                        <a:buNone/>
                      </a:pPr>
                      <a:r>
                        <a:rPr lang="en-US" b="1">
                          <a:latin typeface="Tw Cen MT"/>
                          <a:ea typeface="Twentieth Century"/>
                          <a:cs typeface="Tw Cen MT"/>
                          <a:sym typeface="Twentieth Century"/>
                        </a:rPr>
                        <a:t>Wernicke’s</a:t>
                      </a:r>
                    </a:p>
                  </a:txBody>
                  <a:tcPr marL="91425" marR="91425" marT="91425" marB="91425"/>
                </a:tc>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TRIAD 1</a:t>
                      </a:r>
                    </a:p>
                    <a:p>
                      <a:pPr marL="914400" lvl="1" indent="-228600" rtl="0">
                        <a:spcBef>
                          <a:spcPts val="0"/>
                        </a:spcBef>
                        <a:buFont typeface="Twentieth Century"/>
                        <a:buChar char="○"/>
                      </a:pPr>
                      <a:r>
                        <a:rPr lang="en-US">
                          <a:latin typeface="Tw Cen MT"/>
                          <a:ea typeface="Twentieth Century"/>
                          <a:cs typeface="Tw Cen MT"/>
                          <a:sym typeface="Twentieth Century"/>
                        </a:rPr>
                        <a:t>Confusion </a:t>
                      </a:r>
                    </a:p>
                    <a:p>
                      <a:pPr marL="914400" lvl="1" indent="-228600" rtl="0">
                        <a:spcBef>
                          <a:spcPts val="0"/>
                        </a:spcBef>
                        <a:buFont typeface="Twentieth Century"/>
                        <a:buChar char="○"/>
                      </a:pPr>
                      <a:r>
                        <a:rPr lang="en-US">
                          <a:latin typeface="Tw Cen MT"/>
                          <a:ea typeface="Twentieth Century"/>
                          <a:cs typeface="Tw Cen MT"/>
                          <a:sym typeface="Twentieth Century"/>
                        </a:rPr>
                        <a:t>Ataxia</a:t>
                      </a:r>
                    </a:p>
                    <a:p>
                      <a:pPr marL="914400" lvl="1" indent="-228600">
                        <a:spcBef>
                          <a:spcPts val="0"/>
                        </a:spcBef>
                        <a:buFont typeface="Twentieth Century"/>
                        <a:buChar char="○"/>
                      </a:pPr>
                      <a:r>
                        <a:rPr lang="en-US">
                          <a:latin typeface="Tw Cen MT"/>
                          <a:ea typeface="Twentieth Century"/>
                          <a:cs typeface="Tw Cen MT"/>
                          <a:sym typeface="Twentieth Century"/>
                        </a:rPr>
                        <a:t>Ophthalmoplegia</a:t>
                      </a:r>
                    </a:p>
                  </a:txBody>
                  <a:tcPr marL="91425" marR="91425" marT="91425" marB="91425"/>
                </a:tc>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IV Thiamine </a:t>
                      </a:r>
                    </a:p>
                    <a:p>
                      <a:pPr marL="457200" lvl="0" indent="-228600">
                        <a:spcBef>
                          <a:spcPts val="0"/>
                        </a:spcBef>
                        <a:buFont typeface="Twentieth Century"/>
                        <a:buChar char="●"/>
                      </a:pPr>
                      <a:r>
                        <a:rPr lang="en-US">
                          <a:latin typeface="Tw Cen MT"/>
                          <a:ea typeface="Twentieth Century"/>
                          <a:cs typeface="Tw Cen MT"/>
                          <a:sym typeface="Twentieth Century"/>
                        </a:rPr>
                        <a:t>Vitamin supplements</a:t>
                      </a:r>
                    </a:p>
                  </a:txBody>
                  <a:tcPr marL="91425" marR="91425" marT="91425" marB="91425"/>
                </a:tc>
                <a:extLst>
                  <a:ext uri="{0D108BD9-81ED-4DB2-BD59-A6C34878D82A}">
                    <a16:rowId xmlns:a16="http://schemas.microsoft.com/office/drawing/2014/main" val="10003"/>
                  </a:ext>
                </a:extLst>
              </a:tr>
              <a:tr h="381000">
                <a:tc>
                  <a:txBody>
                    <a:bodyPr/>
                    <a:lstStyle/>
                    <a:p>
                      <a:pPr lvl="0" algn="ctr">
                        <a:spcBef>
                          <a:spcPts val="0"/>
                        </a:spcBef>
                        <a:buNone/>
                      </a:pPr>
                      <a:r>
                        <a:rPr lang="en-US" b="1">
                          <a:latin typeface="Tw Cen MT"/>
                          <a:ea typeface="Twentieth Century"/>
                          <a:cs typeface="Tw Cen MT"/>
                          <a:sym typeface="Twentieth Century"/>
                        </a:rPr>
                        <a:t>Korsakoff’s </a:t>
                      </a:r>
                    </a:p>
                  </a:txBody>
                  <a:tcPr marL="91425" marR="91425" marT="91425" marB="91425"/>
                </a:tc>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IRREVERSIBLE</a:t>
                      </a:r>
                    </a:p>
                    <a:p>
                      <a:pPr marL="457200" lvl="0" indent="-228600" rtl="0">
                        <a:spcBef>
                          <a:spcPts val="0"/>
                        </a:spcBef>
                        <a:buFont typeface="Twentieth Century"/>
                        <a:buChar char="●"/>
                      </a:pPr>
                      <a:r>
                        <a:rPr lang="en-US">
                          <a:latin typeface="Tw Cen MT"/>
                          <a:ea typeface="Twentieth Century"/>
                          <a:cs typeface="Tw Cen MT"/>
                          <a:sym typeface="Twentieth Century"/>
                        </a:rPr>
                        <a:t>TRIAD 1</a:t>
                      </a:r>
                    </a:p>
                    <a:p>
                      <a:pPr marL="457200" lvl="0" indent="-228600" rtl="0">
                        <a:spcBef>
                          <a:spcPts val="0"/>
                        </a:spcBef>
                        <a:buFont typeface="Twentieth Century"/>
                        <a:buChar char="●"/>
                      </a:pPr>
                      <a:r>
                        <a:rPr lang="en-US">
                          <a:latin typeface="Tw Cen MT"/>
                          <a:ea typeface="Twentieth Century"/>
                          <a:cs typeface="Tw Cen MT"/>
                          <a:sym typeface="Twentieth Century"/>
                        </a:rPr>
                        <a:t>TRIAD 2</a:t>
                      </a:r>
                    </a:p>
                    <a:p>
                      <a:pPr marL="914400" lvl="1" indent="-228600" rtl="0">
                        <a:spcBef>
                          <a:spcPts val="0"/>
                        </a:spcBef>
                        <a:buFont typeface="Twentieth Century"/>
                        <a:buChar char="○"/>
                      </a:pPr>
                      <a:r>
                        <a:rPr lang="en-US">
                          <a:latin typeface="Tw Cen MT"/>
                          <a:ea typeface="Twentieth Century"/>
                          <a:cs typeface="Tw Cen MT"/>
                          <a:sym typeface="Twentieth Century"/>
                        </a:rPr>
                        <a:t>Confabulation</a:t>
                      </a:r>
                    </a:p>
                    <a:p>
                      <a:pPr marL="914400" lvl="1" indent="-228600" rtl="0">
                        <a:spcBef>
                          <a:spcPts val="0"/>
                        </a:spcBef>
                        <a:buFont typeface="Twentieth Century"/>
                        <a:buChar char="○"/>
                      </a:pPr>
                      <a:r>
                        <a:rPr lang="en-US">
                          <a:latin typeface="Tw Cen MT"/>
                          <a:ea typeface="Twentieth Century"/>
                          <a:cs typeface="Tw Cen MT"/>
                          <a:sym typeface="Twentieth Century"/>
                        </a:rPr>
                        <a:t>Cannot make new memories</a:t>
                      </a:r>
                    </a:p>
                    <a:p>
                      <a:pPr marL="914400" lvl="1" indent="-228600">
                        <a:spcBef>
                          <a:spcPts val="0"/>
                        </a:spcBef>
                        <a:buFont typeface="Twentieth Century"/>
                        <a:buChar char="○"/>
                      </a:pPr>
                      <a:r>
                        <a:rPr lang="en-US">
                          <a:latin typeface="Tw Cen MT"/>
                          <a:ea typeface="Twentieth Century"/>
                          <a:cs typeface="Tw Cen MT"/>
                          <a:sym typeface="Twentieth Century"/>
                        </a:rPr>
                        <a:t>Lack of apathy &amp; insight</a:t>
                      </a:r>
                    </a:p>
                  </a:txBody>
                  <a:tcPr marL="91425" marR="91425" marT="91425" marB="91425"/>
                </a:tc>
                <a:tc>
                  <a:txBody>
                    <a:bodyPr/>
                    <a:lstStyle/>
                    <a:p>
                      <a:pPr lvl="0">
                        <a:spcBef>
                          <a:spcPts val="0"/>
                        </a:spcBef>
                        <a:buNone/>
                      </a:pPr>
                      <a:endParaRPr dirty="0">
                        <a:latin typeface="Tw Cen MT"/>
                        <a:ea typeface="Twentieth Century"/>
                        <a:cs typeface="Tw Cen MT"/>
                        <a:sym typeface="Twentieth Century"/>
                      </a:endParaRPr>
                    </a:p>
                  </a:txBody>
                  <a:tcPr marL="91425" marR="91425" marT="91425" marB="91425"/>
                </a:tc>
                <a:extLst>
                  <a:ext uri="{0D108BD9-81ED-4DB2-BD59-A6C34878D82A}">
                    <a16:rowId xmlns:a16="http://schemas.microsoft.com/office/drawing/2014/main" val="10004"/>
                  </a:ext>
                </a:extLst>
              </a:tr>
            </a:tbl>
          </a:graphicData>
        </a:graphic>
      </p:graphicFrame>
      <p:sp>
        <p:nvSpPr>
          <p:cNvPr id="275" name="Shape 275"/>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5000">
                <a:solidFill>
                  <a:schemeClr val="dk1"/>
                </a:solidFill>
                <a:latin typeface="Tw Cen MT"/>
                <a:ea typeface="Twentieth Century"/>
                <a:cs typeface="Tw Cen MT"/>
                <a:sym typeface="Twentieth Century"/>
              </a:rPr>
              <a:t>Alcoholic Liver Disease (ALD)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r>
              <a:rPr lang="en-US" sz="1800" dirty="0">
                <a:latin typeface="Tw Cen MT"/>
                <a:ea typeface="Twentieth Century"/>
                <a:cs typeface="Tw Cen MT"/>
                <a:sym typeface="Twentieth Century"/>
              </a:rPr>
              <a:t>Investigations:</a:t>
            </a:r>
          </a:p>
          <a:p>
            <a:pPr marL="457200" marR="0" lvl="0"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Serology</a:t>
            </a:r>
          </a:p>
          <a:p>
            <a:pPr marL="457200" marR="0" lvl="0"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Viral PCR</a:t>
            </a:r>
          </a:p>
        </p:txBody>
      </p:sp>
      <p:sp>
        <p:nvSpPr>
          <p:cNvPr id="281" name="Shape 281"/>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82" name="Shape 282"/>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83" name="Shape 283"/>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800">
                <a:solidFill>
                  <a:schemeClr val="dk1"/>
                </a:solidFill>
                <a:latin typeface="Tw Cen MT"/>
                <a:ea typeface="Twentieth Century"/>
                <a:cs typeface="Tw Cen MT"/>
                <a:sym typeface="Twentieth Century"/>
              </a:rPr>
              <a:t>Viral hepatitis</a:t>
            </a:r>
          </a:p>
        </p:txBody>
      </p:sp>
      <p:graphicFrame>
        <p:nvGraphicFramePr>
          <p:cNvPr id="284" name="Shape 284"/>
          <p:cNvGraphicFramePr/>
          <p:nvPr>
            <p:extLst>
              <p:ext uri="{D42A27DB-BD31-4B8C-83A1-F6EECF244321}">
                <p14:modId xmlns:p14="http://schemas.microsoft.com/office/powerpoint/2010/main" val="430587877"/>
              </p:ext>
            </p:extLst>
          </p:nvPr>
        </p:nvGraphicFramePr>
        <p:xfrm>
          <a:off x="457200" y="1534650"/>
          <a:ext cx="8227800" cy="3139380"/>
        </p:xfrm>
        <a:graphic>
          <a:graphicData uri="http://schemas.openxmlformats.org/drawingml/2006/table">
            <a:tbl>
              <a:tblPr>
                <a:noFill/>
                <a:tableStyleId>{B4BD2D8C-06A9-42C1-BDDF-57AF746C70C3}</a:tableStyleId>
              </a:tblPr>
              <a:tblGrid>
                <a:gridCol w="4113900">
                  <a:extLst>
                    <a:ext uri="{9D8B030D-6E8A-4147-A177-3AD203B41FA5}">
                      <a16:colId xmlns:a16="http://schemas.microsoft.com/office/drawing/2014/main" val="20000"/>
                    </a:ext>
                  </a:extLst>
                </a:gridCol>
                <a:gridCol w="4113900">
                  <a:extLst>
                    <a:ext uri="{9D8B030D-6E8A-4147-A177-3AD203B41FA5}">
                      <a16:colId xmlns:a16="http://schemas.microsoft.com/office/drawing/2014/main" val="20001"/>
                    </a:ext>
                  </a:extLst>
                </a:gridCol>
              </a:tblGrid>
              <a:tr h="381000">
                <a:tc gridSpan="2">
                  <a:txBody>
                    <a:bodyPr/>
                    <a:lstStyle/>
                    <a:p>
                      <a:pPr lvl="0" algn="ctr" rtl="0">
                        <a:spcBef>
                          <a:spcPts val="0"/>
                        </a:spcBef>
                        <a:buNone/>
                      </a:pPr>
                      <a:r>
                        <a:rPr lang="en-US" b="1">
                          <a:latin typeface="Tw Cen MT"/>
                          <a:ea typeface="Twentieth Century"/>
                          <a:cs typeface="Tw Cen MT"/>
                          <a:sym typeface="Twentieth Century"/>
                        </a:rPr>
                        <a:t>Clinical features</a:t>
                      </a: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lvl="0">
                        <a:spcBef>
                          <a:spcPts val="0"/>
                        </a:spcBef>
                        <a:buNone/>
                      </a:pPr>
                      <a:r>
                        <a:rPr lang="en-US">
                          <a:latin typeface="Tw Cen MT"/>
                          <a:ea typeface="Twentieth Century"/>
                          <a:cs typeface="Tw Cen MT"/>
                          <a:sym typeface="Twentieth Century"/>
                        </a:rPr>
                        <a:t>Acute:</a:t>
                      </a:r>
                    </a:p>
                    <a:p>
                      <a:pPr marL="457200" lvl="0" indent="-228600" rtl="0">
                        <a:spcBef>
                          <a:spcPts val="0"/>
                        </a:spcBef>
                        <a:buFont typeface="Twentieth Century"/>
                        <a:buChar char="●"/>
                      </a:pPr>
                      <a:r>
                        <a:rPr lang="en-US">
                          <a:latin typeface="Tw Cen MT"/>
                          <a:ea typeface="Twentieth Century"/>
                          <a:cs typeface="Tw Cen MT"/>
                          <a:sym typeface="Twentieth Century"/>
                        </a:rPr>
                        <a:t>Flu-like symptoms</a:t>
                      </a:r>
                    </a:p>
                    <a:p>
                      <a:pPr marL="914400" lvl="1" indent="-228600" rtl="0">
                        <a:spcBef>
                          <a:spcPts val="0"/>
                        </a:spcBef>
                        <a:buFont typeface="Twentieth Century"/>
                        <a:buChar char="○"/>
                      </a:pPr>
                      <a:r>
                        <a:rPr lang="en-US">
                          <a:latin typeface="Tw Cen MT"/>
                          <a:ea typeface="Twentieth Century"/>
                          <a:cs typeface="Tw Cen MT"/>
                          <a:sym typeface="Twentieth Century"/>
                        </a:rPr>
                        <a:t>Nausea and vomiting</a:t>
                      </a:r>
                    </a:p>
                    <a:p>
                      <a:pPr marL="914400" lvl="1" indent="-228600" rtl="0">
                        <a:spcBef>
                          <a:spcPts val="0"/>
                        </a:spcBef>
                        <a:buFont typeface="Twentieth Century"/>
                        <a:buChar char="○"/>
                      </a:pPr>
                      <a:r>
                        <a:rPr lang="en-US">
                          <a:latin typeface="Tw Cen MT"/>
                          <a:ea typeface="Twentieth Century"/>
                          <a:cs typeface="Tw Cen MT"/>
                          <a:sym typeface="Twentieth Century"/>
                        </a:rPr>
                        <a:t>Myalgia</a:t>
                      </a:r>
                    </a:p>
                    <a:p>
                      <a:pPr marL="914400" lvl="1" indent="-228600" rtl="0">
                        <a:spcBef>
                          <a:spcPts val="0"/>
                        </a:spcBef>
                        <a:buFont typeface="Twentieth Century"/>
                        <a:buChar char="○"/>
                      </a:pPr>
                      <a:r>
                        <a:rPr lang="en-US">
                          <a:latin typeface="Tw Cen MT"/>
                          <a:ea typeface="Twentieth Century"/>
                          <a:cs typeface="Tw Cen MT"/>
                          <a:sym typeface="Twentieth Century"/>
                        </a:rPr>
                        <a:t>Fatigue/malaise</a:t>
                      </a:r>
                    </a:p>
                    <a:p>
                      <a:pPr marL="914400" lvl="1" indent="-228600" rtl="0">
                        <a:spcBef>
                          <a:spcPts val="0"/>
                        </a:spcBef>
                        <a:buFont typeface="Twentieth Century"/>
                        <a:buChar char="○"/>
                      </a:pPr>
                      <a:r>
                        <a:rPr lang="en-US">
                          <a:latin typeface="Tw Cen MT"/>
                          <a:ea typeface="Twentieth Century"/>
                          <a:cs typeface="Tw Cen MT"/>
                          <a:sym typeface="Twentieth Century"/>
                        </a:rPr>
                        <a:t>Coryza</a:t>
                      </a:r>
                    </a:p>
                    <a:p>
                      <a:pPr marL="914400" lvl="1" indent="-228600" rtl="0">
                        <a:spcBef>
                          <a:spcPts val="0"/>
                        </a:spcBef>
                        <a:buFont typeface="Twentieth Century"/>
                        <a:buChar char="○"/>
                      </a:pPr>
                      <a:r>
                        <a:rPr lang="en-US">
                          <a:latin typeface="Tw Cen MT"/>
                          <a:ea typeface="Twentieth Century"/>
                          <a:cs typeface="Tw Cen MT"/>
                          <a:sym typeface="Twentieth Century"/>
                        </a:rPr>
                        <a:t>Headache</a:t>
                      </a:r>
                    </a:p>
                    <a:p>
                      <a:pPr marL="914400" lvl="1" indent="-228600" rtl="0">
                        <a:spcBef>
                          <a:spcPts val="0"/>
                        </a:spcBef>
                        <a:buFont typeface="Twentieth Century"/>
                        <a:buChar char="○"/>
                      </a:pPr>
                      <a:r>
                        <a:rPr lang="en-US">
                          <a:latin typeface="Tw Cen MT"/>
                          <a:ea typeface="Twentieth Century"/>
                          <a:cs typeface="Tw Cen MT"/>
                          <a:sym typeface="Twentieth Century"/>
                        </a:rPr>
                        <a:t>Lymphadenopathy</a:t>
                      </a:r>
                    </a:p>
                    <a:p>
                      <a:pPr marL="457200" lvl="0" indent="-228600" rtl="0">
                        <a:spcBef>
                          <a:spcPts val="0"/>
                        </a:spcBef>
                        <a:buFont typeface="Twentieth Century"/>
                        <a:buChar char="●"/>
                      </a:pPr>
                      <a:r>
                        <a:rPr lang="en-US">
                          <a:latin typeface="Tw Cen MT"/>
                          <a:ea typeface="Twentieth Century"/>
                          <a:cs typeface="Tw Cen MT"/>
                          <a:sym typeface="Twentieth Century"/>
                        </a:rPr>
                        <a:t>Liver</a:t>
                      </a:r>
                    </a:p>
                    <a:p>
                      <a:pPr marL="914400" lvl="1" indent="-228600" rtl="0">
                        <a:spcBef>
                          <a:spcPts val="0"/>
                        </a:spcBef>
                        <a:buFont typeface="Twentieth Century"/>
                        <a:buChar char="○"/>
                      </a:pPr>
                      <a:r>
                        <a:rPr lang="en-US">
                          <a:latin typeface="Tw Cen MT"/>
                          <a:ea typeface="Twentieth Century"/>
                          <a:cs typeface="Tw Cen MT"/>
                          <a:sym typeface="Twentieth Century"/>
                        </a:rPr>
                        <a:t>RUQ pain</a:t>
                      </a:r>
                    </a:p>
                    <a:p>
                      <a:pPr marL="914400" lvl="1" indent="-228600" rtl="0">
                        <a:spcBef>
                          <a:spcPts val="0"/>
                        </a:spcBef>
                        <a:buFont typeface="Twentieth Century"/>
                        <a:buChar char="○"/>
                      </a:pPr>
                      <a:r>
                        <a:rPr lang="en-US">
                          <a:latin typeface="Tw Cen MT"/>
                          <a:ea typeface="Twentieth Century"/>
                          <a:cs typeface="Tw Cen MT"/>
                          <a:sym typeface="Twentieth Century"/>
                        </a:rPr>
                        <a:t>Jaundice</a:t>
                      </a:r>
                    </a:p>
                    <a:p>
                      <a:pPr marL="914400" lvl="1" indent="-228600">
                        <a:spcBef>
                          <a:spcPts val="0"/>
                        </a:spcBef>
                        <a:buFont typeface="Twentieth Century"/>
                        <a:buChar char="○"/>
                      </a:pPr>
                      <a:r>
                        <a:rPr lang="en-US">
                          <a:latin typeface="Tw Cen MT"/>
                          <a:ea typeface="Twentieth Century"/>
                          <a:cs typeface="Tw Cen MT"/>
                          <a:sym typeface="Twentieth Century"/>
                        </a:rPr>
                        <a:t>Hepatomegaly/splenomegaly</a:t>
                      </a:r>
                    </a:p>
                  </a:txBody>
                  <a:tcPr marL="91425" marR="91425" marT="91425" marB="91425"/>
                </a:tc>
                <a:tc>
                  <a:txBody>
                    <a:bodyPr/>
                    <a:lstStyle/>
                    <a:p>
                      <a:pPr lvl="0">
                        <a:spcBef>
                          <a:spcPts val="0"/>
                        </a:spcBef>
                        <a:buNone/>
                      </a:pPr>
                      <a:r>
                        <a:rPr lang="en-US" dirty="0">
                          <a:latin typeface="Tw Cen MT"/>
                          <a:ea typeface="Twentieth Century"/>
                          <a:cs typeface="Tw Cen MT"/>
                          <a:sym typeface="Twentieth Century"/>
                        </a:rPr>
                        <a:t>Chronic</a:t>
                      </a:r>
                    </a:p>
                    <a:p>
                      <a:pPr marL="457200" lvl="0" indent="-228600" rtl="0">
                        <a:spcBef>
                          <a:spcPts val="0"/>
                        </a:spcBef>
                        <a:buFont typeface="Twentieth Century"/>
                        <a:buChar char="●"/>
                      </a:pPr>
                      <a:r>
                        <a:rPr lang="en-US" dirty="0">
                          <a:latin typeface="Tw Cen MT"/>
                          <a:ea typeface="Twentieth Century"/>
                          <a:cs typeface="Tw Cen MT"/>
                          <a:sym typeface="Twentieth Century"/>
                        </a:rPr>
                        <a:t>Signs of cirrhosis/liver failure</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r>
              <a:rPr lang="en-US">
                <a:latin typeface="Tw Cen MT"/>
                <a:cs typeface="Tw Cen MT"/>
              </a:rPr>
              <a:t> </a:t>
            </a:r>
          </a:p>
          <a:p>
            <a:pPr marL="0" marR="0" lvl="0" indent="-177800" algn="l" rtl="0">
              <a:spcBef>
                <a:spcPts val="0"/>
              </a:spcBef>
              <a:spcAft>
                <a:spcPts val="0"/>
              </a:spcAft>
              <a:buClr>
                <a:schemeClr val="dk1"/>
              </a:buClr>
              <a:buSzPct val="100000"/>
              <a:buFont typeface="Arial"/>
              <a:buNone/>
            </a:pPr>
            <a:endParaRPr>
              <a:latin typeface="Tw Cen MT"/>
              <a:cs typeface="Tw Cen MT"/>
            </a:endParaRPr>
          </a:p>
          <a:p>
            <a:pPr marL="0" marR="0" lvl="0" indent="-177800" algn="l" rtl="0">
              <a:spcBef>
                <a:spcPts val="0"/>
              </a:spcBef>
              <a:spcAft>
                <a:spcPts val="0"/>
              </a:spcAft>
              <a:buClr>
                <a:schemeClr val="dk1"/>
              </a:buClr>
              <a:buSzPct val="100000"/>
              <a:buFont typeface="Arial"/>
              <a:buNone/>
            </a:pPr>
            <a:endParaRPr>
              <a:latin typeface="Tw Cen MT"/>
              <a:cs typeface="Tw Cen MT"/>
            </a:endParaRPr>
          </a:p>
          <a:p>
            <a:pPr marL="0" marR="0" lvl="0" indent="-177800" algn="l" rtl="0">
              <a:spcBef>
                <a:spcPts val="0"/>
              </a:spcBef>
              <a:spcAft>
                <a:spcPts val="0"/>
              </a:spcAft>
              <a:buClr>
                <a:schemeClr val="dk1"/>
              </a:buClr>
              <a:buSzPct val="100000"/>
              <a:buFont typeface="Arial"/>
              <a:buNone/>
            </a:pPr>
            <a:endParaRPr>
              <a:latin typeface="Tw Cen MT"/>
              <a:cs typeface="Tw Cen MT"/>
            </a:endParaRPr>
          </a:p>
          <a:p>
            <a:pPr marL="0" marR="0" lvl="0" indent="0" algn="l" rtl="0">
              <a:spcBef>
                <a:spcPts val="0"/>
              </a:spcBef>
              <a:spcAft>
                <a:spcPts val="0"/>
              </a:spcAft>
              <a:buNone/>
            </a:pPr>
            <a:endParaRPr sz="1800">
              <a:latin typeface="Tw Cen MT"/>
              <a:cs typeface="Tw Cen MT"/>
            </a:endParaRPr>
          </a:p>
        </p:txBody>
      </p:sp>
      <p:sp>
        <p:nvSpPr>
          <p:cNvPr id="290" name="Shape 290"/>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291" name="Shape 291"/>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292" name="Shape 292"/>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800">
                <a:solidFill>
                  <a:schemeClr val="dk1"/>
                </a:solidFill>
                <a:latin typeface="Tw Cen MT"/>
                <a:ea typeface="Twentieth Century"/>
                <a:cs typeface="Tw Cen MT"/>
                <a:sym typeface="Twentieth Century"/>
              </a:rPr>
              <a:t>Viral hepatitis</a:t>
            </a:r>
          </a:p>
        </p:txBody>
      </p:sp>
      <p:graphicFrame>
        <p:nvGraphicFramePr>
          <p:cNvPr id="293" name="Shape 293"/>
          <p:cNvGraphicFramePr/>
          <p:nvPr>
            <p:extLst>
              <p:ext uri="{D42A27DB-BD31-4B8C-83A1-F6EECF244321}">
                <p14:modId xmlns:p14="http://schemas.microsoft.com/office/powerpoint/2010/main" val="2569389314"/>
              </p:ext>
            </p:extLst>
          </p:nvPr>
        </p:nvGraphicFramePr>
        <p:xfrm>
          <a:off x="453600" y="1534650"/>
          <a:ext cx="8236800" cy="4132235"/>
        </p:xfrm>
        <a:graphic>
          <a:graphicData uri="http://schemas.openxmlformats.org/drawingml/2006/table">
            <a:tbl>
              <a:tblPr>
                <a:noFill/>
                <a:tableStyleId>{B4BD2D8C-06A9-42C1-BDDF-57AF746C70C3}</a:tableStyleId>
              </a:tblPr>
              <a:tblGrid>
                <a:gridCol w="1349025">
                  <a:extLst>
                    <a:ext uri="{9D8B030D-6E8A-4147-A177-3AD203B41FA5}">
                      <a16:colId xmlns:a16="http://schemas.microsoft.com/office/drawing/2014/main" val="20000"/>
                    </a:ext>
                  </a:extLst>
                </a:gridCol>
                <a:gridCol w="1396575">
                  <a:extLst>
                    <a:ext uri="{9D8B030D-6E8A-4147-A177-3AD203B41FA5}">
                      <a16:colId xmlns:a16="http://schemas.microsoft.com/office/drawing/2014/main" val="20001"/>
                    </a:ext>
                  </a:extLst>
                </a:gridCol>
                <a:gridCol w="1372800">
                  <a:extLst>
                    <a:ext uri="{9D8B030D-6E8A-4147-A177-3AD203B41FA5}">
                      <a16:colId xmlns:a16="http://schemas.microsoft.com/office/drawing/2014/main" val="20002"/>
                    </a:ext>
                  </a:extLst>
                </a:gridCol>
                <a:gridCol w="1372800">
                  <a:extLst>
                    <a:ext uri="{9D8B030D-6E8A-4147-A177-3AD203B41FA5}">
                      <a16:colId xmlns:a16="http://schemas.microsoft.com/office/drawing/2014/main" val="20003"/>
                    </a:ext>
                  </a:extLst>
                </a:gridCol>
                <a:gridCol w="1372800">
                  <a:extLst>
                    <a:ext uri="{9D8B030D-6E8A-4147-A177-3AD203B41FA5}">
                      <a16:colId xmlns:a16="http://schemas.microsoft.com/office/drawing/2014/main" val="20004"/>
                    </a:ext>
                  </a:extLst>
                </a:gridCol>
                <a:gridCol w="1372800">
                  <a:extLst>
                    <a:ext uri="{9D8B030D-6E8A-4147-A177-3AD203B41FA5}">
                      <a16:colId xmlns:a16="http://schemas.microsoft.com/office/drawing/2014/main" val="20005"/>
                    </a:ext>
                  </a:extLst>
                </a:gridCol>
              </a:tblGrid>
              <a:tr h="435450">
                <a:tc>
                  <a:txBody>
                    <a:bodyPr/>
                    <a:lstStyle/>
                    <a:p>
                      <a:pPr lvl="0">
                        <a:spcBef>
                          <a:spcPts val="0"/>
                        </a:spcBef>
                        <a:buNone/>
                      </a:pPr>
                      <a:r>
                        <a:rPr lang="en-US" sz="1200" b="1">
                          <a:latin typeface="Tw Cen MT"/>
                          <a:ea typeface="Twentieth Century"/>
                          <a:cs typeface="Tw Cen MT"/>
                          <a:sym typeface="Twentieth Century"/>
                        </a:rPr>
                        <a:t>Hepatitis</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A</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B</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C</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D</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E</a:t>
                      </a:r>
                    </a:p>
                  </a:txBody>
                  <a:tcPr marL="91425" marR="91425" marT="91425" marB="91425"/>
                </a:tc>
                <a:extLst>
                  <a:ext uri="{0D108BD9-81ED-4DB2-BD59-A6C34878D82A}">
                    <a16:rowId xmlns:a16="http://schemas.microsoft.com/office/drawing/2014/main" val="10000"/>
                  </a:ext>
                </a:extLst>
              </a:tr>
              <a:tr h="435450">
                <a:tc>
                  <a:txBody>
                    <a:bodyPr/>
                    <a:lstStyle/>
                    <a:p>
                      <a:pPr lvl="0">
                        <a:spcBef>
                          <a:spcPts val="0"/>
                        </a:spcBef>
                        <a:buNone/>
                      </a:pPr>
                      <a:r>
                        <a:rPr lang="en-US" sz="1200" b="1">
                          <a:latin typeface="Tw Cen MT"/>
                          <a:ea typeface="Twentieth Century"/>
                          <a:cs typeface="Tw Cen MT"/>
                          <a:sym typeface="Twentieth Century"/>
                        </a:rPr>
                        <a:t>Virus type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RNA</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DNA</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RNA</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RNA, requires HBsAg to assembly</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RNA</a:t>
                      </a:r>
                    </a:p>
                  </a:txBody>
                  <a:tcPr marL="91425" marR="91425" marT="91425" marB="91425"/>
                </a:tc>
                <a:extLst>
                  <a:ext uri="{0D108BD9-81ED-4DB2-BD59-A6C34878D82A}">
                    <a16:rowId xmlns:a16="http://schemas.microsoft.com/office/drawing/2014/main" val="10001"/>
                  </a:ext>
                </a:extLst>
              </a:tr>
              <a:tr h="452825">
                <a:tc>
                  <a:txBody>
                    <a:bodyPr/>
                    <a:lstStyle/>
                    <a:p>
                      <a:pPr lvl="0">
                        <a:spcBef>
                          <a:spcPts val="0"/>
                        </a:spcBef>
                        <a:buNone/>
                      </a:pPr>
                      <a:r>
                        <a:rPr lang="en-US" sz="1200" b="1">
                          <a:latin typeface="Tw Cen MT"/>
                          <a:ea typeface="Twentieth Century"/>
                          <a:cs typeface="Tw Cen MT"/>
                          <a:sym typeface="Twentieth Century"/>
                        </a:rPr>
                        <a:t>Spread</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Faeco-oral</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Bloodborne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Bloodborne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Bloodborne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Foeco-oral</a:t>
                      </a:r>
                    </a:p>
                  </a:txBody>
                  <a:tcPr marL="91425" marR="91425" marT="91425" marB="91425"/>
                </a:tc>
                <a:extLst>
                  <a:ext uri="{0D108BD9-81ED-4DB2-BD59-A6C34878D82A}">
                    <a16:rowId xmlns:a16="http://schemas.microsoft.com/office/drawing/2014/main" val="10002"/>
                  </a:ext>
                </a:extLst>
              </a:tr>
              <a:tr h="1036350">
                <a:tc>
                  <a:txBody>
                    <a:bodyPr/>
                    <a:lstStyle/>
                    <a:p>
                      <a:pPr lvl="0">
                        <a:spcBef>
                          <a:spcPts val="0"/>
                        </a:spcBef>
                        <a:buNone/>
                      </a:pPr>
                      <a:r>
                        <a:rPr lang="en-US" sz="1200" b="1" dirty="0">
                          <a:latin typeface="Tw Cen MT"/>
                          <a:ea typeface="Twentieth Century"/>
                          <a:cs typeface="Tw Cen MT"/>
                          <a:sym typeface="Twentieth Century"/>
                        </a:rPr>
                        <a:t>Risk factors</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Travel</a:t>
                      </a:r>
                    </a:p>
                    <a:p>
                      <a:pPr lvl="0">
                        <a:spcBef>
                          <a:spcPts val="0"/>
                        </a:spcBef>
                        <a:buNone/>
                      </a:pPr>
                      <a:r>
                        <a:rPr lang="en-US" sz="1200">
                          <a:latin typeface="Tw Cen MT"/>
                          <a:ea typeface="Twentieth Century"/>
                          <a:cs typeface="Tw Cen MT"/>
                          <a:sym typeface="Twentieth Century"/>
                        </a:rPr>
                        <a:t>Shellfish</a:t>
                      </a:r>
                    </a:p>
                    <a:p>
                      <a:pPr lvl="0">
                        <a:spcBef>
                          <a:spcPts val="0"/>
                        </a:spcBef>
                        <a:buNone/>
                      </a:pPr>
                      <a:r>
                        <a:rPr lang="en-US" sz="1200">
                          <a:latin typeface="Tw Cen MT"/>
                          <a:ea typeface="Twentieth Century"/>
                          <a:cs typeface="Tw Cen MT"/>
                          <a:sym typeface="Twentieth Century"/>
                        </a:rPr>
                        <a:t>Food-handlers</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IV drug users</a:t>
                      </a:r>
                    </a:p>
                    <a:p>
                      <a:pPr lvl="0">
                        <a:spcBef>
                          <a:spcPts val="0"/>
                        </a:spcBef>
                        <a:buNone/>
                      </a:pPr>
                      <a:r>
                        <a:rPr lang="en-US" sz="1200">
                          <a:latin typeface="Tw Cen MT"/>
                          <a:ea typeface="Twentieth Century"/>
                          <a:cs typeface="Tw Cen MT"/>
                          <a:sym typeface="Twentieth Century"/>
                        </a:rPr>
                        <a:t>Healthcare workers</a:t>
                      </a:r>
                    </a:p>
                    <a:p>
                      <a:pPr lvl="0">
                        <a:spcBef>
                          <a:spcPts val="0"/>
                        </a:spcBef>
                        <a:buNone/>
                      </a:pPr>
                      <a:r>
                        <a:rPr lang="en-US" sz="1200">
                          <a:latin typeface="Tw Cen MT"/>
                          <a:ea typeface="Twentieth Century"/>
                          <a:cs typeface="Tw Cen MT"/>
                          <a:sym typeface="Twentieth Century"/>
                        </a:rPr>
                        <a:t>Sex workers</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Same as HBV</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Same as HBV</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Contaminated water</a:t>
                      </a:r>
                    </a:p>
                    <a:p>
                      <a:pPr lvl="0">
                        <a:spcBef>
                          <a:spcPts val="0"/>
                        </a:spcBef>
                        <a:buNone/>
                      </a:pPr>
                      <a:r>
                        <a:rPr lang="en-US" sz="1200">
                          <a:latin typeface="Tw Cen MT"/>
                          <a:ea typeface="Twentieth Century"/>
                          <a:cs typeface="Tw Cen MT"/>
                          <a:sym typeface="Twentieth Century"/>
                        </a:rPr>
                        <a:t>Poor sanitation</a:t>
                      </a:r>
                    </a:p>
                    <a:p>
                      <a:pPr lvl="0">
                        <a:spcBef>
                          <a:spcPts val="0"/>
                        </a:spcBef>
                        <a:buNone/>
                      </a:pPr>
                      <a:r>
                        <a:rPr lang="en-US" sz="1200">
                          <a:latin typeface="Tw Cen MT"/>
                          <a:ea typeface="Twentieth Century"/>
                          <a:cs typeface="Tw Cen MT"/>
                          <a:sym typeface="Twentieth Century"/>
                        </a:rPr>
                        <a:t>Farm animals</a:t>
                      </a:r>
                    </a:p>
                  </a:txBody>
                  <a:tcPr marL="91425" marR="91425" marT="91425" marB="91425"/>
                </a:tc>
                <a:extLst>
                  <a:ext uri="{0D108BD9-81ED-4DB2-BD59-A6C34878D82A}">
                    <a16:rowId xmlns:a16="http://schemas.microsoft.com/office/drawing/2014/main" val="10003"/>
                  </a:ext>
                </a:extLst>
              </a:tr>
              <a:tr h="622650">
                <a:tc>
                  <a:txBody>
                    <a:bodyPr/>
                    <a:lstStyle/>
                    <a:p>
                      <a:pPr lvl="0">
                        <a:spcBef>
                          <a:spcPts val="0"/>
                        </a:spcBef>
                        <a:buNone/>
                      </a:pPr>
                      <a:r>
                        <a:rPr lang="en-US" sz="1200" b="1">
                          <a:latin typeface="Tw Cen MT"/>
                          <a:ea typeface="Twentieth Century"/>
                          <a:cs typeface="Tw Cen MT"/>
                          <a:sym typeface="Twentieth Century"/>
                        </a:rPr>
                        <a:t>Incubation</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2-6w</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1-6m</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Shorter than HBV</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1-6m</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2-6w</a:t>
                      </a:r>
                    </a:p>
                  </a:txBody>
                  <a:tcPr marL="91425" marR="91425" marT="91425" marB="91425"/>
                </a:tc>
                <a:extLst>
                  <a:ext uri="{0D108BD9-81ED-4DB2-BD59-A6C34878D82A}">
                    <a16:rowId xmlns:a16="http://schemas.microsoft.com/office/drawing/2014/main" val="10004"/>
                  </a:ext>
                </a:extLst>
              </a:tr>
              <a:tr h="1036350">
                <a:tc>
                  <a:txBody>
                    <a:bodyPr/>
                    <a:lstStyle/>
                    <a:p>
                      <a:pPr lvl="0">
                        <a:spcBef>
                          <a:spcPts val="0"/>
                        </a:spcBef>
                        <a:buNone/>
                      </a:pPr>
                      <a:r>
                        <a:rPr lang="en-US" sz="1200" b="1">
                          <a:latin typeface="Tw Cen MT"/>
                          <a:ea typeface="Twentieth Century"/>
                          <a:cs typeface="Tw Cen MT"/>
                          <a:sym typeface="Twentieth Century"/>
                        </a:rPr>
                        <a:t>Acute/chronic</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Acute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Mostly acute but can be chronic</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Chronic</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Chronic</a:t>
                      </a:r>
                    </a:p>
                  </a:txBody>
                  <a:tcPr marL="91425" marR="91425" marT="91425" marB="91425"/>
                </a:tc>
                <a:tc>
                  <a:txBody>
                    <a:bodyPr/>
                    <a:lstStyle/>
                    <a:p>
                      <a:pPr lvl="0">
                        <a:spcBef>
                          <a:spcPts val="0"/>
                        </a:spcBef>
                        <a:buNone/>
                      </a:pPr>
                      <a:r>
                        <a:rPr lang="en-US" sz="1200" dirty="0">
                          <a:latin typeface="Tw Cen MT"/>
                          <a:ea typeface="Twentieth Century"/>
                          <a:cs typeface="Tw Cen MT"/>
                          <a:sym typeface="Twentieth Century"/>
                        </a:rPr>
                        <a:t>Acute</a:t>
                      </a:r>
                    </a:p>
                    <a:p>
                      <a:pPr lvl="0">
                        <a:spcBef>
                          <a:spcPts val="0"/>
                        </a:spcBef>
                        <a:buNone/>
                      </a:pPr>
                      <a:r>
                        <a:rPr lang="en-US" sz="1200" dirty="0">
                          <a:latin typeface="Tw Cen MT"/>
                          <a:ea typeface="Twentieth Century"/>
                          <a:cs typeface="Tw Cen MT"/>
                          <a:sym typeface="Twentieth Century"/>
                        </a:rPr>
                        <a:t>Chronic in immunosuppressed</a:t>
                      </a: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r>
              <a:rPr lang="en-US">
                <a:latin typeface="Tw Cen MT"/>
                <a:cs typeface="Tw Cen MT"/>
              </a:rPr>
              <a:t> </a:t>
            </a:r>
          </a:p>
        </p:txBody>
      </p:sp>
      <p:sp>
        <p:nvSpPr>
          <p:cNvPr id="299" name="Shape 299"/>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00" name="Shape 300"/>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301" name="Shape 301"/>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800">
                <a:solidFill>
                  <a:schemeClr val="dk1"/>
                </a:solidFill>
                <a:latin typeface="Tw Cen MT"/>
                <a:ea typeface="Twentieth Century"/>
                <a:cs typeface="Tw Cen MT"/>
                <a:sym typeface="Twentieth Century"/>
              </a:rPr>
              <a:t>Viral hepatitis</a:t>
            </a:r>
          </a:p>
        </p:txBody>
      </p:sp>
      <p:graphicFrame>
        <p:nvGraphicFramePr>
          <p:cNvPr id="302" name="Shape 302"/>
          <p:cNvGraphicFramePr/>
          <p:nvPr>
            <p:extLst>
              <p:ext uri="{D42A27DB-BD31-4B8C-83A1-F6EECF244321}">
                <p14:modId xmlns:p14="http://schemas.microsoft.com/office/powerpoint/2010/main" val="1265387879"/>
              </p:ext>
            </p:extLst>
          </p:nvPr>
        </p:nvGraphicFramePr>
        <p:xfrm>
          <a:off x="457200" y="1534650"/>
          <a:ext cx="8227800" cy="3489870"/>
        </p:xfrm>
        <a:graphic>
          <a:graphicData uri="http://schemas.openxmlformats.org/drawingml/2006/table">
            <a:tbl>
              <a:tblPr>
                <a:noFill/>
                <a:tableStyleId>{B4BD2D8C-06A9-42C1-BDDF-57AF746C70C3}</a:tableStyleId>
              </a:tblPr>
              <a:tblGrid>
                <a:gridCol w="1371300">
                  <a:extLst>
                    <a:ext uri="{9D8B030D-6E8A-4147-A177-3AD203B41FA5}">
                      <a16:colId xmlns:a16="http://schemas.microsoft.com/office/drawing/2014/main" val="20000"/>
                    </a:ext>
                  </a:extLst>
                </a:gridCol>
                <a:gridCol w="1371300">
                  <a:extLst>
                    <a:ext uri="{9D8B030D-6E8A-4147-A177-3AD203B41FA5}">
                      <a16:colId xmlns:a16="http://schemas.microsoft.com/office/drawing/2014/main" val="20001"/>
                    </a:ext>
                  </a:extLst>
                </a:gridCol>
                <a:gridCol w="1371300">
                  <a:extLst>
                    <a:ext uri="{9D8B030D-6E8A-4147-A177-3AD203B41FA5}">
                      <a16:colId xmlns:a16="http://schemas.microsoft.com/office/drawing/2014/main" val="20002"/>
                    </a:ext>
                  </a:extLst>
                </a:gridCol>
                <a:gridCol w="1371300">
                  <a:extLst>
                    <a:ext uri="{9D8B030D-6E8A-4147-A177-3AD203B41FA5}">
                      <a16:colId xmlns:a16="http://schemas.microsoft.com/office/drawing/2014/main" val="20003"/>
                    </a:ext>
                  </a:extLst>
                </a:gridCol>
                <a:gridCol w="1371300">
                  <a:extLst>
                    <a:ext uri="{9D8B030D-6E8A-4147-A177-3AD203B41FA5}">
                      <a16:colId xmlns:a16="http://schemas.microsoft.com/office/drawing/2014/main" val="20004"/>
                    </a:ext>
                  </a:extLst>
                </a:gridCol>
                <a:gridCol w="1371300">
                  <a:extLst>
                    <a:ext uri="{9D8B030D-6E8A-4147-A177-3AD203B41FA5}">
                      <a16:colId xmlns:a16="http://schemas.microsoft.com/office/drawing/2014/main" val="20005"/>
                    </a:ext>
                  </a:extLst>
                </a:gridCol>
              </a:tblGrid>
              <a:tr h="381000">
                <a:tc>
                  <a:txBody>
                    <a:bodyPr/>
                    <a:lstStyle/>
                    <a:p>
                      <a:pPr lvl="0">
                        <a:spcBef>
                          <a:spcPts val="0"/>
                        </a:spcBef>
                        <a:buNone/>
                      </a:pPr>
                      <a:r>
                        <a:rPr lang="en-US" sz="1200" b="1" dirty="0">
                          <a:latin typeface="Tw Cen MT"/>
                          <a:ea typeface="Twentieth Century"/>
                          <a:cs typeface="Tw Cen MT"/>
                          <a:sym typeface="Twentieth Century"/>
                        </a:rPr>
                        <a:t>Hepatitis</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A</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B</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C</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D</a:t>
                      </a:r>
                    </a:p>
                  </a:txBody>
                  <a:tcPr marL="91425" marR="91425" marT="91425" marB="91425"/>
                </a:tc>
                <a:tc>
                  <a:txBody>
                    <a:bodyPr/>
                    <a:lstStyle/>
                    <a:p>
                      <a:pPr lvl="0">
                        <a:spcBef>
                          <a:spcPts val="0"/>
                        </a:spcBef>
                        <a:buNone/>
                      </a:pPr>
                      <a:r>
                        <a:rPr lang="en-US" sz="1200" b="1">
                          <a:latin typeface="Tw Cen MT"/>
                          <a:ea typeface="Twentieth Century"/>
                          <a:cs typeface="Tw Cen MT"/>
                          <a:sym typeface="Twentieth Century"/>
                        </a:rPr>
                        <a:t>E</a:t>
                      </a:r>
                    </a:p>
                  </a:txBody>
                  <a:tcPr marL="91425" marR="91425" marT="91425" marB="91425"/>
                </a:tc>
                <a:extLst>
                  <a:ext uri="{0D108BD9-81ED-4DB2-BD59-A6C34878D82A}">
                    <a16:rowId xmlns:a16="http://schemas.microsoft.com/office/drawing/2014/main" val="10000"/>
                  </a:ext>
                </a:extLst>
              </a:tr>
              <a:tr h="381000">
                <a:tc>
                  <a:txBody>
                    <a:bodyPr/>
                    <a:lstStyle/>
                    <a:p>
                      <a:pPr lvl="0" rtl="0">
                        <a:spcBef>
                          <a:spcPts val="0"/>
                        </a:spcBef>
                        <a:buNone/>
                      </a:pPr>
                      <a:r>
                        <a:rPr lang="en-US" sz="1200" b="1">
                          <a:latin typeface="Tw Cen MT"/>
                          <a:ea typeface="Twentieth Century"/>
                          <a:cs typeface="Tw Cen MT"/>
                          <a:sym typeface="Twentieth Century"/>
                        </a:rPr>
                        <a:t>Vaccination</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100% immunity after infection</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Inactivated HBsAg</a:t>
                      </a:r>
                    </a:p>
                    <a:p>
                      <a:pPr lvl="0">
                        <a:spcBef>
                          <a:spcPts val="0"/>
                        </a:spcBef>
                        <a:buNone/>
                      </a:pPr>
                      <a:endParaRPr sz="1200">
                        <a:latin typeface="Tw Cen MT"/>
                        <a:ea typeface="Twentieth Century"/>
                        <a:cs typeface="Tw Cen MT"/>
                        <a:sym typeface="Twentieth Century"/>
                      </a:endParaRPr>
                    </a:p>
                    <a:p>
                      <a:pPr lvl="0" rtl="0">
                        <a:spcBef>
                          <a:spcPts val="0"/>
                        </a:spcBef>
                        <a:buNone/>
                      </a:pPr>
                      <a:r>
                        <a:rPr lang="en-US" sz="1200">
                          <a:latin typeface="Tw Cen MT"/>
                          <a:ea typeface="Twentieth Century"/>
                          <a:cs typeface="Tw Cen MT"/>
                          <a:sym typeface="Twentieth Century"/>
                        </a:rPr>
                        <a:t>HBV Ig (post-exposure prophylaxis)</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N/A</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Vaccination against HBV</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Vaccine (in China)</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US" sz="1200" b="1">
                          <a:latin typeface="Tw Cen MT"/>
                          <a:ea typeface="Twentieth Century"/>
                          <a:cs typeface="Tw Cen MT"/>
                          <a:sym typeface="Twentieth Century"/>
                        </a:rPr>
                        <a:t>Complication</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Fulminant hepatitis</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Cirrhosis</a:t>
                      </a:r>
                    </a:p>
                    <a:p>
                      <a:pPr lvl="0">
                        <a:spcBef>
                          <a:spcPts val="0"/>
                        </a:spcBef>
                        <a:buNone/>
                      </a:pPr>
                      <a:r>
                        <a:rPr lang="en-US" sz="1200">
                          <a:latin typeface="Tw Cen MT"/>
                          <a:ea typeface="Twentieth Century"/>
                          <a:cs typeface="Tw Cen MT"/>
                          <a:sym typeface="Twentieth Century"/>
                        </a:rPr>
                        <a:t>HCC</a:t>
                      </a:r>
                    </a:p>
                    <a:p>
                      <a:pPr lvl="0" rtl="0">
                        <a:spcBef>
                          <a:spcPts val="0"/>
                        </a:spcBef>
                        <a:buNone/>
                      </a:pPr>
                      <a:r>
                        <a:rPr lang="en-US" sz="1200">
                          <a:latin typeface="Tw Cen MT"/>
                          <a:ea typeface="Twentieth Century"/>
                          <a:cs typeface="Tw Cen MT"/>
                          <a:sym typeface="Twentieth Century"/>
                        </a:rPr>
                        <a:t>Cholangiocarcinoma</a:t>
                      </a:r>
                    </a:p>
                  </a:txBody>
                  <a:tcPr marL="91425" marR="91425" marT="91425" marB="91425"/>
                </a:tc>
                <a:tc>
                  <a:txBody>
                    <a:bodyPr/>
                    <a:lstStyle/>
                    <a:p>
                      <a:pPr lvl="0">
                        <a:spcBef>
                          <a:spcPts val="0"/>
                        </a:spcBef>
                        <a:buClr>
                          <a:schemeClr val="dk1"/>
                        </a:buClr>
                        <a:buSzPct val="91666"/>
                        <a:buFont typeface="Arial"/>
                        <a:buNone/>
                      </a:pPr>
                      <a:r>
                        <a:rPr lang="en-US" sz="1200">
                          <a:solidFill>
                            <a:schemeClr val="dk1"/>
                          </a:solidFill>
                          <a:latin typeface="Tw Cen MT"/>
                          <a:ea typeface="Twentieth Century"/>
                          <a:cs typeface="Tw Cen MT"/>
                          <a:sym typeface="Twentieth Century"/>
                        </a:rPr>
                        <a:t>Cirrhosis</a:t>
                      </a:r>
                    </a:p>
                    <a:p>
                      <a:pPr lvl="0">
                        <a:spcBef>
                          <a:spcPts val="0"/>
                        </a:spcBef>
                        <a:buClr>
                          <a:schemeClr val="dk1"/>
                        </a:buClr>
                        <a:buSzPct val="91666"/>
                        <a:buFont typeface="Arial"/>
                        <a:buNone/>
                      </a:pPr>
                      <a:r>
                        <a:rPr lang="en-US" sz="1200">
                          <a:solidFill>
                            <a:schemeClr val="dk1"/>
                          </a:solidFill>
                          <a:latin typeface="Tw Cen MT"/>
                          <a:ea typeface="Twentieth Century"/>
                          <a:cs typeface="Tw Cen MT"/>
                          <a:sym typeface="Twentieth Century"/>
                        </a:rPr>
                        <a:t>HCC</a:t>
                      </a:r>
                    </a:p>
                    <a:p>
                      <a:pPr lvl="0" rtl="0">
                        <a:spcBef>
                          <a:spcPts val="0"/>
                        </a:spcBef>
                        <a:buClr>
                          <a:schemeClr val="dk1"/>
                        </a:buClr>
                        <a:buSzPct val="91666"/>
                        <a:buFont typeface="Arial"/>
                        <a:buNone/>
                      </a:pPr>
                      <a:r>
                        <a:rPr lang="en-US" sz="1200">
                          <a:solidFill>
                            <a:schemeClr val="dk1"/>
                          </a:solidFill>
                          <a:latin typeface="Tw Cen MT"/>
                          <a:ea typeface="Twentieth Century"/>
                          <a:cs typeface="Tw Cen MT"/>
                          <a:sym typeface="Twentieth Century"/>
                        </a:rPr>
                        <a:t>Cholangiocarcinoma</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Cirrhosis</a:t>
                      </a:r>
                    </a:p>
                    <a:p>
                      <a:pPr lvl="0" rtl="0">
                        <a:spcBef>
                          <a:spcPts val="0"/>
                        </a:spcBef>
                        <a:buNone/>
                      </a:pPr>
                      <a:r>
                        <a:rPr lang="en-US" sz="1200">
                          <a:latin typeface="Tw Cen MT"/>
                          <a:ea typeface="Twentieth Century"/>
                          <a:cs typeface="Tw Cen MT"/>
                          <a:sym typeface="Twentieth Century"/>
                        </a:rPr>
                        <a:t>HCC</a:t>
                      </a:r>
                    </a:p>
                  </a:txBody>
                  <a:tcPr marL="91425" marR="91425" marT="91425" marB="91425"/>
                </a:tc>
                <a:tc>
                  <a:txBody>
                    <a:bodyPr/>
                    <a:lstStyle/>
                    <a:p>
                      <a:pPr lvl="0" rtl="0">
                        <a:spcBef>
                          <a:spcPts val="0"/>
                        </a:spcBef>
                        <a:buNone/>
                      </a:pPr>
                      <a:r>
                        <a:rPr lang="en-US" sz="1200">
                          <a:latin typeface="Tw Cen MT"/>
                          <a:ea typeface="Twentieth Century"/>
                          <a:cs typeface="Tw Cen MT"/>
                          <a:sym typeface="Twentieth Century"/>
                        </a:rPr>
                        <a:t>Fulminant hepatitis</a:t>
                      </a:r>
                    </a:p>
                  </a:txBody>
                  <a:tcPr marL="91425" marR="91425" marT="91425" marB="91425"/>
                </a:tc>
                <a:extLst>
                  <a:ext uri="{0D108BD9-81ED-4DB2-BD59-A6C34878D82A}">
                    <a16:rowId xmlns:a16="http://schemas.microsoft.com/office/drawing/2014/main" val="10002"/>
                  </a:ext>
                </a:extLst>
              </a:tr>
              <a:tr h="381000">
                <a:tc>
                  <a:txBody>
                    <a:bodyPr/>
                    <a:lstStyle/>
                    <a:p>
                      <a:pPr lvl="0">
                        <a:spcBef>
                          <a:spcPts val="0"/>
                        </a:spcBef>
                        <a:buNone/>
                      </a:pPr>
                      <a:r>
                        <a:rPr lang="en-US" sz="1200" b="1">
                          <a:latin typeface="Tw Cen MT"/>
                          <a:ea typeface="Twentieth Century"/>
                          <a:cs typeface="Tw Cen MT"/>
                          <a:sym typeface="Twentieth Century"/>
                        </a:rPr>
                        <a:t>Treatment</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Self-limiting, supportive</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Supportive</a:t>
                      </a:r>
                    </a:p>
                    <a:p>
                      <a:pPr lvl="0">
                        <a:spcBef>
                          <a:spcPts val="0"/>
                        </a:spcBef>
                        <a:buNone/>
                      </a:pPr>
                      <a:r>
                        <a:rPr lang="en-US" sz="1200">
                          <a:latin typeface="Tw Cen MT"/>
                          <a:ea typeface="Twentieth Century"/>
                          <a:cs typeface="Tw Cen MT"/>
                          <a:sym typeface="Twentieth Century"/>
                        </a:rPr>
                        <a:t>Antivirals</a:t>
                      </a:r>
                    </a:p>
                    <a:p>
                      <a:pPr marL="457200" lvl="0" indent="-304800" rtl="0">
                        <a:spcBef>
                          <a:spcPts val="0"/>
                        </a:spcBef>
                        <a:buSzPct val="100000"/>
                        <a:buFont typeface="Twentieth Century"/>
                        <a:buChar char="●"/>
                      </a:pPr>
                      <a:r>
                        <a:rPr lang="en-US" sz="1200">
                          <a:latin typeface="Tw Cen MT"/>
                          <a:ea typeface="Twentieth Century"/>
                          <a:cs typeface="Tw Cen MT"/>
                          <a:sym typeface="Twentieth Century"/>
                        </a:rPr>
                        <a:t>PEG-IFN</a:t>
                      </a:r>
                    </a:p>
                    <a:p>
                      <a:pPr marL="457200" lvl="0" indent="-304800" rtl="0">
                        <a:spcBef>
                          <a:spcPts val="0"/>
                        </a:spcBef>
                        <a:buSzPct val="100000"/>
                        <a:buFont typeface="Twentieth Century"/>
                        <a:buChar char="●"/>
                      </a:pPr>
                      <a:r>
                        <a:rPr lang="en-US" sz="1200">
                          <a:latin typeface="Tw Cen MT"/>
                          <a:ea typeface="Twentieth Century"/>
                          <a:cs typeface="Tw Cen MT"/>
                          <a:sym typeface="Twentieth Century"/>
                        </a:rPr>
                        <a:t>Tenofovir</a:t>
                      </a:r>
                    </a:p>
                    <a:p>
                      <a:pPr marL="457200" lvl="0" indent="-304800">
                        <a:spcBef>
                          <a:spcPts val="0"/>
                        </a:spcBef>
                        <a:buSzPct val="100000"/>
                        <a:buFont typeface="Twentieth Century"/>
                        <a:buChar char="●"/>
                      </a:pPr>
                      <a:r>
                        <a:rPr lang="en-US" sz="1200">
                          <a:latin typeface="Tw Cen MT"/>
                          <a:ea typeface="Twentieth Century"/>
                          <a:cs typeface="Tw Cen MT"/>
                          <a:sym typeface="Twentieth Century"/>
                        </a:rPr>
                        <a:t>Entecavir</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PEG-IFN</a:t>
                      </a:r>
                    </a:p>
                    <a:p>
                      <a:pPr lvl="0">
                        <a:spcBef>
                          <a:spcPts val="0"/>
                        </a:spcBef>
                        <a:buNone/>
                      </a:pPr>
                      <a:r>
                        <a:rPr lang="en-US" sz="1200">
                          <a:latin typeface="Tw Cen MT"/>
                          <a:ea typeface="Twentieth Century"/>
                          <a:cs typeface="Tw Cen MT"/>
                          <a:sym typeface="Twentieth Century"/>
                        </a:rPr>
                        <a:t>Ribavirin</a:t>
                      </a:r>
                    </a:p>
                    <a:p>
                      <a:pPr lvl="0">
                        <a:spcBef>
                          <a:spcPts val="0"/>
                        </a:spcBef>
                        <a:buNone/>
                      </a:pPr>
                      <a:r>
                        <a:rPr lang="en-US" sz="1200">
                          <a:latin typeface="Tw Cen MT"/>
                          <a:ea typeface="Twentieth Century"/>
                          <a:cs typeface="Tw Cen MT"/>
                          <a:sym typeface="Twentieth Century"/>
                        </a:rPr>
                        <a:t>Sofusbuvir</a:t>
                      </a:r>
                    </a:p>
                  </a:txBody>
                  <a:tcPr marL="91425" marR="91425" marT="91425" marB="91425"/>
                </a:tc>
                <a:tc>
                  <a:txBody>
                    <a:bodyPr/>
                    <a:lstStyle/>
                    <a:p>
                      <a:pPr lvl="0">
                        <a:spcBef>
                          <a:spcPts val="0"/>
                        </a:spcBef>
                        <a:buNone/>
                      </a:pPr>
                      <a:r>
                        <a:rPr lang="en-US" sz="1200">
                          <a:latin typeface="Tw Cen MT"/>
                          <a:ea typeface="Twentieth Century"/>
                          <a:cs typeface="Tw Cen MT"/>
                          <a:sym typeface="Twentieth Century"/>
                        </a:rPr>
                        <a:t>PEG-IFN</a:t>
                      </a:r>
                    </a:p>
                    <a:p>
                      <a:pPr lvl="0">
                        <a:spcBef>
                          <a:spcPts val="0"/>
                        </a:spcBef>
                        <a:buNone/>
                      </a:pPr>
                      <a:r>
                        <a:rPr lang="en-US" sz="1200">
                          <a:latin typeface="Tw Cen MT"/>
                          <a:ea typeface="Twentieth Century"/>
                          <a:cs typeface="Tw Cen MT"/>
                          <a:sym typeface="Twentieth Century"/>
                        </a:rPr>
                        <a:t>Adefovir</a:t>
                      </a:r>
                    </a:p>
                  </a:txBody>
                  <a:tcPr marL="91425" marR="91425" marT="91425" marB="91425"/>
                </a:tc>
                <a:tc>
                  <a:txBody>
                    <a:bodyPr/>
                    <a:lstStyle/>
                    <a:p>
                      <a:pPr lvl="0">
                        <a:spcBef>
                          <a:spcPts val="0"/>
                        </a:spcBef>
                        <a:buNone/>
                      </a:pPr>
                      <a:r>
                        <a:rPr lang="en-US" sz="1200" dirty="0">
                          <a:latin typeface="Tw Cen MT"/>
                          <a:ea typeface="Twentieth Century"/>
                          <a:cs typeface="Tw Cen MT"/>
                          <a:sym typeface="Twentieth Century"/>
                        </a:rPr>
                        <a:t>Supportive</a:t>
                      </a:r>
                    </a:p>
                    <a:p>
                      <a:pPr lvl="0">
                        <a:spcBef>
                          <a:spcPts val="0"/>
                        </a:spcBef>
                        <a:buNone/>
                      </a:pPr>
                      <a:r>
                        <a:rPr lang="en-US" sz="1200" dirty="0">
                          <a:latin typeface="Tw Cen MT"/>
                          <a:ea typeface="Twentieth Century"/>
                          <a:cs typeface="Tw Cen MT"/>
                          <a:sym typeface="Twentieth Century"/>
                        </a:rPr>
                        <a:t>Ribavirin if chronic</a:t>
                      </a: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55555"/>
              <a:buFont typeface="Arial"/>
              <a:buNone/>
            </a:pPr>
            <a:r>
              <a:rPr lang="en-US">
                <a:latin typeface="Tw Cen MT"/>
                <a:ea typeface="Twentieth Century"/>
                <a:cs typeface="Tw Cen MT"/>
                <a:sym typeface="Twentieth Century"/>
              </a:rPr>
              <a:t>Hepatitis B serology</a:t>
            </a: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00000"/>
              <a:buFont typeface="Arial"/>
              <a:buNone/>
            </a:pPr>
            <a:endParaRPr>
              <a:latin typeface="Tw Cen MT"/>
              <a:ea typeface="Twentieth Century"/>
              <a:cs typeface="Tw Cen MT"/>
              <a:sym typeface="Twentieth Century"/>
            </a:endParaRPr>
          </a:p>
          <a:p>
            <a:pPr marL="0" marR="0" lvl="0" indent="-177800" algn="l" rtl="0">
              <a:spcBef>
                <a:spcPts val="0"/>
              </a:spcBef>
              <a:spcAft>
                <a:spcPts val="0"/>
              </a:spcAft>
              <a:buClr>
                <a:schemeClr val="dk1"/>
              </a:buClr>
              <a:buSzPct val="100000"/>
              <a:buFont typeface="Arial"/>
              <a:buNone/>
            </a:pPr>
            <a:endParaRPr>
              <a:latin typeface="Tw Cen MT"/>
              <a:ea typeface="Twentieth Century"/>
              <a:cs typeface="Tw Cen MT"/>
              <a:sym typeface="Twentieth Century"/>
            </a:endParaRPr>
          </a:p>
          <a:p>
            <a:pPr marL="0" marR="0" lvl="0" indent="-177800" algn="l" rtl="0">
              <a:spcBef>
                <a:spcPts val="0"/>
              </a:spcBef>
              <a:spcAft>
                <a:spcPts val="0"/>
              </a:spcAft>
              <a:buClr>
                <a:schemeClr val="dk1"/>
              </a:buClr>
              <a:buSzPct val="100000"/>
              <a:buFont typeface="Arial"/>
              <a:buNone/>
            </a:pPr>
            <a:endParaRPr>
              <a:latin typeface="Tw Cen MT"/>
              <a:ea typeface="Twentieth Century"/>
              <a:cs typeface="Tw Cen MT"/>
              <a:sym typeface="Twentieth Century"/>
            </a:endParaRPr>
          </a:p>
          <a:p>
            <a:pPr marL="0" marR="0" lvl="0" indent="-177800" algn="l" rtl="0">
              <a:spcBef>
                <a:spcPts val="0"/>
              </a:spcBef>
              <a:spcAft>
                <a:spcPts val="0"/>
              </a:spcAft>
              <a:buClr>
                <a:schemeClr val="dk1"/>
              </a:buClr>
              <a:buSzPct val="100000"/>
              <a:buFont typeface="Arial"/>
              <a:buNone/>
            </a:pPr>
            <a:endParaRPr>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a:latin typeface="Tw Cen MT"/>
                <a:ea typeface="Twentieth Century"/>
                <a:cs typeface="Tw Cen MT"/>
                <a:sym typeface="Twentieth Century"/>
              </a:rPr>
              <a:t>4 phases of chronic HBV</a:t>
            </a:r>
          </a:p>
          <a:p>
            <a:pPr marL="457200" marR="0" lvl="0" indent="-342900" algn="l" rtl="0">
              <a:spcBef>
                <a:spcPts val="0"/>
              </a:spcBef>
              <a:spcAft>
                <a:spcPts val="0"/>
              </a:spcAft>
              <a:buSzPct val="100000"/>
              <a:buFont typeface="Twentieth Century"/>
              <a:buAutoNum type="arabicParenR"/>
            </a:pPr>
            <a:r>
              <a:rPr lang="en-US" sz="1800">
                <a:latin typeface="Tw Cen MT"/>
                <a:ea typeface="Twentieth Century"/>
                <a:cs typeface="Tw Cen MT"/>
                <a:sym typeface="Twentieth Century"/>
              </a:rPr>
              <a:t>Immune tolerance</a:t>
            </a:r>
          </a:p>
          <a:p>
            <a:pPr marL="457200" marR="0" lvl="0" indent="-342900" algn="l" rtl="0">
              <a:spcBef>
                <a:spcPts val="0"/>
              </a:spcBef>
              <a:spcAft>
                <a:spcPts val="0"/>
              </a:spcAft>
              <a:buSzPct val="100000"/>
              <a:buFont typeface="Twentieth Century"/>
              <a:buAutoNum type="arabicParenR"/>
            </a:pPr>
            <a:r>
              <a:rPr lang="en-US" sz="1800">
                <a:latin typeface="Tw Cen MT"/>
                <a:ea typeface="Twentieth Century"/>
                <a:cs typeface="Tw Cen MT"/>
                <a:sym typeface="Twentieth Century"/>
              </a:rPr>
              <a:t>Immune clearance</a:t>
            </a:r>
          </a:p>
          <a:p>
            <a:pPr marL="457200" marR="0" lvl="0" indent="-342900" algn="l" rtl="0">
              <a:spcBef>
                <a:spcPts val="0"/>
              </a:spcBef>
              <a:spcAft>
                <a:spcPts val="0"/>
              </a:spcAft>
              <a:buSzPct val="100000"/>
              <a:buFont typeface="Twentieth Century"/>
              <a:buAutoNum type="arabicParenR"/>
            </a:pPr>
            <a:r>
              <a:rPr lang="en-US" sz="1800">
                <a:latin typeface="Tw Cen MT"/>
                <a:ea typeface="Twentieth Century"/>
                <a:cs typeface="Tw Cen MT"/>
                <a:sym typeface="Twentieth Century"/>
              </a:rPr>
              <a:t>Inactive HBV carrier</a:t>
            </a:r>
          </a:p>
          <a:p>
            <a:pPr marL="457200" marR="0" lvl="0" indent="-342900" algn="l" rtl="0">
              <a:spcBef>
                <a:spcPts val="0"/>
              </a:spcBef>
              <a:spcAft>
                <a:spcPts val="0"/>
              </a:spcAft>
              <a:buSzPct val="100000"/>
              <a:buFont typeface="Twentieth Century"/>
              <a:buAutoNum type="arabicParenR"/>
            </a:pPr>
            <a:r>
              <a:rPr lang="en-US" sz="1800">
                <a:latin typeface="Tw Cen MT"/>
                <a:ea typeface="Twentieth Century"/>
                <a:cs typeface="Tw Cen MT"/>
                <a:sym typeface="Twentieth Century"/>
              </a:rPr>
              <a:t>Reactivation</a:t>
            </a:r>
          </a:p>
        </p:txBody>
      </p:sp>
      <p:sp>
        <p:nvSpPr>
          <p:cNvPr id="308" name="Shape 308"/>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09" name="Shape 309"/>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310" name="Shape 310"/>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lvl="0" algn="ctr" rtl="0">
              <a:spcBef>
                <a:spcPts val="0"/>
              </a:spcBef>
              <a:buClr>
                <a:schemeClr val="dk1"/>
              </a:buClr>
              <a:buSzPct val="25000"/>
              <a:buFont typeface="Arial"/>
              <a:buNone/>
            </a:pPr>
            <a:r>
              <a:rPr lang="en-US" sz="4800">
                <a:solidFill>
                  <a:schemeClr val="dk1"/>
                </a:solidFill>
                <a:latin typeface="Tw Cen MT"/>
                <a:ea typeface="Twentieth Century"/>
                <a:cs typeface="Tw Cen MT"/>
                <a:sym typeface="Twentieth Century"/>
              </a:rPr>
              <a:t>Viral hepatitis</a:t>
            </a:r>
          </a:p>
        </p:txBody>
      </p:sp>
      <p:graphicFrame>
        <p:nvGraphicFramePr>
          <p:cNvPr id="311" name="Shape 311"/>
          <p:cNvGraphicFramePr/>
          <p:nvPr>
            <p:extLst>
              <p:ext uri="{D42A27DB-BD31-4B8C-83A1-F6EECF244321}">
                <p14:modId xmlns:p14="http://schemas.microsoft.com/office/powerpoint/2010/main" val="913201215"/>
              </p:ext>
            </p:extLst>
          </p:nvPr>
        </p:nvGraphicFramePr>
        <p:xfrm>
          <a:off x="489875" y="2113650"/>
          <a:ext cx="8164250" cy="1981049"/>
        </p:xfrm>
        <a:graphic>
          <a:graphicData uri="http://schemas.openxmlformats.org/drawingml/2006/table">
            <a:tbl>
              <a:tblPr>
                <a:noFill/>
                <a:tableStyleId>{B4BD2D8C-06A9-42C1-BDDF-57AF746C70C3}</a:tableStyleId>
              </a:tblPr>
              <a:tblGrid>
                <a:gridCol w="1632850">
                  <a:extLst>
                    <a:ext uri="{9D8B030D-6E8A-4147-A177-3AD203B41FA5}">
                      <a16:colId xmlns:a16="http://schemas.microsoft.com/office/drawing/2014/main" val="20000"/>
                    </a:ext>
                  </a:extLst>
                </a:gridCol>
                <a:gridCol w="1632850">
                  <a:extLst>
                    <a:ext uri="{9D8B030D-6E8A-4147-A177-3AD203B41FA5}">
                      <a16:colId xmlns:a16="http://schemas.microsoft.com/office/drawing/2014/main" val="20001"/>
                    </a:ext>
                  </a:extLst>
                </a:gridCol>
                <a:gridCol w="1632850">
                  <a:extLst>
                    <a:ext uri="{9D8B030D-6E8A-4147-A177-3AD203B41FA5}">
                      <a16:colId xmlns:a16="http://schemas.microsoft.com/office/drawing/2014/main" val="20002"/>
                    </a:ext>
                  </a:extLst>
                </a:gridCol>
                <a:gridCol w="1632850">
                  <a:extLst>
                    <a:ext uri="{9D8B030D-6E8A-4147-A177-3AD203B41FA5}">
                      <a16:colId xmlns:a16="http://schemas.microsoft.com/office/drawing/2014/main" val="20003"/>
                    </a:ext>
                  </a:extLst>
                </a:gridCol>
                <a:gridCol w="1632850">
                  <a:extLst>
                    <a:ext uri="{9D8B030D-6E8A-4147-A177-3AD203B41FA5}">
                      <a16:colId xmlns:a16="http://schemas.microsoft.com/office/drawing/2014/main" val="20004"/>
                    </a:ext>
                  </a:extLst>
                </a:gridCol>
              </a:tblGrid>
              <a:tr h="381000">
                <a:tc>
                  <a:txBody>
                    <a:bodyPr/>
                    <a:lstStyle/>
                    <a:p>
                      <a:pPr lvl="0">
                        <a:spcBef>
                          <a:spcPts val="0"/>
                        </a:spcBef>
                        <a:buNone/>
                      </a:pPr>
                      <a:endParaRPr b="1">
                        <a:latin typeface="Tw Cen MT"/>
                        <a:ea typeface="Twentieth Century"/>
                        <a:cs typeface="Tw Cen MT"/>
                        <a:sym typeface="Twentieth Century"/>
                      </a:endParaRPr>
                    </a:p>
                  </a:txBody>
                  <a:tcPr marL="91425" marR="91425" marT="91425" marB="91425"/>
                </a:tc>
                <a:tc>
                  <a:txBody>
                    <a:bodyPr/>
                    <a:lstStyle/>
                    <a:p>
                      <a:pPr lvl="0">
                        <a:spcBef>
                          <a:spcPts val="0"/>
                        </a:spcBef>
                        <a:buNone/>
                      </a:pPr>
                      <a:r>
                        <a:rPr lang="en-US" b="1">
                          <a:latin typeface="Tw Cen MT"/>
                          <a:ea typeface="Twentieth Century"/>
                          <a:cs typeface="Tw Cen MT"/>
                          <a:sym typeface="Twentieth Century"/>
                        </a:rPr>
                        <a:t>Never had HBV</a:t>
                      </a:r>
                    </a:p>
                  </a:txBody>
                  <a:tcPr marL="91425" marR="91425" marT="91425" marB="91425"/>
                </a:tc>
                <a:tc>
                  <a:txBody>
                    <a:bodyPr/>
                    <a:lstStyle/>
                    <a:p>
                      <a:pPr lvl="0">
                        <a:spcBef>
                          <a:spcPts val="0"/>
                        </a:spcBef>
                        <a:buNone/>
                      </a:pPr>
                      <a:r>
                        <a:rPr lang="en-US" b="1">
                          <a:latin typeface="Tw Cen MT"/>
                          <a:ea typeface="Twentieth Century"/>
                          <a:cs typeface="Tw Cen MT"/>
                          <a:sym typeface="Twentieth Century"/>
                        </a:rPr>
                        <a:t>Vaccinated</a:t>
                      </a:r>
                    </a:p>
                  </a:txBody>
                  <a:tcPr marL="91425" marR="91425" marT="91425" marB="91425"/>
                </a:tc>
                <a:tc>
                  <a:txBody>
                    <a:bodyPr/>
                    <a:lstStyle/>
                    <a:p>
                      <a:pPr lvl="0">
                        <a:spcBef>
                          <a:spcPts val="0"/>
                        </a:spcBef>
                        <a:buNone/>
                      </a:pPr>
                      <a:r>
                        <a:rPr lang="en-US" b="1">
                          <a:latin typeface="Tw Cen MT"/>
                          <a:ea typeface="Twentieth Century"/>
                          <a:cs typeface="Tw Cen MT"/>
                          <a:sym typeface="Twentieth Century"/>
                        </a:rPr>
                        <a:t>Previous HBV</a:t>
                      </a:r>
                    </a:p>
                  </a:txBody>
                  <a:tcPr marL="91425" marR="91425" marT="91425" marB="91425"/>
                </a:tc>
                <a:tc>
                  <a:txBody>
                    <a:bodyPr/>
                    <a:lstStyle/>
                    <a:p>
                      <a:pPr lvl="0">
                        <a:spcBef>
                          <a:spcPts val="0"/>
                        </a:spcBef>
                        <a:buNone/>
                      </a:pPr>
                      <a:r>
                        <a:rPr lang="en-US" b="1">
                          <a:latin typeface="Tw Cen MT"/>
                          <a:ea typeface="Twentieth Century"/>
                          <a:cs typeface="Tw Cen MT"/>
                          <a:sym typeface="Twentieth Century"/>
                        </a:rPr>
                        <a:t>Chronic HBV</a:t>
                      </a:r>
                    </a:p>
                  </a:txBody>
                  <a:tcPr marL="91425" marR="91425" marT="91425" marB="91425"/>
                </a:tc>
                <a:extLst>
                  <a:ext uri="{0D108BD9-81ED-4DB2-BD59-A6C34878D82A}">
                    <a16:rowId xmlns:a16="http://schemas.microsoft.com/office/drawing/2014/main" val="10000"/>
                  </a:ext>
                </a:extLst>
              </a:tr>
              <a:tr h="396200">
                <a:tc>
                  <a:txBody>
                    <a:bodyPr/>
                    <a:lstStyle/>
                    <a:p>
                      <a:pPr lvl="0">
                        <a:spcBef>
                          <a:spcPts val="0"/>
                        </a:spcBef>
                        <a:buNone/>
                      </a:pPr>
                      <a:r>
                        <a:rPr lang="en-US" b="1">
                          <a:latin typeface="Tw Cen MT"/>
                          <a:ea typeface="Twentieth Century"/>
                          <a:cs typeface="Tw Cen MT"/>
                          <a:sym typeface="Twentieth Century"/>
                        </a:rPr>
                        <a:t>HB core Ab</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extLst>
                  <a:ext uri="{0D108BD9-81ED-4DB2-BD59-A6C34878D82A}">
                    <a16:rowId xmlns:a16="http://schemas.microsoft.com/office/drawing/2014/main" val="10001"/>
                  </a:ext>
                </a:extLst>
              </a:tr>
              <a:tr h="396200">
                <a:tc>
                  <a:txBody>
                    <a:bodyPr/>
                    <a:lstStyle/>
                    <a:p>
                      <a:pPr lvl="0">
                        <a:spcBef>
                          <a:spcPts val="0"/>
                        </a:spcBef>
                        <a:buNone/>
                      </a:pPr>
                      <a:r>
                        <a:rPr lang="en-US" b="1">
                          <a:latin typeface="Tw Cen MT"/>
                          <a:ea typeface="Twentieth Century"/>
                          <a:cs typeface="Tw Cen MT"/>
                          <a:sym typeface="Twentieth Century"/>
                        </a:rPr>
                        <a:t>HB envelope Ab</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n/a</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n/a</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n/a</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extLst>
                  <a:ext uri="{0D108BD9-81ED-4DB2-BD59-A6C34878D82A}">
                    <a16:rowId xmlns:a16="http://schemas.microsoft.com/office/drawing/2014/main" val="10002"/>
                  </a:ext>
                </a:extLst>
              </a:tr>
              <a:tr h="396200">
                <a:tc>
                  <a:txBody>
                    <a:bodyPr/>
                    <a:lstStyle/>
                    <a:p>
                      <a:pPr lvl="0">
                        <a:spcBef>
                          <a:spcPts val="0"/>
                        </a:spcBef>
                        <a:buNone/>
                      </a:pPr>
                      <a:r>
                        <a:rPr lang="en-US" b="1">
                          <a:latin typeface="Tw Cen MT"/>
                          <a:ea typeface="Twentieth Century"/>
                          <a:cs typeface="Tw Cen MT"/>
                          <a:sym typeface="Twentieth Century"/>
                        </a:rPr>
                        <a:t>HB surface Ab</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extLst>
                  <a:ext uri="{0D108BD9-81ED-4DB2-BD59-A6C34878D82A}">
                    <a16:rowId xmlns:a16="http://schemas.microsoft.com/office/drawing/2014/main" val="10003"/>
                  </a:ext>
                </a:extLst>
              </a:tr>
              <a:tr h="396200">
                <a:tc>
                  <a:txBody>
                    <a:bodyPr/>
                    <a:lstStyle/>
                    <a:p>
                      <a:pPr lvl="0">
                        <a:spcBef>
                          <a:spcPts val="0"/>
                        </a:spcBef>
                        <a:buNone/>
                      </a:pPr>
                      <a:r>
                        <a:rPr lang="en-US" b="1">
                          <a:latin typeface="Tw Cen MT"/>
                          <a:ea typeface="Twentieth Century"/>
                          <a:cs typeface="Tw Cen MT"/>
                          <a:sym typeface="Twentieth Century"/>
                        </a:rPr>
                        <a:t>HB surface Ag</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a:latin typeface="Tw Cen MT"/>
                          <a:ea typeface="Twentieth Century"/>
                          <a:cs typeface="Tw Cen MT"/>
                          <a:sym typeface="Twentieth Century"/>
                        </a:rPr>
                        <a:t>-ve</a:t>
                      </a:r>
                    </a:p>
                  </a:txBody>
                  <a:tcPr marL="91425" marR="91425" marT="91425" marB="91425"/>
                </a:tc>
                <a:tc>
                  <a:txBody>
                    <a:bodyPr/>
                    <a:lstStyle/>
                    <a:p>
                      <a:pPr lvl="0">
                        <a:spcBef>
                          <a:spcPts val="0"/>
                        </a:spcBef>
                        <a:buNone/>
                      </a:pPr>
                      <a:r>
                        <a:rPr lang="en-US" dirty="0">
                          <a:latin typeface="Tw Cen MT"/>
                          <a:ea typeface="Twentieth Century"/>
                          <a:cs typeface="Tw Cen MT"/>
                          <a:sym typeface="Twentieth Century"/>
                        </a:rPr>
                        <a:t>+</a:t>
                      </a:r>
                      <a:r>
                        <a:rPr lang="en-US" dirty="0" err="1">
                          <a:latin typeface="Tw Cen MT"/>
                          <a:ea typeface="Twentieth Century"/>
                          <a:cs typeface="Tw Cen MT"/>
                          <a:sym typeface="Twentieth Century"/>
                        </a:rPr>
                        <a:t>ve</a:t>
                      </a:r>
                      <a:endParaRPr lang="en-US" dirty="0">
                        <a:latin typeface="Tw Cen MT"/>
                        <a:ea typeface="Twentieth Century"/>
                        <a:cs typeface="Tw Cen MT"/>
                        <a:sym typeface="Twentieth Century"/>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ctr" rtl="0">
              <a:spcBef>
                <a:spcPts val="0"/>
              </a:spcBef>
              <a:spcAft>
                <a:spcPts val="0"/>
              </a:spcAft>
              <a:buClr>
                <a:schemeClr val="dk1"/>
              </a:buClr>
              <a:buSzPct val="100000"/>
              <a:buFont typeface="Arial"/>
              <a:buNone/>
            </a:pPr>
            <a:r>
              <a:rPr lang="en-US" dirty="0">
                <a:latin typeface="Tw Cen MT"/>
                <a:ea typeface="Twentieth Century"/>
                <a:cs typeface="Tw Cen MT"/>
                <a:sym typeface="Twentieth Century"/>
              </a:rPr>
              <a:t>(Portal vein = SMV + splenic veins)</a:t>
            </a:r>
          </a:p>
          <a:p>
            <a:pPr marL="342900" marR="0" lvl="0" indent="-342900" algn="ctr" rtl="0">
              <a:spcBef>
                <a:spcPts val="0"/>
              </a:spcBef>
              <a:spcAft>
                <a:spcPts val="0"/>
              </a:spcAft>
              <a:buClr>
                <a:schemeClr val="dk1"/>
              </a:buClr>
              <a:buSzPct val="100000"/>
              <a:buFont typeface="Arial"/>
              <a:buNone/>
            </a:pPr>
            <a:r>
              <a:rPr lang="en-US" b="1" dirty="0">
                <a:latin typeface="Tw Cen MT"/>
                <a:ea typeface="Twentieth Century"/>
                <a:cs typeface="Tw Cen MT"/>
                <a:sym typeface="Twentieth Century"/>
              </a:rPr>
              <a:t>NORMAL PRESSURE</a:t>
            </a:r>
            <a:r>
              <a:rPr lang="en-US" dirty="0">
                <a:latin typeface="Tw Cen MT"/>
                <a:ea typeface="Twentieth Century"/>
                <a:cs typeface="Tw Cen MT"/>
                <a:sym typeface="Twentieth Century"/>
              </a:rPr>
              <a:t> </a:t>
            </a:r>
            <a:r>
              <a:rPr lang="en-US" b="1" dirty="0">
                <a:latin typeface="Tw Cen MT"/>
                <a:ea typeface="Twentieth Century"/>
                <a:cs typeface="Tw Cen MT"/>
                <a:sym typeface="Twentieth Century"/>
              </a:rPr>
              <a:t>IN PORTAL VEIN = 5-10 mmHg</a:t>
            </a:r>
          </a:p>
          <a:p>
            <a:pPr marL="0" lvl="0" indent="-69850" rtl="0">
              <a:spcBef>
                <a:spcPts val="0"/>
              </a:spcBef>
              <a:buClr>
                <a:srgbClr val="000000"/>
              </a:buClr>
              <a:buSzPct val="39285"/>
              <a:buFont typeface="Arial"/>
              <a:buNone/>
            </a:pPr>
            <a:endParaRPr dirty="0">
              <a:latin typeface="Tw Cen MT"/>
              <a:ea typeface="Twentieth Century"/>
              <a:cs typeface="Tw Cen MT"/>
              <a:sym typeface="Twentieth Century"/>
            </a:endParaRPr>
          </a:p>
          <a:p>
            <a:pPr marL="0" lvl="0" indent="-69850" algn="ctr" rtl="0">
              <a:spcBef>
                <a:spcPts val="0"/>
              </a:spcBef>
              <a:buClr>
                <a:srgbClr val="000000"/>
              </a:buClr>
              <a:buSzPct val="39285"/>
              <a:buFont typeface="Arial"/>
              <a:buNone/>
            </a:pPr>
            <a:r>
              <a:rPr lang="en-US" b="1" i="1" dirty="0">
                <a:latin typeface="Tw Cen MT"/>
                <a:ea typeface="Twentieth Century"/>
                <a:cs typeface="Tw Cen MT"/>
                <a:sym typeface="Twentieth Century"/>
              </a:rPr>
              <a:t>Pathophysiology:</a:t>
            </a:r>
          </a:p>
          <a:p>
            <a:pPr marL="457200" marR="0" lvl="0" indent="-381000" rtl="0">
              <a:spcBef>
                <a:spcPts val="0"/>
              </a:spcBef>
              <a:spcAft>
                <a:spcPts val="0"/>
              </a:spcAft>
              <a:buSzPct val="100000"/>
              <a:buFont typeface="Twentieth Century"/>
            </a:pPr>
            <a:r>
              <a:rPr lang="en-US" sz="2400" u="sng" dirty="0">
                <a:latin typeface="Tw Cen MT"/>
                <a:ea typeface="Twentieth Century"/>
                <a:cs typeface="Tw Cen MT"/>
                <a:sym typeface="Twentieth Century"/>
              </a:rPr>
              <a:t>Porto-systemic shunt</a:t>
            </a:r>
            <a:r>
              <a:rPr lang="en-US" sz="2400" dirty="0">
                <a:latin typeface="Tw Cen MT"/>
                <a:ea typeface="Twentieth Century"/>
                <a:cs typeface="Tw Cen MT"/>
                <a:sym typeface="Twentieth Century"/>
              </a:rPr>
              <a:t>: between portal vein &amp; distal </a:t>
            </a:r>
            <a:r>
              <a:rPr lang="en-US" sz="2400" dirty="0" err="1">
                <a:latin typeface="Tw Cen MT"/>
                <a:ea typeface="Twentieth Century"/>
                <a:cs typeface="Tw Cen MT"/>
                <a:sym typeface="Twentieth Century"/>
              </a:rPr>
              <a:t>oesophageal</a:t>
            </a:r>
            <a:r>
              <a:rPr lang="en-US" sz="2400" dirty="0">
                <a:latin typeface="Tw Cen MT"/>
                <a:ea typeface="Twentieth Century"/>
                <a:cs typeface="Tw Cen MT"/>
                <a:sym typeface="Twentieth Century"/>
              </a:rPr>
              <a:t> veins (</a:t>
            </a:r>
            <a:r>
              <a:rPr lang="en-US" sz="2400" dirty="0" err="1">
                <a:latin typeface="Tw Cen MT"/>
                <a:ea typeface="Twentieth Century"/>
                <a:cs typeface="Tw Cen MT"/>
                <a:sym typeface="Twentieth Century"/>
              </a:rPr>
              <a:t>varices</a:t>
            </a:r>
            <a:r>
              <a:rPr lang="en-US" sz="2400" dirty="0">
                <a:latin typeface="Tw Cen MT"/>
                <a:ea typeface="Twentieth Century"/>
                <a:cs typeface="Tw Cen MT"/>
                <a:sym typeface="Twentieth Century"/>
              </a:rPr>
              <a:t>) </a:t>
            </a:r>
          </a:p>
          <a:p>
            <a:pPr marL="457200" marR="0" lvl="0" indent="-381000" rtl="0">
              <a:spcBef>
                <a:spcPts val="0"/>
              </a:spcBef>
              <a:spcAft>
                <a:spcPts val="0"/>
              </a:spcAft>
              <a:buSzPct val="100000"/>
              <a:buFont typeface="Twentieth Century"/>
            </a:pPr>
            <a:r>
              <a:rPr lang="en-US" sz="2400" dirty="0">
                <a:latin typeface="Tw Cen MT"/>
                <a:ea typeface="Twentieth Century"/>
                <a:cs typeface="Tw Cen MT"/>
                <a:sym typeface="Twentieth Century"/>
              </a:rPr>
              <a:t>Blockage → &gt;10 mmHg (portal hypertension) → collateral circulation through </a:t>
            </a:r>
            <a:r>
              <a:rPr lang="en-US" sz="2400" dirty="0" err="1">
                <a:latin typeface="Tw Cen MT"/>
                <a:ea typeface="Twentieth Century"/>
                <a:cs typeface="Tw Cen MT"/>
                <a:sym typeface="Twentieth Century"/>
              </a:rPr>
              <a:t>porto</a:t>
            </a:r>
            <a:r>
              <a:rPr lang="en-US" sz="2400" dirty="0">
                <a:latin typeface="Tw Cen MT"/>
                <a:ea typeface="Twentieth Century"/>
                <a:cs typeface="Tw Cen MT"/>
                <a:sym typeface="Twentieth Century"/>
              </a:rPr>
              <a:t>-systemic shunt → dilation of gastro-</a:t>
            </a:r>
            <a:r>
              <a:rPr lang="en-US" sz="2400" dirty="0" err="1">
                <a:latin typeface="Tw Cen MT"/>
                <a:ea typeface="Twentieth Century"/>
                <a:cs typeface="Tw Cen MT"/>
                <a:sym typeface="Twentieth Century"/>
              </a:rPr>
              <a:t>oesophageal</a:t>
            </a:r>
            <a:r>
              <a:rPr lang="en-US" sz="2400" dirty="0">
                <a:latin typeface="Tw Cen MT"/>
                <a:ea typeface="Twentieth Century"/>
                <a:cs typeface="Tw Cen MT"/>
                <a:sym typeface="Twentieth Century"/>
              </a:rPr>
              <a:t> veins (</a:t>
            </a:r>
            <a:r>
              <a:rPr lang="en-US" sz="2400" dirty="0" err="1">
                <a:latin typeface="Tw Cen MT"/>
                <a:ea typeface="Twentieth Century"/>
                <a:cs typeface="Tw Cen MT"/>
                <a:sym typeface="Twentieth Century"/>
              </a:rPr>
              <a:t>varices</a:t>
            </a:r>
            <a:r>
              <a:rPr lang="en-US" sz="2400" dirty="0">
                <a:latin typeface="Tw Cen MT"/>
                <a:ea typeface="Twentieth Century"/>
                <a:cs typeface="Tw Cen MT"/>
                <a:sym typeface="Twentieth Century"/>
              </a:rPr>
              <a:t>) </a:t>
            </a:r>
          </a:p>
        </p:txBody>
      </p:sp>
      <p:sp>
        <p:nvSpPr>
          <p:cNvPr id="317" name="Shape 317"/>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18" name="Shape 318"/>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319" name="Shape 319"/>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Portal Hypertension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r>
              <a:rPr lang="en-US">
                <a:latin typeface="Tw Cen MT"/>
                <a:cs typeface="Tw Cen MT"/>
              </a:rPr>
              <a:t> </a:t>
            </a:r>
          </a:p>
        </p:txBody>
      </p:sp>
      <p:sp>
        <p:nvSpPr>
          <p:cNvPr id="325" name="Shape 325"/>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26" name="Shape 326"/>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327" name="Shape 327"/>
          <p:cNvSpPr txBox="1"/>
          <p:nvPr/>
        </p:nvSpPr>
        <p:spPr>
          <a:xfrm>
            <a:off x="457200" y="274637"/>
            <a:ext cx="8229600" cy="1260000"/>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Portal Hypertension</a:t>
            </a:r>
          </a:p>
        </p:txBody>
      </p:sp>
      <p:pic>
        <p:nvPicPr>
          <p:cNvPr id="328" name="Shape 328" descr="an00758_-ds00676_-ds00785_-ds00820_im02167_ans7_esphogeal_varicesthu_jpg.jpg"/>
          <p:cNvPicPr preferRelativeResize="0"/>
          <p:nvPr/>
        </p:nvPicPr>
        <p:blipFill>
          <a:blip r:embed="rId4">
            <a:alphaModFix/>
          </a:blip>
          <a:stretch>
            <a:fillRect/>
          </a:stretch>
        </p:blipFill>
        <p:spPr>
          <a:xfrm>
            <a:off x="2089212" y="1541460"/>
            <a:ext cx="4965584" cy="46434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pic>
        <p:nvPicPr>
          <p:cNvPr id="333" name="Shape 333"/>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334" name="Shape 33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200000"/>
              <a:buFont typeface="Arial"/>
              <a:buNone/>
            </a:pPr>
            <a:r>
              <a:rPr lang="en-US" sz="1400" b="1">
                <a:latin typeface="Tw Cen MT"/>
                <a:ea typeface="Twentieth Century"/>
                <a:cs typeface="Tw Cen MT"/>
                <a:sym typeface="Twentieth Century"/>
              </a:rPr>
              <a:t>Dilated veins at the gastro-oesophageal junction due to increased blood flow through the porto-systemic shunt</a:t>
            </a: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endParaRPr sz="1400">
              <a:latin typeface="Tw Cen MT"/>
              <a:cs typeface="Tw Cen MT"/>
            </a:endParaRPr>
          </a:p>
          <a:p>
            <a:pPr marL="0" marR="0" lvl="0" indent="-177800" algn="l" rtl="0">
              <a:spcBef>
                <a:spcPts val="0"/>
              </a:spcBef>
              <a:spcAft>
                <a:spcPts val="0"/>
              </a:spcAft>
              <a:buClr>
                <a:schemeClr val="dk1"/>
              </a:buClr>
              <a:buSzPct val="200000"/>
              <a:buFont typeface="Arial"/>
              <a:buNone/>
            </a:pPr>
            <a:r>
              <a:rPr lang="en-US" sz="1400" b="1" i="1">
                <a:latin typeface="Tw Cen MT"/>
                <a:ea typeface="Twentieth Century"/>
                <a:cs typeface="Tw Cen MT"/>
                <a:sym typeface="Twentieth Century"/>
              </a:rPr>
              <a:t>Investigations</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Endoscopy</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Bloods: FBC, U&amp;E, LFT</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CXR: for aspiration or chest infection</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Check for portal hypertension</a:t>
            </a:r>
          </a:p>
          <a:p>
            <a:pPr marL="0" marR="0" lvl="0" indent="0" algn="l" rtl="0">
              <a:spcBef>
                <a:spcPts val="0"/>
              </a:spcBef>
              <a:spcAft>
                <a:spcPts val="0"/>
              </a:spcAft>
              <a:buNone/>
            </a:pPr>
            <a:r>
              <a:rPr lang="en-US" sz="1400" b="1" i="1">
                <a:latin typeface="Tw Cen MT"/>
                <a:ea typeface="Twentieth Century"/>
                <a:cs typeface="Tw Cen MT"/>
                <a:sym typeface="Twentieth Century"/>
              </a:rPr>
              <a:t>Treatment</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Blood transfusion if severe blood loss</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Correct clotting abnormalities - vit K, fresh frozen plasma, platelet transfusion</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IV terlipressin</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Therapeutic endoscopy - variceal ligation/banding/sclerotherapy</a:t>
            </a:r>
          </a:p>
          <a:p>
            <a:pPr marL="342900" marR="0" lvl="0" indent="-342900" algn="l" rtl="0">
              <a:spcBef>
                <a:spcPts val="0"/>
              </a:spcBef>
              <a:spcAft>
                <a:spcPts val="0"/>
              </a:spcAft>
              <a:buClr>
                <a:schemeClr val="dk1"/>
              </a:buClr>
              <a:buSzPct val="200000"/>
              <a:buFont typeface="Arial"/>
              <a:buNone/>
            </a:pPr>
            <a:endParaRPr sz="1400">
              <a:latin typeface="Tw Cen MT"/>
              <a:cs typeface="Tw Cen MT"/>
            </a:endParaRPr>
          </a:p>
        </p:txBody>
      </p:sp>
      <p:sp>
        <p:nvSpPr>
          <p:cNvPr id="335" name="Shape 335"/>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sp>
        <p:nvSpPr>
          <p:cNvPr id="336" name="Shape 336"/>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5500">
                <a:solidFill>
                  <a:schemeClr val="dk1"/>
                </a:solidFill>
                <a:latin typeface="Tw Cen MT"/>
                <a:ea typeface="Twentieth Century"/>
                <a:cs typeface="Tw Cen MT"/>
                <a:sym typeface="Twentieth Century"/>
              </a:rPr>
              <a:t>Oesophago-gastric Varices</a:t>
            </a:r>
          </a:p>
        </p:txBody>
      </p:sp>
      <p:graphicFrame>
        <p:nvGraphicFramePr>
          <p:cNvPr id="337" name="Shape 337"/>
          <p:cNvGraphicFramePr/>
          <p:nvPr>
            <p:extLst>
              <p:ext uri="{D42A27DB-BD31-4B8C-83A1-F6EECF244321}">
                <p14:modId xmlns:p14="http://schemas.microsoft.com/office/powerpoint/2010/main" val="1660046209"/>
              </p:ext>
            </p:extLst>
          </p:nvPr>
        </p:nvGraphicFramePr>
        <p:xfrm>
          <a:off x="455050" y="2140175"/>
          <a:ext cx="8233900" cy="1219139"/>
        </p:xfrm>
        <a:graphic>
          <a:graphicData uri="http://schemas.openxmlformats.org/drawingml/2006/table">
            <a:tbl>
              <a:tblPr>
                <a:noFill/>
                <a:tableStyleId>{B4BD2D8C-06A9-42C1-BDDF-57AF746C70C3}</a:tableStyleId>
              </a:tblPr>
              <a:tblGrid>
                <a:gridCol w="4116950">
                  <a:extLst>
                    <a:ext uri="{9D8B030D-6E8A-4147-A177-3AD203B41FA5}">
                      <a16:colId xmlns:a16="http://schemas.microsoft.com/office/drawing/2014/main" val="20000"/>
                    </a:ext>
                  </a:extLst>
                </a:gridCol>
                <a:gridCol w="4116950">
                  <a:extLst>
                    <a:ext uri="{9D8B030D-6E8A-4147-A177-3AD203B41FA5}">
                      <a16:colId xmlns:a16="http://schemas.microsoft.com/office/drawing/2014/main" val="20001"/>
                    </a:ext>
                  </a:extLst>
                </a:gridCol>
              </a:tblGrid>
              <a:tr h="381000">
                <a:tc>
                  <a:txBody>
                    <a:bodyPr/>
                    <a:lstStyle/>
                    <a:p>
                      <a:pPr lvl="0" algn="ctr">
                        <a:spcBef>
                          <a:spcPts val="0"/>
                        </a:spcBef>
                        <a:buNone/>
                      </a:pPr>
                      <a:r>
                        <a:rPr lang="en-US" b="1" dirty="0">
                          <a:latin typeface="Tw Cen MT"/>
                          <a:ea typeface="Twentieth Century"/>
                          <a:cs typeface="Tw Cen MT"/>
                          <a:sym typeface="Twentieth Century"/>
                        </a:rPr>
                        <a:t>Symptoms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Signs</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Haematemesis/melaena</a:t>
                      </a:r>
                    </a:p>
                    <a:p>
                      <a:pPr marL="457200" lvl="0" indent="-228600" rtl="0">
                        <a:spcBef>
                          <a:spcPts val="0"/>
                        </a:spcBef>
                        <a:buFont typeface="Twentieth Century"/>
                        <a:buChar char="●"/>
                      </a:pPr>
                      <a:r>
                        <a:rPr lang="en-US">
                          <a:latin typeface="Tw Cen MT"/>
                          <a:ea typeface="Twentieth Century"/>
                          <a:cs typeface="Tw Cen MT"/>
                          <a:sym typeface="Twentieth Century"/>
                        </a:rPr>
                        <a:t>Abdominal pain</a:t>
                      </a:r>
                    </a:p>
                    <a:p>
                      <a:pPr marL="457200" lvl="0" indent="-228600">
                        <a:spcBef>
                          <a:spcPts val="0"/>
                        </a:spcBef>
                        <a:buFont typeface="Twentieth Century"/>
                        <a:buChar char="●"/>
                      </a:pPr>
                      <a:r>
                        <a:rPr lang="en-US">
                          <a:latin typeface="Tw Cen MT"/>
                          <a:ea typeface="Twentieth Century"/>
                          <a:cs typeface="Tw Cen MT"/>
                          <a:sym typeface="Twentieth Century"/>
                        </a:rPr>
                        <a:t>Dysphagia/odynophagia</a:t>
                      </a:r>
                    </a:p>
                  </a:txBody>
                  <a:tcPr marL="91425" marR="91425" marT="91425" marB="91425"/>
                </a:tc>
                <a:tc>
                  <a:txBody>
                    <a:bodyPr/>
                    <a:lstStyle/>
                    <a:p>
                      <a:pPr marL="457200" lvl="0" indent="-228600" rtl="0">
                        <a:spcBef>
                          <a:spcPts val="0"/>
                        </a:spcBef>
                        <a:buFont typeface="Twentieth Century"/>
                        <a:buChar char="●"/>
                      </a:pPr>
                      <a:r>
                        <a:rPr lang="en-US" dirty="0" err="1">
                          <a:latin typeface="Tw Cen MT"/>
                          <a:ea typeface="Twentieth Century"/>
                          <a:cs typeface="Tw Cen MT"/>
                          <a:sym typeface="Twentieth Century"/>
                        </a:rPr>
                        <a:t>Anaemia</a:t>
                      </a:r>
                      <a:endParaRPr lang="en-US" dirty="0">
                        <a:latin typeface="Tw Cen MT"/>
                        <a:ea typeface="Twentieth Century"/>
                        <a:cs typeface="Tw Cen MT"/>
                        <a:sym typeface="Twentieth Century"/>
                      </a:endParaRPr>
                    </a:p>
                    <a:p>
                      <a:pPr marL="457200" lvl="0" indent="-228600" rtl="0">
                        <a:spcBef>
                          <a:spcPts val="0"/>
                        </a:spcBef>
                        <a:buFont typeface="Twentieth Century"/>
                        <a:buChar char="●"/>
                      </a:pPr>
                      <a:r>
                        <a:rPr lang="en-US" dirty="0">
                          <a:latin typeface="Tw Cen MT"/>
                          <a:ea typeface="Twentieth Century"/>
                          <a:cs typeface="Tw Cen MT"/>
                          <a:sym typeface="Twentieth Century"/>
                        </a:rPr>
                        <a:t>Signs of liver disease</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465375" y="1613525"/>
            <a:ext cx="8229600" cy="4526100"/>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116666"/>
              <a:buFont typeface="Arial"/>
              <a:buNone/>
            </a:pPr>
            <a:r>
              <a:rPr lang="en-US" sz="2400" b="1">
                <a:latin typeface="Tw Cen MT"/>
                <a:ea typeface="Twentieth Century"/>
                <a:cs typeface="Tw Cen MT"/>
                <a:sym typeface="Twentieth Century"/>
              </a:rPr>
              <a:t>Fluid in the peritoneal cavity</a:t>
            </a: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a:p>
            <a:pPr marL="0" marR="0" lvl="0" indent="-177800" algn="l" rtl="0">
              <a:spcBef>
                <a:spcPts val="0"/>
              </a:spcBef>
              <a:spcAft>
                <a:spcPts val="0"/>
              </a:spcAft>
              <a:buClr>
                <a:schemeClr val="dk1"/>
              </a:buClr>
              <a:buSzPct val="155555"/>
              <a:buFont typeface="Arial"/>
              <a:buNone/>
            </a:pPr>
            <a:endParaRPr sz="1800">
              <a:latin typeface="Tw Cen MT"/>
              <a:cs typeface="Tw Cen MT"/>
            </a:endParaRPr>
          </a:p>
          <a:p>
            <a:pPr marL="0" marR="0" lvl="0" indent="-177800" algn="l" rtl="0">
              <a:spcBef>
                <a:spcPts val="0"/>
              </a:spcBef>
              <a:spcAft>
                <a:spcPts val="0"/>
              </a:spcAft>
              <a:buClr>
                <a:schemeClr val="dk1"/>
              </a:buClr>
              <a:buSzPct val="116666"/>
              <a:buFont typeface="Arial"/>
              <a:buNone/>
            </a:pPr>
            <a:endParaRPr sz="2400">
              <a:latin typeface="Tw Cen MT"/>
              <a:cs typeface="Tw Cen MT"/>
            </a:endParaRPr>
          </a:p>
        </p:txBody>
      </p:sp>
      <p:sp>
        <p:nvSpPr>
          <p:cNvPr id="343" name="Shape 343"/>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44" name="Shape 344"/>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345" name="Shape 345"/>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Ascites</a:t>
            </a:r>
          </a:p>
        </p:txBody>
      </p:sp>
      <p:graphicFrame>
        <p:nvGraphicFramePr>
          <p:cNvPr id="346" name="Shape 346"/>
          <p:cNvGraphicFramePr/>
          <p:nvPr>
            <p:extLst>
              <p:ext uri="{D42A27DB-BD31-4B8C-83A1-F6EECF244321}">
                <p14:modId xmlns:p14="http://schemas.microsoft.com/office/powerpoint/2010/main" val="2975893384"/>
              </p:ext>
            </p:extLst>
          </p:nvPr>
        </p:nvGraphicFramePr>
        <p:xfrm>
          <a:off x="457200" y="2077350"/>
          <a:ext cx="8245950" cy="2103029"/>
        </p:xfrm>
        <a:graphic>
          <a:graphicData uri="http://schemas.openxmlformats.org/drawingml/2006/table">
            <a:tbl>
              <a:tblPr>
                <a:noFill/>
                <a:tableStyleId>{B4BD2D8C-06A9-42C1-BDDF-57AF746C70C3}</a:tableStyleId>
              </a:tblPr>
              <a:tblGrid>
                <a:gridCol w="4122975">
                  <a:extLst>
                    <a:ext uri="{9D8B030D-6E8A-4147-A177-3AD203B41FA5}">
                      <a16:colId xmlns:a16="http://schemas.microsoft.com/office/drawing/2014/main" val="20000"/>
                    </a:ext>
                  </a:extLst>
                </a:gridCol>
                <a:gridCol w="4122975">
                  <a:extLst>
                    <a:ext uri="{9D8B030D-6E8A-4147-A177-3AD203B41FA5}">
                      <a16:colId xmlns:a16="http://schemas.microsoft.com/office/drawing/2014/main" val="20001"/>
                    </a:ext>
                  </a:extLst>
                </a:gridCol>
              </a:tblGrid>
              <a:tr h="381000">
                <a:tc gridSpan="2">
                  <a:txBody>
                    <a:bodyPr/>
                    <a:lstStyle/>
                    <a:p>
                      <a:pPr lvl="0" algn="ctr">
                        <a:spcBef>
                          <a:spcPts val="0"/>
                        </a:spcBef>
                        <a:buNone/>
                      </a:pPr>
                      <a:r>
                        <a:rPr lang="en-US">
                          <a:latin typeface="Tw Cen MT"/>
                          <a:ea typeface="Twentieth Century"/>
                          <a:cs typeface="Tw Cen MT"/>
                          <a:sym typeface="Twentieth Century"/>
                        </a:rPr>
                        <a:t>Causes</a:t>
                      </a: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lvl="0" algn="ctr">
                        <a:spcBef>
                          <a:spcPts val="0"/>
                        </a:spcBef>
                        <a:buNone/>
                      </a:pPr>
                      <a:r>
                        <a:rPr lang="en-US">
                          <a:latin typeface="Tw Cen MT"/>
                          <a:ea typeface="Twentieth Century"/>
                          <a:cs typeface="Tw Cen MT"/>
                          <a:sym typeface="Twentieth Century"/>
                        </a:rPr>
                        <a:t>Transudate</a:t>
                      </a:r>
                    </a:p>
                  </a:txBody>
                  <a:tcPr marL="91425" marR="91425" marT="91425" marB="91425"/>
                </a:tc>
                <a:tc>
                  <a:txBody>
                    <a:bodyPr/>
                    <a:lstStyle/>
                    <a:p>
                      <a:pPr lvl="0" algn="ctr">
                        <a:spcBef>
                          <a:spcPts val="0"/>
                        </a:spcBef>
                        <a:buNone/>
                      </a:pPr>
                      <a:r>
                        <a:rPr lang="en-US">
                          <a:latin typeface="Tw Cen MT"/>
                          <a:ea typeface="Twentieth Century"/>
                          <a:cs typeface="Tw Cen MT"/>
                          <a:sym typeface="Twentieth Century"/>
                        </a:rPr>
                        <a:t>Exudate</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US">
                          <a:latin typeface="Tw Cen MT"/>
                          <a:ea typeface="Twentieth Century"/>
                          <a:cs typeface="Tw Cen MT"/>
                          <a:sym typeface="Twentieth Century"/>
                        </a:rPr>
                        <a:t>Portal hypertension, e.g. </a:t>
                      </a:r>
                      <a:r>
                        <a:rPr lang="en-US" sz="1800" b="1">
                          <a:latin typeface="Tw Cen MT"/>
                          <a:ea typeface="Twentieth Century"/>
                          <a:cs typeface="Tw Cen MT"/>
                          <a:sym typeface="Twentieth Century"/>
                        </a:rPr>
                        <a:t>cirrhosis**</a:t>
                      </a:r>
                    </a:p>
                    <a:p>
                      <a:pPr lvl="0" rtl="0">
                        <a:spcBef>
                          <a:spcPts val="0"/>
                        </a:spcBef>
                        <a:buNone/>
                      </a:pPr>
                      <a:r>
                        <a:rPr lang="en-US">
                          <a:latin typeface="Tw Cen MT"/>
                          <a:ea typeface="Twentieth Century"/>
                          <a:cs typeface="Tw Cen MT"/>
                          <a:sym typeface="Twentieth Century"/>
                        </a:rPr>
                        <a:t>Budd-Chiari syndrome</a:t>
                      </a:r>
                    </a:p>
                    <a:p>
                      <a:pPr lvl="0" rtl="0">
                        <a:spcBef>
                          <a:spcPts val="0"/>
                        </a:spcBef>
                        <a:buNone/>
                      </a:pPr>
                      <a:r>
                        <a:rPr lang="en-US">
                          <a:latin typeface="Tw Cen MT"/>
                          <a:ea typeface="Twentieth Century"/>
                          <a:cs typeface="Tw Cen MT"/>
                          <a:sym typeface="Twentieth Century"/>
                        </a:rPr>
                        <a:t>Hepatic veno-occlusive disease</a:t>
                      </a:r>
                    </a:p>
                    <a:p>
                      <a:pPr lvl="0" rtl="0">
                        <a:spcBef>
                          <a:spcPts val="0"/>
                        </a:spcBef>
                        <a:buNone/>
                      </a:pPr>
                      <a:r>
                        <a:rPr lang="en-US">
                          <a:latin typeface="Tw Cen MT"/>
                          <a:ea typeface="Twentieth Century"/>
                          <a:cs typeface="Tw Cen MT"/>
                          <a:sym typeface="Twentieth Century"/>
                        </a:rPr>
                        <a:t>Cardiac failure</a:t>
                      </a:r>
                    </a:p>
                    <a:p>
                      <a:pPr lvl="0">
                        <a:spcBef>
                          <a:spcPts val="0"/>
                        </a:spcBef>
                        <a:buNone/>
                      </a:pPr>
                      <a:r>
                        <a:rPr lang="en-US">
                          <a:latin typeface="Tw Cen MT"/>
                          <a:ea typeface="Twentieth Century"/>
                          <a:cs typeface="Tw Cen MT"/>
                          <a:sym typeface="Twentieth Century"/>
                        </a:rPr>
                        <a:t>Meig’s syndrome</a:t>
                      </a:r>
                    </a:p>
                  </a:txBody>
                  <a:tcPr marL="91425" marR="91425" marT="91425" marB="91425"/>
                </a:tc>
                <a:tc>
                  <a:txBody>
                    <a:bodyPr/>
                    <a:lstStyle/>
                    <a:p>
                      <a:pPr lvl="0" rtl="0">
                        <a:spcBef>
                          <a:spcPts val="0"/>
                        </a:spcBef>
                        <a:buNone/>
                      </a:pPr>
                      <a:r>
                        <a:rPr lang="en-US" dirty="0">
                          <a:latin typeface="Tw Cen MT"/>
                          <a:ea typeface="Twentieth Century"/>
                          <a:cs typeface="Tw Cen MT"/>
                          <a:sym typeface="Twentieth Century"/>
                        </a:rPr>
                        <a:t>Peritoneal </a:t>
                      </a:r>
                      <a:r>
                        <a:rPr lang="en-US" dirty="0" err="1">
                          <a:latin typeface="Tw Cen MT"/>
                          <a:ea typeface="Twentieth Century"/>
                          <a:cs typeface="Tw Cen MT"/>
                          <a:sym typeface="Twentieth Century"/>
                        </a:rPr>
                        <a:t>carcinomatosis</a:t>
                      </a:r>
                      <a:endParaRPr lang="en-US" dirty="0">
                        <a:latin typeface="Tw Cen MT"/>
                        <a:ea typeface="Twentieth Century"/>
                        <a:cs typeface="Tw Cen MT"/>
                        <a:sym typeface="Twentieth Century"/>
                      </a:endParaRPr>
                    </a:p>
                    <a:p>
                      <a:pPr lvl="0" rtl="0">
                        <a:spcBef>
                          <a:spcPts val="0"/>
                        </a:spcBef>
                        <a:buNone/>
                      </a:pPr>
                      <a:r>
                        <a:rPr lang="en-US" dirty="0">
                          <a:latin typeface="Tw Cen MT"/>
                          <a:ea typeface="Twentieth Century"/>
                          <a:cs typeface="Tw Cen MT"/>
                          <a:sym typeface="Twentieth Century"/>
                        </a:rPr>
                        <a:t>Peritoneal tuberculosis</a:t>
                      </a:r>
                    </a:p>
                    <a:p>
                      <a:pPr lvl="0" rtl="0">
                        <a:spcBef>
                          <a:spcPts val="0"/>
                        </a:spcBef>
                        <a:buNone/>
                      </a:pPr>
                      <a:r>
                        <a:rPr lang="en-US" dirty="0">
                          <a:latin typeface="Tw Cen MT"/>
                          <a:ea typeface="Twentieth Century"/>
                          <a:cs typeface="Tw Cen MT"/>
                          <a:sym typeface="Twentieth Century"/>
                        </a:rPr>
                        <a:t>Pancreatitis</a:t>
                      </a:r>
                    </a:p>
                    <a:p>
                      <a:pPr lvl="0" rtl="0">
                        <a:spcBef>
                          <a:spcPts val="0"/>
                        </a:spcBef>
                        <a:buNone/>
                      </a:pPr>
                      <a:r>
                        <a:rPr lang="en-US" dirty="0" err="1">
                          <a:latin typeface="Tw Cen MT"/>
                          <a:ea typeface="Twentieth Century"/>
                          <a:cs typeface="Tw Cen MT"/>
                          <a:sym typeface="Twentieth Century"/>
                        </a:rPr>
                        <a:t>Nephrotic</a:t>
                      </a:r>
                      <a:r>
                        <a:rPr lang="en-US" dirty="0">
                          <a:latin typeface="Tw Cen MT"/>
                          <a:ea typeface="Twentieth Century"/>
                          <a:cs typeface="Tw Cen MT"/>
                          <a:sym typeface="Twentieth Century"/>
                        </a:rPr>
                        <a:t> syndrome</a:t>
                      </a:r>
                    </a:p>
                    <a:p>
                      <a:pPr lvl="0">
                        <a:spcBef>
                          <a:spcPts val="0"/>
                        </a:spcBef>
                        <a:buNone/>
                      </a:pPr>
                      <a:r>
                        <a:rPr lang="en-US" dirty="0">
                          <a:latin typeface="Tw Cen MT"/>
                          <a:ea typeface="Twentieth Century"/>
                          <a:cs typeface="Tw Cen MT"/>
                          <a:sym typeface="Twentieth Century"/>
                        </a:rPr>
                        <a:t>Lymphatic obstruction (</a:t>
                      </a:r>
                      <a:r>
                        <a:rPr lang="en-US" dirty="0" err="1">
                          <a:latin typeface="Tw Cen MT"/>
                          <a:ea typeface="Twentieth Century"/>
                          <a:cs typeface="Tw Cen MT"/>
                          <a:sym typeface="Twentieth Century"/>
                        </a:rPr>
                        <a:t>chylous</a:t>
                      </a:r>
                      <a:r>
                        <a:rPr lang="en-US" dirty="0">
                          <a:latin typeface="Tw Cen MT"/>
                          <a:ea typeface="Twentieth Century"/>
                          <a:cs typeface="Tw Cen MT"/>
                          <a:sym typeface="Twentieth Century"/>
                        </a:rPr>
                        <a:t> ascites)</a:t>
                      </a:r>
                    </a:p>
                  </a:txBody>
                  <a:tcPr marL="91425" marR="91425" marT="91425" marB="91425"/>
                </a:tc>
                <a:extLst>
                  <a:ext uri="{0D108BD9-81ED-4DB2-BD59-A6C34878D82A}">
                    <a16:rowId xmlns:a16="http://schemas.microsoft.com/office/drawing/2014/main" val="10002"/>
                  </a:ext>
                </a:extLst>
              </a:tr>
            </a:tbl>
          </a:graphicData>
        </a:graphic>
      </p:graphicFrame>
      <p:sp>
        <p:nvSpPr>
          <p:cNvPr id="347" name="Shape 347"/>
          <p:cNvSpPr txBox="1"/>
          <p:nvPr/>
        </p:nvSpPr>
        <p:spPr>
          <a:xfrm>
            <a:off x="4172550" y="4422825"/>
            <a:ext cx="798900" cy="4260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Ascites</a:t>
            </a:r>
          </a:p>
        </p:txBody>
      </p:sp>
      <p:cxnSp>
        <p:nvCxnSpPr>
          <p:cNvPr id="348" name="Shape 348"/>
          <p:cNvCxnSpPr/>
          <p:nvPr/>
        </p:nvCxnSpPr>
        <p:spPr>
          <a:xfrm rot="10800000" flipH="1">
            <a:off x="3462450" y="4702125"/>
            <a:ext cx="710100" cy="186600"/>
          </a:xfrm>
          <a:prstGeom prst="straightConnector1">
            <a:avLst/>
          </a:prstGeom>
          <a:noFill/>
          <a:ln w="9525" cap="flat" cmpd="sng">
            <a:solidFill>
              <a:schemeClr val="dk2"/>
            </a:solidFill>
            <a:prstDash val="solid"/>
            <a:round/>
            <a:headEnd type="none" w="lg" len="lg"/>
            <a:tailEnd type="triangle" w="lg" len="lg"/>
          </a:ln>
        </p:spPr>
      </p:cxnSp>
      <p:cxnSp>
        <p:nvCxnSpPr>
          <p:cNvPr id="349" name="Shape 349"/>
          <p:cNvCxnSpPr/>
          <p:nvPr/>
        </p:nvCxnSpPr>
        <p:spPr>
          <a:xfrm rot="10800000">
            <a:off x="4904900" y="4702125"/>
            <a:ext cx="674700" cy="146700"/>
          </a:xfrm>
          <a:prstGeom prst="straightConnector1">
            <a:avLst/>
          </a:prstGeom>
          <a:noFill/>
          <a:ln w="9525" cap="flat" cmpd="sng">
            <a:solidFill>
              <a:schemeClr val="dk2"/>
            </a:solidFill>
            <a:prstDash val="solid"/>
            <a:round/>
            <a:headEnd type="none" w="lg" len="lg"/>
            <a:tailEnd type="triangle" w="lg" len="lg"/>
          </a:ln>
        </p:spPr>
      </p:cxnSp>
      <p:sp>
        <p:nvSpPr>
          <p:cNvPr id="350" name="Shape 350"/>
          <p:cNvSpPr txBox="1"/>
          <p:nvPr/>
        </p:nvSpPr>
        <p:spPr>
          <a:xfrm>
            <a:off x="2543425" y="4848825"/>
            <a:ext cx="1438200" cy="6186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 portal venous pressure</a:t>
            </a:r>
          </a:p>
        </p:txBody>
      </p:sp>
      <p:sp>
        <p:nvSpPr>
          <p:cNvPr id="351" name="Shape 351"/>
          <p:cNvSpPr txBox="1"/>
          <p:nvPr/>
        </p:nvSpPr>
        <p:spPr>
          <a:xfrm>
            <a:off x="5459775" y="4848825"/>
            <a:ext cx="1035300" cy="5349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 serum albumin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Jaundice</a:t>
            </a:r>
          </a:p>
          <a:p>
            <a:pPr marL="4572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Biliary tract disease</a:t>
            </a:r>
          </a:p>
          <a:p>
            <a:pPr marL="4572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Cirrhosis: causes &amp; complications</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Metabolic causes</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Autoimmune causes</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Alcoholic liver disease</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Viral hepatitis</a:t>
            </a:r>
          </a:p>
          <a:p>
            <a:pPr marL="4572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Liver failure</a:t>
            </a:r>
          </a:p>
          <a:p>
            <a:pPr marL="457200" marR="0" lvl="0" indent="-228600" algn="l" rtl="0">
              <a:spcBef>
                <a:spcPts val="0"/>
              </a:spcBef>
              <a:spcAft>
                <a:spcPts val="0"/>
              </a:spcAft>
              <a:buFont typeface="Twentieth Century"/>
              <a:buAutoNum type="arabicPeriod"/>
            </a:pPr>
            <a:r>
              <a:rPr lang="en-US" dirty="0">
                <a:latin typeface="Tw Cen MT"/>
                <a:ea typeface="Twentieth Century"/>
                <a:cs typeface="Tw Cen MT"/>
                <a:sym typeface="Twentieth Century"/>
              </a:rPr>
              <a:t>Liver </a:t>
            </a:r>
            <a:r>
              <a:rPr lang="en-US" dirty="0" err="1">
                <a:latin typeface="Tw Cen MT"/>
                <a:ea typeface="Twentieth Century"/>
                <a:cs typeface="Tw Cen MT"/>
                <a:sym typeface="Twentieth Century"/>
              </a:rPr>
              <a:t>tumours</a:t>
            </a:r>
            <a:endParaRPr lang="en-US" dirty="0">
              <a:latin typeface="Tw Cen MT"/>
              <a:ea typeface="Twentieth Century"/>
              <a:cs typeface="Tw Cen MT"/>
              <a:sym typeface="Twentieth Century"/>
            </a:endParaRPr>
          </a:p>
        </p:txBody>
      </p:sp>
      <p:sp>
        <p:nvSpPr>
          <p:cNvPr id="108" name="Shape 108"/>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09" name="Shape 109"/>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10" name="Shape 110"/>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Learning Objectives</a:t>
            </a:r>
            <a:r>
              <a:rPr lang="en-US" sz="6000">
                <a:solidFill>
                  <a:schemeClr val="dk1"/>
                </a:solidFill>
                <a:latin typeface="Tw Cen MT"/>
                <a:ea typeface="Calibri"/>
                <a:cs typeface="Tw Cen MT"/>
                <a:sym typeface="Calibri"/>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457200" y="16149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55555"/>
              <a:buFont typeface="Arial"/>
              <a:buNone/>
            </a:pPr>
            <a:r>
              <a:rPr lang="en-US" sz="1800">
                <a:latin typeface="Tw Cen MT"/>
                <a:ea typeface="Twentieth Century"/>
                <a:cs typeface="Tw Cen MT"/>
                <a:sym typeface="Twentieth Century"/>
              </a:rPr>
              <a:t>Clinical features:</a:t>
            </a:r>
          </a:p>
          <a:p>
            <a:pPr marL="0" marR="0" lvl="0" indent="0" algn="l" rtl="0">
              <a:spcBef>
                <a:spcPts val="0"/>
              </a:spcBef>
              <a:spcAft>
                <a:spcPts val="0"/>
              </a:spcAft>
              <a:buNone/>
            </a:pPr>
            <a:endParaRPr sz="1800">
              <a:latin typeface="Tw Cen MT"/>
              <a:cs typeface="Tw Cen MT"/>
            </a:endParaRPr>
          </a:p>
        </p:txBody>
      </p:sp>
      <p:sp>
        <p:nvSpPr>
          <p:cNvPr id="357" name="Shape 357"/>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58" name="Shape 358"/>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359" name="Shape 359"/>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Ascites</a:t>
            </a:r>
          </a:p>
        </p:txBody>
      </p:sp>
      <p:pic>
        <p:nvPicPr>
          <p:cNvPr id="360" name="Shape 360" descr="ascites.jpg"/>
          <p:cNvPicPr preferRelativeResize="0"/>
          <p:nvPr/>
        </p:nvPicPr>
        <p:blipFill>
          <a:blip r:embed="rId4">
            <a:alphaModFix/>
          </a:blip>
          <a:stretch>
            <a:fillRect/>
          </a:stretch>
        </p:blipFill>
        <p:spPr>
          <a:xfrm>
            <a:off x="457200" y="1913212"/>
            <a:ext cx="2857500" cy="3267075"/>
          </a:xfrm>
          <a:prstGeom prst="rect">
            <a:avLst/>
          </a:prstGeom>
          <a:noFill/>
          <a:ln>
            <a:noFill/>
          </a:ln>
        </p:spPr>
      </p:pic>
      <p:graphicFrame>
        <p:nvGraphicFramePr>
          <p:cNvPr id="361" name="Shape 361"/>
          <p:cNvGraphicFramePr/>
          <p:nvPr>
            <p:extLst>
              <p:ext uri="{D42A27DB-BD31-4B8C-83A1-F6EECF244321}">
                <p14:modId xmlns:p14="http://schemas.microsoft.com/office/powerpoint/2010/main" val="3543981787"/>
              </p:ext>
            </p:extLst>
          </p:nvPr>
        </p:nvGraphicFramePr>
        <p:xfrm>
          <a:off x="3314700" y="1913225"/>
          <a:ext cx="5406800" cy="1249649"/>
        </p:xfrm>
        <a:graphic>
          <a:graphicData uri="http://schemas.openxmlformats.org/drawingml/2006/table">
            <a:tbl>
              <a:tblPr>
                <a:noFill/>
                <a:tableStyleId>{B4BD2D8C-06A9-42C1-BDDF-57AF746C70C3}</a:tableStyleId>
              </a:tblPr>
              <a:tblGrid>
                <a:gridCol w="5406800">
                  <a:extLst>
                    <a:ext uri="{9D8B030D-6E8A-4147-A177-3AD203B41FA5}">
                      <a16:colId xmlns:a16="http://schemas.microsoft.com/office/drawing/2014/main" val="20000"/>
                    </a:ext>
                  </a:extLst>
                </a:gridCol>
              </a:tblGrid>
              <a:tr h="718025">
                <a:tc>
                  <a:txBody>
                    <a:bodyPr/>
                    <a:lstStyle/>
                    <a:p>
                      <a:pPr marL="457200" lvl="0" indent="-228600" rtl="0">
                        <a:spcBef>
                          <a:spcPts val="0"/>
                        </a:spcBef>
                        <a:buFont typeface="Twentieth Century"/>
                        <a:buChar char="●"/>
                      </a:pPr>
                      <a:r>
                        <a:rPr lang="en-US" dirty="0">
                          <a:latin typeface="Tw Cen MT"/>
                          <a:ea typeface="Twentieth Century"/>
                          <a:cs typeface="Tw Cen MT"/>
                          <a:sym typeface="Twentieth Century"/>
                        </a:rPr>
                        <a:t>Abdominal distension</a:t>
                      </a:r>
                    </a:p>
                    <a:p>
                      <a:pPr marL="457200" lvl="0" indent="-228600" rtl="0">
                        <a:spcBef>
                          <a:spcPts val="0"/>
                        </a:spcBef>
                        <a:buFont typeface="Twentieth Century"/>
                        <a:buChar char="●"/>
                      </a:pPr>
                      <a:r>
                        <a:rPr lang="en-US" dirty="0">
                          <a:latin typeface="Tw Cen MT"/>
                          <a:ea typeface="Twentieth Century"/>
                          <a:cs typeface="Tw Cen MT"/>
                          <a:sym typeface="Twentieth Century"/>
                        </a:rPr>
                        <a:t>Fullness in the flanks</a:t>
                      </a:r>
                    </a:p>
                    <a:p>
                      <a:pPr marL="457200" lvl="0" indent="-228600" rtl="0">
                        <a:spcBef>
                          <a:spcPts val="0"/>
                        </a:spcBef>
                        <a:buFont typeface="Twentieth Century"/>
                        <a:buChar char="●"/>
                      </a:pPr>
                      <a:r>
                        <a:rPr lang="en-US" dirty="0">
                          <a:latin typeface="Tw Cen MT"/>
                          <a:ea typeface="Twentieth Century"/>
                          <a:cs typeface="Tw Cen MT"/>
                          <a:sym typeface="Twentieth Century"/>
                        </a:rPr>
                        <a:t>Shifting dullness</a:t>
                      </a:r>
                    </a:p>
                    <a:p>
                      <a:pPr marL="457200" lvl="0" indent="-228600" rtl="0">
                        <a:spcBef>
                          <a:spcPts val="0"/>
                        </a:spcBef>
                        <a:buFont typeface="Twentieth Century"/>
                        <a:buChar char="●"/>
                      </a:pPr>
                      <a:r>
                        <a:rPr lang="en-US" dirty="0">
                          <a:latin typeface="Tw Cen MT"/>
                          <a:ea typeface="Twentieth Century"/>
                          <a:cs typeface="Tw Cen MT"/>
                          <a:sym typeface="Twentieth Century"/>
                        </a:rPr>
                        <a:t>Respiratory distress if tense ascites </a:t>
                      </a:r>
                      <a:r>
                        <a:rPr lang="en-US" dirty="0">
                          <a:solidFill>
                            <a:srgbClr val="FF0000"/>
                          </a:solidFill>
                          <a:latin typeface="Tw Cen MT"/>
                          <a:ea typeface="Twentieth Century"/>
                          <a:cs typeface="Tw Cen MT"/>
                          <a:sym typeface="Twentieth Century"/>
                        </a:rPr>
                        <a:t>(red arrows)</a:t>
                      </a:r>
                    </a:p>
                    <a:p>
                      <a:pPr marL="457200" lvl="0" indent="-228600" rtl="0">
                        <a:spcBef>
                          <a:spcPts val="0"/>
                        </a:spcBef>
                        <a:buFont typeface="Twentieth Century"/>
                        <a:buChar char="●"/>
                      </a:pPr>
                      <a:r>
                        <a:rPr lang="en-US" dirty="0">
                          <a:latin typeface="Tw Cen MT"/>
                          <a:ea typeface="Twentieth Century"/>
                          <a:cs typeface="Tw Cen MT"/>
                          <a:sym typeface="Twentieth Century"/>
                        </a:rPr>
                        <a:t>Concomitant pleural effusion and peripheral </a:t>
                      </a:r>
                      <a:r>
                        <a:rPr lang="en-US" dirty="0" err="1">
                          <a:latin typeface="Tw Cen MT"/>
                          <a:ea typeface="Twentieth Century"/>
                          <a:cs typeface="Tw Cen MT"/>
                          <a:sym typeface="Twentieth Century"/>
                        </a:rPr>
                        <a:t>oedema</a:t>
                      </a:r>
                      <a:endParaRPr lang="en-US" dirty="0">
                        <a:latin typeface="Tw Cen MT"/>
                        <a:ea typeface="Twentieth Century"/>
                        <a:cs typeface="Tw Cen MT"/>
                        <a:sym typeface="Twentieth Century"/>
                      </a:endParaRPr>
                    </a:p>
                  </a:txBody>
                  <a:tcPr marL="91425" marR="91425" marT="91425" marB="91425"/>
                </a:tc>
                <a:extLst>
                  <a:ext uri="{0D108BD9-81ED-4DB2-BD59-A6C34878D82A}">
                    <a16:rowId xmlns:a16="http://schemas.microsoft.com/office/drawing/2014/main" val="10000"/>
                  </a:ext>
                </a:extLst>
              </a:tr>
            </a:tbl>
          </a:graphicData>
        </a:graphic>
      </p:graphicFrame>
      <p:sp>
        <p:nvSpPr>
          <p:cNvPr id="362" name="Shape 362"/>
          <p:cNvSpPr/>
          <p:nvPr/>
        </p:nvSpPr>
        <p:spPr>
          <a:xfrm>
            <a:off x="1637825" y="2361050"/>
            <a:ext cx="262800" cy="441000"/>
          </a:xfrm>
          <a:prstGeom prst="upArrow">
            <a:avLst>
              <a:gd name="adj1" fmla="val 50000"/>
              <a:gd name="adj2" fmla="val 50000"/>
            </a:avLst>
          </a:prstGeom>
          <a:solidFill>
            <a:srgbClr val="FF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Tw Cen MT"/>
              <a:cs typeface="Tw Cen MT"/>
            </a:endParaRPr>
          </a:p>
        </p:txBody>
      </p:sp>
      <p:sp>
        <p:nvSpPr>
          <p:cNvPr id="363" name="Shape 363"/>
          <p:cNvSpPr/>
          <p:nvPr/>
        </p:nvSpPr>
        <p:spPr>
          <a:xfrm>
            <a:off x="1900625" y="2361050"/>
            <a:ext cx="262800" cy="441000"/>
          </a:xfrm>
          <a:prstGeom prst="upArrow">
            <a:avLst>
              <a:gd name="adj1" fmla="val 50000"/>
              <a:gd name="adj2" fmla="val 50000"/>
            </a:avLst>
          </a:prstGeom>
          <a:solidFill>
            <a:srgbClr val="FF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Tw Cen MT"/>
              <a:cs typeface="Tw Cen MT"/>
            </a:endParaRPr>
          </a:p>
        </p:txBody>
      </p:sp>
      <p:sp>
        <p:nvSpPr>
          <p:cNvPr id="364" name="Shape 364"/>
          <p:cNvSpPr txBox="1"/>
          <p:nvPr/>
        </p:nvSpPr>
        <p:spPr>
          <a:xfrm>
            <a:off x="3314700" y="3142050"/>
            <a:ext cx="5406900" cy="3133200"/>
          </a:xfrm>
          <a:prstGeom prst="rect">
            <a:avLst/>
          </a:prstGeom>
          <a:noFill/>
          <a:ln>
            <a:noFill/>
          </a:ln>
        </p:spPr>
        <p:txBody>
          <a:bodyPr lIns="91425" tIns="91425" rIns="91425" bIns="91425" anchor="t" anchorCtr="0">
            <a:noAutofit/>
          </a:bodyPr>
          <a:lstStyle/>
          <a:p>
            <a:pPr lvl="0">
              <a:spcBef>
                <a:spcPts val="0"/>
              </a:spcBef>
              <a:buNone/>
            </a:pPr>
            <a:r>
              <a:rPr lang="en-US">
                <a:latin typeface="Tw Cen MT"/>
                <a:ea typeface="Twentieth Century"/>
                <a:cs typeface="Tw Cen MT"/>
                <a:sym typeface="Twentieth Century"/>
              </a:rPr>
              <a:t>Investigation:</a:t>
            </a:r>
          </a:p>
          <a:p>
            <a:pPr marL="457200" lvl="0" indent="-228600" rtl="0">
              <a:spcBef>
                <a:spcPts val="0"/>
              </a:spcBef>
              <a:buFont typeface="Twentieth Century"/>
              <a:buChar char="●"/>
            </a:pPr>
            <a:r>
              <a:rPr lang="en-US">
                <a:latin typeface="Tw Cen MT"/>
                <a:ea typeface="Twentieth Century"/>
                <a:cs typeface="Tw Cen MT"/>
                <a:sym typeface="Twentieth Century"/>
              </a:rPr>
              <a:t>Aspiration</a:t>
            </a:r>
          </a:p>
          <a:p>
            <a:pPr marL="914400" lvl="1" indent="-228600" rtl="0">
              <a:spcBef>
                <a:spcPts val="0"/>
              </a:spcBef>
              <a:buFont typeface="Twentieth Century"/>
              <a:buChar char="○"/>
            </a:pPr>
            <a:r>
              <a:rPr lang="en-US">
                <a:latin typeface="Tw Cen MT"/>
                <a:ea typeface="Twentieth Century"/>
                <a:cs typeface="Tw Cen MT"/>
                <a:sym typeface="Twentieth Century"/>
              </a:rPr>
              <a:t>Albumin</a:t>
            </a:r>
          </a:p>
          <a:p>
            <a:pPr marL="914400" lvl="1" indent="-228600" rtl="0">
              <a:spcBef>
                <a:spcPts val="0"/>
              </a:spcBef>
              <a:buFont typeface="Twentieth Century"/>
              <a:buChar char="○"/>
            </a:pPr>
            <a:r>
              <a:rPr lang="en-US">
                <a:latin typeface="Tw Cen MT"/>
                <a:ea typeface="Twentieth Century"/>
                <a:cs typeface="Tw Cen MT"/>
                <a:sym typeface="Twentieth Century"/>
              </a:rPr>
              <a:t>Neutrophil (&gt;250 cells/mm3 → SBP)</a:t>
            </a:r>
          </a:p>
          <a:p>
            <a:pPr marL="914400" lvl="1" indent="-228600" rtl="0">
              <a:spcBef>
                <a:spcPts val="0"/>
              </a:spcBef>
              <a:buFont typeface="Twentieth Century"/>
              <a:buChar char="○"/>
            </a:pPr>
            <a:r>
              <a:rPr lang="en-US">
                <a:latin typeface="Tw Cen MT"/>
                <a:ea typeface="Twentieth Century"/>
                <a:cs typeface="Tw Cen MT"/>
                <a:sym typeface="Twentieth Century"/>
              </a:rPr>
              <a:t>MC&amp;S</a:t>
            </a:r>
          </a:p>
          <a:p>
            <a:pPr marL="914400" lvl="1" indent="-228600" rtl="0">
              <a:spcBef>
                <a:spcPts val="0"/>
              </a:spcBef>
              <a:buFont typeface="Twentieth Century"/>
              <a:buChar char="○"/>
            </a:pPr>
            <a:r>
              <a:rPr lang="en-US">
                <a:latin typeface="Tw Cen MT"/>
                <a:ea typeface="Twentieth Century"/>
                <a:cs typeface="Tw Cen MT"/>
                <a:sym typeface="Twentieth Century"/>
              </a:rPr>
              <a:t>Cytology - malignancy</a:t>
            </a:r>
          </a:p>
          <a:p>
            <a:pPr marL="914400" lvl="1" indent="-228600" rtl="0">
              <a:spcBef>
                <a:spcPts val="0"/>
              </a:spcBef>
              <a:buFont typeface="Twentieth Century"/>
              <a:buChar char="○"/>
            </a:pPr>
            <a:r>
              <a:rPr lang="en-US">
                <a:latin typeface="Tw Cen MT"/>
                <a:ea typeface="Twentieth Century"/>
                <a:cs typeface="Tw Cen MT"/>
                <a:sym typeface="Twentieth Century"/>
              </a:rPr>
              <a:t>Amylase - pancreatic ascites</a:t>
            </a:r>
          </a:p>
          <a:p>
            <a:pPr lvl="0" rtl="0">
              <a:spcBef>
                <a:spcPts val="0"/>
              </a:spcBef>
              <a:buNone/>
            </a:pPr>
            <a:r>
              <a:rPr lang="en-US">
                <a:latin typeface="Tw Cen MT"/>
                <a:ea typeface="Twentieth Century"/>
                <a:cs typeface="Tw Cen MT"/>
                <a:sym typeface="Twentieth Century"/>
              </a:rPr>
              <a:t>Management:</a:t>
            </a:r>
          </a:p>
          <a:p>
            <a:pPr marL="457200" lvl="0" indent="-228600" rtl="0">
              <a:spcBef>
                <a:spcPts val="0"/>
              </a:spcBef>
              <a:buFont typeface="Twentieth Century"/>
              <a:buChar char="●"/>
            </a:pPr>
            <a:r>
              <a:rPr lang="en-US">
                <a:latin typeface="Tw Cen MT"/>
                <a:ea typeface="Twentieth Century"/>
                <a:cs typeface="Tw Cen MT"/>
                <a:sym typeface="Twentieth Century"/>
              </a:rPr>
              <a:t>Treat underlying cause if possible</a:t>
            </a:r>
          </a:p>
          <a:p>
            <a:pPr marL="457200" lvl="0" indent="-228600" rtl="0">
              <a:spcBef>
                <a:spcPts val="0"/>
              </a:spcBef>
              <a:buFont typeface="Twentieth Century"/>
              <a:buChar char="●"/>
            </a:pPr>
            <a:r>
              <a:rPr lang="en-US">
                <a:latin typeface="Tw Cen MT"/>
                <a:ea typeface="Twentieth Century"/>
                <a:cs typeface="Tw Cen MT"/>
                <a:sym typeface="Twentieth Century"/>
              </a:rPr>
              <a:t>Diuretics (spironolactone/furosemide)</a:t>
            </a:r>
          </a:p>
          <a:p>
            <a:pPr marL="457200" lvl="0" indent="-228600" rtl="0">
              <a:spcBef>
                <a:spcPts val="0"/>
              </a:spcBef>
              <a:buFont typeface="Twentieth Century"/>
              <a:buChar char="●"/>
            </a:pPr>
            <a:r>
              <a:rPr lang="en-US">
                <a:latin typeface="Tw Cen MT"/>
                <a:ea typeface="Twentieth Century"/>
                <a:cs typeface="Tw Cen MT"/>
                <a:sym typeface="Twentieth Century"/>
              </a:rPr>
              <a:t>Paracentesis + IV albumin replacement</a:t>
            </a:r>
          </a:p>
          <a:p>
            <a:pPr marL="914400" lvl="1" indent="-228600" rtl="0">
              <a:spcBef>
                <a:spcPts val="0"/>
              </a:spcBef>
              <a:buFont typeface="Twentieth Century"/>
              <a:buChar char="○"/>
            </a:pPr>
            <a:r>
              <a:rPr lang="en-US">
                <a:latin typeface="Tw Cen MT"/>
                <a:ea typeface="Twentieth Century"/>
                <a:cs typeface="Tw Cen MT"/>
                <a:sym typeface="Twentieth Century"/>
              </a:rPr>
              <a:t>Tense ascites refractory to medical treatment</a:t>
            </a:r>
          </a:p>
          <a:p>
            <a:pPr marL="457200" lvl="0" indent="-228600" rtl="0">
              <a:spcBef>
                <a:spcPts val="0"/>
              </a:spcBef>
              <a:buFont typeface="Twentieth Century"/>
              <a:buChar char="●"/>
            </a:pPr>
            <a:r>
              <a:rPr lang="en-US">
                <a:latin typeface="Tw Cen MT"/>
                <a:ea typeface="Twentieth Century"/>
                <a:cs typeface="Tw Cen MT"/>
                <a:sym typeface="Twentieth Century"/>
              </a:rPr>
              <a:t>Transjugular intrahepatic portosystemic shunt (TIPS)</a:t>
            </a:r>
          </a:p>
          <a:p>
            <a:pPr marL="914400" lvl="1" indent="-228600">
              <a:spcBef>
                <a:spcPts val="0"/>
              </a:spcBef>
              <a:buFont typeface="Twentieth Century"/>
              <a:buChar char="○"/>
            </a:pPr>
            <a:r>
              <a:rPr lang="en-US">
                <a:latin typeface="Tw Cen MT"/>
                <a:ea typeface="Twentieth Century"/>
                <a:cs typeface="Tw Cen MT"/>
                <a:sym typeface="Twentieth Century"/>
              </a:rPr>
              <a:t>Portal vein - hepatic vein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55555"/>
              <a:buFont typeface="Arial"/>
              <a:buNone/>
            </a:pPr>
            <a:endParaRPr sz="18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dirty="0">
                <a:latin typeface="Tw Cen MT"/>
                <a:ea typeface="Twentieth Century"/>
                <a:cs typeface="Tw Cen MT"/>
                <a:sym typeface="Twentieth Century"/>
              </a:rPr>
              <a:t>Most commonly: </a:t>
            </a:r>
            <a:r>
              <a:rPr lang="en-US" sz="1800" b="1" u="sng" dirty="0">
                <a:latin typeface="Tw Cen MT"/>
                <a:ea typeface="Twentieth Century"/>
                <a:cs typeface="Tw Cen MT"/>
                <a:sym typeface="Twentieth Century"/>
              </a:rPr>
              <a:t>E. coli</a:t>
            </a:r>
          </a:p>
          <a:p>
            <a:pPr marL="0" marR="0" lvl="0" indent="-177800" algn="l" rtl="0">
              <a:spcBef>
                <a:spcPts val="0"/>
              </a:spcBef>
              <a:spcAft>
                <a:spcPts val="0"/>
              </a:spcAft>
              <a:buClr>
                <a:schemeClr val="dk1"/>
              </a:buClr>
              <a:buSzPct val="155555"/>
              <a:buFont typeface="Arial"/>
              <a:buNone/>
            </a:pPr>
            <a:endParaRPr sz="18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dirty="0" err="1">
                <a:latin typeface="Tw Cen MT"/>
                <a:ea typeface="Twentieth Century"/>
                <a:cs typeface="Tw Cen MT"/>
                <a:sym typeface="Twentieth Century"/>
              </a:rPr>
              <a:t>Ascitic</a:t>
            </a:r>
            <a:r>
              <a:rPr lang="en-US" sz="1800" dirty="0">
                <a:latin typeface="Tw Cen MT"/>
                <a:ea typeface="Twentieth Century"/>
                <a:cs typeface="Tw Cen MT"/>
                <a:sym typeface="Twentieth Century"/>
              </a:rPr>
              <a:t> patient who deteriorates suddenly → ?SBP</a:t>
            </a:r>
          </a:p>
          <a:p>
            <a:pPr marL="914400" marR="0" lvl="0"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Mortality rate 10-15%</a:t>
            </a:r>
          </a:p>
          <a:p>
            <a:pPr marL="0" marR="0" lvl="0" indent="0" algn="l" rtl="0">
              <a:spcBef>
                <a:spcPts val="0"/>
              </a:spcBef>
              <a:spcAft>
                <a:spcPts val="0"/>
              </a:spcAft>
              <a:buNone/>
            </a:pPr>
            <a:endParaRPr sz="18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dirty="0" err="1">
                <a:latin typeface="Tw Cen MT"/>
                <a:ea typeface="Twentieth Century"/>
                <a:cs typeface="Tw Cen MT"/>
                <a:sym typeface="Twentieth Century"/>
              </a:rPr>
              <a:t>Ascitic</a:t>
            </a:r>
            <a:r>
              <a:rPr lang="en-US" sz="1800" dirty="0">
                <a:latin typeface="Tw Cen MT"/>
                <a:ea typeface="Twentieth Century"/>
                <a:cs typeface="Tw Cen MT"/>
                <a:sym typeface="Twentieth Century"/>
              </a:rPr>
              <a:t> neutrophil (</a:t>
            </a:r>
            <a:r>
              <a:rPr lang="en-US" sz="1800" b="1" dirty="0">
                <a:latin typeface="Tw Cen MT"/>
                <a:ea typeface="Twentieth Century"/>
                <a:cs typeface="Tw Cen MT"/>
                <a:sym typeface="Twentieth Century"/>
              </a:rPr>
              <a:t>&gt;250 cells/mm3 → SBP</a:t>
            </a:r>
            <a:r>
              <a:rPr lang="en-US" sz="1800" dirty="0">
                <a:latin typeface="Tw Cen MT"/>
                <a:ea typeface="Twentieth Century"/>
                <a:cs typeface="Tw Cen MT"/>
                <a:sym typeface="Twentieth Century"/>
              </a:rPr>
              <a:t>)</a:t>
            </a:r>
          </a:p>
          <a:p>
            <a:pPr marL="0" marR="0" lvl="0" indent="-177800" algn="l" rtl="0">
              <a:spcBef>
                <a:spcPts val="0"/>
              </a:spcBef>
              <a:spcAft>
                <a:spcPts val="0"/>
              </a:spcAft>
              <a:buClr>
                <a:schemeClr val="dk1"/>
              </a:buClr>
              <a:buSzPct val="155555"/>
              <a:buFont typeface="Arial"/>
              <a:buNone/>
            </a:pPr>
            <a:endParaRPr sz="18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r>
              <a:rPr lang="en-US" sz="1800" dirty="0">
                <a:latin typeface="Tw Cen MT"/>
                <a:ea typeface="Twentieth Century"/>
                <a:cs typeface="Tw Cen MT"/>
                <a:sym typeface="Twentieth Century"/>
              </a:rPr>
              <a:t>Management:</a:t>
            </a:r>
          </a:p>
          <a:p>
            <a:pPr marL="457200" marR="0" lvl="0"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3rd cephalosporin (IV </a:t>
            </a:r>
            <a:r>
              <a:rPr lang="en-US" sz="1800" dirty="0" err="1">
                <a:latin typeface="Tw Cen MT"/>
                <a:ea typeface="Twentieth Century"/>
                <a:cs typeface="Tw Cen MT"/>
                <a:sym typeface="Twentieth Century"/>
              </a:rPr>
              <a:t>cefotaxime</a:t>
            </a:r>
            <a:r>
              <a:rPr lang="en-US" sz="1800" dirty="0">
                <a:latin typeface="Tw Cen MT"/>
                <a:ea typeface="Twentieth Century"/>
                <a:cs typeface="Tw Cen MT"/>
                <a:sym typeface="Twentieth Century"/>
              </a:rPr>
              <a:t>) or </a:t>
            </a:r>
            <a:r>
              <a:rPr lang="en-US" sz="1800" dirty="0" err="1">
                <a:latin typeface="Tw Cen MT"/>
                <a:ea typeface="Twentieth Century"/>
                <a:cs typeface="Tw Cen MT"/>
                <a:sym typeface="Twentieth Century"/>
              </a:rPr>
              <a:t>tazocin</a:t>
            </a:r>
            <a:r>
              <a:rPr lang="en-US" sz="1800" dirty="0">
                <a:latin typeface="Tw Cen MT"/>
                <a:ea typeface="Twentieth Century"/>
                <a:cs typeface="Tw Cen MT"/>
                <a:sym typeface="Twentieth Century"/>
              </a:rPr>
              <a:t> +/- metronidazole</a:t>
            </a:r>
          </a:p>
          <a:p>
            <a:pPr marL="457200" marR="0" lvl="0"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Prophylaxis:</a:t>
            </a:r>
          </a:p>
          <a:p>
            <a:pPr marL="914400" marR="0" lvl="1"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PO </a:t>
            </a:r>
            <a:r>
              <a:rPr lang="en-US" sz="1800" dirty="0" err="1">
                <a:latin typeface="Tw Cen MT"/>
                <a:ea typeface="Twentieth Century"/>
                <a:cs typeface="Tw Cen MT"/>
                <a:sym typeface="Twentieth Century"/>
              </a:rPr>
              <a:t>norfloxacin</a:t>
            </a:r>
            <a:endParaRPr lang="en-US" sz="1800"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cs typeface="Tw Cen MT"/>
            </a:endParaRPr>
          </a:p>
        </p:txBody>
      </p:sp>
      <p:sp>
        <p:nvSpPr>
          <p:cNvPr id="370" name="Shape 370"/>
          <p:cNvSpPr txBox="1"/>
          <p:nvPr/>
        </p:nvSpPr>
        <p:spPr>
          <a:xfrm>
            <a:off x="1187609" y="6343650"/>
            <a:ext cx="5065800" cy="277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71" name="Shape 371"/>
          <p:cNvPicPr preferRelativeResize="0"/>
          <p:nvPr/>
        </p:nvPicPr>
        <p:blipFill rotWithShape="1">
          <a:blip r:embed="rId3">
            <a:alphaModFix/>
          </a:blip>
          <a:srcRect/>
          <a:stretch/>
        </p:blipFill>
        <p:spPr>
          <a:xfrm>
            <a:off x="152400" y="5705439"/>
            <a:ext cx="1035300" cy="1026600"/>
          </a:xfrm>
          <a:prstGeom prst="rect">
            <a:avLst/>
          </a:prstGeom>
          <a:noFill/>
          <a:ln>
            <a:noFill/>
          </a:ln>
        </p:spPr>
      </p:pic>
      <p:sp>
        <p:nvSpPr>
          <p:cNvPr id="372" name="Shape 372"/>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800">
                <a:solidFill>
                  <a:schemeClr val="dk1"/>
                </a:solidFill>
                <a:latin typeface="Tw Cen MT"/>
                <a:ea typeface="Twentieth Century"/>
                <a:cs typeface="Tw Cen MT"/>
                <a:sym typeface="Twentieth Century"/>
              </a:rPr>
              <a:t>Spontaneous Bacterial Peritonitis (SBP)</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endParaRPr sz="1800" dirty="0">
              <a:latin typeface="Tw Cen MT"/>
              <a:cs typeface="Tw Cen MT"/>
            </a:endParaRPr>
          </a:p>
          <a:p>
            <a:pPr marL="0" marR="0" lvl="0" indent="0" algn="l" rtl="0">
              <a:spcBef>
                <a:spcPts val="0"/>
              </a:spcBef>
              <a:spcAft>
                <a:spcPts val="0"/>
              </a:spcAft>
              <a:buNone/>
            </a:pPr>
            <a:r>
              <a:rPr lang="en-US" sz="1800" b="1" u="sng" dirty="0">
                <a:latin typeface="Tw Cen MT"/>
                <a:ea typeface="Twentieth Century"/>
                <a:cs typeface="Tw Cen MT"/>
                <a:sym typeface="Twentieth Century"/>
              </a:rPr>
              <a:t>Common causes:</a:t>
            </a:r>
          </a:p>
          <a:p>
            <a:pPr marL="457200" marR="0" lvl="0" indent="-342900" algn="l" rtl="0">
              <a:spcBef>
                <a:spcPts val="0"/>
              </a:spcBef>
              <a:spcAft>
                <a:spcPts val="0"/>
              </a:spcAft>
              <a:buSzPct val="100000"/>
            </a:pPr>
            <a:r>
              <a:rPr lang="en-US" sz="1800" b="1" i="1" u="sng" dirty="0">
                <a:latin typeface="Tw Cen MT"/>
                <a:ea typeface="Twentieth Century"/>
                <a:cs typeface="Tw Cen MT"/>
                <a:sym typeface="Twentieth Century"/>
              </a:rPr>
              <a:t>I</a:t>
            </a:r>
            <a:r>
              <a:rPr lang="en-US" sz="1800" b="1" i="1" dirty="0">
                <a:latin typeface="Tw Cen MT"/>
                <a:ea typeface="Twentieth Century"/>
                <a:cs typeface="Tw Cen MT"/>
                <a:sym typeface="Twentieth Century"/>
              </a:rPr>
              <a:t>nfection </a:t>
            </a:r>
            <a:r>
              <a:rPr lang="en-US" sz="1800" dirty="0">
                <a:latin typeface="Tw Cen MT"/>
                <a:ea typeface="Twentieth Century"/>
                <a:cs typeface="Tw Cen MT"/>
                <a:sym typeface="Twentieth Century"/>
              </a:rPr>
              <a:t>- viral </a:t>
            </a:r>
            <a:r>
              <a:rPr lang="en-US" sz="1800" dirty="0" err="1">
                <a:latin typeface="Tw Cen MT"/>
                <a:ea typeface="Twentieth Century"/>
                <a:cs typeface="Tw Cen MT"/>
                <a:sym typeface="Twentieth Century"/>
              </a:rPr>
              <a:t>hep</a:t>
            </a:r>
            <a:endParaRPr lang="en-US" sz="1800" dirty="0">
              <a:latin typeface="Tw Cen MT"/>
              <a:ea typeface="Twentieth Century"/>
              <a:cs typeface="Tw Cen MT"/>
              <a:sym typeface="Twentieth Century"/>
            </a:endParaRPr>
          </a:p>
          <a:p>
            <a:pPr marL="457200" marR="0" lvl="0" indent="-342900" algn="l" rtl="0">
              <a:spcBef>
                <a:spcPts val="0"/>
              </a:spcBef>
              <a:spcAft>
                <a:spcPts val="0"/>
              </a:spcAft>
              <a:buSzPct val="100000"/>
            </a:pPr>
            <a:r>
              <a:rPr lang="en-US" sz="1800" b="1" i="1" u="sng" dirty="0">
                <a:latin typeface="Tw Cen MT"/>
                <a:ea typeface="Twentieth Century"/>
                <a:cs typeface="Tw Cen MT"/>
                <a:sym typeface="Twentieth Century"/>
              </a:rPr>
              <a:t>I</a:t>
            </a:r>
            <a:r>
              <a:rPr lang="en-US" sz="1800" b="1" i="1" dirty="0">
                <a:latin typeface="Tw Cen MT"/>
                <a:ea typeface="Twentieth Century"/>
                <a:cs typeface="Tw Cen MT"/>
                <a:sym typeface="Twentieth Century"/>
              </a:rPr>
              <a:t>nherited</a:t>
            </a:r>
            <a:r>
              <a:rPr lang="en-US" sz="1800" dirty="0">
                <a:latin typeface="Tw Cen MT"/>
                <a:ea typeface="Twentieth Century"/>
                <a:cs typeface="Tw Cen MT"/>
                <a:sym typeface="Twentieth Century"/>
              </a:rPr>
              <a:t> - PBC</a:t>
            </a:r>
          </a:p>
          <a:p>
            <a:pPr marL="457200" marR="0" lvl="0" indent="-342900" algn="l" rtl="0">
              <a:spcBef>
                <a:spcPts val="0"/>
              </a:spcBef>
              <a:spcAft>
                <a:spcPts val="0"/>
              </a:spcAft>
              <a:buSzPct val="100000"/>
            </a:pPr>
            <a:r>
              <a:rPr lang="en-US" sz="1800" b="1" i="1" u="sng" dirty="0">
                <a:latin typeface="Tw Cen MT"/>
                <a:ea typeface="Twentieth Century"/>
                <a:cs typeface="Tw Cen MT"/>
                <a:sym typeface="Twentieth Century"/>
              </a:rPr>
              <a:t>I</a:t>
            </a:r>
            <a:r>
              <a:rPr lang="en-US" sz="1800" b="1" i="1" dirty="0">
                <a:latin typeface="Tw Cen MT"/>
                <a:ea typeface="Twentieth Century"/>
                <a:cs typeface="Tw Cen MT"/>
                <a:sym typeface="Twentieth Century"/>
              </a:rPr>
              <a:t>nduced</a:t>
            </a:r>
            <a:r>
              <a:rPr lang="en-US" sz="1800" dirty="0">
                <a:latin typeface="Tw Cen MT"/>
                <a:ea typeface="Twentieth Century"/>
                <a:cs typeface="Tw Cen MT"/>
                <a:sym typeface="Twentieth Century"/>
              </a:rPr>
              <a:t> - alcohol, </a:t>
            </a:r>
            <a:r>
              <a:rPr lang="en-US" sz="1800" dirty="0" err="1">
                <a:latin typeface="Tw Cen MT"/>
                <a:ea typeface="Twentieth Century"/>
                <a:cs typeface="Tw Cen MT"/>
                <a:sym typeface="Twentieth Century"/>
              </a:rPr>
              <a:t>paracetamol</a:t>
            </a:r>
            <a:endParaRPr lang="en-US" sz="1800" dirty="0">
              <a:latin typeface="Tw Cen MT"/>
              <a:ea typeface="Twentieth Century"/>
              <a:cs typeface="Tw Cen MT"/>
              <a:sym typeface="Twentieth Century"/>
            </a:endParaRPr>
          </a:p>
          <a:p>
            <a:pPr marL="0" marR="0" lvl="0" indent="0" algn="l" rtl="0">
              <a:spcBef>
                <a:spcPts val="0"/>
              </a:spcBef>
              <a:spcAft>
                <a:spcPts val="0"/>
              </a:spcAft>
              <a:buNone/>
            </a:pPr>
            <a:endParaRPr sz="1800" dirty="0">
              <a:latin typeface="Tw Cen MT"/>
              <a:cs typeface="Tw Cen MT"/>
            </a:endParaRPr>
          </a:p>
          <a:p>
            <a:pPr marL="2743200" marR="0" lvl="0" indent="0" algn="l" rtl="0">
              <a:spcBef>
                <a:spcPts val="0"/>
              </a:spcBef>
              <a:spcAft>
                <a:spcPts val="0"/>
              </a:spcAft>
              <a:buNone/>
            </a:pPr>
            <a:r>
              <a:rPr lang="en-US" sz="1800" b="1" u="sng" dirty="0">
                <a:latin typeface="Tw Cen MT"/>
                <a:ea typeface="Twentieth Century"/>
                <a:cs typeface="Tw Cen MT"/>
                <a:sym typeface="Twentieth Century"/>
              </a:rPr>
              <a:t>Management:</a:t>
            </a:r>
          </a:p>
          <a:p>
            <a:pPr marL="3200400" marR="0" lvl="0" indent="-342900" algn="l" rtl="0">
              <a:spcBef>
                <a:spcPts val="0"/>
              </a:spcBef>
              <a:spcAft>
                <a:spcPts val="0"/>
              </a:spcAft>
              <a:buSzPct val="100000"/>
              <a:buFont typeface="Twentieth Century"/>
              <a:buAutoNum type="arabicPeriod"/>
            </a:pPr>
            <a:r>
              <a:rPr lang="en-US" sz="1800" dirty="0">
                <a:latin typeface="Tw Cen MT"/>
                <a:ea typeface="Twentieth Century"/>
                <a:cs typeface="Tw Cen MT"/>
                <a:sym typeface="Twentieth Century"/>
              </a:rPr>
              <a:t>Find out cause &amp; treat</a:t>
            </a:r>
          </a:p>
          <a:p>
            <a:pPr marL="3200400" marR="0" lvl="0" indent="-342900" algn="l" rtl="0">
              <a:spcBef>
                <a:spcPts val="0"/>
              </a:spcBef>
              <a:spcAft>
                <a:spcPts val="0"/>
              </a:spcAft>
              <a:buSzPct val="100000"/>
              <a:buFont typeface="Twentieth Century"/>
              <a:buAutoNum type="arabicPeriod"/>
            </a:pPr>
            <a:r>
              <a:rPr lang="en-US" sz="1800" dirty="0">
                <a:latin typeface="Tw Cen MT"/>
                <a:ea typeface="Twentieth Century"/>
                <a:cs typeface="Tw Cen MT"/>
                <a:sym typeface="Twentieth Century"/>
              </a:rPr>
              <a:t>Nutrition &amp; supplements </a:t>
            </a:r>
          </a:p>
          <a:p>
            <a:pPr marL="3200400" marR="0" lvl="0" indent="-342900" algn="l" rtl="0">
              <a:spcBef>
                <a:spcPts val="0"/>
              </a:spcBef>
              <a:spcAft>
                <a:spcPts val="0"/>
              </a:spcAft>
              <a:buSzPct val="100000"/>
              <a:buFont typeface="Twentieth Century"/>
              <a:buAutoNum type="arabicPeriod"/>
            </a:pPr>
            <a:r>
              <a:rPr lang="en-US" sz="1800" dirty="0">
                <a:latin typeface="Tw Cen MT"/>
                <a:ea typeface="Twentieth Century"/>
                <a:cs typeface="Tw Cen MT"/>
                <a:sym typeface="Twentieth Century"/>
              </a:rPr>
              <a:t>Treat the complications</a:t>
            </a:r>
          </a:p>
          <a:p>
            <a:pPr marL="3200400" marR="0" lvl="0" indent="-342900" algn="l" rtl="0">
              <a:spcBef>
                <a:spcPts val="0"/>
              </a:spcBef>
              <a:spcAft>
                <a:spcPts val="0"/>
              </a:spcAft>
              <a:buSzPct val="100000"/>
              <a:buAutoNum type="arabicPeriod"/>
            </a:pPr>
            <a:r>
              <a:rPr lang="en-US" sz="1800" dirty="0">
                <a:latin typeface="Tw Cen MT"/>
                <a:ea typeface="Twentieth Century"/>
                <a:cs typeface="Tw Cen MT"/>
                <a:sym typeface="Twentieth Century"/>
              </a:rPr>
              <a:t>Consider liver transplant</a:t>
            </a:r>
            <a:r>
              <a:rPr lang="en-US" sz="1800" dirty="0">
                <a:latin typeface="Tw Cen MT"/>
                <a:cs typeface="Tw Cen MT"/>
              </a:rPr>
              <a:t> </a:t>
            </a:r>
          </a:p>
        </p:txBody>
      </p:sp>
      <p:sp>
        <p:nvSpPr>
          <p:cNvPr id="378" name="Shape 378"/>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79" name="Shape 379"/>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380" name="Shape 380"/>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Liver Failure </a:t>
            </a:r>
          </a:p>
        </p:txBody>
      </p:sp>
      <p:sp>
        <p:nvSpPr>
          <p:cNvPr id="381" name="Shape 381"/>
          <p:cNvSpPr txBox="1"/>
          <p:nvPr/>
        </p:nvSpPr>
        <p:spPr>
          <a:xfrm>
            <a:off x="457200" y="1600200"/>
            <a:ext cx="2307000" cy="13596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Clr>
                <a:schemeClr val="dk1"/>
              </a:buClr>
              <a:buSzPct val="155555"/>
              <a:buFont typeface="Arial"/>
              <a:buNone/>
            </a:pPr>
            <a:r>
              <a:rPr lang="en-US" sz="1800" b="1">
                <a:solidFill>
                  <a:schemeClr val="dk1"/>
                </a:solidFill>
                <a:latin typeface="Tw Cen MT"/>
                <a:ea typeface="Twentieth Century"/>
                <a:cs typeface="Tw Cen MT"/>
                <a:sym typeface="Twentieth Century"/>
              </a:rPr>
              <a:t>Types:</a:t>
            </a:r>
          </a:p>
          <a:p>
            <a:pPr marL="457200" lvl="0" indent="-342900" rtl="0">
              <a:spcBef>
                <a:spcPts val="0"/>
              </a:spcBef>
              <a:buClr>
                <a:schemeClr val="dk1"/>
              </a:buClr>
              <a:buSzPct val="100000"/>
              <a:buFont typeface="Twentieth Century"/>
              <a:buAutoNum type="arabicPeriod"/>
            </a:pPr>
            <a:r>
              <a:rPr lang="en-US" sz="1800">
                <a:solidFill>
                  <a:schemeClr val="dk1"/>
                </a:solidFill>
                <a:latin typeface="Tw Cen MT"/>
                <a:ea typeface="Twentieth Century"/>
                <a:cs typeface="Tw Cen MT"/>
                <a:sym typeface="Twentieth Century"/>
              </a:rPr>
              <a:t>Acute</a:t>
            </a:r>
          </a:p>
          <a:p>
            <a:pPr marL="457200" lvl="0" indent="-342900" rtl="0">
              <a:spcBef>
                <a:spcPts val="0"/>
              </a:spcBef>
              <a:buClr>
                <a:schemeClr val="dk1"/>
              </a:buClr>
              <a:buSzPct val="100000"/>
              <a:buFont typeface="Twentieth Century"/>
              <a:buAutoNum type="arabicPeriod"/>
            </a:pPr>
            <a:r>
              <a:rPr lang="en-US" sz="1800">
                <a:solidFill>
                  <a:schemeClr val="dk1"/>
                </a:solidFill>
                <a:latin typeface="Tw Cen MT"/>
                <a:ea typeface="Twentieth Century"/>
                <a:cs typeface="Tw Cen MT"/>
                <a:sym typeface="Twentieth Century"/>
              </a:rPr>
              <a:t>Acute-on-chronic</a:t>
            </a:r>
          </a:p>
          <a:p>
            <a:pPr marL="457200" lvl="0" indent="-342900" rtl="0">
              <a:spcBef>
                <a:spcPts val="0"/>
              </a:spcBef>
              <a:buClr>
                <a:schemeClr val="dk1"/>
              </a:buClr>
              <a:buSzPct val="100000"/>
              <a:buFont typeface="Twentieth Century"/>
              <a:buAutoNum type="arabicPeriod"/>
            </a:pPr>
            <a:r>
              <a:rPr lang="en-US" sz="1800">
                <a:solidFill>
                  <a:schemeClr val="dk1"/>
                </a:solidFill>
                <a:latin typeface="Tw Cen MT"/>
                <a:ea typeface="Twentieth Century"/>
                <a:cs typeface="Tw Cen MT"/>
                <a:sym typeface="Twentieth Century"/>
              </a:rPr>
              <a:t>Fulminant </a:t>
            </a:r>
          </a:p>
        </p:txBody>
      </p:sp>
      <p:sp>
        <p:nvSpPr>
          <p:cNvPr id="382" name="Shape 382"/>
          <p:cNvSpPr/>
          <p:nvPr/>
        </p:nvSpPr>
        <p:spPr>
          <a:xfrm>
            <a:off x="2764200" y="2048400"/>
            <a:ext cx="851700" cy="4632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latin typeface="Tw Cen MT"/>
              <a:cs typeface="Tw Cen MT"/>
            </a:endParaRPr>
          </a:p>
        </p:txBody>
      </p:sp>
      <p:sp>
        <p:nvSpPr>
          <p:cNvPr id="383" name="Shape 383"/>
          <p:cNvSpPr txBox="1"/>
          <p:nvPr/>
        </p:nvSpPr>
        <p:spPr>
          <a:xfrm>
            <a:off x="3615900" y="1766700"/>
            <a:ext cx="5065800" cy="10266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lgn="ctr">
              <a:spcBef>
                <a:spcPts val="0"/>
              </a:spcBef>
              <a:buNone/>
            </a:pPr>
            <a:r>
              <a:rPr lang="en-US" sz="2400" b="1">
                <a:latin typeface="Tw Cen MT"/>
                <a:ea typeface="Twentieth Century"/>
                <a:cs typeface="Tw Cen MT"/>
                <a:sym typeface="Twentieth Century"/>
              </a:rPr>
              <a:t>Essentially:</a:t>
            </a:r>
          </a:p>
          <a:p>
            <a:pPr lvl="0" algn="ctr">
              <a:spcBef>
                <a:spcPts val="0"/>
              </a:spcBef>
              <a:buNone/>
            </a:pPr>
            <a:r>
              <a:rPr lang="en-US" sz="2400" b="1">
                <a:latin typeface="Tw Cen MT"/>
                <a:ea typeface="Twentieth Century"/>
                <a:cs typeface="Tw Cen MT"/>
                <a:sym typeface="Twentieth Century"/>
              </a:rPr>
              <a:t>Severely impaired liver function</a:t>
            </a:r>
          </a:p>
        </p:txBody>
      </p:sp>
      <p:graphicFrame>
        <p:nvGraphicFramePr>
          <p:cNvPr id="384" name="Shape 384"/>
          <p:cNvGraphicFramePr/>
          <p:nvPr>
            <p:extLst>
              <p:ext uri="{D42A27DB-BD31-4B8C-83A1-F6EECF244321}">
                <p14:modId xmlns:p14="http://schemas.microsoft.com/office/powerpoint/2010/main" val="20105442"/>
              </p:ext>
            </p:extLst>
          </p:nvPr>
        </p:nvGraphicFramePr>
        <p:xfrm>
          <a:off x="4565025" y="3025350"/>
          <a:ext cx="3167550" cy="1645859"/>
        </p:xfrm>
        <a:graphic>
          <a:graphicData uri="http://schemas.openxmlformats.org/drawingml/2006/table">
            <a:tbl>
              <a:tblPr>
                <a:noFill/>
                <a:tableStyleId>{B4BD2D8C-06A9-42C1-BDDF-57AF746C70C3}</a:tableStyleId>
              </a:tblPr>
              <a:tblGrid>
                <a:gridCol w="3167550">
                  <a:extLst>
                    <a:ext uri="{9D8B030D-6E8A-4147-A177-3AD203B41FA5}">
                      <a16:colId xmlns:a16="http://schemas.microsoft.com/office/drawing/2014/main" val="20000"/>
                    </a:ext>
                  </a:extLst>
                </a:gridCol>
              </a:tblGrid>
              <a:tr h="381000">
                <a:tc>
                  <a:txBody>
                    <a:bodyPr/>
                    <a:lstStyle/>
                    <a:p>
                      <a:pPr lvl="0" algn="ctr">
                        <a:spcBef>
                          <a:spcPts val="0"/>
                        </a:spcBef>
                        <a:buNone/>
                      </a:pPr>
                      <a:r>
                        <a:rPr lang="en-US" b="1">
                          <a:latin typeface="Tw Cen MT"/>
                          <a:ea typeface="Twentieth Century"/>
                          <a:cs typeface="Tw Cen MT"/>
                          <a:sym typeface="Twentieth Century"/>
                        </a:rPr>
                        <a:t>Important signs</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Jaundice</a:t>
                      </a:r>
                    </a:p>
                    <a:p>
                      <a:pPr marL="457200" lvl="0" indent="-228600">
                        <a:spcBef>
                          <a:spcPts val="0"/>
                        </a:spcBef>
                        <a:buFont typeface="Twentieth Century"/>
                        <a:buChar char="●"/>
                      </a:pPr>
                      <a:r>
                        <a:rPr lang="en-US" dirty="0">
                          <a:latin typeface="Tw Cen MT"/>
                          <a:ea typeface="Twentieth Century"/>
                          <a:cs typeface="Tw Cen MT"/>
                          <a:sym typeface="Twentieth Century"/>
                        </a:rPr>
                        <a:t>Apraxia </a:t>
                      </a:r>
                    </a:p>
                    <a:p>
                      <a:pPr marL="457200" lvl="0" indent="-228600">
                        <a:spcBef>
                          <a:spcPts val="0"/>
                        </a:spcBef>
                        <a:buFont typeface="Twentieth Century"/>
                        <a:buChar char="●"/>
                      </a:pPr>
                      <a:r>
                        <a:rPr lang="en-US" dirty="0" err="1">
                          <a:latin typeface="Tw Cen MT"/>
                          <a:ea typeface="Twentieth Century"/>
                          <a:cs typeface="Tw Cen MT"/>
                          <a:sym typeface="Twentieth Century"/>
                        </a:rPr>
                        <a:t>Asterixis</a:t>
                      </a:r>
                      <a:r>
                        <a:rPr lang="en-US" dirty="0">
                          <a:latin typeface="Tw Cen MT"/>
                          <a:ea typeface="Twentieth Century"/>
                          <a:cs typeface="Tw Cen MT"/>
                          <a:sym typeface="Twentieth Century"/>
                        </a:rPr>
                        <a:t> (flapping tremor) </a:t>
                      </a:r>
                    </a:p>
                    <a:p>
                      <a:pPr marL="457200" lvl="0" indent="-228600">
                        <a:spcBef>
                          <a:spcPts val="0"/>
                        </a:spcBef>
                        <a:buFont typeface="Twentieth Century"/>
                        <a:buChar char="●"/>
                      </a:pPr>
                      <a:r>
                        <a:rPr lang="en-US" dirty="0">
                          <a:latin typeface="Tw Cen MT"/>
                          <a:ea typeface="Twentieth Century"/>
                          <a:cs typeface="Tw Cen MT"/>
                          <a:sym typeface="Twentieth Century"/>
                        </a:rPr>
                        <a:t>Fetor </a:t>
                      </a:r>
                      <a:r>
                        <a:rPr lang="en-US" dirty="0" err="1">
                          <a:latin typeface="Tw Cen MT"/>
                          <a:ea typeface="Twentieth Century"/>
                          <a:cs typeface="Tw Cen MT"/>
                          <a:sym typeface="Twentieth Century"/>
                        </a:rPr>
                        <a:t>hepaticus</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a:latin typeface="Tw Cen MT"/>
                          <a:ea typeface="Twentieth Century"/>
                          <a:cs typeface="Tw Cen MT"/>
                          <a:sym typeface="Twentieth Century"/>
                        </a:rPr>
                        <a:t>Hepatic encephalopathy</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00000"/>
              <a:buFont typeface="Arial"/>
              <a:buNone/>
            </a:pPr>
            <a:endParaRPr>
              <a:latin typeface="Tw Cen MT"/>
              <a:cs typeface="Tw Cen MT"/>
            </a:endParaRPr>
          </a:p>
          <a:p>
            <a:pPr marL="0" marR="0" lvl="0" indent="-177800" algn="l" rtl="0">
              <a:spcBef>
                <a:spcPts val="0"/>
              </a:spcBef>
              <a:spcAft>
                <a:spcPts val="0"/>
              </a:spcAft>
              <a:buClr>
                <a:schemeClr val="dk1"/>
              </a:buClr>
              <a:buSzPct val="100000"/>
              <a:buFont typeface="Arial"/>
              <a:buNone/>
            </a:pPr>
            <a:endParaRPr>
              <a:latin typeface="Tw Cen MT"/>
              <a:cs typeface="Tw Cen MT"/>
            </a:endParaRPr>
          </a:p>
          <a:p>
            <a:pPr marL="0" marR="0" lvl="0" indent="0" algn="l" rtl="0">
              <a:spcBef>
                <a:spcPts val="0"/>
              </a:spcBef>
              <a:spcAft>
                <a:spcPts val="0"/>
              </a:spcAft>
              <a:buNone/>
            </a:pPr>
            <a:endParaRPr>
              <a:latin typeface="Tw Cen MT"/>
              <a:cs typeface="Tw Cen MT"/>
            </a:endParaRPr>
          </a:p>
        </p:txBody>
      </p:sp>
      <p:sp>
        <p:nvSpPr>
          <p:cNvPr id="390" name="Shape 390"/>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391" name="Shape 391"/>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392" name="Shape 392"/>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Liver Failure </a:t>
            </a:r>
          </a:p>
        </p:txBody>
      </p:sp>
      <p:graphicFrame>
        <p:nvGraphicFramePr>
          <p:cNvPr id="393" name="Shape 393"/>
          <p:cNvGraphicFramePr/>
          <p:nvPr>
            <p:extLst>
              <p:ext uri="{D42A27DB-BD31-4B8C-83A1-F6EECF244321}">
                <p14:modId xmlns:p14="http://schemas.microsoft.com/office/powerpoint/2010/main" val="3921847854"/>
              </p:ext>
            </p:extLst>
          </p:nvPr>
        </p:nvGraphicFramePr>
        <p:xfrm>
          <a:off x="457200" y="2375650"/>
          <a:ext cx="2413025" cy="2285939"/>
        </p:xfrm>
        <a:graphic>
          <a:graphicData uri="http://schemas.openxmlformats.org/drawingml/2006/table">
            <a:tbl>
              <a:tblPr>
                <a:noFill/>
                <a:tableStyleId>{B4BD2D8C-06A9-42C1-BDDF-57AF746C70C3}</a:tableStyleId>
              </a:tblPr>
              <a:tblGrid>
                <a:gridCol w="2413025">
                  <a:extLst>
                    <a:ext uri="{9D8B030D-6E8A-4147-A177-3AD203B41FA5}">
                      <a16:colId xmlns:a16="http://schemas.microsoft.com/office/drawing/2014/main" val="20000"/>
                    </a:ext>
                  </a:extLst>
                </a:gridCol>
              </a:tblGrid>
              <a:tr h="381000">
                <a:tc>
                  <a:txBody>
                    <a:bodyPr/>
                    <a:lstStyle/>
                    <a:p>
                      <a:pPr lvl="0" algn="ctr">
                        <a:spcBef>
                          <a:spcPts val="0"/>
                        </a:spcBef>
                        <a:buNone/>
                      </a:pPr>
                      <a:r>
                        <a:rPr lang="en-US" b="1" dirty="0">
                          <a:latin typeface="Tw Cen MT"/>
                          <a:ea typeface="Twentieth Century"/>
                          <a:cs typeface="Tw Cen MT"/>
                          <a:sym typeface="Twentieth Century"/>
                        </a:rPr>
                        <a:t>OTHER COMPLICATIONS OF LIVER FAILURE</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Malnourishment</a:t>
                      </a:r>
                    </a:p>
                    <a:p>
                      <a:pPr marL="457200" lvl="0" indent="-228600">
                        <a:spcBef>
                          <a:spcPts val="0"/>
                        </a:spcBef>
                        <a:buFont typeface="Twentieth Century"/>
                        <a:buChar char="●"/>
                      </a:pPr>
                      <a:r>
                        <a:rPr lang="en-US" dirty="0">
                          <a:latin typeface="Tw Cen MT"/>
                          <a:ea typeface="Twentieth Century"/>
                          <a:cs typeface="Tw Cen MT"/>
                          <a:sym typeface="Twentieth Century"/>
                        </a:rPr>
                        <a:t>Sepsis</a:t>
                      </a:r>
                    </a:p>
                    <a:p>
                      <a:pPr marL="457200" lvl="0" indent="-228600">
                        <a:spcBef>
                          <a:spcPts val="0"/>
                        </a:spcBef>
                        <a:buFont typeface="Twentieth Century"/>
                        <a:buChar char="●"/>
                      </a:pPr>
                      <a:r>
                        <a:rPr lang="en-US" dirty="0">
                          <a:latin typeface="Tw Cen MT"/>
                          <a:ea typeface="Twentieth Century"/>
                          <a:cs typeface="Tw Cen MT"/>
                          <a:sym typeface="Twentieth Century"/>
                        </a:rPr>
                        <a:t>Respiratory failure </a:t>
                      </a:r>
                    </a:p>
                    <a:p>
                      <a:pPr marL="457200" lvl="0" indent="-228600">
                        <a:spcBef>
                          <a:spcPts val="0"/>
                        </a:spcBef>
                        <a:buFont typeface="Twentieth Century"/>
                        <a:buChar char="●"/>
                      </a:pPr>
                      <a:r>
                        <a:rPr lang="en-US" dirty="0">
                          <a:latin typeface="Tw Cen MT"/>
                          <a:ea typeface="Twentieth Century"/>
                          <a:cs typeface="Tw Cen MT"/>
                          <a:sym typeface="Twentieth Century"/>
                        </a:rPr>
                        <a:t>Renal failure </a:t>
                      </a:r>
                    </a:p>
                    <a:p>
                      <a:pPr marL="457200" lvl="0" indent="-228600">
                        <a:spcBef>
                          <a:spcPts val="0"/>
                        </a:spcBef>
                        <a:buFont typeface="Twentieth Century"/>
                        <a:buChar char="●"/>
                      </a:pPr>
                      <a:r>
                        <a:rPr lang="en-US" dirty="0">
                          <a:latin typeface="Tw Cen MT"/>
                          <a:ea typeface="Twentieth Century"/>
                          <a:cs typeface="Tw Cen MT"/>
                          <a:sym typeface="Twentieth Century"/>
                        </a:rPr>
                        <a:t>Metabolic problems</a:t>
                      </a:r>
                    </a:p>
                    <a:p>
                      <a:pPr marL="457200" lvl="0" indent="-228600">
                        <a:spcBef>
                          <a:spcPts val="0"/>
                        </a:spcBef>
                        <a:buFont typeface="Twentieth Century"/>
                        <a:buChar char="●"/>
                      </a:pPr>
                      <a:r>
                        <a:rPr lang="en-US" dirty="0" err="1">
                          <a:latin typeface="Tw Cen MT"/>
                          <a:ea typeface="Twentieth Century"/>
                          <a:cs typeface="Tw Cen MT"/>
                          <a:sym typeface="Twentieth Century"/>
                        </a:rPr>
                        <a:t>Haemorrhage</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a:latin typeface="Tw Cen MT"/>
                          <a:ea typeface="Twentieth Century"/>
                          <a:cs typeface="Tw Cen MT"/>
                          <a:sym typeface="Twentieth Century"/>
                        </a:rPr>
                        <a:t>Encephalopathy</a:t>
                      </a:r>
                    </a:p>
                  </a:txBody>
                  <a:tcPr marL="91425" marR="91425" marT="91425" marB="91425"/>
                </a:tc>
                <a:extLst>
                  <a:ext uri="{0D108BD9-81ED-4DB2-BD59-A6C34878D82A}">
                    <a16:rowId xmlns:a16="http://schemas.microsoft.com/office/drawing/2014/main" val="10001"/>
                  </a:ext>
                </a:extLst>
              </a:tr>
            </a:tbl>
          </a:graphicData>
        </a:graphic>
      </p:graphicFrame>
      <p:sp>
        <p:nvSpPr>
          <p:cNvPr id="394" name="Shape 394"/>
          <p:cNvSpPr txBox="1"/>
          <p:nvPr/>
        </p:nvSpPr>
        <p:spPr>
          <a:xfrm>
            <a:off x="3741300" y="1942350"/>
            <a:ext cx="4945500" cy="3763200"/>
          </a:xfrm>
          <a:prstGeom prst="rect">
            <a:avLst/>
          </a:prstGeom>
          <a:noFill/>
          <a:ln>
            <a:noFill/>
          </a:ln>
        </p:spPr>
        <p:txBody>
          <a:bodyPr lIns="91425" tIns="91425" rIns="91425" bIns="91425" anchor="t" anchorCtr="0">
            <a:noAutofit/>
          </a:bodyPr>
          <a:lstStyle/>
          <a:p>
            <a:pPr lvl="0" algn="ctr">
              <a:spcBef>
                <a:spcPts val="0"/>
              </a:spcBef>
              <a:buNone/>
            </a:pPr>
            <a:r>
              <a:rPr lang="en-US" sz="1800" b="1" u="sng">
                <a:latin typeface="Tw Cen MT"/>
                <a:ea typeface="Twentieth Century"/>
                <a:cs typeface="Tw Cen MT"/>
                <a:sym typeface="Twentieth Century"/>
              </a:rPr>
              <a:t>Hepatic encephalopathy</a:t>
            </a:r>
          </a:p>
          <a:p>
            <a:pPr lvl="0" algn="ctr">
              <a:spcBef>
                <a:spcPts val="0"/>
              </a:spcBef>
              <a:buNone/>
            </a:pPr>
            <a:endParaRPr sz="1800">
              <a:latin typeface="Tw Cen MT"/>
              <a:ea typeface="Twentieth Century"/>
              <a:cs typeface="Tw Cen MT"/>
              <a:sym typeface="Twentieth Century"/>
            </a:endParaRPr>
          </a:p>
          <a:p>
            <a:pPr lvl="0" algn="ctr">
              <a:spcBef>
                <a:spcPts val="0"/>
              </a:spcBef>
              <a:buNone/>
            </a:pPr>
            <a:r>
              <a:rPr lang="en-US" sz="1800">
                <a:latin typeface="Tw Cen MT"/>
                <a:ea typeface="Twentieth Century"/>
                <a:cs typeface="Tw Cen MT"/>
                <a:sym typeface="Twentieth Century"/>
              </a:rPr>
              <a:t>Liver failure </a:t>
            </a:r>
          </a:p>
          <a:p>
            <a:pPr lvl="0" algn="ctr">
              <a:spcBef>
                <a:spcPts val="0"/>
              </a:spcBef>
              <a:buNone/>
            </a:pPr>
            <a:r>
              <a:rPr lang="en-US" sz="1800" b="1">
                <a:latin typeface="Tw Cen MT"/>
                <a:ea typeface="Twentieth Century"/>
                <a:cs typeface="Tw Cen MT"/>
                <a:sym typeface="Twentieth Century"/>
              </a:rPr>
              <a:t>↓</a:t>
            </a:r>
          </a:p>
          <a:p>
            <a:pPr lvl="0" algn="ctr">
              <a:spcBef>
                <a:spcPts val="0"/>
              </a:spcBef>
              <a:buNone/>
            </a:pPr>
            <a:r>
              <a:rPr lang="en-US" sz="1800">
                <a:latin typeface="Tw Cen MT"/>
                <a:ea typeface="Twentieth Century"/>
                <a:cs typeface="Tw Cen MT"/>
                <a:sym typeface="Twentieth Century"/>
              </a:rPr>
              <a:t>Ammonia build-up</a:t>
            </a:r>
          </a:p>
          <a:p>
            <a:pPr lvl="0" algn="ctr">
              <a:spcBef>
                <a:spcPts val="0"/>
              </a:spcBef>
              <a:buNone/>
            </a:pPr>
            <a:r>
              <a:rPr lang="en-US" sz="1800" b="1">
                <a:solidFill>
                  <a:schemeClr val="dk1"/>
                </a:solidFill>
                <a:latin typeface="Tw Cen MT"/>
                <a:ea typeface="Twentieth Century"/>
                <a:cs typeface="Tw Cen MT"/>
                <a:sym typeface="Twentieth Century"/>
              </a:rPr>
              <a:t>↓</a:t>
            </a:r>
          </a:p>
          <a:p>
            <a:pPr lvl="0" algn="ctr" rtl="0">
              <a:spcBef>
                <a:spcPts val="0"/>
              </a:spcBef>
              <a:buNone/>
            </a:pPr>
            <a:r>
              <a:rPr lang="en-US" sz="1800">
                <a:solidFill>
                  <a:schemeClr val="dk1"/>
                </a:solidFill>
                <a:latin typeface="Tw Cen MT"/>
                <a:ea typeface="Twentieth Century"/>
                <a:cs typeface="Tw Cen MT"/>
                <a:sym typeface="Twentieth Century"/>
              </a:rPr>
              <a:t>Processed by astrocytes </a:t>
            </a:r>
          </a:p>
          <a:p>
            <a:pPr lvl="0" algn="ctr">
              <a:spcBef>
                <a:spcPts val="0"/>
              </a:spcBef>
              <a:buNone/>
            </a:pPr>
            <a:r>
              <a:rPr lang="en-US" sz="1800">
                <a:solidFill>
                  <a:schemeClr val="dk1"/>
                </a:solidFill>
                <a:latin typeface="Tw Cen MT"/>
                <a:ea typeface="Twentieth Century"/>
                <a:cs typeface="Tw Cen MT"/>
                <a:sym typeface="Twentieth Century"/>
              </a:rPr>
              <a:t>(ammonia can pass through BBB)</a:t>
            </a:r>
          </a:p>
          <a:p>
            <a:pPr lvl="0" algn="ctr">
              <a:spcBef>
                <a:spcPts val="0"/>
              </a:spcBef>
              <a:buNone/>
            </a:pPr>
            <a:r>
              <a:rPr lang="en-US" sz="1800" b="1">
                <a:solidFill>
                  <a:schemeClr val="dk1"/>
                </a:solidFill>
                <a:latin typeface="Tw Cen MT"/>
                <a:ea typeface="Twentieth Century"/>
                <a:cs typeface="Tw Cen MT"/>
                <a:sym typeface="Twentieth Century"/>
              </a:rPr>
              <a:t>↓</a:t>
            </a:r>
          </a:p>
          <a:p>
            <a:pPr lvl="0" algn="ctr" rtl="0">
              <a:spcBef>
                <a:spcPts val="0"/>
              </a:spcBef>
              <a:buNone/>
            </a:pPr>
            <a:r>
              <a:rPr lang="en-US" sz="1800">
                <a:solidFill>
                  <a:schemeClr val="dk1"/>
                </a:solidFill>
                <a:latin typeface="Tw Cen MT"/>
                <a:ea typeface="Twentieth Century"/>
                <a:cs typeface="Tw Cen MT"/>
                <a:sym typeface="Twentieth Century"/>
              </a:rPr>
              <a:t>Cerebral oedema </a:t>
            </a:r>
          </a:p>
          <a:p>
            <a:pPr lvl="0" algn="ctr">
              <a:spcBef>
                <a:spcPts val="0"/>
              </a:spcBef>
              <a:buNone/>
            </a:pPr>
            <a:r>
              <a:rPr lang="en-US" sz="1800">
                <a:solidFill>
                  <a:schemeClr val="dk1"/>
                </a:solidFill>
                <a:latin typeface="Tw Cen MT"/>
                <a:ea typeface="Twentieth Century"/>
                <a:cs typeface="Tw Cen MT"/>
                <a:sym typeface="Twentieth Century"/>
              </a:rPr>
              <a:t>(neurotoxic)</a:t>
            </a:r>
          </a:p>
          <a:p>
            <a:pPr lvl="0" algn="ctr">
              <a:spcBef>
                <a:spcPts val="0"/>
              </a:spcBef>
              <a:buNone/>
            </a:pPr>
            <a:r>
              <a:rPr lang="en-US" sz="1800" b="1">
                <a:solidFill>
                  <a:schemeClr val="dk1"/>
                </a:solidFill>
                <a:latin typeface="Tw Cen MT"/>
                <a:ea typeface="Twentieth Century"/>
                <a:cs typeface="Tw Cen MT"/>
                <a:sym typeface="Twentieth Century"/>
              </a:rPr>
              <a:t>↓</a:t>
            </a:r>
          </a:p>
          <a:p>
            <a:pPr lvl="0" algn="ctr">
              <a:spcBef>
                <a:spcPts val="0"/>
              </a:spcBef>
              <a:buClr>
                <a:schemeClr val="dk1"/>
              </a:buClr>
              <a:buSzPct val="61111"/>
              <a:buFont typeface="Arial"/>
              <a:buNone/>
            </a:pPr>
            <a:r>
              <a:rPr lang="en-US" sz="1800">
                <a:solidFill>
                  <a:schemeClr val="dk1"/>
                </a:solidFill>
                <a:latin typeface="Tw Cen MT"/>
                <a:ea typeface="Twentieth Century"/>
                <a:cs typeface="Tw Cen MT"/>
                <a:sym typeface="Twentieth Century"/>
              </a:rPr>
              <a:t>Impaired consciousness, cognitions &amp; behaviour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body" idx="1"/>
          </p:nvPr>
        </p:nvSpPr>
        <p:spPr>
          <a:xfrm>
            <a:off x="457200" y="1600200"/>
            <a:ext cx="8229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a:p>
            <a:pPr marL="342900" marR="0" lvl="0" indent="-342900" algn="l" rtl="0">
              <a:spcBef>
                <a:spcPts val="0"/>
              </a:spcBef>
              <a:spcAft>
                <a:spcPts val="0"/>
              </a:spcAft>
              <a:buClr>
                <a:schemeClr val="dk1"/>
              </a:buClr>
              <a:buSzPct val="100000"/>
              <a:buFont typeface="Arial"/>
              <a:buNone/>
            </a:pPr>
            <a:endParaRPr/>
          </a:p>
        </p:txBody>
      </p:sp>
      <p:sp>
        <p:nvSpPr>
          <p:cNvPr id="400" name="Shape 400"/>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Calibri"/>
                <a:ea typeface="Calibri"/>
                <a:cs typeface="Calibri"/>
                <a:sym typeface="Calibri"/>
              </a:rPr>
              <a:t>The Peer Teaching Society is not liable for false or misleading information…</a:t>
            </a:r>
          </a:p>
        </p:txBody>
      </p:sp>
      <p:pic>
        <p:nvPicPr>
          <p:cNvPr id="401" name="Shape 401"/>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402" name="Shape 402"/>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entieth Century"/>
                <a:ea typeface="Twentieth Century"/>
                <a:cs typeface="Twentieth Century"/>
                <a:sym typeface="Twentieth Century"/>
              </a:rPr>
              <a:t>Liver Tumours </a:t>
            </a:r>
          </a:p>
        </p:txBody>
      </p:sp>
      <p:graphicFrame>
        <p:nvGraphicFramePr>
          <p:cNvPr id="403" name="Shape 403"/>
          <p:cNvGraphicFramePr/>
          <p:nvPr>
            <p:extLst>
              <p:ext uri="{D42A27DB-BD31-4B8C-83A1-F6EECF244321}">
                <p14:modId xmlns:p14="http://schemas.microsoft.com/office/powerpoint/2010/main" val="4120154991"/>
              </p:ext>
            </p:extLst>
          </p:nvPr>
        </p:nvGraphicFramePr>
        <p:xfrm>
          <a:off x="649937" y="2350725"/>
          <a:ext cx="7844125" cy="2986950"/>
        </p:xfrm>
        <a:graphic>
          <a:graphicData uri="http://schemas.openxmlformats.org/drawingml/2006/table">
            <a:tbl>
              <a:tblPr>
                <a:noFill/>
                <a:tableStyleId>{B4BD2D8C-06A9-42C1-BDDF-57AF746C70C3}</a:tableStyleId>
              </a:tblPr>
              <a:tblGrid>
                <a:gridCol w="2026925">
                  <a:extLst>
                    <a:ext uri="{9D8B030D-6E8A-4147-A177-3AD203B41FA5}">
                      <a16:colId xmlns:a16="http://schemas.microsoft.com/office/drawing/2014/main" val="20000"/>
                    </a:ext>
                  </a:extLst>
                </a:gridCol>
                <a:gridCol w="3893825">
                  <a:extLst>
                    <a:ext uri="{9D8B030D-6E8A-4147-A177-3AD203B41FA5}">
                      <a16:colId xmlns:a16="http://schemas.microsoft.com/office/drawing/2014/main" val="20001"/>
                    </a:ext>
                  </a:extLst>
                </a:gridCol>
                <a:gridCol w="1923375">
                  <a:extLst>
                    <a:ext uri="{9D8B030D-6E8A-4147-A177-3AD203B41FA5}">
                      <a16:colId xmlns:a16="http://schemas.microsoft.com/office/drawing/2014/main" val="20002"/>
                    </a:ext>
                  </a:extLst>
                </a:gridCol>
              </a:tblGrid>
              <a:tr h="381000">
                <a:tc gridSpan="2">
                  <a:txBody>
                    <a:bodyPr/>
                    <a:lstStyle/>
                    <a:p>
                      <a:pPr lvl="0" algn="ctr" rtl="0">
                        <a:spcBef>
                          <a:spcPts val="0"/>
                        </a:spcBef>
                        <a:buNone/>
                      </a:pPr>
                      <a:r>
                        <a:rPr lang="en-US" sz="1600" b="1">
                          <a:latin typeface="Tw Cen MT"/>
                          <a:ea typeface="Twentieth Century"/>
                          <a:cs typeface="Tw Cen MT"/>
                          <a:sym typeface="Twentieth Century"/>
                        </a:rPr>
                        <a:t>Malignant</a:t>
                      </a:r>
                    </a:p>
                  </a:txBody>
                  <a:tcPr marL="91425" marR="91425" marT="91425" marB="91425"/>
                </a:tc>
                <a:tc hMerge="1">
                  <a:txBody>
                    <a:bodyPr/>
                    <a:lstStyle/>
                    <a:p>
                      <a:endParaRPr lang="en-US"/>
                    </a:p>
                  </a:txBody>
                  <a:tcPr/>
                </a:tc>
                <a:tc>
                  <a:txBody>
                    <a:bodyPr/>
                    <a:lstStyle/>
                    <a:p>
                      <a:pPr lvl="0" algn="ctr">
                        <a:spcBef>
                          <a:spcPts val="0"/>
                        </a:spcBef>
                        <a:buNone/>
                      </a:pPr>
                      <a:r>
                        <a:rPr lang="en-US" sz="1600" b="1">
                          <a:latin typeface="Tw Cen MT"/>
                          <a:ea typeface="Twentieth Century"/>
                          <a:cs typeface="Tw Cen MT"/>
                          <a:sym typeface="Twentieth Century"/>
                        </a:rPr>
                        <a:t>Benign</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algn="ctr" rtl="0">
                        <a:spcBef>
                          <a:spcPts val="0"/>
                        </a:spcBef>
                        <a:buNone/>
                      </a:pPr>
                      <a:r>
                        <a:rPr lang="en-US" sz="1600" b="1">
                          <a:latin typeface="Tw Cen MT"/>
                          <a:ea typeface="Twentieth Century"/>
                          <a:cs typeface="Tw Cen MT"/>
                          <a:sym typeface="Twentieth Century"/>
                        </a:rPr>
                        <a:t>Primary (10%)</a:t>
                      </a:r>
                    </a:p>
                  </a:txBody>
                  <a:tcPr marL="91425" marR="91425" marT="91425" marB="91425"/>
                </a:tc>
                <a:tc>
                  <a:txBody>
                    <a:bodyPr/>
                    <a:lstStyle/>
                    <a:p>
                      <a:pPr marL="457200" lvl="0" indent="-330200" rtl="0">
                        <a:spcBef>
                          <a:spcPts val="0"/>
                        </a:spcBef>
                        <a:buSzPct val="100000"/>
                        <a:buFont typeface="Twentieth Century"/>
                        <a:buChar char="●"/>
                      </a:pPr>
                      <a:r>
                        <a:rPr lang="en-US" sz="1600" b="1" u="sng">
                          <a:latin typeface="Tw Cen MT"/>
                          <a:ea typeface="Twentieth Century"/>
                          <a:cs typeface="Tw Cen MT"/>
                          <a:sym typeface="Twentieth Century"/>
                        </a:rPr>
                        <a:t>Hepatocellular carcinoma (HCC) </a:t>
                      </a:r>
                      <a:r>
                        <a:rPr lang="en-US" sz="1600">
                          <a:latin typeface="Tw Cen MT"/>
                          <a:ea typeface="Twentieth Century"/>
                          <a:cs typeface="Tw Cen MT"/>
                          <a:sym typeface="Twentieth Century"/>
                        </a:rPr>
                        <a:t>(90%)</a:t>
                      </a:r>
                    </a:p>
                    <a:p>
                      <a:pPr marL="457200" lvl="0" indent="-330200" rtl="0">
                        <a:spcBef>
                          <a:spcPts val="0"/>
                        </a:spcBef>
                        <a:buSzPct val="100000"/>
                        <a:buFont typeface="Twentieth Century"/>
                        <a:buChar char="●"/>
                      </a:pPr>
                      <a:r>
                        <a:rPr lang="en-US" sz="1600" b="1" u="sng">
                          <a:latin typeface="Tw Cen MT"/>
                          <a:ea typeface="Twentieth Century"/>
                          <a:cs typeface="Tw Cen MT"/>
                          <a:sym typeface="Twentieth Century"/>
                        </a:rPr>
                        <a:t>Cholangiocarcinoma</a:t>
                      </a:r>
                      <a:r>
                        <a:rPr lang="en-US" sz="1600">
                          <a:latin typeface="Tw Cen MT"/>
                          <a:ea typeface="Twentieth Century"/>
                          <a:cs typeface="Tw Cen MT"/>
                          <a:sym typeface="Twentieth Century"/>
                        </a:rPr>
                        <a:t> (10%)</a:t>
                      </a:r>
                    </a:p>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Angiosarcoma </a:t>
                      </a:r>
                    </a:p>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Hepatoblastoma</a:t>
                      </a:r>
                    </a:p>
                    <a:p>
                      <a:pPr marL="457200" lvl="0" indent="-330200">
                        <a:spcBef>
                          <a:spcPts val="0"/>
                        </a:spcBef>
                        <a:buSzPct val="100000"/>
                        <a:buFont typeface="Twentieth Century"/>
                        <a:buChar char="●"/>
                      </a:pPr>
                      <a:r>
                        <a:rPr lang="en-US" sz="1600">
                          <a:latin typeface="Tw Cen MT"/>
                          <a:ea typeface="Twentieth Century"/>
                          <a:cs typeface="Tw Cen MT"/>
                          <a:sym typeface="Twentieth Century"/>
                        </a:rPr>
                        <a:t>Fibrosarcoma </a:t>
                      </a:r>
                    </a:p>
                  </a:txBody>
                  <a:tcPr marL="91425" marR="91425" marT="91425" marB="91425"/>
                </a:tc>
                <a:tc rowSpan="2">
                  <a:txBody>
                    <a:bodyPr/>
                    <a:lstStyle/>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Haemangiomas</a:t>
                      </a:r>
                    </a:p>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Adenomas</a:t>
                      </a:r>
                    </a:p>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Cysts</a:t>
                      </a:r>
                    </a:p>
                    <a:p>
                      <a:pPr marL="457200" lvl="0" indent="-330200" rtl="0">
                        <a:spcBef>
                          <a:spcPts val="0"/>
                        </a:spcBef>
                        <a:buSzPct val="100000"/>
                        <a:buFont typeface="Twentieth Century"/>
                        <a:buChar char="●"/>
                      </a:pPr>
                      <a:r>
                        <a:rPr lang="en-US" sz="1600">
                          <a:latin typeface="Tw Cen MT"/>
                          <a:ea typeface="Twentieth Century"/>
                          <a:cs typeface="Tw Cen MT"/>
                          <a:sym typeface="Twentieth Century"/>
                        </a:rPr>
                        <a:t>Fibroma</a:t>
                      </a:r>
                    </a:p>
                  </a:txBody>
                  <a:tcPr marL="91425" marR="91425" marT="91425" marB="91425"/>
                </a:tc>
                <a:extLst>
                  <a:ext uri="{0D108BD9-81ED-4DB2-BD59-A6C34878D82A}">
                    <a16:rowId xmlns:a16="http://schemas.microsoft.com/office/drawing/2014/main" val="10001"/>
                  </a:ext>
                </a:extLst>
              </a:tr>
              <a:tr h="381000">
                <a:tc>
                  <a:txBody>
                    <a:bodyPr/>
                    <a:lstStyle/>
                    <a:p>
                      <a:pPr marL="457200" lvl="0" indent="-228600" algn="ctr" rtl="0">
                        <a:spcBef>
                          <a:spcPts val="0"/>
                        </a:spcBef>
                        <a:buNone/>
                      </a:pPr>
                      <a:r>
                        <a:rPr lang="en-US" sz="1600" b="1">
                          <a:latin typeface="Tw Cen MT"/>
                          <a:ea typeface="Twentieth Century"/>
                          <a:cs typeface="Tw Cen MT"/>
                          <a:sym typeface="Twentieth Century"/>
                        </a:rPr>
                        <a:t>Secondary (90%)</a:t>
                      </a:r>
                    </a:p>
                  </a:txBody>
                  <a:tcPr marL="91425" marR="91425" marT="91425" marB="91425"/>
                </a:tc>
                <a:tc>
                  <a:txBody>
                    <a:bodyPr/>
                    <a:lstStyle/>
                    <a:p>
                      <a:pPr marL="457200" lvl="0" indent="-330200" rtl="0">
                        <a:spcBef>
                          <a:spcPts val="0"/>
                        </a:spcBef>
                        <a:buSzPct val="100000"/>
                        <a:buFont typeface="Twentieth Century"/>
                        <a:buChar char="●"/>
                      </a:pPr>
                      <a:r>
                        <a:rPr lang="en-US" sz="1600" dirty="0">
                          <a:latin typeface="Tw Cen MT"/>
                          <a:ea typeface="Twentieth Century"/>
                          <a:cs typeface="Tw Cen MT"/>
                          <a:sym typeface="Twentieth Century"/>
                        </a:rPr>
                        <a:t>GI</a:t>
                      </a:r>
                    </a:p>
                    <a:p>
                      <a:pPr marL="457200" lvl="0" indent="-330200" rtl="0">
                        <a:spcBef>
                          <a:spcPts val="0"/>
                        </a:spcBef>
                        <a:buSzPct val="100000"/>
                        <a:buFont typeface="Twentieth Century"/>
                        <a:buChar char="●"/>
                      </a:pPr>
                      <a:r>
                        <a:rPr lang="en-US" sz="1600" dirty="0">
                          <a:latin typeface="Tw Cen MT"/>
                          <a:ea typeface="Twentieth Century"/>
                          <a:cs typeface="Tw Cen MT"/>
                          <a:sym typeface="Twentieth Century"/>
                        </a:rPr>
                        <a:t>Breast</a:t>
                      </a:r>
                    </a:p>
                    <a:p>
                      <a:pPr marL="457200" lvl="0" indent="-330200" rtl="0">
                        <a:spcBef>
                          <a:spcPts val="0"/>
                        </a:spcBef>
                        <a:buSzPct val="100000"/>
                        <a:buFont typeface="Twentieth Century"/>
                        <a:buChar char="●"/>
                      </a:pPr>
                      <a:r>
                        <a:rPr lang="en-US" sz="1600" dirty="0">
                          <a:latin typeface="Tw Cen MT"/>
                          <a:ea typeface="Twentieth Century"/>
                          <a:cs typeface="Tw Cen MT"/>
                          <a:sym typeface="Twentieth Century"/>
                        </a:rPr>
                        <a:t>Lungs</a:t>
                      </a:r>
                    </a:p>
                    <a:p>
                      <a:pPr marL="457200" lvl="0" indent="-330200" rtl="0">
                        <a:spcBef>
                          <a:spcPts val="0"/>
                        </a:spcBef>
                        <a:buSzPct val="100000"/>
                        <a:buFont typeface="Twentieth Century"/>
                        <a:buChar char="●"/>
                      </a:pPr>
                      <a:r>
                        <a:rPr lang="en-US" sz="1600" dirty="0">
                          <a:latin typeface="Tw Cen MT"/>
                          <a:ea typeface="Twentieth Century"/>
                          <a:cs typeface="Tw Cen MT"/>
                          <a:sym typeface="Twentieth Century"/>
                        </a:rPr>
                        <a:t>Uterus </a:t>
                      </a:r>
                    </a:p>
                  </a:txBody>
                  <a:tcPr marL="91425" marR="91425" marT="91425" marB="91425"/>
                </a:tc>
                <a:tc v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140000"/>
              <a:buFont typeface="Arial"/>
              <a:buNone/>
            </a:pPr>
            <a:r>
              <a:rPr lang="en-US" sz="2000" b="1" u="sng" dirty="0">
                <a:latin typeface="Tw Cen MT"/>
                <a:ea typeface="Twentieth Century"/>
                <a:cs typeface="Tw Cen MT"/>
                <a:sym typeface="Twentieth Century"/>
              </a:rPr>
              <a:t>Hepatocellular carcinoma (HCC)</a:t>
            </a:r>
          </a:p>
          <a:p>
            <a:pPr marL="0" marR="0" lvl="0" indent="-177800" algn="l" rtl="0">
              <a:spcBef>
                <a:spcPts val="0"/>
              </a:spcBef>
              <a:spcAft>
                <a:spcPts val="0"/>
              </a:spcAft>
              <a:buClr>
                <a:schemeClr val="dk1"/>
              </a:buClr>
              <a:buSzPct val="140000"/>
              <a:buFont typeface="Arial"/>
              <a:buNone/>
            </a:pPr>
            <a:endParaRPr sz="2000" b="1" i="1"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40000"/>
              <a:buFont typeface="Arial"/>
              <a:buNone/>
            </a:pPr>
            <a:r>
              <a:rPr lang="en-US" sz="2000" b="1" i="1" dirty="0">
                <a:latin typeface="Tw Cen MT"/>
                <a:ea typeface="Twentieth Century"/>
                <a:cs typeface="Tw Cen MT"/>
                <a:sym typeface="Twentieth Century"/>
              </a:rPr>
              <a:t>Main risk factors:</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Viral </a:t>
            </a:r>
            <a:r>
              <a:rPr lang="en-US" sz="2000" dirty="0" err="1">
                <a:latin typeface="Tw Cen MT"/>
                <a:ea typeface="Twentieth Century"/>
                <a:cs typeface="Tw Cen MT"/>
                <a:sym typeface="Twentieth Century"/>
              </a:rPr>
              <a:t>hep</a:t>
            </a:r>
            <a:r>
              <a:rPr lang="en-US" sz="2000" dirty="0">
                <a:latin typeface="Tw Cen MT"/>
                <a:ea typeface="Twentieth Century"/>
                <a:cs typeface="Tw Cen MT"/>
                <a:sym typeface="Twentieth Century"/>
              </a:rPr>
              <a:t> (HBV)</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Cirrhosis</a:t>
            </a:r>
          </a:p>
          <a:p>
            <a:pPr marL="0" marR="0" lvl="0" indent="0" algn="l" rtl="0">
              <a:spcBef>
                <a:spcPts val="0"/>
              </a:spcBef>
              <a:spcAft>
                <a:spcPts val="0"/>
              </a:spcAft>
              <a:buNone/>
            </a:pPr>
            <a:r>
              <a:rPr lang="en-US" sz="2000" b="1" i="1" dirty="0">
                <a:latin typeface="Tw Cen MT"/>
                <a:ea typeface="Twentieth Century"/>
                <a:cs typeface="Tw Cen MT"/>
                <a:sym typeface="Twentieth Century"/>
              </a:rPr>
              <a:t>Epidemiology:</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Male &gt; female</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China/Africa &gt; UK</a:t>
            </a:r>
          </a:p>
          <a:p>
            <a:pPr marL="0" marR="0" lvl="0" indent="0" algn="l" rtl="0">
              <a:spcBef>
                <a:spcPts val="0"/>
              </a:spcBef>
              <a:spcAft>
                <a:spcPts val="0"/>
              </a:spcAft>
              <a:buNone/>
            </a:pPr>
            <a:endParaRPr sz="2000" dirty="0">
              <a:latin typeface="Tw Cen MT"/>
              <a:ea typeface="Twentieth Century"/>
              <a:cs typeface="Tw Cen MT"/>
              <a:sym typeface="Twentieth Century"/>
            </a:endParaRPr>
          </a:p>
          <a:p>
            <a:pPr marL="0" marR="0" lvl="0" indent="0" algn="l" rtl="0">
              <a:spcBef>
                <a:spcPts val="0"/>
              </a:spcBef>
              <a:spcAft>
                <a:spcPts val="0"/>
              </a:spcAft>
              <a:buNone/>
            </a:pPr>
            <a:r>
              <a:rPr lang="en-US" sz="2000" b="1" i="1" dirty="0">
                <a:latin typeface="Tw Cen MT"/>
                <a:ea typeface="Twentieth Century"/>
                <a:cs typeface="Tw Cen MT"/>
                <a:sym typeface="Twentieth Century"/>
              </a:rPr>
              <a:t>Investigations:</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Imaging</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Biopsy </a:t>
            </a:r>
          </a:p>
          <a:p>
            <a:pPr marL="457200" marR="0" lvl="0" indent="-355600" algn="l" rtl="0">
              <a:spcBef>
                <a:spcPts val="0"/>
              </a:spcBef>
              <a:spcAft>
                <a:spcPts val="0"/>
              </a:spcAft>
              <a:buSzPct val="100000"/>
              <a:buFont typeface="Twentieth Century"/>
            </a:pPr>
            <a:r>
              <a:rPr lang="en-US" sz="2000" dirty="0">
                <a:latin typeface="Tw Cen MT"/>
                <a:ea typeface="Twentieth Century"/>
                <a:cs typeface="Tw Cen MT"/>
                <a:sym typeface="Twentieth Century"/>
              </a:rPr>
              <a:t>α-fetoprotein</a:t>
            </a:r>
          </a:p>
        </p:txBody>
      </p:sp>
      <p:sp>
        <p:nvSpPr>
          <p:cNvPr id="409" name="Shape 409"/>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410" name="Shape 410"/>
          <p:cNvPicPr preferRelativeResize="0"/>
          <p:nvPr/>
        </p:nvPicPr>
        <p:blipFill rotWithShape="1">
          <a:blip r:embed="rId3">
            <a:alphaModFix/>
          </a:blip>
          <a:srcRect/>
          <a:stretch/>
        </p:blipFill>
        <p:spPr>
          <a:xfrm>
            <a:off x="152400" y="5705439"/>
            <a:ext cx="1035210" cy="1026582"/>
          </a:xfrm>
          <a:prstGeom prst="rect">
            <a:avLst/>
          </a:prstGeom>
          <a:noFill/>
          <a:ln>
            <a:noFill/>
          </a:ln>
        </p:spPr>
      </p:pic>
      <p:graphicFrame>
        <p:nvGraphicFramePr>
          <p:cNvPr id="411" name="Shape 411"/>
          <p:cNvGraphicFramePr/>
          <p:nvPr>
            <p:extLst>
              <p:ext uri="{D42A27DB-BD31-4B8C-83A1-F6EECF244321}">
                <p14:modId xmlns:p14="http://schemas.microsoft.com/office/powerpoint/2010/main" val="1832010861"/>
              </p:ext>
            </p:extLst>
          </p:nvPr>
        </p:nvGraphicFramePr>
        <p:xfrm>
          <a:off x="4084937" y="2435400"/>
          <a:ext cx="4601875" cy="1432500"/>
        </p:xfrm>
        <a:graphic>
          <a:graphicData uri="http://schemas.openxmlformats.org/drawingml/2006/table">
            <a:tbl>
              <a:tblPr>
                <a:noFill/>
                <a:tableStyleId>{B4BD2D8C-06A9-42C1-BDDF-57AF746C70C3}</a:tableStyleId>
              </a:tblPr>
              <a:tblGrid>
                <a:gridCol w="1937175">
                  <a:extLst>
                    <a:ext uri="{9D8B030D-6E8A-4147-A177-3AD203B41FA5}">
                      <a16:colId xmlns:a16="http://schemas.microsoft.com/office/drawing/2014/main" val="20000"/>
                    </a:ext>
                  </a:extLst>
                </a:gridCol>
                <a:gridCol w="2664700">
                  <a:extLst>
                    <a:ext uri="{9D8B030D-6E8A-4147-A177-3AD203B41FA5}">
                      <a16:colId xmlns:a16="http://schemas.microsoft.com/office/drawing/2014/main" val="20001"/>
                    </a:ext>
                  </a:extLst>
                </a:gridCol>
              </a:tblGrid>
              <a:tr h="381000">
                <a:tc>
                  <a:txBody>
                    <a:bodyPr/>
                    <a:lstStyle/>
                    <a:p>
                      <a:pPr lvl="0" algn="ctr">
                        <a:spcBef>
                          <a:spcPts val="0"/>
                        </a:spcBef>
                        <a:buNone/>
                      </a:pPr>
                      <a:r>
                        <a:rPr lang="en-US" b="1">
                          <a:latin typeface="Tw Cen MT"/>
                          <a:ea typeface="Twentieth Century"/>
                          <a:cs typeface="Tw Cen MT"/>
                          <a:sym typeface="Twentieth Century"/>
                        </a:rPr>
                        <a:t>Signs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Symptoms</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a:spcBef>
                          <a:spcPts val="0"/>
                        </a:spcBef>
                        <a:buFont typeface="Twentieth Century"/>
                        <a:buChar char="●"/>
                      </a:pPr>
                      <a:r>
                        <a:rPr lang="en-US">
                          <a:latin typeface="Tw Cen MT"/>
                          <a:ea typeface="Twentieth Century"/>
                          <a:cs typeface="Tw Cen MT"/>
                          <a:sym typeface="Twentieth Century"/>
                        </a:rPr>
                        <a:t>Jaundice</a:t>
                      </a:r>
                    </a:p>
                    <a:p>
                      <a:pPr marL="457200" lvl="0" indent="-228600">
                        <a:spcBef>
                          <a:spcPts val="0"/>
                        </a:spcBef>
                        <a:buFont typeface="Twentieth Century"/>
                        <a:buChar char="●"/>
                      </a:pPr>
                      <a:r>
                        <a:rPr lang="en-US">
                          <a:latin typeface="Tw Cen MT"/>
                          <a:ea typeface="Twentieth Century"/>
                          <a:cs typeface="Tw Cen MT"/>
                          <a:sym typeface="Twentieth Century"/>
                        </a:rPr>
                        <a:t>Ascites</a:t>
                      </a:r>
                    </a:p>
                    <a:p>
                      <a:pPr marL="457200" lvl="0" indent="-228600">
                        <a:spcBef>
                          <a:spcPts val="0"/>
                        </a:spcBef>
                        <a:buFont typeface="Twentieth Century"/>
                        <a:buChar char="●"/>
                      </a:pPr>
                      <a:r>
                        <a:rPr lang="en-US">
                          <a:latin typeface="Tw Cen MT"/>
                          <a:ea typeface="Twentieth Century"/>
                          <a:cs typeface="Tw Cen MT"/>
                          <a:sym typeface="Twentieth Century"/>
                        </a:rPr>
                        <a:t>Hepatomegaly</a:t>
                      </a:r>
                    </a:p>
                    <a:p>
                      <a:pPr marL="457200" lvl="0" indent="-228600">
                        <a:spcBef>
                          <a:spcPts val="0"/>
                        </a:spcBef>
                        <a:buFont typeface="Twentieth Century"/>
                        <a:buChar char="●"/>
                      </a:pPr>
                      <a:r>
                        <a:rPr lang="en-US">
                          <a:latin typeface="Tw Cen MT"/>
                          <a:ea typeface="Twentieth Century"/>
                          <a:cs typeface="Tw Cen MT"/>
                          <a:sym typeface="Twentieth Century"/>
                        </a:rPr>
                        <a:t>Haemobilia </a:t>
                      </a:r>
                    </a:p>
                  </a:txBody>
                  <a:tcPr marL="91425" marR="91425" marT="91425" marB="91425"/>
                </a:tc>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Abdominal pain - RUQ</a:t>
                      </a:r>
                    </a:p>
                    <a:p>
                      <a:pPr marL="457200" lvl="0" indent="-228600">
                        <a:spcBef>
                          <a:spcPts val="0"/>
                        </a:spcBef>
                        <a:buFont typeface="Twentieth Century"/>
                        <a:buChar char="●"/>
                      </a:pPr>
                      <a:r>
                        <a:rPr lang="en-US" dirty="0">
                          <a:latin typeface="Tw Cen MT"/>
                          <a:ea typeface="Twentieth Century"/>
                          <a:cs typeface="Tw Cen MT"/>
                          <a:sym typeface="Twentieth Century"/>
                        </a:rPr>
                        <a:t>Anorexia</a:t>
                      </a:r>
                    </a:p>
                    <a:p>
                      <a:pPr marL="457200" lvl="0" indent="-228600">
                        <a:spcBef>
                          <a:spcPts val="0"/>
                        </a:spcBef>
                        <a:buFont typeface="Twentieth Century"/>
                        <a:buChar char="●"/>
                      </a:pPr>
                      <a:r>
                        <a:rPr lang="en-US" dirty="0">
                          <a:latin typeface="Tw Cen MT"/>
                          <a:ea typeface="Twentieth Century"/>
                          <a:cs typeface="Tw Cen MT"/>
                          <a:sym typeface="Twentieth Century"/>
                        </a:rPr>
                        <a:t>Weight loss</a:t>
                      </a:r>
                    </a:p>
                    <a:p>
                      <a:pPr marL="457200" lvl="0" indent="-228600">
                        <a:spcBef>
                          <a:spcPts val="0"/>
                        </a:spcBef>
                        <a:buFont typeface="Twentieth Century"/>
                        <a:buChar char="●"/>
                      </a:pPr>
                      <a:r>
                        <a:rPr lang="en-US" dirty="0">
                          <a:latin typeface="Tw Cen MT"/>
                          <a:ea typeface="Twentieth Century"/>
                          <a:cs typeface="Tw Cen MT"/>
                          <a:sym typeface="Twentieth Century"/>
                        </a:rPr>
                        <a:t>Fatigue</a:t>
                      </a:r>
                    </a:p>
                  </a:txBody>
                  <a:tcPr marL="91425" marR="91425" marT="91425" marB="91425"/>
                </a:tc>
                <a:extLst>
                  <a:ext uri="{0D108BD9-81ED-4DB2-BD59-A6C34878D82A}">
                    <a16:rowId xmlns:a16="http://schemas.microsoft.com/office/drawing/2014/main" val="10001"/>
                  </a:ext>
                </a:extLst>
              </a:tr>
            </a:tbl>
          </a:graphicData>
        </a:graphic>
      </p:graphicFrame>
      <p:sp>
        <p:nvSpPr>
          <p:cNvPr id="412" name="Shape 412"/>
          <p:cNvSpPr txBox="1"/>
          <p:nvPr/>
        </p:nvSpPr>
        <p:spPr>
          <a:xfrm>
            <a:off x="457200" y="274637"/>
            <a:ext cx="8229600" cy="1260000"/>
          </a:xfrm>
          <a:prstGeom prst="rect">
            <a:avLst/>
          </a:prstGeom>
          <a:solidFill>
            <a:srgbClr val="538CD5">
              <a:alpha val="66670"/>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Liver Tumours </a:t>
            </a:r>
          </a:p>
        </p:txBody>
      </p:sp>
      <p:sp>
        <p:nvSpPr>
          <p:cNvPr id="413" name="Shape 413"/>
          <p:cNvSpPr txBox="1"/>
          <p:nvPr/>
        </p:nvSpPr>
        <p:spPr>
          <a:xfrm>
            <a:off x="4155212" y="4428887"/>
            <a:ext cx="4461300" cy="12600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sz="1800" b="1" u="sng">
                <a:latin typeface="Tw Cen MT"/>
                <a:ea typeface="Twentieth Century"/>
                <a:cs typeface="Tw Cen MT"/>
                <a:sym typeface="Twentieth Century"/>
              </a:rPr>
              <a:t>Management:</a:t>
            </a:r>
          </a:p>
          <a:p>
            <a:pPr marL="457200" lvl="0" indent="-342900" rtl="0">
              <a:spcBef>
                <a:spcPts val="0"/>
              </a:spcBef>
              <a:buSzPct val="100000"/>
              <a:buFont typeface="Twentieth Century"/>
              <a:buAutoNum type="arabicPeriod"/>
            </a:pPr>
            <a:r>
              <a:rPr lang="en-US" sz="1800" b="1">
                <a:latin typeface="Tw Cen MT"/>
                <a:ea typeface="Twentieth Century"/>
                <a:cs typeface="Tw Cen MT"/>
                <a:sym typeface="Twentieth Century"/>
              </a:rPr>
              <a:t>Resect</a:t>
            </a:r>
          </a:p>
          <a:p>
            <a:pPr marL="457200" lvl="0" indent="-342900" rtl="0">
              <a:spcBef>
                <a:spcPts val="0"/>
              </a:spcBef>
              <a:buSzPct val="100000"/>
              <a:buFont typeface="Twentieth Century"/>
              <a:buAutoNum type="arabicPeriod"/>
            </a:pPr>
            <a:r>
              <a:rPr lang="en-US" sz="1800" b="1">
                <a:latin typeface="Tw Cen MT"/>
                <a:ea typeface="Twentieth Century"/>
                <a:cs typeface="Tw Cen MT"/>
                <a:sym typeface="Twentieth Century"/>
              </a:rPr>
              <a:t>Transplant</a:t>
            </a:r>
          </a:p>
          <a:p>
            <a:pPr marL="457200" lvl="0" indent="-342900" rtl="0">
              <a:spcBef>
                <a:spcPts val="0"/>
              </a:spcBef>
              <a:buSzPct val="100000"/>
              <a:buFont typeface="Twentieth Century"/>
              <a:buAutoNum type="arabicPeriod"/>
            </a:pPr>
            <a:r>
              <a:rPr lang="en-US" sz="1800" b="1">
                <a:latin typeface="Tw Cen MT"/>
                <a:ea typeface="Twentieth Century"/>
                <a:cs typeface="Tw Cen MT"/>
                <a:sym typeface="Twentieth Century"/>
              </a:rPr>
              <a:t>Others (ablate/embolise/sorafenib)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100000"/>
              <a:buFont typeface="Arial"/>
              <a:buNone/>
            </a:pPr>
            <a:r>
              <a:rPr lang="en-US" b="1" u="sng" dirty="0" err="1">
                <a:latin typeface="Tw Cen MT"/>
                <a:ea typeface="Twentieth Century"/>
                <a:cs typeface="Tw Cen MT"/>
                <a:sym typeface="Twentieth Century"/>
              </a:rPr>
              <a:t>Cholangiocarcinoma</a:t>
            </a:r>
            <a:endParaRPr lang="en-US" b="1" u="sng"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16666"/>
              <a:buFont typeface="Arial"/>
              <a:buNone/>
            </a:pPr>
            <a:endParaRPr sz="2400" dirty="0">
              <a:latin typeface="Tw Cen MT"/>
              <a:ea typeface="Twentieth Century"/>
              <a:cs typeface="Tw Cen MT"/>
              <a:sym typeface="Twentieth Century"/>
            </a:endParaRPr>
          </a:p>
          <a:p>
            <a:pPr marL="0" marR="0" lvl="0" indent="-177800" algn="l" rtl="0">
              <a:spcBef>
                <a:spcPts val="0"/>
              </a:spcBef>
              <a:spcAft>
                <a:spcPts val="0"/>
              </a:spcAft>
              <a:buClr>
                <a:schemeClr val="dk1"/>
              </a:buClr>
              <a:buSzPct val="100000"/>
              <a:buFont typeface="Arial"/>
              <a:buNone/>
            </a:pPr>
            <a:r>
              <a:rPr lang="en-US" b="1" i="1" dirty="0">
                <a:latin typeface="Tw Cen MT"/>
                <a:ea typeface="Twentieth Century"/>
                <a:cs typeface="Tw Cen MT"/>
                <a:sym typeface="Twentieth Century"/>
              </a:rPr>
              <a:t>Characteristics:</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Rare</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Poor prognosis </a:t>
            </a: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rtl="0">
              <a:spcBef>
                <a:spcPts val="0"/>
              </a:spcBef>
              <a:spcAft>
                <a:spcPts val="0"/>
              </a:spcAft>
              <a:buNone/>
            </a:pPr>
            <a:r>
              <a:rPr lang="en-US" b="1" i="1" dirty="0">
                <a:latin typeface="Tw Cen MT"/>
                <a:ea typeface="Twentieth Century"/>
                <a:cs typeface="Tw Cen MT"/>
                <a:sym typeface="Twentieth Century"/>
              </a:rPr>
              <a:t>Management:</a:t>
            </a:r>
          </a:p>
          <a:p>
            <a:pPr marL="457200" marR="0" lvl="0" indent="-228600" rtl="0">
              <a:spcBef>
                <a:spcPts val="0"/>
              </a:spcBef>
              <a:spcAft>
                <a:spcPts val="0"/>
              </a:spcAft>
              <a:buFont typeface="Twentieth Century"/>
              <a:buAutoNum type="arabicPeriod"/>
            </a:pPr>
            <a:r>
              <a:rPr lang="en-US" dirty="0">
                <a:latin typeface="Tw Cen MT"/>
                <a:ea typeface="Twentieth Century"/>
                <a:cs typeface="Tw Cen MT"/>
                <a:sym typeface="Twentieth Century"/>
              </a:rPr>
              <a:t>Resection</a:t>
            </a:r>
          </a:p>
          <a:p>
            <a:pPr marL="457200" marR="0" lvl="0" indent="-228600" rtl="0">
              <a:spcBef>
                <a:spcPts val="0"/>
              </a:spcBef>
              <a:spcAft>
                <a:spcPts val="0"/>
              </a:spcAft>
              <a:buFont typeface="Twentieth Century"/>
              <a:buAutoNum type="arabicPeriod"/>
            </a:pPr>
            <a:r>
              <a:rPr lang="en-US" dirty="0">
                <a:latin typeface="Tw Cen MT"/>
                <a:ea typeface="Twentieth Century"/>
                <a:cs typeface="Tw Cen MT"/>
                <a:sym typeface="Twentieth Century"/>
              </a:rPr>
              <a:t>Palliative care </a:t>
            </a:r>
          </a:p>
        </p:txBody>
      </p:sp>
      <p:sp>
        <p:nvSpPr>
          <p:cNvPr id="419" name="Shape 419"/>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420" name="Shape 420"/>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421" name="Shape 421"/>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dirty="0">
                <a:solidFill>
                  <a:schemeClr val="dk1"/>
                </a:solidFill>
                <a:latin typeface="Tw Cen MT"/>
                <a:ea typeface="Twentieth Century"/>
                <a:cs typeface="Tw Cen MT"/>
                <a:sym typeface="Twentieth Century"/>
              </a:rPr>
              <a:t>Liver </a:t>
            </a:r>
            <a:r>
              <a:rPr lang="en-US" sz="6000" dirty="0" err="1">
                <a:solidFill>
                  <a:schemeClr val="dk1"/>
                </a:solidFill>
                <a:latin typeface="Tw Cen MT"/>
                <a:ea typeface="Twentieth Century"/>
                <a:cs typeface="Tw Cen MT"/>
                <a:sym typeface="Twentieth Century"/>
              </a:rPr>
              <a:t>Tumours</a:t>
            </a:r>
            <a:endParaRPr lang="en-US" sz="6000" dirty="0">
              <a:solidFill>
                <a:schemeClr val="dk1"/>
              </a:solidFill>
              <a:latin typeface="Tw Cen MT"/>
              <a:ea typeface="Twentieth Century"/>
              <a:cs typeface="Tw Cen MT"/>
              <a:sym typeface="Twentieth Century"/>
            </a:endParaRPr>
          </a:p>
        </p:txBody>
      </p:sp>
      <p:graphicFrame>
        <p:nvGraphicFramePr>
          <p:cNvPr id="422" name="Shape 422"/>
          <p:cNvGraphicFramePr/>
          <p:nvPr>
            <p:extLst>
              <p:ext uri="{D42A27DB-BD31-4B8C-83A1-F6EECF244321}">
                <p14:modId xmlns:p14="http://schemas.microsoft.com/office/powerpoint/2010/main" val="4037378818"/>
              </p:ext>
            </p:extLst>
          </p:nvPr>
        </p:nvGraphicFramePr>
        <p:xfrm>
          <a:off x="4941750" y="3958625"/>
          <a:ext cx="2622175" cy="1737300"/>
        </p:xfrm>
        <a:graphic>
          <a:graphicData uri="http://schemas.openxmlformats.org/drawingml/2006/table">
            <a:tbl>
              <a:tblPr>
                <a:noFill/>
                <a:tableStyleId>{B4BD2D8C-06A9-42C1-BDDF-57AF746C70C3}</a:tableStyleId>
              </a:tblPr>
              <a:tblGrid>
                <a:gridCol w="2622175">
                  <a:extLst>
                    <a:ext uri="{9D8B030D-6E8A-4147-A177-3AD203B41FA5}">
                      <a16:colId xmlns:a16="http://schemas.microsoft.com/office/drawing/2014/main" val="20000"/>
                    </a:ext>
                  </a:extLst>
                </a:gridCol>
              </a:tblGrid>
              <a:tr h="381000">
                <a:tc>
                  <a:txBody>
                    <a:bodyPr/>
                    <a:lstStyle/>
                    <a:p>
                      <a:pPr lvl="0" algn="ctr">
                        <a:spcBef>
                          <a:spcPts val="0"/>
                        </a:spcBef>
                        <a:buNone/>
                      </a:pPr>
                      <a:r>
                        <a:rPr lang="en-US" sz="1800" b="1" dirty="0">
                          <a:latin typeface="Tw Cen MT"/>
                          <a:ea typeface="Twentieth Century"/>
                          <a:cs typeface="Tw Cen MT"/>
                          <a:sym typeface="Twentieth Century"/>
                        </a:rPr>
                        <a:t>Risk factors</a:t>
                      </a:r>
                    </a:p>
                  </a:txBody>
                  <a:tcPr marL="91425" marR="91425" marT="91425" marB="91425"/>
                </a:tc>
                <a:extLst>
                  <a:ext uri="{0D108BD9-81ED-4DB2-BD59-A6C34878D82A}">
                    <a16:rowId xmlns:a16="http://schemas.microsoft.com/office/drawing/2014/main" val="10000"/>
                  </a:ext>
                </a:extLst>
              </a:tr>
              <a:tr h="381000">
                <a:tc>
                  <a:txBody>
                    <a:bodyPr/>
                    <a:lstStyle/>
                    <a:p>
                      <a:pPr marL="457200" lvl="0" indent="-342900">
                        <a:spcBef>
                          <a:spcPts val="0"/>
                        </a:spcBef>
                        <a:buSzPct val="100000"/>
                        <a:buFont typeface="Twentieth Century"/>
                        <a:buChar char="●"/>
                      </a:pPr>
                      <a:r>
                        <a:rPr lang="en-US" sz="1800" dirty="0">
                          <a:latin typeface="Tw Cen MT"/>
                          <a:ea typeface="Twentieth Century"/>
                          <a:cs typeface="Tw Cen MT"/>
                          <a:sym typeface="Twentieth Century"/>
                        </a:rPr>
                        <a:t>AI (PSC)</a:t>
                      </a:r>
                    </a:p>
                    <a:p>
                      <a:pPr marL="457200" lvl="0" indent="-342900">
                        <a:spcBef>
                          <a:spcPts val="0"/>
                        </a:spcBef>
                        <a:buSzPct val="100000"/>
                        <a:buFont typeface="Twentieth Century"/>
                        <a:buChar char="●"/>
                      </a:pPr>
                      <a:r>
                        <a:rPr lang="en-US" sz="1800" dirty="0">
                          <a:latin typeface="Tw Cen MT"/>
                          <a:ea typeface="Twentieth Century"/>
                          <a:cs typeface="Tw Cen MT"/>
                          <a:sym typeface="Twentieth Century"/>
                        </a:rPr>
                        <a:t>Infection (</a:t>
                      </a:r>
                      <a:r>
                        <a:rPr lang="en-US" sz="1800" dirty="0" err="1">
                          <a:latin typeface="Tw Cen MT"/>
                          <a:ea typeface="Twentieth Century"/>
                          <a:cs typeface="Tw Cen MT"/>
                          <a:sym typeface="Twentieth Century"/>
                        </a:rPr>
                        <a:t>clonorchis</a:t>
                      </a:r>
                      <a:r>
                        <a:rPr lang="en-US" sz="1800" dirty="0">
                          <a:latin typeface="Tw Cen MT"/>
                          <a:ea typeface="Twentieth Century"/>
                          <a:cs typeface="Tw Cen MT"/>
                          <a:sym typeface="Twentieth Century"/>
                        </a:rPr>
                        <a:t>) </a:t>
                      </a:r>
                    </a:p>
                    <a:p>
                      <a:pPr marL="457200" lvl="0" indent="-342900">
                        <a:spcBef>
                          <a:spcPts val="0"/>
                        </a:spcBef>
                        <a:buSzPct val="100000"/>
                        <a:buFont typeface="Twentieth Century"/>
                        <a:buChar char="●"/>
                      </a:pPr>
                      <a:r>
                        <a:rPr lang="en-US" sz="1800" dirty="0">
                          <a:latin typeface="Tw Cen MT"/>
                          <a:ea typeface="Twentieth Century"/>
                          <a:cs typeface="Tw Cen MT"/>
                          <a:sym typeface="Twentieth Century"/>
                        </a:rPr>
                        <a:t>Liver disease</a:t>
                      </a:r>
                    </a:p>
                    <a:p>
                      <a:pPr marL="457200" lvl="0" indent="-342900">
                        <a:spcBef>
                          <a:spcPts val="0"/>
                        </a:spcBef>
                        <a:buSzPct val="100000"/>
                        <a:buFont typeface="Twentieth Century"/>
                        <a:buChar char="●"/>
                      </a:pPr>
                      <a:r>
                        <a:rPr lang="en-US" sz="1800" dirty="0">
                          <a:latin typeface="Tw Cen MT"/>
                          <a:ea typeface="Twentieth Century"/>
                          <a:cs typeface="Tw Cen MT"/>
                          <a:sym typeface="Twentieth Century"/>
                        </a:rPr>
                        <a:t>DM </a:t>
                      </a:r>
                    </a:p>
                  </a:txBody>
                  <a:tcPr marL="91425" marR="91425" marT="91425" marB="91425"/>
                </a:tc>
                <a:extLst>
                  <a:ext uri="{0D108BD9-81ED-4DB2-BD59-A6C34878D82A}">
                    <a16:rowId xmlns:a16="http://schemas.microsoft.com/office/drawing/2014/main" val="10001"/>
                  </a:ext>
                </a:extLst>
              </a:tr>
            </a:tbl>
          </a:graphicData>
        </a:graphic>
      </p:graphicFrame>
      <p:sp>
        <p:nvSpPr>
          <p:cNvPr id="423" name="Shape 423"/>
          <p:cNvSpPr txBox="1"/>
          <p:nvPr/>
        </p:nvSpPr>
        <p:spPr>
          <a:xfrm>
            <a:off x="4019200" y="2435750"/>
            <a:ext cx="4467300" cy="1260000"/>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US" sz="1800" b="1">
                <a:solidFill>
                  <a:schemeClr val="dk1"/>
                </a:solidFill>
                <a:latin typeface="Tw Cen MT"/>
                <a:ea typeface="Twentieth Century"/>
                <a:cs typeface="Tw Cen MT"/>
                <a:sym typeface="Twentieth Century"/>
              </a:rPr>
              <a:t>Tumour is in biliary tree</a:t>
            </a:r>
          </a:p>
          <a:p>
            <a:pPr lvl="0" algn="ctr" rtl="0">
              <a:spcBef>
                <a:spcPts val="0"/>
              </a:spcBef>
              <a:buClr>
                <a:schemeClr val="dk1"/>
              </a:buClr>
              <a:buSzPct val="61111"/>
              <a:buFont typeface="Arial"/>
              <a:buNone/>
            </a:pPr>
            <a:r>
              <a:rPr lang="en-US" sz="1800" b="1">
                <a:solidFill>
                  <a:schemeClr val="dk1"/>
                </a:solidFill>
                <a:latin typeface="Tw Cen MT"/>
                <a:ea typeface="Twentieth Century"/>
                <a:cs typeface="Tw Cen MT"/>
                <a:sym typeface="Twentieth Century"/>
              </a:rPr>
              <a:t>↓</a:t>
            </a:r>
          </a:p>
          <a:p>
            <a:pPr lvl="0" algn="ctr" rtl="0">
              <a:spcBef>
                <a:spcPts val="0"/>
              </a:spcBef>
              <a:buClr>
                <a:schemeClr val="dk1"/>
              </a:buClr>
              <a:buSzPct val="61111"/>
              <a:buFont typeface="Arial"/>
              <a:buNone/>
            </a:pPr>
            <a:r>
              <a:rPr lang="en-US" sz="1800" b="1">
                <a:solidFill>
                  <a:schemeClr val="dk1"/>
                </a:solidFill>
                <a:latin typeface="Tw Cen MT"/>
                <a:ea typeface="Twentieth Century"/>
                <a:cs typeface="Tw Cen MT"/>
                <a:sym typeface="Twentieth Century"/>
              </a:rPr>
              <a:t>signs &amp; symptoms of biliary tree obstruction + those of malignancy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9" name="Shape 419"/>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420" name="Shape 420"/>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421" name="Shape 421"/>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dirty="0">
                <a:solidFill>
                  <a:schemeClr val="dk1"/>
                </a:solidFill>
                <a:latin typeface="Tw Cen MT"/>
                <a:ea typeface="Twentieth Century"/>
                <a:cs typeface="Tw Cen MT"/>
                <a:sym typeface="Twentieth Century"/>
              </a:rPr>
              <a:t>One Last Point</a:t>
            </a:r>
          </a:p>
        </p:txBody>
      </p:sp>
      <p:sp>
        <p:nvSpPr>
          <p:cNvPr id="10" name="Shape 43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a:spcBef>
                <a:spcPts val="0"/>
              </a:spcBef>
              <a:buNone/>
            </a:pPr>
            <a:r>
              <a:rPr lang="en-US" dirty="0">
                <a:latin typeface="Tw Cen MT"/>
                <a:ea typeface="Twentieth Century"/>
                <a:cs typeface="Tw Cen MT"/>
                <a:sym typeface="Twentieth Century"/>
              </a:rPr>
              <a:t>Q: What tests would you do to assess the function of the liver?</a:t>
            </a:r>
          </a:p>
          <a:p>
            <a:pPr lvl="0">
              <a:spcBef>
                <a:spcPts val="0"/>
              </a:spcBef>
              <a:buNone/>
            </a:pPr>
            <a:endParaRPr dirty="0">
              <a:latin typeface="Tw Cen MT"/>
              <a:ea typeface="Twentieth Century"/>
              <a:cs typeface="Tw Cen MT"/>
              <a:sym typeface="Twentieth Century"/>
            </a:endParaRPr>
          </a:p>
          <a:p>
            <a:pPr lvl="0">
              <a:spcBef>
                <a:spcPts val="0"/>
              </a:spcBef>
              <a:buNone/>
            </a:pPr>
            <a:endParaRPr dirty="0">
              <a:latin typeface="Tw Cen MT"/>
              <a:ea typeface="Twentieth Century"/>
              <a:cs typeface="Tw Cen MT"/>
              <a:sym typeface="Twentieth Century"/>
            </a:endParaRPr>
          </a:p>
          <a:p>
            <a:pPr lvl="0">
              <a:spcBef>
                <a:spcPts val="0"/>
              </a:spcBef>
              <a:buNone/>
            </a:pPr>
            <a:endParaRPr dirty="0">
              <a:latin typeface="Tw Cen MT"/>
              <a:ea typeface="Twentieth Century"/>
              <a:cs typeface="Tw Cen MT"/>
              <a:sym typeface="Twentieth Century"/>
            </a:endParaRPr>
          </a:p>
          <a:p>
            <a:pPr lvl="0">
              <a:spcBef>
                <a:spcPts val="0"/>
              </a:spcBef>
              <a:buNone/>
            </a:pPr>
            <a:endParaRPr dirty="0">
              <a:latin typeface="Tw Cen MT"/>
              <a:ea typeface="Twentieth Century"/>
              <a:cs typeface="Tw Cen MT"/>
              <a:sym typeface="Twentieth Century"/>
            </a:endParaRPr>
          </a:p>
          <a:p>
            <a:pPr lvl="0" algn="ctr" rtl="0">
              <a:spcBef>
                <a:spcPts val="0"/>
              </a:spcBef>
              <a:buNone/>
            </a:pPr>
            <a:endParaRPr lang="en-US" dirty="0">
              <a:latin typeface="Tw Cen MT"/>
              <a:ea typeface="Twentieth Century"/>
              <a:cs typeface="Tw Cen MT"/>
              <a:sym typeface="Twentieth Century"/>
            </a:endParaRPr>
          </a:p>
          <a:p>
            <a:pPr lvl="0" algn="ctr" rtl="0">
              <a:spcBef>
                <a:spcPts val="0"/>
              </a:spcBef>
              <a:buNone/>
            </a:pPr>
            <a:endParaRPr lang="en-US" dirty="0">
              <a:latin typeface="Tw Cen MT"/>
              <a:ea typeface="Twentieth Century"/>
              <a:cs typeface="Tw Cen MT"/>
              <a:sym typeface="Twentieth Century"/>
            </a:endParaRPr>
          </a:p>
          <a:p>
            <a:pPr lvl="0" algn="ctr" rtl="0">
              <a:spcBef>
                <a:spcPts val="0"/>
              </a:spcBef>
              <a:buNone/>
            </a:pPr>
            <a:r>
              <a:rPr lang="en-US" dirty="0">
                <a:latin typeface="Tw Cen MT"/>
                <a:ea typeface="Twentieth Century"/>
                <a:cs typeface="Tw Cen MT"/>
                <a:sym typeface="Twentieth Century"/>
              </a:rPr>
              <a:t>A: Albumin and INR!</a:t>
            </a:r>
          </a:p>
          <a:p>
            <a:pPr lvl="0" algn="ctr">
              <a:spcBef>
                <a:spcPts val="0"/>
              </a:spcBef>
              <a:buNone/>
            </a:pPr>
            <a:r>
              <a:rPr lang="en-US" sz="2400" dirty="0">
                <a:latin typeface="Tw Cen MT"/>
                <a:ea typeface="Twentieth Century"/>
                <a:cs typeface="Tw Cen MT"/>
                <a:sym typeface="Twentieth Century"/>
              </a:rPr>
              <a:t>NOT LFT.</a:t>
            </a:r>
          </a:p>
          <a:p>
            <a:pPr lvl="0" rtl="0">
              <a:spcBef>
                <a:spcPts val="0"/>
              </a:spcBef>
              <a:buNone/>
            </a:pPr>
            <a:endParaRPr dirty="0">
              <a:latin typeface="Tw Cen MT"/>
              <a:cs typeface="Tw Cen MT"/>
            </a:endParaRPr>
          </a:p>
        </p:txBody>
      </p:sp>
      <p:pic>
        <p:nvPicPr>
          <p:cNvPr id="11" name="Shape 431" descr="0ff2ac98d64c91b6fa1017b61f332dd0.jpg"/>
          <p:cNvPicPr preferRelativeResize="0"/>
          <p:nvPr/>
        </p:nvPicPr>
        <p:blipFill>
          <a:blip r:embed="rId4">
            <a:alphaModFix/>
          </a:blip>
          <a:stretch>
            <a:fillRect/>
          </a:stretch>
        </p:blipFill>
        <p:spPr>
          <a:xfrm>
            <a:off x="3633775" y="2720500"/>
            <a:ext cx="1876425" cy="2438400"/>
          </a:xfrm>
          <a:prstGeom prst="rect">
            <a:avLst/>
          </a:prstGeom>
          <a:noFill/>
          <a:ln>
            <a:noFill/>
          </a:ln>
        </p:spPr>
      </p:pic>
      <p:sp>
        <p:nvSpPr>
          <p:cNvPr id="2" name="Rectangle 1"/>
          <p:cNvSpPr/>
          <p:nvPr/>
        </p:nvSpPr>
        <p:spPr>
          <a:xfrm>
            <a:off x="3041780" y="5158900"/>
            <a:ext cx="3405673" cy="9674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358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pic>
        <p:nvPicPr>
          <p:cNvPr id="436" name="Shape 436"/>
          <p:cNvPicPr preferRelativeResize="0"/>
          <p:nvPr/>
        </p:nvPicPr>
        <p:blipFill rotWithShape="1">
          <a:blip r:embed="rId3">
            <a:alphaModFix/>
          </a:blip>
          <a:srcRect r="3646"/>
          <a:stretch/>
        </p:blipFill>
        <p:spPr>
          <a:xfrm>
            <a:off x="1384300" y="0"/>
            <a:ext cx="6134099" cy="6858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0" marR="0" lvl="0" indent="-228600" algn="l" rtl="0">
              <a:spcBef>
                <a:spcPts val="0"/>
              </a:spcBef>
              <a:spcAft>
                <a:spcPts val="0"/>
              </a:spcAft>
              <a:buFont typeface="Twentieth Century"/>
            </a:pPr>
            <a:r>
              <a:rPr lang="en-US" b="1" dirty="0">
                <a:latin typeface="Tw Cen MT"/>
                <a:ea typeface="Twentieth Century"/>
                <a:cs typeface="Tw Cen MT"/>
                <a:sym typeface="Twentieth Century"/>
              </a:rPr>
              <a:t>Raised plasma bilirubin → yellow </a:t>
            </a:r>
          </a:p>
          <a:p>
            <a:pPr marL="0" marR="0" lvl="0" indent="0" algn="l" rtl="0">
              <a:spcBef>
                <a:spcPts val="0"/>
              </a:spcBef>
              <a:spcAft>
                <a:spcPts val="0"/>
              </a:spcAft>
              <a:buNone/>
            </a:pPr>
            <a:endParaRPr dirty="0">
              <a:latin typeface="Tw Cen MT"/>
              <a:ea typeface="Twentieth Century"/>
              <a:cs typeface="Tw Cen MT"/>
              <a:sym typeface="Twentieth Century"/>
            </a:endParaRP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Types of bilirubin: </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Conjugated </a:t>
            </a:r>
          </a:p>
          <a:p>
            <a:pPr marL="914400" marR="0" lvl="1" indent="-228600" algn="l" rtl="0">
              <a:spcBef>
                <a:spcPts val="0"/>
              </a:spcBef>
              <a:spcAft>
                <a:spcPts val="0"/>
              </a:spcAft>
              <a:buFont typeface="Twentieth Century"/>
            </a:pPr>
            <a:r>
              <a:rPr lang="en-US" dirty="0">
                <a:latin typeface="Tw Cen MT"/>
                <a:ea typeface="Twentieth Century"/>
                <a:cs typeface="Tw Cen MT"/>
                <a:sym typeface="Twentieth Century"/>
              </a:rPr>
              <a:t>Unconjugated</a:t>
            </a:r>
          </a:p>
          <a:p>
            <a:pPr marL="457200" marR="0" lvl="0" indent="-228600" algn="l" rtl="0">
              <a:spcBef>
                <a:spcPts val="0"/>
              </a:spcBef>
              <a:spcAft>
                <a:spcPts val="0"/>
              </a:spcAft>
              <a:buFont typeface="Twentieth Century"/>
            </a:pPr>
            <a:r>
              <a:rPr lang="en-US" dirty="0">
                <a:latin typeface="Tw Cen MT"/>
                <a:ea typeface="Twentieth Century"/>
                <a:cs typeface="Tw Cen MT"/>
                <a:sym typeface="Twentieth Century"/>
              </a:rPr>
              <a:t>Classification:</a:t>
            </a:r>
          </a:p>
          <a:p>
            <a:pPr marL="914400" marR="0" lvl="1" indent="-228600" algn="l" rtl="0">
              <a:spcBef>
                <a:spcPts val="0"/>
              </a:spcBef>
              <a:spcAft>
                <a:spcPts val="0"/>
              </a:spcAft>
            </a:pPr>
            <a:r>
              <a:rPr lang="en-US" b="1" i="1" dirty="0" err="1">
                <a:latin typeface="Tw Cen MT"/>
                <a:ea typeface="Twentieth Century"/>
                <a:cs typeface="Tw Cen MT"/>
                <a:sym typeface="Twentieth Century"/>
              </a:rPr>
              <a:t>Pre</a:t>
            </a:r>
            <a:r>
              <a:rPr lang="en-US" dirty="0" err="1">
                <a:latin typeface="Tw Cen MT"/>
                <a:ea typeface="Twentieth Century"/>
                <a:cs typeface="Tw Cen MT"/>
                <a:sym typeface="Twentieth Century"/>
              </a:rPr>
              <a:t>hepatic</a:t>
            </a:r>
            <a:endParaRPr lang="en-US" dirty="0">
              <a:latin typeface="Tw Cen MT"/>
              <a:ea typeface="Twentieth Century"/>
              <a:cs typeface="Tw Cen MT"/>
              <a:sym typeface="Twentieth Century"/>
            </a:endParaRPr>
          </a:p>
          <a:p>
            <a:pPr marL="914400" marR="0" lvl="1" indent="-228600" algn="l" rtl="0">
              <a:spcBef>
                <a:spcPts val="0"/>
              </a:spcBef>
              <a:spcAft>
                <a:spcPts val="0"/>
              </a:spcAft>
            </a:pPr>
            <a:r>
              <a:rPr lang="en-US" b="1" i="1" dirty="0">
                <a:latin typeface="Tw Cen MT"/>
                <a:ea typeface="Twentieth Century"/>
                <a:cs typeface="Tw Cen MT"/>
                <a:sym typeface="Twentieth Century"/>
              </a:rPr>
              <a:t>Intra</a:t>
            </a:r>
            <a:r>
              <a:rPr lang="en-US" dirty="0">
                <a:latin typeface="Tw Cen MT"/>
                <a:ea typeface="Twentieth Century"/>
                <a:cs typeface="Tw Cen MT"/>
                <a:sym typeface="Twentieth Century"/>
              </a:rPr>
              <a:t>hepatic</a:t>
            </a:r>
          </a:p>
          <a:p>
            <a:pPr marL="914400" marR="0" lvl="1" indent="-228600" algn="l" rtl="0">
              <a:spcBef>
                <a:spcPts val="0"/>
              </a:spcBef>
              <a:spcAft>
                <a:spcPts val="0"/>
              </a:spcAft>
            </a:pPr>
            <a:r>
              <a:rPr lang="en-US" b="1" i="1" dirty="0" err="1">
                <a:latin typeface="Tw Cen MT"/>
                <a:ea typeface="Twentieth Century"/>
                <a:cs typeface="Tw Cen MT"/>
                <a:sym typeface="Twentieth Century"/>
              </a:rPr>
              <a:t>Post</a:t>
            </a:r>
            <a:r>
              <a:rPr lang="en-US" dirty="0" err="1">
                <a:latin typeface="Tw Cen MT"/>
                <a:ea typeface="Twentieth Century"/>
                <a:cs typeface="Tw Cen MT"/>
                <a:sym typeface="Twentieth Century"/>
              </a:rPr>
              <a:t>hepatic</a:t>
            </a:r>
            <a:endParaRPr lang="en-US" dirty="0">
              <a:latin typeface="Tw Cen MT"/>
              <a:ea typeface="Twentieth Century"/>
              <a:cs typeface="Tw Cen MT"/>
              <a:sym typeface="Twentieth Century"/>
            </a:endParaRPr>
          </a:p>
        </p:txBody>
      </p:sp>
      <p:sp>
        <p:nvSpPr>
          <p:cNvPr id="116" name="Shape 116"/>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17" name="Shape 117"/>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18" name="Shape 118"/>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Jaundice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dirty="0">
              <a:latin typeface="Tw Cen MT"/>
              <a:cs typeface="Tw Cen MT"/>
            </a:endParaRPr>
          </a:p>
          <a:p>
            <a:pPr marL="457200" marR="0" lvl="0" indent="-228600" algn="l" rtl="0">
              <a:spcBef>
                <a:spcPts val="0"/>
              </a:spcBef>
              <a:spcAft>
                <a:spcPts val="0"/>
              </a:spcAft>
              <a:buAutoNum type="arabicPeriod"/>
            </a:pPr>
            <a:r>
              <a:rPr lang="en-US" dirty="0">
                <a:latin typeface="Tw Cen MT"/>
                <a:cs typeface="Tw Cen MT"/>
              </a:rPr>
              <a:t>Biliary colic</a:t>
            </a:r>
          </a:p>
          <a:p>
            <a:pPr marL="0" marR="0" lvl="0" indent="0" algn="l" rtl="0">
              <a:spcBef>
                <a:spcPts val="0"/>
              </a:spcBef>
              <a:spcAft>
                <a:spcPts val="0"/>
              </a:spcAft>
              <a:buNone/>
            </a:pPr>
            <a:endParaRPr dirty="0">
              <a:latin typeface="Tw Cen MT"/>
              <a:cs typeface="Tw Cen MT"/>
            </a:endParaRPr>
          </a:p>
          <a:p>
            <a:pPr marL="457200" marR="0" lvl="0" indent="-228600" algn="l" rtl="0">
              <a:spcBef>
                <a:spcPts val="0"/>
              </a:spcBef>
              <a:spcAft>
                <a:spcPts val="0"/>
              </a:spcAft>
              <a:buAutoNum type="arabicPeriod"/>
            </a:pPr>
            <a:r>
              <a:rPr lang="en-US" dirty="0" err="1">
                <a:latin typeface="Tw Cen MT"/>
                <a:cs typeface="Tw Cen MT"/>
              </a:rPr>
              <a:t>Cholecystitis</a:t>
            </a:r>
            <a:endParaRPr lang="en-US" dirty="0">
              <a:latin typeface="Tw Cen MT"/>
              <a:cs typeface="Tw Cen MT"/>
            </a:endParaRPr>
          </a:p>
          <a:p>
            <a:pPr marL="0" marR="0" lvl="0" indent="0" algn="l" rtl="0">
              <a:spcBef>
                <a:spcPts val="0"/>
              </a:spcBef>
              <a:spcAft>
                <a:spcPts val="0"/>
              </a:spcAft>
              <a:buNone/>
            </a:pPr>
            <a:endParaRPr dirty="0">
              <a:latin typeface="Tw Cen MT"/>
              <a:cs typeface="Tw Cen MT"/>
            </a:endParaRPr>
          </a:p>
          <a:p>
            <a:pPr marL="457200" marR="0" lvl="0" indent="-228600" algn="l" rtl="0">
              <a:spcBef>
                <a:spcPts val="0"/>
              </a:spcBef>
              <a:spcAft>
                <a:spcPts val="0"/>
              </a:spcAft>
              <a:buAutoNum type="arabicPeriod"/>
            </a:pPr>
            <a:r>
              <a:rPr lang="en-US" dirty="0">
                <a:latin typeface="Tw Cen MT"/>
                <a:cs typeface="Tw Cen MT"/>
              </a:rPr>
              <a:t>Ascending cholangitis</a:t>
            </a:r>
          </a:p>
        </p:txBody>
      </p:sp>
      <p:sp>
        <p:nvSpPr>
          <p:cNvPr id="124" name="Shape 124"/>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25" name="Shape 125"/>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26" name="Shape 126"/>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dirty="0">
                <a:solidFill>
                  <a:schemeClr val="dk1"/>
                </a:solidFill>
                <a:latin typeface="Tw Cen MT"/>
                <a:ea typeface="Twentieth Century"/>
                <a:cs typeface="Tw Cen MT"/>
                <a:sym typeface="Twentieth Century"/>
              </a:rPr>
              <a:t>Biliary Tract Diseases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131" name="Shape 131"/>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32" name="Shape 13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ctr" rtl="0">
              <a:spcBef>
                <a:spcPts val="0"/>
              </a:spcBef>
              <a:spcAft>
                <a:spcPts val="0"/>
              </a:spcAft>
              <a:buClr>
                <a:schemeClr val="dk1"/>
              </a:buClr>
              <a:buSzPct val="147368"/>
              <a:buFont typeface="Arial"/>
              <a:buNone/>
            </a:pPr>
            <a:r>
              <a:rPr lang="en-US" sz="1900" b="1">
                <a:latin typeface="Tw Cen MT"/>
                <a:ea typeface="Twentieth Century"/>
                <a:cs typeface="Tw Cen MT"/>
                <a:sym typeface="Twentieth Century"/>
              </a:rPr>
              <a:t>Pain due to temporary obstruction of the cystic or common bile duct by a stone</a:t>
            </a:r>
          </a:p>
          <a:p>
            <a:pPr marR="0" lvl="0"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rtl="0">
              <a:spcBef>
                <a:spcPts val="0"/>
              </a:spcBef>
              <a:spcAft>
                <a:spcPts val="0"/>
              </a:spcAft>
              <a:buClr>
                <a:schemeClr val="dk1"/>
              </a:buClr>
              <a:buSzPct val="155555"/>
              <a:buFont typeface="Arial"/>
              <a:buNone/>
            </a:pPr>
            <a:r>
              <a:rPr lang="en-US" sz="1800" b="1" i="1">
                <a:latin typeface="Tw Cen MT"/>
                <a:ea typeface="Twentieth Century"/>
                <a:cs typeface="Tw Cen MT"/>
                <a:sym typeface="Twentieth Century"/>
              </a:rPr>
              <a:t>Symptoms</a:t>
            </a:r>
          </a:p>
          <a:p>
            <a:pPr marL="457200" marR="0" lvl="0" indent="-342900" rtl="0">
              <a:spcBef>
                <a:spcPts val="0"/>
              </a:spcBef>
              <a:spcAft>
                <a:spcPts val="0"/>
              </a:spcAft>
              <a:buSzPct val="100000"/>
              <a:buFont typeface="Twentieth Century"/>
            </a:pPr>
            <a:r>
              <a:rPr lang="en-US" sz="1800">
                <a:latin typeface="Tw Cen MT"/>
                <a:ea typeface="Twentieth Century"/>
                <a:cs typeface="Tw Cen MT"/>
                <a:sym typeface="Twentieth Century"/>
              </a:rPr>
              <a:t>Recurrent epigastric/RUQ region </a:t>
            </a:r>
            <a:r>
              <a:rPr lang="en-US" sz="1800" b="1">
                <a:latin typeface="Tw Cen MT"/>
                <a:ea typeface="Twentieth Century"/>
                <a:cs typeface="Tw Cen MT"/>
                <a:sym typeface="Twentieth Century"/>
              </a:rPr>
              <a:t>abdominal pain</a:t>
            </a:r>
            <a:r>
              <a:rPr lang="en-US" sz="1800">
                <a:latin typeface="Tw Cen MT"/>
                <a:ea typeface="Twentieth Century"/>
                <a:cs typeface="Tw Cen MT"/>
                <a:sym typeface="Twentieth Century"/>
              </a:rPr>
              <a:t> lasting &lt;24hr</a:t>
            </a:r>
          </a:p>
          <a:p>
            <a:pPr marL="914400" marR="0" lvl="1" indent="-342900" rtl="0">
              <a:spcBef>
                <a:spcPts val="0"/>
              </a:spcBef>
              <a:spcAft>
                <a:spcPts val="0"/>
              </a:spcAft>
              <a:buSzPct val="100000"/>
              <a:buFont typeface="Twentieth Century"/>
            </a:pPr>
            <a:r>
              <a:rPr lang="en-US" sz="1800">
                <a:latin typeface="Tw Cen MT"/>
                <a:ea typeface="Twentieth Century"/>
                <a:cs typeface="Tw Cen MT"/>
                <a:sym typeface="Twentieth Century"/>
              </a:rPr>
              <a:t>Radiate → R shoulder/subscapular </a:t>
            </a:r>
          </a:p>
          <a:p>
            <a:pPr marL="914400" marR="0" lvl="1" indent="-342900" rtl="0">
              <a:spcBef>
                <a:spcPts val="0"/>
              </a:spcBef>
              <a:spcAft>
                <a:spcPts val="0"/>
              </a:spcAft>
              <a:buSzPct val="100000"/>
              <a:buFont typeface="Twentieth Century"/>
            </a:pPr>
            <a:r>
              <a:rPr lang="en-US" sz="1800">
                <a:latin typeface="Tw Cen MT"/>
                <a:ea typeface="Twentieth Century"/>
                <a:cs typeface="Tw Cen MT"/>
                <a:sym typeface="Twentieth Century"/>
              </a:rPr>
              <a:t>Pain → vomit</a:t>
            </a:r>
          </a:p>
          <a:p>
            <a:pPr marL="914400" marR="0" lvl="1" indent="-342900" rtl="0">
              <a:spcBef>
                <a:spcPts val="0"/>
              </a:spcBef>
              <a:spcAft>
                <a:spcPts val="0"/>
              </a:spcAft>
              <a:buSzPct val="100000"/>
              <a:buFont typeface="Twentieth Century"/>
            </a:pPr>
            <a:r>
              <a:rPr lang="en-US" sz="1800">
                <a:latin typeface="Tw Cen MT"/>
                <a:ea typeface="Twentieth Century"/>
                <a:cs typeface="Tw Cen MT"/>
                <a:sym typeface="Twentieth Century"/>
              </a:rPr>
              <a:t>Associated with fatty food</a:t>
            </a:r>
          </a:p>
          <a:p>
            <a:pPr marL="0" marR="0" lvl="0" indent="0" rtl="0">
              <a:spcBef>
                <a:spcPts val="0"/>
              </a:spcBef>
              <a:spcAft>
                <a:spcPts val="0"/>
              </a:spcAft>
              <a:buNone/>
            </a:pPr>
            <a:endParaRPr sz="1800">
              <a:latin typeface="Tw Cen MT"/>
              <a:ea typeface="Twentieth Century"/>
              <a:cs typeface="Tw Cen MT"/>
              <a:sym typeface="Twentieth Century"/>
            </a:endParaRPr>
          </a:p>
          <a:p>
            <a:pPr marL="0" marR="0" lvl="0" indent="0" rtl="0">
              <a:spcBef>
                <a:spcPts val="0"/>
              </a:spcBef>
              <a:spcAft>
                <a:spcPts val="0"/>
              </a:spcAft>
              <a:buNone/>
            </a:pPr>
            <a:r>
              <a:rPr lang="en-US" sz="1800" b="1" i="1">
                <a:latin typeface="Tw Cen MT"/>
                <a:ea typeface="Twentieth Century"/>
                <a:cs typeface="Tw Cen MT"/>
                <a:sym typeface="Twentieth Century"/>
              </a:rPr>
              <a:t>Investigations</a:t>
            </a:r>
          </a:p>
          <a:p>
            <a:pPr marL="457200" marR="0" lvl="0" indent="-342900" rtl="0">
              <a:spcBef>
                <a:spcPts val="0"/>
              </a:spcBef>
              <a:spcAft>
                <a:spcPts val="0"/>
              </a:spcAft>
              <a:buSzPct val="100000"/>
              <a:buFont typeface="Twentieth Century"/>
            </a:pPr>
            <a:r>
              <a:rPr lang="en-US" sz="1800">
                <a:latin typeface="Tw Cen MT"/>
                <a:ea typeface="Twentieth Century"/>
                <a:cs typeface="Tw Cen MT"/>
                <a:sym typeface="Twentieth Century"/>
              </a:rPr>
              <a:t>Bloods → LFT (only ↑bilirubin or ALP during an attack)</a:t>
            </a:r>
          </a:p>
          <a:p>
            <a:pPr marL="457200" marR="0" lvl="0" indent="-342900" rtl="0">
              <a:spcBef>
                <a:spcPts val="0"/>
              </a:spcBef>
              <a:spcAft>
                <a:spcPts val="0"/>
              </a:spcAft>
              <a:buSzPct val="100000"/>
              <a:buFont typeface="Twentieth Century"/>
            </a:pPr>
            <a:r>
              <a:rPr lang="en-US" sz="1800">
                <a:latin typeface="Tw Cen MT"/>
                <a:ea typeface="Twentieth Century"/>
                <a:cs typeface="Tw Cen MT"/>
                <a:sym typeface="Twentieth Century"/>
              </a:rPr>
              <a:t>Imaging → Abdo US (gallstones + distended gallbladder/dilated ducts)</a:t>
            </a:r>
          </a:p>
          <a:p>
            <a:pPr marL="0" marR="0" lvl="0" indent="0" rtl="0">
              <a:spcBef>
                <a:spcPts val="0"/>
              </a:spcBef>
              <a:spcAft>
                <a:spcPts val="0"/>
              </a:spcAft>
              <a:buNone/>
            </a:pPr>
            <a:endParaRPr sz="1800">
              <a:latin typeface="Tw Cen MT"/>
              <a:ea typeface="Twentieth Century"/>
              <a:cs typeface="Tw Cen MT"/>
              <a:sym typeface="Twentieth Century"/>
            </a:endParaRPr>
          </a:p>
          <a:p>
            <a:pPr marL="0" marR="0" lvl="0" indent="0" rtl="0">
              <a:spcBef>
                <a:spcPts val="0"/>
              </a:spcBef>
              <a:spcAft>
                <a:spcPts val="0"/>
              </a:spcAft>
              <a:buNone/>
            </a:pPr>
            <a:r>
              <a:rPr lang="en-US" sz="1800" b="1" i="1">
                <a:latin typeface="Tw Cen MT"/>
                <a:ea typeface="Twentieth Century"/>
                <a:cs typeface="Tw Cen MT"/>
                <a:sym typeface="Twentieth Century"/>
              </a:rPr>
              <a:t>Management</a:t>
            </a:r>
          </a:p>
          <a:p>
            <a:pPr marL="457200" marR="0" lvl="0" indent="-342900" rtl="0">
              <a:spcBef>
                <a:spcPts val="0"/>
              </a:spcBef>
              <a:spcAft>
                <a:spcPts val="0"/>
              </a:spcAft>
              <a:buSzPct val="100000"/>
              <a:buFont typeface="Twentieth Century"/>
            </a:pPr>
            <a:r>
              <a:rPr lang="en-US" sz="1800">
                <a:latin typeface="Tw Cen MT"/>
                <a:ea typeface="Twentieth Century"/>
                <a:cs typeface="Tw Cen MT"/>
                <a:sym typeface="Twentieth Century"/>
              </a:rPr>
              <a:t>Analgesia</a:t>
            </a:r>
          </a:p>
          <a:p>
            <a:pPr marL="457200" marR="0" lvl="0" indent="-342900" rtl="0">
              <a:spcBef>
                <a:spcPts val="0"/>
              </a:spcBef>
              <a:spcAft>
                <a:spcPts val="0"/>
              </a:spcAft>
              <a:buSzPct val="100000"/>
              <a:buFont typeface="Twentieth Century"/>
            </a:pPr>
            <a:r>
              <a:rPr lang="en-US" sz="1800">
                <a:latin typeface="Tw Cen MT"/>
                <a:ea typeface="Twentieth Century"/>
                <a:cs typeface="Tw Cen MT"/>
                <a:sym typeface="Twentieth Century"/>
              </a:rPr>
              <a:t>Elective cholecystectomy</a:t>
            </a:r>
          </a:p>
        </p:txBody>
      </p:sp>
      <p:sp>
        <p:nvSpPr>
          <p:cNvPr id="133" name="Shape 133"/>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sp>
        <p:nvSpPr>
          <p:cNvPr id="134" name="Shape 134"/>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Biliary Colic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None/>
            </a:pPr>
            <a:r>
              <a:rPr lang="en-US" sz="2400" b="1" dirty="0">
                <a:latin typeface="Tw Cen MT"/>
                <a:ea typeface="Twentieth Century"/>
                <a:cs typeface="Tw Cen MT"/>
                <a:sym typeface="Twentieth Century"/>
              </a:rPr>
              <a:t>Impaction neck of GB/cystic duct → static bile → inflammation</a:t>
            </a: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ea typeface="Twentieth Century"/>
              <a:cs typeface="Tw Cen MT"/>
              <a:sym typeface="Twentieth Century"/>
            </a:endParaRPr>
          </a:p>
          <a:p>
            <a:pPr marL="914400" marR="0" lvl="0" indent="-342900" algn="l" rtl="0">
              <a:spcBef>
                <a:spcPts val="0"/>
              </a:spcBef>
              <a:spcAft>
                <a:spcPts val="0"/>
              </a:spcAft>
              <a:buSzPct val="100000"/>
              <a:buFont typeface="Twentieth Century"/>
            </a:pPr>
            <a:r>
              <a:rPr lang="en-US" sz="1800" b="1" i="1" dirty="0">
                <a:latin typeface="Tw Cen MT"/>
                <a:ea typeface="Twentieth Century"/>
                <a:cs typeface="Tw Cen MT"/>
                <a:sym typeface="Twentieth Century"/>
              </a:rPr>
              <a:t>Investigations:</a:t>
            </a:r>
          </a:p>
          <a:p>
            <a:pPr marL="1371600" marR="0" lvl="1"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Blood tests</a:t>
            </a:r>
          </a:p>
          <a:p>
            <a:pPr marL="1371600" marR="0" lvl="1"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Imaging: </a:t>
            </a:r>
            <a:r>
              <a:rPr lang="en-US" sz="1800" dirty="0" err="1">
                <a:latin typeface="Tw Cen MT"/>
                <a:ea typeface="Twentieth Century"/>
                <a:cs typeface="Tw Cen MT"/>
                <a:sym typeface="Twentieth Century"/>
              </a:rPr>
              <a:t>Abdo</a:t>
            </a:r>
            <a:r>
              <a:rPr lang="en-US" sz="1800" dirty="0">
                <a:latin typeface="Tw Cen MT"/>
                <a:ea typeface="Twentieth Century"/>
                <a:cs typeface="Tw Cen MT"/>
                <a:sym typeface="Twentieth Century"/>
              </a:rPr>
              <a:t> US</a:t>
            </a:r>
          </a:p>
          <a:p>
            <a:pPr marL="0" marR="0" lvl="0" indent="0" algn="l" rtl="0">
              <a:spcBef>
                <a:spcPts val="0"/>
              </a:spcBef>
              <a:spcAft>
                <a:spcPts val="0"/>
              </a:spcAft>
              <a:buNone/>
            </a:pPr>
            <a:endParaRPr sz="1800" dirty="0">
              <a:latin typeface="Tw Cen MT"/>
              <a:ea typeface="Twentieth Century"/>
              <a:cs typeface="Tw Cen MT"/>
              <a:sym typeface="Twentieth Century"/>
            </a:endParaRPr>
          </a:p>
          <a:p>
            <a:pPr marL="914400" marR="0" lvl="0" indent="-342900" algn="l" rtl="0">
              <a:spcBef>
                <a:spcPts val="0"/>
              </a:spcBef>
              <a:spcAft>
                <a:spcPts val="0"/>
              </a:spcAft>
              <a:buSzPct val="100000"/>
              <a:buFont typeface="Twentieth Century"/>
            </a:pPr>
            <a:r>
              <a:rPr lang="en-US" sz="1800" b="1" i="1" dirty="0">
                <a:latin typeface="Tw Cen MT"/>
                <a:ea typeface="Twentieth Century"/>
                <a:cs typeface="Tw Cen MT"/>
                <a:sym typeface="Twentieth Century"/>
              </a:rPr>
              <a:t>Management:</a:t>
            </a:r>
          </a:p>
          <a:p>
            <a:pPr marL="1371600" marR="0" lvl="1"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Cholecystectomy [1st line]</a:t>
            </a:r>
          </a:p>
          <a:p>
            <a:pPr marL="1371600" marR="0" lvl="1" indent="-342900" algn="l" rtl="0">
              <a:spcBef>
                <a:spcPts val="0"/>
              </a:spcBef>
              <a:spcAft>
                <a:spcPts val="0"/>
              </a:spcAft>
              <a:buSzPct val="100000"/>
              <a:buFont typeface="Twentieth Century"/>
            </a:pPr>
            <a:r>
              <a:rPr lang="en-US" sz="1800" dirty="0">
                <a:latin typeface="Tw Cen MT"/>
                <a:ea typeface="Twentieth Century"/>
                <a:cs typeface="Tw Cen MT"/>
                <a:sym typeface="Twentieth Century"/>
              </a:rPr>
              <a:t>Surgery prep: NBM, IVI, </a:t>
            </a:r>
            <a:r>
              <a:rPr lang="en-US" sz="1800" dirty="0" err="1">
                <a:latin typeface="Tw Cen MT"/>
                <a:ea typeface="Twentieth Century"/>
                <a:cs typeface="Tw Cen MT"/>
                <a:sym typeface="Twentieth Century"/>
              </a:rPr>
              <a:t>ABx</a:t>
            </a:r>
            <a:endParaRPr lang="en-US" sz="1800" dirty="0">
              <a:latin typeface="Tw Cen MT"/>
              <a:ea typeface="Twentieth Century"/>
              <a:cs typeface="Tw Cen MT"/>
              <a:sym typeface="Twentieth Century"/>
            </a:endParaRPr>
          </a:p>
          <a:p>
            <a:pPr marL="0" marR="0" lvl="0" indent="0" algn="l" rtl="0">
              <a:spcBef>
                <a:spcPts val="0"/>
              </a:spcBef>
              <a:spcAft>
                <a:spcPts val="0"/>
              </a:spcAft>
              <a:buNone/>
            </a:pPr>
            <a:endParaRPr dirty="0">
              <a:latin typeface="Tw Cen MT"/>
              <a:cs typeface="Tw Cen MT"/>
            </a:endParaRPr>
          </a:p>
          <a:p>
            <a:pPr marL="0" marR="0" lvl="0" indent="0" algn="l" rtl="0">
              <a:spcBef>
                <a:spcPts val="0"/>
              </a:spcBef>
              <a:spcAft>
                <a:spcPts val="0"/>
              </a:spcAft>
              <a:buNone/>
            </a:pPr>
            <a:endParaRPr dirty="0">
              <a:latin typeface="Tw Cen MT"/>
              <a:cs typeface="Tw Cen MT"/>
            </a:endParaRPr>
          </a:p>
        </p:txBody>
      </p:sp>
      <p:sp>
        <p:nvSpPr>
          <p:cNvPr id="140" name="Shape 140"/>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41" name="Shape 141"/>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42" name="Shape 142"/>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Cholecystitis</a:t>
            </a:r>
          </a:p>
          <a:p>
            <a:pPr marL="0" marR="0" lvl="0" indent="0" algn="ctr" rtl="0">
              <a:spcBef>
                <a:spcPts val="0"/>
              </a:spcBef>
              <a:spcAft>
                <a:spcPts val="0"/>
              </a:spcAft>
              <a:buNone/>
            </a:pPr>
            <a:endParaRPr sz="6000">
              <a:solidFill>
                <a:schemeClr val="dk1"/>
              </a:solidFill>
              <a:latin typeface="Tw Cen MT"/>
              <a:ea typeface="Twentieth Century"/>
              <a:cs typeface="Tw Cen MT"/>
              <a:sym typeface="Twentieth Century"/>
            </a:endParaRPr>
          </a:p>
        </p:txBody>
      </p:sp>
      <p:graphicFrame>
        <p:nvGraphicFramePr>
          <p:cNvPr id="143" name="Shape 143"/>
          <p:cNvGraphicFramePr/>
          <p:nvPr>
            <p:extLst>
              <p:ext uri="{D42A27DB-BD31-4B8C-83A1-F6EECF244321}">
                <p14:modId xmlns:p14="http://schemas.microsoft.com/office/powerpoint/2010/main" val="2164861796"/>
              </p:ext>
            </p:extLst>
          </p:nvPr>
        </p:nvGraphicFramePr>
        <p:xfrm>
          <a:off x="952500" y="2245100"/>
          <a:ext cx="7239025" cy="1828709"/>
        </p:xfrm>
        <a:graphic>
          <a:graphicData uri="http://schemas.openxmlformats.org/drawingml/2006/table">
            <a:tbl>
              <a:tblPr>
                <a:noFill/>
                <a:tableStyleId>{B4BD2D8C-06A9-42C1-BDDF-57AF746C70C3}</a:tableStyleId>
              </a:tblPr>
              <a:tblGrid>
                <a:gridCol w="873500">
                  <a:extLst>
                    <a:ext uri="{9D8B030D-6E8A-4147-A177-3AD203B41FA5}">
                      <a16:colId xmlns:a16="http://schemas.microsoft.com/office/drawing/2014/main" val="20000"/>
                    </a:ext>
                  </a:extLst>
                </a:gridCol>
                <a:gridCol w="2094600">
                  <a:extLst>
                    <a:ext uri="{9D8B030D-6E8A-4147-A177-3AD203B41FA5}">
                      <a16:colId xmlns:a16="http://schemas.microsoft.com/office/drawing/2014/main" val="20001"/>
                    </a:ext>
                  </a:extLst>
                </a:gridCol>
                <a:gridCol w="4270925">
                  <a:extLst>
                    <a:ext uri="{9D8B030D-6E8A-4147-A177-3AD203B41FA5}">
                      <a16:colId xmlns:a16="http://schemas.microsoft.com/office/drawing/2014/main" val="20002"/>
                    </a:ext>
                  </a:extLst>
                </a:gridCol>
              </a:tblGrid>
              <a:tr h="381000">
                <a:tc>
                  <a:txBody>
                    <a:bodyPr/>
                    <a:lstStyle/>
                    <a:p>
                      <a:pPr lvl="0" algn="ctr" rtl="0">
                        <a:spcBef>
                          <a:spcPts val="0"/>
                        </a:spcBef>
                        <a:buNone/>
                      </a:pPr>
                      <a:endParaRPr b="1">
                        <a:latin typeface="Tw Cen MT"/>
                        <a:ea typeface="Twentieth Century"/>
                        <a:cs typeface="Tw Cen MT"/>
                        <a:sym typeface="Twentieth Century"/>
                      </a:endParaRP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Signs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Symptoms</a:t>
                      </a:r>
                    </a:p>
                  </a:txBody>
                  <a:tcPr marL="91425" marR="91425" marT="91425" marB="91425"/>
                </a:tc>
                <a:extLst>
                  <a:ext uri="{0D108BD9-81ED-4DB2-BD59-A6C34878D82A}">
                    <a16:rowId xmlns:a16="http://schemas.microsoft.com/office/drawing/2014/main" val="10000"/>
                  </a:ext>
                </a:extLst>
              </a:tr>
              <a:tr h="381000">
                <a:tc>
                  <a:txBody>
                    <a:bodyPr/>
                    <a:lstStyle/>
                    <a:p>
                      <a:pPr lvl="0" algn="ctr" rtl="0">
                        <a:spcBef>
                          <a:spcPts val="0"/>
                        </a:spcBef>
                        <a:buNone/>
                      </a:pPr>
                      <a:r>
                        <a:rPr lang="en-US" b="1">
                          <a:latin typeface="Tw Cen MT"/>
                          <a:ea typeface="Twentieth Century"/>
                          <a:cs typeface="Tw Cen MT"/>
                          <a:sym typeface="Twentieth Century"/>
                        </a:rPr>
                        <a:t>Acute </a:t>
                      </a:r>
                    </a:p>
                  </a:txBody>
                  <a:tcPr marL="91425" marR="91425" marT="91425" marB="91425"/>
                </a:tc>
                <a:tc>
                  <a:txBody>
                    <a:bodyPr/>
                    <a:lstStyle/>
                    <a:p>
                      <a:pPr marL="457200" lvl="0" indent="-228600">
                        <a:spcBef>
                          <a:spcPts val="0"/>
                        </a:spcBef>
                        <a:buFont typeface="Twentieth Century"/>
                        <a:buChar char="●"/>
                      </a:pPr>
                      <a:r>
                        <a:rPr lang="en-US" b="1" u="sng">
                          <a:latin typeface="Tw Cen MT"/>
                          <a:ea typeface="Twentieth Century"/>
                          <a:cs typeface="Tw Cen MT"/>
                          <a:sym typeface="Twentieth Century"/>
                        </a:rPr>
                        <a:t>Murphy’s sign</a:t>
                      </a:r>
                    </a:p>
                    <a:p>
                      <a:pPr marL="457200" lvl="0" indent="-228600">
                        <a:spcBef>
                          <a:spcPts val="0"/>
                        </a:spcBef>
                        <a:buFont typeface="Twentieth Century"/>
                        <a:buChar char="●"/>
                      </a:pPr>
                      <a:r>
                        <a:rPr lang="en-US">
                          <a:latin typeface="Tw Cen MT"/>
                          <a:ea typeface="Twentieth Century"/>
                          <a:cs typeface="Tw Cen MT"/>
                          <a:sym typeface="Twentieth Century"/>
                        </a:rPr>
                        <a:t>Local peritonism </a:t>
                      </a:r>
                    </a:p>
                    <a:p>
                      <a:pPr marL="457200" lvl="0" indent="-228600">
                        <a:spcBef>
                          <a:spcPts val="0"/>
                        </a:spcBef>
                        <a:buFont typeface="Twentieth Century"/>
                        <a:buChar char="●"/>
                      </a:pPr>
                      <a:r>
                        <a:rPr lang="en-US">
                          <a:latin typeface="Tw Cen MT"/>
                          <a:ea typeface="Twentieth Century"/>
                          <a:cs typeface="Tw Cen MT"/>
                          <a:sym typeface="Twentieth Century"/>
                        </a:rPr>
                        <a:t>Palpable mass </a:t>
                      </a:r>
                    </a:p>
                  </a:txBody>
                  <a:tcPr marL="91425" marR="91425" marT="91425" marB="91425"/>
                </a:tc>
                <a:tc>
                  <a:txBody>
                    <a:bodyPr/>
                    <a:lstStyle/>
                    <a:p>
                      <a:pPr marL="457200" lvl="0" indent="-228600">
                        <a:spcBef>
                          <a:spcPts val="0"/>
                        </a:spcBef>
                        <a:buFont typeface="Twentieth Century"/>
                        <a:buChar char="●"/>
                      </a:pPr>
                      <a:r>
                        <a:rPr lang="en-US" b="1" u="sng">
                          <a:latin typeface="Tw Cen MT"/>
                          <a:ea typeface="Twentieth Century"/>
                          <a:cs typeface="Tw Cen MT"/>
                          <a:sym typeface="Twentieth Century"/>
                        </a:rPr>
                        <a:t>Abdominal pain</a:t>
                      </a:r>
                      <a:r>
                        <a:rPr lang="en-US">
                          <a:latin typeface="Tw Cen MT"/>
                          <a:ea typeface="Twentieth Century"/>
                          <a:cs typeface="Tw Cen MT"/>
                          <a:sym typeface="Twentieth Century"/>
                        </a:rPr>
                        <a:t> - RUQ/epigastric +/- radiation</a:t>
                      </a:r>
                    </a:p>
                    <a:p>
                      <a:pPr marL="457200" lvl="0" indent="-228600">
                        <a:spcBef>
                          <a:spcPts val="0"/>
                        </a:spcBef>
                        <a:buFont typeface="Twentieth Century"/>
                        <a:buChar char="●"/>
                      </a:pPr>
                      <a:r>
                        <a:rPr lang="en-US">
                          <a:latin typeface="Tw Cen MT"/>
                          <a:ea typeface="Twentieth Century"/>
                          <a:cs typeface="Tw Cen MT"/>
                          <a:sym typeface="Twentieth Century"/>
                        </a:rPr>
                        <a:t>N&amp;V</a:t>
                      </a:r>
                    </a:p>
                    <a:p>
                      <a:pPr marL="457200" lvl="0" indent="-228600">
                        <a:spcBef>
                          <a:spcPts val="0"/>
                        </a:spcBef>
                        <a:buFont typeface="Twentieth Century"/>
                        <a:buChar char="●"/>
                      </a:pPr>
                      <a:r>
                        <a:rPr lang="en-US">
                          <a:latin typeface="Tw Cen MT"/>
                          <a:ea typeface="Twentieth Century"/>
                          <a:cs typeface="Tw Cen MT"/>
                          <a:sym typeface="Twentieth Century"/>
                        </a:rPr>
                        <a:t>Fever</a:t>
                      </a:r>
                    </a:p>
                  </a:txBody>
                  <a:tcPr marL="91425" marR="91425" marT="91425" marB="91425"/>
                </a:tc>
                <a:extLst>
                  <a:ext uri="{0D108BD9-81ED-4DB2-BD59-A6C34878D82A}">
                    <a16:rowId xmlns:a16="http://schemas.microsoft.com/office/drawing/2014/main" val="10001"/>
                  </a:ext>
                </a:extLst>
              </a:tr>
              <a:tr h="381000">
                <a:tc>
                  <a:txBody>
                    <a:bodyPr/>
                    <a:lstStyle/>
                    <a:p>
                      <a:pPr lvl="0" algn="ctr" rtl="0">
                        <a:spcBef>
                          <a:spcPts val="0"/>
                        </a:spcBef>
                        <a:buNone/>
                      </a:pPr>
                      <a:r>
                        <a:rPr lang="en-US" b="1">
                          <a:latin typeface="Tw Cen MT"/>
                          <a:ea typeface="Twentieth Century"/>
                          <a:cs typeface="Tw Cen MT"/>
                          <a:sym typeface="Twentieth Century"/>
                        </a:rPr>
                        <a:t>Chronic</a:t>
                      </a:r>
                    </a:p>
                  </a:txBody>
                  <a:tcPr marL="91425" marR="91425" marT="91425" marB="91425"/>
                </a:tc>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Abdominal distension</a:t>
                      </a:r>
                    </a:p>
                  </a:txBody>
                  <a:tcPr marL="91425" marR="91425" marT="91425" marB="91425"/>
                </a:tc>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Flatulence</a:t>
                      </a:r>
                    </a:p>
                    <a:p>
                      <a:pPr marL="457200" lvl="0" indent="-228600" rtl="0">
                        <a:spcBef>
                          <a:spcPts val="0"/>
                        </a:spcBef>
                        <a:buFont typeface="Twentieth Century"/>
                        <a:buChar char="●"/>
                      </a:pPr>
                      <a:r>
                        <a:rPr lang="en-US" dirty="0">
                          <a:latin typeface="Tw Cen MT"/>
                          <a:ea typeface="Twentieth Century"/>
                          <a:cs typeface="Tw Cen MT"/>
                          <a:sym typeface="Twentieth Century"/>
                        </a:rPr>
                        <a:t>Fat intolerance </a:t>
                      </a:r>
                    </a:p>
                  </a:txBody>
                  <a:tcPr marL="91425" marR="91425" marT="91425" marB="91425"/>
                </a:tc>
                <a:extLst>
                  <a:ext uri="{0D108BD9-81ED-4DB2-BD59-A6C34878D82A}">
                    <a16:rowId xmlns:a16="http://schemas.microsoft.com/office/drawing/2014/main" val="10002"/>
                  </a:ext>
                </a:extLst>
              </a:tr>
            </a:tbl>
          </a:graphicData>
        </a:graphic>
      </p:graphicFrame>
      <p:graphicFrame>
        <p:nvGraphicFramePr>
          <p:cNvPr id="144" name="Shape 144"/>
          <p:cNvGraphicFramePr/>
          <p:nvPr>
            <p:extLst>
              <p:ext uri="{D42A27DB-BD31-4B8C-83A1-F6EECF244321}">
                <p14:modId xmlns:p14="http://schemas.microsoft.com/office/powerpoint/2010/main" val="1625529272"/>
              </p:ext>
            </p:extLst>
          </p:nvPr>
        </p:nvGraphicFramePr>
        <p:xfrm>
          <a:off x="6313475" y="4523475"/>
          <a:ext cx="1878050" cy="1382995"/>
        </p:xfrm>
        <a:graphic>
          <a:graphicData uri="http://schemas.openxmlformats.org/drawingml/2006/table">
            <a:tbl>
              <a:tblPr>
                <a:noFill/>
                <a:tableStyleId>{B4BD2D8C-06A9-42C1-BDDF-57AF746C70C3}</a:tableStyleId>
              </a:tblPr>
              <a:tblGrid>
                <a:gridCol w="1878050">
                  <a:extLst>
                    <a:ext uri="{9D8B030D-6E8A-4147-A177-3AD203B41FA5}">
                      <a16:colId xmlns:a16="http://schemas.microsoft.com/office/drawing/2014/main" val="20000"/>
                    </a:ext>
                  </a:extLst>
                </a:gridCol>
              </a:tblGrid>
              <a:tr h="387500">
                <a:tc>
                  <a:txBody>
                    <a:bodyPr/>
                    <a:lstStyle/>
                    <a:p>
                      <a:pPr lvl="0" algn="ctr">
                        <a:spcBef>
                          <a:spcPts val="0"/>
                        </a:spcBef>
                        <a:buNone/>
                      </a:pPr>
                      <a:r>
                        <a:rPr lang="en-US" sz="1800" b="1">
                          <a:latin typeface="Tw Cen MT"/>
                          <a:ea typeface="Twentieth Century"/>
                          <a:cs typeface="Tw Cen MT"/>
                          <a:sym typeface="Twentieth Century"/>
                        </a:rPr>
                        <a:t>LFTs affected</a:t>
                      </a:r>
                    </a:p>
                  </a:txBody>
                  <a:tcPr marL="91425" marR="91425" marT="91425" marB="91425"/>
                </a:tc>
                <a:extLst>
                  <a:ext uri="{0D108BD9-81ED-4DB2-BD59-A6C34878D82A}">
                    <a16:rowId xmlns:a16="http://schemas.microsoft.com/office/drawing/2014/main" val="10000"/>
                  </a:ext>
                </a:extLst>
              </a:tr>
              <a:tr h="925825">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Bilirubin </a:t>
                      </a:r>
                    </a:p>
                    <a:p>
                      <a:pPr marL="457200" lvl="0" indent="-228600">
                        <a:spcBef>
                          <a:spcPts val="0"/>
                        </a:spcBef>
                        <a:buFont typeface="Twentieth Century"/>
                        <a:buChar char="●"/>
                      </a:pPr>
                      <a:r>
                        <a:rPr lang="en-US" dirty="0">
                          <a:latin typeface="Tw Cen MT"/>
                          <a:ea typeface="Twentieth Century"/>
                          <a:cs typeface="Tw Cen MT"/>
                          <a:sym typeface="Twentieth Century"/>
                        </a:rPr>
                        <a:t>ALP</a:t>
                      </a:r>
                    </a:p>
                    <a:p>
                      <a:pPr marL="457200" lvl="0" indent="-228600">
                        <a:spcBef>
                          <a:spcPts val="0"/>
                        </a:spcBef>
                        <a:buFont typeface="Twentieth Century"/>
                        <a:buChar char="●"/>
                      </a:pPr>
                      <a:r>
                        <a:rPr lang="en-US" dirty="0">
                          <a:latin typeface="Tw Cen MT"/>
                          <a:ea typeface="Twentieth Century"/>
                          <a:cs typeface="Tw Cen MT"/>
                          <a:sym typeface="Twentieth Century"/>
                        </a:rPr>
                        <a:t>GGT</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50" name="Shape 15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177800" algn="l" rtl="0">
              <a:spcBef>
                <a:spcPts val="0"/>
              </a:spcBef>
              <a:spcAft>
                <a:spcPts val="0"/>
              </a:spcAft>
              <a:buClr>
                <a:schemeClr val="dk1"/>
              </a:buClr>
              <a:buSzPct val="155555"/>
              <a:buFont typeface="Arial"/>
              <a:buNone/>
            </a:pPr>
            <a:r>
              <a:rPr lang="en-US" sz="1800">
                <a:latin typeface="Tw Cen MT"/>
                <a:ea typeface="Twentieth Century"/>
                <a:cs typeface="Tw Cen MT"/>
                <a:sym typeface="Twentieth Century"/>
              </a:rPr>
              <a:t>Infection of the biliary tree most commonly due to common bile duct obstruction by gallstones.</a:t>
            </a: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155555"/>
              <a:buFont typeface="Arial"/>
              <a:buNone/>
            </a:pPr>
            <a:endParaRPr sz="1800">
              <a:latin typeface="Tw Cen MT"/>
              <a:ea typeface="Twentieth Century"/>
              <a:cs typeface="Tw Cen MT"/>
              <a:sym typeface="Twentieth Century"/>
            </a:endParaRPr>
          </a:p>
          <a:p>
            <a:pPr marL="0" marR="0" lvl="0" indent="-177800" algn="l" rtl="0">
              <a:spcBef>
                <a:spcPts val="0"/>
              </a:spcBef>
              <a:spcAft>
                <a:spcPts val="0"/>
              </a:spcAft>
              <a:buClr>
                <a:schemeClr val="dk1"/>
              </a:buClr>
              <a:buSzPct val="200000"/>
              <a:buFont typeface="Arial"/>
              <a:buNone/>
            </a:pPr>
            <a:r>
              <a:rPr lang="en-US" sz="1400" b="1" i="1">
                <a:latin typeface="Tw Cen MT"/>
                <a:ea typeface="Twentieth Century"/>
                <a:cs typeface="Tw Cen MT"/>
                <a:sym typeface="Twentieth Century"/>
              </a:rPr>
              <a:t>Investigations</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Bloods: FBC, CRP, LFT</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Imaging: USS, ERCP, MRCP</a:t>
            </a:r>
          </a:p>
          <a:p>
            <a:pPr marL="0" marR="0" lvl="0" indent="0" algn="l" rtl="0">
              <a:spcBef>
                <a:spcPts val="0"/>
              </a:spcBef>
              <a:spcAft>
                <a:spcPts val="0"/>
              </a:spcAft>
              <a:buNone/>
            </a:pPr>
            <a:r>
              <a:rPr lang="en-US" sz="1400" b="1" i="1">
                <a:latin typeface="Tw Cen MT"/>
                <a:ea typeface="Twentieth Century"/>
                <a:cs typeface="Tw Cen MT"/>
                <a:sym typeface="Twentieth Century"/>
              </a:rPr>
              <a:t>Management</a:t>
            </a:r>
            <a:r>
              <a:rPr lang="en-US" sz="1800" b="1" i="1">
                <a:latin typeface="Tw Cen MT"/>
                <a:ea typeface="Twentieth Century"/>
                <a:cs typeface="Tw Cen MT"/>
                <a:sym typeface="Twentieth Century"/>
              </a:rPr>
              <a:t>:</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IV fluid + antibiotics (e.g. </a:t>
            </a:r>
            <a:r>
              <a:rPr lang="en-US" sz="1400" b="1" u="sng">
                <a:latin typeface="Tw Cen MT"/>
                <a:ea typeface="Twentieth Century"/>
                <a:cs typeface="Tw Cen MT"/>
                <a:sym typeface="Twentieth Century"/>
              </a:rPr>
              <a:t>cefotaxime + metronidazole</a:t>
            </a:r>
            <a:r>
              <a:rPr lang="en-US" sz="1400">
                <a:latin typeface="Tw Cen MT"/>
                <a:ea typeface="Twentieth Century"/>
                <a:cs typeface="Tw Cen MT"/>
                <a:sym typeface="Twentieth Century"/>
              </a:rPr>
              <a:t>)</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Analgesia</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Relieve obstruction - ERCP stone removal/stenting</a:t>
            </a:r>
          </a:p>
          <a:p>
            <a:pPr marL="457200" marR="0" lvl="0" indent="-317500" algn="l" rtl="0">
              <a:spcBef>
                <a:spcPts val="0"/>
              </a:spcBef>
              <a:spcAft>
                <a:spcPts val="0"/>
              </a:spcAft>
              <a:buSzPct val="100000"/>
              <a:buFont typeface="Twentieth Century"/>
            </a:pPr>
            <a:r>
              <a:rPr lang="en-US" sz="1400">
                <a:latin typeface="Tw Cen MT"/>
                <a:ea typeface="Twentieth Century"/>
                <a:cs typeface="Tw Cen MT"/>
                <a:sym typeface="Twentieth Century"/>
              </a:rPr>
              <a:t>Cholecystectomy</a:t>
            </a:r>
          </a:p>
          <a:p>
            <a:pPr marL="0" marR="0" lvl="0" indent="-177800" algn="l" rtl="0">
              <a:spcBef>
                <a:spcPts val="0"/>
              </a:spcBef>
              <a:spcAft>
                <a:spcPts val="0"/>
              </a:spcAft>
              <a:buClr>
                <a:schemeClr val="dk1"/>
              </a:buClr>
              <a:buSzPct val="155555"/>
              <a:buFont typeface="Arial"/>
              <a:buNone/>
            </a:pPr>
            <a:endParaRPr sz="1800">
              <a:latin typeface="Tw Cen MT"/>
              <a:cs typeface="Tw Cen MT"/>
            </a:endParaRPr>
          </a:p>
          <a:p>
            <a:pPr marL="0" marR="0" lvl="0" indent="-177800" algn="l" rtl="0">
              <a:spcBef>
                <a:spcPts val="0"/>
              </a:spcBef>
              <a:spcAft>
                <a:spcPts val="0"/>
              </a:spcAft>
              <a:buClr>
                <a:schemeClr val="dk1"/>
              </a:buClr>
              <a:buSzPct val="155555"/>
              <a:buFont typeface="Arial"/>
              <a:buNone/>
            </a:pPr>
            <a:endParaRPr sz="1800">
              <a:latin typeface="Tw Cen MT"/>
              <a:cs typeface="Tw Cen MT"/>
            </a:endParaRPr>
          </a:p>
          <a:p>
            <a:pPr marL="0" marR="0" lvl="0" indent="-177800" algn="l" rtl="0">
              <a:spcBef>
                <a:spcPts val="0"/>
              </a:spcBef>
              <a:spcAft>
                <a:spcPts val="0"/>
              </a:spcAft>
              <a:buClr>
                <a:schemeClr val="dk1"/>
              </a:buClr>
              <a:buSzPct val="155555"/>
              <a:buFont typeface="Arial"/>
              <a:buNone/>
            </a:pPr>
            <a:endParaRPr sz="1800">
              <a:latin typeface="Tw Cen MT"/>
              <a:cs typeface="Tw Cen MT"/>
            </a:endParaRPr>
          </a:p>
        </p:txBody>
      </p:sp>
      <p:sp>
        <p:nvSpPr>
          <p:cNvPr id="151" name="Shape 151"/>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sp>
        <p:nvSpPr>
          <p:cNvPr id="152" name="Shape 152"/>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dirty="0">
                <a:solidFill>
                  <a:schemeClr val="dk1"/>
                </a:solidFill>
                <a:latin typeface="Tw Cen MT"/>
                <a:ea typeface="Twentieth Century"/>
                <a:cs typeface="Tw Cen MT"/>
                <a:sym typeface="Twentieth Century"/>
              </a:rPr>
              <a:t>Ascending Cholangitis</a:t>
            </a:r>
          </a:p>
        </p:txBody>
      </p:sp>
      <p:graphicFrame>
        <p:nvGraphicFramePr>
          <p:cNvPr id="153" name="Shape 153"/>
          <p:cNvGraphicFramePr/>
          <p:nvPr>
            <p:extLst>
              <p:ext uri="{D42A27DB-BD31-4B8C-83A1-F6EECF244321}">
                <p14:modId xmlns:p14="http://schemas.microsoft.com/office/powerpoint/2010/main" val="735355749"/>
              </p:ext>
            </p:extLst>
          </p:nvPr>
        </p:nvGraphicFramePr>
        <p:xfrm>
          <a:off x="528025" y="2265375"/>
          <a:ext cx="8160900" cy="1645859"/>
        </p:xfrm>
        <a:graphic>
          <a:graphicData uri="http://schemas.openxmlformats.org/drawingml/2006/table">
            <a:tbl>
              <a:tblPr>
                <a:noFill/>
                <a:tableStyleId>{B4BD2D8C-06A9-42C1-BDDF-57AF746C70C3}</a:tableStyleId>
              </a:tblPr>
              <a:tblGrid>
                <a:gridCol w="4080450">
                  <a:extLst>
                    <a:ext uri="{9D8B030D-6E8A-4147-A177-3AD203B41FA5}">
                      <a16:colId xmlns:a16="http://schemas.microsoft.com/office/drawing/2014/main" val="20000"/>
                    </a:ext>
                  </a:extLst>
                </a:gridCol>
                <a:gridCol w="4080450">
                  <a:extLst>
                    <a:ext uri="{9D8B030D-6E8A-4147-A177-3AD203B41FA5}">
                      <a16:colId xmlns:a16="http://schemas.microsoft.com/office/drawing/2014/main" val="20001"/>
                    </a:ext>
                  </a:extLst>
                </a:gridCol>
              </a:tblGrid>
              <a:tr h="381000">
                <a:tc>
                  <a:txBody>
                    <a:bodyPr/>
                    <a:lstStyle/>
                    <a:p>
                      <a:pPr lvl="0" algn="ctr">
                        <a:spcBef>
                          <a:spcPts val="0"/>
                        </a:spcBef>
                        <a:buNone/>
                      </a:pPr>
                      <a:r>
                        <a:rPr lang="en-US" b="1">
                          <a:latin typeface="Tw Cen MT"/>
                          <a:ea typeface="Twentieth Century"/>
                          <a:cs typeface="Tw Cen MT"/>
                          <a:sym typeface="Twentieth Century"/>
                        </a:rPr>
                        <a:t>Symptoms</a:t>
                      </a:r>
                    </a:p>
                  </a:txBody>
                  <a:tcPr marL="91425" marR="91425" marT="91425" marB="91425"/>
                </a:tc>
                <a:tc>
                  <a:txBody>
                    <a:bodyPr/>
                    <a:lstStyle/>
                    <a:p>
                      <a:pPr lvl="0" algn="ctr">
                        <a:spcBef>
                          <a:spcPts val="0"/>
                        </a:spcBef>
                        <a:buNone/>
                      </a:pPr>
                      <a:r>
                        <a:rPr lang="en-US" b="1">
                          <a:latin typeface="Tw Cen MT"/>
                          <a:ea typeface="Twentieth Century"/>
                          <a:cs typeface="Tw Cen MT"/>
                          <a:sym typeface="Twentieth Century"/>
                        </a:rPr>
                        <a:t>Signs</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rtl="0">
                        <a:spcBef>
                          <a:spcPts val="0"/>
                        </a:spcBef>
                        <a:buFont typeface="Twentieth Century"/>
                        <a:buChar char="●"/>
                      </a:pPr>
                      <a:r>
                        <a:rPr lang="en-US" dirty="0">
                          <a:latin typeface="Tw Cen MT"/>
                          <a:ea typeface="Twentieth Century"/>
                          <a:cs typeface="Tw Cen MT"/>
                          <a:sym typeface="Twentieth Century"/>
                        </a:rPr>
                        <a:t>Fever</a:t>
                      </a:r>
                    </a:p>
                    <a:p>
                      <a:pPr marL="457200" lvl="0" indent="-228600" rtl="0">
                        <a:spcBef>
                          <a:spcPts val="0"/>
                        </a:spcBef>
                        <a:buFont typeface="Twentieth Century"/>
                        <a:buChar char="●"/>
                      </a:pPr>
                      <a:r>
                        <a:rPr lang="en-US" dirty="0">
                          <a:latin typeface="Tw Cen MT"/>
                          <a:ea typeface="Twentieth Century"/>
                          <a:cs typeface="Tw Cen MT"/>
                          <a:sym typeface="Twentieth Century"/>
                        </a:rPr>
                        <a:t>Right upper quadrant pain</a:t>
                      </a:r>
                    </a:p>
                    <a:p>
                      <a:pPr marL="457200" lvl="0" indent="-228600" rtl="0">
                        <a:spcBef>
                          <a:spcPts val="0"/>
                        </a:spcBef>
                        <a:buFont typeface="Twentieth Century"/>
                        <a:buChar char="●"/>
                      </a:pPr>
                      <a:r>
                        <a:rPr lang="en-US" dirty="0">
                          <a:latin typeface="Tw Cen MT"/>
                          <a:ea typeface="Twentieth Century"/>
                          <a:cs typeface="Tw Cen MT"/>
                          <a:sym typeface="Twentieth Century"/>
                        </a:rPr>
                        <a:t>Rigors</a:t>
                      </a:r>
                    </a:p>
                    <a:p>
                      <a:pPr marL="457200" lvl="0" indent="-228600" rtl="0">
                        <a:spcBef>
                          <a:spcPts val="0"/>
                        </a:spcBef>
                        <a:buFont typeface="Twentieth Century"/>
                        <a:buChar char="●"/>
                      </a:pPr>
                      <a:r>
                        <a:rPr lang="en-US" dirty="0">
                          <a:latin typeface="Tw Cen MT"/>
                          <a:ea typeface="Twentieth Century"/>
                          <a:cs typeface="Tw Cen MT"/>
                          <a:sym typeface="Twentieth Century"/>
                        </a:rPr>
                        <a:t>Pruritus</a:t>
                      </a:r>
                    </a:p>
                    <a:p>
                      <a:pPr marL="457200" lvl="0" indent="-228600" rtl="0">
                        <a:spcBef>
                          <a:spcPts val="0"/>
                        </a:spcBef>
                        <a:buFont typeface="Twentieth Century"/>
                        <a:buChar char="●"/>
                      </a:pPr>
                      <a:r>
                        <a:rPr lang="en-US" dirty="0">
                          <a:latin typeface="Tw Cen MT"/>
                          <a:ea typeface="Twentieth Century"/>
                          <a:cs typeface="Tw Cen MT"/>
                          <a:sym typeface="Twentieth Century"/>
                        </a:rPr>
                        <a:t>Dark urine &amp; pale stool</a:t>
                      </a:r>
                    </a:p>
                  </a:txBody>
                  <a:tcPr marL="91425" marR="91425" marT="91425" marB="91425"/>
                </a:tc>
                <a:tc>
                  <a:txBody>
                    <a:bodyPr/>
                    <a:lstStyle/>
                    <a:p>
                      <a:pPr marL="457200" lvl="0" indent="-228600" rtl="0">
                        <a:spcBef>
                          <a:spcPts val="0"/>
                        </a:spcBef>
                        <a:buFont typeface="Twentieth Century"/>
                        <a:buChar char="●"/>
                      </a:pPr>
                      <a:r>
                        <a:rPr lang="en-US" dirty="0">
                          <a:latin typeface="Tw Cen MT"/>
                          <a:ea typeface="Twentieth Century"/>
                          <a:cs typeface="Tw Cen MT"/>
                          <a:sym typeface="Twentieth Century"/>
                        </a:rPr>
                        <a:t>Jaundice</a:t>
                      </a:r>
                    </a:p>
                    <a:p>
                      <a:pPr marL="457200" lvl="0" indent="-228600" rtl="0">
                        <a:spcBef>
                          <a:spcPts val="0"/>
                        </a:spcBef>
                        <a:buFont typeface="Twentieth Century"/>
                        <a:buChar char="●"/>
                      </a:pPr>
                      <a:r>
                        <a:rPr lang="en-US" dirty="0" err="1">
                          <a:latin typeface="Tw Cen MT"/>
                          <a:ea typeface="Twentieth Century"/>
                          <a:cs typeface="Tw Cen MT"/>
                          <a:sym typeface="Twentieth Century"/>
                        </a:rPr>
                        <a:t>Epigastric</a:t>
                      </a:r>
                      <a:r>
                        <a:rPr lang="en-US" dirty="0">
                          <a:latin typeface="Tw Cen MT"/>
                          <a:ea typeface="Twentieth Century"/>
                          <a:cs typeface="Tw Cen MT"/>
                          <a:sym typeface="Twentieth Century"/>
                        </a:rPr>
                        <a:t>/RUQ tenderness + guarding</a:t>
                      </a:r>
                    </a:p>
                    <a:p>
                      <a:pPr marL="457200" lvl="0" indent="-228600" rtl="0">
                        <a:spcBef>
                          <a:spcPts val="0"/>
                        </a:spcBef>
                        <a:buFont typeface="Twentieth Century"/>
                        <a:buChar char="●"/>
                      </a:pPr>
                      <a:r>
                        <a:rPr lang="en-US" dirty="0">
                          <a:latin typeface="Tw Cen MT"/>
                          <a:ea typeface="Twentieth Century"/>
                          <a:cs typeface="Tw Cen MT"/>
                          <a:sym typeface="Twentieth Century"/>
                        </a:rPr>
                        <a:t>Hypotension</a:t>
                      </a:r>
                    </a:p>
                    <a:p>
                      <a:pPr marL="457200" lvl="0" indent="-228600" rtl="0">
                        <a:spcBef>
                          <a:spcPts val="0"/>
                        </a:spcBef>
                        <a:buFont typeface="Twentieth Century"/>
                        <a:buChar char="●"/>
                      </a:pPr>
                      <a:r>
                        <a:rPr lang="en-US" dirty="0">
                          <a:latin typeface="Tw Cen MT"/>
                          <a:ea typeface="Twentieth Century"/>
                          <a:cs typeface="Tw Cen MT"/>
                          <a:sym typeface="Twentieth Century"/>
                        </a:rPr>
                        <a:t>Confusion</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177800" marR="0" lvl="0" indent="-177800" algn="ctr" rtl="0">
              <a:spcBef>
                <a:spcPts val="0"/>
              </a:spcBef>
              <a:spcAft>
                <a:spcPts val="0"/>
              </a:spcAft>
              <a:buClr>
                <a:schemeClr val="dk1"/>
              </a:buClr>
              <a:buSzPct val="100000"/>
              <a:buFont typeface="Arial"/>
              <a:buNone/>
            </a:pPr>
            <a:r>
              <a:rPr lang="en-US" b="1" dirty="0">
                <a:latin typeface="Tw Cen MT"/>
                <a:ea typeface="Twentieth Century"/>
                <a:cs typeface="Tw Cen MT"/>
                <a:sym typeface="Twentieth Century"/>
              </a:rPr>
              <a:t>Cell necrosis → fibrosis → nodule formation </a:t>
            </a:r>
          </a:p>
          <a:p>
            <a:pPr marL="177800" marR="0" lvl="0" indent="-177800" algn="ctr" rtl="0">
              <a:spcBef>
                <a:spcPts val="0"/>
              </a:spcBef>
              <a:spcAft>
                <a:spcPts val="0"/>
              </a:spcAft>
              <a:buClr>
                <a:schemeClr val="dk1"/>
              </a:buClr>
              <a:buSzPct val="46666"/>
              <a:buFont typeface="Arial"/>
              <a:buNone/>
            </a:pPr>
            <a:r>
              <a:rPr lang="en-US" sz="6000" u="sng" dirty="0">
                <a:solidFill>
                  <a:srgbClr val="000000"/>
                </a:solidFill>
                <a:latin typeface="Tw Cen MT"/>
                <a:ea typeface="Twentieth Century"/>
                <a:cs typeface="Tw Cen MT"/>
                <a:sym typeface="Twentieth Century"/>
              </a:rPr>
              <a:t>IRREVERSIBLE!</a:t>
            </a:r>
          </a:p>
          <a:p>
            <a:pPr marL="0" marR="0" lvl="0" indent="-177800" rtl="0">
              <a:spcBef>
                <a:spcPts val="0"/>
              </a:spcBef>
              <a:spcAft>
                <a:spcPts val="0"/>
              </a:spcAft>
              <a:buClr>
                <a:schemeClr val="dk1"/>
              </a:buClr>
              <a:buSzPct val="100000"/>
              <a:buFont typeface="Arial"/>
              <a:buNone/>
            </a:pPr>
            <a:endParaRPr dirty="0">
              <a:latin typeface="Tw Cen MT"/>
              <a:ea typeface="Twentieth Century"/>
              <a:cs typeface="Tw Cen MT"/>
              <a:sym typeface="Twentieth Century"/>
            </a:endParaRPr>
          </a:p>
          <a:p>
            <a:pPr marL="0" marR="0" lvl="0" indent="-177800" rtl="0">
              <a:spcBef>
                <a:spcPts val="0"/>
              </a:spcBef>
              <a:spcAft>
                <a:spcPts val="0"/>
              </a:spcAft>
              <a:buClr>
                <a:schemeClr val="dk1"/>
              </a:buClr>
              <a:buSzPct val="100000"/>
              <a:buFont typeface="Arial"/>
              <a:buNone/>
            </a:pPr>
            <a:endParaRPr dirty="0">
              <a:latin typeface="Tw Cen MT"/>
              <a:ea typeface="Twentieth Century"/>
              <a:cs typeface="Tw Cen MT"/>
              <a:sym typeface="Twentieth Century"/>
            </a:endParaRPr>
          </a:p>
          <a:p>
            <a:pPr marL="457200" marR="0" lvl="0" indent="-228600" rtl="0">
              <a:spcBef>
                <a:spcPts val="0"/>
              </a:spcBef>
              <a:spcAft>
                <a:spcPts val="0"/>
              </a:spcAft>
              <a:buFont typeface="Twentieth Century"/>
            </a:pPr>
            <a:r>
              <a:rPr lang="en-US" dirty="0">
                <a:latin typeface="Tw Cen MT"/>
                <a:ea typeface="Twentieth Century"/>
                <a:cs typeface="Tw Cen MT"/>
                <a:sym typeface="Twentieth Century"/>
              </a:rPr>
              <a:t>Investigations:</a:t>
            </a:r>
          </a:p>
          <a:p>
            <a:pPr marL="914400" marR="0" lvl="1" indent="-228600" rtl="0">
              <a:spcBef>
                <a:spcPts val="0"/>
              </a:spcBef>
              <a:spcAft>
                <a:spcPts val="0"/>
              </a:spcAft>
              <a:buFont typeface="Twentieth Century"/>
            </a:pPr>
            <a:r>
              <a:rPr lang="en-US" dirty="0">
                <a:latin typeface="Tw Cen MT"/>
                <a:ea typeface="Twentieth Century"/>
                <a:cs typeface="Tw Cen MT"/>
                <a:sym typeface="Twentieth Century"/>
              </a:rPr>
              <a:t>Bloods</a:t>
            </a:r>
          </a:p>
          <a:p>
            <a:pPr marL="914400" marR="0" lvl="1" indent="-228600" rtl="0">
              <a:spcBef>
                <a:spcPts val="0"/>
              </a:spcBef>
              <a:spcAft>
                <a:spcPts val="0"/>
              </a:spcAft>
              <a:buFont typeface="Twentieth Century"/>
            </a:pPr>
            <a:r>
              <a:rPr lang="en-US" dirty="0">
                <a:latin typeface="Tw Cen MT"/>
                <a:ea typeface="Twentieth Century"/>
                <a:cs typeface="Tw Cen MT"/>
                <a:sym typeface="Twentieth Century"/>
              </a:rPr>
              <a:t>Imaging </a:t>
            </a:r>
          </a:p>
          <a:p>
            <a:pPr marL="914400" marR="0" lvl="1" indent="-228600" rtl="0">
              <a:spcBef>
                <a:spcPts val="0"/>
              </a:spcBef>
              <a:spcAft>
                <a:spcPts val="0"/>
              </a:spcAft>
              <a:buFont typeface="Twentieth Century"/>
            </a:pPr>
            <a:r>
              <a:rPr lang="en-US" dirty="0">
                <a:latin typeface="Tw Cen MT"/>
                <a:ea typeface="Twentieth Century"/>
                <a:cs typeface="Tw Cen MT"/>
                <a:sym typeface="Twentieth Century"/>
              </a:rPr>
              <a:t>Special tests </a:t>
            </a:r>
          </a:p>
        </p:txBody>
      </p:sp>
      <p:sp>
        <p:nvSpPr>
          <p:cNvPr id="159" name="Shape 159"/>
          <p:cNvSpPr txBox="1"/>
          <p:nvPr/>
        </p:nvSpPr>
        <p:spPr>
          <a:xfrm>
            <a:off x="1187609" y="6343650"/>
            <a:ext cx="5065712" cy="27781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a:solidFill>
                  <a:schemeClr val="dk1"/>
                </a:solidFill>
                <a:latin typeface="Tw Cen MT"/>
                <a:ea typeface="Calibri"/>
                <a:cs typeface="Tw Cen MT"/>
                <a:sym typeface="Calibri"/>
              </a:rPr>
              <a:t>The Peer Teaching Society is not liable for false or misleading information…</a:t>
            </a:r>
          </a:p>
        </p:txBody>
      </p:sp>
      <p:pic>
        <p:nvPicPr>
          <p:cNvPr id="160" name="Shape 160"/>
          <p:cNvPicPr preferRelativeResize="0"/>
          <p:nvPr/>
        </p:nvPicPr>
        <p:blipFill rotWithShape="1">
          <a:blip r:embed="rId3">
            <a:alphaModFix/>
          </a:blip>
          <a:srcRect/>
          <a:stretch/>
        </p:blipFill>
        <p:spPr>
          <a:xfrm>
            <a:off x="152400" y="5705439"/>
            <a:ext cx="1035210" cy="1026582"/>
          </a:xfrm>
          <a:prstGeom prst="rect">
            <a:avLst/>
          </a:prstGeom>
          <a:noFill/>
          <a:ln>
            <a:noFill/>
          </a:ln>
        </p:spPr>
      </p:pic>
      <p:sp>
        <p:nvSpPr>
          <p:cNvPr id="161" name="Shape 161"/>
          <p:cNvSpPr txBox="1"/>
          <p:nvPr/>
        </p:nvSpPr>
        <p:spPr>
          <a:xfrm>
            <a:off x="457200" y="274637"/>
            <a:ext cx="8229600" cy="1259999"/>
          </a:xfrm>
          <a:prstGeom prst="rect">
            <a:avLst/>
          </a:prstGeom>
          <a:solidFill>
            <a:srgbClr val="538CD5">
              <a:alpha val="66666"/>
            </a:srgbClr>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6000">
                <a:solidFill>
                  <a:schemeClr val="dk1"/>
                </a:solidFill>
                <a:latin typeface="Tw Cen MT"/>
                <a:ea typeface="Twentieth Century"/>
                <a:cs typeface="Tw Cen MT"/>
                <a:sym typeface="Twentieth Century"/>
              </a:rPr>
              <a:t>Cirrhosis</a:t>
            </a:r>
            <a:r>
              <a:rPr lang="en-US" sz="1800">
                <a:solidFill>
                  <a:schemeClr val="dk1"/>
                </a:solidFill>
                <a:latin typeface="Tw Cen MT"/>
                <a:ea typeface="Calibri"/>
                <a:cs typeface="Tw Cen MT"/>
                <a:sym typeface="Calibri"/>
              </a:rPr>
              <a:t> </a:t>
            </a:r>
          </a:p>
          <a:p>
            <a:pPr marL="0" marR="0" lvl="0" indent="0" algn="l" rtl="0">
              <a:spcBef>
                <a:spcPts val="0"/>
              </a:spcBef>
              <a:spcAft>
                <a:spcPts val="0"/>
              </a:spcAft>
              <a:buNone/>
            </a:pPr>
            <a:endParaRPr sz="1800">
              <a:solidFill>
                <a:schemeClr val="dk1"/>
              </a:solidFill>
              <a:latin typeface="Tw Cen MT"/>
              <a:ea typeface="Calibri"/>
              <a:cs typeface="Tw Cen MT"/>
              <a:sym typeface="Calibri"/>
            </a:endParaRPr>
          </a:p>
        </p:txBody>
      </p:sp>
      <p:graphicFrame>
        <p:nvGraphicFramePr>
          <p:cNvPr id="162" name="Shape 162"/>
          <p:cNvGraphicFramePr/>
          <p:nvPr>
            <p:extLst>
              <p:ext uri="{D42A27DB-BD31-4B8C-83A1-F6EECF244321}">
                <p14:modId xmlns:p14="http://schemas.microsoft.com/office/powerpoint/2010/main" val="498634885"/>
              </p:ext>
            </p:extLst>
          </p:nvPr>
        </p:nvGraphicFramePr>
        <p:xfrm>
          <a:off x="4416775" y="3120875"/>
          <a:ext cx="4270025" cy="2926019"/>
        </p:xfrm>
        <a:graphic>
          <a:graphicData uri="http://schemas.openxmlformats.org/drawingml/2006/table">
            <a:tbl>
              <a:tblPr>
                <a:noFill/>
                <a:tableStyleId>{B4BD2D8C-06A9-42C1-BDDF-57AF746C70C3}</a:tableStyleId>
              </a:tblPr>
              <a:tblGrid>
                <a:gridCol w="1714200">
                  <a:extLst>
                    <a:ext uri="{9D8B030D-6E8A-4147-A177-3AD203B41FA5}">
                      <a16:colId xmlns:a16="http://schemas.microsoft.com/office/drawing/2014/main" val="20000"/>
                    </a:ext>
                  </a:extLst>
                </a:gridCol>
                <a:gridCol w="2555825">
                  <a:extLst>
                    <a:ext uri="{9D8B030D-6E8A-4147-A177-3AD203B41FA5}">
                      <a16:colId xmlns:a16="http://schemas.microsoft.com/office/drawing/2014/main" val="20001"/>
                    </a:ext>
                  </a:extLst>
                </a:gridCol>
              </a:tblGrid>
              <a:tr h="381000">
                <a:tc>
                  <a:txBody>
                    <a:bodyPr/>
                    <a:lstStyle/>
                    <a:p>
                      <a:pPr lvl="0" algn="ctr" rtl="0">
                        <a:spcBef>
                          <a:spcPts val="0"/>
                        </a:spcBef>
                        <a:buNone/>
                      </a:pPr>
                      <a:r>
                        <a:rPr lang="en-US" b="1">
                          <a:latin typeface="Twentieth Century"/>
                          <a:ea typeface="Twentieth Century"/>
                          <a:cs typeface="Twentieth Century"/>
                          <a:sym typeface="Twentieth Century"/>
                        </a:rPr>
                        <a:t>General signs:</a:t>
                      </a:r>
                    </a:p>
                  </a:txBody>
                  <a:tcPr marL="91425" marR="91425" marT="91425" marB="91425"/>
                </a:tc>
                <a:tc>
                  <a:txBody>
                    <a:bodyPr/>
                    <a:lstStyle/>
                    <a:p>
                      <a:pPr lvl="0" algn="ctr">
                        <a:spcBef>
                          <a:spcPts val="0"/>
                        </a:spcBef>
                        <a:buNone/>
                      </a:pPr>
                      <a:r>
                        <a:rPr lang="en-US" b="1">
                          <a:latin typeface="Twentieth Century"/>
                          <a:ea typeface="Twentieth Century"/>
                          <a:cs typeface="Twentieth Century"/>
                          <a:sym typeface="Twentieth Century"/>
                        </a:rPr>
                        <a:t>Signs that med school loves: </a:t>
                      </a:r>
                    </a:p>
                  </a:txBody>
                  <a:tcPr marL="91425" marR="91425" marT="91425" marB="91425"/>
                </a:tc>
                <a:extLst>
                  <a:ext uri="{0D108BD9-81ED-4DB2-BD59-A6C34878D82A}">
                    <a16:rowId xmlns:a16="http://schemas.microsoft.com/office/drawing/2014/main" val="10000"/>
                  </a:ext>
                </a:extLst>
              </a:tr>
              <a:tr h="381000">
                <a:tc>
                  <a:txBody>
                    <a:bodyPr/>
                    <a:lstStyle/>
                    <a:p>
                      <a:pPr marL="457200" lvl="0" indent="-228600" rtl="0">
                        <a:spcBef>
                          <a:spcPts val="0"/>
                        </a:spcBef>
                        <a:buFont typeface="Twentieth Century"/>
                        <a:buChar char="●"/>
                      </a:pPr>
                      <a:r>
                        <a:rPr lang="en-US">
                          <a:latin typeface="Tw Cen MT"/>
                          <a:ea typeface="Twentieth Century"/>
                          <a:cs typeface="Tw Cen MT"/>
                          <a:sym typeface="Twentieth Century"/>
                        </a:rPr>
                        <a:t>Hepatomegaly</a:t>
                      </a:r>
                    </a:p>
                    <a:p>
                      <a:pPr marL="457200" lvl="0" indent="-228600" rtl="0">
                        <a:spcBef>
                          <a:spcPts val="0"/>
                        </a:spcBef>
                        <a:buFont typeface="Twentieth Century"/>
                        <a:buChar char="●"/>
                      </a:pPr>
                      <a:r>
                        <a:rPr lang="en-US">
                          <a:latin typeface="Tw Cen MT"/>
                          <a:ea typeface="Twentieth Century"/>
                          <a:cs typeface="Tw Cen MT"/>
                          <a:sym typeface="Twentieth Century"/>
                        </a:rPr>
                        <a:t>Jaundice</a:t>
                      </a:r>
                    </a:p>
                    <a:p>
                      <a:pPr marL="457200" lvl="0" indent="-228600" rtl="0">
                        <a:spcBef>
                          <a:spcPts val="0"/>
                        </a:spcBef>
                        <a:buFont typeface="Twentieth Century"/>
                        <a:buChar char="●"/>
                      </a:pPr>
                      <a:r>
                        <a:rPr lang="en-US">
                          <a:latin typeface="Tw Cen MT"/>
                          <a:ea typeface="Twentieth Century"/>
                          <a:cs typeface="Tw Cen MT"/>
                          <a:sym typeface="Twentieth Century"/>
                        </a:rPr>
                        <a:t>Ascites </a:t>
                      </a:r>
                    </a:p>
                    <a:p>
                      <a:pPr marL="457200" lvl="0" indent="-228600" rtl="0">
                        <a:spcBef>
                          <a:spcPts val="0"/>
                        </a:spcBef>
                        <a:buNone/>
                      </a:pPr>
                      <a:endParaRPr>
                        <a:latin typeface="Tw Cen MT"/>
                        <a:ea typeface="Twentieth Century"/>
                        <a:cs typeface="Tw Cen MT"/>
                        <a:sym typeface="Twentieth Century"/>
                      </a:endParaRPr>
                    </a:p>
                  </a:txBody>
                  <a:tcPr marL="91425" marR="91425" marT="91425" marB="91425"/>
                </a:tc>
                <a:tc>
                  <a:txBody>
                    <a:bodyPr/>
                    <a:lstStyle/>
                    <a:p>
                      <a:pPr marL="457200" lvl="0" indent="-228600">
                        <a:spcBef>
                          <a:spcPts val="0"/>
                        </a:spcBef>
                        <a:buFont typeface="Twentieth Century"/>
                        <a:buChar char="●"/>
                      </a:pPr>
                      <a:r>
                        <a:rPr lang="en-US" dirty="0">
                          <a:latin typeface="Tw Cen MT"/>
                          <a:ea typeface="Twentieth Century"/>
                          <a:cs typeface="Tw Cen MT"/>
                          <a:sym typeface="Twentieth Century"/>
                        </a:rPr>
                        <a:t>Spider </a:t>
                      </a:r>
                      <a:r>
                        <a:rPr lang="en-US" dirty="0" err="1">
                          <a:latin typeface="Tw Cen MT"/>
                          <a:ea typeface="Twentieth Century"/>
                          <a:cs typeface="Tw Cen MT"/>
                          <a:sym typeface="Twentieth Century"/>
                        </a:rPr>
                        <a:t>naevi</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a:latin typeface="Tw Cen MT"/>
                          <a:ea typeface="Twentieth Century"/>
                          <a:cs typeface="Tw Cen MT"/>
                          <a:sym typeface="Twentieth Century"/>
                        </a:rPr>
                        <a:t>Clubbing</a:t>
                      </a:r>
                    </a:p>
                    <a:p>
                      <a:pPr marL="457200" lvl="0" indent="-228600">
                        <a:spcBef>
                          <a:spcPts val="0"/>
                        </a:spcBef>
                        <a:buFont typeface="Twentieth Century"/>
                        <a:buChar char="●"/>
                      </a:pPr>
                      <a:r>
                        <a:rPr lang="en-US" dirty="0" err="1">
                          <a:latin typeface="Tw Cen MT"/>
                          <a:ea typeface="Twentieth Century"/>
                          <a:cs typeface="Tw Cen MT"/>
                          <a:sym typeface="Twentieth Century"/>
                        </a:rPr>
                        <a:t>Leuconychia</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a:latin typeface="Tw Cen MT"/>
                          <a:ea typeface="Twentieth Century"/>
                          <a:cs typeface="Tw Cen MT"/>
                          <a:sym typeface="Twentieth Century"/>
                        </a:rPr>
                        <a:t>Terry’s nail</a:t>
                      </a:r>
                    </a:p>
                    <a:p>
                      <a:pPr marL="457200" lvl="0" indent="-228600">
                        <a:spcBef>
                          <a:spcPts val="0"/>
                        </a:spcBef>
                        <a:buFont typeface="Twentieth Century"/>
                        <a:buChar char="●"/>
                      </a:pPr>
                      <a:r>
                        <a:rPr lang="en-US" dirty="0">
                          <a:latin typeface="Tw Cen MT"/>
                          <a:ea typeface="Twentieth Century"/>
                          <a:cs typeface="Tw Cen MT"/>
                          <a:sym typeface="Twentieth Century"/>
                        </a:rPr>
                        <a:t>Palmar erythema </a:t>
                      </a:r>
                    </a:p>
                    <a:p>
                      <a:pPr marL="457200" lvl="0" indent="-228600">
                        <a:spcBef>
                          <a:spcPts val="0"/>
                        </a:spcBef>
                        <a:buFont typeface="Twentieth Century"/>
                        <a:buChar char="●"/>
                      </a:pPr>
                      <a:r>
                        <a:rPr lang="en-US" dirty="0" err="1">
                          <a:latin typeface="Tw Cen MT"/>
                          <a:ea typeface="Twentieth Century"/>
                          <a:cs typeface="Tw Cen MT"/>
                          <a:sym typeface="Twentieth Century"/>
                        </a:rPr>
                        <a:t>Dupuytren’s</a:t>
                      </a:r>
                      <a:r>
                        <a:rPr lang="en-US" dirty="0">
                          <a:latin typeface="Tw Cen MT"/>
                          <a:ea typeface="Twentieth Century"/>
                          <a:cs typeface="Tw Cen MT"/>
                          <a:sym typeface="Twentieth Century"/>
                        </a:rPr>
                        <a:t> contracture </a:t>
                      </a:r>
                    </a:p>
                    <a:p>
                      <a:pPr marL="457200" lvl="0" indent="-228600">
                        <a:spcBef>
                          <a:spcPts val="0"/>
                        </a:spcBef>
                        <a:buFont typeface="Twentieth Century"/>
                        <a:buChar char="●"/>
                      </a:pPr>
                      <a:r>
                        <a:rPr lang="en-US" dirty="0" err="1">
                          <a:latin typeface="Tw Cen MT"/>
                          <a:ea typeface="Twentieth Century"/>
                          <a:cs typeface="Tw Cen MT"/>
                          <a:sym typeface="Twentieth Century"/>
                        </a:rPr>
                        <a:t>Xantelasma</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err="1">
                          <a:latin typeface="Tw Cen MT"/>
                          <a:ea typeface="Twentieth Century"/>
                          <a:cs typeface="Tw Cen MT"/>
                          <a:sym typeface="Twentieth Century"/>
                        </a:rPr>
                        <a:t>Gynaecomastia</a:t>
                      </a:r>
                      <a:endParaRPr lang="en-US" dirty="0">
                        <a:latin typeface="Tw Cen MT"/>
                        <a:ea typeface="Twentieth Century"/>
                        <a:cs typeface="Tw Cen MT"/>
                        <a:sym typeface="Twentieth Century"/>
                      </a:endParaRPr>
                    </a:p>
                    <a:p>
                      <a:pPr marL="457200" lvl="0" indent="-228600">
                        <a:spcBef>
                          <a:spcPts val="0"/>
                        </a:spcBef>
                        <a:buFont typeface="Twentieth Century"/>
                        <a:buChar char="●"/>
                      </a:pPr>
                      <a:r>
                        <a:rPr lang="en-US" dirty="0">
                          <a:latin typeface="Tw Cen MT"/>
                          <a:ea typeface="Twentieth Century"/>
                          <a:cs typeface="Tw Cen MT"/>
                          <a:sym typeface="Twentieth Century"/>
                        </a:rPr>
                        <a:t>Loss of body hair </a:t>
                      </a:r>
                    </a:p>
                    <a:p>
                      <a:pPr marL="457200" lvl="0" indent="-228600">
                        <a:spcBef>
                          <a:spcPts val="0"/>
                        </a:spcBef>
                        <a:buFont typeface="Twentieth Century"/>
                        <a:buChar char="●"/>
                      </a:pPr>
                      <a:r>
                        <a:rPr lang="en-US" dirty="0">
                          <a:latin typeface="Tw Cen MT"/>
                          <a:ea typeface="Twentieth Century"/>
                          <a:cs typeface="Tw Cen MT"/>
                          <a:sym typeface="Twentieth Century"/>
                        </a:rPr>
                        <a:t>Atrophic testes</a:t>
                      </a: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Peer Teaching Society Master Slides 2010">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3005</Words>
  <Application>Microsoft Office PowerPoint</Application>
  <PresentationFormat>On-screen Show (4:3)</PresentationFormat>
  <Paragraphs>846</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Tw Cen MT</vt:lpstr>
      <vt:lpstr>Twentieth Century</vt:lpstr>
      <vt:lpstr>Peer Teaching Society Master Slides 2010</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Ryan</cp:lastModifiedBy>
  <cp:revision>5</cp:revision>
  <dcterms:modified xsi:type="dcterms:W3CDTF">2017-03-18T14:31:50Z</dcterms:modified>
</cp:coreProperties>
</file>