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2"/>
  </p:notesMasterIdLst>
  <p:sldIdLst>
    <p:sldId id="257" r:id="rId2"/>
    <p:sldId id="258" r:id="rId3"/>
    <p:sldId id="266" r:id="rId4"/>
    <p:sldId id="319" r:id="rId5"/>
    <p:sldId id="267" r:id="rId6"/>
    <p:sldId id="268" r:id="rId7"/>
    <p:sldId id="269" r:id="rId8"/>
    <p:sldId id="270" r:id="rId9"/>
    <p:sldId id="261" r:id="rId10"/>
    <p:sldId id="262" r:id="rId11"/>
    <p:sldId id="271" r:id="rId12"/>
    <p:sldId id="272" r:id="rId13"/>
    <p:sldId id="275" r:id="rId14"/>
    <p:sldId id="273" r:id="rId15"/>
    <p:sldId id="276" r:id="rId16"/>
    <p:sldId id="278" r:id="rId17"/>
    <p:sldId id="277" r:id="rId18"/>
    <p:sldId id="279" r:id="rId19"/>
    <p:sldId id="280" r:id="rId20"/>
    <p:sldId id="281" r:id="rId21"/>
    <p:sldId id="282" r:id="rId22"/>
    <p:sldId id="311" r:id="rId23"/>
    <p:sldId id="312" r:id="rId24"/>
    <p:sldId id="283" r:id="rId25"/>
    <p:sldId id="313" r:id="rId26"/>
    <p:sldId id="314" r:id="rId27"/>
    <p:sldId id="284" r:id="rId28"/>
    <p:sldId id="315" r:id="rId29"/>
    <p:sldId id="316" r:id="rId30"/>
    <p:sldId id="285" r:id="rId31"/>
    <p:sldId id="317" r:id="rId32"/>
    <p:sldId id="318" r:id="rId33"/>
    <p:sldId id="286" r:id="rId34"/>
    <p:sldId id="293" r:id="rId35"/>
    <p:sldId id="287" r:id="rId36"/>
    <p:sldId id="288" r:id="rId37"/>
    <p:sldId id="290" r:id="rId38"/>
    <p:sldId id="291" r:id="rId39"/>
    <p:sldId id="294" r:id="rId40"/>
    <p:sldId id="292" r:id="rId41"/>
    <p:sldId id="263" r:id="rId42"/>
    <p:sldId id="296" r:id="rId43"/>
    <p:sldId id="295" r:id="rId44"/>
    <p:sldId id="298" r:id="rId45"/>
    <p:sldId id="320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297" r:id="rId59"/>
    <p:sldId id="264" r:id="rId60"/>
    <p:sldId id="265" r:id="rId61"/>
  </p:sldIdLst>
  <p:sldSz cx="12192000" cy="6858000"/>
  <p:notesSz cx="6858000" cy="9144000"/>
  <p:embeddedFontLs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Radley" panose="020B0604020202020204" charset="0"/>
      <p:regular r:id="rId67"/>
      <p:italic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9" roundtripDataSignature="AMtx7mhuewP/9RrH/WnrjELi1Q7087ka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E13F9E-030D-4D51-95C3-2C343402B8A0}">
  <a:tblStyle styleId="{45E13F9E-030D-4D51-95C3-2C343402B8A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24" autoAdjust="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69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1" name="Google Shape;141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2944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1" name="Google Shape;141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9329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1" name="Google Shape;141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6061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1" name="Google Shape;141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4740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1" name="Google Shape;141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4939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1" name="Google Shape;141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3887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1" name="Google Shape;141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4533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1" name="Google Shape;141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20354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1" name="Google Shape;141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94065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1" name="Google Shape;141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9581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1" name="Google Shape;141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36348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1" name="Google Shape;141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10939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1" name="Google Shape;141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7335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1" name="Google Shape;141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15919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1" name="Google Shape;141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71104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1" name="Google Shape;141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78910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1" name="Google Shape;141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30137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1" name="Google Shape;141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19173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1" name="Google Shape;141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3568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1" name="Google Shape;141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3862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15b4ff65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26" name="Google Shape;126;g1115b4ff65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1" name="Google Shape;141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15479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1" name="Google Shape;141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59878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1" name="Google Shape;141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30516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1" name="Google Shape;141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01610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dirty="0"/>
              <a:t>First degree heart block does not need treatment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dirty="0"/>
              <a:t>Second degree heart block may need a pacemaker depending on the symptoms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dirty="0"/>
              <a:t>Third degree heart block needs pacemaker ASAP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dirty="0"/>
              <a:t>Atropine 500 mg is given in symptomatic bradycardia as it increased thee heart rate </a:t>
            </a:r>
            <a:endParaRPr dirty="0"/>
          </a:p>
        </p:txBody>
      </p:sp>
      <p:sp>
        <p:nvSpPr>
          <p:cNvPr id="141" name="Google Shape;141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38452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31040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Widening of the QRS complex &gt;0.12 seconds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Rarely symptomatic </a:t>
            </a:r>
            <a:endParaRPr dirty="0"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37705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Widening of the QRS complex &gt;0.12 seconds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Rarely symptomatic </a:t>
            </a:r>
            <a:endParaRPr dirty="0"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271946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Widening of the QRS complex &gt;0.12 seconds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Rarely symptomatic </a:t>
            </a:r>
            <a:endParaRPr dirty="0"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76670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1" name="Google Shape;141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1" name="Google Shape;141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53875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1" name="Google Shape;141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094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1" name="Google Shape;141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7651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1" name="Google Shape;141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29027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1" name="Google Shape;141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89922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1" name="Google Shape;141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34586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1" name="Google Shape;141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297812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1" name="Google Shape;141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94285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dirty="0"/>
          </a:p>
        </p:txBody>
      </p:sp>
      <p:sp>
        <p:nvSpPr>
          <p:cNvPr id="141" name="Google Shape;141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23266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1" name="Google Shape;141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5372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1" name="Google Shape;141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307626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1" name="Google Shape;141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98505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801497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1" name="Google Shape;141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9180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1" name="Google Shape;141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598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1" name="Google Shape;141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8954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1" name="Google Shape;141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013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5401733" y="5046132"/>
            <a:ext cx="1744133" cy="6293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5061475" y="5675530"/>
            <a:ext cx="2734500" cy="64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293267"/>
                </a:solidFill>
                <a:latin typeface="Calibri"/>
                <a:ea typeface="Calibri"/>
                <a:cs typeface="Calibri"/>
                <a:sym typeface="Calibri"/>
              </a:rPr>
              <a:t>2022/2023</a:t>
            </a:r>
            <a:endParaRPr sz="3200" b="1" i="0" u="none" strike="noStrike" cap="none">
              <a:solidFill>
                <a:srgbClr val="2932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9633" y="450064"/>
            <a:ext cx="4192731" cy="4192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8035" y="-875912"/>
            <a:ext cx="7475929" cy="7475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f42a8af8d_0_0"/>
          <p:cNvSpPr txBox="1">
            <a:spLocks noGrp="1"/>
          </p:cNvSpPr>
          <p:nvPr>
            <p:ph type="title"/>
          </p:nvPr>
        </p:nvSpPr>
        <p:spPr>
          <a:xfrm>
            <a:off x="838199" y="0"/>
            <a:ext cx="10515600" cy="915035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FFFFFF"/>
                </a:solidFill>
              </a:rPr>
              <a:t>Stable angina: </a:t>
            </a:r>
            <a:endParaRPr dirty="0">
              <a:solidFill>
                <a:srgbClr val="FFFFFF"/>
              </a:solidFill>
            </a:endParaRPr>
          </a:p>
        </p:txBody>
      </p:sp>
      <p:graphicFrame>
        <p:nvGraphicFramePr>
          <p:cNvPr id="145" name="Google Shape;145;g14f42a8af8d_0_0"/>
          <p:cNvGraphicFramePr/>
          <p:nvPr>
            <p:extLst>
              <p:ext uri="{D42A27DB-BD31-4B8C-83A1-F6EECF244321}">
                <p14:modId xmlns:p14="http://schemas.microsoft.com/office/powerpoint/2010/main" val="1673566401"/>
              </p:ext>
            </p:extLst>
          </p:nvPr>
        </p:nvGraphicFramePr>
        <p:xfrm>
          <a:off x="431551" y="915035"/>
          <a:ext cx="11328895" cy="5753060"/>
        </p:xfrm>
        <a:graphic>
          <a:graphicData uri="http://schemas.openxmlformats.org/drawingml/2006/table">
            <a:tbl>
              <a:tblPr>
                <a:noFill/>
                <a:tableStyleId>{45E13F9E-030D-4D51-95C3-2C343402B8A0}</a:tableStyleId>
              </a:tblPr>
              <a:tblGrid>
                <a:gridCol w="3786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2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DEFINITION, CAUSE/S &amp; RISK FACTORS</a:t>
                      </a:r>
                      <a:endParaRPr sz="16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Chest pain caused by an insufficient blood supply to the myocardium and induced by physical exertion or emotional stress. It must be relieved with rest or with a dose of sublingual GTN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PATHOPHYSIOLOGY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Atherosclerosis leads to narrowing of coronary arteries that results in ischaemia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SIGNS &amp; SYMPTOMS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Central chest tightness provoked by exertion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Pain may radiate to one or both arms, neck or jaw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Dyspnoea, sweating and nausea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DIAGNOSIS &amp; INVESTIGATIONS (</a:t>
                      </a:r>
                      <a:r>
                        <a:rPr lang="en-US" sz="16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Ix</a:t>
                      </a: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lead ECG: normal or ST depression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NOT perform exercise ECG for people with known CAD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TREATMENT (Tx)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Modify risk factors: smoking cessation, exercise, weight loss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GTN spray (to be used during episodes of chest pain)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Beta blocker or Calcium channel blocker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Revascularization (PCI or CABG)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Differentials: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Pericarditis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Chest infection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GORD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f42a8af8d_0_0"/>
          <p:cNvSpPr txBox="1"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  <a:buSzPts val="1800"/>
            </a:pPr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Acute Coronary Syndrome (ACS):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0051C-75D3-FEB1-2CD3-CC0103FBB7ED}"/>
              </a:ext>
            </a:extLst>
          </p:cNvPr>
          <p:cNvSpPr txBox="1"/>
          <p:nvPr/>
        </p:nvSpPr>
        <p:spPr>
          <a:xfrm>
            <a:off x="164299" y="2443315"/>
            <a:ext cx="4474757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Umbrella term that includes: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ST-elevation myocardial infarction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Unstable angina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Non-ST-elevation myocardia infarction </a:t>
            </a:r>
          </a:p>
        </p:txBody>
      </p:sp>
      <p:sp>
        <p:nvSpPr>
          <p:cNvPr id="3079" name="Rectangle 307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cute coronary syndromes and diagnostic methods">
            <a:extLst>
              <a:ext uri="{FF2B5EF4-FFF2-40B4-BE49-F238E27FC236}">
                <a16:creationId xmlns:a16="http://schemas.microsoft.com/office/drawing/2014/main" id="{267FE79C-F15E-EDD8-4424-7F90645C7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358232"/>
            <a:ext cx="6019331" cy="41382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583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f42a8af8d_0_0"/>
          <p:cNvSpPr txBox="1">
            <a:spLocks noGrp="1"/>
          </p:cNvSpPr>
          <p:nvPr>
            <p:ph type="title"/>
          </p:nvPr>
        </p:nvSpPr>
        <p:spPr>
          <a:xfrm>
            <a:off x="133350" y="280000"/>
            <a:ext cx="105156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FFFFFF"/>
                </a:solidFill>
              </a:rPr>
              <a:t>Unstable Angina: 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0051C-75D3-FEB1-2CD3-CC0103FBB7ED}"/>
              </a:ext>
            </a:extLst>
          </p:cNvPr>
          <p:cNvSpPr txBox="1"/>
          <p:nvPr/>
        </p:nvSpPr>
        <p:spPr>
          <a:xfrm>
            <a:off x="247649" y="2010938"/>
            <a:ext cx="8616131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A new onset of angina or deterioration in previously diagnosed stable angina. Chest pain that occurs at rest, is not relieved by GTN and occurs more frequently and lasts for longer. </a:t>
            </a:r>
          </a:p>
          <a:p>
            <a:pPr>
              <a:lnSpc>
                <a:spcPct val="150000"/>
              </a:lnSpc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Unstable angina usually requires immediate admission or referral to hospital, </a:t>
            </a:r>
          </a:p>
        </p:txBody>
      </p:sp>
    </p:spTree>
    <p:extLst>
      <p:ext uri="{BB962C8B-B14F-4D97-AF65-F5344CB8AC3E}">
        <p14:creationId xmlns:p14="http://schemas.microsoft.com/office/powerpoint/2010/main" val="1464095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f42a8af8d_0_0"/>
          <p:cNvSpPr txBox="1">
            <a:spLocks noGrp="1"/>
          </p:cNvSpPr>
          <p:nvPr>
            <p:ph type="title"/>
          </p:nvPr>
        </p:nvSpPr>
        <p:spPr>
          <a:xfrm>
            <a:off x="133350" y="280000"/>
            <a:ext cx="105156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FFFFFF"/>
                </a:solidFill>
              </a:rPr>
              <a:t>STEMI vs NSTEMI  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0051C-75D3-FEB1-2CD3-CC0103FBB7ED}"/>
              </a:ext>
            </a:extLst>
          </p:cNvPr>
          <p:cNvSpPr txBox="1"/>
          <p:nvPr/>
        </p:nvSpPr>
        <p:spPr>
          <a:xfrm>
            <a:off x="247650" y="2010938"/>
            <a:ext cx="101942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STEMI: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Complete occlusion of a MAJOR coronary artery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This leads to full thickness damage of heart muscle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Diagnosed on ECG at presentation </a:t>
            </a:r>
          </a:p>
          <a:p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NSTEMI: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Partial occlusion of a MAJOR coronary artery or complete occlusion of a MINOR coronary artery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Causes partial thickness damage of the heart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Diagnosis made on troponin results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ECG may show ST-depression and/or T wave inversion </a:t>
            </a:r>
          </a:p>
        </p:txBody>
      </p:sp>
    </p:spTree>
    <p:extLst>
      <p:ext uri="{BB962C8B-B14F-4D97-AF65-F5344CB8AC3E}">
        <p14:creationId xmlns:p14="http://schemas.microsoft.com/office/powerpoint/2010/main" val="2258398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f42a8af8d_0_0"/>
          <p:cNvSpPr txBox="1">
            <a:spLocks noGrp="1"/>
          </p:cNvSpPr>
          <p:nvPr>
            <p:ph type="title"/>
          </p:nvPr>
        </p:nvSpPr>
        <p:spPr>
          <a:xfrm>
            <a:off x="838199" y="1"/>
            <a:ext cx="10515600" cy="840658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FFFFFF"/>
                </a:solidFill>
              </a:rPr>
              <a:t>Myocardial infarction  </a:t>
            </a:r>
            <a:endParaRPr dirty="0">
              <a:solidFill>
                <a:srgbClr val="FFFFFF"/>
              </a:solidFill>
            </a:endParaRPr>
          </a:p>
        </p:txBody>
      </p:sp>
      <p:graphicFrame>
        <p:nvGraphicFramePr>
          <p:cNvPr id="145" name="Google Shape;145;g14f42a8af8d_0_0"/>
          <p:cNvGraphicFramePr/>
          <p:nvPr>
            <p:extLst>
              <p:ext uri="{D42A27DB-BD31-4B8C-83A1-F6EECF244321}">
                <p14:modId xmlns:p14="http://schemas.microsoft.com/office/powerpoint/2010/main" val="127482997"/>
              </p:ext>
            </p:extLst>
          </p:nvPr>
        </p:nvGraphicFramePr>
        <p:xfrm>
          <a:off x="500132" y="840659"/>
          <a:ext cx="11191735" cy="6069330"/>
        </p:xfrm>
        <a:graphic>
          <a:graphicData uri="http://schemas.openxmlformats.org/drawingml/2006/table">
            <a:tbl>
              <a:tblPr>
                <a:noFill/>
                <a:tableStyleId>{45E13F9E-030D-4D51-95C3-2C343402B8A0}</a:tableStyleId>
              </a:tblPr>
              <a:tblGrid>
                <a:gridCol w="3740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1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DEFINITION, CAUSE/S &amp; RISK FACTORS</a:t>
                      </a:r>
                      <a:endParaRPr sz="16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Occlusion of a coronary artery preciously affected by atherosclerosis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PATHOPHYSIOLOGY (IF APPLICABLE)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Atherosclerosis leads to narrowing of coronary arteries that results in ischaemia (go back to ICS for atherosclerotic formation)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RISK FACTORS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Age, male, </a:t>
                      </a:r>
                      <a:r>
                        <a:rPr lang="en-GB" sz="16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FHx</a:t>
                      </a: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IHD, ethnicity, smoking, HTN, DM, obesity and sedentary lifestyle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2653938928"/>
                  </a:ext>
                </a:extLst>
              </a:tr>
              <a:tr h="52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SIGNS &amp; SYMPTOMS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Acute central chest pain, nausea, sweating, dyspnoea, SOB, palpitations, pallor. (Be aware of the atypical presentations)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DIAGNOSIS &amp; INVESTIGATIONS (</a:t>
                      </a:r>
                      <a:r>
                        <a:rPr lang="en-US" sz="16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Ix</a:t>
                      </a: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STEMI: ST elevation, pathological Q waves after a few days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NSTEMI: ST depression and/or T wave inversion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Increased troponin in both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TREATMENT (Tx)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Offer 300mg loading dose of aspirin and then decide on management using guidelines (Next slide)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Differentials: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Pericarditis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Myocarditis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GORD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Aortic dissection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492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f42a8af8d_0_0"/>
          <p:cNvSpPr txBox="1">
            <a:spLocks noGrp="1"/>
          </p:cNvSpPr>
          <p:nvPr>
            <p:ph type="title"/>
          </p:nvPr>
        </p:nvSpPr>
        <p:spPr>
          <a:xfrm>
            <a:off x="247650" y="280000"/>
            <a:ext cx="105156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FFFFFF"/>
                </a:solidFill>
              </a:rPr>
              <a:t>MI Treatment Guidelines  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44597A-C560-4204-A84C-995C378B7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2" y="1605700"/>
            <a:ext cx="9934575" cy="543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70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f42a8af8d_0_0"/>
          <p:cNvSpPr txBox="1">
            <a:spLocks noGrp="1"/>
          </p:cNvSpPr>
          <p:nvPr>
            <p:ph type="title"/>
          </p:nvPr>
        </p:nvSpPr>
        <p:spPr>
          <a:xfrm>
            <a:off x="645859" y="640081"/>
            <a:ext cx="3494341" cy="3793488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  <a:buSzPts val="1800"/>
            </a:pPr>
            <a:r>
              <a:rPr lang="en-US" sz="4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Complication of myocardial infarction:   </a:t>
            </a:r>
          </a:p>
        </p:txBody>
      </p:sp>
      <p:sp>
        <p:nvSpPr>
          <p:cNvPr id="4103" name="Rectangle 4102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926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5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Osmosis from Elsevier - Complications of myocardial infarction: *DARTH VADER*  mnemonic D eath A rrhythmia R upture T amponade H eart failure V alve  disease A neurysm (of ventricle) D ressler syndrome">
            <a:extLst>
              <a:ext uri="{FF2B5EF4-FFF2-40B4-BE49-F238E27FC236}">
                <a16:creationId xmlns:a16="http://schemas.microsoft.com/office/drawing/2014/main" id="{B9691C2C-BA55-A4C2-143C-85481761C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4635" y="804672"/>
            <a:ext cx="5248656" cy="5248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142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f42a8af8d_0_0"/>
          <p:cNvSpPr txBox="1">
            <a:spLocks noGrp="1"/>
          </p:cNvSpPr>
          <p:nvPr>
            <p:ph type="title"/>
          </p:nvPr>
        </p:nvSpPr>
        <p:spPr>
          <a:xfrm>
            <a:off x="838200" y="173396"/>
            <a:ext cx="10515600" cy="858991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FFFFFF"/>
                </a:solidFill>
              </a:rPr>
              <a:t>Cardiac Failure  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44" name="Google Shape;144;g14f42a8af8d_0_0"/>
          <p:cNvSpPr txBox="1">
            <a:spLocks noGrp="1"/>
          </p:cNvSpPr>
          <p:nvPr>
            <p:ph type="body" idx="2"/>
          </p:nvPr>
        </p:nvSpPr>
        <p:spPr>
          <a:xfrm>
            <a:off x="9753822" y="2032739"/>
            <a:ext cx="2231700" cy="2408400"/>
          </a:xfrm>
          <a:prstGeom prst="rect">
            <a:avLst/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chemeClr val="lt1"/>
                </a:solidFill>
              </a:rPr>
              <a:t>What is the most common cause of cardiac failure? </a:t>
            </a:r>
            <a:endParaRPr dirty="0">
              <a:solidFill>
                <a:schemeClr val="lt1"/>
              </a:solidFill>
            </a:endParaRPr>
          </a:p>
        </p:txBody>
      </p:sp>
      <p:graphicFrame>
        <p:nvGraphicFramePr>
          <p:cNvPr id="145" name="Google Shape;145;g14f42a8af8d_0_0"/>
          <p:cNvGraphicFramePr/>
          <p:nvPr>
            <p:extLst>
              <p:ext uri="{D42A27DB-BD31-4B8C-83A1-F6EECF244321}">
                <p14:modId xmlns:p14="http://schemas.microsoft.com/office/powerpoint/2010/main" val="2143646940"/>
              </p:ext>
            </p:extLst>
          </p:nvPr>
        </p:nvGraphicFramePr>
        <p:xfrm>
          <a:off x="206477" y="1135626"/>
          <a:ext cx="9424219" cy="5548978"/>
        </p:xfrm>
        <a:graphic>
          <a:graphicData uri="http://schemas.openxmlformats.org/drawingml/2006/table">
            <a:tbl>
              <a:tblPr>
                <a:noFill/>
                <a:tableStyleId>{45E13F9E-030D-4D51-95C3-2C343402B8A0}</a:tableStyleId>
              </a:tblPr>
              <a:tblGrid>
                <a:gridCol w="3149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4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32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DEFINITION, CAUSE/S &amp; RISK FACTORS</a:t>
                      </a:r>
                      <a:endParaRPr sz="16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inability of the heart to deliver blood and thus O2 at a rate that is commensurate with the requirement at metabolising tissue of the body </a:t>
                      </a:r>
                      <a:endParaRPr sz="16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5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RISK FACTORS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 and older, African descent, Men, obesity, history of MI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2653938928"/>
                  </a:ext>
                </a:extLst>
              </a:tr>
              <a:tr h="11821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SIGNS &amp; SYMPTOMS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Dyspnoea, orthopnoea and paroxysmal nocturnal dyspnoea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Fatigue, cyanosis, murmurs, displaced apex beat, bi-basal crackles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Cough with pink sputum, sacral and pitting oedema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09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DIAGNOSIS &amp; INVESTIGATIONS (Ix)</a:t>
                      </a:r>
                      <a:endParaRPr sz="16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Brain natriuretic peptide (BNP): increases when there is myocardial stress. Correlates with the severity of heart failure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GB"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CXR: ABCDE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Echocardiogram (gold)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21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TREATMENT (Tx)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Diuretics (furosemide)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ACEi</a:t>
                      </a: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 ARB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BB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Digoxin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152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f42a8af8d_0_0"/>
          <p:cNvSpPr txBox="1">
            <a:spLocks noGrp="1"/>
          </p:cNvSpPr>
          <p:nvPr>
            <p:ph type="title"/>
          </p:nvPr>
        </p:nvSpPr>
        <p:spPr>
          <a:xfrm>
            <a:off x="838200" y="2428840"/>
            <a:ext cx="105156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FFFFFF"/>
                </a:solidFill>
              </a:rPr>
              <a:t>VALVULAR DISEASES    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60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f42a8af8d_0_0"/>
          <p:cNvSpPr txBox="1">
            <a:spLocks noGrp="1"/>
          </p:cNvSpPr>
          <p:nvPr>
            <p:ph type="title"/>
          </p:nvPr>
        </p:nvSpPr>
        <p:spPr>
          <a:xfrm>
            <a:off x="6533" y="191728"/>
            <a:ext cx="3505495" cy="162232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  <a:buSzPts val="1800"/>
            </a:pP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But first, let’s talk about murmurs!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1EE321-E61E-0353-21A7-A708DBABBC7F}"/>
              </a:ext>
            </a:extLst>
          </p:cNvPr>
          <p:cNvSpPr txBox="1"/>
          <p:nvPr/>
        </p:nvSpPr>
        <p:spPr>
          <a:xfrm>
            <a:off x="0" y="2315497"/>
            <a:ext cx="4639056" cy="4237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 extra, unusual sound in your heartbeat. It sounds like a vibration or whooshing sound. Sometimes they’re very obvious but most of the time they’re subtle and you have to listen for a while to catch it!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Murmurs can be systolic or diastolic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systolic murmur occurs after S1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diastolic murmur occurs after S2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Most murmurs are systolic. If you’re not sure and say it’s systolic, 95% of the time you’ll be right!! </a:t>
            </a:r>
          </a:p>
        </p:txBody>
      </p:sp>
      <p:sp>
        <p:nvSpPr>
          <p:cNvPr id="5127" name="Rectangle 5126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Auscultation points and surface markings of the heart valves Diagram |  Quizlet">
            <a:extLst>
              <a:ext uri="{FF2B5EF4-FFF2-40B4-BE49-F238E27FC236}">
                <a16:creationId xmlns:a16="http://schemas.microsoft.com/office/drawing/2014/main" id="{B617EEF6-6B94-DDA8-BC9E-2ED508EB6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418425"/>
            <a:ext cx="6019331" cy="401790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409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     </a:t>
            </a:r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1981200" y="2981326"/>
            <a:ext cx="8229600" cy="314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/>
              <a:t>Phase 2a Revision Session</a:t>
            </a:r>
            <a:endParaRPr/>
          </a:p>
          <a:p>
            <a:pPr marL="342900" lvl="0" indent="-3429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/>
          </a:p>
          <a:p>
            <a:pPr marL="342900" lvl="0" indent="-3429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/>
              <a:t>Thursday 19th January 2023</a:t>
            </a:r>
            <a:endParaRPr/>
          </a:p>
          <a:p>
            <a:pPr marL="342900" lvl="0" indent="-3429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/>
              <a:t>Raneem Alhalabi</a:t>
            </a:r>
            <a:endParaRPr/>
          </a:p>
        </p:txBody>
      </p:sp>
      <p:sp>
        <p:nvSpPr>
          <p:cNvPr id="105" name="Google Shape;105;p3"/>
          <p:cNvSpPr txBox="1"/>
          <p:nvPr/>
        </p:nvSpPr>
        <p:spPr>
          <a:xfrm>
            <a:off x="424069" y="475985"/>
            <a:ext cx="11383617" cy="1505214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2402947" y="605271"/>
            <a:ext cx="7386107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CARDIOVASCULAR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f42a8af8d_0_0"/>
          <p:cNvSpPr txBox="1">
            <a:spLocks noGrp="1"/>
          </p:cNvSpPr>
          <p:nvPr>
            <p:ph type="title"/>
          </p:nvPr>
        </p:nvSpPr>
        <p:spPr>
          <a:xfrm>
            <a:off x="838200" y="302860"/>
            <a:ext cx="105156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FFFFFF"/>
                </a:solidFill>
              </a:rPr>
              <a:t>Murmurs of valvular diseases:   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1EE321-E61E-0353-21A7-A708DBABBC7F}"/>
              </a:ext>
            </a:extLst>
          </p:cNvPr>
          <p:cNvSpPr txBox="1"/>
          <p:nvPr/>
        </p:nvSpPr>
        <p:spPr>
          <a:xfrm>
            <a:off x="594360" y="2197893"/>
            <a:ext cx="115976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SYSTOLIC – ASMR 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AS: aortic stenosis 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MR: Mitral regurgitation </a:t>
            </a:r>
          </a:p>
          <a:p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DIASTOLIC – ARMS 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AR: aortic regurgitation 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MS: mitral stenosis </a:t>
            </a:r>
          </a:p>
        </p:txBody>
      </p:sp>
      <p:pic>
        <p:nvPicPr>
          <p:cNvPr id="6146" name="Picture 2" descr="How to describe a Heart Murmur: High yield for Medical students">
            <a:extLst>
              <a:ext uri="{FF2B5EF4-FFF2-40B4-BE49-F238E27FC236}">
                <a16:creationId xmlns:a16="http://schemas.microsoft.com/office/drawing/2014/main" id="{F22AE27E-87F2-9B18-95EC-FB4D058E5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742" y="2379171"/>
            <a:ext cx="6708058" cy="24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084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f42a8af8d_0_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70792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FFFFFF"/>
                </a:solidFill>
              </a:rPr>
              <a:t>Aortic Stenosis:   </a:t>
            </a:r>
            <a:endParaRPr dirty="0">
              <a:solidFill>
                <a:srgbClr val="FFFFFF"/>
              </a:solidFill>
            </a:endParaRPr>
          </a:p>
        </p:txBody>
      </p:sp>
      <p:graphicFrame>
        <p:nvGraphicFramePr>
          <p:cNvPr id="145" name="Google Shape;145;g14f42a8af8d_0_0"/>
          <p:cNvGraphicFramePr/>
          <p:nvPr>
            <p:extLst>
              <p:ext uri="{D42A27DB-BD31-4B8C-83A1-F6EECF244321}">
                <p14:modId xmlns:p14="http://schemas.microsoft.com/office/powerpoint/2010/main" val="4078143584"/>
              </p:ext>
            </p:extLst>
          </p:nvPr>
        </p:nvGraphicFramePr>
        <p:xfrm>
          <a:off x="132735" y="707923"/>
          <a:ext cx="11931446" cy="5929516"/>
        </p:xfrm>
        <a:graphic>
          <a:graphicData uri="http://schemas.openxmlformats.org/drawingml/2006/table">
            <a:tbl>
              <a:tblPr>
                <a:noFill/>
                <a:tableStyleId>{45E13F9E-030D-4D51-95C3-2C343402B8A0}</a:tableStyleId>
              </a:tblPr>
              <a:tblGrid>
                <a:gridCol w="3495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6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087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DEFINITION, CAUSE/S &amp; RISK FACTORS</a:t>
                      </a:r>
                      <a:endParaRPr sz="16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Narrowing of the aortic valve resulting in obstruction to the left ventricular stroke volume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GB"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Causes and risk factors: calcified aortic valve disease, congenital bicuspid aortic valve and rheumatic heart disease (very rare now)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80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PATHOPHYSIOLOGY (IF APPLICABLE)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Narrowing of aortic valve </a:t>
                      </a: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decreased stroke volume  increased afterload  increased left ventricular pressure  compensatory LVH  increased oxygen demand  ischaemia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020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SIGNS &amp; SYMPTOMS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Chest pain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Exertional Dyspnoea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Syncope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Angina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Ejection systolic murmur crescendo-decrescendo character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Loudness does not matter 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8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DIAGNOSIS &amp; INVESTIGATIONS (Ix)</a:t>
                      </a:r>
                      <a:endParaRPr sz="16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Echocardiogram: left ventricular size and function, doppler derived gradient and valve area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ECG: LVH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CXR: LVH, calcified aortic valve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22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TREATMENT (Tx)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Surgical aortic valve replacement or TAVI (Transcutaneous Aortic Valve Implantation) less invasive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01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Differentials: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Mitral </a:t>
                      </a:r>
                      <a:r>
                        <a:rPr lang="en-GB" sz="16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regurg</a:t>
                      </a: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621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f42a8af8d_0_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70792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FFFFFF"/>
                </a:solidFill>
              </a:rPr>
              <a:t>Aortic Stenosis:   </a:t>
            </a:r>
            <a:endParaRPr dirty="0">
              <a:solidFill>
                <a:srgbClr val="FFFFFF"/>
              </a:solidFill>
            </a:endParaRPr>
          </a:p>
        </p:txBody>
      </p:sp>
      <p:graphicFrame>
        <p:nvGraphicFramePr>
          <p:cNvPr id="145" name="Google Shape;145;g14f42a8af8d_0_0"/>
          <p:cNvGraphicFramePr/>
          <p:nvPr/>
        </p:nvGraphicFramePr>
        <p:xfrm>
          <a:off x="132735" y="707923"/>
          <a:ext cx="11931446" cy="5929516"/>
        </p:xfrm>
        <a:graphic>
          <a:graphicData uri="http://schemas.openxmlformats.org/drawingml/2006/table">
            <a:tbl>
              <a:tblPr>
                <a:noFill/>
                <a:tableStyleId>{45E13F9E-030D-4D51-95C3-2C343402B8A0}</a:tableStyleId>
              </a:tblPr>
              <a:tblGrid>
                <a:gridCol w="3495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6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087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DEFINITION, CAUSE/S &amp; RISK FACTORS</a:t>
                      </a:r>
                      <a:endParaRPr sz="16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Narrowing of the aortic valve resulting in obstruction to the left ventricular stroke volume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GB"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Causes and risk factors: calcified aortic valve disease, congenital bicuspid aortic valve and rheumatic heart disease (very rare now)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80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PATHOPHYSIOLOGY (IF APPLICABLE)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Narrowing of aortic valve </a:t>
                      </a: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decreased stroke volume  increased afterload  increased left ventricular pressure  compensatory LVH  increased oxygen demand  ischaemia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020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SIGNS &amp; SYMPTOMS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Chest pain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Exertional Dyspnoea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Syncope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Angina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Ejection systolic murmur crescendo-decrescendo character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Loudness does not matter 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8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DIAGNOSIS &amp; INVESTIGATIONS (Ix)</a:t>
                      </a:r>
                      <a:endParaRPr sz="16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Echocardiogram: left ventricular size and function, doppler derived gradient and valve area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ECG: LVH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CXR: LVH, calcified aortic valve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22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TREATMENT (Tx)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Surgical aortic valve replacement or TAVI (Transcutaneous Aortic Valve Implantation) less invasive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01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Differentials: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Mitral </a:t>
                      </a:r>
                      <a:r>
                        <a:rPr lang="en-GB" sz="16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regurg</a:t>
                      </a: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6" name="Picture 2" descr="Aortic Valve Stenosis (AVS) and Congenital Defects | American Heart  Association">
            <a:extLst>
              <a:ext uri="{FF2B5EF4-FFF2-40B4-BE49-F238E27FC236}">
                <a16:creationId xmlns:a16="http://schemas.microsoft.com/office/drawing/2014/main" id="{207ADAC9-B445-1B48-FEAB-5AFE8C8EE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060" y="707923"/>
            <a:ext cx="5110798" cy="563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511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f42a8af8d_0_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70792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FFFFFF"/>
                </a:solidFill>
              </a:rPr>
              <a:t>Aortic Stenosis:   </a:t>
            </a:r>
            <a:endParaRPr dirty="0">
              <a:solidFill>
                <a:srgbClr val="FFFFFF"/>
              </a:solidFill>
            </a:endParaRPr>
          </a:p>
        </p:txBody>
      </p:sp>
      <p:graphicFrame>
        <p:nvGraphicFramePr>
          <p:cNvPr id="145" name="Google Shape;145;g14f42a8af8d_0_0"/>
          <p:cNvGraphicFramePr/>
          <p:nvPr/>
        </p:nvGraphicFramePr>
        <p:xfrm>
          <a:off x="132735" y="707923"/>
          <a:ext cx="11931446" cy="5929516"/>
        </p:xfrm>
        <a:graphic>
          <a:graphicData uri="http://schemas.openxmlformats.org/drawingml/2006/table">
            <a:tbl>
              <a:tblPr>
                <a:noFill/>
                <a:tableStyleId>{45E13F9E-030D-4D51-95C3-2C343402B8A0}</a:tableStyleId>
              </a:tblPr>
              <a:tblGrid>
                <a:gridCol w="3495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6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087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DEFINITION, CAUSE/S &amp; RISK FACTORS</a:t>
                      </a:r>
                      <a:endParaRPr sz="16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Narrowing of the aortic valve resulting in obstruction to the left ventricular stroke volume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GB"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Causes and risk factors: calcified aortic valve disease, congenital bicuspid aortic valve and rheumatic heart disease (very rare now)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80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PATHOPHYSIOLOGY (IF APPLICABLE)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Narrowing of aortic valve </a:t>
                      </a: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decreased stroke volume  increased afterload  increased left ventricular pressure  compensatory LVH  increased oxygen demand  ischaemia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020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SIGNS &amp; SYMPTOMS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Chest pain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Exertional Dyspnoea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Syncope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Angina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Ejection systolic murmur crescendo-decrescendo character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Loudness does not matter 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8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DIAGNOSIS &amp; INVESTIGATIONS (Ix)</a:t>
                      </a:r>
                      <a:endParaRPr sz="16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Echocardiogram: left ventricular size and function, doppler derived gradient and valve area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ECG: LVH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CXR: LVH, calcified aortic valve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22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TREATMENT (Tx)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Surgical aortic valve replacement or TAVI (Transcutaneous Aortic Valve Implantation) less invasive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01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Differentials: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Mitral </a:t>
                      </a:r>
                      <a:r>
                        <a:rPr lang="en-GB" sz="16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regurg</a:t>
                      </a: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331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f42a8af8d_0_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00584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FFFFFF"/>
                </a:solidFill>
              </a:rPr>
              <a:t>Mitral Regurgitation:    </a:t>
            </a:r>
            <a:endParaRPr dirty="0">
              <a:solidFill>
                <a:srgbClr val="FFFFFF"/>
              </a:solidFill>
            </a:endParaRPr>
          </a:p>
        </p:txBody>
      </p:sp>
      <p:graphicFrame>
        <p:nvGraphicFramePr>
          <p:cNvPr id="145" name="Google Shape;145;g14f42a8af8d_0_0"/>
          <p:cNvGraphicFramePr/>
          <p:nvPr>
            <p:extLst>
              <p:ext uri="{D42A27DB-BD31-4B8C-83A1-F6EECF244321}">
                <p14:modId xmlns:p14="http://schemas.microsoft.com/office/powerpoint/2010/main" val="1151139323"/>
              </p:ext>
            </p:extLst>
          </p:nvPr>
        </p:nvGraphicFramePr>
        <p:xfrm>
          <a:off x="316146" y="1005840"/>
          <a:ext cx="11559707" cy="5547210"/>
        </p:xfrm>
        <a:graphic>
          <a:graphicData uri="http://schemas.openxmlformats.org/drawingml/2006/table">
            <a:tbl>
              <a:tblPr>
                <a:noFill/>
                <a:tableStyleId>{45E13F9E-030D-4D51-95C3-2C343402B8A0}</a:tableStyleId>
              </a:tblPr>
              <a:tblGrid>
                <a:gridCol w="3863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6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DEFINITION, CAUSE/S &amp; RISK FACTORS</a:t>
                      </a:r>
                      <a:endParaRPr sz="16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Backflow of blood from the left ventricle to the left atrium during systole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GB"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Causes: Ischaemic mitral valve, Rheumatic heart disease, IE, papillary muscle dysfunction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PATHOPHYSIOLOGY (IF APPLICABLE)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Regurgitation into the left atrium </a:t>
                      </a: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left atrial dilatation  left atrial enlargement  LVH (since ventricle needs to put in more effort to pump less blood)  pulmonary hypertension  right ventricular dysfunction 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SIGNS &amp; SYMPTOMS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Exertion dyspnoea, fatigue, lethargy, palpitations, symptoms of heart failure.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GB"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Pansystolic murmur at the apex radiating to the axilla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Intensity does not correlate with severity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DIAGNOSIS &amp; INVESTIGATIONS (</a:t>
                      </a:r>
                      <a:r>
                        <a:rPr lang="en-US" sz="16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Ix</a:t>
                      </a: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Echocardiogram: TOE is very helpful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ECG: may show LAH, AF, LVH (not diagnostic)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CXR: LAH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TREATMENT (Tx)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Vasodilators: </a:t>
                      </a:r>
                      <a:r>
                        <a:rPr lang="en-GB" sz="16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ACEi</a:t>
                      </a: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Rate control: BB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Diuretics: Furosemide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GB"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Serial echocardiograms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Surgery is indicated if ejection fraction &lt;60% or new onset AF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733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f42a8af8d_0_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00584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FFFFFF"/>
                </a:solidFill>
              </a:rPr>
              <a:t>Mitral Regurgitation:    </a:t>
            </a:r>
            <a:endParaRPr dirty="0">
              <a:solidFill>
                <a:srgbClr val="FFFFFF"/>
              </a:solidFill>
            </a:endParaRPr>
          </a:p>
        </p:txBody>
      </p:sp>
      <p:graphicFrame>
        <p:nvGraphicFramePr>
          <p:cNvPr id="145" name="Google Shape;145;g14f42a8af8d_0_0"/>
          <p:cNvGraphicFramePr/>
          <p:nvPr/>
        </p:nvGraphicFramePr>
        <p:xfrm>
          <a:off x="316146" y="1005840"/>
          <a:ext cx="11559707" cy="5547210"/>
        </p:xfrm>
        <a:graphic>
          <a:graphicData uri="http://schemas.openxmlformats.org/drawingml/2006/table">
            <a:tbl>
              <a:tblPr>
                <a:noFill/>
                <a:tableStyleId>{45E13F9E-030D-4D51-95C3-2C343402B8A0}</a:tableStyleId>
              </a:tblPr>
              <a:tblGrid>
                <a:gridCol w="3863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6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DEFINITION, CAUSE/S &amp; RISK FACTORS</a:t>
                      </a:r>
                      <a:endParaRPr sz="16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Backflow of blood from the left ventricle to the left atrium during systole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GB"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Causes: Ischaemic mitral valve, Rheumatic heart disease, IE, papillary muscle dysfunction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PATHOPHYSIOLOGY (IF APPLICABLE)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Regurgitation into the left atrium </a:t>
                      </a: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left atrial dilatation  left atrial enlargement  LVH (since ventricle needs to put in more effort to pump less blood)  pulmonary hypertension  right ventricular dysfunction 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SIGNS &amp; SYMPTOMS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Exertion dyspnoea, fatigue, lethargy, palpitations, symptoms of heart failure.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GB"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Pansystolic murmur at the apex radiating to the axilla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Intensity does not correlate with severity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DIAGNOSIS &amp; INVESTIGATIONS (</a:t>
                      </a:r>
                      <a:r>
                        <a:rPr lang="en-US" sz="16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Ix</a:t>
                      </a: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Echocardiogram: TOE is very helpful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ECG: may show LAH, AF, LVH (not diagnostic)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CXR: LAH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TREATMENT (Tx)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Vasodilators: </a:t>
                      </a:r>
                      <a:r>
                        <a:rPr lang="en-GB" sz="16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ACEi</a:t>
                      </a: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Rate control: BB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Diuretics: Furosemide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GB"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Serial echocardiograms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Surgery is indicated if ejection fraction &lt;60% or new onset AF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50" name="Picture 2" descr="Mitral Regurgitation">
            <a:extLst>
              <a:ext uri="{FF2B5EF4-FFF2-40B4-BE49-F238E27FC236}">
                <a16:creationId xmlns:a16="http://schemas.microsoft.com/office/drawing/2014/main" id="{B1DC989D-1C59-7F6D-4275-6A28D7B86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40" y="708025"/>
            <a:ext cx="6530340" cy="544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488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f42a8af8d_0_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00584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FFFFFF"/>
                </a:solidFill>
              </a:rPr>
              <a:t>Mitral Regurgitation:    </a:t>
            </a:r>
            <a:endParaRPr dirty="0">
              <a:solidFill>
                <a:srgbClr val="FFFFFF"/>
              </a:solidFill>
            </a:endParaRPr>
          </a:p>
        </p:txBody>
      </p:sp>
      <p:graphicFrame>
        <p:nvGraphicFramePr>
          <p:cNvPr id="145" name="Google Shape;145;g14f42a8af8d_0_0"/>
          <p:cNvGraphicFramePr/>
          <p:nvPr/>
        </p:nvGraphicFramePr>
        <p:xfrm>
          <a:off x="316146" y="1005840"/>
          <a:ext cx="11559707" cy="5547210"/>
        </p:xfrm>
        <a:graphic>
          <a:graphicData uri="http://schemas.openxmlformats.org/drawingml/2006/table">
            <a:tbl>
              <a:tblPr>
                <a:noFill/>
                <a:tableStyleId>{45E13F9E-030D-4D51-95C3-2C343402B8A0}</a:tableStyleId>
              </a:tblPr>
              <a:tblGrid>
                <a:gridCol w="3863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6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DEFINITION, CAUSE/S &amp; RISK FACTORS</a:t>
                      </a:r>
                      <a:endParaRPr sz="16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Backflow of blood from the left ventricle to the left atrium during systole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GB"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Causes: Ischaemic mitral valve, Rheumatic heart disease, IE, papillary muscle dysfunction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PATHOPHYSIOLOGY (IF APPLICABLE)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Regurgitation into the left atrium </a:t>
                      </a: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left atrial dilatation  left atrial enlargement  LVH (since ventricle needs to put in more effort to pump less blood)  pulmonary hypertension  right ventricular dysfunction 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SIGNS &amp; SYMPTOMS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Exertion dyspnoea, fatigue, lethargy, palpitations, symptoms of heart failure.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GB"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Pansystolic murmur at the apex radiating to the axilla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Intensity does not correlate with severity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DIAGNOSIS &amp; INVESTIGATIONS (</a:t>
                      </a:r>
                      <a:r>
                        <a:rPr lang="en-US" sz="16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Ix</a:t>
                      </a: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Echocardiogram: TOE is very helpful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ECG: may show LAH, AF, LVH (not diagnostic)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CXR: LAH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TREATMENT (Tx)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Vasodilators: </a:t>
                      </a:r>
                      <a:r>
                        <a:rPr lang="en-GB" sz="16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ACEi</a:t>
                      </a: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Rate control: BB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Diuretics: Furosemide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GB"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Serial echocardiograms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Surgery is indicated if ejection fraction &lt;60% or new onset AF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623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f42a8af8d_0_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892175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FFFFFF"/>
                </a:solidFill>
              </a:rPr>
              <a:t>Mitral Stenosis:   </a:t>
            </a:r>
            <a:endParaRPr dirty="0">
              <a:solidFill>
                <a:srgbClr val="FFFFFF"/>
              </a:solidFill>
            </a:endParaRPr>
          </a:p>
        </p:txBody>
      </p:sp>
      <p:graphicFrame>
        <p:nvGraphicFramePr>
          <p:cNvPr id="145" name="Google Shape;145;g14f42a8af8d_0_0"/>
          <p:cNvGraphicFramePr/>
          <p:nvPr>
            <p:extLst>
              <p:ext uri="{D42A27DB-BD31-4B8C-83A1-F6EECF244321}">
                <p14:modId xmlns:p14="http://schemas.microsoft.com/office/powerpoint/2010/main" val="9538601"/>
              </p:ext>
            </p:extLst>
          </p:nvPr>
        </p:nvGraphicFramePr>
        <p:xfrm>
          <a:off x="196645" y="796208"/>
          <a:ext cx="11798710" cy="5612398"/>
        </p:xfrm>
        <a:graphic>
          <a:graphicData uri="http://schemas.openxmlformats.org/drawingml/2006/table">
            <a:tbl>
              <a:tblPr>
                <a:noFill/>
                <a:tableStyleId>{45E13F9E-030D-4D51-95C3-2C343402B8A0}</a:tableStyleId>
              </a:tblPr>
              <a:tblGrid>
                <a:gridCol w="3943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5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045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DEFINITION, CAUSE/S &amp; RISK FACTORS</a:t>
                      </a:r>
                      <a:endParaRPr sz="16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Obstruction of left ventricle inflow that prevents proper filling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GB"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RFx: Rheumatic fever, untreated strep infections 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25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PATHOPHYSIOLOGY (IF APPLICABLE)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Thickening and immobility of valve </a:t>
                      </a: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obstruction of blood flow from right atrium to right ventricle  left atrial pressure increases  LAH  pulmonary venous, arterial and right heart pressures increase  pulmonary oedema  pulmonary HTN  RVH  tricuspid regurgitation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72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SIGNS &amp; SYMPTOMS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Symptoms appear years later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Dyspnoea, Haemoptysis, Oedema, Malar flush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Diastolic murmur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When patient lying on the left side in held expiration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Longer murmur = more severe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045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DIAGNOSIS &amp; INVESTIGATIONS (Ix)</a:t>
                      </a:r>
                      <a:endParaRPr sz="16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Echocardiogram: GOLD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ECG: Left atrial enlargement and AF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CXR: Pulmonary oedema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25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TREATMENT (Tx)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Rate control: BB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Diuretics: furosemide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GB"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Surgical mitral valve replacement or Percutaneous mitral balloon valvotomy (less invasive)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516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f42a8af8d_0_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892175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FFFFFF"/>
                </a:solidFill>
              </a:rPr>
              <a:t>Mitral Stenosis:   </a:t>
            </a:r>
            <a:endParaRPr dirty="0">
              <a:solidFill>
                <a:srgbClr val="FFFFFF"/>
              </a:solidFill>
            </a:endParaRPr>
          </a:p>
        </p:txBody>
      </p:sp>
      <p:graphicFrame>
        <p:nvGraphicFramePr>
          <p:cNvPr id="145" name="Google Shape;145;g14f42a8af8d_0_0"/>
          <p:cNvGraphicFramePr/>
          <p:nvPr/>
        </p:nvGraphicFramePr>
        <p:xfrm>
          <a:off x="196645" y="796208"/>
          <a:ext cx="11798710" cy="5612398"/>
        </p:xfrm>
        <a:graphic>
          <a:graphicData uri="http://schemas.openxmlformats.org/drawingml/2006/table">
            <a:tbl>
              <a:tblPr>
                <a:noFill/>
                <a:tableStyleId>{45E13F9E-030D-4D51-95C3-2C343402B8A0}</a:tableStyleId>
              </a:tblPr>
              <a:tblGrid>
                <a:gridCol w="3943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5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045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DEFINITION, CAUSE/S &amp; RISK FACTORS</a:t>
                      </a:r>
                      <a:endParaRPr sz="16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Obstruction of left ventricle inflow that prevents proper filling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GB"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RFx: Rheumatic fever, untreated strep infections 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25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PATHOPHYSIOLOGY (IF APPLICABLE)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Thickening and immobility of valve </a:t>
                      </a: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obstruction of blood flow from right atrium to right ventricle  left atrial pressure increases  LAH  pulmonary venous, arterial and right heart pressures increase  pulmonary oedema  pulmonary HTN  RVH  tricuspid regurgitation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72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SIGNS &amp; SYMPTOMS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Symptoms appear years later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Dyspnoea, Haemoptysis, Oedema, Malar flush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Diastolic murmur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When patient lying on the left side in held expiration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Longer murmur = more severe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045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DIAGNOSIS &amp; INVESTIGATIONS (Ix)</a:t>
                      </a:r>
                      <a:endParaRPr sz="16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Echocardiogram: GOLD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ECG: Left atrial enlargement and AF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CXR: Pulmonary oedema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25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TREATMENT (Tx)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Rate control: BB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Diuretics: furosemide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GB"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Surgical mitral valve replacement or Percutaneous mitral balloon valvotomy (less invasive)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74" name="Picture 2" descr="Mitral Stenosis | Concise Medical Knowledge">
            <a:extLst>
              <a:ext uri="{FF2B5EF4-FFF2-40B4-BE49-F238E27FC236}">
                <a16:creationId xmlns:a16="http://schemas.microsoft.com/office/drawing/2014/main" id="{340AE1C8-4FFD-851D-0399-9F86D862B8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5"/>
          <a:stretch/>
        </p:blipFill>
        <p:spPr bwMode="auto">
          <a:xfrm>
            <a:off x="3060700" y="583692"/>
            <a:ext cx="4643120" cy="569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874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f42a8af8d_0_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892175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FFFFFF"/>
                </a:solidFill>
              </a:rPr>
              <a:t>Mitral Stenosis:   </a:t>
            </a:r>
            <a:endParaRPr dirty="0">
              <a:solidFill>
                <a:srgbClr val="FFFFFF"/>
              </a:solidFill>
            </a:endParaRPr>
          </a:p>
        </p:txBody>
      </p:sp>
      <p:graphicFrame>
        <p:nvGraphicFramePr>
          <p:cNvPr id="145" name="Google Shape;145;g14f42a8af8d_0_0"/>
          <p:cNvGraphicFramePr/>
          <p:nvPr/>
        </p:nvGraphicFramePr>
        <p:xfrm>
          <a:off x="196645" y="796208"/>
          <a:ext cx="11798710" cy="5612398"/>
        </p:xfrm>
        <a:graphic>
          <a:graphicData uri="http://schemas.openxmlformats.org/drawingml/2006/table">
            <a:tbl>
              <a:tblPr>
                <a:noFill/>
                <a:tableStyleId>{45E13F9E-030D-4D51-95C3-2C343402B8A0}</a:tableStyleId>
              </a:tblPr>
              <a:tblGrid>
                <a:gridCol w="3943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5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045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DEFINITION, CAUSE/S &amp; RISK FACTORS</a:t>
                      </a:r>
                      <a:endParaRPr sz="16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Obstruction of left ventricle inflow that prevents proper filling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GB"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RFx: Rheumatic fever, untreated strep infections 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25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PATHOPHYSIOLOGY (IF APPLICABLE)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Thickening and immobility of valve </a:t>
                      </a: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obstruction of blood flow from right atrium to right ventricle  left atrial pressure increases  LAH  pulmonary venous, arterial and right heart pressures increase  pulmonary oedema  pulmonary HTN  RVH  tricuspid regurgitation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72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SIGNS &amp; SYMPTOMS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Symptoms appear years later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Dyspnoea, Haemoptysis, Oedema, Malar flush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Diastolic murmur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When patient lying on the left side in held expiration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Longer murmur = more severe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045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DIAGNOSIS &amp; INVESTIGATIONS (Ix)</a:t>
                      </a:r>
                      <a:endParaRPr sz="16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Echocardiogram: GOLD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ECG: Left atrial enlargement and AF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CXR: Pulmonary oedema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25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TREATMENT (Tx)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Rate control: BB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Diuretics: furosemide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GB"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Surgical mitral valve replacement or Percutaneous mitral balloon valvotomy (less invasive)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03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4;p4">
            <a:extLst>
              <a:ext uri="{FF2B5EF4-FFF2-40B4-BE49-F238E27FC236}">
                <a16:creationId xmlns:a16="http://schemas.microsoft.com/office/drawing/2014/main" id="{47514F1F-D78D-44A9-2BFE-2A11801AAB1B}"/>
              </a:ext>
            </a:extLst>
          </p:cNvPr>
          <p:cNvSpPr txBox="1"/>
          <p:nvPr/>
        </p:nvSpPr>
        <p:spPr>
          <a:xfrm>
            <a:off x="379450" y="140391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48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What we’ll cover today: </a:t>
            </a:r>
            <a:endParaRPr sz="4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9445F8-FAEF-21CD-FC51-542E20C1173E}"/>
              </a:ext>
            </a:extLst>
          </p:cNvPr>
          <p:cNvSpPr txBox="1"/>
          <p:nvPr/>
        </p:nvSpPr>
        <p:spPr>
          <a:xfrm>
            <a:off x="379450" y="1485407"/>
            <a:ext cx="1020989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Hypertension </a:t>
            </a:r>
          </a:p>
          <a:p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IHD: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Angina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Acute coronary syndrome (unstable angina and myocardial infarction)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Cardiac failure </a:t>
            </a:r>
          </a:p>
          <a:p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Valvular Heart Diseases: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Aortic stenosis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Mitral regurgitation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Aortic regurgitation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Mitral stenosis </a:t>
            </a:r>
          </a:p>
          <a:p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Infections: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Infective endocarditis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Pericarditis </a:t>
            </a:r>
          </a:p>
          <a:p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Pericardial effusion and cardiac tamponade </a:t>
            </a:r>
          </a:p>
          <a:p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Arrythmias: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Atrial fibrillation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Atrial flutter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Heart block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Bundle branch block </a:t>
            </a:r>
          </a:p>
          <a:p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Types of shock </a:t>
            </a:r>
          </a:p>
        </p:txBody>
      </p:sp>
    </p:spTree>
    <p:extLst>
      <p:ext uri="{BB962C8B-B14F-4D97-AF65-F5344CB8AC3E}">
        <p14:creationId xmlns:p14="http://schemas.microsoft.com/office/powerpoint/2010/main" val="305751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f42a8af8d_0_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937895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FFFFFF"/>
                </a:solidFill>
              </a:rPr>
              <a:t>Aortic Regurgitation:   </a:t>
            </a:r>
            <a:endParaRPr dirty="0">
              <a:solidFill>
                <a:srgbClr val="FFFFFF"/>
              </a:solidFill>
            </a:endParaRPr>
          </a:p>
        </p:txBody>
      </p:sp>
      <p:graphicFrame>
        <p:nvGraphicFramePr>
          <p:cNvPr id="145" name="Google Shape;145;g14f42a8af8d_0_0"/>
          <p:cNvGraphicFramePr/>
          <p:nvPr>
            <p:extLst>
              <p:ext uri="{D42A27DB-BD31-4B8C-83A1-F6EECF244321}">
                <p14:modId xmlns:p14="http://schemas.microsoft.com/office/powerpoint/2010/main" val="4019712170"/>
              </p:ext>
            </p:extLst>
          </p:nvPr>
        </p:nvGraphicFramePr>
        <p:xfrm>
          <a:off x="535445" y="1142185"/>
          <a:ext cx="11008855" cy="5303370"/>
        </p:xfrm>
        <a:graphic>
          <a:graphicData uri="http://schemas.openxmlformats.org/drawingml/2006/table">
            <a:tbl>
              <a:tblPr>
                <a:noFill/>
                <a:tableStyleId>{45E13F9E-030D-4D51-95C3-2C343402B8A0}</a:tableStyleId>
              </a:tblPr>
              <a:tblGrid>
                <a:gridCol w="3679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9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DEFINITION, CAUSE/S &amp; RISK FACTORS</a:t>
                      </a:r>
                      <a:endParaRPr sz="16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Leakage of blood into left ventricle from the aorta during diastole due to ineffective coaptation of the aortic cusps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GB"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Causes: Congenital bicuspid aortic valve, rhematic fever, IE 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PATHOPHYSIOLOGY (IF APPLICABLE)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maintain cardiac output more blood needs to be pumped out of the left ventricle to compensate for the backflow </a:t>
                      </a: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LVH  heart failure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Decreased coronary artery supply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SIGNS &amp; SYMPTOMS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Exertional dyspnoea, palpitations, angina, syncope, displaced apex beat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GB"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Diastolic murmur at the left sternal border 4</a:t>
                      </a:r>
                      <a:r>
                        <a:rPr lang="en-GB" sz="1600" u="none" strike="noStrike" cap="none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intercostal space 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Collapsing water hammer pulse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DIAGNOSIS &amp; INVESTIGATIONS (Ix)</a:t>
                      </a:r>
                      <a:endParaRPr sz="16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Echocardiogram: GOLD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ECG: LVH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CXR: aortic root enlargement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TREATMENT (Tx)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IE prophylaxis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Vasodilators: </a:t>
                      </a:r>
                      <a:r>
                        <a:rPr lang="en-GB" sz="16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ACEi</a:t>
                      </a:r>
                      <a:endParaRPr lang="en-GB"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Monitor progression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Surgery if symptoms are increasing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010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f42a8af8d_0_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937895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FFFFFF"/>
                </a:solidFill>
              </a:rPr>
              <a:t>Aortic Regurgitation:   </a:t>
            </a:r>
            <a:endParaRPr dirty="0">
              <a:solidFill>
                <a:srgbClr val="FFFFFF"/>
              </a:solidFill>
            </a:endParaRPr>
          </a:p>
        </p:txBody>
      </p:sp>
      <p:graphicFrame>
        <p:nvGraphicFramePr>
          <p:cNvPr id="145" name="Google Shape;145;g14f42a8af8d_0_0"/>
          <p:cNvGraphicFramePr/>
          <p:nvPr/>
        </p:nvGraphicFramePr>
        <p:xfrm>
          <a:off x="535445" y="1142185"/>
          <a:ext cx="11008855" cy="5303370"/>
        </p:xfrm>
        <a:graphic>
          <a:graphicData uri="http://schemas.openxmlformats.org/drawingml/2006/table">
            <a:tbl>
              <a:tblPr>
                <a:noFill/>
                <a:tableStyleId>{45E13F9E-030D-4D51-95C3-2C343402B8A0}</a:tableStyleId>
              </a:tblPr>
              <a:tblGrid>
                <a:gridCol w="3679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9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DEFINITION, CAUSE/S &amp; RISK FACTORS</a:t>
                      </a:r>
                      <a:endParaRPr sz="16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Leakage of blood into left ventricle from the aorta during diastole due to ineffective coaptation of the aortic cusps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GB"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Causes: Congenital bicuspid aortic valve, rhematic fever, IE 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PATHOPHYSIOLOGY (IF APPLICABLE)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maintain cardiac output more blood needs to be pumped out of the left ventricle to compensate for the backflow </a:t>
                      </a: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LVH  heart failure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Decreased coronary artery supply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SIGNS &amp; SYMPTOMS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Exertional dyspnoea, palpitations, angina, syncope, displaced apex beat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GB"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Diastolic murmur at the left sternal border 4</a:t>
                      </a:r>
                      <a:r>
                        <a:rPr lang="en-GB" sz="1600" u="none" strike="noStrike" cap="none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intercostal space 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Collapsing water hammer pulse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DIAGNOSIS &amp; INVESTIGATIONS (Ix)</a:t>
                      </a:r>
                      <a:endParaRPr sz="16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Echocardiogram: GOLD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ECG: LVH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CXR: aortic root enlargement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TREATMENT (Tx)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IE prophylaxis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Vasodilators: </a:t>
                      </a:r>
                      <a:r>
                        <a:rPr lang="en-GB" sz="16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ACEi</a:t>
                      </a:r>
                      <a:endParaRPr lang="en-GB"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Monitor progression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Surgery if symptoms are increasing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098" name="Picture 2" descr="Aortic valve regurgitation - Servier Medical Art">
            <a:extLst>
              <a:ext uri="{FF2B5EF4-FFF2-40B4-BE49-F238E27FC236}">
                <a16:creationId xmlns:a16="http://schemas.microsoft.com/office/drawing/2014/main" id="{5CD439BE-FD56-614B-A783-9738E46AC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20" y="276940"/>
            <a:ext cx="4916805" cy="630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669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f42a8af8d_0_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937895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FFFFFF"/>
                </a:solidFill>
              </a:rPr>
              <a:t>Aortic Regurgitation:   </a:t>
            </a:r>
            <a:endParaRPr dirty="0">
              <a:solidFill>
                <a:srgbClr val="FFFFFF"/>
              </a:solidFill>
            </a:endParaRPr>
          </a:p>
        </p:txBody>
      </p:sp>
      <p:graphicFrame>
        <p:nvGraphicFramePr>
          <p:cNvPr id="145" name="Google Shape;145;g14f42a8af8d_0_0"/>
          <p:cNvGraphicFramePr/>
          <p:nvPr/>
        </p:nvGraphicFramePr>
        <p:xfrm>
          <a:off x="535445" y="1142185"/>
          <a:ext cx="11008855" cy="5303370"/>
        </p:xfrm>
        <a:graphic>
          <a:graphicData uri="http://schemas.openxmlformats.org/drawingml/2006/table">
            <a:tbl>
              <a:tblPr>
                <a:noFill/>
                <a:tableStyleId>{45E13F9E-030D-4D51-95C3-2C343402B8A0}</a:tableStyleId>
              </a:tblPr>
              <a:tblGrid>
                <a:gridCol w="3679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9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DEFINITION, CAUSE/S &amp; RISK FACTORS</a:t>
                      </a:r>
                      <a:endParaRPr sz="16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Leakage of blood into left ventricle from the aorta during diastole due to ineffective coaptation of the aortic cusps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GB"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Causes: Congenital bicuspid aortic valve, rhematic fever, IE 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PATHOPHYSIOLOGY (IF APPLICABLE)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maintain cardiac output more blood needs to be pumped out of the left ventricle to compensate for the backflow </a:t>
                      </a: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LVH  heart failure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Decreased coronary artery supply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SIGNS &amp; SYMPTOMS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Exertional dyspnoea, palpitations, angina, syncope, displaced apex beat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GB"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Diastolic murmur at the left sternal border 4</a:t>
                      </a:r>
                      <a:r>
                        <a:rPr lang="en-GB" sz="1600" u="none" strike="noStrike" cap="none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intercostal space 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Collapsing water hammer pulse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DIAGNOSIS &amp; INVESTIGATIONS (Ix)</a:t>
                      </a:r>
                      <a:endParaRPr sz="16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Echocardiogram: GOLD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ECG: LVH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CXR: aortic root enlargement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TREATMENT (Tx)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IE prophylaxis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Vasodilators: </a:t>
                      </a:r>
                      <a:r>
                        <a:rPr lang="en-GB" sz="16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ACEi</a:t>
                      </a:r>
                      <a:endParaRPr lang="en-GB"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Monitor progression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Surgery if symptoms are increasing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472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665964-1535-398F-B9DB-B2BC5F2F0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Google Shape;347;g112a30bf788_4_0">
            <a:extLst>
              <a:ext uri="{FF2B5EF4-FFF2-40B4-BE49-F238E27FC236}">
                <a16:creationId xmlns:a16="http://schemas.microsoft.com/office/drawing/2014/main" id="{DD479857-33AB-2616-1411-B51C48D5178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610" y="182562"/>
            <a:ext cx="11574780" cy="649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66405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f42a8af8d_0_0"/>
          <p:cNvSpPr txBox="1">
            <a:spLocks noGrp="1"/>
          </p:cNvSpPr>
          <p:nvPr>
            <p:ph type="title"/>
          </p:nvPr>
        </p:nvSpPr>
        <p:spPr>
          <a:xfrm>
            <a:off x="838200" y="2428840"/>
            <a:ext cx="105156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FFFFFF"/>
                </a:solidFill>
              </a:rPr>
              <a:t>Infections    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32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f42a8af8d_0_0"/>
          <p:cNvSpPr txBox="1">
            <a:spLocks noGrp="1"/>
          </p:cNvSpPr>
          <p:nvPr>
            <p:ph type="title"/>
          </p:nvPr>
        </p:nvSpPr>
        <p:spPr>
          <a:xfrm>
            <a:off x="489725" y="91179"/>
            <a:ext cx="10515600" cy="949345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FFFFFF"/>
                </a:solidFill>
              </a:rPr>
              <a:t>Infective Endocarditis:   </a:t>
            </a:r>
            <a:endParaRPr dirty="0">
              <a:solidFill>
                <a:srgbClr val="FFFFFF"/>
              </a:solidFill>
            </a:endParaRPr>
          </a:p>
        </p:txBody>
      </p:sp>
      <p:graphicFrame>
        <p:nvGraphicFramePr>
          <p:cNvPr id="145" name="Google Shape;145;g14f42a8af8d_0_0"/>
          <p:cNvGraphicFramePr/>
          <p:nvPr>
            <p:extLst>
              <p:ext uri="{D42A27DB-BD31-4B8C-83A1-F6EECF244321}">
                <p14:modId xmlns:p14="http://schemas.microsoft.com/office/powerpoint/2010/main" val="3420762805"/>
              </p:ext>
            </p:extLst>
          </p:nvPr>
        </p:nvGraphicFramePr>
        <p:xfrm>
          <a:off x="157655" y="1040524"/>
          <a:ext cx="11876690" cy="5973900"/>
        </p:xfrm>
        <a:graphic>
          <a:graphicData uri="http://schemas.openxmlformats.org/drawingml/2006/table">
            <a:tbl>
              <a:tblPr>
                <a:noFill/>
                <a:tableStyleId>{45E13F9E-030D-4D51-95C3-2C343402B8A0}</a:tableStyleId>
              </a:tblPr>
              <a:tblGrid>
                <a:gridCol w="3969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7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DEFINITION, CAUSE/S &amp; RISK FACTORS</a:t>
                      </a:r>
                      <a:endParaRPr sz="16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 infection of the endocardium or vascular endothelium of the heart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GB"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RFx: IVDU, poor dental hygiene, prosthetic valve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Causes: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Most common- Staph aureus: IVDU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Strep viridians: poor dental hygiene (most common in developing countries)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Staphylococcus epidermis: prosthetic valve surgery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SIGNS &amp; SYMPTOMS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Fever, headache, malaise, confusion and night sweats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Finger clubbing, splinter haemorrhages, Janeway lesions, </a:t>
                      </a:r>
                      <a:r>
                        <a:rPr lang="en-GB" sz="16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osler</a:t>
                      </a: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nodes, </a:t>
                      </a:r>
                      <a:r>
                        <a:rPr lang="en-GB" sz="16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roth</a:t>
                      </a: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spots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DIAGNOSIS &amp; INVESTIGATIONS (Ix)</a:t>
                      </a:r>
                      <a:endParaRPr sz="16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Duke's criteria to decide whether it is definite or possible IE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Blood cultures: 3 sets from different sites over 24 hours (BEFORE ANTIBIOTICS)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 CRP and ESR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CXR: cardiomegaly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ECG: long PR interval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Echo (gold) TTE is less discomfort but TOE is much more sensitive and diagnostic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TREATMENT (Tx)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Prolonged course of antibiotics (6 weeks)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2weeks IV and then switch to oral 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Differentials: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SLE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Antiphospholipid syndrome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Reactive arthritis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Meningitis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0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f42a8af8d_0_0"/>
          <p:cNvSpPr txBox="1">
            <a:spLocks noGrp="1"/>
          </p:cNvSpPr>
          <p:nvPr>
            <p:ph type="title"/>
          </p:nvPr>
        </p:nvSpPr>
        <p:spPr>
          <a:xfrm>
            <a:off x="489725" y="195013"/>
            <a:ext cx="10515600" cy="687856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FFFFFF"/>
                </a:solidFill>
              </a:rPr>
              <a:t>Pericarditis:   </a:t>
            </a:r>
            <a:endParaRPr dirty="0">
              <a:solidFill>
                <a:srgbClr val="FFFFFF"/>
              </a:solidFill>
            </a:endParaRPr>
          </a:p>
        </p:txBody>
      </p:sp>
      <p:graphicFrame>
        <p:nvGraphicFramePr>
          <p:cNvPr id="145" name="Google Shape;145;g14f42a8af8d_0_0"/>
          <p:cNvGraphicFramePr/>
          <p:nvPr>
            <p:extLst>
              <p:ext uri="{D42A27DB-BD31-4B8C-83A1-F6EECF244321}">
                <p14:modId xmlns:p14="http://schemas.microsoft.com/office/powerpoint/2010/main" val="2352368683"/>
              </p:ext>
            </p:extLst>
          </p:nvPr>
        </p:nvGraphicFramePr>
        <p:xfrm>
          <a:off x="215462" y="882869"/>
          <a:ext cx="11976538" cy="6461580"/>
        </p:xfrm>
        <a:graphic>
          <a:graphicData uri="http://schemas.openxmlformats.org/drawingml/2006/table">
            <a:tbl>
              <a:tblPr>
                <a:noFill/>
                <a:tableStyleId>{45E13F9E-030D-4D51-95C3-2C343402B8A0}</a:tableStyleId>
              </a:tblPr>
              <a:tblGrid>
                <a:gridCol w="4002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3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DEFINITION, CAUSE/S &amp; RISK FACTORS</a:t>
                      </a:r>
                      <a:endParaRPr sz="16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Acute inflammation of the pericardium with or without effusion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GB"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Causes: majority are idiopathic and most commonly seen in young healthy patients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Viral is the most common infectious cause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Bacterial and fungal are more rare  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01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Pathophysiology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Acute inflammation of the pericardium </a:t>
                      </a: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fibrinous reaction  exudate and adhesions within pericardial sac  serous or haemorrhagic effusion may occur </a:t>
                      </a:r>
                      <a:endParaRPr lang="en-GB"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SIGNS &amp; SYMPTOMS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Sharp, pleuritic, crushing chest pain worse on inspiration and lying down and relieved by sitting forwards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Dyspnoea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Cough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Hiccups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Fever and tachycardia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DIAGNOSIS &amp; INVESTIGATIONS (Ix)</a:t>
                      </a:r>
                      <a:endParaRPr sz="16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CXR: cardiomegaly in case of effusion 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ECG: Saddle shaped ST elevation (diagnostic)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Increased inflammatory markers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TREATMENT (Tx)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NSAIDs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Colchicine for 3 weeks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Differentials: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Angina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Pulmonary infarction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9527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f42a8af8d_0_0"/>
          <p:cNvSpPr txBox="1">
            <a:spLocks noGrp="1"/>
          </p:cNvSpPr>
          <p:nvPr>
            <p:ph type="title"/>
          </p:nvPr>
        </p:nvSpPr>
        <p:spPr>
          <a:xfrm>
            <a:off x="489725" y="195013"/>
            <a:ext cx="105156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FFFFFF"/>
                </a:solidFill>
              </a:rPr>
              <a:t>Pericardial Effusion:   </a:t>
            </a:r>
            <a:endParaRPr dirty="0">
              <a:solidFill>
                <a:srgbClr val="FFFFFF"/>
              </a:solidFill>
            </a:endParaRPr>
          </a:p>
        </p:txBody>
      </p:sp>
      <p:graphicFrame>
        <p:nvGraphicFramePr>
          <p:cNvPr id="145" name="Google Shape;145;g14f42a8af8d_0_0"/>
          <p:cNvGraphicFramePr/>
          <p:nvPr>
            <p:extLst>
              <p:ext uri="{D42A27DB-BD31-4B8C-83A1-F6EECF244321}">
                <p14:modId xmlns:p14="http://schemas.microsoft.com/office/powerpoint/2010/main" val="976400833"/>
              </p:ext>
            </p:extLst>
          </p:nvPr>
        </p:nvGraphicFramePr>
        <p:xfrm>
          <a:off x="489725" y="1690825"/>
          <a:ext cx="10688027" cy="3901320"/>
        </p:xfrm>
        <a:graphic>
          <a:graphicData uri="http://schemas.openxmlformats.org/drawingml/2006/table">
            <a:tbl>
              <a:tblPr>
                <a:noFill/>
                <a:tableStyleId>{45E13F9E-030D-4D51-95C3-2C343402B8A0}</a:tableStyleId>
              </a:tblPr>
              <a:tblGrid>
                <a:gridCol w="3572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5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DEFINITION, CAUSE/S &amp; RISK FACTORS</a:t>
                      </a:r>
                      <a:endParaRPr sz="16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collection of fluid within the potential space of the serous pericardial sac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Commonly occurs with an episode of acute pericarditis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When this leads to ventricular filling compromise it becomes cardiac tamponade (EMERGENCY)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SIGNS &amp; SYMPTOMS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Soft and distant heart sounds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Muffled apex beat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Raised JVP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Dyspnoea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DIAGNOSIS &amp; INVESTIGATIONS (Ix)</a:t>
                      </a:r>
                      <a:endParaRPr sz="16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CXR: Large globular heart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ECG: Low voltage QRS complexes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Echo: GOLD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TREATMENT (Tx)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Treat the underlying cause (</a:t>
                      </a:r>
                      <a:r>
                        <a:rPr lang="en-GB" sz="16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i.e</a:t>
                      </a: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pericarditis)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Most resolve spontaneously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122" name="Picture 2" descr="Pericardial effusion">
            <a:extLst>
              <a:ext uri="{FF2B5EF4-FFF2-40B4-BE49-F238E27FC236}">
                <a16:creationId xmlns:a16="http://schemas.microsoft.com/office/drawing/2014/main" id="{3CA7C431-9EB0-6F11-035E-9A4D9B971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3211830"/>
            <a:ext cx="4381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1648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f42a8af8d_0_0"/>
          <p:cNvSpPr txBox="1">
            <a:spLocks noGrp="1"/>
          </p:cNvSpPr>
          <p:nvPr>
            <p:ph type="title"/>
          </p:nvPr>
        </p:nvSpPr>
        <p:spPr>
          <a:xfrm>
            <a:off x="489725" y="116185"/>
            <a:ext cx="105156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FFFFFF"/>
                </a:solidFill>
              </a:rPr>
              <a:t>Cardiac Tamponade:   </a:t>
            </a:r>
            <a:endParaRPr dirty="0">
              <a:solidFill>
                <a:srgbClr val="FFFFFF"/>
              </a:solidFill>
            </a:endParaRPr>
          </a:p>
        </p:txBody>
      </p:sp>
      <p:graphicFrame>
        <p:nvGraphicFramePr>
          <p:cNvPr id="145" name="Google Shape;145;g14f42a8af8d_0_0"/>
          <p:cNvGraphicFramePr/>
          <p:nvPr>
            <p:extLst>
              <p:ext uri="{D42A27DB-BD31-4B8C-83A1-F6EECF244321}">
                <p14:modId xmlns:p14="http://schemas.microsoft.com/office/powerpoint/2010/main" val="2648038876"/>
              </p:ext>
            </p:extLst>
          </p:nvPr>
        </p:nvGraphicFramePr>
        <p:xfrm>
          <a:off x="489725" y="1690824"/>
          <a:ext cx="6642595" cy="4504235"/>
        </p:xfrm>
        <a:graphic>
          <a:graphicData uri="http://schemas.openxmlformats.org/drawingml/2006/table">
            <a:tbl>
              <a:tblPr>
                <a:noFill/>
                <a:tableStyleId>{45E13F9E-030D-4D51-95C3-2C343402B8A0}</a:tableStyleId>
              </a:tblPr>
              <a:tblGrid>
                <a:gridCol w="2220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2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089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DEFINITION, CAUSE/S &amp; RISK FACTORS</a:t>
                      </a:r>
                      <a:endParaRPr sz="16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Compromised ventricular filling due to pericardial effusion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07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SIGNS &amp; SYMPTOMS 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Beck’s triad: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Muffled heart sounds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Raised JVP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 blood pressure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11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DIAGNOSIS &amp; INVESTIGATIONS (</a:t>
                      </a:r>
                      <a:r>
                        <a:rPr lang="en-US" sz="16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Ix</a:t>
                      </a: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CXR: Large globular heart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ECG: Low voltage QRS complexes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Echo: (GOLD) late diastolic collapse of the right atrium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14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TREATMENT (Tx)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Call the experts!!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Urgent drainage: Pericardiocentesis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146" name="Picture 2" descr="Cardiac Tamponade">
            <a:extLst>
              <a:ext uri="{FF2B5EF4-FFF2-40B4-BE49-F238E27FC236}">
                <a16:creationId xmlns:a16="http://schemas.microsoft.com/office/drawing/2014/main" id="{EA022046-39EB-DE19-CE56-6B8691E32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070" y="2064543"/>
            <a:ext cx="5197930" cy="27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6023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f42a8af8d_0_0"/>
          <p:cNvSpPr txBox="1">
            <a:spLocks noGrp="1"/>
          </p:cNvSpPr>
          <p:nvPr>
            <p:ph type="title"/>
          </p:nvPr>
        </p:nvSpPr>
        <p:spPr>
          <a:xfrm>
            <a:off x="838200" y="2428840"/>
            <a:ext cx="105156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FFFFFF"/>
                </a:solidFill>
              </a:rPr>
              <a:t>Arrythmias     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89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4;p4">
            <a:extLst>
              <a:ext uri="{FF2B5EF4-FFF2-40B4-BE49-F238E27FC236}">
                <a16:creationId xmlns:a16="http://schemas.microsoft.com/office/drawing/2014/main" id="{47514F1F-D78D-44A9-2BFE-2A11801AAB1B}"/>
              </a:ext>
            </a:extLst>
          </p:cNvPr>
          <p:cNvSpPr txBox="1"/>
          <p:nvPr/>
        </p:nvSpPr>
        <p:spPr>
          <a:xfrm>
            <a:off x="379450" y="140391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48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What we won’t be covering today: </a:t>
            </a:r>
            <a:endParaRPr sz="4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068CD7-C7C6-0968-B752-2BF834A736EE}"/>
              </a:ext>
            </a:extLst>
          </p:cNvPr>
          <p:cNvSpPr txBox="1"/>
          <p:nvPr/>
        </p:nvSpPr>
        <p:spPr>
          <a:xfrm>
            <a:off x="840658" y="1784555"/>
            <a:ext cx="52553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Congenital Heart defects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AAA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Cardiomyopathies </a:t>
            </a:r>
          </a:p>
        </p:txBody>
      </p:sp>
    </p:spTree>
    <p:extLst>
      <p:ext uri="{BB962C8B-B14F-4D97-AF65-F5344CB8AC3E}">
        <p14:creationId xmlns:p14="http://schemas.microsoft.com/office/powerpoint/2010/main" val="16997329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Google Shape;143;g14f42a8af8d_0_0"/>
          <p:cNvSpPr txBox="1"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ctr">
              <a:spcBef>
                <a:spcPct val="0"/>
              </a:spcBef>
              <a:spcAft>
                <a:spcPts val="0"/>
              </a:spcAft>
              <a:buSzPts val="1800"/>
            </a:pP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Heart Block      </a:t>
            </a:r>
          </a:p>
        </p:txBody>
      </p:sp>
      <p:pic>
        <p:nvPicPr>
          <p:cNvPr id="3" name="Picture 2" descr="Table&#10;&#10;Description automatically generated with low confidence">
            <a:extLst>
              <a:ext uri="{FF2B5EF4-FFF2-40B4-BE49-F238E27FC236}">
                <a16:creationId xmlns:a16="http://schemas.microsoft.com/office/drawing/2014/main" id="{EC2B00D2-CB4E-A90F-5BFE-46D914DEE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7128"/>
            <a:ext cx="12419467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366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/>
          <p:nvPr/>
        </p:nvSpPr>
        <p:spPr>
          <a:xfrm>
            <a:off x="304800" y="239712"/>
            <a:ext cx="11555896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304800" y="445130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Atrial Fibrillation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BDDD4-2024-9F6B-9CBB-2F419EBD3A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D3EF15-FADF-5518-5B44-D8D7396E7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89" y="1825625"/>
            <a:ext cx="11874021" cy="334433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/>
          <p:nvPr/>
        </p:nvSpPr>
        <p:spPr>
          <a:xfrm>
            <a:off x="304800" y="239712"/>
            <a:ext cx="11555896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304800" y="445130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Atrial Flutter: 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BDDD4-2024-9F6B-9CBB-2F419EBD3A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0BEFED-6FB3-84BF-D471-5974F6EC3F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630"/>
          <a:stretch/>
        </p:blipFill>
        <p:spPr>
          <a:xfrm>
            <a:off x="0" y="3284597"/>
            <a:ext cx="12494387" cy="17471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9C4086-6971-7770-049B-1CBB774194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6157" y="2878861"/>
            <a:ext cx="13415546" cy="36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759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/>
          <p:nvPr/>
        </p:nvSpPr>
        <p:spPr>
          <a:xfrm>
            <a:off x="304800" y="239712"/>
            <a:ext cx="11555896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562769" y="408691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Bundle Branch Block: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00C80-7776-A82D-1B86-28EA7D4EC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6411" y="1845940"/>
            <a:ext cx="5181600" cy="4351338"/>
          </a:xfrm>
        </p:spPr>
        <p:txBody>
          <a:bodyPr/>
          <a:lstStyle/>
          <a:p>
            <a:pPr marL="114300" indent="0">
              <a:buNone/>
            </a:pPr>
            <a:r>
              <a:rPr lang="en-GB" dirty="0"/>
              <a:t>RBBB: </a:t>
            </a:r>
          </a:p>
          <a:p>
            <a:pPr marL="114300" indent="0">
              <a:buNone/>
            </a:pPr>
            <a:endParaRPr lang="en-GB" dirty="0"/>
          </a:p>
          <a:p>
            <a:r>
              <a:rPr lang="en-GB" dirty="0"/>
              <a:t>Causes: PE, IHD, ASD, VSD </a:t>
            </a:r>
          </a:p>
          <a:p>
            <a:r>
              <a:rPr lang="en-GB" dirty="0"/>
              <a:t>Right bundle no longer conducts </a:t>
            </a:r>
            <a:r>
              <a:rPr lang="en-GB" dirty="0">
                <a:sym typeface="Wingdings" panose="05000000000000000000" pitchFamily="2" charset="2"/>
              </a:rPr>
              <a:t> ventricles don’t contract at the same time  left ventricle contracts first and then activates the right ventricle to contract </a:t>
            </a: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6270F97-F372-2DAF-995C-A0ED3E067078}"/>
              </a:ext>
            </a:extLst>
          </p:cNvPr>
          <p:cNvSpPr txBox="1">
            <a:spLocks/>
          </p:cNvSpPr>
          <p:nvPr/>
        </p:nvSpPr>
        <p:spPr>
          <a:xfrm>
            <a:off x="6307465" y="1904339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GB" dirty="0"/>
              <a:t>LBBB: </a:t>
            </a:r>
          </a:p>
          <a:p>
            <a:pPr marL="114300" indent="0">
              <a:buFont typeface="Arial"/>
              <a:buNone/>
            </a:pPr>
            <a:endParaRPr lang="en-GB" dirty="0"/>
          </a:p>
          <a:p>
            <a:r>
              <a:rPr lang="en-GB" dirty="0"/>
              <a:t>Causes: IHD and aortic valve disease </a:t>
            </a:r>
          </a:p>
          <a:p>
            <a:r>
              <a:rPr lang="en-GB" dirty="0"/>
              <a:t>Left bundle no longer conducts </a:t>
            </a:r>
            <a:r>
              <a:rPr lang="en-GB" dirty="0">
                <a:sym typeface="Wingdings" panose="05000000000000000000" pitchFamily="2" charset="2"/>
              </a:rPr>
              <a:t> ventricles don’t contract at the same time  right ventricle contracts first and then activates the left ventricle to contract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2051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/>
          <p:nvPr/>
        </p:nvSpPr>
        <p:spPr>
          <a:xfrm>
            <a:off x="304800" y="239712"/>
            <a:ext cx="11555896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562769" y="408691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Bundle Branch Block: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663070-D90C-C8E3-0CE5-12ED5F72D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Right bundle branch block - WikEM">
            <a:extLst>
              <a:ext uri="{FF2B5EF4-FFF2-40B4-BE49-F238E27FC236}">
                <a16:creationId xmlns:a16="http://schemas.microsoft.com/office/drawing/2014/main" id="{87C33208-3111-3458-0EAF-6DDAFD7A5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88" y="2057546"/>
            <a:ext cx="8321024" cy="35553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03477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/>
          <p:nvPr/>
        </p:nvSpPr>
        <p:spPr>
          <a:xfrm>
            <a:off x="304800" y="239712"/>
            <a:ext cx="11555896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562769" y="408691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PAV vs PVD (DVT):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8A20B5D-71C8-4895-5706-A780CB348F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139244"/>
              </p:ext>
            </p:extLst>
          </p:nvPr>
        </p:nvGraphicFramePr>
        <p:xfrm>
          <a:off x="1328023" y="1420080"/>
          <a:ext cx="9050364" cy="2519680"/>
        </p:xfrm>
        <a:graphic>
          <a:graphicData uri="http://schemas.openxmlformats.org/drawingml/2006/table">
            <a:tbl>
              <a:tblPr firstRow="1" bandRow="1">
                <a:tableStyleId>{45E13F9E-030D-4D51-95C3-2C343402B8A0}</a:tableStyleId>
              </a:tblPr>
              <a:tblGrid>
                <a:gridCol w="2000632">
                  <a:extLst>
                    <a:ext uri="{9D8B030D-6E8A-4147-A177-3AD203B41FA5}">
                      <a16:colId xmlns:a16="http://schemas.microsoft.com/office/drawing/2014/main" val="3430240030"/>
                    </a:ext>
                  </a:extLst>
                </a:gridCol>
                <a:gridCol w="3700901">
                  <a:extLst>
                    <a:ext uri="{9D8B030D-6E8A-4147-A177-3AD203B41FA5}">
                      <a16:colId xmlns:a16="http://schemas.microsoft.com/office/drawing/2014/main" val="1809175181"/>
                    </a:ext>
                  </a:extLst>
                </a:gridCol>
                <a:gridCol w="3348831">
                  <a:extLst>
                    <a:ext uri="{9D8B030D-6E8A-4147-A177-3AD203B41FA5}">
                      <a16:colId xmlns:a16="http://schemas.microsoft.com/office/drawing/2014/main" val="34528381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Peripheral Arterial Disease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Peripheral Venous Disease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905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Pain, pulseless, pallor, perishingly cold, paraesthesia, paralysis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Red, swollen, warm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086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Symptoms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Intermittent claudication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Dull achy constant pain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705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Investigations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ABPI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D-dimer and doppler ultrasound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228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Anti-coagulants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Anti-coagulant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355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Acute limb ischaemia </a:t>
                      </a:r>
                      <a:r>
                        <a:rPr lang="en-GB" sz="18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loss of limb </a:t>
                      </a:r>
                      <a:endParaRPr lang="en-GB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342601"/>
                  </a:ext>
                </a:extLst>
              </a:tr>
            </a:tbl>
          </a:graphicData>
        </a:graphic>
      </p:graphicFrame>
      <p:pic>
        <p:nvPicPr>
          <p:cNvPr id="1028" name="Picture 4" descr="PAD or PVD?: Daniel D. Michaels, DPM, MS, DABFAS: Podiatrist">
            <a:extLst>
              <a:ext uri="{FF2B5EF4-FFF2-40B4-BE49-F238E27FC236}">
                <a16:creationId xmlns:a16="http://schemas.microsoft.com/office/drawing/2014/main" id="{E52DD431-CA8C-8803-8860-4D24A1B406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r="5217" b="7781"/>
          <a:stretch/>
        </p:blipFill>
        <p:spPr bwMode="auto">
          <a:xfrm>
            <a:off x="3704303" y="4071371"/>
            <a:ext cx="4783394" cy="263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0063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f42a8af8d_0_0"/>
          <p:cNvSpPr txBox="1">
            <a:spLocks noGrp="1"/>
          </p:cNvSpPr>
          <p:nvPr>
            <p:ph type="title"/>
          </p:nvPr>
        </p:nvSpPr>
        <p:spPr>
          <a:xfrm>
            <a:off x="838200" y="2428840"/>
            <a:ext cx="105156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FFFFFF"/>
                </a:solidFill>
              </a:rPr>
              <a:t>SBA Questions      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091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f42a8af8d_0_0"/>
          <p:cNvSpPr txBox="1">
            <a:spLocks noGrp="1"/>
          </p:cNvSpPr>
          <p:nvPr>
            <p:ph type="title"/>
          </p:nvPr>
        </p:nvSpPr>
        <p:spPr>
          <a:xfrm>
            <a:off x="514350" y="251460"/>
            <a:ext cx="11163300" cy="294894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FFFFFF"/>
                </a:solidFill>
              </a:rPr>
              <a:t>An ECG of a patient on the cardiology ward shows increasing PR intervals which </a:t>
            </a:r>
            <a:r>
              <a:rPr lang="en-US" dirty="0" err="1">
                <a:solidFill>
                  <a:srgbClr val="FFFFFF"/>
                </a:solidFill>
              </a:rPr>
              <a:t>enetually</a:t>
            </a:r>
            <a:r>
              <a:rPr lang="en-US" dirty="0">
                <a:solidFill>
                  <a:srgbClr val="FFFFFF"/>
                </a:solidFill>
              </a:rPr>
              <a:t> culminates in an absent QRS complex after the P wave. What is the most likely diagnosis?      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6728FB-5BA6-0709-649D-FAA7E1F1C4C7}"/>
              </a:ext>
            </a:extLst>
          </p:cNvPr>
          <p:cNvSpPr txBox="1"/>
          <p:nvPr/>
        </p:nvSpPr>
        <p:spPr>
          <a:xfrm>
            <a:off x="514350" y="3680460"/>
            <a:ext cx="11163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2800" dirty="0"/>
              <a:t>Normal sinus rhythm 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First-degree AV block 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Mobitz type I block 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Mobitz type II block 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Complete heart block </a:t>
            </a:r>
          </a:p>
        </p:txBody>
      </p:sp>
    </p:spTree>
    <p:extLst>
      <p:ext uri="{BB962C8B-B14F-4D97-AF65-F5344CB8AC3E}">
        <p14:creationId xmlns:p14="http://schemas.microsoft.com/office/powerpoint/2010/main" val="1090722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f42a8af8d_0_0"/>
          <p:cNvSpPr txBox="1">
            <a:spLocks noGrp="1"/>
          </p:cNvSpPr>
          <p:nvPr>
            <p:ph type="title"/>
          </p:nvPr>
        </p:nvSpPr>
        <p:spPr>
          <a:xfrm>
            <a:off x="514350" y="251460"/>
            <a:ext cx="11163300" cy="294894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FFFFFF"/>
                </a:solidFill>
              </a:rPr>
              <a:t>An ECG of a patient on the cardiology ward shows increasing PR intervals which </a:t>
            </a:r>
            <a:r>
              <a:rPr lang="en-US" dirty="0" err="1">
                <a:solidFill>
                  <a:srgbClr val="FFFFFF"/>
                </a:solidFill>
              </a:rPr>
              <a:t>enetually</a:t>
            </a:r>
            <a:r>
              <a:rPr lang="en-US" dirty="0">
                <a:solidFill>
                  <a:srgbClr val="FFFFFF"/>
                </a:solidFill>
              </a:rPr>
              <a:t> culminates in an absent QRS complex after the P wave. What is the most likely diagnosis?      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6728FB-5BA6-0709-649D-FAA7E1F1C4C7}"/>
              </a:ext>
            </a:extLst>
          </p:cNvPr>
          <p:cNvSpPr txBox="1"/>
          <p:nvPr/>
        </p:nvSpPr>
        <p:spPr>
          <a:xfrm>
            <a:off x="514350" y="3680460"/>
            <a:ext cx="11163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2800" dirty="0"/>
              <a:t>Normal sinus rhythm 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First-degree AV block 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>
                <a:highlight>
                  <a:srgbClr val="00FF00"/>
                </a:highlight>
              </a:rPr>
              <a:t>Mobitz type I block 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Mobitz type II block 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Complete heart block </a:t>
            </a:r>
          </a:p>
        </p:txBody>
      </p:sp>
    </p:spTree>
    <p:extLst>
      <p:ext uri="{BB962C8B-B14F-4D97-AF65-F5344CB8AC3E}">
        <p14:creationId xmlns:p14="http://schemas.microsoft.com/office/powerpoint/2010/main" val="565021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f42a8af8d_0_0"/>
          <p:cNvSpPr txBox="1">
            <a:spLocks noGrp="1"/>
          </p:cNvSpPr>
          <p:nvPr>
            <p:ph type="title"/>
          </p:nvPr>
        </p:nvSpPr>
        <p:spPr>
          <a:xfrm>
            <a:off x="514350" y="251460"/>
            <a:ext cx="11163300" cy="294894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FFFFFF"/>
                </a:solidFill>
              </a:rPr>
              <a:t>74-year-old man presented to A&amp;E lightheaded, dizzy, sweaty and clammy. She looks very pale. She has a history of HF and MI. Her </a:t>
            </a:r>
            <a:r>
              <a:rPr lang="en-US" dirty="0" err="1">
                <a:solidFill>
                  <a:srgbClr val="FFFFFF"/>
                </a:solidFill>
              </a:rPr>
              <a:t>obs</a:t>
            </a:r>
            <a:r>
              <a:rPr lang="en-US" dirty="0">
                <a:solidFill>
                  <a:srgbClr val="FFFFFF"/>
                </a:solidFill>
              </a:rPr>
              <a:t> are HR 125, RR 26, BP 92/66, and she is afebrile. No history of recent trauma. What is the most likely diagnosis?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6728FB-5BA6-0709-649D-FAA7E1F1C4C7}"/>
              </a:ext>
            </a:extLst>
          </p:cNvPr>
          <p:cNvSpPr txBox="1"/>
          <p:nvPr/>
        </p:nvSpPr>
        <p:spPr>
          <a:xfrm>
            <a:off x="514350" y="3680460"/>
            <a:ext cx="11163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2800" dirty="0"/>
              <a:t>Septic shock 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Hypovolemic shock 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Cardiogenic shock 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Neurogenic shock 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Anaphylactic shock  </a:t>
            </a:r>
          </a:p>
        </p:txBody>
      </p:sp>
    </p:spTree>
    <p:extLst>
      <p:ext uri="{BB962C8B-B14F-4D97-AF65-F5344CB8AC3E}">
        <p14:creationId xmlns:p14="http://schemas.microsoft.com/office/powerpoint/2010/main" val="3115887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4;p4">
            <a:extLst>
              <a:ext uri="{FF2B5EF4-FFF2-40B4-BE49-F238E27FC236}">
                <a16:creationId xmlns:a16="http://schemas.microsoft.com/office/drawing/2014/main" id="{47514F1F-D78D-44A9-2BFE-2A11801AAB1B}"/>
              </a:ext>
            </a:extLst>
          </p:cNvPr>
          <p:cNvSpPr txBox="1"/>
          <p:nvPr/>
        </p:nvSpPr>
        <p:spPr>
          <a:xfrm>
            <a:off x="379450" y="140391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Hypertension: </a:t>
            </a:r>
            <a:r>
              <a:rPr lang="en-GB" sz="48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4753A7-9984-EEFB-4138-798AE400DD5B}"/>
              </a:ext>
            </a:extLst>
          </p:cNvPr>
          <p:cNvSpPr txBox="1"/>
          <p:nvPr/>
        </p:nvSpPr>
        <p:spPr>
          <a:xfrm>
            <a:off x="379450" y="1615440"/>
            <a:ext cx="11812550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Above or equal to 140/90 mmHg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90% primary HTN and 10% secondary HTN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Diagnosed with ambulatory blood pressure monitoring or home blood pressure monitoring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Assessment of cardiovascular risk and investigation for secondary HTN should be offered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Stages according to severity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First line management: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     Lifestyle changes </a:t>
            </a:r>
          </a:p>
        </p:txBody>
      </p:sp>
      <p:pic>
        <p:nvPicPr>
          <p:cNvPr id="1026" name="Picture 2" descr="High Blood Pressure Symptoms and Causes | cdc.gov">
            <a:extLst>
              <a:ext uri="{FF2B5EF4-FFF2-40B4-BE49-F238E27FC236}">
                <a16:creationId xmlns:a16="http://schemas.microsoft.com/office/drawing/2014/main" id="{498B1A9B-E03F-E0B7-D5B5-DF970DA19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651" y="3844566"/>
            <a:ext cx="3617260" cy="301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590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f42a8af8d_0_0"/>
          <p:cNvSpPr txBox="1">
            <a:spLocks noGrp="1"/>
          </p:cNvSpPr>
          <p:nvPr>
            <p:ph type="title"/>
          </p:nvPr>
        </p:nvSpPr>
        <p:spPr>
          <a:xfrm>
            <a:off x="514350" y="251460"/>
            <a:ext cx="11163300" cy="294894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FFFFFF"/>
                </a:solidFill>
              </a:rPr>
              <a:t>74-year-old man presented to A&amp;E lightheaded, dizzy, sweaty and clammy. She looks very pale. She has a history of HF and MI. Her </a:t>
            </a:r>
            <a:r>
              <a:rPr lang="en-US" dirty="0" err="1">
                <a:solidFill>
                  <a:srgbClr val="FFFFFF"/>
                </a:solidFill>
              </a:rPr>
              <a:t>obs</a:t>
            </a:r>
            <a:r>
              <a:rPr lang="en-US" dirty="0">
                <a:solidFill>
                  <a:srgbClr val="FFFFFF"/>
                </a:solidFill>
              </a:rPr>
              <a:t> are HR 125, RR 26, BP 92/66, and she is afebrile. No history of recent trauma. What is the most likely diagnosis?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6728FB-5BA6-0709-649D-FAA7E1F1C4C7}"/>
              </a:ext>
            </a:extLst>
          </p:cNvPr>
          <p:cNvSpPr txBox="1"/>
          <p:nvPr/>
        </p:nvSpPr>
        <p:spPr>
          <a:xfrm>
            <a:off x="514350" y="3680460"/>
            <a:ext cx="11163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2800" dirty="0"/>
              <a:t>Septic shock 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Hypovolemic shock 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>
                <a:highlight>
                  <a:srgbClr val="00FF00"/>
                </a:highlight>
              </a:rPr>
              <a:t>Cardiogenic shock</a:t>
            </a:r>
            <a:r>
              <a:rPr lang="en-GB" sz="2800" dirty="0"/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Neurogenic shock 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Anaphylactic shock  </a:t>
            </a:r>
          </a:p>
        </p:txBody>
      </p:sp>
    </p:spTree>
    <p:extLst>
      <p:ext uri="{BB962C8B-B14F-4D97-AF65-F5344CB8AC3E}">
        <p14:creationId xmlns:p14="http://schemas.microsoft.com/office/powerpoint/2010/main" val="29783966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29E3C853-A350-CCF6-9EEB-C742C95AA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061" y="129739"/>
            <a:ext cx="6743700" cy="659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618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f42a8af8d_0_0"/>
          <p:cNvSpPr txBox="1">
            <a:spLocks noGrp="1"/>
          </p:cNvSpPr>
          <p:nvPr>
            <p:ph type="title"/>
          </p:nvPr>
        </p:nvSpPr>
        <p:spPr>
          <a:xfrm>
            <a:off x="514350" y="251460"/>
            <a:ext cx="11163300" cy="294894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>
                <a:solidFill>
                  <a:srgbClr val="FFFFFF"/>
                </a:solidFill>
              </a:rPr>
              <a:t>59-year-old man with BP of 168/92 has been diagnosed with essential HTN. He does not like the first medication you prescribed 5 years ago for his HTN as it makes him cough. What would be your next line of treatment?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6728FB-5BA6-0709-649D-FAA7E1F1C4C7}"/>
              </a:ext>
            </a:extLst>
          </p:cNvPr>
          <p:cNvSpPr txBox="1"/>
          <p:nvPr/>
        </p:nvSpPr>
        <p:spPr>
          <a:xfrm>
            <a:off x="514350" y="3680460"/>
            <a:ext cx="11163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2800" dirty="0"/>
              <a:t>Losartan 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Furosemide 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Lisinopril 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Spironolactone 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Amlodipine   </a:t>
            </a:r>
          </a:p>
        </p:txBody>
      </p:sp>
    </p:spTree>
    <p:extLst>
      <p:ext uri="{BB962C8B-B14F-4D97-AF65-F5344CB8AC3E}">
        <p14:creationId xmlns:p14="http://schemas.microsoft.com/office/powerpoint/2010/main" val="3834206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f42a8af8d_0_0"/>
          <p:cNvSpPr txBox="1">
            <a:spLocks noGrp="1"/>
          </p:cNvSpPr>
          <p:nvPr>
            <p:ph type="title"/>
          </p:nvPr>
        </p:nvSpPr>
        <p:spPr>
          <a:xfrm>
            <a:off x="514350" y="251460"/>
            <a:ext cx="11163300" cy="294894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>
                <a:solidFill>
                  <a:srgbClr val="FFFFFF"/>
                </a:solidFill>
              </a:rPr>
              <a:t>59-year-old man with BP of 168/92 has been diagnosed with essential HTN. He does not like the first medication you prescribed 5 years ago for his HTN as it makes him cough. What would be your next line of treatment?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6728FB-5BA6-0709-649D-FAA7E1F1C4C7}"/>
              </a:ext>
            </a:extLst>
          </p:cNvPr>
          <p:cNvSpPr txBox="1"/>
          <p:nvPr/>
        </p:nvSpPr>
        <p:spPr>
          <a:xfrm>
            <a:off x="514350" y="3680460"/>
            <a:ext cx="11163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2800" dirty="0"/>
              <a:t>Losartan 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Furosemide 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Lisinopril 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Spironolactone 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>
                <a:highlight>
                  <a:srgbClr val="00FF00"/>
                </a:highlight>
              </a:rPr>
              <a:t>Amlodipine </a:t>
            </a:r>
            <a:r>
              <a:rPr lang="en-GB" sz="2800" dirty="0"/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B24DA7-12C6-B597-FF3D-8E1C8E03F610}"/>
              </a:ext>
            </a:extLst>
          </p:cNvPr>
          <p:cNvSpPr txBox="1"/>
          <p:nvPr/>
        </p:nvSpPr>
        <p:spPr>
          <a:xfrm>
            <a:off x="7955280" y="3429000"/>
            <a:ext cx="34975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Bonus questions: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What is the first medication you prescribed him?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What could be the side effect of this new medication? </a:t>
            </a:r>
          </a:p>
        </p:txBody>
      </p:sp>
    </p:spTree>
    <p:extLst>
      <p:ext uri="{BB962C8B-B14F-4D97-AF65-F5344CB8AC3E}">
        <p14:creationId xmlns:p14="http://schemas.microsoft.com/office/powerpoint/2010/main" val="3986086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f42a8af8d_0_0"/>
          <p:cNvSpPr txBox="1">
            <a:spLocks noGrp="1"/>
          </p:cNvSpPr>
          <p:nvPr>
            <p:ph type="title"/>
          </p:nvPr>
        </p:nvSpPr>
        <p:spPr>
          <a:xfrm>
            <a:off x="514350" y="251460"/>
            <a:ext cx="11163300" cy="221742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>
                <a:solidFill>
                  <a:srgbClr val="FFFFFF"/>
                </a:solidFill>
              </a:rPr>
              <a:t>Paula is a 34-year-old woman of Caucasian heritage. She is 25 weeks pregnant and has been diagnosed with hypertension. Which of the following drugs should you NOT give her no matter what?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6728FB-5BA6-0709-649D-FAA7E1F1C4C7}"/>
              </a:ext>
            </a:extLst>
          </p:cNvPr>
          <p:cNvSpPr txBox="1"/>
          <p:nvPr/>
        </p:nvSpPr>
        <p:spPr>
          <a:xfrm>
            <a:off x="514350" y="4407872"/>
            <a:ext cx="11163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2800" dirty="0"/>
              <a:t>1 and 2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1 and 4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2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2, 3, 4, and 5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1, 2, and 3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398A8E-4D94-43BD-1C20-55CE734BC7AA}"/>
              </a:ext>
            </a:extLst>
          </p:cNvPr>
          <p:cNvSpPr txBox="1"/>
          <p:nvPr/>
        </p:nvSpPr>
        <p:spPr>
          <a:xfrm>
            <a:off x="514350" y="2468880"/>
            <a:ext cx="107099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Losartan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Ramipril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Spironolactone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Amlodipine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Thiazides </a:t>
            </a:r>
          </a:p>
        </p:txBody>
      </p:sp>
    </p:spTree>
    <p:extLst>
      <p:ext uri="{BB962C8B-B14F-4D97-AF65-F5344CB8AC3E}">
        <p14:creationId xmlns:p14="http://schemas.microsoft.com/office/powerpoint/2010/main" val="18086432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f42a8af8d_0_0"/>
          <p:cNvSpPr txBox="1">
            <a:spLocks noGrp="1"/>
          </p:cNvSpPr>
          <p:nvPr>
            <p:ph type="title"/>
          </p:nvPr>
        </p:nvSpPr>
        <p:spPr>
          <a:xfrm>
            <a:off x="514350" y="251460"/>
            <a:ext cx="11163300" cy="221742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>
                <a:solidFill>
                  <a:srgbClr val="FFFFFF"/>
                </a:solidFill>
              </a:rPr>
              <a:t>Paula is a 34-year-old woman of Caucasian heritage. She is 25 weeks pregnant and has been diagnosed with hypertension. Which of the following drugs should you NOT give her no matter what?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6728FB-5BA6-0709-649D-FAA7E1F1C4C7}"/>
              </a:ext>
            </a:extLst>
          </p:cNvPr>
          <p:cNvSpPr txBox="1"/>
          <p:nvPr/>
        </p:nvSpPr>
        <p:spPr>
          <a:xfrm>
            <a:off x="428625" y="4407872"/>
            <a:ext cx="11163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2800" dirty="0">
                <a:highlight>
                  <a:srgbClr val="00FF00"/>
                </a:highlight>
              </a:rPr>
              <a:t>1 and 2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1 and 4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2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2, 3, 4, and 5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1, 2, and 3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398A8E-4D94-43BD-1C20-55CE734BC7AA}"/>
              </a:ext>
            </a:extLst>
          </p:cNvPr>
          <p:cNvSpPr txBox="1"/>
          <p:nvPr/>
        </p:nvSpPr>
        <p:spPr>
          <a:xfrm>
            <a:off x="514350" y="2468880"/>
            <a:ext cx="107099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Losartan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Ramipril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Spironolactone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Amlodipine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Thiazides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B128F9-16A8-DEB3-25CB-689A003863BB}"/>
              </a:ext>
            </a:extLst>
          </p:cNvPr>
          <p:cNvSpPr/>
          <p:nvPr/>
        </p:nvSpPr>
        <p:spPr>
          <a:xfrm>
            <a:off x="5869305" y="3405276"/>
            <a:ext cx="3223260" cy="1417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ACEi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ARB should always be discontinued in pregnancy as they cause fetotoxicity </a:t>
            </a:r>
          </a:p>
        </p:txBody>
      </p:sp>
    </p:spTree>
    <p:extLst>
      <p:ext uri="{BB962C8B-B14F-4D97-AF65-F5344CB8AC3E}">
        <p14:creationId xmlns:p14="http://schemas.microsoft.com/office/powerpoint/2010/main" val="27868555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f42a8af8d_0_0"/>
          <p:cNvSpPr txBox="1">
            <a:spLocks noGrp="1"/>
          </p:cNvSpPr>
          <p:nvPr>
            <p:ph type="title"/>
          </p:nvPr>
        </p:nvSpPr>
        <p:spPr>
          <a:xfrm>
            <a:off x="514350" y="251460"/>
            <a:ext cx="11163300" cy="3429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>
                <a:solidFill>
                  <a:srgbClr val="FFFFFF"/>
                </a:solidFill>
              </a:rPr>
              <a:t>A 74-year-old man presents to A&amp;E with dizziness, fatigue and SOB. He feels especially lightheaded when he stands up. He has recently noticed a clear productive cough. On auscultation you notice a systolic murmur. What is the most likely cause of his diagnosis?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6728FB-5BA6-0709-649D-FAA7E1F1C4C7}"/>
              </a:ext>
            </a:extLst>
          </p:cNvPr>
          <p:cNvSpPr txBox="1"/>
          <p:nvPr/>
        </p:nvSpPr>
        <p:spPr>
          <a:xfrm>
            <a:off x="514350" y="4091940"/>
            <a:ext cx="11163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2800" dirty="0"/>
              <a:t>Calcified aortic valve 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Congenital bicuspid aortic valve 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Myxomatous degeneration 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Endocarditis 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Rheumatic fever </a:t>
            </a:r>
          </a:p>
        </p:txBody>
      </p:sp>
    </p:spTree>
    <p:extLst>
      <p:ext uri="{BB962C8B-B14F-4D97-AF65-F5344CB8AC3E}">
        <p14:creationId xmlns:p14="http://schemas.microsoft.com/office/powerpoint/2010/main" val="13832975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f42a8af8d_0_0"/>
          <p:cNvSpPr txBox="1">
            <a:spLocks noGrp="1"/>
          </p:cNvSpPr>
          <p:nvPr>
            <p:ph type="title"/>
          </p:nvPr>
        </p:nvSpPr>
        <p:spPr>
          <a:xfrm>
            <a:off x="514350" y="251460"/>
            <a:ext cx="11163300" cy="3429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>
                <a:solidFill>
                  <a:srgbClr val="FFFFFF"/>
                </a:solidFill>
              </a:rPr>
              <a:t>A 74-year-old man presents to A&amp;E with dizziness, fatigue and SOB. He feels especially lightheaded when he stands up. He has recently noticed a clear productive cough. On auscultation you notice a systolic murmur. What is the most likely cause of his diagnosis?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6728FB-5BA6-0709-649D-FAA7E1F1C4C7}"/>
              </a:ext>
            </a:extLst>
          </p:cNvPr>
          <p:cNvSpPr txBox="1"/>
          <p:nvPr/>
        </p:nvSpPr>
        <p:spPr>
          <a:xfrm>
            <a:off x="514350" y="4091940"/>
            <a:ext cx="11163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2800" dirty="0">
                <a:highlight>
                  <a:srgbClr val="00FF00"/>
                </a:highlight>
              </a:rPr>
              <a:t>Calcified aortic valve 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Congenital bicuspid aortic valve 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Myxomatous degeneration 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Endocarditis 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Rheumatic fever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7D85CB-D0D4-191B-8EDE-3282D1BEE054}"/>
              </a:ext>
            </a:extLst>
          </p:cNvPr>
          <p:cNvSpPr/>
          <p:nvPr/>
        </p:nvSpPr>
        <p:spPr>
          <a:xfrm>
            <a:off x="7772400" y="4343400"/>
            <a:ext cx="2583180" cy="1303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diagnosis is Aortic Stenosis </a:t>
            </a:r>
          </a:p>
        </p:txBody>
      </p:sp>
    </p:spTree>
    <p:extLst>
      <p:ext uri="{BB962C8B-B14F-4D97-AF65-F5344CB8AC3E}">
        <p14:creationId xmlns:p14="http://schemas.microsoft.com/office/powerpoint/2010/main" val="3832669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>
            <a:spLocks noGrp="1"/>
          </p:cNvSpPr>
          <p:nvPr>
            <p:ph type="body" idx="1"/>
          </p:nvPr>
        </p:nvSpPr>
        <p:spPr>
          <a:xfrm>
            <a:off x="609600" y="1563068"/>
            <a:ext cx="1043178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buSzPts val="2800"/>
            </a:pPr>
            <a:r>
              <a:rPr lang="en-US" dirty="0"/>
              <a:t>We’ve covered a good range of topics that are more likely to come up </a:t>
            </a:r>
          </a:p>
          <a:p>
            <a:pPr indent="-457200">
              <a:spcBef>
                <a:spcPts val="0"/>
              </a:spcBef>
              <a:buSzPts val="2800"/>
            </a:pPr>
            <a:r>
              <a:rPr lang="en-US" dirty="0"/>
              <a:t>Resources used to make this session:</a:t>
            </a:r>
          </a:p>
          <a:p>
            <a:pPr indent="-457200">
              <a:spcBef>
                <a:spcPts val="0"/>
              </a:spcBef>
              <a:buSzPts val="2800"/>
              <a:buFont typeface="Wingdings" panose="05000000000000000000" pitchFamily="2" charset="2"/>
              <a:buChar char="Ø"/>
            </a:pPr>
            <a:r>
              <a:rPr lang="en-US" dirty="0" err="1"/>
              <a:t>Passmed</a:t>
            </a:r>
            <a:r>
              <a:rPr lang="en-US" dirty="0"/>
              <a:t> textbook </a:t>
            </a:r>
          </a:p>
          <a:p>
            <a:pPr indent="-457200">
              <a:spcBef>
                <a:spcPts val="0"/>
              </a:spcBef>
              <a:buSzPts val="2800"/>
              <a:buFont typeface="Wingdings" panose="05000000000000000000" pitchFamily="2" charset="2"/>
              <a:buChar char="Ø"/>
            </a:pPr>
            <a:r>
              <a:rPr lang="en-US" dirty="0"/>
              <a:t>NICE guidelines </a:t>
            </a:r>
          </a:p>
          <a:p>
            <a:pPr indent="-457200">
              <a:spcBef>
                <a:spcPts val="0"/>
              </a:spcBef>
              <a:buSzPts val="2800"/>
              <a:buFont typeface="Wingdings" panose="05000000000000000000" pitchFamily="2" charset="2"/>
              <a:buChar char="Ø"/>
            </a:pPr>
            <a:r>
              <a:rPr lang="en-US" dirty="0"/>
              <a:t>Oxford Handbook of Clinical Medicine </a:t>
            </a:r>
          </a:p>
          <a:p>
            <a:pPr indent="-457200">
              <a:spcBef>
                <a:spcPts val="0"/>
              </a:spcBef>
              <a:buSzPts val="2800"/>
              <a:buFont typeface="Wingdings" panose="05000000000000000000" pitchFamily="2" charset="2"/>
              <a:buChar char="Ø"/>
            </a:pPr>
            <a:r>
              <a:rPr lang="en-US" dirty="0"/>
              <a:t>Geeky Medics notes </a:t>
            </a:r>
          </a:p>
          <a:p>
            <a:pPr indent="-457200">
              <a:spcBef>
                <a:spcPts val="0"/>
              </a:spcBef>
              <a:buSzPts val="2800"/>
              <a:buFont typeface="Wingdings" panose="05000000000000000000" pitchFamily="2" charset="2"/>
              <a:buChar char="Ø"/>
            </a:pPr>
            <a:r>
              <a:rPr lang="en-US" dirty="0"/>
              <a:t>KP notes </a:t>
            </a:r>
          </a:p>
          <a:p>
            <a:pPr marL="0" indent="0">
              <a:spcBef>
                <a:spcPts val="0"/>
              </a:spcBef>
              <a:buSzPts val="2800"/>
              <a:buNone/>
            </a:pPr>
            <a:endParaRPr dirty="0"/>
          </a:p>
        </p:txBody>
      </p:sp>
      <p:sp>
        <p:nvSpPr>
          <p:cNvPr id="152" name="Google Shape;152;p6"/>
          <p:cNvSpPr txBox="1"/>
          <p:nvPr/>
        </p:nvSpPr>
        <p:spPr>
          <a:xfrm>
            <a:off x="304800" y="239712"/>
            <a:ext cx="11555896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816411" y="445803"/>
            <a:ext cx="46942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15559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 txBox="1"/>
          <p:nvPr/>
        </p:nvSpPr>
        <p:spPr>
          <a:xfrm>
            <a:off x="2711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8387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7"/>
          <p:cNvSpPr txBox="1"/>
          <p:nvPr/>
        </p:nvSpPr>
        <p:spPr>
          <a:xfrm>
            <a:off x="1995840" y="219204"/>
            <a:ext cx="279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 txBox="1"/>
          <p:nvPr/>
        </p:nvSpPr>
        <p:spPr>
          <a:xfrm>
            <a:off x="1120140" y="5236270"/>
            <a:ext cx="538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https://forms.gle/dp8rLL5rzxfN9r1t8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8415" y="1200776"/>
            <a:ext cx="3706050" cy="3770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4299BD-DA2C-F4FF-B927-B99D656B4023}"/>
              </a:ext>
            </a:extLst>
          </p:cNvPr>
          <p:cNvSpPr/>
          <p:nvPr/>
        </p:nvSpPr>
        <p:spPr>
          <a:xfrm>
            <a:off x="5897880" y="2354580"/>
            <a:ext cx="3337560" cy="16881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my arrhythmia tables fill out the feedback form and add your email at the end and I will send it to you!!!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4;p4">
            <a:extLst>
              <a:ext uri="{FF2B5EF4-FFF2-40B4-BE49-F238E27FC236}">
                <a16:creationId xmlns:a16="http://schemas.microsoft.com/office/drawing/2014/main" id="{47514F1F-D78D-44A9-2BFE-2A11801AAB1B}"/>
              </a:ext>
            </a:extLst>
          </p:cNvPr>
          <p:cNvSpPr txBox="1"/>
          <p:nvPr/>
        </p:nvSpPr>
        <p:spPr>
          <a:xfrm>
            <a:off x="379450" y="140391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Case study:  </a:t>
            </a:r>
            <a:r>
              <a:rPr lang="en-GB" sz="48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4753A7-9984-EEFB-4138-798AE400DD5B}"/>
              </a:ext>
            </a:extLst>
          </p:cNvPr>
          <p:cNvSpPr txBox="1"/>
          <p:nvPr/>
        </p:nvSpPr>
        <p:spPr>
          <a:xfrm>
            <a:off x="379450" y="1615440"/>
            <a:ext cx="865025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 35 year old female presents with palpitation, headaches, sweating and anxiety. 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Blood pressure measurement: 180/100mmHg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What is the most likely diagnosis? (Hint: endocrine condition)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05204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8"/>
          <p:cNvPicPr preferRelativeResize="0"/>
          <p:nvPr/>
        </p:nvPicPr>
        <p:blipFill rotWithShape="1">
          <a:blip r:embed="rId3">
            <a:alphaModFix/>
          </a:blip>
          <a:srcRect r="3646"/>
          <a:stretch/>
        </p:blipFill>
        <p:spPr>
          <a:xfrm>
            <a:off x="2998243" y="0"/>
            <a:ext cx="6134099" cy="6858000"/>
          </a:xfrm>
          <a:prstGeom prst="rect">
            <a:avLst/>
          </a:prstGeom>
          <a:noFill/>
          <a:ln w="9525" cap="flat" cmpd="sng">
            <a:solidFill>
              <a:srgbClr val="293267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4;p4">
            <a:extLst>
              <a:ext uri="{FF2B5EF4-FFF2-40B4-BE49-F238E27FC236}">
                <a16:creationId xmlns:a16="http://schemas.microsoft.com/office/drawing/2014/main" id="{47514F1F-D78D-44A9-2BFE-2A11801AAB1B}"/>
              </a:ext>
            </a:extLst>
          </p:cNvPr>
          <p:cNvSpPr txBox="1"/>
          <p:nvPr/>
        </p:nvSpPr>
        <p:spPr>
          <a:xfrm>
            <a:off x="379450" y="140391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48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Case study:  </a:t>
            </a:r>
            <a:r>
              <a:rPr lang="en-GB" sz="48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GB" sz="4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4753A7-9984-EEFB-4138-798AE400DD5B}"/>
              </a:ext>
            </a:extLst>
          </p:cNvPr>
          <p:cNvSpPr txBox="1"/>
          <p:nvPr/>
        </p:nvSpPr>
        <p:spPr>
          <a:xfrm>
            <a:off x="379450" y="1615440"/>
            <a:ext cx="936923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A 35 year old female presents with palpitation, headaches, sweating and anxiety. 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Blood pressure measurement: 180/100mmHg </a:t>
            </a:r>
          </a:p>
          <a:p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What is the most likely diagnosis? </a:t>
            </a:r>
          </a:p>
          <a:p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Phaeochromocytoma</a:t>
            </a:r>
          </a:p>
          <a:p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One of the less common causes of secondary hypertension but it comes up every now and then! </a:t>
            </a:r>
          </a:p>
          <a:p>
            <a:endParaRPr lang="en-GB" dirty="0"/>
          </a:p>
        </p:txBody>
      </p:sp>
      <p:pic>
        <p:nvPicPr>
          <p:cNvPr id="2052" name="Picture 4" descr="Pheochromocytoma: Causes, Symptoms &amp; Treatment">
            <a:extLst>
              <a:ext uri="{FF2B5EF4-FFF2-40B4-BE49-F238E27FC236}">
                <a16:creationId xmlns:a16="http://schemas.microsoft.com/office/drawing/2014/main" id="{8B7CC06F-1EB6-DD80-B7CE-1E857175B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468" y="1260987"/>
            <a:ext cx="3297082" cy="370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182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4;p4">
            <a:extLst>
              <a:ext uri="{FF2B5EF4-FFF2-40B4-BE49-F238E27FC236}">
                <a16:creationId xmlns:a16="http://schemas.microsoft.com/office/drawing/2014/main" id="{47514F1F-D78D-44A9-2BFE-2A11801AAB1B}"/>
              </a:ext>
            </a:extLst>
          </p:cNvPr>
          <p:cNvSpPr txBox="1"/>
          <p:nvPr/>
        </p:nvSpPr>
        <p:spPr>
          <a:xfrm>
            <a:off x="379450" y="140391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Hypertension Treatment: </a:t>
            </a:r>
            <a:r>
              <a:rPr lang="en-GB" sz="48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302C16-9452-7BD8-ABBB-87FD2CD09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160" y="936307"/>
            <a:ext cx="7697680" cy="608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92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15b4ff65f_0_3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11639550" cy="1143000"/>
          </a:xfrm>
          <a:prstGeom prst="rect">
            <a:avLst/>
          </a:prstGeom>
          <a:solidFill>
            <a:srgbClr val="2931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00000"/>
              </a:lnSpc>
              <a:buClr>
                <a:schemeClr val="lt1"/>
              </a:buClr>
              <a:buSzPts val="4400"/>
            </a:pPr>
            <a:r>
              <a:rPr lang="en-US" dirty="0">
                <a:solidFill>
                  <a:schemeClr val="bg1"/>
                </a:solidFill>
              </a:rPr>
              <a:t>IHD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29" name="Google Shape;129;g1115b4ff65f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730" y="1504947"/>
            <a:ext cx="7480540" cy="37719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A2F87D-EB76-871C-905F-B59433A6379F}"/>
              </a:ext>
            </a:extLst>
          </p:cNvPr>
          <p:cNvSpPr txBox="1"/>
          <p:nvPr/>
        </p:nvSpPr>
        <p:spPr>
          <a:xfrm>
            <a:off x="781050" y="5600700"/>
            <a:ext cx="9696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Cardiac myocyte damage due to insufficient oxygenated blood supply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In order of severity: Stable angina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unstable angina  NSTEMI  STEMI 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8F4E4"/>
      </a:lt1>
      <a:dk2>
        <a:srgbClr val="44546A"/>
      </a:dk2>
      <a:lt2>
        <a:srgbClr val="F8F4E4"/>
      </a:lt2>
      <a:accent1>
        <a:srgbClr val="D7B5C6"/>
      </a:accent1>
      <a:accent2>
        <a:srgbClr val="9A8AFA"/>
      </a:accent2>
      <a:accent3>
        <a:srgbClr val="E9D1F7"/>
      </a:accent3>
      <a:accent4>
        <a:srgbClr val="8496B0"/>
      </a:accent4>
      <a:accent5>
        <a:srgbClr val="48A1FA"/>
      </a:accent5>
      <a:accent6>
        <a:srgbClr val="F7CBAC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3208</TotalTime>
  <Words>4313</Words>
  <Application>Microsoft Office PowerPoint</Application>
  <PresentationFormat>Widescreen</PresentationFormat>
  <Paragraphs>718</Paragraphs>
  <Slides>60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Wingdings</vt:lpstr>
      <vt:lpstr>Calibri</vt:lpstr>
      <vt:lpstr>Radley</vt:lpstr>
      <vt:lpstr>Office Theme</vt:lpstr>
      <vt:lpstr>PowerPoint Presentation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IHD</vt:lpstr>
      <vt:lpstr>Stable angina: </vt:lpstr>
      <vt:lpstr>Acute Coronary Syndrome (ACS): </vt:lpstr>
      <vt:lpstr>Unstable Angina:  </vt:lpstr>
      <vt:lpstr>STEMI vs NSTEMI   </vt:lpstr>
      <vt:lpstr>Myocardial infarction  </vt:lpstr>
      <vt:lpstr>MI Treatment Guidelines  </vt:lpstr>
      <vt:lpstr>Complication of myocardial infarction:   </vt:lpstr>
      <vt:lpstr>Cardiac Failure   </vt:lpstr>
      <vt:lpstr>VALVULAR DISEASES    </vt:lpstr>
      <vt:lpstr>But first, let’s talk about murmurs!    </vt:lpstr>
      <vt:lpstr>Murmurs of valvular diseases:    </vt:lpstr>
      <vt:lpstr>Aortic Stenosis:   </vt:lpstr>
      <vt:lpstr>Aortic Stenosis:   </vt:lpstr>
      <vt:lpstr>Aortic Stenosis:   </vt:lpstr>
      <vt:lpstr>Mitral Regurgitation:    </vt:lpstr>
      <vt:lpstr>Mitral Regurgitation:    </vt:lpstr>
      <vt:lpstr>Mitral Regurgitation:    </vt:lpstr>
      <vt:lpstr>Mitral Stenosis:   </vt:lpstr>
      <vt:lpstr>Mitral Stenosis:   </vt:lpstr>
      <vt:lpstr>Mitral Stenosis:   </vt:lpstr>
      <vt:lpstr>Aortic Regurgitation:   </vt:lpstr>
      <vt:lpstr>Aortic Regurgitation:   </vt:lpstr>
      <vt:lpstr>Aortic Regurgitation:   </vt:lpstr>
      <vt:lpstr>PowerPoint Presentation</vt:lpstr>
      <vt:lpstr>Infections    </vt:lpstr>
      <vt:lpstr>Infective Endocarditis:   </vt:lpstr>
      <vt:lpstr>Pericarditis:   </vt:lpstr>
      <vt:lpstr>Pericardial Effusion:   </vt:lpstr>
      <vt:lpstr>Cardiac Tamponade:   </vt:lpstr>
      <vt:lpstr>Arrythmias     </vt:lpstr>
      <vt:lpstr>Heart Block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SBA Questions      </vt:lpstr>
      <vt:lpstr>An ECG of a patient on the cardiology ward shows increasing PR intervals which enetually culminates in an absent QRS complex after the P wave. What is the most likely diagnosis?       </vt:lpstr>
      <vt:lpstr>An ECG of a patient on the cardiology ward shows increasing PR intervals which enetually culminates in an absent QRS complex after the P wave. What is the most likely diagnosis?       </vt:lpstr>
      <vt:lpstr>74-year-old man presented to A&amp;E lightheaded, dizzy, sweaty and clammy. She looks very pale. She has a history of HF and MI. Her obs are HR 125, RR 26, BP 92/66, and she is afebrile. No history of recent trauma. What is the most likely diagnosis? </vt:lpstr>
      <vt:lpstr>74-year-old man presented to A&amp;E lightheaded, dizzy, sweaty and clammy. She looks very pale. She has a history of HF and MI. Her obs are HR 125, RR 26, BP 92/66, and she is afebrile. No history of recent trauma. What is the most likely diagnosis? </vt:lpstr>
      <vt:lpstr>PowerPoint Presentation</vt:lpstr>
      <vt:lpstr>59-year-old man with BP of 168/92 has been diagnosed with essential HTN. He does not like the first medication you prescribed 5 years ago for his HTN as it makes him cough. What would be your next line of treatment? </vt:lpstr>
      <vt:lpstr>59-year-old man with BP of 168/92 has been diagnosed with essential HTN. He does not like the first medication you prescribed 5 years ago for his HTN as it makes him cough. What would be your next line of treatment? </vt:lpstr>
      <vt:lpstr>Paula is a 34-year-old woman of Caucasian heritage. She is 25 weeks pregnant and has been diagnosed with hypertension. Which of the following drugs should you NOT give her no matter what? </vt:lpstr>
      <vt:lpstr>Paula is a 34-year-old woman of Caucasian heritage. She is 25 weeks pregnant and has been diagnosed with hypertension. Which of the following drugs should you NOT give her no matter what? </vt:lpstr>
      <vt:lpstr>A 74-year-old man presents to A&amp;E with dizziness, fatigue and SOB. He feels especially lightheaded when he stands up. He has recently noticed a clear productive cough. On auscultation you notice a systolic murmur. What is the most likely cause of his diagnosis? </vt:lpstr>
      <vt:lpstr>A 74-year-old man presents to A&amp;E with dizziness, fatigue and SOB. He feels especially lightheaded when he stands up. He has recently noticed a clear productive cough. On auscultation you notice a systolic murmur. What is the most likely cause of his diagnosis?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Raneem Alhalabi</cp:lastModifiedBy>
  <cp:revision>7</cp:revision>
  <dcterms:modified xsi:type="dcterms:W3CDTF">2023-01-19T06:56:04Z</dcterms:modified>
</cp:coreProperties>
</file>