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6858000" cx="12192000"/>
  <p:notesSz cx="6858000" cy="9144000"/>
  <p:embeddedFontLst>
    <p:embeddedFont>
      <p:font typeface="Roboto"/>
      <p:regular r:id="rId43"/>
      <p:bold r:id="rId44"/>
      <p:italic r:id="rId45"/>
      <p:boldItalic r:id="rId46"/>
    </p:embeddedFont>
    <p:embeddedFont>
      <p:font typeface="Radley"/>
      <p:regular r:id="rId47"/>
      <p: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2XI2nmDLQfmsk/qg+e8wRD7D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dley-italic.fntdata"/><Relationship Id="rId47" Type="http://schemas.openxmlformats.org/officeDocument/2006/relationships/font" Target="fonts/Radley-regular.fntdata"/><Relationship Id="rId49"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u1rDfeXyQc8"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XO_nyFY9o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XO_nyFY9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YQm5RCz9Pxc"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dicalnewstoday.com/articles/320793" TargetMode="External"/><Relationship Id="rId3" Type="http://schemas.openxmlformats.org/officeDocument/2006/relationships/hyperlink" Target="https://www.medicalnewstoday.com/articles/320014"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ld-ib.bioninja.com.au/options/option-d-human-physiology/d2-digestion/gastric-pits.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com/search?sca_esv=924f3957077d70b1&amp;q=how+are+carbohydrates+digested&amp;tbm=isch&amp;source=lnms&amp;prmd=ivnbmtz&amp;sa=X&amp;ved=2ahUKEwif8tbP6KGFAxUNW0EAHZqcAqkQ0pQJegQIEBAB&amp;biw=718&amp;bih=779&amp;dpr=2#imgrc=apj4I0FOM2DhlM"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e/1FAIpQLScXWOGGxwVsg2O3CloFgzFkI5WAMfFQHhEVDyELNbB3Is0G3Q/viewform"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diopaedia.org/articles/superior-mesenteric-artery?lang=gb" TargetMode="External"/><Relationship Id="rId3" Type="http://schemas.openxmlformats.org/officeDocument/2006/relationships/hyperlink" Target="https://radiopaedia.org/articles/duodenum?lang=gb" TargetMode="External"/><Relationship Id="rId4" Type="http://schemas.openxmlformats.org/officeDocument/2006/relationships/hyperlink" Target="https://radiopaedia.org/articles/ilium?lang=gb" TargetMode="External"/><Relationship Id="rId5" Type="http://schemas.openxmlformats.org/officeDocument/2006/relationships/hyperlink" Target="https://radiopaedia.org/articles/common-iliac-vein?lang=gb" TargetMode="External"/><Relationship Id="rId6" Type="http://schemas.openxmlformats.org/officeDocument/2006/relationships/hyperlink" Target="https://radiopaedia.org/articles/inferior-vena-cava-1?lang=gb"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6" name="Google Shape;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c8bc6befe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70" name="Google Shape;170;g2c8bc6befe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c8bc6befe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u="sng">
                <a:solidFill>
                  <a:schemeClr val="hlink"/>
                </a:solidFill>
                <a:latin typeface="Arial"/>
                <a:ea typeface="Arial"/>
                <a:cs typeface="Arial"/>
                <a:sym typeface="Arial"/>
                <a:hlinkClick r:id="rId2"/>
              </a:rPr>
              <a:t>https://www.youtube.com/watch?v=u1rDfeXyQc8</a:t>
            </a:r>
            <a:r>
              <a:rPr lang="en-US"/>
              <a:t> </a:t>
            </a:r>
            <a:endParaRPr/>
          </a:p>
          <a:p>
            <a:pPr indent="0" lvl="0" marL="0" rtl="0" algn="l">
              <a:lnSpc>
                <a:spcPct val="100000"/>
              </a:lnSpc>
              <a:spcBef>
                <a:spcPts val="0"/>
              </a:spcBef>
              <a:spcAft>
                <a:spcPts val="0"/>
              </a:spcAft>
              <a:buClr>
                <a:schemeClr val="dk1"/>
              </a:buClr>
              <a:buSzPts val="1200"/>
              <a:buFont typeface="Calibri"/>
              <a:buNone/>
            </a:pPr>
            <a:r>
              <a:rPr lang="en-US"/>
              <a:t>Significance - linea alba and arcuate line are useful </a:t>
            </a:r>
            <a:r>
              <a:rPr lang="en-US"/>
              <a:t>landmarks</a:t>
            </a:r>
            <a:r>
              <a:rPr lang="en-US"/>
              <a:t> in surgery, risk of herniation/bleeding below arcuate line due to absent posterior aponeuroses. </a:t>
            </a:r>
            <a:endParaRPr/>
          </a:p>
          <a:p>
            <a:pPr indent="0" lvl="0" marL="0" rtl="0" algn="l">
              <a:lnSpc>
                <a:spcPct val="98181"/>
              </a:lnSpc>
              <a:spcBef>
                <a:spcPts val="1000"/>
              </a:spcBef>
              <a:spcAft>
                <a:spcPts val="0"/>
              </a:spcAft>
              <a:buClr>
                <a:schemeClr val="dk1"/>
              </a:buClr>
              <a:buSzPts val="1100"/>
              <a:buFont typeface="Arial"/>
              <a:buNone/>
            </a:pPr>
            <a:r>
              <a:rPr lang="en-US">
                <a:latin typeface="Arial"/>
                <a:ea typeface="Arial"/>
                <a:cs typeface="Arial"/>
                <a:sym typeface="Arial"/>
              </a:rPr>
              <a:t>•</a:t>
            </a:r>
            <a:r>
              <a:rPr b="1" lang="en-US" u="sng"/>
              <a:t>External Oblique: </a:t>
            </a:r>
            <a:endParaRPr b="1" u="sng"/>
          </a:p>
          <a:p>
            <a:pPr indent="0" lvl="0" marL="0" rtl="0" algn="l">
              <a:lnSpc>
                <a:spcPct val="98181"/>
              </a:lnSpc>
              <a:spcBef>
                <a:spcPts val="1000"/>
              </a:spcBef>
              <a:spcAft>
                <a:spcPts val="0"/>
              </a:spcAft>
              <a:buClr>
                <a:schemeClr val="dk1"/>
              </a:buClr>
              <a:buSzPts val="1100"/>
              <a:buFont typeface="Arial"/>
              <a:buNone/>
            </a:pPr>
            <a:r>
              <a:rPr lang="en-US"/>
              <a:t>Fibres run inferiomedially (putting your hand in your pocket)</a:t>
            </a:r>
            <a:endParaRPr/>
          </a:p>
          <a:p>
            <a:pPr indent="0" lvl="0" marL="0" rtl="0" algn="l">
              <a:lnSpc>
                <a:spcPct val="98181"/>
              </a:lnSpc>
              <a:spcBef>
                <a:spcPts val="1000"/>
              </a:spcBef>
              <a:spcAft>
                <a:spcPts val="0"/>
              </a:spcAft>
              <a:buClr>
                <a:schemeClr val="dk1"/>
              </a:buClr>
              <a:buSzPts val="1100"/>
              <a:buFont typeface="Arial"/>
              <a:buNone/>
            </a:pPr>
            <a:r>
              <a:rPr lang="en-US">
                <a:latin typeface="Arial"/>
                <a:ea typeface="Arial"/>
                <a:cs typeface="Arial"/>
                <a:sym typeface="Arial"/>
              </a:rPr>
              <a:t>•</a:t>
            </a:r>
            <a:r>
              <a:rPr b="1" lang="en-US" u="sng"/>
              <a:t>Internal oblique: </a:t>
            </a:r>
            <a:endParaRPr b="1" u="sng"/>
          </a:p>
          <a:p>
            <a:pPr indent="0" lvl="0" marL="0" rtl="0" algn="l">
              <a:lnSpc>
                <a:spcPct val="98181"/>
              </a:lnSpc>
              <a:spcBef>
                <a:spcPts val="1000"/>
              </a:spcBef>
              <a:spcAft>
                <a:spcPts val="0"/>
              </a:spcAft>
              <a:buClr>
                <a:schemeClr val="dk1"/>
              </a:buClr>
              <a:buSzPts val="1100"/>
              <a:buFont typeface="Arial"/>
              <a:buNone/>
            </a:pPr>
            <a:r>
              <a:rPr lang="en-US"/>
              <a:t>Fibres run superomedially</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179" name="Google Shape;179;g2c8bc6befe4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7faf0e431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87" name="Google Shape;187;g2c7faf0e431_0_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c8bc6befe4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u="sng">
                <a:solidFill>
                  <a:schemeClr val="hlink"/>
                </a:solidFill>
                <a:latin typeface="Arial"/>
                <a:ea typeface="Arial"/>
                <a:cs typeface="Arial"/>
                <a:sym typeface="Arial"/>
                <a:hlinkClick r:id="rId2"/>
              </a:rPr>
              <a:t>https://www.youtube.com/watch?v=WXO_nyFY9oM</a:t>
            </a:r>
            <a:r>
              <a:rPr lang="en-US"/>
              <a:t> </a:t>
            </a:r>
            <a:endParaRPr/>
          </a:p>
          <a:p>
            <a:pPr indent="0" lvl="0" marL="0" rtl="0" algn="l">
              <a:lnSpc>
                <a:spcPct val="100000"/>
              </a:lnSpc>
              <a:spcBef>
                <a:spcPts val="0"/>
              </a:spcBef>
              <a:spcAft>
                <a:spcPts val="0"/>
              </a:spcAft>
              <a:buClr>
                <a:schemeClr val="dk1"/>
              </a:buClr>
              <a:buSzPts val="1200"/>
              <a:buFont typeface="Calibri"/>
              <a:buNone/>
            </a:pPr>
            <a:r>
              <a:rPr lang="en-US"/>
              <a:t>Good to learn nerve roots: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Greater splanchnic - T5 - T9</a:t>
            </a:r>
            <a:endParaRPr/>
          </a:p>
          <a:p>
            <a:pPr indent="0" lvl="0" marL="0" rtl="0" algn="l">
              <a:lnSpc>
                <a:spcPct val="100000"/>
              </a:lnSpc>
              <a:spcBef>
                <a:spcPts val="0"/>
              </a:spcBef>
              <a:spcAft>
                <a:spcPts val="0"/>
              </a:spcAft>
              <a:buClr>
                <a:schemeClr val="dk1"/>
              </a:buClr>
              <a:buSzPts val="1200"/>
              <a:buFont typeface="Calibri"/>
              <a:buNone/>
            </a:pPr>
            <a:r>
              <a:rPr lang="en-US"/>
              <a:t>Lesser splanchnic - T10 - T11</a:t>
            </a:r>
            <a:endParaRPr/>
          </a:p>
          <a:p>
            <a:pPr indent="0" lvl="0" marL="0" rtl="0" algn="l">
              <a:lnSpc>
                <a:spcPct val="100000"/>
              </a:lnSpc>
              <a:spcBef>
                <a:spcPts val="0"/>
              </a:spcBef>
              <a:spcAft>
                <a:spcPts val="0"/>
              </a:spcAft>
              <a:buClr>
                <a:schemeClr val="dk1"/>
              </a:buClr>
              <a:buSzPts val="1200"/>
              <a:buFont typeface="Calibri"/>
              <a:buNone/>
            </a:pPr>
            <a:r>
              <a:rPr lang="en-US"/>
              <a:t>Least splanchnic - T12</a:t>
            </a:r>
            <a:endParaRPr/>
          </a:p>
          <a:p>
            <a:pPr indent="0" lvl="0" marL="0" rtl="0" algn="l">
              <a:lnSpc>
                <a:spcPct val="100000"/>
              </a:lnSpc>
              <a:spcBef>
                <a:spcPts val="0"/>
              </a:spcBef>
              <a:spcAft>
                <a:spcPts val="0"/>
              </a:spcAft>
              <a:buClr>
                <a:schemeClr val="dk1"/>
              </a:buClr>
              <a:buSzPts val="1200"/>
              <a:buFont typeface="Calibri"/>
              <a:buNone/>
            </a:pPr>
            <a:r>
              <a:rPr lang="en-US"/>
              <a:t>Lumbar splanchnic - L1-L2</a:t>
            </a:r>
            <a:endParaRPr/>
          </a:p>
          <a:p>
            <a:pPr indent="0" lvl="0" marL="0" rtl="0" algn="l">
              <a:lnSpc>
                <a:spcPct val="100000"/>
              </a:lnSpc>
              <a:spcBef>
                <a:spcPts val="0"/>
              </a:spcBef>
              <a:spcAft>
                <a:spcPts val="0"/>
              </a:spcAft>
              <a:buClr>
                <a:schemeClr val="dk1"/>
              </a:buClr>
              <a:buSzPts val="1200"/>
              <a:buFont typeface="Calibri"/>
              <a:buNone/>
            </a:pPr>
            <a:r>
              <a:rPr lang="en-US"/>
              <a:t>Pelvic splanchnic - L2-L4</a:t>
            </a:r>
            <a:endParaRPr/>
          </a:p>
        </p:txBody>
      </p:sp>
      <p:sp>
        <p:nvSpPr>
          <p:cNvPr id="196" name="Google Shape;196;g2c8bc6befe4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c8bc6befe4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u="sng">
                <a:solidFill>
                  <a:schemeClr val="hlink"/>
                </a:solidFill>
                <a:latin typeface="Arial"/>
                <a:ea typeface="Arial"/>
                <a:cs typeface="Arial"/>
                <a:sym typeface="Arial"/>
                <a:hlinkClick r:id="rId2"/>
              </a:rPr>
              <a:t>https://www.youtube.com/watch?v=WXO_nyFY9oM</a:t>
            </a:r>
            <a:r>
              <a:rPr lang="en-US"/>
              <a:t> </a:t>
            </a:r>
            <a:endParaRPr/>
          </a:p>
          <a:p>
            <a:pPr indent="0" lvl="0" marL="0" rtl="0" algn="l">
              <a:lnSpc>
                <a:spcPct val="100000"/>
              </a:lnSpc>
              <a:spcBef>
                <a:spcPts val="0"/>
              </a:spcBef>
              <a:spcAft>
                <a:spcPts val="0"/>
              </a:spcAft>
              <a:buClr>
                <a:schemeClr val="dk1"/>
              </a:buClr>
              <a:buSzPts val="1200"/>
              <a:buFont typeface="Calibri"/>
              <a:buNone/>
            </a:pPr>
            <a:r>
              <a:rPr lang="en-US" sz="1100">
                <a:solidFill>
                  <a:srgbClr val="282C30"/>
                </a:solidFill>
                <a:highlight>
                  <a:srgbClr val="FFFFFF"/>
                </a:highlight>
                <a:latin typeface="Arial"/>
                <a:ea typeface="Arial"/>
                <a:cs typeface="Arial"/>
                <a:sym typeface="Arial"/>
              </a:rPr>
              <a:t>Splanchnic nerves mean “nerves for the internal organs,” so they innervate the abdominal viscera. Abdominopelvic splanchnic nerves contain sympathetic fibers, which arise from cell bodies in the lateral horn of the gray matter of the spinal cord, from T5 to L2/3 spinal segments.</a:t>
            </a:r>
            <a:endParaRPr sz="1100">
              <a:solidFill>
                <a:srgbClr val="282C30"/>
              </a:solidFill>
              <a:highlight>
                <a:srgbClr val="FFFFFF"/>
              </a:highlight>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sz="1100">
              <a:solidFill>
                <a:srgbClr val="282C30"/>
              </a:solidFill>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solidFill>
                  <a:srgbClr val="282C30"/>
                </a:solidFill>
                <a:latin typeface="Arial"/>
                <a:ea typeface="Arial"/>
                <a:cs typeface="Arial"/>
                <a:sym typeface="Arial"/>
              </a:rPr>
              <a:t>The vagus nerves in the abdomen supply parasympathetic innervation to the lower esophagus, stomach, small intestine, ascending colon and most of the transverse colon. </a:t>
            </a:r>
            <a:endParaRPr sz="1100">
              <a:solidFill>
                <a:srgbClr val="282C30"/>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100">
                <a:solidFill>
                  <a:srgbClr val="282C30"/>
                </a:solidFill>
                <a:latin typeface="Arial"/>
                <a:ea typeface="Arial"/>
                <a:cs typeface="Arial"/>
                <a:sym typeface="Arial"/>
              </a:rPr>
              <a:t>The pelvic splanchnic nerves carry parasympathetic innervation to the final part of the gut, from the descending colon to the anus.</a:t>
            </a:r>
            <a:endParaRPr sz="1100">
              <a:solidFill>
                <a:srgbClr val="282C30"/>
              </a:solidFill>
              <a:highlight>
                <a:srgbClr val="FFFFFF"/>
              </a:highlight>
              <a:latin typeface="Arial"/>
              <a:ea typeface="Arial"/>
              <a:cs typeface="Arial"/>
              <a:sym typeface="Arial"/>
            </a:endParaRPr>
          </a:p>
        </p:txBody>
      </p:sp>
      <p:sp>
        <p:nvSpPr>
          <p:cNvPr id="205" name="Google Shape;205;g2c8bc6befe4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8bc6befe4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14" name="Google Shape;214;g2c8bc6befe4_0_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8bc6befe4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23" name="Google Shape;223;g2c8bc6befe4_0_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8bc6befe4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33" name="Google Shape;233;g2c8bc6befe4_0_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c8bc6befe4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2" name="Google Shape;242;g2c8bc6befe4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c8bc6befe4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u="sng">
                <a:solidFill>
                  <a:schemeClr val="hlink"/>
                </a:solidFill>
                <a:latin typeface="Arial"/>
                <a:ea typeface="Arial"/>
                <a:cs typeface="Arial"/>
                <a:sym typeface="Arial"/>
                <a:hlinkClick r:id="rId2"/>
              </a:rPr>
              <a:t>https://www.youtube.com/watch?v=YQm5RCz9Pxc</a:t>
            </a:r>
            <a:r>
              <a:rPr lang="en-US"/>
              <a:t> </a:t>
            </a:r>
            <a:endParaRPr/>
          </a:p>
        </p:txBody>
      </p:sp>
      <p:sp>
        <p:nvSpPr>
          <p:cNvPr id="251" name="Google Shape;251;g2c8bc6befe4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95" name="Google Shape;95;p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cb2d37c2cc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59" name="Google Shape;259;g2cb2d37c2cc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b2d37c2cc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4325" lvl="0" marL="457200" rtl="0" algn="l">
              <a:lnSpc>
                <a:spcPct val="100000"/>
              </a:lnSpc>
              <a:spcBef>
                <a:spcPts val="0"/>
              </a:spcBef>
              <a:spcAft>
                <a:spcPts val="0"/>
              </a:spcAft>
              <a:buClr>
                <a:srgbClr val="333333"/>
              </a:buClr>
              <a:buSzPts val="1350"/>
              <a:buFont typeface="Roboto"/>
              <a:buChar char="-"/>
            </a:pPr>
            <a:r>
              <a:rPr lang="en-US" sz="1350">
                <a:solidFill>
                  <a:srgbClr val="333333"/>
                </a:solidFill>
                <a:highlight>
                  <a:srgbClr val="FBFBFB"/>
                </a:highlight>
                <a:latin typeface="Roboto"/>
                <a:ea typeface="Roboto"/>
                <a:cs typeface="Roboto"/>
                <a:sym typeface="Roboto"/>
              </a:rPr>
              <a:t>The submandibular gland is mostly serous with some mucous acini. This means that it primarily secretes a watery fluid containing enzymes (serous) but also produces some mucus. Serous cells are responsible for producing a watery secretion that contains enzymes, electrolytes, and other proteins. This type of secretion helps in the digestion and breakdown of food.</a:t>
            </a:r>
            <a:endParaRPr sz="1350">
              <a:solidFill>
                <a:srgbClr val="333333"/>
              </a:solidFill>
              <a:highlight>
                <a:srgbClr val="FBFBFB"/>
              </a:highlight>
              <a:latin typeface="Roboto"/>
              <a:ea typeface="Roboto"/>
              <a:cs typeface="Roboto"/>
              <a:sym typeface="Roboto"/>
            </a:endParaRPr>
          </a:p>
          <a:p>
            <a:pPr indent="-314325" lvl="0" marL="457200" rtl="0" algn="l">
              <a:lnSpc>
                <a:spcPct val="100000"/>
              </a:lnSpc>
              <a:spcBef>
                <a:spcPts val="0"/>
              </a:spcBef>
              <a:spcAft>
                <a:spcPts val="0"/>
              </a:spcAft>
              <a:buClr>
                <a:srgbClr val="333333"/>
              </a:buClr>
              <a:buSzPts val="1350"/>
              <a:buFont typeface="Roboto"/>
              <a:buChar char="-"/>
            </a:pPr>
            <a:r>
              <a:rPr lang="en-US" sz="1350">
                <a:solidFill>
                  <a:srgbClr val="333333"/>
                </a:solidFill>
                <a:highlight>
                  <a:srgbClr val="FBFBFB"/>
                </a:highlight>
                <a:latin typeface="Roboto"/>
                <a:ea typeface="Roboto"/>
                <a:cs typeface="Roboto"/>
                <a:sym typeface="Roboto"/>
              </a:rPr>
              <a:t>The sublingual gland is predominantly composed of mucous cells. This means that it secretes a thick, viscous fluid rich in glycoproteins called mucins. Mucous cells play a role in lubricating and protecting the oral cavity, as well as aiding in the initial stages of digestion by moistening food particles.</a:t>
            </a:r>
            <a:endParaRPr sz="1350">
              <a:solidFill>
                <a:srgbClr val="333333"/>
              </a:solidFill>
              <a:highlight>
                <a:srgbClr val="FBFBFB"/>
              </a:highlight>
              <a:latin typeface="Roboto"/>
              <a:ea typeface="Roboto"/>
              <a:cs typeface="Roboto"/>
              <a:sym typeface="Roboto"/>
            </a:endParaRPr>
          </a:p>
          <a:p>
            <a:pPr indent="-314325" lvl="0" marL="457200" rtl="0" algn="l">
              <a:lnSpc>
                <a:spcPct val="100000"/>
              </a:lnSpc>
              <a:spcBef>
                <a:spcPts val="0"/>
              </a:spcBef>
              <a:spcAft>
                <a:spcPts val="0"/>
              </a:spcAft>
              <a:buClr>
                <a:srgbClr val="333333"/>
              </a:buClr>
              <a:buSzPts val="1350"/>
              <a:buFont typeface="Roboto"/>
              <a:buChar char="-"/>
            </a:pPr>
            <a:r>
              <a:rPr lang="en-US" sz="1350">
                <a:solidFill>
                  <a:srgbClr val="333333"/>
                </a:solidFill>
                <a:highlight>
                  <a:srgbClr val="FBFBFB"/>
                </a:highlight>
                <a:latin typeface="Roboto"/>
                <a:ea typeface="Roboto"/>
                <a:cs typeface="Roboto"/>
                <a:sym typeface="Roboto"/>
              </a:rPr>
              <a:t>The parotid gland is a major salivary gland located near the ear. It is "purely serous" = produce a watery secretion that contains enzymes, electrolytes, and antibodies.</a:t>
            </a:r>
            <a:endParaRPr sz="1350">
              <a:solidFill>
                <a:srgbClr val="333333"/>
              </a:solidFill>
              <a:highlight>
                <a:srgbClr val="FBFBFB"/>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200"/>
              <a:buFont typeface="Calibri"/>
              <a:buNone/>
            </a:pPr>
            <a:r>
              <a:t/>
            </a:r>
            <a:endParaRPr sz="1350">
              <a:solidFill>
                <a:srgbClr val="333333"/>
              </a:solidFill>
              <a:highlight>
                <a:srgbClr val="FBFBFB"/>
              </a:highlight>
              <a:latin typeface="Roboto"/>
              <a:ea typeface="Roboto"/>
              <a:cs typeface="Roboto"/>
              <a:sym typeface="Roboto"/>
            </a:endParaRPr>
          </a:p>
        </p:txBody>
      </p:sp>
      <p:sp>
        <p:nvSpPr>
          <p:cNvPr id="269" name="Google Shape;269;g2cb2d37c2cc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8bc6befe4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79" name="Google Shape;279;g2c8bc6befe4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c8bc6befe4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SzPts val="1200"/>
              <a:buFont typeface="Arial"/>
              <a:buChar char="○"/>
            </a:pPr>
            <a:r>
              <a:rPr lang="en-US">
                <a:latin typeface="Arial"/>
                <a:ea typeface="Arial"/>
                <a:cs typeface="Arial"/>
                <a:sym typeface="Arial"/>
              </a:rPr>
              <a:t>BMR = </a:t>
            </a:r>
            <a:r>
              <a:rPr lang="en-US">
                <a:solidFill>
                  <a:srgbClr val="231F20"/>
                </a:solidFill>
                <a:latin typeface="Arial"/>
                <a:ea typeface="Arial"/>
                <a:cs typeface="Arial"/>
                <a:sym typeface="Arial"/>
              </a:rPr>
              <a:t>Basal metabolic rate (BMR) estimates the minimum number of calories a person needs to burn to sustain their basic life functions during a 24-hour period of rest. Examples of such functions include:</a:t>
            </a:r>
            <a:endParaRPr>
              <a:solidFill>
                <a:srgbClr val="231F20"/>
              </a:solidFill>
              <a:latin typeface="Arial"/>
              <a:ea typeface="Arial"/>
              <a:cs typeface="Arial"/>
              <a:sym typeface="Arial"/>
            </a:endParaRPr>
          </a:p>
          <a:p>
            <a:pPr indent="-304800" lvl="0" marL="457200" rtl="0" algn="l">
              <a:lnSpc>
                <a:spcPct val="144444"/>
              </a:lnSpc>
              <a:spcBef>
                <a:spcPts val="0"/>
              </a:spcBef>
              <a:spcAft>
                <a:spcPts val="0"/>
              </a:spcAft>
              <a:buClr>
                <a:srgbClr val="231F20"/>
              </a:buClr>
              <a:buSzPts val="1200"/>
              <a:buFont typeface="Arial"/>
              <a:buChar char="●"/>
            </a:pPr>
            <a:r>
              <a:rPr lang="en-US">
                <a:solidFill>
                  <a:srgbClr val="231F20"/>
                </a:solidFill>
                <a:latin typeface="Arial"/>
                <a:ea typeface="Arial"/>
                <a:cs typeface="Arial"/>
                <a:sym typeface="Arial"/>
              </a:rPr>
              <a:t>breathing</a:t>
            </a:r>
            <a:endParaRPr>
              <a:solidFill>
                <a:srgbClr val="231F20"/>
              </a:solidFill>
              <a:latin typeface="Arial"/>
              <a:ea typeface="Arial"/>
              <a:cs typeface="Arial"/>
              <a:sym typeface="Arial"/>
            </a:endParaRPr>
          </a:p>
          <a:p>
            <a:pPr indent="-304800" lvl="0" marL="457200" rtl="0" algn="l">
              <a:lnSpc>
                <a:spcPct val="144444"/>
              </a:lnSpc>
              <a:spcBef>
                <a:spcPts val="0"/>
              </a:spcBef>
              <a:spcAft>
                <a:spcPts val="0"/>
              </a:spcAft>
              <a:buClr>
                <a:srgbClr val="231F20"/>
              </a:buClr>
              <a:buSzPts val="1200"/>
              <a:buFont typeface="Arial"/>
              <a:buChar char="●"/>
            </a:pPr>
            <a:r>
              <a:rPr lang="en-US">
                <a:solidFill>
                  <a:srgbClr val="3D5191"/>
                </a:solidFill>
                <a:uFill>
                  <a:noFill/>
                </a:uFill>
                <a:latin typeface="Arial"/>
                <a:ea typeface="Arial"/>
                <a:cs typeface="Arial"/>
                <a:sym typeface="Arial"/>
                <a:hlinkClick r:id="rId2">
                  <a:extLst>
                    <a:ext uri="{A12FA001-AC4F-418D-AE19-62706E023703}">
                      <ahyp:hlinkClr val="tx"/>
                    </a:ext>
                  </a:extLst>
                </a:hlinkClick>
              </a:rPr>
              <a:t>circulation</a:t>
            </a:r>
            <a:endParaRPr>
              <a:solidFill>
                <a:srgbClr val="3D5191"/>
              </a:solidFill>
              <a:latin typeface="Arial"/>
              <a:ea typeface="Arial"/>
              <a:cs typeface="Arial"/>
              <a:sym typeface="Arial"/>
            </a:endParaRPr>
          </a:p>
          <a:p>
            <a:pPr indent="-304800" lvl="0" marL="457200" rtl="0" algn="l">
              <a:lnSpc>
                <a:spcPct val="144444"/>
              </a:lnSpc>
              <a:spcBef>
                <a:spcPts val="0"/>
              </a:spcBef>
              <a:spcAft>
                <a:spcPts val="0"/>
              </a:spcAft>
              <a:buClr>
                <a:srgbClr val="231F20"/>
              </a:buClr>
              <a:buSzPts val="1200"/>
              <a:buFont typeface="Arial"/>
              <a:buChar char="●"/>
            </a:pPr>
            <a:r>
              <a:rPr lang="en-US">
                <a:solidFill>
                  <a:srgbClr val="3D5191"/>
                </a:solidFill>
                <a:uFill>
                  <a:noFill/>
                </a:uFill>
                <a:latin typeface="Arial"/>
                <a:ea typeface="Arial"/>
                <a:cs typeface="Arial"/>
                <a:sym typeface="Arial"/>
                <a:hlinkClick r:id="rId3">
                  <a:extLst>
                    <a:ext uri="{A12FA001-AC4F-418D-AE19-62706E023703}">
                      <ahyp:hlinkClr val="tx"/>
                    </a:ext>
                  </a:extLst>
                </a:hlinkClick>
              </a:rPr>
              <a:t>digestion</a:t>
            </a:r>
            <a:r>
              <a:rPr lang="en-US">
                <a:solidFill>
                  <a:srgbClr val="231F20"/>
                </a:solidFill>
                <a:latin typeface="Arial"/>
                <a:ea typeface="Arial"/>
                <a:cs typeface="Arial"/>
                <a:sym typeface="Arial"/>
              </a:rPr>
              <a:t> and absorption of nutrients</a:t>
            </a:r>
            <a:endParaRPr>
              <a:solidFill>
                <a:srgbClr val="231F20"/>
              </a:solidFill>
              <a:latin typeface="Arial"/>
              <a:ea typeface="Arial"/>
              <a:cs typeface="Arial"/>
              <a:sym typeface="Arial"/>
            </a:endParaRPr>
          </a:p>
          <a:p>
            <a:pPr indent="-304800" lvl="0" marL="457200" rtl="0" algn="l">
              <a:lnSpc>
                <a:spcPct val="144444"/>
              </a:lnSpc>
              <a:spcBef>
                <a:spcPts val="0"/>
              </a:spcBef>
              <a:spcAft>
                <a:spcPts val="0"/>
              </a:spcAft>
              <a:buClr>
                <a:srgbClr val="231F20"/>
              </a:buClr>
              <a:buSzPts val="1200"/>
              <a:buFont typeface="Arial"/>
              <a:buChar char="●"/>
            </a:pPr>
            <a:r>
              <a:rPr lang="en-US">
                <a:solidFill>
                  <a:srgbClr val="231F20"/>
                </a:solidFill>
                <a:latin typeface="Arial"/>
                <a:ea typeface="Arial"/>
                <a:cs typeface="Arial"/>
                <a:sym typeface="Arial"/>
              </a:rPr>
              <a:t>cellular processes</a:t>
            </a:r>
            <a:endParaRPr>
              <a:solidFill>
                <a:srgbClr val="231F20"/>
              </a:solidFill>
              <a:latin typeface="Arial"/>
              <a:ea typeface="Arial"/>
              <a:cs typeface="Arial"/>
              <a:sym typeface="Arial"/>
            </a:endParaRPr>
          </a:p>
          <a:p>
            <a:pPr indent="-285750" lvl="0" marL="457200" rtl="0" algn="l">
              <a:lnSpc>
                <a:spcPct val="115000"/>
              </a:lnSpc>
              <a:spcBef>
                <a:spcPts val="0"/>
              </a:spcBef>
              <a:spcAft>
                <a:spcPts val="0"/>
              </a:spcAft>
              <a:buSzPts val="900"/>
              <a:buFont typeface="Arial"/>
              <a:buChar char="○"/>
            </a:pPr>
            <a:r>
              <a:t/>
            </a:r>
            <a:endParaRPr sz="900">
              <a:latin typeface="Arial"/>
              <a:ea typeface="Arial"/>
              <a:cs typeface="Arial"/>
              <a:sym typeface="Arial"/>
            </a:endParaRPr>
          </a:p>
          <a:p>
            <a:pPr indent="-285750" lvl="0" marL="457200" rtl="0" algn="l">
              <a:lnSpc>
                <a:spcPct val="115000"/>
              </a:lnSpc>
              <a:spcBef>
                <a:spcPts val="0"/>
              </a:spcBef>
              <a:spcAft>
                <a:spcPts val="0"/>
              </a:spcAft>
              <a:buSzPts val="900"/>
              <a:buFont typeface="Arial"/>
              <a:buChar char="○"/>
            </a:pPr>
            <a:r>
              <a:rPr lang="en-US" sz="900">
                <a:latin typeface="Arial"/>
                <a:ea typeface="Arial"/>
                <a:cs typeface="Arial"/>
                <a:sym typeface="Arial"/>
              </a:rPr>
              <a:t>Decrease w age ﻿</a:t>
            </a:r>
            <a:r>
              <a:rPr lang="en-US">
                <a:solidFill>
                  <a:srgbClr val="1A1A1A"/>
                </a:solidFill>
                <a:highlight>
                  <a:srgbClr val="FFFFFF"/>
                </a:highlight>
              </a:rPr>
              <a:t>due in part to the natural loss of lean muscle and decrease in energy expenditure that occurs as people age. As you get older, you’ll need to compensate for your slowing metabolism by eating healthier and working out harder.</a:t>
            </a:r>
            <a:endParaRPr/>
          </a:p>
          <a:p>
            <a:pPr indent="-304800" lvl="0" marL="457200" rtl="0" algn="l">
              <a:lnSpc>
                <a:spcPct val="115000"/>
              </a:lnSpc>
              <a:spcBef>
                <a:spcPts val="0"/>
              </a:spcBef>
              <a:spcAft>
                <a:spcPts val="0"/>
              </a:spcAft>
              <a:buSzPts val="1200"/>
              <a:buFont typeface="Calibri"/>
              <a:buChar char="○"/>
            </a:pPr>
            <a:r>
              <a:rPr lang="en-US"/>
              <a:t>Males have more muscle mass and lower body fat. Thus, they have higher BMR than females, regardless of age.</a:t>
            </a:r>
            <a:endParaRPr/>
          </a:p>
          <a:p>
            <a:pPr indent="-304800" lvl="0" marL="457200" rtl="0" algn="l">
              <a:lnSpc>
                <a:spcPct val="115000"/>
              </a:lnSpc>
              <a:spcBef>
                <a:spcPts val="0"/>
              </a:spcBef>
              <a:spcAft>
                <a:spcPts val="0"/>
              </a:spcAft>
              <a:buSzPts val="1200"/>
              <a:buFont typeface="Calibri"/>
              <a:buChar char="○"/>
            </a:pPr>
            <a:r>
              <a:rPr lang="en-US"/>
              <a:t>Leaner ppl burn calories more effectively hence higher BMR</a:t>
            </a:r>
            <a:endParaRPr/>
          </a:p>
          <a:p>
            <a:pPr indent="-304800" lvl="0" marL="457200" rtl="0" algn="l">
              <a:lnSpc>
                <a:spcPct val="115000"/>
              </a:lnSpc>
              <a:spcBef>
                <a:spcPts val="0"/>
              </a:spcBef>
              <a:spcAft>
                <a:spcPts val="0"/>
              </a:spcAft>
              <a:buSzPts val="1200"/>
              <a:buFont typeface="Calibri"/>
              <a:buChar char="○"/>
            </a:pPr>
            <a:r>
              <a:rPr lang="en-US"/>
              <a:t>Pregnancy increases BMR by 20%</a:t>
            </a:r>
            <a:endParaRPr sz="900">
              <a:latin typeface="Arial"/>
              <a:ea typeface="Arial"/>
              <a:cs typeface="Arial"/>
              <a:sym typeface="Arial"/>
            </a:endParaRPr>
          </a:p>
          <a:p>
            <a:pPr indent="0" lvl="0" marL="0" rtl="0" algn="l">
              <a:lnSpc>
                <a:spcPct val="100000"/>
              </a:lnSpc>
              <a:spcBef>
                <a:spcPts val="1200"/>
              </a:spcBef>
              <a:spcAft>
                <a:spcPts val="0"/>
              </a:spcAft>
              <a:buClr>
                <a:schemeClr val="dk1"/>
              </a:buClr>
              <a:buSzPts val="1200"/>
              <a:buFont typeface="Calibri"/>
              <a:buNone/>
            </a:pPr>
            <a:r>
              <a:t/>
            </a:r>
            <a:endParaRPr/>
          </a:p>
        </p:txBody>
      </p:sp>
      <p:sp>
        <p:nvSpPr>
          <p:cNvPr id="288" name="Google Shape;288;g2c8bc6befe4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c8bc6befe4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97" name="Google Shape;297;g2c8bc6befe4_0_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c83b5fa83b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07" name="Google Shape;307;g2c83b5fa83b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83b5fa83b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800"/>
              <a:t>It lines the inside of the stomach as surface mucous cells and had many gastric pits - this forms as holes throughout the stomach lining.</a:t>
            </a:r>
            <a:endParaRPr sz="100"/>
          </a:p>
        </p:txBody>
      </p:sp>
      <p:sp>
        <p:nvSpPr>
          <p:cNvPr id="316" name="Google Shape;316;g2c83b5fa83b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c83b5fa83b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u="sng">
                <a:solidFill>
                  <a:schemeClr val="hlink"/>
                </a:solidFill>
                <a:hlinkClick r:id="rId2"/>
              </a:rPr>
              <a:t>https://old-ib.bioninja.com.au/options/option-d-human-physiology/d2-digestion/gastric-pits.html</a:t>
            </a:r>
            <a:endParaRPr sz="1100" u="sng">
              <a:solidFill>
                <a:schemeClr val="hlink"/>
              </a:solidFill>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326" name="Google Shape;326;g2c83b5fa83b_0_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c83b5fa83b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Zero to finals</a:t>
            </a:r>
            <a:endParaRPr/>
          </a:p>
        </p:txBody>
      </p:sp>
      <p:sp>
        <p:nvSpPr>
          <p:cNvPr id="336" name="Google Shape;336;g2c83b5fa83b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83b5fa83b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Osmosis</a:t>
            </a:r>
            <a:endParaRPr/>
          </a:p>
        </p:txBody>
      </p:sp>
      <p:sp>
        <p:nvSpPr>
          <p:cNvPr id="346" name="Google Shape;346;g2c83b5fa83b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05" name="Google Shape;10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c83b5fa83b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Teach Me Physiology</a:t>
            </a:r>
            <a:endParaRPr/>
          </a:p>
        </p:txBody>
      </p:sp>
      <p:sp>
        <p:nvSpPr>
          <p:cNvPr id="356" name="Google Shape;356;g2c83b5fa83b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c83b5fa83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66" name="Google Shape;366;g2c83b5fa83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c97a2b4a2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75" name="Google Shape;375;g2c97a2b4a2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c97a2b4a2c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85" name="Google Shape;385;g2c97a2b4a2c_1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c97a2b4a2c_1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teachmephysiology</a:t>
            </a:r>
            <a:endParaRPr/>
          </a:p>
        </p:txBody>
      </p:sp>
      <p:sp>
        <p:nvSpPr>
          <p:cNvPr id="395" name="Google Shape;395;g2c97a2b4a2c_1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c97a2b4a2c_1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00" u="sng">
                <a:solidFill>
                  <a:schemeClr val="hlink"/>
                </a:solidFill>
                <a:hlinkClick r:id="rId2"/>
              </a:rPr>
              <a:t>https://www.google.com/search?sca_esv=924f3957077d70b1&amp;q=how+are+carbohydrates+digested&amp;tbm=isch&amp;source=lnms&amp;prmd=ivnbmtz&amp;sa=X&amp;ved=2ahUKEwif8tbP6KGFAxUNW0EAHZqcAqkQ0pQJegQIEBAB&amp;biw=718&amp;bih=779&amp;dpr=2#imgrc=apj4I0FOM2DhlM</a:t>
            </a:r>
            <a:endParaRPr sz="1100" u="sng">
              <a:solidFill>
                <a:schemeClr val="hlink"/>
              </a:solidFill>
            </a:endParaRPr>
          </a:p>
          <a:p>
            <a:pPr indent="0" lvl="0" marL="0" rtl="0" algn="l">
              <a:lnSpc>
                <a:spcPct val="100000"/>
              </a:lnSpc>
              <a:spcBef>
                <a:spcPts val="0"/>
              </a:spcBef>
              <a:spcAft>
                <a:spcPts val="0"/>
              </a:spcAft>
              <a:buClr>
                <a:schemeClr val="dk1"/>
              </a:buClr>
              <a:buSzPts val="1200"/>
              <a:buFont typeface="Calibri"/>
              <a:buNone/>
            </a:pPr>
            <a:r>
              <a:rPr lang="en-US"/>
              <a:t>teachmephysiology</a:t>
            </a:r>
            <a:endParaRPr/>
          </a:p>
        </p:txBody>
      </p:sp>
      <p:sp>
        <p:nvSpPr>
          <p:cNvPr id="405" name="Google Shape;405;g2c97a2b4a2c_1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97a2b4a2c_1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Teachmephysiology</a:t>
            </a:r>
            <a:endParaRPr/>
          </a:p>
        </p:txBody>
      </p:sp>
      <p:sp>
        <p:nvSpPr>
          <p:cNvPr id="415" name="Google Shape;415;g2c97a2b4a2c_1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sz="1100" u="sng">
                <a:solidFill>
                  <a:schemeClr val="hlink"/>
                </a:solidFill>
                <a:latin typeface="Arial"/>
                <a:ea typeface="Arial"/>
                <a:cs typeface="Arial"/>
                <a:sym typeface="Arial"/>
                <a:hlinkClick r:id="rId2"/>
              </a:rPr>
              <a:t>https://docs.google.com/forms/d/e/1FAIpQLScXWOGGxwVsg2O3CloFgzFkI5WAMfFQHhEVDyELNbB3Is0G3Q/viewform</a:t>
            </a:r>
            <a:r>
              <a:rPr lang="en-US"/>
              <a:t> </a:t>
            </a:r>
            <a:endParaRPr/>
          </a:p>
        </p:txBody>
      </p:sp>
      <p:sp>
        <p:nvSpPr>
          <p:cNvPr id="425" name="Google Shape;42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434" name="Google Shape;434;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15" name="Google Shape;11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c7faf0e43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900">
                <a:solidFill>
                  <a:srgbClr val="495354"/>
                </a:solidFill>
                <a:highlight>
                  <a:srgbClr val="F7F7F7"/>
                </a:highlight>
                <a:latin typeface="Arial"/>
                <a:ea typeface="Arial"/>
                <a:cs typeface="Arial"/>
                <a:sym typeface="Arial"/>
              </a:rPr>
              <a:t>Left hypochondriac region: Part of stomach, top of left lobe of liver, left kidney, spleen, tail of pancreas, part of small intestine,  part of transverse colon, part of descending colon.</a:t>
            </a:r>
            <a:endParaRPr sz="900">
              <a:solidFill>
                <a:srgbClr val="495354"/>
              </a:solidFill>
              <a:highlight>
                <a:srgbClr val="F7F7F7"/>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US" sz="900">
                <a:solidFill>
                  <a:srgbClr val="495354"/>
                </a:solidFill>
                <a:highlight>
                  <a:srgbClr val="F7F7F7"/>
                </a:highlight>
                <a:latin typeface="Arial"/>
                <a:ea typeface="Arial"/>
                <a:cs typeface="Arial"/>
                <a:sym typeface="Arial"/>
              </a:rPr>
              <a:t>Right hypochondriac region: Liver, gallbladder, part of small intestine, part of ascending colon, part of transverse colon, right kidney</a:t>
            </a:r>
            <a:endParaRPr/>
          </a:p>
        </p:txBody>
      </p:sp>
      <p:sp>
        <p:nvSpPr>
          <p:cNvPr id="124" name="Google Shape;124;g2c7faf0e431_0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7faf0e431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2100" lvl="0" marL="647700" rtl="0" algn="l">
              <a:lnSpc>
                <a:spcPct val="115000"/>
              </a:lnSpc>
              <a:spcBef>
                <a:spcPts val="300"/>
              </a:spcBef>
              <a:spcAft>
                <a:spcPts val="0"/>
              </a:spcAft>
              <a:buClr>
                <a:srgbClr val="3D3D3D"/>
              </a:buClr>
              <a:buSzPts val="1000"/>
              <a:buFont typeface="Arial"/>
              <a:buChar char="●"/>
            </a:pPr>
            <a:r>
              <a:rPr b="1" lang="en-US" sz="1000">
                <a:solidFill>
                  <a:srgbClr val="3D3D3D"/>
                </a:solidFill>
                <a:latin typeface="Arial"/>
                <a:ea typeface="Arial"/>
                <a:cs typeface="Arial"/>
                <a:sym typeface="Arial"/>
              </a:rPr>
              <a:t>subcostal plane</a:t>
            </a:r>
            <a:endParaRPr b="1" sz="1000">
              <a:solidFill>
                <a:srgbClr val="3D3D3D"/>
              </a:solidFill>
              <a:latin typeface="Arial"/>
              <a:ea typeface="Arial"/>
              <a:cs typeface="Arial"/>
              <a:sym typeface="Arial"/>
            </a:endParaRPr>
          </a:p>
          <a:p>
            <a:pPr indent="-292100" lvl="1" marL="1295400" rtl="0" algn="l">
              <a:lnSpc>
                <a:spcPct val="115000"/>
              </a:lnSpc>
              <a:spcBef>
                <a:spcPts val="0"/>
              </a:spcBef>
              <a:spcAft>
                <a:spcPts val="0"/>
              </a:spcAft>
              <a:buClr>
                <a:srgbClr val="3D3D3D"/>
              </a:buClr>
              <a:buSzPts val="1000"/>
              <a:buFont typeface="Arial"/>
              <a:buChar char="○"/>
            </a:pPr>
            <a:r>
              <a:rPr lang="en-US" sz="1000">
                <a:solidFill>
                  <a:srgbClr val="3D3D3D"/>
                </a:solidFill>
                <a:latin typeface="Arial"/>
                <a:ea typeface="Arial"/>
                <a:cs typeface="Arial"/>
                <a:sym typeface="Arial"/>
              </a:rPr>
              <a:t>corresponds to a line drawn joining the lower most bony point of the rib cage, usually 10</a:t>
            </a:r>
            <a:r>
              <a:rPr lang="en-US" sz="750">
                <a:solidFill>
                  <a:srgbClr val="3D3D3D"/>
                </a:solidFill>
                <a:latin typeface="Arial"/>
                <a:ea typeface="Arial"/>
                <a:cs typeface="Arial"/>
                <a:sym typeface="Arial"/>
              </a:rPr>
              <a:t>th</a:t>
            </a:r>
            <a:r>
              <a:rPr lang="en-US" sz="1000">
                <a:solidFill>
                  <a:srgbClr val="3D3D3D"/>
                </a:solidFill>
                <a:latin typeface="Arial"/>
                <a:ea typeface="Arial"/>
                <a:cs typeface="Arial"/>
                <a:sym typeface="Arial"/>
              </a:rPr>
              <a:t>costal cartilage</a:t>
            </a:r>
            <a:endParaRPr sz="1000">
              <a:solidFill>
                <a:srgbClr val="3D3D3D"/>
              </a:solidFill>
              <a:latin typeface="Arial"/>
              <a:ea typeface="Arial"/>
              <a:cs typeface="Arial"/>
              <a:sym typeface="Arial"/>
            </a:endParaRPr>
          </a:p>
          <a:p>
            <a:pPr indent="-292100" lvl="1" marL="1295400" rtl="0" algn="l">
              <a:lnSpc>
                <a:spcPct val="115000"/>
              </a:lnSpc>
              <a:spcBef>
                <a:spcPts val="0"/>
              </a:spcBef>
              <a:spcAft>
                <a:spcPts val="0"/>
              </a:spcAft>
              <a:buClr>
                <a:srgbClr val="3D3D3D"/>
              </a:buClr>
              <a:buSzPts val="1000"/>
              <a:buFont typeface="Arial"/>
              <a:buChar char="○"/>
            </a:pPr>
            <a:r>
              <a:rPr lang="en-US" sz="1000">
                <a:solidFill>
                  <a:srgbClr val="3D3D3D"/>
                </a:solidFill>
                <a:latin typeface="Arial"/>
                <a:ea typeface="Arial"/>
                <a:cs typeface="Arial"/>
                <a:sym typeface="Arial"/>
              </a:rPr>
              <a:t>body of the L3 vertebra; the origin of the </a:t>
            </a:r>
            <a:r>
              <a:rPr lang="en-US" sz="1000">
                <a:solidFill>
                  <a:srgbClr val="41699B"/>
                </a:solidFill>
                <a:uFill>
                  <a:noFill/>
                </a:uFill>
                <a:latin typeface="Arial"/>
                <a:ea typeface="Arial"/>
                <a:cs typeface="Arial"/>
                <a:sym typeface="Arial"/>
                <a:hlinkClick r:id="rId2">
                  <a:extLst>
                    <a:ext uri="{A12FA001-AC4F-418D-AE19-62706E023703}">
                      <ahyp:hlinkClr val="tx"/>
                    </a:ext>
                  </a:extLst>
                </a:hlinkClick>
              </a:rPr>
              <a:t>inferior</a:t>
            </a:r>
            <a:r>
              <a:rPr lang="en-US" sz="1000">
                <a:solidFill>
                  <a:srgbClr val="3D3D3D"/>
                </a:solidFill>
                <a:latin typeface="Arial"/>
                <a:ea typeface="Arial"/>
                <a:cs typeface="Arial"/>
                <a:sym typeface="Arial"/>
              </a:rPr>
              <a:t> mesenteric artery and 3</a:t>
            </a:r>
            <a:r>
              <a:rPr lang="en-US" sz="750">
                <a:solidFill>
                  <a:srgbClr val="3D3D3D"/>
                </a:solidFill>
                <a:latin typeface="Arial"/>
                <a:ea typeface="Arial"/>
                <a:cs typeface="Arial"/>
                <a:sym typeface="Arial"/>
              </a:rPr>
              <a:t>rd</a:t>
            </a:r>
            <a:r>
              <a:rPr lang="en-US" sz="1000">
                <a:solidFill>
                  <a:srgbClr val="3D3D3D"/>
                </a:solidFill>
                <a:latin typeface="Arial"/>
                <a:ea typeface="Arial"/>
                <a:cs typeface="Arial"/>
                <a:sym typeface="Arial"/>
              </a:rPr>
              <a:t> part of the </a:t>
            </a:r>
            <a:r>
              <a:rPr lang="en-US" sz="1000">
                <a:solidFill>
                  <a:srgbClr val="41699B"/>
                </a:solidFill>
                <a:uFill>
                  <a:noFill/>
                </a:uFill>
                <a:latin typeface="Arial"/>
                <a:ea typeface="Arial"/>
                <a:cs typeface="Arial"/>
                <a:sym typeface="Arial"/>
                <a:hlinkClick r:id="rId3">
                  <a:extLst>
                    <a:ext uri="{A12FA001-AC4F-418D-AE19-62706E023703}">
                      <ahyp:hlinkClr val="tx"/>
                    </a:ext>
                  </a:extLst>
                </a:hlinkClick>
              </a:rPr>
              <a:t>duodenum</a:t>
            </a:r>
            <a:r>
              <a:rPr lang="en-US" sz="1000">
                <a:solidFill>
                  <a:srgbClr val="3D3D3D"/>
                </a:solidFill>
                <a:latin typeface="Arial"/>
                <a:ea typeface="Arial"/>
                <a:cs typeface="Arial"/>
                <a:sym typeface="Arial"/>
              </a:rPr>
              <a:t> lie on this plane</a:t>
            </a:r>
            <a:endParaRPr sz="1000">
              <a:solidFill>
                <a:srgbClr val="3D3D3D"/>
              </a:solidFill>
              <a:latin typeface="Arial"/>
              <a:ea typeface="Arial"/>
              <a:cs typeface="Arial"/>
              <a:sym typeface="Arial"/>
            </a:endParaRPr>
          </a:p>
          <a:p>
            <a:pPr indent="-292100" lvl="0" marL="647700" rtl="0" algn="l">
              <a:lnSpc>
                <a:spcPct val="115000"/>
              </a:lnSpc>
              <a:spcBef>
                <a:spcPts val="0"/>
              </a:spcBef>
              <a:spcAft>
                <a:spcPts val="0"/>
              </a:spcAft>
              <a:buClr>
                <a:srgbClr val="3D3D3D"/>
              </a:buClr>
              <a:buSzPts val="1000"/>
              <a:buFont typeface="Arial"/>
              <a:buChar char="●"/>
            </a:pPr>
            <a:r>
              <a:rPr b="1" lang="en-US" sz="1000">
                <a:solidFill>
                  <a:srgbClr val="3D3D3D"/>
                </a:solidFill>
                <a:latin typeface="Arial"/>
                <a:ea typeface="Arial"/>
                <a:cs typeface="Arial"/>
                <a:sym typeface="Arial"/>
              </a:rPr>
              <a:t>transtubercular plane</a:t>
            </a:r>
            <a:endParaRPr b="1" sz="1000">
              <a:solidFill>
                <a:srgbClr val="3D3D3D"/>
              </a:solidFill>
              <a:latin typeface="Arial"/>
              <a:ea typeface="Arial"/>
              <a:cs typeface="Arial"/>
              <a:sym typeface="Arial"/>
            </a:endParaRPr>
          </a:p>
          <a:p>
            <a:pPr indent="-292100" lvl="1" marL="1295400" rtl="0" algn="l">
              <a:lnSpc>
                <a:spcPct val="115000"/>
              </a:lnSpc>
              <a:spcBef>
                <a:spcPts val="0"/>
              </a:spcBef>
              <a:spcAft>
                <a:spcPts val="0"/>
              </a:spcAft>
              <a:buClr>
                <a:srgbClr val="3D3D3D"/>
              </a:buClr>
              <a:buSzPts val="1000"/>
              <a:buFont typeface="Arial"/>
              <a:buChar char="○"/>
            </a:pPr>
            <a:r>
              <a:rPr lang="en-US" sz="1000">
                <a:solidFill>
                  <a:srgbClr val="3D3D3D"/>
                </a:solidFill>
                <a:latin typeface="Arial"/>
                <a:ea typeface="Arial"/>
                <a:cs typeface="Arial"/>
                <a:sym typeface="Arial"/>
              </a:rPr>
              <a:t>corresponds to a line uniting the two tubercles of the </a:t>
            </a:r>
            <a:r>
              <a:rPr lang="en-US" sz="1000">
                <a:solidFill>
                  <a:srgbClr val="41699B"/>
                </a:solidFill>
                <a:uFill>
                  <a:noFill/>
                </a:uFill>
                <a:latin typeface="Arial"/>
                <a:ea typeface="Arial"/>
                <a:cs typeface="Arial"/>
                <a:sym typeface="Arial"/>
                <a:hlinkClick r:id="rId4">
                  <a:extLst>
                    <a:ext uri="{A12FA001-AC4F-418D-AE19-62706E023703}">
                      <ahyp:hlinkClr val="tx"/>
                    </a:ext>
                  </a:extLst>
                </a:hlinkClick>
              </a:rPr>
              <a:t>iliac crests</a:t>
            </a:r>
            <a:endParaRPr sz="1000">
              <a:solidFill>
                <a:srgbClr val="41699B"/>
              </a:solidFill>
              <a:latin typeface="Arial"/>
              <a:ea typeface="Arial"/>
              <a:cs typeface="Arial"/>
              <a:sym typeface="Arial"/>
            </a:endParaRPr>
          </a:p>
          <a:p>
            <a:pPr indent="-292100" lvl="1" marL="1295400" rtl="0" algn="l">
              <a:lnSpc>
                <a:spcPct val="115000"/>
              </a:lnSpc>
              <a:spcBef>
                <a:spcPts val="0"/>
              </a:spcBef>
              <a:spcAft>
                <a:spcPts val="0"/>
              </a:spcAft>
              <a:buClr>
                <a:srgbClr val="3D3D3D"/>
              </a:buClr>
              <a:buSzPts val="1000"/>
              <a:buFont typeface="Arial"/>
              <a:buChar char="○"/>
            </a:pPr>
            <a:r>
              <a:rPr lang="en-US" sz="1000">
                <a:solidFill>
                  <a:srgbClr val="3D3D3D"/>
                </a:solidFill>
                <a:latin typeface="Arial"/>
                <a:ea typeface="Arial"/>
                <a:cs typeface="Arial"/>
                <a:sym typeface="Arial"/>
              </a:rPr>
              <a:t>upper border of the L5 vertebra and the confluence of the </a:t>
            </a:r>
            <a:r>
              <a:rPr lang="en-US" sz="1000">
                <a:solidFill>
                  <a:srgbClr val="41699B"/>
                </a:solidFill>
                <a:uFill>
                  <a:noFill/>
                </a:uFill>
                <a:latin typeface="Arial"/>
                <a:ea typeface="Arial"/>
                <a:cs typeface="Arial"/>
                <a:sym typeface="Arial"/>
                <a:hlinkClick r:id="rId5">
                  <a:extLst>
                    <a:ext uri="{A12FA001-AC4F-418D-AE19-62706E023703}">
                      <ahyp:hlinkClr val="tx"/>
                    </a:ext>
                  </a:extLst>
                </a:hlinkClick>
              </a:rPr>
              <a:t>common iliac veins</a:t>
            </a:r>
            <a:r>
              <a:rPr lang="en-US" sz="1000">
                <a:solidFill>
                  <a:srgbClr val="3D3D3D"/>
                </a:solidFill>
                <a:latin typeface="Arial"/>
                <a:ea typeface="Arial"/>
                <a:cs typeface="Arial"/>
                <a:sym typeface="Arial"/>
              </a:rPr>
              <a:t> (i.e. </a:t>
            </a:r>
            <a:r>
              <a:rPr lang="en-US" sz="1000">
                <a:solidFill>
                  <a:srgbClr val="41699B"/>
                </a:solidFill>
                <a:uFill>
                  <a:noFill/>
                </a:uFill>
                <a:latin typeface="Arial"/>
                <a:ea typeface="Arial"/>
                <a:cs typeface="Arial"/>
                <a:sym typeface="Arial"/>
                <a:hlinkClick r:id="rId6">
                  <a:extLst>
                    <a:ext uri="{A12FA001-AC4F-418D-AE19-62706E023703}">
                      <ahyp:hlinkClr val="tx"/>
                    </a:ext>
                  </a:extLst>
                </a:hlinkClick>
              </a:rPr>
              <a:t>IVC</a:t>
            </a:r>
            <a:r>
              <a:rPr lang="en-US" sz="1000">
                <a:solidFill>
                  <a:srgbClr val="3D3D3D"/>
                </a:solidFill>
                <a:latin typeface="Arial"/>
                <a:ea typeface="Arial"/>
                <a:cs typeface="Arial"/>
                <a:sym typeface="Arial"/>
              </a:rPr>
              <a:t>origin) lie on this plane</a:t>
            </a:r>
            <a:endParaRPr sz="1000">
              <a:solidFill>
                <a:srgbClr val="3D3D3D"/>
              </a:solidFill>
              <a:latin typeface="Arial"/>
              <a:ea typeface="Arial"/>
              <a:cs typeface="Arial"/>
              <a:sym typeface="Arial"/>
            </a:endParaRPr>
          </a:p>
          <a:p>
            <a:pPr indent="0" lvl="0" marL="0" rtl="0" algn="l">
              <a:lnSpc>
                <a:spcPct val="100000"/>
              </a:lnSpc>
              <a:spcBef>
                <a:spcPts val="2100"/>
              </a:spcBef>
              <a:spcAft>
                <a:spcPts val="0"/>
              </a:spcAft>
              <a:buClr>
                <a:schemeClr val="dk1"/>
              </a:buClr>
              <a:buSzPts val="1200"/>
              <a:buFont typeface="Calibri"/>
              <a:buNone/>
            </a:pPr>
            <a:r>
              <a:t/>
            </a:r>
            <a:endParaRPr/>
          </a:p>
        </p:txBody>
      </p:sp>
      <p:sp>
        <p:nvSpPr>
          <p:cNvPr id="133" name="Google Shape;133;g2c7faf0e431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7faf0e431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2" name="Google Shape;142;g2c7faf0e431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7faf0e431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Calibri"/>
              <a:buChar char="➢"/>
            </a:pPr>
            <a:r>
              <a:rPr lang="en-US"/>
              <a:t>Imaginary horizontal line at L1 vertebral level</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151" name="Google Shape;151;g2c7faf0e431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7faf0e431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1" name="Google Shape;161;g2c7faf0e431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 name="Shape 15"/>
        <p:cNvGrpSpPr/>
        <p:nvPr/>
      </p:nvGrpSpPr>
      <p:grpSpPr>
        <a:xfrm>
          <a:off x="0" y="0"/>
          <a:ext cx="0" cy="0"/>
          <a:chOff x="0" y="0"/>
          <a:chExt cx="0" cy="0"/>
        </a:xfrm>
      </p:grpSpPr>
      <p:sp>
        <p:nvSpPr>
          <p:cNvPr id="16" name="Google Shape;1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 name="Shape 28"/>
        <p:cNvGrpSpPr/>
        <p:nvPr/>
      </p:nvGrpSpPr>
      <p:grpSpPr>
        <a:xfrm>
          <a:off x="0" y="0"/>
          <a:ext cx="0" cy="0"/>
          <a:chOff x="0" y="0"/>
          <a:chExt cx="0" cy="0"/>
        </a:xfrm>
      </p:grpSpPr>
      <p:sp>
        <p:nvSpPr>
          <p:cNvPr id="29" name="Google Shape;29;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 name="Google Shape;3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9"/>
          <p:cNvSpPr/>
          <p:nvPr>
            <p:ph idx="2" type="pic"/>
          </p:nvPr>
        </p:nvSpPr>
        <p:spPr>
          <a:xfrm>
            <a:off x="5183188" y="987425"/>
            <a:ext cx="6172200" cy="4873625"/>
          </a:xfrm>
          <a:prstGeom prst="rect">
            <a:avLst/>
          </a:prstGeom>
          <a:noFill/>
          <a:ln>
            <a:noFill/>
          </a:ln>
        </p:spPr>
      </p:sp>
      <p:sp>
        <p:nvSpPr>
          <p:cNvPr id="68" name="Google Shape;68;p1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
          <p:cNvSpPr txBox="1"/>
          <p:nvPr/>
        </p:nvSpPr>
        <p:spPr>
          <a:xfrm>
            <a:off x="5401733" y="5046132"/>
            <a:ext cx="1744133" cy="62939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Radley"/>
              <a:ea typeface="Radley"/>
              <a:cs typeface="Radley"/>
              <a:sym typeface="Radley"/>
            </a:endParaRPr>
          </a:p>
        </p:txBody>
      </p:sp>
      <p:sp>
        <p:nvSpPr>
          <p:cNvPr id="89" name="Google Shape;89;p2"/>
          <p:cNvSpPr txBox="1"/>
          <p:nvPr/>
        </p:nvSpPr>
        <p:spPr>
          <a:xfrm>
            <a:off x="5061475" y="5930880"/>
            <a:ext cx="2734500" cy="646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293267"/>
                </a:solidFill>
                <a:latin typeface="Calibri"/>
                <a:ea typeface="Calibri"/>
                <a:cs typeface="Calibri"/>
                <a:sym typeface="Calibri"/>
              </a:rPr>
              <a:t>2023/2024</a:t>
            </a:r>
            <a:endParaRPr b="1" i="0" sz="3200" u="none" cap="none" strike="noStrike">
              <a:solidFill>
                <a:srgbClr val="293267"/>
              </a:solidFill>
              <a:latin typeface="Calibri"/>
              <a:ea typeface="Calibri"/>
              <a:cs typeface="Calibri"/>
              <a:sym typeface="Calibri"/>
            </a:endParaRPr>
          </a:p>
        </p:txBody>
      </p:sp>
      <p:pic>
        <p:nvPicPr>
          <p:cNvPr id="90" name="Google Shape;90;p2"/>
          <p:cNvPicPr preferRelativeResize="0"/>
          <p:nvPr/>
        </p:nvPicPr>
        <p:blipFill rotWithShape="1">
          <a:blip r:embed="rId3">
            <a:alphaModFix/>
          </a:blip>
          <a:srcRect b="0" l="0" r="0" t="0"/>
          <a:stretch/>
        </p:blipFill>
        <p:spPr>
          <a:xfrm>
            <a:off x="3999633" y="450064"/>
            <a:ext cx="4192731" cy="4192731"/>
          </a:xfrm>
          <a:prstGeom prst="rect">
            <a:avLst/>
          </a:prstGeom>
          <a:noFill/>
          <a:ln>
            <a:noFill/>
          </a:ln>
        </p:spPr>
      </p:pic>
      <p:pic>
        <p:nvPicPr>
          <p:cNvPr descr="A picture containing text&#10;&#10;Description automatically generated" id="91" name="Google Shape;91;p2"/>
          <p:cNvPicPr preferRelativeResize="0"/>
          <p:nvPr/>
        </p:nvPicPr>
        <p:blipFill rotWithShape="1">
          <a:blip r:embed="rId4">
            <a:alphaModFix/>
          </a:blip>
          <a:srcRect b="11472" l="0" r="0" t="0"/>
          <a:stretch/>
        </p:blipFill>
        <p:spPr>
          <a:xfrm>
            <a:off x="2358025" y="-587025"/>
            <a:ext cx="7475949" cy="6618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2c8bc6befe4_0_0"/>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aponeuroses make up the </a:t>
            </a:r>
            <a:r>
              <a:rPr lang="en-US" sz="2700" u="sng"/>
              <a:t>anterior</a:t>
            </a:r>
            <a:r>
              <a:rPr lang="en-US" sz="2700"/>
              <a:t> wall of the rectus sheath </a:t>
            </a:r>
            <a:r>
              <a:rPr lang="en-US" sz="2700" u="sng"/>
              <a:t>above</a:t>
            </a:r>
            <a:r>
              <a:rPr lang="en-US" sz="2700"/>
              <a:t> the arcuate line?</a:t>
            </a:r>
            <a:endParaRPr sz="2700"/>
          </a:p>
          <a:p>
            <a:pPr indent="-400050" lvl="0" marL="457200" rtl="0" algn="l">
              <a:lnSpc>
                <a:spcPct val="115000"/>
              </a:lnSpc>
              <a:spcBef>
                <a:spcPts val="1200"/>
              </a:spcBef>
              <a:spcAft>
                <a:spcPts val="0"/>
              </a:spcAft>
              <a:buSzPts val="2700"/>
              <a:buAutoNum type="arabicPeriod"/>
            </a:pPr>
            <a:r>
              <a:rPr lang="en-US" sz="2700"/>
              <a:t>External oblique, internal oblique and transversus abdominis - </a:t>
            </a:r>
            <a:r>
              <a:rPr i="1" lang="en-US" sz="2700"/>
              <a:t>anterior wall below arcuate</a:t>
            </a:r>
            <a:endParaRPr i="1" sz="2700"/>
          </a:p>
          <a:p>
            <a:pPr indent="-400050" lvl="0" marL="457200" rtl="0" algn="l">
              <a:lnSpc>
                <a:spcPct val="115000"/>
              </a:lnSpc>
              <a:spcBef>
                <a:spcPts val="0"/>
              </a:spcBef>
              <a:spcAft>
                <a:spcPts val="0"/>
              </a:spcAft>
              <a:buSzPts val="2700"/>
              <a:buAutoNum type="arabicPeriod"/>
            </a:pPr>
            <a:r>
              <a:rPr b="1" lang="en-US" sz="2700"/>
              <a:t>External oblique and ½ internal oblique</a:t>
            </a:r>
            <a:endParaRPr b="1" sz="2700"/>
          </a:p>
          <a:p>
            <a:pPr indent="-400050" lvl="0" marL="457200" rtl="0" algn="l">
              <a:lnSpc>
                <a:spcPct val="115000"/>
              </a:lnSpc>
              <a:spcBef>
                <a:spcPts val="0"/>
              </a:spcBef>
              <a:spcAft>
                <a:spcPts val="0"/>
              </a:spcAft>
              <a:buSzPts val="2700"/>
              <a:buAutoNum type="arabicPeriod"/>
            </a:pPr>
            <a:r>
              <a:rPr lang="en-US" sz="2700"/>
              <a:t>½ Internal oblique and transversus abdominis - </a:t>
            </a:r>
            <a:r>
              <a:rPr i="1" lang="en-US" sz="2700"/>
              <a:t>posterior wall above arcuate</a:t>
            </a:r>
            <a:endParaRPr i="1" sz="2700"/>
          </a:p>
          <a:p>
            <a:pPr indent="-400050" lvl="0" marL="457200" rtl="0" algn="l">
              <a:lnSpc>
                <a:spcPct val="115000"/>
              </a:lnSpc>
              <a:spcBef>
                <a:spcPts val="0"/>
              </a:spcBef>
              <a:spcAft>
                <a:spcPts val="0"/>
              </a:spcAft>
              <a:buSzPts val="2700"/>
              <a:buAutoNum type="arabicPeriod"/>
            </a:pPr>
            <a:r>
              <a:rPr lang="en-US" sz="2700"/>
              <a:t>Transversalis fascia - </a:t>
            </a:r>
            <a:r>
              <a:rPr i="1" lang="en-US" sz="2700"/>
              <a:t>posterior wall below arcuate</a:t>
            </a:r>
            <a:endParaRPr i="1" sz="2700"/>
          </a:p>
          <a:p>
            <a:pPr indent="-400050" lvl="0" marL="457200" rtl="0" algn="l">
              <a:lnSpc>
                <a:spcPct val="115000"/>
              </a:lnSpc>
              <a:spcBef>
                <a:spcPts val="0"/>
              </a:spcBef>
              <a:spcAft>
                <a:spcPts val="0"/>
              </a:spcAft>
              <a:buSzPts val="2700"/>
              <a:buAutoNum type="arabicPeriod"/>
            </a:pPr>
            <a:r>
              <a:rPr lang="en-US" sz="2700"/>
              <a:t>External oblique, internal oblique and transversalis fascia </a:t>
            </a:r>
            <a:endParaRPr sz="27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1200"/>
              </a:spcAft>
              <a:buNone/>
            </a:pPr>
            <a:r>
              <a:t/>
            </a:r>
            <a:endParaRPr sz="2700"/>
          </a:p>
        </p:txBody>
      </p:sp>
      <p:sp>
        <p:nvSpPr>
          <p:cNvPr id="173" name="Google Shape;173;g2c8bc6befe4_0_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74" name="Google Shape;174;g2c8bc6befe4_0_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75" name="Google Shape;175;g2c8bc6befe4_0_0"/>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76" name="Google Shape;176;g2c8bc6befe4_0_0"/>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c8bc6befe4_0_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82" name="Google Shape;182;g2c8bc6befe4_0_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83" name="Google Shape;183;g2c8bc6befe4_0_8"/>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184" name="Google Shape;184;g2c8bc6befe4_0_8"/>
          <p:cNvPicPr preferRelativeResize="0"/>
          <p:nvPr/>
        </p:nvPicPr>
        <p:blipFill>
          <a:blip r:embed="rId4">
            <a:alphaModFix/>
          </a:blip>
          <a:stretch>
            <a:fillRect/>
          </a:stretch>
        </p:blipFill>
        <p:spPr>
          <a:xfrm>
            <a:off x="1538575" y="147475"/>
            <a:ext cx="8860200" cy="6568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c7faf0e431_0_69"/>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provides sympathetic innervation to the foregut?</a:t>
            </a:r>
            <a:endParaRPr sz="2700"/>
          </a:p>
          <a:p>
            <a:pPr indent="-400050" lvl="0" marL="457200" rtl="0" algn="l">
              <a:lnSpc>
                <a:spcPct val="115000"/>
              </a:lnSpc>
              <a:spcBef>
                <a:spcPts val="1200"/>
              </a:spcBef>
              <a:spcAft>
                <a:spcPts val="0"/>
              </a:spcAft>
              <a:buSzPts val="2700"/>
              <a:buAutoNum type="arabicPeriod"/>
            </a:pPr>
            <a:r>
              <a:rPr lang="en-US" sz="2700"/>
              <a:t>Vagus nerve</a:t>
            </a:r>
            <a:endParaRPr sz="2700"/>
          </a:p>
          <a:p>
            <a:pPr indent="-400050" lvl="0" marL="457200" rtl="0" algn="l">
              <a:lnSpc>
                <a:spcPct val="115000"/>
              </a:lnSpc>
              <a:spcBef>
                <a:spcPts val="0"/>
              </a:spcBef>
              <a:spcAft>
                <a:spcPts val="0"/>
              </a:spcAft>
              <a:buSzPts val="2700"/>
              <a:buAutoNum type="arabicPeriod"/>
            </a:pPr>
            <a:r>
              <a:rPr lang="en-US" sz="2700"/>
              <a:t>Lumbar splanchnic nerve</a:t>
            </a:r>
            <a:endParaRPr sz="2700"/>
          </a:p>
          <a:p>
            <a:pPr indent="-400050" lvl="0" marL="457200" rtl="0" algn="l">
              <a:lnSpc>
                <a:spcPct val="115000"/>
              </a:lnSpc>
              <a:spcBef>
                <a:spcPts val="0"/>
              </a:spcBef>
              <a:spcAft>
                <a:spcPts val="0"/>
              </a:spcAft>
              <a:buSzPts val="2700"/>
              <a:buAutoNum type="arabicPeriod"/>
            </a:pPr>
            <a:r>
              <a:rPr lang="en-US" sz="2700"/>
              <a:t>Greater splanchnic nerve</a:t>
            </a:r>
            <a:endParaRPr sz="2700"/>
          </a:p>
          <a:p>
            <a:pPr indent="-400050" lvl="0" marL="457200" rtl="0" algn="l">
              <a:lnSpc>
                <a:spcPct val="115000"/>
              </a:lnSpc>
              <a:spcBef>
                <a:spcPts val="0"/>
              </a:spcBef>
              <a:spcAft>
                <a:spcPts val="0"/>
              </a:spcAft>
              <a:buSzPts val="2700"/>
              <a:buAutoNum type="arabicPeriod"/>
            </a:pPr>
            <a:r>
              <a:rPr lang="en-US" sz="2700"/>
              <a:t>Lesser and least splanchnic nerve</a:t>
            </a:r>
            <a:endParaRPr sz="2700"/>
          </a:p>
          <a:p>
            <a:pPr indent="-400050" lvl="0" marL="457200" rtl="0" algn="l">
              <a:lnSpc>
                <a:spcPct val="115000"/>
              </a:lnSpc>
              <a:spcBef>
                <a:spcPts val="0"/>
              </a:spcBef>
              <a:spcAft>
                <a:spcPts val="0"/>
              </a:spcAft>
              <a:buSzPts val="2700"/>
              <a:buAutoNum type="arabicPeriod"/>
            </a:pPr>
            <a:r>
              <a:rPr lang="en-US" sz="2700"/>
              <a:t>Pelvic splanchnic nerve</a:t>
            </a:r>
            <a:endParaRPr sz="2700"/>
          </a:p>
          <a:p>
            <a:pPr indent="0" lvl="0" marL="0" rtl="0" algn="l">
              <a:lnSpc>
                <a:spcPct val="115000"/>
              </a:lnSpc>
              <a:spcBef>
                <a:spcPts val="1200"/>
              </a:spcBef>
              <a:spcAft>
                <a:spcPts val="1200"/>
              </a:spcAft>
              <a:buNone/>
            </a:pPr>
            <a:r>
              <a:t/>
            </a:r>
            <a:endParaRPr sz="2700"/>
          </a:p>
        </p:txBody>
      </p:sp>
      <p:sp>
        <p:nvSpPr>
          <p:cNvPr id="190" name="Google Shape;190;g2c7faf0e431_0_6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91" name="Google Shape;191;g2c7faf0e431_0_6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92" name="Google Shape;192;g2c7faf0e431_0_69"/>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93" name="Google Shape;193;g2c7faf0e431_0_69"/>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c8bc6befe4_0_18"/>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provides </a:t>
            </a:r>
            <a:r>
              <a:rPr lang="en-US" sz="2700" u="sng"/>
              <a:t>sympathetic</a:t>
            </a:r>
            <a:r>
              <a:rPr lang="en-US" sz="2700"/>
              <a:t> innervation to the </a:t>
            </a:r>
            <a:r>
              <a:rPr lang="en-US" sz="2700" u="sng"/>
              <a:t>foregut</a:t>
            </a:r>
            <a:r>
              <a:rPr lang="en-US" sz="2700"/>
              <a:t>?</a:t>
            </a:r>
            <a:endParaRPr sz="2700"/>
          </a:p>
          <a:p>
            <a:pPr indent="-400050" lvl="0" marL="457200" rtl="0" algn="l">
              <a:lnSpc>
                <a:spcPct val="115000"/>
              </a:lnSpc>
              <a:spcBef>
                <a:spcPts val="1200"/>
              </a:spcBef>
              <a:spcAft>
                <a:spcPts val="0"/>
              </a:spcAft>
              <a:buSzPts val="2700"/>
              <a:buAutoNum type="arabicPeriod"/>
            </a:pPr>
            <a:r>
              <a:rPr lang="en-US" sz="2700"/>
              <a:t>Vagus nerve - </a:t>
            </a:r>
            <a:r>
              <a:rPr i="1" lang="en-US" sz="2700"/>
              <a:t>foregut and midgut parasympathetic</a:t>
            </a:r>
            <a:endParaRPr i="1" sz="2700"/>
          </a:p>
          <a:p>
            <a:pPr indent="-400050" lvl="0" marL="457200" rtl="0" algn="l">
              <a:lnSpc>
                <a:spcPct val="115000"/>
              </a:lnSpc>
              <a:spcBef>
                <a:spcPts val="0"/>
              </a:spcBef>
              <a:spcAft>
                <a:spcPts val="0"/>
              </a:spcAft>
              <a:buSzPts val="2700"/>
              <a:buAutoNum type="arabicPeriod"/>
            </a:pPr>
            <a:r>
              <a:rPr lang="en-US" sz="2700"/>
              <a:t>Lumbar splanchnic nerve - </a:t>
            </a:r>
            <a:r>
              <a:rPr i="1" lang="en-US" sz="2700"/>
              <a:t>hindgut Sympathetic</a:t>
            </a:r>
            <a:endParaRPr i="1" sz="2700"/>
          </a:p>
          <a:p>
            <a:pPr indent="-400050" lvl="0" marL="457200" rtl="0" algn="l">
              <a:lnSpc>
                <a:spcPct val="115000"/>
              </a:lnSpc>
              <a:spcBef>
                <a:spcPts val="0"/>
              </a:spcBef>
              <a:spcAft>
                <a:spcPts val="0"/>
              </a:spcAft>
              <a:buSzPts val="2700"/>
              <a:buAutoNum type="arabicPeriod"/>
            </a:pPr>
            <a:r>
              <a:rPr b="1" lang="en-US" sz="2700"/>
              <a:t>Greater splanchnic nerve</a:t>
            </a:r>
            <a:endParaRPr sz="2700"/>
          </a:p>
          <a:p>
            <a:pPr indent="-400050" lvl="0" marL="457200" rtl="0" algn="l">
              <a:lnSpc>
                <a:spcPct val="115000"/>
              </a:lnSpc>
              <a:spcBef>
                <a:spcPts val="0"/>
              </a:spcBef>
              <a:spcAft>
                <a:spcPts val="0"/>
              </a:spcAft>
              <a:buSzPts val="2700"/>
              <a:buAutoNum type="arabicPeriod"/>
            </a:pPr>
            <a:r>
              <a:rPr lang="en-US" sz="2700"/>
              <a:t>Lesser and least splanchnic nerves - </a:t>
            </a:r>
            <a:r>
              <a:rPr i="1" lang="en-US" sz="2700"/>
              <a:t>midgut Sympathetic</a:t>
            </a:r>
            <a:endParaRPr i="1" sz="2700"/>
          </a:p>
          <a:p>
            <a:pPr indent="-400050" lvl="0" marL="457200" rtl="0" algn="l">
              <a:lnSpc>
                <a:spcPct val="115000"/>
              </a:lnSpc>
              <a:spcBef>
                <a:spcPts val="0"/>
              </a:spcBef>
              <a:spcAft>
                <a:spcPts val="0"/>
              </a:spcAft>
              <a:buSzPts val="2700"/>
              <a:buAutoNum type="arabicPeriod"/>
            </a:pPr>
            <a:r>
              <a:rPr lang="en-US" sz="2700"/>
              <a:t>Pelvic </a:t>
            </a:r>
            <a:r>
              <a:rPr lang="en-US" sz="2700"/>
              <a:t>splanchnic nerve - </a:t>
            </a:r>
            <a:r>
              <a:rPr i="1" lang="en-US" sz="2700"/>
              <a:t>hindgut parasympathetic</a:t>
            </a:r>
            <a:endParaRPr i="1" sz="2700"/>
          </a:p>
          <a:p>
            <a:pPr indent="0" lvl="0" marL="0" rtl="0" algn="l">
              <a:lnSpc>
                <a:spcPct val="115000"/>
              </a:lnSpc>
              <a:spcBef>
                <a:spcPts val="1200"/>
              </a:spcBef>
              <a:spcAft>
                <a:spcPts val="1200"/>
              </a:spcAft>
              <a:buNone/>
            </a:pPr>
            <a:r>
              <a:t/>
            </a:r>
            <a:endParaRPr sz="2700"/>
          </a:p>
        </p:txBody>
      </p:sp>
      <p:sp>
        <p:nvSpPr>
          <p:cNvPr id="199" name="Google Shape;199;g2c8bc6befe4_0_1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00" name="Google Shape;200;g2c8bc6befe4_0_1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1" name="Google Shape;201;g2c8bc6befe4_0_1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02" name="Google Shape;202;g2c8bc6befe4_0_18"/>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g2c8bc6befe4_0_2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08" name="Google Shape;208;g2c8bc6befe4_0_2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09" name="Google Shape;209;g2c8bc6befe4_0_2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10" name="Google Shape;210;g2c8bc6befe4_0_28"/>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211" name="Google Shape;211;g2c8bc6befe4_0_28"/>
          <p:cNvPicPr preferRelativeResize="0"/>
          <p:nvPr/>
        </p:nvPicPr>
        <p:blipFill>
          <a:blip r:embed="rId4">
            <a:alphaModFix/>
          </a:blip>
          <a:stretch>
            <a:fillRect/>
          </a:stretch>
        </p:blipFill>
        <p:spPr>
          <a:xfrm>
            <a:off x="-6600" y="239725"/>
            <a:ext cx="12192000" cy="5905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2c8bc6befe4_0_39"/>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a:t>
            </a:r>
            <a:r>
              <a:rPr lang="en-US" sz="2700"/>
              <a:t>structures</a:t>
            </a:r>
            <a:r>
              <a:rPr lang="en-US" sz="2700"/>
              <a:t> is not retroperitoneal?</a:t>
            </a:r>
            <a:endParaRPr sz="2700"/>
          </a:p>
          <a:p>
            <a:pPr indent="-400050" lvl="0" marL="457200" rtl="0" algn="l">
              <a:lnSpc>
                <a:spcPct val="115000"/>
              </a:lnSpc>
              <a:spcBef>
                <a:spcPts val="1200"/>
              </a:spcBef>
              <a:spcAft>
                <a:spcPts val="0"/>
              </a:spcAft>
              <a:buSzPts val="2700"/>
              <a:buAutoNum type="arabicPeriod"/>
            </a:pPr>
            <a:r>
              <a:rPr lang="en-US" sz="2700"/>
              <a:t>Adrenal glands</a:t>
            </a:r>
            <a:endParaRPr sz="2700"/>
          </a:p>
          <a:p>
            <a:pPr indent="-400050" lvl="0" marL="457200" rtl="0" algn="l">
              <a:lnSpc>
                <a:spcPct val="115000"/>
              </a:lnSpc>
              <a:spcBef>
                <a:spcPts val="0"/>
              </a:spcBef>
              <a:spcAft>
                <a:spcPts val="0"/>
              </a:spcAft>
              <a:buSzPts val="2700"/>
              <a:buAutoNum type="arabicPeriod"/>
            </a:pPr>
            <a:r>
              <a:rPr lang="en-US" sz="2700"/>
              <a:t>Duodenum (D2 and D3)</a:t>
            </a:r>
            <a:endParaRPr sz="2700"/>
          </a:p>
          <a:p>
            <a:pPr indent="-400050" lvl="0" marL="457200" rtl="0" algn="l">
              <a:lnSpc>
                <a:spcPct val="115000"/>
              </a:lnSpc>
              <a:spcBef>
                <a:spcPts val="0"/>
              </a:spcBef>
              <a:spcAft>
                <a:spcPts val="0"/>
              </a:spcAft>
              <a:buSzPts val="2700"/>
              <a:buAutoNum type="arabicPeriod"/>
            </a:pPr>
            <a:r>
              <a:rPr lang="en-US" sz="2700"/>
              <a:t>Ureters</a:t>
            </a:r>
            <a:endParaRPr sz="2700"/>
          </a:p>
          <a:p>
            <a:pPr indent="-400050" lvl="0" marL="457200" rtl="0" algn="l">
              <a:lnSpc>
                <a:spcPct val="115000"/>
              </a:lnSpc>
              <a:spcBef>
                <a:spcPts val="0"/>
              </a:spcBef>
              <a:spcAft>
                <a:spcPts val="0"/>
              </a:spcAft>
              <a:buSzPts val="2700"/>
              <a:buAutoNum type="arabicPeriod"/>
            </a:pPr>
            <a:r>
              <a:rPr lang="en-US" sz="2700"/>
              <a:t>Oesophagus</a:t>
            </a:r>
            <a:endParaRPr sz="2700"/>
          </a:p>
          <a:p>
            <a:pPr indent="-400050" lvl="0" marL="457200" rtl="0" algn="l">
              <a:lnSpc>
                <a:spcPct val="115000"/>
              </a:lnSpc>
              <a:spcBef>
                <a:spcPts val="0"/>
              </a:spcBef>
              <a:spcAft>
                <a:spcPts val="0"/>
              </a:spcAft>
              <a:buSzPts val="2700"/>
              <a:buAutoNum type="arabicPeriod"/>
            </a:pPr>
            <a:r>
              <a:rPr lang="en-US" sz="2700"/>
              <a:t>Transverse colon</a:t>
            </a:r>
            <a:endParaRPr sz="2700"/>
          </a:p>
        </p:txBody>
      </p:sp>
      <p:sp>
        <p:nvSpPr>
          <p:cNvPr id="217" name="Google Shape;217;g2c8bc6befe4_0_39"/>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18" name="Google Shape;218;g2c8bc6befe4_0_39"/>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19" name="Google Shape;219;g2c8bc6befe4_0_39"/>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20" name="Google Shape;220;g2c8bc6befe4_0_39"/>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c8bc6befe4_0_55"/>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structures is </a:t>
            </a:r>
            <a:r>
              <a:rPr b="1" lang="en-US" sz="2700"/>
              <a:t>not</a:t>
            </a:r>
            <a:r>
              <a:rPr lang="en-US" sz="2700"/>
              <a:t> retroperitoneal?</a:t>
            </a:r>
            <a:endParaRPr sz="2700"/>
          </a:p>
          <a:p>
            <a:pPr indent="-400050" lvl="0" marL="457200" rtl="0" algn="l">
              <a:lnSpc>
                <a:spcPct val="115000"/>
              </a:lnSpc>
              <a:spcBef>
                <a:spcPts val="1200"/>
              </a:spcBef>
              <a:spcAft>
                <a:spcPts val="0"/>
              </a:spcAft>
              <a:buSzPts val="2700"/>
              <a:buAutoNum type="arabicPeriod"/>
            </a:pPr>
            <a:r>
              <a:rPr lang="en-US" sz="2700"/>
              <a:t>Adrenal glands</a:t>
            </a:r>
            <a:endParaRPr sz="2700"/>
          </a:p>
          <a:p>
            <a:pPr indent="-400050" lvl="0" marL="457200" rtl="0" algn="l">
              <a:lnSpc>
                <a:spcPct val="115000"/>
              </a:lnSpc>
              <a:spcBef>
                <a:spcPts val="0"/>
              </a:spcBef>
              <a:spcAft>
                <a:spcPts val="0"/>
              </a:spcAft>
              <a:buSzPts val="2700"/>
              <a:buAutoNum type="arabicPeriod"/>
            </a:pPr>
            <a:r>
              <a:rPr lang="en-US" sz="2700"/>
              <a:t>Duodenum (D2 and D3)</a:t>
            </a:r>
            <a:endParaRPr sz="2700"/>
          </a:p>
          <a:p>
            <a:pPr indent="-400050" lvl="0" marL="457200" rtl="0" algn="l">
              <a:lnSpc>
                <a:spcPct val="115000"/>
              </a:lnSpc>
              <a:spcBef>
                <a:spcPts val="0"/>
              </a:spcBef>
              <a:spcAft>
                <a:spcPts val="0"/>
              </a:spcAft>
              <a:buSzPts val="2700"/>
              <a:buAutoNum type="arabicPeriod"/>
            </a:pPr>
            <a:r>
              <a:rPr lang="en-US" sz="2700"/>
              <a:t>Ureters</a:t>
            </a:r>
            <a:endParaRPr sz="2700"/>
          </a:p>
          <a:p>
            <a:pPr indent="-400050" lvl="0" marL="457200" rtl="0" algn="l">
              <a:lnSpc>
                <a:spcPct val="115000"/>
              </a:lnSpc>
              <a:spcBef>
                <a:spcPts val="0"/>
              </a:spcBef>
              <a:spcAft>
                <a:spcPts val="0"/>
              </a:spcAft>
              <a:buSzPts val="2700"/>
              <a:buAutoNum type="arabicPeriod"/>
            </a:pPr>
            <a:r>
              <a:rPr lang="en-US" sz="2700"/>
              <a:t>Oesophagus</a:t>
            </a:r>
            <a:endParaRPr sz="2700"/>
          </a:p>
          <a:p>
            <a:pPr indent="-400050" lvl="0" marL="457200" rtl="0" algn="l">
              <a:lnSpc>
                <a:spcPct val="115000"/>
              </a:lnSpc>
              <a:spcBef>
                <a:spcPts val="0"/>
              </a:spcBef>
              <a:spcAft>
                <a:spcPts val="0"/>
              </a:spcAft>
              <a:buSzPts val="2700"/>
              <a:buAutoNum type="arabicPeriod"/>
            </a:pPr>
            <a:r>
              <a:rPr b="1" lang="en-US" sz="2700"/>
              <a:t>Transverse colon</a:t>
            </a:r>
            <a:endParaRPr b="1" sz="2700"/>
          </a:p>
        </p:txBody>
      </p:sp>
      <p:sp>
        <p:nvSpPr>
          <p:cNvPr id="226" name="Google Shape;226;g2c8bc6befe4_0_5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27" name="Google Shape;227;g2c8bc6befe4_0_5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28" name="Google Shape;228;g2c8bc6befe4_0_55"/>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29" name="Google Shape;229;g2c8bc6befe4_0_55"/>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230" name="Google Shape;230;g2c8bc6befe4_0_55"/>
          <p:cNvPicPr preferRelativeResize="0"/>
          <p:nvPr/>
        </p:nvPicPr>
        <p:blipFill>
          <a:blip r:embed="rId4">
            <a:alphaModFix/>
          </a:blip>
          <a:stretch>
            <a:fillRect/>
          </a:stretch>
        </p:blipFill>
        <p:spPr>
          <a:xfrm>
            <a:off x="7887925" y="2227073"/>
            <a:ext cx="3784899" cy="4240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2c8bc6befe4_0_64"/>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phase of swallowing is voluntary?</a:t>
            </a:r>
            <a:endParaRPr sz="2700"/>
          </a:p>
          <a:p>
            <a:pPr indent="-400050" lvl="0" marL="457200" rtl="0" algn="l">
              <a:lnSpc>
                <a:spcPct val="115000"/>
              </a:lnSpc>
              <a:spcBef>
                <a:spcPts val="1200"/>
              </a:spcBef>
              <a:spcAft>
                <a:spcPts val="0"/>
              </a:spcAft>
              <a:buSzPts val="2700"/>
              <a:buAutoNum type="arabicPeriod"/>
            </a:pPr>
            <a:r>
              <a:rPr lang="en-US" sz="2700"/>
              <a:t>Oral </a:t>
            </a:r>
            <a:r>
              <a:rPr lang="en-US" sz="2700"/>
              <a:t>phase</a:t>
            </a:r>
            <a:endParaRPr sz="2700"/>
          </a:p>
          <a:p>
            <a:pPr indent="-400050" lvl="0" marL="457200" rtl="0" algn="l">
              <a:lnSpc>
                <a:spcPct val="115000"/>
              </a:lnSpc>
              <a:spcBef>
                <a:spcPts val="0"/>
              </a:spcBef>
              <a:spcAft>
                <a:spcPts val="0"/>
              </a:spcAft>
              <a:buSzPts val="2700"/>
              <a:buAutoNum type="arabicPeriod"/>
            </a:pPr>
            <a:r>
              <a:rPr lang="en-US" sz="2700"/>
              <a:t>Acute </a:t>
            </a:r>
            <a:r>
              <a:rPr lang="en-US" sz="2700"/>
              <a:t>phase</a:t>
            </a:r>
            <a:endParaRPr sz="2700"/>
          </a:p>
          <a:p>
            <a:pPr indent="-400050" lvl="0" marL="457200" rtl="0" algn="l">
              <a:lnSpc>
                <a:spcPct val="115000"/>
              </a:lnSpc>
              <a:spcBef>
                <a:spcPts val="0"/>
              </a:spcBef>
              <a:spcAft>
                <a:spcPts val="0"/>
              </a:spcAft>
              <a:buSzPts val="2700"/>
              <a:buAutoNum type="arabicPeriod"/>
            </a:pPr>
            <a:r>
              <a:rPr lang="en-US" sz="2700"/>
              <a:t>Pharyngeal </a:t>
            </a:r>
            <a:r>
              <a:rPr lang="en-US" sz="2700"/>
              <a:t>phase</a:t>
            </a:r>
            <a:endParaRPr sz="2700"/>
          </a:p>
          <a:p>
            <a:pPr indent="-400050" lvl="0" marL="457200" rtl="0" algn="l">
              <a:lnSpc>
                <a:spcPct val="115000"/>
              </a:lnSpc>
              <a:spcBef>
                <a:spcPts val="0"/>
              </a:spcBef>
              <a:spcAft>
                <a:spcPts val="0"/>
              </a:spcAft>
              <a:buSzPts val="2700"/>
              <a:buAutoNum type="arabicPeriod"/>
            </a:pPr>
            <a:r>
              <a:rPr lang="en-US" sz="2700"/>
              <a:t>Salivary </a:t>
            </a:r>
            <a:r>
              <a:rPr lang="en-US" sz="2700"/>
              <a:t>phase</a:t>
            </a:r>
            <a:endParaRPr sz="2700"/>
          </a:p>
          <a:p>
            <a:pPr indent="-400050" lvl="0" marL="457200" rtl="0" algn="l">
              <a:lnSpc>
                <a:spcPct val="115000"/>
              </a:lnSpc>
              <a:spcBef>
                <a:spcPts val="0"/>
              </a:spcBef>
              <a:spcAft>
                <a:spcPts val="0"/>
              </a:spcAft>
              <a:buSzPts val="2700"/>
              <a:buAutoNum type="arabicPeriod"/>
            </a:pPr>
            <a:r>
              <a:rPr lang="en-US" sz="2700"/>
              <a:t>Oesophageal phase</a:t>
            </a:r>
            <a:endParaRPr sz="2700"/>
          </a:p>
        </p:txBody>
      </p:sp>
      <p:sp>
        <p:nvSpPr>
          <p:cNvPr id="236" name="Google Shape;236;g2c8bc6befe4_0_6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37" name="Google Shape;237;g2c8bc6befe4_0_6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38" name="Google Shape;238;g2c8bc6befe4_0_64"/>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39" name="Google Shape;239;g2c8bc6befe4_0_64"/>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2c8bc6befe4_0_72"/>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phase of swallowing is </a:t>
            </a:r>
            <a:r>
              <a:rPr b="1" lang="en-US" sz="2700"/>
              <a:t>voluntary</a:t>
            </a:r>
            <a:r>
              <a:rPr lang="en-US" sz="2700"/>
              <a:t>?</a:t>
            </a:r>
            <a:endParaRPr sz="2700"/>
          </a:p>
          <a:p>
            <a:pPr indent="-400050" lvl="0" marL="457200" rtl="0" algn="l">
              <a:lnSpc>
                <a:spcPct val="115000"/>
              </a:lnSpc>
              <a:spcBef>
                <a:spcPts val="1200"/>
              </a:spcBef>
              <a:spcAft>
                <a:spcPts val="0"/>
              </a:spcAft>
              <a:buSzPts val="2700"/>
              <a:buAutoNum type="arabicPeriod"/>
            </a:pPr>
            <a:r>
              <a:rPr b="1" lang="en-US" sz="2700"/>
              <a:t>Oral phase</a:t>
            </a:r>
            <a:endParaRPr b="1" sz="2700"/>
          </a:p>
          <a:p>
            <a:pPr indent="-400050" lvl="0" marL="457200" rtl="0" algn="l">
              <a:lnSpc>
                <a:spcPct val="115000"/>
              </a:lnSpc>
              <a:spcBef>
                <a:spcPts val="0"/>
              </a:spcBef>
              <a:spcAft>
                <a:spcPts val="0"/>
              </a:spcAft>
              <a:buSzPts val="2700"/>
              <a:buAutoNum type="arabicPeriod"/>
            </a:pPr>
            <a:r>
              <a:rPr lang="en-US" sz="2700"/>
              <a:t>Acute phase</a:t>
            </a:r>
            <a:endParaRPr sz="2700"/>
          </a:p>
          <a:p>
            <a:pPr indent="-400050" lvl="0" marL="457200" rtl="0" algn="l">
              <a:lnSpc>
                <a:spcPct val="115000"/>
              </a:lnSpc>
              <a:spcBef>
                <a:spcPts val="0"/>
              </a:spcBef>
              <a:spcAft>
                <a:spcPts val="0"/>
              </a:spcAft>
              <a:buSzPts val="2700"/>
              <a:buAutoNum type="arabicPeriod"/>
            </a:pPr>
            <a:r>
              <a:rPr lang="en-US" sz="2700"/>
              <a:t>Pharyngeal phase - </a:t>
            </a:r>
            <a:r>
              <a:rPr i="1" lang="en-US" sz="2700"/>
              <a:t>involuntary</a:t>
            </a:r>
            <a:endParaRPr i="1" sz="2700"/>
          </a:p>
          <a:p>
            <a:pPr indent="-400050" lvl="0" marL="457200" rtl="0" algn="l">
              <a:lnSpc>
                <a:spcPct val="115000"/>
              </a:lnSpc>
              <a:spcBef>
                <a:spcPts val="0"/>
              </a:spcBef>
              <a:spcAft>
                <a:spcPts val="0"/>
              </a:spcAft>
              <a:buSzPts val="2700"/>
              <a:buAutoNum type="arabicPeriod"/>
            </a:pPr>
            <a:r>
              <a:rPr lang="en-US" sz="2700"/>
              <a:t>Salivary phase</a:t>
            </a:r>
            <a:endParaRPr sz="2700"/>
          </a:p>
          <a:p>
            <a:pPr indent="-400050" lvl="0" marL="457200" rtl="0" algn="l">
              <a:lnSpc>
                <a:spcPct val="115000"/>
              </a:lnSpc>
              <a:spcBef>
                <a:spcPts val="0"/>
              </a:spcBef>
              <a:spcAft>
                <a:spcPts val="0"/>
              </a:spcAft>
              <a:buSzPts val="2700"/>
              <a:buAutoNum type="arabicPeriod"/>
            </a:pPr>
            <a:r>
              <a:rPr lang="en-US" sz="2700"/>
              <a:t>Oesophageal phase - </a:t>
            </a:r>
            <a:r>
              <a:rPr i="1" lang="en-US" sz="2700"/>
              <a:t>involuntary</a:t>
            </a:r>
            <a:endParaRPr i="1" sz="2700"/>
          </a:p>
        </p:txBody>
      </p:sp>
      <p:sp>
        <p:nvSpPr>
          <p:cNvPr id="245" name="Google Shape;245;g2c8bc6befe4_0_7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46" name="Google Shape;246;g2c8bc6befe4_0_7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47" name="Google Shape;247;g2c8bc6befe4_0_72"/>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48" name="Google Shape;248;g2c8bc6befe4_0_72"/>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c8bc6befe4_0_4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254" name="Google Shape;254;g2c8bc6befe4_0_47"/>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55" name="Google Shape;255;g2c8bc6befe4_0_47"/>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256" name="Google Shape;256;g2c8bc6befe4_0_47"/>
          <p:cNvPicPr preferRelativeResize="0"/>
          <p:nvPr/>
        </p:nvPicPr>
        <p:blipFill>
          <a:blip r:embed="rId4">
            <a:alphaModFix/>
          </a:blip>
          <a:stretch>
            <a:fillRect/>
          </a:stretch>
        </p:blipFill>
        <p:spPr>
          <a:xfrm>
            <a:off x="843438" y="239725"/>
            <a:ext cx="10491926" cy="5901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txBox="1"/>
          <p:nvPr>
            <p:ph type="title"/>
          </p:nvPr>
        </p:nvSpPr>
        <p:spPr>
          <a:xfrm>
            <a:off x="1981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Calibri"/>
              <a:buNone/>
            </a:pPr>
            <a:r>
              <a:rPr lang="en-US"/>
              <a:t>     </a:t>
            </a:r>
            <a:endParaRPr/>
          </a:p>
        </p:txBody>
      </p:sp>
      <p:sp>
        <p:nvSpPr>
          <p:cNvPr id="98" name="Google Shape;98;p3"/>
          <p:cNvSpPr txBox="1"/>
          <p:nvPr>
            <p:ph idx="1" type="body"/>
          </p:nvPr>
        </p:nvSpPr>
        <p:spPr>
          <a:xfrm>
            <a:off x="1981200" y="2981326"/>
            <a:ext cx="8229600" cy="3144837"/>
          </a:xfrm>
          <a:prstGeom prst="rect">
            <a:avLst/>
          </a:prstGeom>
          <a:noFill/>
          <a:ln>
            <a:noFill/>
          </a:ln>
        </p:spPr>
        <p:txBody>
          <a:bodyPr anchorCtr="0" anchor="t" bIns="45700" lIns="91425" spcFirstLastPara="1" rIns="91425" wrap="square" tIns="45700">
            <a:noAutofit/>
          </a:bodyPr>
          <a:lstStyle/>
          <a:p>
            <a:pPr indent="-342900" lvl="0" marL="342900" rtl="0" algn="r">
              <a:lnSpc>
                <a:spcPct val="90000"/>
              </a:lnSpc>
              <a:spcBef>
                <a:spcPts val="0"/>
              </a:spcBef>
              <a:spcAft>
                <a:spcPts val="0"/>
              </a:spcAft>
              <a:buClr>
                <a:schemeClr val="dk1"/>
              </a:buClr>
              <a:buSzPts val="800"/>
              <a:buNone/>
            </a:pPr>
            <a:r>
              <a:rPr lang="en-US" sz="2900"/>
              <a:t>Phase 1 Revision Session</a:t>
            </a:r>
            <a:endParaRPr sz="2900"/>
          </a:p>
          <a:p>
            <a:pPr indent="-342900" lvl="0" marL="342900" rtl="0" algn="r">
              <a:lnSpc>
                <a:spcPct val="90000"/>
              </a:lnSpc>
              <a:spcBef>
                <a:spcPts val="1000"/>
              </a:spcBef>
              <a:spcAft>
                <a:spcPts val="0"/>
              </a:spcAft>
              <a:buClr>
                <a:schemeClr val="dk1"/>
              </a:buClr>
              <a:buSzPts val="800"/>
              <a:buNone/>
            </a:pPr>
            <a:r>
              <a:t/>
            </a:r>
            <a:endParaRPr sz="2900"/>
          </a:p>
          <a:p>
            <a:pPr indent="-342900" lvl="0" marL="342900" rtl="0" algn="r">
              <a:lnSpc>
                <a:spcPct val="90000"/>
              </a:lnSpc>
              <a:spcBef>
                <a:spcPts val="1000"/>
              </a:spcBef>
              <a:spcAft>
                <a:spcPts val="0"/>
              </a:spcAft>
              <a:buClr>
                <a:schemeClr val="dk1"/>
              </a:buClr>
              <a:buSzPts val="800"/>
              <a:buNone/>
            </a:pPr>
            <a:r>
              <a:rPr lang="en-US" sz="2900"/>
              <a:t>Liv Slaney and </a:t>
            </a:r>
            <a:r>
              <a:rPr lang="en-US" sz="2900"/>
              <a:t>Emma Johnson</a:t>
            </a:r>
            <a:endParaRPr sz="2900"/>
          </a:p>
          <a:p>
            <a:pPr indent="-342900" lvl="0" marL="342900" rtl="0" algn="r">
              <a:lnSpc>
                <a:spcPct val="90000"/>
              </a:lnSpc>
              <a:spcBef>
                <a:spcPts val="1000"/>
              </a:spcBef>
              <a:spcAft>
                <a:spcPts val="0"/>
              </a:spcAft>
              <a:buClr>
                <a:schemeClr val="dk1"/>
              </a:buClr>
              <a:buSzPts val="800"/>
              <a:buNone/>
            </a:pPr>
            <a:r>
              <a:rPr lang="en-US" sz="2900"/>
              <a:t>15/04/24</a:t>
            </a:r>
            <a:endParaRPr sz="2900"/>
          </a:p>
        </p:txBody>
      </p:sp>
      <p:sp>
        <p:nvSpPr>
          <p:cNvPr id="99" name="Google Shape;99;p3"/>
          <p:cNvSpPr txBox="1"/>
          <p:nvPr/>
        </p:nvSpPr>
        <p:spPr>
          <a:xfrm>
            <a:off x="424069" y="475985"/>
            <a:ext cx="11383617" cy="1505214"/>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 name="Google Shape;100;p3"/>
          <p:cNvSpPr txBox="1"/>
          <p:nvPr/>
        </p:nvSpPr>
        <p:spPr>
          <a:xfrm>
            <a:off x="2402947" y="605271"/>
            <a:ext cx="7386107" cy="224676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0"/>
              <a:buFont typeface="Arial"/>
              <a:buNone/>
            </a:pPr>
            <a:r>
              <a:rPr lang="en-US" sz="6500">
                <a:solidFill>
                  <a:schemeClr val="lt1"/>
                </a:solidFill>
                <a:latin typeface="Calibri"/>
                <a:ea typeface="Calibri"/>
                <a:cs typeface="Calibri"/>
                <a:sym typeface="Calibri"/>
              </a:rPr>
              <a:t>GI Wrap Up</a:t>
            </a:r>
            <a:endParaRPr b="0" i="0" sz="1300" u="none" cap="none" strike="noStrike">
              <a:solidFill>
                <a:schemeClr val="dk1"/>
              </a:solidFill>
              <a:latin typeface="Calibri"/>
              <a:ea typeface="Calibri"/>
              <a:cs typeface="Calibri"/>
              <a:sym typeface="Calibri"/>
            </a:endParaRPr>
          </a:p>
        </p:txBody>
      </p:sp>
      <p:sp>
        <p:nvSpPr>
          <p:cNvPr id="101" name="Google Shape;101;p3"/>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102" name="Google Shape;102;p3"/>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cb2d37c2cc_0_2"/>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salivary glands is mostly serous with some mucous acini?</a:t>
            </a:r>
            <a:endParaRPr sz="2700"/>
          </a:p>
          <a:p>
            <a:pPr indent="-400050" lvl="0" marL="457200" rtl="0" algn="l">
              <a:lnSpc>
                <a:spcPct val="115000"/>
              </a:lnSpc>
              <a:spcBef>
                <a:spcPts val="1200"/>
              </a:spcBef>
              <a:spcAft>
                <a:spcPts val="0"/>
              </a:spcAft>
              <a:buSzPts val="2700"/>
              <a:buAutoNum type="arabicPeriod"/>
            </a:pPr>
            <a:r>
              <a:rPr lang="en-US" sz="2700"/>
              <a:t>Buccal</a:t>
            </a:r>
            <a:endParaRPr sz="2700"/>
          </a:p>
          <a:p>
            <a:pPr indent="-400050" lvl="0" marL="457200" rtl="0" algn="l">
              <a:lnSpc>
                <a:spcPct val="115000"/>
              </a:lnSpc>
              <a:spcBef>
                <a:spcPts val="0"/>
              </a:spcBef>
              <a:spcAft>
                <a:spcPts val="0"/>
              </a:spcAft>
              <a:buSzPts val="2700"/>
              <a:buAutoNum type="arabicPeriod"/>
            </a:pPr>
            <a:r>
              <a:rPr lang="en-US" sz="2700"/>
              <a:t>Sublingual</a:t>
            </a:r>
            <a:endParaRPr sz="2700"/>
          </a:p>
          <a:p>
            <a:pPr indent="-400050" lvl="0" marL="457200" rtl="0" algn="l">
              <a:lnSpc>
                <a:spcPct val="115000"/>
              </a:lnSpc>
              <a:spcBef>
                <a:spcPts val="0"/>
              </a:spcBef>
              <a:spcAft>
                <a:spcPts val="0"/>
              </a:spcAft>
              <a:buSzPts val="2700"/>
              <a:buAutoNum type="arabicPeriod"/>
            </a:pPr>
            <a:r>
              <a:rPr lang="en-US" sz="2700"/>
              <a:t>Parotid</a:t>
            </a:r>
            <a:endParaRPr sz="2700"/>
          </a:p>
          <a:p>
            <a:pPr indent="-400050" lvl="0" marL="457200" rtl="0" algn="l">
              <a:lnSpc>
                <a:spcPct val="115000"/>
              </a:lnSpc>
              <a:spcBef>
                <a:spcPts val="0"/>
              </a:spcBef>
              <a:spcAft>
                <a:spcPts val="0"/>
              </a:spcAft>
              <a:buSzPts val="2700"/>
              <a:buAutoNum type="arabicPeriod"/>
            </a:pPr>
            <a:r>
              <a:rPr lang="en-US" sz="2700"/>
              <a:t>Submandibular</a:t>
            </a:r>
            <a:endParaRPr sz="2700"/>
          </a:p>
          <a:p>
            <a:pPr indent="-400050" lvl="0" marL="457200" rtl="0" algn="l">
              <a:lnSpc>
                <a:spcPct val="115000"/>
              </a:lnSpc>
              <a:spcBef>
                <a:spcPts val="0"/>
              </a:spcBef>
              <a:spcAft>
                <a:spcPts val="0"/>
              </a:spcAft>
              <a:buSzPts val="2700"/>
              <a:buAutoNum type="arabicPeriod"/>
            </a:pPr>
            <a:r>
              <a:rPr lang="en-US" sz="2700"/>
              <a:t>None of the above</a:t>
            </a:r>
            <a:endParaRPr sz="2700"/>
          </a:p>
        </p:txBody>
      </p:sp>
      <p:sp>
        <p:nvSpPr>
          <p:cNvPr id="262" name="Google Shape;262;g2cb2d37c2cc_0_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63" name="Google Shape;263;g2cb2d37c2cc_0_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64" name="Google Shape;264;g2cb2d37c2cc_0_2"/>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65" name="Google Shape;265;g2cb2d37c2cc_0_2"/>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266" name="Google Shape;266;g2cb2d37c2cc_0_2"/>
          <p:cNvPicPr preferRelativeResize="0"/>
          <p:nvPr/>
        </p:nvPicPr>
        <p:blipFill rotWithShape="1">
          <a:blip r:embed="rId4">
            <a:alphaModFix/>
          </a:blip>
          <a:srcRect b="0" l="0" r="0" t="19691"/>
          <a:stretch/>
        </p:blipFill>
        <p:spPr>
          <a:xfrm>
            <a:off x="6137600" y="2634675"/>
            <a:ext cx="5736400" cy="331700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cb2d37c2cc_0_11"/>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salivary glands is </a:t>
            </a:r>
            <a:r>
              <a:rPr b="1" lang="en-US" sz="2700"/>
              <a:t>mostly serous</a:t>
            </a:r>
            <a:r>
              <a:rPr lang="en-US" sz="2700"/>
              <a:t> with some mucous acini?</a:t>
            </a:r>
            <a:endParaRPr sz="2700"/>
          </a:p>
          <a:p>
            <a:pPr indent="-400050" lvl="0" marL="457200" rtl="0" algn="l">
              <a:lnSpc>
                <a:spcPct val="115000"/>
              </a:lnSpc>
              <a:spcBef>
                <a:spcPts val="1200"/>
              </a:spcBef>
              <a:spcAft>
                <a:spcPts val="0"/>
              </a:spcAft>
              <a:buSzPts val="2700"/>
              <a:buAutoNum type="arabicPeriod"/>
            </a:pPr>
            <a:r>
              <a:rPr lang="en-US" sz="2700"/>
              <a:t>Buccal</a:t>
            </a:r>
            <a:endParaRPr sz="2700"/>
          </a:p>
          <a:p>
            <a:pPr indent="-400050" lvl="0" marL="457200" rtl="0" algn="l">
              <a:lnSpc>
                <a:spcPct val="115000"/>
              </a:lnSpc>
              <a:spcBef>
                <a:spcPts val="0"/>
              </a:spcBef>
              <a:spcAft>
                <a:spcPts val="0"/>
              </a:spcAft>
              <a:buSzPts val="2700"/>
              <a:buAutoNum type="arabicPeriod"/>
            </a:pPr>
            <a:r>
              <a:rPr lang="en-US" sz="2700"/>
              <a:t>Sublingual - </a:t>
            </a:r>
            <a:r>
              <a:rPr i="1" lang="en-US" sz="2700"/>
              <a:t>mostly</a:t>
            </a:r>
            <a:r>
              <a:rPr lang="en-US" sz="2700"/>
              <a:t> </a:t>
            </a:r>
            <a:r>
              <a:rPr i="1" lang="en-US" sz="2700"/>
              <a:t>mucous</a:t>
            </a:r>
            <a:endParaRPr i="1" sz="2700"/>
          </a:p>
          <a:p>
            <a:pPr indent="-400050" lvl="0" marL="457200" rtl="0" algn="l">
              <a:lnSpc>
                <a:spcPct val="115000"/>
              </a:lnSpc>
              <a:spcBef>
                <a:spcPts val="0"/>
              </a:spcBef>
              <a:spcAft>
                <a:spcPts val="0"/>
              </a:spcAft>
              <a:buSzPts val="2700"/>
              <a:buAutoNum type="arabicPeriod"/>
            </a:pPr>
            <a:r>
              <a:rPr lang="en-US" sz="2700"/>
              <a:t>Parotid - </a:t>
            </a:r>
            <a:r>
              <a:rPr i="1" lang="en-US" sz="2700"/>
              <a:t>serous only</a:t>
            </a:r>
            <a:endParaRPr i="1" sz="2700"/>
          </a:p>
          <a:p>
            <a:pPr indent="-400050" lvl="0" marL="457200" rtl="0" algn="l">
              <a:lnSpc>
                <a:spcPct val="115000"/>
              </a:lnSpc>
              <a:spcBef>
                <a:spcPts val="0"/>
              </a:spcBef>
              <a:spcAft>
                <a:spcPts val="0"/>
              </a:spcAft>
              <a:buSzPts val="2700"/>
              <a:buAutoNum type="arabicPeriod"/>
            </a:pPr>
            <a:r>
              <a:rPr b="1" lang="en-US" sz="2700"/>
              <a:t>Submandibular</a:t>
            </a:r>
            <a:endParaRPr b="1" sz="2700"/>
          </a:p>
          <a:p>
            <a:pPr indent="-400050" lvl="0" marL="457200" rtl="0" algn="l">
              <a:lnSpc>
                <a:spcPct val="115000"/>
              </a:lnSpc>
              <a:spcBef>
                <a:spcPts val="0"/>
              </a:spcBef>
              <a:spcAft>
                <a:spcPts val="0"/>
              </a:spcAft>
              <a:buSzPts val="2700"/>
              <a:buAutoNum type="arabicPeriod"/>
            </a:pPr>
            <a:r>
              <a:rPr lang="en-US" sz="2700"/>
              <a:t>None of the above</a:t>
            </a:r>
            <a:endParaRPr sz="2700"/>
          </a:p>
        </p:txBody>
      </p:sp>
      <p:sp>
        <p:nvSpPr>
          <p:cNvPr id="272" name="Google Shape;272;g2cb2d37c2cc_0_1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73" name="Google Shape;273;g2cb2d37c2cc_0_1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74" name="Google Shape;274;g2cb2d37c2cc_0_11"/>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75" name="Google Shape;275;g2cb2d37c2cc_0_11"/>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276" name="Google Shape;276;g2cb2d37c2cc_0_11"/>
          <p:cNvPicPr preferRelativeResize="0"/>
          <p:nvPr/>
        </p:nvPicPr>
        <p:blipFill>
          <a:blip r:embed="rId4">
            <a:alphaModFix/>
          </a:blip>
          <a:stretch>
            <a:fillRect/>
          </a:stretch>
        </p:blipFill>
        <p:spPr>
          <a:xfrm>
            <a:off x="6031800" y="2163878"/>
            <a:ext cx="5842200" cy="4381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c8bc6befe4_0_80"/>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factors decreases BMR?</a:t>
            </a:r>
            <a:endParaRPr sz="2700"/>
          </a:p>
          <a:p>
            <a:pPr indent="-400050" lvl="0" marL="457200" rtl="0" algn="l">
              <a:lnSpc>
                <a:spcPct val="115000"/>
              </a:lnSpc>
              <a:spcBef>
                <a:spcPts val="1200"/>
              </a:spcBef>
              <a:spcAft>
                <a:spcPts val="0"/>
              </a:spcAft>
              <a:buSzPts val="2700"/>
              <a:buAutoNum type="arabicPeriod"/>
            </a:pPr>
            <a:r>
              <a:rPr lang="en-US" sz="2700"/>
              <a:t>Being male</a:t>
            </a:r>
            <a:endParaRPr sz="2700"/>
          </a:p>
          <a:p>
            <a:pPr indent="-400050" lvl="0" marL="457200" rtl="0" algn="l">
              <a:lnSpc>
                <a:spcPct val="115000"/>
              </a:lnSpc>
              <a:spcBef>
                <a:spcPts val="0"/>
              </a:spcBef>
              <a:spcAft>
                <a:spcPts val="0"/>
              </a:spcAft>
              <a:buSzPts val="2700"/>
              <a:buAutoNum type="arabicPeriod"/>
            </a:pPr>
            <a:r>
              <a:rPr lang="en-US" sz="2700"/>
              <a:t>Increased age</a:t>
            </a:r>
            <a:endParaRPr sz="2700"/>
          </a:p>
          <a:p>
            <a:pPr indent="-400050" lvl="0" marL="457200" rtl="0" algn="l">
              <a:lnSpc>
                <a:spcPct val="115000"/>
              </a:lnSpc>
              <a:spcBef>
                <a:spcPts val="0"/>
              </a:spcBef>
              <a:spcAft>
                <a:spcPts val="0"/>
              </a:spcAft>
              <a:buSzPts val="2700"/>
              <a:buAutoNum type="arabicPeriod"/>
            </a:pPr>
            <a:r>
              <a:rPr lang="en-US" sz="2700"/>
              <a:t>Pregnancy</a:t>
            </a:r>
            <a:endParaRPr sz="2700"/>
          </a:p>
          <a:p>
            <a:pPr indent="-400050" lvl="0" marL="457200" rtl="0" algn="l">
              <a:lnSpc>
                <a:spcPct val="115000"/>
              </a:lnSpc>
              <a:spcBef>
                <a:spcPts val="0"/>
              </a:spcBef>
              <a:spcAft>
                <a:spcPts val="0"/>
              </a:spcAft>
              <a:buSzPts val="2700"/>
              <a:buAutoNum type="arabicPeriod"/>
            </a:pPr>
            <a:r>
              <a:rPr lang="en-US" sz="2700"/>
              <a:t>Exercise</a:t>
            </a:r>
            <a:endParaRPr sz="2700"/>
          </a:p>
          <a:p>
            <a:pPr indent="-400050" lvl="0" marL="457200" rtl="0" algn="l">
              <a:lnSpc>
                <a:spcPct val="115000"/>
              </a:lnSpc>
              <a:spcBef>
                <a:spcPts val="0"/>
              </a:spcBef>
              <a:spcAft>
                <a:spcPts val="0"/>
              </a:spcAft>
              <a:buSzPts val="2700"/>
              <a:buAutoNum type="arabicPeriod"/>
            </a:pPr>
            <a:r>
              <a:rPr lang="en-US" sz="2700"/>
              <a:t>Low BMI (thin)</a:t>
            </a:r>
            <a:endParaRPr sz="2700"/>
          </a:p>
        </p:txBody>
      </p:sp>
      <p:sp>
        <p:nvSpPr>
          <p:cNvPr id="282" name="Google Shape;282;g2c8bc6befe4_0_8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83" name="Google Shape;283;g2c8bc6befe4_0_8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84" name="Google Shape;284;g2c8bc6befe4_0_80"/>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85" name="Google Shape;285;g2c8bc6befe4_0_80"/>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c8bc6befe4_0_98"/>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factors decreases BMR?</a:t>
            </a:r>
            <a:endParaRPr sz="2700"/>
          </a:p>
          <a:p>
            <a:pPr indent="-400050" lvl="0" marL="457200" rtl="0" algn="l">
              <a:lnSpc>
                <a:spcPct val="115000"/>
              </a:lnSpc>
              <a:spcBef>
                <a:spcPts val="1200"/>
              </a:spcBef>
              <a:spcAft>
                <a:spcPts val="0"/>
              </a:spcAft>
              <a:buSzPts val="2700"/>
              <a:buAutoNum type="arabicPeriod"/>
            </a:pPr>
            <a:r>
              <a:rPr lang="en-US" sz="2700"/>
              <a:t>Being male </a:t>
            </a:r>
            <a:endParaRPr sz="2700"/>
          </a:p>
          <a:p>
            <a:pPr indent="-400050" lvl="0" marL="457200" rtl="0" algn="l">
              <a:lnSpc>
                <a:spcPct val="115000"/>
              </a:lnSpc>
              <a:spcBef>
                <a:spcPts val="0"/>
              </a:spcBef>
              <a:spcAft>
                <a:spcPts val="0"/>
              </a:spcAft>
              <a:buSzPts val="2700"/>
              <a:buAutoNum type="arabicPeriod"/>
            </a:pPr>
            <a:r>
              <a:rPr b="1" lang="en-US" sz="2700"/>
              <a:t>Increased age </a:t>
            </a:r>
            <a:r>
              <a:rPr i="1" lang="en-US" sz="2700"/>
              <a:t>- in adults, BMR decreases at a rate of 2% per decade</a:t>
            </a:r>
            <a:endParaRPr i="1" sz="2700"/>
          </a:p>
          <a:p>
            <a:pPr indent="-400050" lvl="0" marL="457200" rtl="0" algn="l">
              <a:lnSpc>
                <a:spcPct val="115000"/>
              </a:lnSpc>
              <a:spcBef>
                <a:spcPts val="0"/>
              </a:spcBef>
              <a:spcAft>
                <a:spcPts val="0"/>
              </a:spcAft>
              <a:buSzPts val="2700"/>
              <a:buAutoNum type="arabicPeriod"/>
            </a:pPr>
            <a:r>
              <a:rPr lang="en-US" sz="2700"/>
              <a:t>Pregnancy</a:t>
            </a:r>
            <a:endParaRPr sz="2700"/>
          </a:p>
          <a:p>
            <a:pPr indent="-400050" lvl="0" marL="457200" rtl="0" algn="l">
              <a:lnSpc>
                <a:spcPct val="115000"/>
              </a:lnSpc>
              <a:spcBef>
                <a:spcPts val="0"/>
              </a:spcBef>
              <a:spcAft>
                <a:spcPts val="0"/>
              </a:spcAft>
              <a:buSzPts val="2700"/>
              <a:buAutoNum type="arabicPeriod"/>
            </a:pPr>
            <a:r>
              <a:rPr lang="en-US" sz="2700"/>
              <a:t>Exercise</a:t>
            </a:r>
            <a:endParaRPr sz="2700"/>
          </a:p>
          <a:p>
            <a:pPr indent="-400050" lvl="0" marL="457200" rtl="0" algn="l">
              <a:lnSpc>
                <a:spcPct val="115000"/>
              </a:lnSpc>
              <a:spcBef>
                <a:spcPts val="0"/>
              </a:spcBef>
              <a:spcAft>
                <a:spcPts val="0"/>
              </a:spcAft>
              <a:buSzPts val="2700"/>
              <a:buAutoNum type="arabicPeriod"/>
            </a:pPr>
            <a:r>
              <a:rPr lang="en-US" sz="2700"/>
              <a:t>Low BMI (thin)</a:t>
            </a:r>
            <a:endParaRPr sz="2700"/>
          </a:p>
        </p:txBody>
      </p:sp>
      <p:sp>
        <p:nvSpPr>
          <p:cNvPr id="291" name="Google Shape;291;g2c8bc6befe4_0_9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292" name="Google Shape;292;g2c8bc6befe4_0_9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93" name="Google Shape;293;g2c8bc6befe4_0_9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294" name="Google Shape;294;g2c8bc6befe4_0_98"/>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2c8bc6befe4_0_9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00" name="Google Shape;300;g2c8bc6befe4_0_9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01" name="Google Shape;301;g2c8bc6befe4_0_90"/>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02" name="Google Shape;302;g2c8bc6befe4_0_90"/>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Break !</a:t>
            </a:r>
            <a:endParaRPr b="0" i="0" sz="1800" u="none" cap="none" strike="noStrike">
              <a:solidFill>
                <a:schemeClr val="dk1"/>
              </a:solidFill>
              <a:latin typeface="Calibri"/>
              <a:ea typeface="Calibri"/>
              <a:cs typeface="Calibri"/>
              <a:sym typeface="Calibri"/>
            </a:endParaRPr>
          </a:p>
        </p:txBody>
      </p:sp>
      <p:pic>
        <p:nvPicPr>
          <p:cNvPr id="303" name="Google Shape;303;g2c8bc6befe4_0_90"/>
          <p:cNvPicPr preferRelativeResize="0"/>
          <p:nvPr/>
        </p:nvPicPr>
        <p:blipFill>
          <a:blip r:embed="rId4">
            <a:alphaModFix/>
          </a:blip>
          <a:stretch>
            <a:fillRect/>
          </a:stretch>
        </p:blipFill>
        <p:spPr>
          <a:xfrm>
            <a:off x="6531700" y="1781248"/>
            <a:ext cx="3807050" cy="4367228"/>
          </a:xfrm>
          <a:prstGeom prst="rect">
            <a:avLst/>
          </a:prstGeom>
          <a:noFill/>
          <a:ln>
            <a:noFill/>
          </a:ln>
        </p:spPr>
      </p:pic>
      <p:pic>
        <p:nvPicPr>
          <p:cNvPr id="304" name="Google Shape;304;g2c8bc6befe4_0_90"/>
          <p:cNvPicPr preferRelativeResize="0"/>
          <p:nvPr/>
        </p:nvPicPr>
        <p:blipFill>
          <a:blip r:embed="rId5">
            <a:alphaModFix/>
          </a:blip>
          <a:stretch>
            <a:fillRect/>
          </a:stretch>
        </p:blipFill>
        <p:spPr>
          <a:xfrm>
            <a:off x="1862000" y="1858513"/>
            <a:ext cx="3171700" cy="42126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g2c83b5fa83b_0_8"/>
          <p:cNvSpPr txBox="1"/>
          <p:nvPr>
            <p:ph idx="1" type="body"/>
          </p:nvPr>
        </p:nvSpPr>
        <p:spPr>
          <a:xfrm>
            <a:off x="684250" y="1600200"/>
            <a:ext cx="109686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A 45 year-old man attends the GP with a 6 month history of abdominal pain. After investigations, he was diagnosed with peptic ulcer disease. (10 marks).</a:t>
            </a:r>
            <a:endParaRPr sz="2700"/>
          </a:p>
          <a:p>
            <a:pPr indent="-400050" lvl="0" marL="457200" rtl="0" algn="l">
              <a:lnSpc>
                <a:spcPct val="115000"/>
              </a:lnSpc>
              <a:spcBef>
                <a:spcPts val="1200"/>
              </a:spcBef>
              <a:spcAft>
                <a:spcPts val="0"/>
              </a:spcAft>
              <a:buSzPts val="2700"/>
              <a:buAutoNum type="arabicPeriod"/>
            </a:pPr>
            <a:r>
              <a:rPr lang="en-US" sz="2700"/>
              <a:t>What is the surface epithelium of the stomach? (1 mark)</a:t>
            </a:r>
            <a:endParaRPr sz="2700"/>
          </a:p>
          <a:p>
            <a:pPr indent="-400050" lvl="0" marL="457200" rtl="0" algn="l">
              <a:lnSpc>
                <a:spcPct val="115000"/>
              </a:lnSpc>
              <a:spcBef>
                <a:spcPts val="0"/>
              </a:spcBef>
              <a:spcAft>
                <a:spcPts val="0"/>
              </a:spcAft>
              <a:buSzPts val="2700"/>
              <a:buAutoNum type="arabicPeriod"/>
            </a:pPr>
            <a:r>
              <a:rPr lang="en-US" sz="2700"/>
              <a:t>Identify 4 gastric cells and describe their secretions. (4 marks)</a:t>
            </a:r>
            <a:endParaRPr sz="2700"/>
          </a:p>
          <a:p>
            <a:pPr indent="-400050" lvl="0" marL="457200" rtl="0" algn="l">
              <a:lnSpc>
                <a:spcPct val="115000"/>
              </a:lnSpc>
              <a:spcBef>
                <a:spcPts val="0"/>
              </a:spcBef>
              <a:spcAft>
                <a:spcPts val="0"/>
              </a:spcAft>
              <a:buSzPts val="2700"/>
              <a:buAutoNum type="arabicPeriod"/>
            </a:pPr>
            <a:r>
              <a:rPr lang="en-US" sz="2700"/>
              <a:t>Name 2 causes of peptic ulcers. (2 marks)</a:t>
            </a:r>
            <a:endParaRPr sz="2700"/>
          </a:p>
          <a:p>
            <a:pPr indent="-400050" lvl="0" marL="457200" rtl="0" algn="l">
              <a:lnSpc>
                <a:spcPct val="115000"/>
              </a:lnSpc>
              <a:spcBef>
                <a:spcPts val="0"/>
              </a:spcBef>
              <a:spcAft>
                <a:spcPts val="0"/>
              </a:spcAft>
              <a:buSzPts val="2700"/>
              <a:buAutoNum type="arabicPeriod"/>
            </a:pPr>
            <a:r>
              <a:rPr lang="en-US" sz="2700"/>
              <a:t>Zollinger Ellison syndrome is a condition that can lead to recurrent peptic ulcers. What hormone does it release? (1 mark)</a:t>
            </a:r>
            <a:endParaRPr sz="2700"/>
          </a:p>
          <a:p>
            <a:pPr indent="-400050" lvl="0" marL="457200" rtl="0" algn="l">
              <a:lnSpc>
                <a:spcPct val="115000"/>
              </a:lnSpc>
              <a:spcBef>
                <a:spcPts val="0"/>
              </a:spcBef>
              <a:spcAft>
                <a:spcPts val="0"/>
              </a:spcAft>
              <a:buSzPts val="2700"/>
              <a:buAutoNum type="arabicPeriod"/>
            </a:pPr>
            <a:r>
              <a:rPr lang="en-US" sz="2700"/>
              <a:t>Name 2 protective mechanisms of the gastric mucosa. (2 marks)</a:t>
            </a:r>
            <a:endParaRPr sz="2700"/>
          </a:p>
          <a:p>
            <a:pPr indent="0" lvl="0" marL="0" rtl="0" algn="l">
              <a:lnSpc>
                <a:spcPct val="115000"/>
              </a:lnSpc>
              <a:spcBef>
                <a:spcPts val="1200"/>
              </a:spcBef>
              <a:spcAft>
                <a:spcPts val="1200"/>
              </a:spcAft>
              <a:buNone/>
            </a:pPr>
            <a:r>
              <a:t/>
            </a:r>
            <a:endParaRPr sz="2700"/>
          </a:p>
        </p:txBody>
      </p:sp>
      <p:sp>
        <p:nvSpPr>
          <p:cNvPr id="310" name="Google Shape;310;g2c83b5fa83b_0_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11" name="Google Shape;311;g2c83b5fa83b_0_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12" name="Google Shape;312;g2c83b5fa83b_0_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13" name="Google Shape;313;g2c83b5fa83b_0_8"/>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r>
              <a:rPr lang="en-US" sz="3600">
                <a:solidFill>
                  <a:schemeClr val="lt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c83b5fa83b_0_16"/>
          <p:cNvSpPr txBox="1"/>
          <p:nvPr>
            <p:ph idx="1" type="body"/>
          </p:nvPr>
        </p:nvSpPr>
        <p:spPr>
          <a:xfrm>
            <a:off x="642775" y="1743300"/>
            <a:ext cx="60132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3100"/>
              <a:t>What is the surface epithelium of the stomach? (1 mark)</a:t>
            </a:r>
            <a:endParaRPr sz="3100"/>
          </a:p>
          <a:p>
            <a:pPr indent="-393700" lvl="0" marL="457200" rtl="0" algn="l">
              <a:lnSpc>
                <a:spcPct val="115000"/>
              </a:lnSpc>
              <a:spcBef>
                <a:spcPts val="1200"/>
              </a:spcBef>
              <a:spcAft>
                <a:spcPts val="0"/>
              </a:spcAft>
              <a:buSzPts val="2600"/>
              <a:buChar char="●"/>
            </a:pPr>
            <a:r>
              <a:rPr lang="en-US" sz="2600"/>
              <a:t>Simple columnar epithelium.</a:t>
            </a:r>
            <a:endParaRPr sz="2600"/>
          </a:p>
          <a:p>
            <a:pPr indent="-393700" lvl="0" marL="457200" rtl="0" algn="l">
              <a:lnSpc>
                <a:spcPct val="115000"/>
              </a:lnSpc>
              <a:spcBef>
                <a:spcPts val="0"/>
              </a:spcBef>
              <a:spcAft>
                <a:spcPts val="0"/>
              </a:spcAft>
              <a:buSzPts val="2600"/>
              <a:buChar char="●"/>
            </a:pPr>
            <a:r>
              <a:rPr lang="en-US" sz="2600"/>
              <a:t>Accept foveolar epithelium.</a:t>
            </a:r>
            <a:endParaRPr sz="3100"/>
          </a:p>
        </p:txBody>
      </p:sp>
      <p:sp>
        <p:nvSpPr>
          <p:cNvPr id="319" name="Google Shape;319;g2c83b5fa83b_0_1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20" name="Google Shape;320;g2c83b5fa83b_0_1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21" name="Google Shape;321;g2c83b5fa83b_0_16"/>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22" name="Google Shape;322;g2c83b5fa83b_0_16"/>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 </a:t>
            </a:r>
            <a:endParaRPr b="0" i="0" sz="1800" u="none" cap="none" strike="noStrike">
              <a:solidFill>
                <a:schemeClr val="dk1"/>
              </a:solidFill>
              <a:latin typeface="Calibri"/>
              <a:ea typeface="Calibri"/>
              <a:cs typeface="Calibri"/>
              <a:sym typeface="Calibri"/>
            </a:endParaRPr>
          </a:p>
        </p:txBody>
      </p:sp>
      <p:pic>
        <p:nvPicPr>
          <p:cNvPr id="323" name="Google Shape;323;g2c83b5fa83b_0_16"/>
          <p:cNvPicPr preferRelativeResize="0"/>
          <p:nvPr/>
        </p:nvPicPr>
        <p:blipFill>
          <a:blip r:embed="rId4">
            <a:alphaModFix/>
          </a:blip>
          <a:stretch>
            <a:fillRect/>
          </a:stretch>
        </p:blipFill>
        <p:spPr>
          <a:xfrm>
            <a:off x="6904150" y="262888"/>
            <a:ext cx="5065800" cy="63322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2c83b5fa83b_0_26"/>
          <p:cNvSpPr txBox="1"/>
          <p:nvPr>
            <p:ph idx="1" type="body"/>
          </p:nvPr>
        </p:nvSpPr>
        <p:spPr>
          <a:xfrm>
            <a:off x="304800" y="1563025"/>
            <a:ext cx="49698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a:t>Identify 4 gastric cells and describe their secretions. (4 marks)</a:t>
            </a:r>
            <a:endParaRPr/>
          </a:p>
          <a:p>
            <a:pPr indent="-349250" lvl="0" marL="457200" rtl="0" algn="l">
              <a:lnSpc>
                <a:spcPct val="115000"/>
              </a:lnSpc>
              <a:spcBef>
                <a:spcPts val="1200"/>
              </a:spcBef>
              <a:spcAft>
                <a:spcPts val="0"/>
              </a:spcAft>
              <a:buSzPts val="1900"/>
              <a:buChar char="●"/>
            </a:pPr>
            <a:r>
              <a:rPr lang="en-US" sz="1900"/>
              <a:t>Goblet cells secrete mucus.</a:t>
            </a:r>
            <a:endParaRPr sz="1900"/>
          </a:p>
          <a:p>
            <a:pPr indent="-349250" lvl="0" marL="457200" rtl="0" algn="l">
              <a:lnSpc>
                <a:spcPct val="115000"/>
              </a:lnSpc>
              <a:spcBef>
                <a:spcPts val="0"/>
              </a:spcBef>
              <a:spcAft>
                <a:spcPts val="0"/>
              </a:spcAft>
              <a:buSzPts val="1900"/>
              <a:buChar char="●"/>
            </a:pPr>
            <a:r>
              <a:rPr lang="en-US" sz="1900"/>
              <a:t>Parietal cells secrete HCL and/or intrinsic factor.</a:t>
            </a:r>
            <a:endParaRPr sz="1900"/>
          </a:p>
          <a:p>
            <a:pPr indent="-349250" lvl="0" marL="457200" rtl="0" algn="l">
              <a:lnSpc>
                <a:spcPct val="115000"/>
              </a:lnSpc>
              <a:spcBef>
                <a:spcPts val="0"/>
              </a:spcBef>
              <a:spcAft>
                <a:spcPts val="0"/>
              </a:spcAft>
              <a:buSzPts val="1900"/>
              <a:buChar char="●"/>
            </a:pPr>
            <a:r>
              <a:rPr lang="en-US" sz="1900"/>
              <a:t>Chief cells secrete pepsinogen.</a:t>
            </a:r>
            <a:endParaRPr sz="1900"/>
          </a:p>
          <a:p>
            <a:pPr indent="-349250" lvl="0" marL="457200" rtl="0" algn="l">
              <a:lnSpc>
                <a:spcPct val="115000"/>
              </a:lnSpc>
              <a:spcBef>
                <a:spcPts val="0"/>
              </a:spcBef>
              <a:spcAft>
                <a:spcPts val="0"/>
              </a:spcAft>
              <a:buSzPts val="1900"/>
              <a:buChar char="●"/>
            </a:pPr>
            <a:r>
              <a:rPr lang="en-US" sz="1900"/>
              <a:t>Enterochromaffin-like cells secrete histamine.</a:t>
            </a:r>
            <a:endParaRPr sz="1900"/>
          </a:p>
          <a:p>
            <a:pPr indent="-349250" lvl="0" marL="457200" rtl="0" algn="l">
              <a:lnSpc>
                <a:spcPct val="115000"/>
              </a:lnSpc>
              <a:spcBef>
                <a:spcPts val="0"/>
              </a:spcBef>
              <a:spcAft>
                <a:spcPts val="0"/>
              </a:spcAft>
              <a:buSzPts val="1900"/>
              <a:buChar char="●"/>
            </a:pPr>
            <a:r>
              <a:rPr lang="en-US" sz="1900"/>
              <a:t>G cells secrete Gastrin</a:t>
            </a:r>
            <a:endParaRPr sz="1900"/>
          </a:p>
          <a:p>
            <a:pPr indent="-304800" lvl="0" marL="457200" rtl="0" algn="l">
              <a:lnSpc>
                <a:spcPct val="115000"/>
              </a:lnSpc>
              <a:spcBef>
                <a:spcPts val="0"/>
              </a:spcBef>
              <a:spcAft>
                <a:spcPts val="0"/>
              </a:spcAft>
              <a:buSzPts val="1200"/>
              <a:buChar char="●"/>
            </a:pPr>
            <a:r>
              <a:rPr lang="en-US" sz="1900"/>
              <a:t>D cells secrete Somatostatin.  </a:t>
            </a:r>
            <a:r>
              <a:rPr lang="en-US" sz="1200"/>
              <a:t>    </a:t>
            </a:r>
            <a:endParaRPr sz="1200"/>
          </a:p>
          <a:p>
            <a:pPr indent="0" lvl="0" marL="0" rtl="0" algn="l">
              <a:lnSpc>
                <a:spcPct val="115000"/>
              </a:lnSpc>
              <a:spcBef>
                <a:spcPts val="1200"/>
              </a:spcBef>
              <a:spcAft>
                <a:spcPts val="1200"/>
              </a:spcAft>
              <a:buNone/>
            </a:pPr>
            <a:r>
              <a:t/>
            </a:r>
            <a:endParaRPr sz="2700"/>
          </a:p>
        </p:txBody>
      </p:sp>
      <p:sp>
        <p:nvSpPr>
          <p:cNvPr id="329" name="Google Shape;329;g2c83b5fa83b_0_2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30" name="Google Shape;330;g2c83b5fa83b_0_2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31" name="Google Shape;331;g2c83b5fa83b_0_26"/>
          <p:cNvPicPr preferRelativeResize="0"/>
          <p:nvPr/>
        </p:nvPicPr>
        <p:blipFill rotWithShape="1">
          <a:blip r:embed="rId3">
            <a:alphaModFix/>
          </a:blip>
          <a:srcRect b="0" l="0" r="0" t="0"/>
          <a:stretch/>
        </p:blipFill>
        <p:spPr>
          <a:xfrm>
            <a:off x="97450" y="5819723"/>
            <a:ext cx="1023223" cy="1026582"/>
          </a:xfrm>
          <a:prstGeom prst="rect">
            <a:avLst/>
          </a:prstGeom>
          <a:noFill/>
          <a:ln>
            <a:noFill/>
          </a:ln>
        </p:spPr>
      </p:pic>
      <p:sp>
        <p:nvSpPr>
          <p:cNvPr id="332" name="Google Shape;332;g2c83b5fa83b_0_26"/>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 </a:t>
            </a:r>
            <a:endParaRPr b="0" i="0" sz="1800" u="none" cap="none" strike="noStrike">
              <a:solidFill>
                <a:schemeClr val="dk1"/>
              </a:solidFill>
              <a:latin typeface="Calibri"/>
              <a:ea typeface="Calibri"/>
              <a:cs typeface="Calibri"/>
              <a:sym typeface="Calibri"/>
            </a:endParaRPr>
          </a:p>
        </p:txBody>
      </p:sp>
      <p:pic>
        <p:nvPicPr>
          <p:cNvPr id="333" name="Google Shape;333;g2c83b5fa83b_0_26"/>
          <p:cNvPicPr preferRelativeResize="0"/>
          <p:nvPr/>
        </p:nvPicPr>
        <p:blipFill>
          <a:blip r:embed="rId4">
            <a:alphaModFix/>
          </a:blip>
          <a:stretch>
            <a:fillRect/>
          </a:stretch>
        </p:blipFill>
        <p:spPr>
          <a:xfrm>
            <a:off x="5274675" y="1832412"/>
            <a:ext cx="6495650" cy="398730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c83b5fa83b_0_37"/>
          <p:cNvSpPr txBox="1"/>
          <p:nvPr>
            <p:ph idx="1" type="body"/>
          </p:nvPr>
        </p:nvSpPr>
        <p:spPr>
          <a:xfrm>
            <a:off x="684250" y="1600200"/>
            <a:ext cx="53289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Name 2 causes of peptic ulcers. (2 marks)</a:t>
            </a:r>
            <a:endParaRPr sz="2700"/>
          </a:p>
          <a:p>
            <a:pPr indent="-393700" lvl="0" marL="457200" rtl="0" algn="l">
              <a:lnSpc>
                <a:spcPct val="115000"/>
              </a:lnSpc>
              <a:spcBef>
                <a:spcPts val="1200"/>
              </a:spcBef>
              <a:spcAft>
                <a:spcPts val="0"/>
              </a:spcAft>
              <a:buSzPts val="2600"/>
              <a:buChar char="●"/>
            </a:pPr>
            <a:r>
              <a:rPr lang="en-US" sz="2600"/>
              <a:t>Helicobacter pylori.</a:t>
            </a:r>
            <a:endParaRPr sz="2600"/>
          </a:p>
          <a:p>
            <a:pPr indent="-393700" lvl="0" marL="457200" rtl="0" algn="l">
              <a:lnSpc>
                <a:spcPct val="115000"/>
              </a:lnSpc>
              <a:spcBef>
                <a:spcPts val="0"/>
              </a:spcBef>
              <a:spcAft>
                <a:spcPts val="0"/>
              </a:spcAft>
              <a:buSzPts val="2600"/>
              <a:buChar char="●"/>
            </a:pPr>
            <a:r>
              <a:rPr lang="en-US" sz="2600"/>
              <a:t>Non-steroidal anti-inflammatory drugs (NSAIDs e.g. ibuprofen).</a:t>
            </a:r>
            <a:endParaRPr sz="2600"/>
          </a:p>
          <a:p>
            <a:pPr indent="-393700" lvl="0" marL="457200" rtl="0" algn="l">
              <a:lnSpc>
                <a:spcPct val="115000"/>
              </a:lnSpc>
              <a:spcBef>
                <a:spcPts val="0"/>
              </a:spcBef>
              <a:spcAft>
                <a:spcPts val="0"/>
              </a:spcAft>
              <a:buSzPts val="2600"/>
              <a:buChar char="●"/>
            </a:pPr>
            <a:r>
              <a:rPr lang="en-US" sz="2600"/>
              <a:t>Gastric ischemia.</a:t>
            </a:r>
            <a:endParaRPr sz="2600"/>
          </a:p>
          <a:p>
            <a:pPr indent="-393700" lvl="0" marL="457200" rtl="0" algn="l">
              <a:lnSpc>
                <a:spcPct val="115000"/>
              </a:lnSpc>
              <a:spcBef>
                <a:spcPts val="0"/>
              </a:spcBef>
              <a:spcAft>
                <a:spcPts val="0"/>
              </a:spcAft>
              <a:buSzPts val="2600"/>
              <a:buChar char="●"/>
            </a:pPr>
            <a:r>
              <a:rPr lang="en-US" sz="2600"/>
              <a:t>Gastrinoma.  </a:t>
            </a:r>
            <a:endParaRPr sz="2600"/>
          </a:p>
          <a:p>
            <a:pPr indent="-393700" lvl="0" marL="457200" rtl="0" algn="l">
              <a:lnSpc>
                <a:spcPct val="115000"/>
              </a:lnSpc>
              <a:spcBef>
                <a:spcPts val="0"/>
              </a:spcBef>
              <a:spcAft>
                <a:spcPts val="0"/>
              </a:spcAft>
              <a:buSzPts val="2600"/>
              <a:buChar char="●"/>
            </a:pPr>
            <a:r>
              <a:rPr lang="en-US" sz="2600"/>
              <a:t>Psychological stress.	</a:t>
            </a:r>
            <a:endParaRPr sz="2600"/>
          </a:p>
          <a:p>
            <a:pPr indent="-393700" lvl="0" marL="457200" rtl="0" algn="l">
              <a:lnSpc>
                <a:spcPct val="115000"/>
              </a:lnSpc>
              <a:spcBef>
                <a:spcPts val="0"/>
              </a:spcBef>
              <a:spcAft>
                <a:spcPts val="0"/>
              </a:spcAft>
              <a:buSzPts val="2600"/>
              <a:buChar char="●"/>
            </a:pPr>
            <a:r>
              <a:rPr lang="en-US" sz="2600"/>
              <a:t>Chemical irritants. </a:t>
            </a:r>
            <a:endParaRPr sz="26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1200"/>
              </a:spcAft>
              <a:buNone/>
            </a:pPr>
            <a:r>
              <a:t/>
            </a:r>
            <a:endParaRPr sz="2700"/>
          </a:p>
        </p:txBody>
      </p:sp>
      <p:sp>
        <p:nvSpPr>
          <p:cNvPr id="339" name="Google Shape;339;g2c83b5fa83b_0_3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40" name="Google Shape;340;g2c83b5fa83b_0_3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41" name="Google Shape;341;g2c83b5fa83b_0_37"/>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42" name="Google Shape;342;g2c83b5fa83b_0_37"/>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 </a:t>
            </a:r>
            <a:endParaRPr b="0" i="0" sz="1800" u="none" cap="none" strike="noStrike">
              <a:solidFill>
                <a:schemeClr val="dk1"/>
              </a:solidFill>
              <a:latin typeface="Calibri"/>
              <a:ea typeface="Calibri"/>
              <a:cs typeface="Calibri"/>
              <a:sym typeface="Calibri"/>
            </a:endParaRPr>
          </a:p>
        </p:txBody>
      </p:sp>
      <p:pic>
        <p:nvPicPr>
          <p:cNvPr id="343" name="Google Shape;343;g2c83b5fa83b_0_37"/>
          <p:cNvPicPr preferRelativeResize="0"/>
          <p:nvPr/>
        </p:nvPicPr>
        <p:blipFill>
          <a:blip r:embed="rId4">
            <a:alphaModFix/>
          </a:blip>
          <a:stretch>
            <a:fillRect/>
          </a:stretch>
        </p:blipFill>
        <p:spPr>
          <a:xfrm>
            <a:off x="5634855" y="2271725"/>
            <a:ext cx="6239145" cy="36679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2c83b5fa83b_0_53"/>
          <p:cNvSpPr txBox="1"/>
          <p:nvPr>
            <p:ph idx="1" type="body"/>
          </p:nvPr>
        </p:nvSpPr>
        <p:spPr>
          <a:xfrm>
            <a:off x="684250" y="1600200"/>
            <a:ext cx="10968600" cy="18417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Zollinger Ellison syndrome is a condition that can lead to recurrent peptic ulcers. What hormone does it release? (1 mark)</a:t>
            </a:r>
            <a:endParaRPr sz="2700"/>
          </a:p>
          <a:p>
            <a:pPr indent="-400050" lvl="0" marL="457200" rtl="0" algn="l">
              <a:lnSpc>
                <a:spcPct val="115000"/>
              </a:lnSpc>
              <a:spcBef>
                <a:spcPts val="1200"/>
              </a:spcBef>
              <a:spcAft>
                <a:spcPts val="0"/>
              </a:spcAft>
              <a:buSzPts val="2700"/>
              <a:buChar char="•"/>
            </a:pPr>
            <a:r>
              <a:rPr lang="en-US" sz="2700"/>
              <a:t>Gastrin</a:t>
            </a:r>
            <a:endParaRPr sz="2700"/>
          </a:p>
        </p:txBody>
      </p:sp>
      <p:sp>
        <p:nvSpPr>
          <p:cNvPr id="349" name="Google Shape;349;g2c83b5fa83b_0_5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50" name="Google Shape;350;g2c83b5fa83b_0_5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51" name="Google Shape;351;g2c83b5fa83b_0_53"/>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52" name="Google Shape;352;g2c83b5fa83b_0_53"/>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 </a:t>
            </a:r>
            <a:endParaRPr b="0" i="0" sz="1800" u="none" cap="none" strike="noStrike">
              <a:solidFill>
                <a:schemeClr val="dk1"/>
              </a:solidFill>
              <a:latin typeface="Calibri"/>
              <a:ea typeface="Calibri"/>
              <a:cs typeface="Calibri"/>
              <a:sym typeface="Calibri"/>
            </a:endParaRPr>
          </a:p>
        </p:txBody>
      </p:sp>
      <p:pic>
        <p:nvPicPr>
          <p:cNvPr descr="Zollinger-Ellison syndrome: Video, Anatomy &amp; Definition | Osmosis" id="353" name="Google Shape;353;g2c83b5fa83b_0_53"/>
          <p:cNvPicPr preferRelativeResize="0"/>
          <p:nvPr/>
        </p:nvPicPr>
        <p:blipFill>
          <a:blip r:embed="rId4">
            <a:alphaModFix/>
          </a:blip>
          <a:stretch>
            <a:fillRect/>
          </a:stretch>
        </p:blipFill>
        <p:spPr>
          <a:xfrm>
            <a:off x="3296850" y="2679423"/>
            <a:ext cx="7249874" cy="4084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txBox="1"/>
          <p:nvPr>
            <p:ph idx="1" type="body"/>
          </p:nvPr>
        </p:nvSpPr>
        <p:spPr>
          <a:xfrm>
            <a:off x="644125" y="1600200"/>
            <a:ext cx="10756800" cy="4526100"/>
          </a:xfrm>
          <a:prstGeom prst="rect">
            <a:avLst/>
          </a:prstGeom>
          <a:noFill/>
          <a:ln>
            <a:noFill/>
          </a:ln>
        </p:spPr>
        <p:txBody>
          <a:bodyPr anchorCtr="0" anchor="t" bIns="45700" lIns="91425" spcFirstLastPara="1" rIns="91425" wrap="square" tIns="45700">
            <a:noAutofit/>
          </a:bodyPr>
          <a:lstStyle/>
          <a:p>
            <a:pPr indent="-374650" lvl="0" marL="457200" marR="495300" rtl="0" algn="l">
              <a:lnSpc>
                <a:spcPct val="115000"/>
              </a:lnSpc>
              <a:spcBef>
                <a:spcPts val="0"/>
              </a:spcBef>
              <a:spcAft>
                <a:spcPts val="0"/>
              </a:spcAft>
              <a:buSzPts val="2300"/>
              <a:buChar char="-"/>
            </a:pPr>
            <a:r>
              <a:rPr b="1" lang="en-US" sz="2300">
                <a:latin typeface="Arial"/>
                <a:ea typeface="Arial"/>
                <a:cs typeface="Arial"/>
                <a:sym typeface="Arial"/>
              </a:rPr>
              <a:t>x8 SBAs</a:t>
            </a:r>
            <a:endParaRPr b="1" sz="2300">
              <a:latin typeface="Arial"/>
              <a:ea typeface="Arial"/>
              <a:cs typeface="Arial"/>
              <a:sym typeface="Arial"/>
            </a:endParaRPr>
          </a:p>
          <a:p>
            <a:pPr indent="-374650" lvl="0" marL="457200" marR="495300" rtl="0" algn="l">
              <a:lnSpc>
                <a:spcPct val="115000"/>
              </a:lnSpc>
              <a:spcBef>
                <a:spcPts val="0"/>
              </a:spcBef>
              <a:spcAft>
                <a:spcPts val="0"/>
              </a:spcAft>
              <a:buSzPts val="2300"/>
              <a:buChar char="-"/>
            </a:pPr>
            <a:r>
              <a:rPr b="1" lang="en-US" sz="2300">
                <a:latin typeface="Arial"/>
                <a:ea typeface="Arial"/>
                <a:cs typeface="Arial"/>
                <a:sym typeface="Arial"/>
              </a:rPr>
              <a:t>Break</a:t>
            </a:r>
            <a:endParaRPr b="1" sz="2300">
              <a:latin typeface="Arial"/>
              <a:ea typeface="Arial"/>
              <a:cs typeface="Arial"/>
              <a:sym typeface="Arial"/>
            </a:endParaRPr>
          </a:p>
          <a:p>
            <a:pPr indent="-374650" lvl="0" marL="457200" marR="495300" rtl="0" algn="l">
              <a:lnSpc>
                <a:spcPct val="115000"/>
              </a:lnSpc>
              <a:spcBef>
                <a:spcPts val="0"/>
              </a:spcBef>
              <a:spcAft>
                <a:spcPts val="0"/>
              </a:spcAft>
              <a:buSzPts val="2300"/>
              <a:buChar char="-"/>
            </a:pPr>
            <a:r>
              <a:rPr b="1" lang="en-US" sz="2300">
                <a:latin typeface="Arial"/>
                <a:ea typeface="Arial"/>
                <a:cs typeface="Arial"/>
                <a:sym typeface="Arial"/>
              </a:rPr>
              <a:t>x2 (10 mark) SAQs</a:t>
            </a:r>
            <a:endParaRPr b="1" sz="2300">
              <a:latin typeface="Arial"/>
              <a:ea typeface="Arial"/>
              <a:cs typeface="Arial"/>
              <a:sym typeface="Arial"/>
            </a:endParaRPr>
          </a:p>
          <a:p>
            <a:pPr indent="0" lvl="0" marL="0" rtl="0" algn="l">
              <a:lnSpc>
                <a:spcPct val="90000"/>
              </a:lnSpc>
              <a:spcBef>
                <a:spcPts val="0"/>
              </a:spcBef>
              <a:spcAft>
                <a:spcPts val="0"/>
              </a:spcAft>
              <a:buClr>
                <a:schemeClr val="dk1"/>
              </a:buClr>
              <a:buSzPts val="2800"/>
              <a:buNone/>
            </a:pPr>
            <a:r>
              <a:t/>
            </a:r>
            <a:endParaRPr sz="1300"/>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Surface markings</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Anterior abdominal wall muscles</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Rectus sheath </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Bowel nerve supply</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Retroperitoneal organs </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Factors affecting BMR</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Stages of swallowing</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Font typeface="Arial"/>
              <a:buChar char="●"/>
            </a:pPr>
            <a:r>
              <a:rPr lang="en-US" sz="1300">
                <a:latin typeface="Arial"/>
                <a:ea typeface="Arial"/>
                <a:cs typeface="Arial"/>
                <a:sym typeface="Arial"/>
              </a:rPr>
              <a:t>Salivary glands</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Font typeface="Arial"/>
              <a:buChar char="●"/>
            </a:pPr>
            <a:r>
              <a:rPr lang="en-US" sz="1300">
                <a:latin typeface="Arial"/>
                <a:ea typeface="Arial"/>
                <a:cs typeface="Arial"/>
                <a:sym typeface="Arial"/>
              </a:rPr>
              <a:t>Stomach histology</a:t>
            </a:r>
            <a:endParaRPr sz="1300">
              <a:latin typeface="Arial"/>
              <a:ea typeface="Arial"/>
              <a:cs typeface="Arial"/>
              <a:sym typeface="Arial"/>
            </a:endParaRPr>
          </a:p>
          <a:p>
            <a:pPr indent="-330200" lvl="0" marL="457200" marR="495300" rtl="0" algn="l">
              <a:lnSpc>
                <a:spcPct val="115000"/>
              </a:lnSpc>
              <a:spcBef>
                <a:spcPts val="0"/>
              </a:spcBef>
              <a:spcAft>
                <a:spcPts val="0"/>
              </a:spcAft>
              <a:buSzPts val="1600"/>
              <a:buChar char="●"/>
            </a:pPr>
            <a:r>
              <a:rPr lang="en-US" sz="1300">
                <a:latin typeface="Arial"/>
                <a:ea typeface="Arial"/>
                <a:cs typeface="Arial"/>
                <a:sym typeface="Arial"/>
              </a:rPr>
              <a:t>Carbohydrate and starch digestion </a:t>
            </a:r>
            <a:endParaRPr sz="1300">
              <a:latin typeface="Arial"/>
              <a:ea typeface="Arial"/>
              <a:cs typeface="Arial"/>
              <a:sym typeface="Arial"/>
            </a:endParaRPr>
          </a:p>
          <a:p>
            <a:pPr indent="-311150" lvl="0" marL="457200" marR="495300" rtl="0" algn="l">
              <a:lnSpc>
                <a:spcPct val="115000"/>
              </a:lnSpc>
              <a:spcBef>
                <a:spcPts val="0"/>
              </a:spcBef>
              <a:spcAft>
                <a:spcPts val="0"/>
              </a:spcAft>
              <a:buSzPts val="1300"/>
              <a:buChar char="●"/>
            </a:pPr>
            <a:r>
              <a:rPr lang="en-US" sz="1300">
                <a:latin typeface="Arial"/>
                <a:ea typeface="Arial"/>
                <a:cs typeface="Arial"/>
                <a:sym typeface="Arial"/>
              </a:rPr>
              <a:t>Proteins – digestion and absorption </a:t>
            </a:r>
            <a:endParaRPr sz="1600">
              <a:latin typeface="Arial"/>
              <a:ea typeface="Arial"/>
              <a:cs typeface="Arial"/>
              <a:sym typeface="Arial"/>
            </a:endParaRPr>
          </a:p>
          <a:p>
            <a:pPr indent="-317500" lvl="0" marL="457200" marR="495300" rtl="0" algn="l">
              <a:lnSpc>
                <a:spcPct val="115000"/>
              </a:lnSpc>
              <a:spcBef>
                <a:spcPts val="0"/>
              </a:spcBef>
              <a:spcAft>
                <a:spcPts val="0"/>
              </a:spcAft>
              <a:buSzPts val="1400"/>
              <a:buFont typeface="Arial"/>
              <a:buChar char="●"/>
            </a:pPr>
            <a:r>
              <a:t/>
            </a:r>
            <a:endParaRPr sz="1400">
              <a:latin typeface="Arial"/>
              <a:ea typeface="Arial"/>
              <a:cs typeface="Arial"/>
              <a:sym typeface="Arial"/>
            </a:endParaRPr>
          </a:p>
          <a:p>
            <a:pPr indent="-228600" lvl="0" marL="457200" marR="495300" rtl="0" algn="l">
              <a:lnSpc>
                <a:spcPct val="115000"/>
              </a:lnSpc>
              <a:spcBef>
                <a:spcPts val="0"/>
              </a:spcBef>
              <a:spcAft>
                <a:spcPts val="0"/>
              </a:spcAft>
              <a:buClr>
                <a:schemeClr val="dk1"/>
              </a:buClr>
              <a:buSzPts val="1100"/>
              <a:buNone/>
            </a:pPr>
            <a:r>
              <a:t/>
            </a:r>
            <a:endParaRPr sz="1400">
              <a:latin typeface="Arial"/>
              <a:ea typeface="Arial"/>
              <a:cs typeface="Arial"/>
              <a:sym typeface="Arial"/>
            </a:endParaRPr>
          </a:p>
          <a:p>
            <a:pPr indent="-228600" lvl="0" marL="457200" marR="495300" rtl="0" algn="l">
              <a:lnSpc>
                <a:spcPct val="115000"/>
              </a:lnSpc>
              <a:spcBef>
                <a:spcPts val="0"/>
              </a:spcBef>
              <a:spcAft>
                <a:spcPts val="0"/>
              </a:spcAft>
              <a:buClr>
                <a:schemeClr val="dk1"/>
              </a:buClr>
              <a:buSzPts val="1100"/>
              <a:buNone/>
            </a:pPr>
            <a:r>
              <a:t/>
            </a:r>
            <a:endParaRPr sz="1400">
              <a:latin typeface="Arial"/>
              <a:ea typeface="Arial"/>
              <a:cs typeface="Arial"/>
              <a:sym typeface="Arial"/>
            </a:endParaRPr>
          </a:p>
          <a:p>
            <a:pPr indent="-228600" lvl="0" marL="457200" marR="495300" rtl="0" algn="l">
              <a:lnSpc>
                <a:spcPct val="115000"/>
              </a:lnSpc>
              <a:spcBef>
                <a:spcPts val="0"/>
              </a:spcBef>
              <a:spcAft>
                <a:spcPts val="0"/>
              </a:spcAft>
              <a:buClr>
                <a:schemeClr val="dk1"/>
              </a:buClr>
              <a:buSzPts val="1100"/>
              <a:buFont typeface="Arial"/>
              <a:buNone/>
            </a:pPr>
            <a:r>
              <a:t/>
            </a:r>
            <a:endParaRPr sz="900">
              <a:solidFill>
                <a:srgbClr val="70AD47"/>
              </a:solidFill>
              <a:latin typeface="Arial"/>
              <a:ea typeface="Arial"/>
              <a:cs typeface="Arial"/>
              <a:sym typeface="Arial"/>
            </a:endParaRPr>
          </a:p>
          <a:p>
            <a:pPr indent="-342900" lvl="0" marL="342900" rtl="0" algn="l">
              <a:lnSpc>
                <a:spcPct val="90000"/>
              </a:lnSpc>
              <a:spcBef>
                <a:spcPts val="0"/>
              </a:spcBef>
              <a:spcAft>
                <a:spcPts val="0"/>
              </a:spcAft>
              <a:buClr>
                <a:schemeClr val="dk1"/>
              </a:buClr>
              <a:buSzPts val="2800"/>
              <a:buNone/>
            </a:pPr>
            <a:r>
              <a:t/>
            </a:r>
            <a:endParaRPr/>
          </a:p>
        </p:txBody>
      </p:sp>
      <p:sp>
        <p:nvSpPr>
          <p:cNvPr id="108" name="Google Shape;108;p4"/>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09" name="Google Shape;109;p4"/>
          <p:cNvSpPr txBox="1"/>
          <p:nvPr/>
        </p:nvSpPr>
        <p:spPr>
          <a:xfrm>
            <a:off x="304800" y="239713"/>
            <a:ext cx="11569148"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10" name="Google Shape;110;p4"/>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11" name="Google Shape;111;p4"/>
          <p:cNvSpPr txBox="1"/>
          <p:nvPr/>
        </p:nvSpPr>
        <p:spPr>
          <a:xfrm>
            <a:off x="2711609" y="449706"/>
            <a:ext cx="469420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alibri"/>
                <a:ea typeface="Calibri"/>
                <a:cs typeface="Calibri"/>
                <a:sym typeface="Calibri"/>
              </a:rPr>
              <a:t>Aims and Objectives</a:t>
            </a:r>
            <a:endParaRPr b="0" i="0" sz="1800" u="none" cap="none" strike="noStrike">
              <a:solidFill>
                <a:schemeClr val="dk1"/>
              </a:solidFill>
              <a:latin typeface="Calibri"/>
              <a:ea typeface="Calibri"/>
              <a:cs typeface="Calibri"/>
              <a:sym typeface="Calibri"/>
            </a:endParaRPr>
          </a:p>
        </p:txBody>
      </p:sp>
      <p:pic>
        <p:nvPicPr>
          <p:cNvPr id="112" name="Google Shape;112;p4"/>
          <p:cNvPicPr preferRelativeResize="0"/>
          <p:nvPr/>
        </p:nvPicPr>
        <p:blipFill>
          <a:blip r:embed="rId4">
            <a:alphaModFix/>
          </a:blip>
          <a:stretch>
            <a:fillRect/>
          </a:stretch>
        </p:blipFill>
        <p:spPr>
          <a:xfrm>
            <a:off x="7563575" y="2570800"/>
            <a:ext cx="3734899" cy="2100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2c83b5fa83b_0_45"/>
          <p:cNvSpPr txBox="1"/>
          <p:nvPr>
            <p:ph idx="1" type="body"/>
          </p:nvPr>
        </p:nvSpPr>
        <p:spPr>
          <a:xfrm>
            <a:off x="684250" y="1600200"/>
            <a:ext cx="54741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Name 2 protective mechanisms of the gastric mucosa. (2 marks)</a:t>
            </a:r>
            <a:endParaRPr sz="2700"/>
          </a:p>
          <a:p>
            <a:pPr indent="-381000" lvl="0" marL="457200" rtl="0" algn="l">
              <a:lnSpc>
                <a:spcPct val="115000"/>
              </a:lnSpc>
              <a:spcBef>
                <a:spcPts val="1200"/>
              </a:spcBef>
              <a:spcAft>
                <a:spcPts val="0"/>
              </a:spcAft>
              <a:buSzPts val="2400"/>
              <a:buChar char="●"/>
            </a:pPr>
            <a:r>
              <a:rPr lang="en-US" sz="2400"/>
              <a:t>Alkaline mucus on luminal surface</a:t>
            </a:r>
            <a:endParaRPr sz="2400"/>
          </a:p>
          <a:p>
            <a:pPr indent="-381000" lvl="0" marL="457200" rtl="0" algn="l">
              <a:lnSpc>
                <a:spcPct val="115000"/>
              </a:lnSpc>
              <a:spcBef>
                <a:spcPts val="0"/>
              </a:spcBef>
              <a:spcAft>
                <a:spcPts val="0"/>
              </a:spcAft>
              <a:buSzPts val="2400"/>
              <a:buChar char="●"/>
            </a:pPr>
            <a:r>
              <a:rPr lang="en-US" sz="2400"/>
              <a:t>Tight junctions between epithelial cells.</a:t>
            </a:r>
            <a:endParaRPr sz="2400"/>
          </a:p>
          <a:p>
            <a:pPr indent="-381000" lvl="0" marL="457200" rtl="0" algn="l">
              <a:lnSpc>
                <a:spcPct val="115000"/>
              </a:lnSpc>
              <a:spcBef>
                <a:spcPts val="0"/>
              </a:spcBef>
              <a:spcAft>
                <a:spcPts val="0"/>
              </a:spcAft>
              <a:buSzPts val="2400"/>
              <a:buChar char="●"/>
            </a:pPr>
            <a:r>
              <a:rPr lang="en-US" sz="2400"/>
              <a:t>Rapid cell replacement of damaged cells by stem cells.</a:t>
            </a:r>
            <a:endParaRPr sz="2400"/>
          </a:p>
          <a:p>
            <a:pPr indent="-381000" lvl="0" marL="457200" rtl="0" algn="l">
              <a:lnSpc>
                <a:spcPct val="115000"/>
              </a:lnSpc>
              <a:spcBef>
                <a:spcPts val="0"/>
              </a:spcBef>
              <a:spcAft>
                <a:spcPts val="0"/>
              </a:spcAft>
              <a:buSzPts val="2400"/>
              <a:buChar char="●"/>
            </a:pPr>
            <a:r>
              <a:rPr lang="en-US" sz="2400"/>
              <a:t>Feedback loops for regulation of gastric acid secretion.</a:t>
            </a:r>
            <a:endParaRPr sz="24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1200"/>
              </a:spcAft>
              <a:buNone/>
            </a:pPr>
            <a:r>
              <a:t/>
            </a:r>
            <a:endParaRPr sz="2700"/>
          </a:p>
        </p:txBody>
      </p:sp>
      <p:sp>
        <p:nvSpPr>
          <p:cNvPr id="359" name="Google Shape;359;g2c83b5fa83b_0_4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60" name="Google Shape;360;g2c83b5fa83b_0_4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61" name="Google Shape;361;g2c83b5fa83b_0_45"/>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62" name="Google Shape;362;g2c83b5fa83b_0_45"/>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 </a:t>
            </a:r>
            <a:endParaRPr b="0" i="0" sz="1800" u="none" cap="none" strike="noStrike">
              <a:solidFill>
                <a:schemeClr val="dk1"/>
              </a:solidFill>
              <a:latin typeface="Calibri"/>
              <a:ea typeface="Calibri"/>
              <a:cs typeface="Calibri"/>
              <a:sym typeface="Calibri"/>
            </a:endParaRPr>
          </a:p>
        </p:txBody>
      </p:sp>
      <p:pic>
        <p:nvPicPr>
          <p:cNvPr id="363" name="Google Shape;363;g2c83b5fa83b_0_45"/>
          <p:cNvPicPr preferRelativeResize="0"/>
          <p:nvPr/>
        </p:nvPicPr>
        <p:blipFill>
          <a:blip r:embed="rId4">
            <a:alphaModFix/>
          </a:blip>
          <a:stretch>
            <a:fillRect/>
          </a:stretch>
        </p:blipFill>
        <p:spPr>
          <a:xfrm>
            <a:off x="5782905" y="1600206"/>
            <a:ext cx="6222495" cy="4734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c83b5fa83b_0_0"/>
          <p:cNvSpPr txBox="1"/>
          <p:nvPr>
            <p:ph idx="1" type="body"/>
          </p:nvPr>
        </p:nvSpPr>
        <p:spPr>
          <a:xfrm>
            <a:off x="663500" y="1600200"/>
            <a:ext cx="111138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A 30-year-old woman has started a new diet following a diagnosis of hypertension. She is </a:t>
            </a:r>
            <a:r>
              <a:rPr lang="en-US" sz="2700"/>
              <a:t>165 cm</a:t>
            </a:r>
            <a:r>
              <a:rPr lang="en-US" sz="2700"/>
              <a:t> and weighs </a:t>
            </a:r>
            <a:r>
              <a:rPr lang="en-US" sz="2700"/>
              <a:t>95 kg</a:t>
            </a:r>
            <a:r>
              <a:rPr lang="en-US" sz="2700"/>
              <a:t>. (10 marks)</a:t>
            </a:r>
            <a:endParaRPr sz="2700"/>
          </a:p>
          <a:p>
            <a:pPr indent="-400050" lvl="0" marL="457200" rtl="0" algn="l">
              <a:lnSpc>
                <a:spcPct val="115000"/>
              </a:lnSpc>
              <a:spcBef>
                <a:spcPts val="1200"/>
              </a:spcBef>
              <a:spcAft>
                <a:spcPts val="0"/>
              </a:spcAft>
              <a:buSzPts val="2700"/>
              <a:buAutoNum type="arabicPeriod"/>
            </a:pPr>
            <a:r>
              <a:rPr lang="en-US" sz="2700"/>
              <a:t>What is her BMI? (1 mark)</a:t>
            </a:r>
            <a:endParaRPr sz="2700"/>
          </a:p>
          <a:p>
            <a:pPr indent="-400050" lvl="0" marL="457200" rtl="0" algn="l">
              <a:lnSpc>
                <a:spcPct val="115000"/>
              </a:lnSpc>
              <a:spcBef>
                <a:spcPts val="0"/>
              </a:spcBef>
              <a:spcAft>
                <a:spcPts val="0"/>
              </a:spcAft>
              <a:buSzPts val="2700"/>
              <a:buAutoNum type="arabicPeriod"/>
            </a:pPr>
            <a:r>
              <a:rPr lang="en-US" sz="2700"/>
              <a:t>Out of the 5 classifications of BMI, what class would she be? (1 mark). </a:t>
            </a:r>
            <a:endParaRPr sz="2700"/>
          </a:p>
          <a:p>
            <a:pPr indent="-400050" lvl="0" marL="457200" rtl="0" algn="l">
              <a:lnSpc>
                <a:spcPct val="115000"/>
              </a:lnSpc>
              <a:spcBef>
                <a:spcPts val="0"/>
              </a:spcBef>
              <a:spcAft>
                <a:spcPts val="0"/>
              </a:spcAft>
              <a:buSzPts val="2700"/>
              <a:buAutoNum type="arabicPeriod"/>
            </a:pPr>
            <a:r>
              <a:rPr lang="en-US" sz="2700"/>
              <a:t>Name two hormones that decrease appetite and stimulates satiety. (2 marks)</a:t>
            </a:r>
            <a:endParaRPr sz="2700"/>
          </a:p>
          <a:p>
            <a:pPr indent="-400050" lvl="0" marL="457200" rtl="0" algn="l">
              <a:lnSpc>
                <a:spcPct val="115000"/>
              </a:lnSpc>
              <a:spcBef>
                <a:spcPts val="0"/>
              </a:spcBef>
              <a:spcAft>
                <a:spcPts val="0"/>
              </a:spcAft>
              <a:buSzPts val="2700"/>
              <a:buAutoNum type="arabicPeriod"/>
            </a:pPr>
            <a:r>
              <a:rPr lang="en-US" sz="2700"/>
              <a:t>How are carbohydrates digested? (3 marks)</a:t>
            </a:r>
            <a:endParaRPr sz="2700"/>
          </a:p>
          <a:p>
            <a:pPr indent="-400050" lvl="0" marL="457200" rtl="0" algn="l">
              <a:lnSpc>
                <a:spcPct val="115000"/>
              </a:lnSpc>
              <a:spcBef>
                <a:spcPts val="0"/>
              </a:spcBef>
              <a:spcAft>
                <a:spcPts val="0"/>
              </a:spcAft>
              <a:buSzPts val="2700"/>
              <a:buAutoNum type="arabicPeriod"/>
            </a:pPr>
            <a:r>
              <a:rPr lang="en-US" sz="2700"/>
              <a:t>How are proteins digested? (3 marks).</a:t>
            </a:r>
            <a:endParaRPr sz="2700"/>
          </a:p>
        </p:txBody>
      </p:sp>
      <p:sp>
        <p:nvSpPr>
          <p:cNvPr id="369" name="Google Shape;369;g2c83b5fa83b_0_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70" name="Google Shape;370;g2c83b5fa83b_0_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71" name="Google Shape;371;g2c83b5fa83b_0_0"/>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72" name="Google Shape;372;g2c83b5fa83b_0_0"/>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c97a2b4a2c_1_0"/>
          <p:cNvSpPr txBox="1"/>
          <p:nvPr>
            <p:ph idx="1" type="body"/>
          </p:nvPr>
        </p:nvSpPr>
        <p:spPr>
          <a:xfrm>
            <a:off x="663500" y="1600200"/>
            <a:ext cx="11113800" cy="2588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A 30-year-old woman has started a new diet following a diagnosis of hypertension. She is 165 cm and weighs 95 kg. (10 marks)</a:t>
            </a:r>
            <a:endParaRPr sz="2700"/>
          </a:p>
          <a:p>
            <a:pPr indent="0" lvl="0" marL="0" rtl="0" algn="l">
              <a:lnSpc>
                <a:spcPct val="115000"/>
              </a:lnSpc>
              <a:spcBef>
                <a:spcPts val="1200"/>
              </a:spcBef>
              <a:spcAft>
                <a:spcPts val="0"/>
              </a:spcAft>
              <a:buNone/>
            </a:pPr>
            <a:r>
              <a:rPr lang="en-US" sz="2700"/>
              <a:t>What is her BMI? (1 mark)</a:t>
            </a:r>
            <a:endParaRPr sz="2700"/>
          </a:p>
          <a:p>
            <a:pPr indent="-400050" lvl="0" marL="457200" rtl="0" algn="l">
              <a:lnSpc>
                <a:spcPct val="115000"/>
              </a:lnSpc>
              <a:spcBef>
                <a:spcPts val="1200"/>
              </a:spcBef>
              <a:spcAft>
                <a:spcPts val="0"/>
              </a:spcAft>
              <a:buSzPts val="2700"/>
              <a:buChar char="•"/>
            </a:pPr>
            <a:r>
              <a:rPr lang="en-US" sz="2700"/>
              <a:t>34.9</a:t>
            </a:r>
            <a:endParaRPr sz="2700"/>
          </a:p>
          <a:p>
            <a:pPr indent="-400050" lvl="0" marL="457200" rtl="0" algn="l">
              <a:lnSpc>
                <a:spcPct val="115000"/>
              </a:lnSpc>
              <a:spcBef>
                <a:spcPts val="0"/>
              </a:spcBef>
              <a:spcAft>
                <a:spcPts val="0"/>
              </a:spcAft>
              <a:buSzPts val="2700"/>
              <a:buChar char="•"/>
            </a:pPr>
            <a:r>
              <a:rPr lang="en-US" sz="2700"/>
              <a:t>Accept 34.8</a:t>
            </a:r>
            <a:endParaRPr sz="2700"/>
          </a:p>
        </p:txBody>
      </p:sp>
      <p:sp>
        <p:nvSpPr>
          <p:cNvPr id="378" name="Google Shape;378;g2c97a2b4a2c_1_0"/>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79" name="Google Shape;379;g2c97a2b4a2c_1_0"/>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80" name="Google Shape;380;g2c97a2b4a2c_1_0"/>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81" name="Google Shape;381;g2c97a2b4a2c_1_0"/>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endParaRPr b="0" i="0" sz="1800" u="none" cap="none" strike="noStrike">
              <a:solidFill>
                <a:schemeClr val="dk1"/>
              </a:solidFill>
              <a:latin typeface="Calibri"/>
              <a:ea typeface="Calibri"/>
              <a:cs typeface="Calibri"/>
              <a:sym typeface="Calibri"/>
            </a:endParaRPr>
          </a:p>
        </p:txBody>
      </p:sp>
      <p:pic>
        <p:nvPicPr>
          <p:cNvPr descr="Weight in &#10;kilogram &#10;BMI = &#10;Height in &#10;meter " id="382" name="Google Shape;382;g2c97a2b4a2c_1_0"/>
          <p:cNvPicPr preferRelativeResize="0"/>
          <p:nvPr/>
        </p:nvPicPr>
        <p:blipFill>
          <a:blip r:embed="rId4">
            <a:alphaModFix/>
          </a:blip>
          <a:stretch>
            <a:fillRect/>
          </a:stretch>
        </p:blipFill>
        <p:spPr>
          <a:xfrm>
            <a:off x="4872645" y="2910000"/>
            <a:ext cx="6663450" cy="3534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2c97a2b4a2c_1_8"/>
          <p:cNvSpPr txBox="1"/>
          <p:nvPr>
            <p:ph idx="1" type="body"/>
          </p:nvPr>
        </p:nvSpPr>
        <p:spPr>
          <a:xfrm>
            <a:off x="304800" y="1775850"/>
            <a:ext cx="5784900" cy="3813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A 30-year-old woman has started a new diet following a diagnosis of hypertension. She is 165 cm and weighs 95 kg. (10 marks)</a:t>
            </a:r>
            <a:endParaRPr sz="2700"/>
          </a:p>
          <a:p>
            <a:pPr indent="0" lvl="0" marL="0" rtl="0" algn="l">
              <a:lnSpc>
                <a:spcPct val="115000"/>
              </a:lnSpc>
              <a:spcBef>
                <a:spcPts val="1200"/>
              </a:spcBef>
              <a:spcAft>
                <a:spcPts val="0"/>
              </a:spcAft>
              <a:buNone/>
            </a:pPr>
            <a:r>
              <a:rPr lang="en-US" sz="2700"/>
              <a:t>Out of the 5 classifications of BMI, what class would she be? (1 mark). </a:t>
            </a:r>
            <a:endParaRPr sz="2700"/>
          </a:p>
          <a:p>
            <a:pPr indent="-400050" lvl="0" marL="457200" rtl="0" algn="l">
              <a:lnSpc>
                <a:spcPct val="115000"/>
              </a:lnSpc>
              <a:spcBef>
                <a:spcPts val="1200"/>
              </a:spcBef>
              <a:spcAft>
                <a:spcPts val="0"/>
              </a:spcAft>
              <a:buSzPts val="2700"/>
              <a:buChar char="•"/>
            </a:pPr>
            <a:r>
              <a:rPr lang="en-US" sz="2700"/>
              <a:t>Obese</a:t>
            </a:r>
            <a:endParaRPr sz="2700"/>
          </a:p>
        </p:txBody>
      </p:sp>
      <p:sp>
        <p:nvSpPr>
          <p:cNvPr id="388" name="Google Shape;388;g2c97a2b4a2c_1_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89" name="Google Shape;389;g2c97a2b4a2c_1_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90" name="Google Shape;390;g2c97a2b4a2c_1_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391" name="Google Shape;391;g2c97a2b4a2c_1_8"/>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endParaRPr b="0" i="0" sz="1800" u="none" cap="none" strike="noStrike">
              <a:solidFill>
                <a:schemeClr val="dk1"/>
              </a:solidFill>
              <a:latin typeface="Calibri"/>
              <a:ea typeface="Calibri"/>
              <a:cs typeface="Calibri"/>
              <a:sym typeface="Calibri"/>
            </a:endParaRPr>
          </a:p>
        </p:txBody>
      </p:sp>
      <p:pic>
        <p:nvPicPr>
          <p:cNvPr descr="18.5 kg/m2 and under &#10;18.5 - 24.9 kg/m2 &#10;25.0 - 29.9 kg/m2 &#10;30.0 kg/m2 and above &#10;Classification &#10;Underweight &#10;Normal weight &#10;Overweight &#10;Obese " id="392" name="Google Shape;392;g2c97a2b4a2c_1_8"/>
          <p:cNvPicPr preferRelativeResize="0"/>
          <p:nvPr/>
        </p:nvPicPr>
        <p:blipFill>
          <a:blip r:embed="rId4">
            <a:alphaModFix/>
          </a:blip>
          <a:stretch>
            <a:fillRect/>
          </a:stretch>
        </p:blipFill>
        <p:spPr>
          <a:xfrm>
            <a:off x="6448398" y="2017525"/>
            <a:ext cx="5425600" cy="36170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c97a2b4a2c_1_16"/>
          <p:cNvSpPr txBox="1"/>
          <p:nvPr>
            <p:ph idx="1" type="body"/>
          </p:nvPr>
        </p:nvSpPr>
        <p:spPr>
          <a:xfrm>
            <a:off x="663500" y="1600200"/>
            <a:ext cx="57849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Name two hormones that decrease appetite and stimulates satiety. (2 marks)</a:t>
            </a:r>
            <a:endParaRPr sz="2700"/>
          </a:p>
          <a:p>
            <a:pPr indent="0" lvl="0" marL="0" rtl="0" algn="l">
              <a:lnSpc>
                <a:spcPct val="115000"/>
              </a:lnSpc>
              <a:spcBef>
                <a:spcPts val="1200"/>
              </a:spcBef>
              <a:spcAft>
                <a:spcPts val="0"/>
              </a:spcAft>
              <a:buNone/>
            </a:pPr>
            <a:r>
              <a:t/>
            </a:r>
            <a:endParaRPr sz="2700"/>
          </a:p>
          <a:p>
            <a:pPr indent="-400050" lvl="0" marL="457200" rtl="0" algn="l">
              <a:lnSpc>
                <a:spcPct val="115000"/>
              </a:lnSpc>
              <a:spcBef>
                <a:spcPts val="1200"/>
              </a:spcBef>
              <a:spcAft>
                <a:spcPts val="0"/>
              </a:spcAft>
              <a:buSzPts val="2700"/>
              <a:buChar char="•"/>
            </a:pPr>
            <a:r>
              <a:rPr lang="en-US" sz="2700"/>
              <a:t>PYY (peptide tyrosine tyrosine)</a:t>
            </a:r>
            <a:endParaRPr sz="2700"/>
          </a:p>
          <a:p>
            <a:pPr indent="-400050" lvl="0" marL="457200" rtl="0" algn="l">
              <a:lnSpc>
                <a:spcPct val="115000"/>
              </a:lnSpc>
              <a:spcBef>
                <a:spcPts val="0"/>
              </a:spcBef>
              <a:spcAft>
                <a:spcPts val="0"/>
              </a:spcAft>
              <a:buSzPts val="2700"/>
              <a:buChar char="•"/>
            </a:pPr>
            <a:r>
              <a:rPr lang="en-US" sz="2700"/>
              <a:t>Leptin</a:t>
            </a:r>
            <a:endParaRPr sz="2700"/>
          </a:p>
          <a:p>
            <a:pPr indent="-400050" lvl="0" marL="457200" rtl="0" algn="l">
              <a:lnSpc>
                <a:spcPct val="115000"/>
              </a:lnSpc>
              <a:spcBef>
                <a:spcPts val="0"/>
              </a:spcBef>
              <a:spcAft>
                <a:spcPts val="0"/>
              </a:spcAft>
              <a:buSzPts val="2700"/>
              <a:buChar char="•"/>
            </a:pPr>
            <a:r>
              <a:rPr lang="en-US" sz="2700"/>
              <a:t>Insulin </a:t>
            </a:r>
            <a:endParaRPr sz="2700"/>
          </a:p>
          <a:p>
            <a:pPr indent="-400050" lvl="0" marL="457200" rtl="0" algn="l">
              <a:lnSpc>
                <a:spcPct val="115000"/>
              </a:lnSpc>
              <a:spcBef>
                <a:spcPts val="0"/>
              </a:spcBef>
              <a:spcAft>
                <a:spcPts val="0"/>
              </a:spcAft>
              <a:buSzPts val="2700"/>
              <a:buChar char="•"/>
            </a:pPr>
            <a:r>
              <a:rPr lang="en-US" sz="2700"/>
              <a:t>CCK (cholecystokinin)</a:t>
            </a:r>
            <a:endParaRPr sz="2700"/>
          </a:p>
          <a:p>
            <a:pPr indent="0" lvl="0" marL="457200" rtl="0" algn="l">
              <a:lnSpc>
                <a:spcPct val="115000"/>
              </a:lnSpc>
              <a:spcBef>
                <a:spcPts val="1200"/>
              </a:spcBef>
              <a:spcAft>
                <a:spcPts val="1200"/>
              </a:spcAft>
              <a:buNone/>
            </a:pPr>
            <a:r>
              <a:t/>
            </a:r>
            <a:endParaRPr sz="2700"/>
          </a:p>
        </p:txBody>
      </p:sp>
      <p:sp>
        <p:nvSpPr>
          <p:cNvPr id="398" name="Google Shape;398;g2c97a2b4a2c_1_16"/>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399" name="Google Shape;399;g2c97a2b4a2c_1_16"/>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00" name="Google Shape;400;g2c97a2b4a2c_1_16"/>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401" name="Google Shape;401;g2c97a2b4a2c_1_16"/>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endParaRPr b="0" i="0" sz="1800" u="none" cap="none" strike="noStrike">
              <a:solidFill>
                <a:schemeClr val="dk1"/>
              </a:solidFill>
              <a:latin typeface="Calibri"/>
              <a:ea typeface="Calibri"/>
              <a:cs typeface="Calibri"/>
              <a:sym typeface="Calibri"/>
            </a:endParaRPr>
          </a:p>
        </p:txBody>
      </p:sp>
      <p:pic>
        <p:nvPicPr>
          <p:cNvPr descr="HUNGER AND SATIETY &#10;Leptin &#10;satiety hormone &#10;Adipose tissue &#10;Gut &#10;Ghrelin &#10;hunger hormone &#10;myacare.com " id="402" name="Google Shape;402;g2c97a2b4a2c_1_16"/>
          <p:cNvPicPr preferRelativeResize="0"/>
          <p:nvPr/>
        </p:nvPicPr>
        <p:blipFill>
          <a:blip r:embed="rId4">
            <a:alphaModFix/>
          </a:blip>
          <a:stretch>
            <a:fillRect/>
          </a:stretch>
        </p:blipFill>
        <p:spPr>
          <a:xfrm>
            <a:off x="6669575" y="881851"/>
            <a:ext cx="5065800" cy="538753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c97a2b4a2c_1_24"/>
          <p:cNvSpPr txBox="1"/>
          <p:nvPr>
            <p:ph idx="1" type="body"/>
          </p:nvPr>
        </p:nvSpPr>
        <p:spPr>
          <a:xfrm>
            <a:off x="663500" y="1600200"/>
            <a:ext cx="65163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How are carbohydrates digested? (3 marks)</a:t>
            </a:r>
            <a:endParaRPr sz="2700"/>
          </a:p>
          <a:p>
            <a:pPr indent="-381000" lvl="0" marL="457200" rtl="0" algn="l">
              <a:lnSpc>
                <a:spcPct val="115000"/>
              </a:lnSpc>
              <a:spcBef>
                <a:spcPts val="1200"/>
              </a:spcBef>
              <a:spcAft>
                <a:spcPts val="0"/>
              </a:spcAft>
              <a:buSzPts val="2400"/>
              <a:buChar char="●"/>
            </a:pPr>
            <a:r>
              <a:rPr lang="en-US" sz="2400"/>
              <a:t>Begins in the mouth, with salivary amylase.</a:t>
            </a:r>
            <a:endParaRPr sz="2400"/>
          </a:p>
          <a:p>
            <a:pPr indent="-381000" lvl="0" marL="457200" rtl="0" algn="l">
              <a:lnSpc>
                <a:spcPct val="115000"/>
              </a:lnSpc>
              <a:spcBef>
                <a:spcPts val="0"/>
              </a:spcBef>
              <a:spcAft>
                <a:spcPts val="0"/>
              </a:spcAft>
              <a:buSzPts val="2400"/>
              <a:buChar char="●"/>
            </a:pPr>
            <a:r>
              <a:rPr lang="en-US" sz="2400"/>
              <a:t>Pancreatic alpha amylase is the main enzyme and occurs in the SI. This produces disaccharides.</a:t>
            </a:r>
            <a:endParaRPr sz="2400"/>
          </a:p>
          <a:p>
            <a:pPr indent="-381000" lvl="0" marL="457200" rtl="0" algn="l">
              <a:lnSpc>
                <a:spcPct val="115000"/>
              </a:lnSpc>
              <a:spcBef>
                <a:spcPts val="0"/>
              </a:spcBef>
              <a:spcAft>
                <a:spcPts val="0"/>
              </a:spcAft>
              <a:buSzPts val="2400"/>
              <a:buChar char="●"/>
            </a:pPr>
            <a:r>
              <a:rPr lang="en-US" sz="2400"/>
              <a:t>Brush border enzymes hydrolyse disaccharides into monosaccharides of  glucose, galactose and fructose.</a:t>
            </a:r>
            <a:endParaRPr sz="2400"/>
          </a:p>
          <a:p>
            <a:pPr indent="-381000" lvl="0" marL="457200" rtl="0" algn="l">
              <a:lnSpc>
                <a:spcPct val="115000"/>
              </a:lnSpc>
              <a:spcBef>
                <a:spcPts val="0"/>
              </a:spcBef>
              <a:spcAft>
                <a:spcPts val="0"/>
              </a:spcAft>
              <a:buSzPts val="2400"/>
              <a:buChar char="●"/>
            </a:pPr>
            <a:r>
              <a:rPr lang="en-US" sz="2400"/>
              <a:t>Monosaccharides are absorbed into the bloodstream.</a:t>
            </a:r>
            <a:endParaRPr sz="24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1200"/>
              </a:spcAft>
              <a:buNone/>
            </a:pPr>
            <a:r>
              <a:t/>
            </a:r>
            <a:endParaRPr sz="2700"/>
          </a:p>
        </p:txBody>
      </p:sp>
      <p:sp>
        <p:nvSpPr>
          <p:cNvPr id="408" name="Google Shape;408;g2c97a2b4a2c_1_24"/>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09" name="Google Shape;409;g2c97a2b4a2c_1_24"/>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10" name="Google Shape;410;g2c97a2b4a2c_1_24"/>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411" name="Google Shape;411;g2c97a2b4a2c_1_24"/>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endParaRPr b="0" i="0" sz="1800" u="none" cap="none" strike="noStrike">
              <a:solidFill>
                <a:schemeClr val="dk1"/>
              </a:solidFill>
              <a:latin typeface="Calibri"/>
              <a:ea typeface="Calibri"/>
              <a:cs typeface="Calibri"/>
              <a:sym typeface="Calibri"/>
            </a:endParaRPr>
          </a:p>
        </p:txBody>
      </p:sp>
      <p:pic>
        <p:nvPicPr>
          <p:cNvPr descr="Mouth &#10;Stomach &#10;Small &#10;intestine &#10;Intestinal &#10;lining &#10;Dietary carbohydrates &#10;Salivary a-amylase &#10;Polysaccharides, dextrins, &#10;sucrose, lactose, maltose &#10;Pancreatic a-amylase &#10;Monosaccharides: glucose, &#10;galactose, fructose &#10;Active transport &#10;Monosaccharides in &#10;blood stream " id="412" name="Google Shape;412;g2c97a2b4a2c_1_24"/>
          <p:cNvPicPr preferRelativeResize="0"/>
          <p:nvPr/>
        </p:nvPicPr>
        <p:blipFill>
          <a:blip r:embed="rId4">
            <a:alphaModFix/>
          </a:blip>
          <a:stretch>
            <a:fillRect/>
          </a:stretch>
        </p:blipFill>
        <p:spPr>
          <a:xfrm>
            <a:off x="7179900" y="706350"/>
            <a:ext cx="4694099" cy="556305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2c97a2b4a2c_1_32"/>
          <p:cNvSpPr txBox="1"/>
          <p:nvPr>
            <p:ph idx="1" type="body"/>
          </p:nvPr>
        </p:nvSpPr>
        <p:spPr>
          <a:xfrm>
            <a:off x="663600" y="1563013"/>
            <a:ext cx="70497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How are proteins digested? (3 marks).</a:t>
            </a:r>
            <a:endParaRPr sz="2700"/>
          </a:p>
          <a:p>
            <a:pPr indent="-361950" lvl="0" marL="457200" rtl="0" algn="l">
              <a:lnSpc>
                <a:spcPct val="115000"/>
              </a:lnSpc>
              <a:spcBef>
                <a:spcPts val="1200"/>
              </a:spcBef>
              <a:spcAft>
                <a:spcPts val="0"/>
              </a:spcAft>
              <a:buSzPts val="2100"/>
              <a:buChar char="●"/>
            </a:pPr>
            <a:r>
              <a:rPr lang="en-US" sz="2100"/>
              <a:t>Protein digestion begins in the stomach with the action of pepsin, breaking protein into amino acids and oligopeptides.</a:t>
            </a:r>
            <a:endParaRPr sz="2100"/>
          </a:p>
          <a:p>
            <a:pPr indent="-368300" lvl="0" marL="457200" rtl="0" algn="l">
              <a:lnSpc>
                <a:spcPct val="115000"/>
              </a:lnSpc>
              <a:spcBef>
                <a:spcPts val="0"/>
              </a:spcBef>
              <a:spcAft>
                <a:spcPts val="0"/>
              </a:spcAft>
              <a:buSzPts val="2200"/>
              <a:buChar char="●"/>
            </a:pPr>
            <a:r>
              <a:rPr lang="en-US" sz="2200"/>
              <a:t>Digestion is completed in the small intestine proteolytic pancreatic enzymes (trypsin and chymotrypsin).</a:t>
            </a:r>
            <a:endParaRPr sz="2200"/>
          </a:p>
          <a:p>
            <a:pPr indent="-368300" lvl="0" marL="457200" rtl="0" algn="l">
              <a:lnSpc>
                <a:spcPct val="115000"/>
              </a:lnSpc>
              <a:spcBef>
                <a:spcPts val="0"/>
              </a:spcBef>
              <a:spcAft>
                <a:spcPts val="0"/>
              </a:spcAft>
              <a:buSzPts val="2200"/>
              <a:buChar char="●"/>
            </a:pPr>
            <a:r>
              <a:rPr lang="en-US" sz="2200"/>
              <a:t>These peptide fragments are absorbed or digested to free amino acids. The final digestion is by exopeptidases.</a:t>
            </a:r>
            <a:endParaRPr sz="2200"/>
          </a:p>
          <a:p>
            <a:pPr indent="-368300" lvl="0" marL="457200" rtl="0" algn="l">
              <a:lnSpc>
                <a:spcPct val="115000"/>
              </a:lnSpc>
              <a:spcBef>
                <a:spcPts val="0"/>
              </a:spcBef>
              <a:spcAft>
                <a:spcPts val="0"/>
              </a:spcAft>
              <a:buSzPts val="2200"/>
              <a:buChar char="●"/>
            </a:pPr>
            <a:r>
              <a:rPr lang="en-US" sz="2200"/>
              <a:t>By carboxypeptidases, aminopeptidases and intracellular peptidases.</a:t>
            </a:r>
            <a:endParaRPr sz="2200"/>
          </a:p>
          <a:p>
            <a:pPr indent="0" lvl="0" marL="0" rtl="0" algn="l">
              <a:lnSpc>
                <a:spcPct val="115000"/>
              </a:lnSpc>
              <a:spcBef>
                <a:spcPts val="1200"/>
              </a:spcBef>
              <a:spcAft>
                <a:spcPts val="1200"/>
              </a:spcAft>
              <a:buNone/>
            </a:pPr>
            <a:r>
              <a:t/>
            </a:r>
            <a:endParaRPr sz="2700"/>
          </a:p>
        </p:txBody>
      </p:sp>
      <p:sp>
        <p:nvSpPr>
          <p:cNvPr id="418" name="Google Shape;418;g2c97a2b4a2c_1_32"/>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419" name="Google Shape;419;g2c97a2b4a2c_1_32"/>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420" name="Google Shape;420;g2c97a2b4a2c_1_32"/>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421" name="Google Shape;421;g2c97a2b4a2c_1_32"/>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SAQ</a:t>
            </a:r>
            <a:endParaRPr b="0" i="0" sz="1800" u="none" cap="none" strike="noStrike">
              <a:solidFill>
                <a:schemeClr val="dk1"/>
              </a:solidFill>
              <a:latin typeface="Calibri"/>
              <a:ea typeface="Calibri"/>
              <a:cs typeface="Calibri"/>
              <a:sym typeface="Calibri"/>
            </a:endParaRPr>
          </a:p>
        </p:txBody>
      </p:sp>
      <p:pic>
        <p:nvPicPr>
          <p:cNvPr descr="CELLS OF SMALL &#10;INTESTINE &#10;CELLS OF STOMACH &#10;pepsin acid &#10;PANCREAS &#10;peptidases &#10;polypeptides &#10;protein &#10;STOMACH &#10;polypeptides &#10;PANCREAS &#10;peptidases &#10;amino acids &#10;SMALL &#10;INTESTINE &#10;amino acids absorbed &#10;into bloodstream &#10;acids &#10;acid &#10;pepsin &#10;peptidases " id="422" name="Google Shape;422;g2c97a2b4a2c_1_32"/>
          <p:cNvPicPr preferRelativeResize="0"/>
          <p:nvPr/>
        </p:nvPicPr>
        <p:blipFill>
          <a:blip r:embed="rId4">
            <a:alphaModFix/>
          </a:blip>
          <a:stretch>
            <a:fillRect/>
          </a:stretch>
        </p:blipFill>
        <p:spPr>
          <a:xfrm>
            <a:off x="7713300" y="332125"/>
            <a:ext cx="4160700" cy="660884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8"/>
          <p:cNvSpPr txBox="1"/>
          <p:nvPr/>
        </p:nvSpPr>
        <p:spPr>
          <a:xfrm>
            <a:off x="2711609" y="6343650"/>
            <a:ext cx="5065712"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pic>
        <p:nvPicPr>
          <p:cNvPr id="428" name="Google Shape;428;p8"/>
          <p:cNvPicPr preferRelativeResize="0"/>
          <p:nvPr/>
        </p:nvPicPr>
        <p:blipFill rotWithShape="1">
          <a:blip r:embed="rId3">
            <a:alphaModFix/>
          </a:blip>
          <a:srcRect b="0" l="0" r="0" t="0"/>
          <a:stretch/>
        </p:blipFill>
        <p:spPr>
          <a:xfrm>
            <a:off x="1688387" y="5721614"/>
            <a:ext cx="1023223" cy="1026582"/>
          </a:xfrm>
          <a:prstGeom prst="rect">
            <a:avLst/>
          </a:prstGeom>
          <a:noFill/>
          <a:ln>
            <a:noFill/>
          </a:ln>
        </p:spPr>
      </p:pic>
      <p:sp>
        <p:nvSpPr>
          <p:cNvPr id="429" name="Google Shape;429;p8"/>
          <p:cNvSpPr txBox="1"/>
          <p:nvPr/>
        </p:nvSpPr>
        <p:spPr>
          <a:xfrm>
            <a:off x="298850" y="407750"/>
            <a:ext cx="115446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400">
                <a:solidFill>
                  <a:schemeClr val="dk1"/>
                </a:solidFill>
                <a:latin typeface="Calibri"/>
                <a:ea typeface="Calibri"/>
                <a:cs typeface="Calibri"/>
                <a:sym typeface="Calibri"/>
              </a:rPr>
              <a:t>We would appreciate any f</a:t>
            </a:r>
            <a:r>
              <a:rPr b="0" i="0" lang="en-US" sz="3400" u="none" cap="none" strike="noStrike">
                <a:solidFill>
                  <a:schemeClr val="dk1"/>
                </a:solidFill>
                <a:latin typeface="Calibri"/>
                <a:ea typeface="Calibri"/>
                <a:cs typeface="Calibri"/>
                <a:sym typeface="Calibri"/>
              </a:rPr>
              <a:t>eedback! Scan</a:t>
            </a:r>
            <a:r>
              <a:rPr lang="en-US" sz="3400">
                <a:solidFill>
                  <a:schemeClr val="dk1"/>
                </a:solidFill>
                <a:latin typeface="Calibri"/>
                <a:ea typeface="Calibri"/>
                <a:cs typeface="Calibri"/>
                <a:sym typeface="Calibri"/>
              </a:rPr>
              <a:t> for the slides</a:t>
            </a:r>
            <a:endParaRPr b="0" i="0" sz="1600" u="none" cap="none" strike="noStrike">
              <a:solidFill>
                <a:schemeClr val="dk1"/>
              </a:solidFill>
              <a:latin typeface="Calibri"/>
              <a:ea typeface="Calibri"/>
              <a:cs typeface="Calibri"/>
              <a:sym typeface="Calibri"/>
            </a:endParaRPr>
          </a:p>
        </p:txBody>
      </p:sp>
      <p:pic>
        <p:nvPicPr>
          <p:cNvPr id="430" name="Google Shape;430;p8"/>
          <p:cNvPicPr preferRelativeResize="0"/>
          <p:nvPr/>
        </p:nvPicPr>
        <p:blipFill>
          <a:blip r:embed="rId4">
            <a:alphaModFix/>
          </a:blip>
          <a:stretch>
            <a:fillRect/>
          </a:stretch>
        </p:blipFill>
        <p:spPr>
          <a:xfrm>
            <a:off x="4399437" y="2377989"/>
            <a:ext cx="3882925" cy="3882925"/>
          </a:xfrm>
          <a:prstGeom prst="rect">
            <a:avLst/>
          </a:prstGeom>
          <a:noFill/>
          <a:ln>
            <a:noFill/>
          </a:ln>
        </p:spPr>
      </p:pic>
      <p:pic>
        <p:nvPicPr>
          <p:cNvPr id="431" name="Google Shape;431;p8"/>
          <p:cNvPicPr preferRelativeResize="0"/>
          <p:nvPr/>
        </p:nvPicPr>
        <p:blipFill>
          <a:blip r:embed="rId5">
            <a:alphaModFix/>
          </a:blip>
          <a:stretch>
            <a:fillRect/>
          </a:stretch>
        </p:blipFill>
        <p:spPr>
          <a:xfrm>
            <a:off x="5306451" y="1210445"/>
            <a:ext cx="2068901" cy="2068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9"/>
          <p:cNvPicPr preferRelativeResize="0"/>
          <p:nvPr/>
        </p:nvPicPr>
        <p:blipFill rotWithShape="1">
          <a:blip r:embed="rId3">
            <a:alphaModFix/>
          </a:blip>
          <a:srcRect b="0" l="0" r="3646" t="0"/>
          <a:stretch/>
        </p:blipFill>
        <p:spPr>
          <a:xfrm>
            <a:off x="2998243" y="0"/>
            <a:ext cx="6134099" cy="6858000"/>
          </a:xfrm>
          <a:prstGeom prst="rect">
            <a:avLst/>
          </a:prstGeom>
          <a:noFill/>
          <a:ln cap="flat" cmpd="sng" w="9525">
            <a:solidFill>
              <a:srgbClr val="293267"/>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6"/>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Which of these structures are found in the right hypochondrium? </a:t>
            </a:r>
            <a:endParaRPr/>
          </a:p>
          <a:p>
            <a:pPr indent="-342900" lvl="0" marL="342900" rtl="0" algn="l">
              <a:lnSpc>
                <a:spcPct val="90000"/>
              </a:lnSpc>
              <a:spcBef>
                <a:spcPts val="0"/>
              </a:spcBef>
              <a:spcAft>
                <a:spcPts val="0"/>
              </a:spcAft>
              <a:buClr>
                <a:schemeClr val="dk1"/>
              </a:buClr>
              <a:buSzPts val="2800"/>
              <a:buNone/>
            </a:pPr>
            <a:r>
              <a:t/>
            </a:r>
            <a:endParaRPr/>
          </a:p>
          <a:p>
            <a:pPr indent="-381000" lvl="0" marL="457200" rtl="0" algn="l">
              <a:lnSpc>
                <a:spcPct val="115000"/>
              </a:lnSpc>
              <a:spcBef>
                <a:spcPts val="1200"/>
              </a:spcBef>
              <a:spcAft>
                <a:spcPts val="0"/>
              </a:spcAft>
              <a:buSzPts val="2400"/>
              <a:buFont typeface="Calibri"/>
              <a:buAutoNum type="alphaLcPeriod"/>
            </a:pPr>
            <a:r>
              <a:rPr lang="en-US" sz="2400"/>
              <a:t>Liver, Gallbladder, Small Intestine, Ascending Colon, Transverse Colon, Left Kidney</a:t>
            </a:r>
            <a:endParaRPr sz="2400"/>
          </a:p>
          <a:p>
            <a:pPr indent="-381000" lvl="0" marL="457200" rtl="0" algn="l">
              <a:lnSpc>
                <a:spcPct val="115000"/>
              </a:lnSpc>
              <a:spcBef>
                <a:spcPts val="0"/>
              </a:spcBef>
              <a:spcAft>
                <a:spcPts val="0"/>
              </a:spcAft>
              <a:buSzPts val="2400"/>
              <a:buFont typeface="Calibri"/>
              <a:buAutoNum type="alphaLcPeriod"/>
            </a:pPr>
            <a:r>
              <a:rPr lang="en-US" sz="2400"/>
              <a:t>﻿Liver, Gallbladder, Small Intestine, Ascending Colon, ﻿﻿Transverse Colon, Right Kidney</a:t>
            </a:r>
            <a:endParaRPr sz="2400"/>
          </a:p>
          <a:p>
            <a:pPr indent="-381000" lvl="0" marL="457200" rtl="0" algn="l">
              <a:lnSpc>
                <a:spcPct val="115000"/>
              </a:lnSpc>
              <a:spcBef>
                <a:spcPts val="0"/>
              </a:spcBef>
              <a:spcAft>
                <a:spcPts val="0"/>
              </a:spcAft>
              <a:buSzPts val="2400"/>
              <a:buAutoNum type="alphaLcPeriod"/>
            </a:pPr>
            <a:r>
              <a:rPr lang="en-US" sz="2400"/>
              <a:t>Stomach, Liver, Pancreas, Left and Right Kidney</a:t>
            </a:r>
            <a:endParaRPr sz="2400"/>
          </a:p>
          <a:p>
            <a:pPr indent="-381000" lvl="0" marL="457200" rtl="0" algn="l">
              <a:lnSpc>
                <a:spcPct val="115000"/>
              </a:lnSpc>
              <a:spcBef>
                <a:spcPts val="0"/>
              </a:spcBef>
              <a:spcAft>
                <a:spcPts val="0"/>
              </a:spcAft>
              <a:buSzPts val="2400"/>
              <a:buAutoNum type="alphaLcPeriod"/>
            </a:pPr>
            <a:r>
              <a:rPr lang="en-US" sz="2400"/>
              <a:t>Stomach, Pancreas, Small Intestine, Transverse Colon</a:t>
            </a:r>
            <a:endParaRPr sz="2400"/>
          </a:p>
          <a:p>
            <a:pPr indent="-381000" lvl="0" marL="457200" rtl="0" algn="l">
              <a:lnSpc>
                <a:spcPct val="115000"/>
              </a:lnSpc>
              <a:spcBef>
                <a:spcPts val="0"/>
              </a:spcBef>
              <a:spcAft>
                <a:spcPts val="0"/>
              </a:spcAft>
              <a:buSzPts val="2400"/>
              <a:buFont typeface="Calibri"/>
              <a:buAutoNum type="alphaLcPeriod"/>
            </a:pPr>
            <a:r>
              <a:rPr lang="en-US" sz="2400"/>
              <a:t>Liver, Gallbladder, Small Intestine, Spleen, Left Kidney</a:t>
            </a:r>
            <a:endParaRPr sz="2400"/>
          </a:p>
        </p:txBody>
      </p:sp>
      <p:sp>
        <p:nvSpPr>
          <p:cNvPr id="118" name="Google Shape;118;p6"/>
          <p:cNvSpPr txBox="1"/>
          <p:nvPr/>
        </p:nvSpPr>
        <p:spPr>
          <a:xfrm>
            <a:off x="1465904" y="6269388"/>
            <a:ext cx="5065712" cy="2778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19" name="Google Shape;119;p6"/>
          <p:cNvSpPr txBox="1"/>
          <p:nvPr/>
        </p:nvSpPr>
        <p:spPr>
          <a:xfrm>
            <a:off x="304800" y="239713"/>
            <a:ext cx="11569148"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0" name="Google Shape;120;p6"/>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21" name="Google Shape;121;p6"/>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c7faf0e431_0_3"/>
          <p:cNvSpPr txBox="1"/>
          <p:nvPr>
            <p:ph idx="1" type="body"/>
          </p:nvPr>
        </p:nvSpPr>
        <p:spPr>
          <a:xfrm>
            <a:off x="1328025" y="1600200"/>
            <a:ext cx="99162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a:t>Which of these structures are found in the </a:t>
            </a:r>
            <a:r>
              <a:rPr b="1" lang="en-US"/>
              <a:t>right hypochondrium? </a:t>
            </a:r>
            <a:endParaRPr b="1"/>
          </a:p>
          <a:p>
            <a:pPr indent="-342900" lvl="0" marL="342900" rtl="0" algn="l">
              <a:lnSpc>
                <a:spcPct val="90000"/>
              </a:lnSpc>
              <a:spcBef>
                <a:spcPts val="0"/>
              </a:spcBef>
              <a:spcAft>
                <a:spcPts val="0"/>
              </a:spcAft>
              <a:buClr>
                <a:schemeClr val="dk1"/>
              </a:buClr>
              <a:buSzPts val="2800"/>
              <a:buNone/>
            </a:pPr>
            <a:r>
              <a:t/>
            </a:r>
            <a:endParaRPr/>
          </a:p>
          <a:p>
            <a:pPr indent="-381000" lvl="0" marL="457200" rtl="0" algn="l">
              <a:lnSpc>
                <a:spcPct val="115000"/>
              </a:lnSpc>
              <a:spcBef>
                <a:spcPts val="1200"/>
              </a:spcBef>
              <a:spcAft>
                <a:spcPts val="0"/>
              </a:spcAft>
              <a:buSzPts val="2400"/>
              <a:buFont typeface="Calibri"/>
              <a:buAutoNum type="alphaLcPeriod"/>
            </a:pPr>
            <a:r>
              <a:rPr lang="en-US" sz="2400"/>
              <a:t>Liver, Gallbladder, Small Intestine, Ascending Colon, Transverse Colon, Left Kidney</a:t>
            </a:r>
            <a:endParaRPr sz="2400"/>
          </a:p>
          <a:p>
            <a:pPr indent="-381000" lvl="0" marL="457200" rtl="0" algn="l">
              <a:lnSpc>
                <a:spcPct val="115000"/>
              </a:lnSpc>
              <a:spcBef>
                <a:spcPts val="0"/>
              </a:spcBef>
              <a:spcAft>
                <a:spcPts val="0"/>
              </a:spcAft>
              <a:buSzPts val="2400"/>
              <a:buFont typeface="Calibri"/>
              <a:buAutoNum type="alphaLcPeriod"/>
            </a:pPr>
            <a:r>
              <a:rPr b="1" lang="en-US" sz="2400"/>
              <a:t>﻿Liver, Gallbladder, Small Intestine, Ascending Colon, ﻿﻿Transverse Colon, Right Kidney</a:t>
            </a:r>
            <a:endParaRPr b="1" sz="2400"/>
          </a:p>
          <a:p>
            <a:pPr indent="-381000" lvl="0" marL="457200" rtl="0" algn="l">
              <a:lnSpc>
                <a:spcPct val="115000"/>
              </a:lnSpc>
              <a:spcBef>
                <a:spcPts val="0"/>
              </a:spcBef>
              <a:spcAft>
                <a:spcPts val="0"/>
              </a:spcAft>
              <a:buSzPts val="2400"/>
              <a:buAutoNum type="alphaLcPeriod"/>
            </a:pPr>
            <a:r>
              <a:rPr lang="en-US" sz="2400"/>
              <a:t>Oesophagus, Stomach, Liver, Pancreas, Left and Right Kidney -</a:t>
            </a:r>
            <a:r>
              <a:rPr i="1" lang="en-US" sz="2400"/>
              <a:t> Epigastric</a:t>
            </a:r>
            <a:endParaRPr i="1" sz="2400"/>
          </a:p>
          <a:p>
            <a:pPr indent="-381000" lvl="0" marL="457200" rtl="0" algn="l">
              <a:lnSpc>
                <a:spcPct val="115000"/>
              </a:lnSpc>
              <a:spcBef>
                <a:spcPts val="0"/>
              </a:spcBef>
              <a:spcAft>
                <a:spcPts val="0"/>
              </a:spcAft>
              <a:buSzPts val="2400"/>
              <a:buAutoNum type="alphaLcPeriod"/>
            </a:pPr>
            <a:r>
              <a:rPr lang="en-US" sz="2400"/>
              <a:t>Stomach, Pancreas, Small Intestine, Transverse Colon - </a:t>
            </a:r>
            <a:r>
              <a:rPr i="1" lang="en-US" sz="2400"/>
              <a:t>Umbilical</a:t>
            </a:r>
            <a:endParaRPr i="1" sz="2400"/>
          </a:p>
          <a:p>
            <a:pPr indent="-381000" lvl="0" marL="457200" rtl="0" algn="l">
              <a:lnSpc>
                <a:spcPct val="115000"/>
              </a:lnSpc>
              <a:spcBef>
                <a:spcPts val="0"/>
              </a:spcBef>
              <a:spcAft>
                <a:spcPts val="0"/>
              </a:spcAft>
              <a:buSzPts val="2400"/>
              <a:buFont typeface="Calibri"/>
              <a:buAutoNum type="alphaLcPeriod"/>
            </a:pPr>
            <a:r>
              <a:rPr lang="en-US" sz="2400"/>
              <a:t>Liver, Gallbladder, Small Intestine, Spleen, Left Kidney</a:t>
            </a:r>
            <a:endParaRPr sz="2400"/>
          </a:p>
        </p:txBody>
      </p:sp>
      <p:sp>
        <p:nvSpPr>
          <p:cNvPr id="127" name="Google Shape;127;g2c7faf0e431_0_3"/>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28" name="Google Shape;128;g2c7faf0e431_0_3"/>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29" name="Google Shape;129;g2c7faf0e431_0_3"/>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30" name="Google Shape;130;g2c7faf0e431_0_3"/>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c7faf0e431_0_18"/>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36" name="Google Shape;136;g2c7faf0e431_0_18"/>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37" name="Google Shape;137;g2c7faf0e431_0_18"/>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38" name="Google Shape;138;g2c7faf0e431_0_18"/>
          <p:cNvSpPr txBox="1"/>
          <p:nvPr/>
        </p:nvSpPr>
        <p:spPr>
          <a:xfrm>
            <a:off x="2711598" y="449700"/>
            <a:ext cx="5730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 Surface Markings</a:t>
            </a:r>
            <a:endParaRPr b="0" i="0" sz="1800" u="none" cap="none" strike="noStrike">
              <a:solidFill>
                <a:schemeClr val="dk1"/>
              </a:solidFill>
              <a:latin typeface="Calibri"/>
              <a:ea typeface="Calibri"/>
              <a:cs typeface="Calibri"/>
              <a:sym typeface="Calibri"/>
            </a:endParaRPr>
          </a:p>
        </p:txBody>
      </p:sp>
      <p:pic>
        <p:nvPicPr>
          <p:cNvPr id="139" name="Google Shape;139;g2c7faf0e431_0_18"/>
          <p:cNvPicPr preferRelativeResize="0"/>
          <p:nvPr/>
        </p:nvPicPr>
        <p:blipFill>
          <a:blip r:embed="rId4">
            <a:alphaModFix/>
          </a:blip>
          <a:stretch>
            <a:fillRect/>
          </a:stretch>
        </p:blipFill>
        <p:spPr>
          <a:xfrm>
            <a:off x="1144125" y="1432913"/>
            <a:ext cx="9890538" cy="4786300"/>
          </a:xfrm>
          <a:prstGeom prst="rect">
            <a:avLst/>
          </a:prstGeom>
          <a:noFill/>
          <a:ln>
            <a:noFill/>
          </a:ln>
          <a:effectLst>
            <a:outerShdw blurRad="57150" rotWithShape="0" algn="bl" dir="5400000" dist="1905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2c7faf0e431_0_27"/>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sz="2700"/>
              <a:t>Which of these structures is not found on the Transpyloric plane? </a:t>
            </a:r>
            <a:endParaRPr sz="2700"/>
          </a:p>
          <a:p>
            <a:pPr indent="-342900" lvl="0" marL="342900" rtl="0" algn="l">
              <a:lnSpc>
                <a:spcPct val="90000"/>
              </a:lnSpc>
              <a:spcBef>
                <a:spcPts val="0"/>
              </a:spcBef>
              <a:spcAft>
                <a:spcPts val="0"/>
              </a:spcAft>
              <a:buClr>
                <a:schemeClr val="dk1"/>
              </a:buClr>
              <a:buSzPts val="2800"/>
              <a:buNone/>
            </a:pPr>
            <a:r>
              <a:t/>
            </a:r>
            <a:endParaRPr/>
          </a:p>
          <a:p>
            <a:pPr indent="-387350" lvl="0" marL="457200" rtl="0" algn="l">
              <a:lnSpc>
                <a:spcPct val="115000"/>
              </a:lnSpc>
              <a:spcBef>
                <a:spcPts val="1200"/>
              </a:spcBef>
              <a:spcAft>
                <a:spcPts val="0"/>
              </a:spcAft>
              <a:buSzPts val="2500"/>
              <a:buFont typeface="Calibri"/>
              <a:buAutoNum type="alphaLcPeriod"/>
            </a:pPr>
            <a:r>
              <a:rPr lang="en-US" sz="2500"/>
              <a:t>Pylorus of stomach</a:t>
            </a:r>
            <a:endParaRPr sz="2500"/>
          </a:p>
          <a:p>
            <a:pPr indent="-387350" lvl="0" marL="457200" rtl="0" algn="l">
              <a:lnSpc>
                <a:spcPct val="115000"/>
              </a:lnSpc>
              <a:spcBef>
                <a:spcPts val="0"/>
              </a:spcBef>
              <a:spcAft>
                <a:spcPts val="0"/>
              </a:spcAft>
              <a:buSzPts val="2500"/>
              <a:buAutoNum type="alphaLcPeriod"/>
            </a:pPr>
            <a:r>
              <a:rPr lang="en-US" sz="2500"/>
              <a:t>Neck of pancreas</a:t>
            </a:r>
            <a:endParaRPr sz="2500"/>
          </a:p>
          <a:p>
            <a:pPr indent="-387350" lvl="0" marL="457200" rtl="0" algn="l">
              <a:lnSpc>
                <a:spcPct val="115000"/>
              </a:lnSpc>
              <a:spcBef>
                <a:spcPts val="0"/>
              </a:spcBef>
              <a:spcAft>
                <a:spcPts val="0"/>
              </a:spcAft>
              <a:buSzPts val="2500"/>
              <a:buAutoNum type="alphaLcPeriod"/>
            </a:pPr>
            <a:r>
              <a:rPr lang="en-US" sz="2500"/>
              <a:t>Hepatic portal vein</a:t>
            </a:r>
            <a:endParaRPr sz="2500"/>
          </a:p>
          <a:p>
            <a:pPr indent="-387350" lvl="0" marL="457200" rtl="0" algn="l">
              <a:lnSpc>
                <a:spcPct val="115000"/>
              </a:lnSpc>
              <a:spcBef>
                <a:spcPts val="0"/>
              </a:spcBef>
              <a:spcAft>
                <a:spcPts val="0"/>
              </a:spcAft>
              <a:buSzPts val="2500"/>
              <a:buAutoNum type="alphaLcPeriod"/>
            </a:pPr>
            <a:r>
              <a:rPr lang="en-US" sz="2500"/>
              <a:t>Kidney hilum</a:t>
            </a:r>
            <a:endParaRPr sz="2500"/>
          </a:p>
          <a:p>
            <a:pPr indent="-387350" lvl="0" marL="457200" rtl="0" algn="l">
              <a:lnSpc>
                <a:spcPct val="115000"/>
              </a:lnSpc>
              <a:spcBef>
                <a:spcPts val="0"/>
              </a:spcBef>
              <a:spcAft>
                <a:spcPts val="0"/>
              </a:spcAft>
              <a:buSzPts val="2500"/>
              <a:buAutoNum type="alphaLcPeriod"/>
            </a:pPr>
            <a:r>
              <a:rPr lang="en-US" sz="2500"/>
              <a:t>Neck of gallbladder</a:t>
            </a:r>
            <a:endParaRPr sz="2500"/>
          </a:p>
        </p:txBody>
      </p:sp>
      <p:sp>
        <p:nvSpPr>
          <p:cNvPr id="145" name="Google Shape;145;g2c7faf0e431_0_27"/>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46" name="Google Shape;146;g2c7faf0e431_0_27"/>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47" name="Google Shape;147;g2c7faf0e431_0_27"/>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48" name="Google Shape;148;g2c7faf0e431_0_27"/>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c7faf0e431_0_35"/>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800"/>
              <a:buNone/>
            </a:pPr>
            <a:r>
              <a:rPr lang="en-US" sz="2700"/>
              <a:t>Which of these structures is </a:t>
            </a:r>
            <a:r>
              <a:rPr b="1" lang="en-US" sz="2700"/>
              <a:t>NOT</a:t>
            </a:r>
            <a:r>
              <a:rPr lang="en-US" sz="2700"/>
              <a:t> found on the Transpyloric plane? </a:t>
            </a:r>
            <a:endParaRPr sz="2700"/>
          </a:p>
          <a:p>
            <a:pPr indent="-342900" lvl="0" marL="342900" rtl="0" algn="l">
              <a:lnSpc>
                <a:spcPct val="90000"/>
              </a:lnSpc>
              <a:spcBef>
                <a:spcPts val="0"/>
              </a:spcBef>
              <a:spcAft>
                <a:spcPts val="0"/>
              </a:spcAft>
              <a:buClr>
                <a:schemeClr val="dk1"/>
              </a:buClr>
              <a:buSzPts val="2800"/>
              <a:buNone/>
            </a:pPr>
            <a:r>
              <a:t/>
            </a:r>
            <a:endParaRPr/>
          </a:p>
          <a:p>
            <a:pPr indent="-387350" lvl="0" marL="457200" rtl="0" algn="l">
              <a:lnSpc>
                <a:spcPct val="115000"/>
              </a:lnSpc>
              <a:spcBef>
                <a:spcPts val="1200"/>
              </a:spcBef>
              <a:spcAft>
                <a:spcPts val="0"/>
              </a:spcAft>
              <a:buSzPts val="2500"/>
              <a:buFont typeface="Calibri"/>
              <a:buAutoNum type="alphaLcPeriod"/>
            </a:pPr>
            <a:r>
              <a:rPr lang="en-US" sz="2500"/>
              <a:t>Pylorus</a:t>
            </a:r>
            <a:r>
              <a:rPr lang="en-US" sz="2500"/>
              <a:t> of stomach</a:t>
            </a:r>
            <a:endParaRPr sz="2500"/>
          </a:p>
          <a:p>
            <a:pPr indent="-387350" lvl="0" marL="457200" rtl="0" algn="l">
              <a:lnSpc>
                <a:spcPct val="115000"/>
              </a:lnSpc>
              <a:spcBef>
                <a:spcPts val="0"/>
              </a:spcBef>
              <a:spcAft>
                <a:spcPts val="0"/>
              </a:spcAft>
              <a:buSzPts val="2500"/>
              <a:buAutoNum type="alphaLcPeriod"/>
            </a:pPr>
            <a:r>
              <a:rPr lang="en-US" sz="2500"/>
              <a:t>Neck of pancreas</a:t>
            </a:r>
            <a:endParaRPr sz="2500"/>
          </a:p>
          <a:p>
            <a:pPr indent="-387350" lvl="0" marL="457200" rtl="0" algn="l">
              <a:lnSpc>
                <a:spcPct val="115000"/>
              </a:lnSpc>
              <a:spcBef>
                <a:spcPts val="0"/>
              </a:spcBef>
              <a:spcAft>
                <a:spcPts val="0"/>
              </a:spcAft>
              <a:buSzPts val="2500"/>
              <a:buAutoNum type="alphaLcPeriod"/>
            </a:pPr>
            <a:r>
              <a:rPr lang="en-US" sz="2500"/>
              <a:t>Hepatic portal vein</a:t>
            </a:r>
            <a:endParaRPr sz="2500"/>
          </a:p>
          <a:p>
            <a:pPr indent="-387350" lvl="0" marL="457200" rtl="0" algn="l">
              <a:lnSpc>
                <a:spcPct val="115000"/>
              </a:lnSpc>
              <a:spcBef>
                <a:spcPts val="0"/>
              </a:spcBef>
              <a:spcAft>
                <a:spcPts val="0"/>
              </a:spcAft>
              <a:buSzPts val="2500"/>
              <a:buAutoNum type="alphaLcPeriod"/>
            </a:pPr>
            <a:r>
              <a:rPr lang="en-US" sz="2500"/>
              <a:t>Kidney hilum</a:t>
            </a:r>
            <a:endParaRPr sz="2500"/>
          </a:p>
          <a:p>
            <a:pPr indent="-387350" lvl="0" marL="457200" rtl="0" algn="l">
              <a:lnSpc>
                <a:spcPct val="115000"/>
              </a:lnSpc>
              <a:spcBef>
                <a:spcPts val="0"/>
              </a:spcBef>
              <a:spcAft>
                <a:spcPts val="0"/>
              </a:spcAft>
              <a:buSzPts val="2500"/>
              <a:buAutoNum type="alphaLcPeriod"/>
            </a:pPr>
            <a:r>
              <a:rPr b="1" lang="en-US" sz="2500"/>
              <a:t>Neck of gallbladder X</a:t>
            </a:r>
            <a:endParaRPr b="1" sz="2500"/>
          </a:p>
        </p:txBody>
      </p:sp>
      <p:sp>
        <p:nvSpPr>
          <p:cNvPr id="154" name="Google Shape;154;g2c7faf0e431_0_35"/>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55" name="Google Shape;155;g2c7faf0e431_0_35"/>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56" name="Google Shape;156;g2c7faf0e431_0_35"/>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57" name="Google Shape;157;g2c7faf0e431_0_35"/>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pic>
        <p:nvPicPr>
          <p:cNvPr id="158" name="Google Shape;158;g2c7faf0e431_0_35"/>
          <p:cNvPicPr preferRelativeResize="0"/>
          <p:nvPr/>
        </p:nvPicPr>
        <p:blipFill>
          <a:blip r:embed="rId4">
            <a:alphaModFix/>
          </a:blip>
          <a:stretch>
            <a:fillRect/>
          </a:stretch>
        </p:blipFill>
        <p:spPr>
          <a:xfrm>
            <a:off x="6422772" y="239725"/>
            <a:ext cx="5451228" cy="6399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g2c7faf0e431_0_61"/>
          <p:cNvSpPr txBox="1"/>
          <p:nvPr>
            <p:ph idx="1" type="body"/>
          </p:nvPr>
        </p:nvSpPr>
        <p:spPr>
          <a:xfrm>
            <a:off x="1328025" y="1600200"/>
            <a:ext cx="9728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700"/>
              <a:t>Which of the following aponeuroses make up the anterior wall of the rectus sheath above the arcuate line?</a:t>
            </a:r>
            <a:endParaRPr sz="2700"/>
          </a:p>
          <a:p>
            <a:pPr indent="-400050" lvl="0" marL="457200" rtl="0" algn="l">
              <a:lnSpc>
                <a:spcPct val="115000"/>
              </a:lnSpc>
              <a:spcBef>
                <a:spcPts val="1200"/>
              </a:spcBef>
              <a:spcAft>
                <a:spcPts val="0"/>
              </a:spcAft>
              <a:buSzPts val="2700"/>
              <a:buAutoNum type="arabicPeriod"/>
            </a:pPr>
            <a:r>
              <a:rPr lang="en-US" sz="2700"/>
              <a:t>External oblique, internal oblique and transversus abdominis</a:t>
            </a:r>
            <a:endParaRPr sz="2700"/>
          </a:p>
          <a:p>
            <a:pPr indent="-400050" lvl="0" marL="457200" rtl="0" algn="l">
              <a:lnSpc>
                <a:spcPct val="115000"/>
              </a:lnSpc>
              <a:spcBef>
                <a:spcPts val="0"/>
              </a:spcBef>
              <a:spcAft>
                <a:spcPts val="0"/>
              </a:spcAft>
              <a:buSzPts val="2700"/>
              <a:buAutoNum type="arabicPeriod"/>
            </a:pPr>
            <a:r>
              <a:rPr lang="en-US" sz="2700"/>
              <a:t>External oblique and ½ internal oblique</a:t>
            </a:r>
            <a:endParaRPr sz="2700"/>
          </a:p>
          <a:p>
            <a:pPr indent="-400050" lvl="0" marL="457200" rtl="0" algn="l">
              <a:lnSpc>
                <a:spcPct val="115000"/>
              </a:lnSpc>
              <a:spcBef>
                <a:spcPts val="0"/>
              </a:spcBef>
              <a:spcAft>
                <a:spcPts val="0"/>
              </a:spcAft>
              <a:buSzPts val="2700"/>
              <a:buAutoNum type="arabicPeriod"/>
            </a:pPr>
            <a:r>
              <a:rPr lang="en-US" sz="2700"/>
              <a:t>½ Internal oblique and transversus abdominis</a:t>
            </a:r>
            <a:endParaRPr sz="2700"/>
          </a:p>
          <a:p>
            <a:pPr indent="-400050" lvl="0" marL="457200" rtl="0" algn="l">
              <a:lnSpc>
                <a:spcPct val="115000"/>
              </a:lnSpc>
              <a:spcBef>
                <a:spcPts val="0"/>
              </a:spcBef>
              <a:spcAft>
                <a:spcPts val="0"/>
              </a:spcAft>
              <a:buSzPts val="2700"/>
              <a:buAutoNum type="arabicPeriod"/>
            </a:pPr>
            <a:r>
              <a:rPr lang="en-US" sz="2700"/>
              <a:t>Transversalis fascia</a:t>
            </a:r>
            <a:endParaRPr sz="2700"/>
          </a:p>
          <a:p>
            <a:pPr indent="-400050" lvl="0" marL="457200" rtl="0" algn="l">
              <a:lnSpc>
                <a:spcPct val="115000"/>
              </a:lnSpc>
              <a:spcBef>
                <a:spcPts val="0"/>
              </a:spcBef>
              <a:spcAft>
                <a:spcPts val="0"/>
              </a:spcAft>
              <a:buSzPts val="2700"/>
              <a:buAutoNum type="arabicPeriod"/>
            </a:pPr>
            <a:r>
              <a:rPr lang="en-US" sz="2700"/>
              <a:t>External oblique, internal oblique and transversalis fascia</a:t>
            </a:r>
            <a:endParaRPr sz="2700"/>
          </a:p>
          <a:p>
            <a:pPr indent="0" lvl="0" marL="0" rtl="0" algn="l">
              <a:lnSpc>
                <a:spcPct val="115000"/>
              </a:lnSpc>
              <a:spcBef>
                <a:spcPts val="1200"/>
              </a:spcBef>
              <a:spcAft>
                <a:spcPts val="0"/>
              </a:spcAft>
              <a:buNone/>
            </a:pPr>
            <a:r>
              <a:t/>
            </a:r>
            <a:endParaRPr sz="2700"/>
          </a:p>
          <a:p>
            <a:pPr indent="0" lvl="0" marL="0" rtl="0" algn="l">
              <a:lnSpc>
                <a:spcPct val="115000"/>
              </a:lnSpc>
              <a:spcBef>
                <a:spcPts val="1200"/>
              </a:spcBef>
              <a:spcAft>
                <a:spcPts val="1200"/>
              </a:spcAft>
              <a:buNone/>
            </a:pPr>
            <a:r>
              <a:t/>
            </a:r>
            <a:endParaRPr sz="2700"/>
          </a:p>
        </p:txBody>
      </p:sp>
      <p:sp>
        <p:nvSpPr>
          <p:cNvPr id="164" name="Google Shape;164;g2c7faf0e431_0_61"/>
          <p:cNvSpPr txBox="1"/>
          <p:nvPr/>
        </p:nvSpPr>
        <p:spPr>
          <a:xfrm>
            <a:off x="1465904" y="6269388"/>
            <a:ext cx="5065800" cy="27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The Peer Teaching Society is not liable for false or misleading information…</a:t>
            </a:r>
            <a:endParaRPr b="0" i="0" sz="1800" u="none" cap="none" strike="noStrike">
              <a:solidFill>
                <a:schemeClr val="dk1"/>
              </a:solidFill>
              <a:latin typeface="Calibri"/>
              <a:ea typeface="Calibri"/>
              <a:cs typeface="Calibri"/>
              <a:sym typeface="Calibri"/>
            </a:endParaRPr>
          </a:p>
        </p:txBody>
      </p:sp>
      <p:sp>
        <p:nvSpPr>
          <p:cNvPr id="165" name="Google Shape;165;g2c7faf0e431_0_61"/>
          <p:cNvSpPr txBox="1"/>
          <p:nvPr/>
        </p:nvSpPr>
        <p:spPr>
          <a:xfrm>
            <a:off x="304800" y="239713"/>
            <a:ext cx="11569200" cy="1143000"/>
          </a:xfrm>
          <a:prstGeom prst="rect">
            <a:avLst/>
          </a:prstGeom>
          <a:solidFill>
            <a:srgbClr val="29326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166" name="Google Shape;166;g2c7faf0e431_0_61"/>
          <p:cNvPicPr preferRelativeResize="0"/>
          <p:nvPr/>
        </p:nvPicPr>
        <p:blipFill rotWithShape="1">
          <a:blip r:embed="rId3">
            <a:alphaModFix/>
          </a:blip>
          <a:srcRect b="0" l="0" r="0" t="0"/>
          <a:stretch/>
        </p:blipFill>
        <p:spPr>
          <a:xfrm>
            <a:off x="304800" y="5612873"/>
            <a:ext cx="1023223" cy="1026582"/>
          </a:xfrm>
          <a:prstGeom prst="rect">
            <a:avLst/>
          </a:prstGeom>
          <a:noFill/>
          <a:ln>
            <a:noFill/>
          </a:ln>
        </p:spPr>
      </p:pic>
      <p:sp>
        <p:nvSpPr>
          <p:cNvPr id="167" name="Google Shape;167;g2c7faf0e431_0_61"/>
          <p:cNvSpPr txBox="1"/>
          <p:nvPr/>
        </p:nvSpPr>
        <p:spPr>
          <a:xfrm>
            <a:off x="2711609" y="449706"/>
            <a:ext cx="4694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lang="en-US" sz="3600">
                <a:solidFill>
                  <a:schemeClr val="lt1"/>
                </a:solidFill>
                <a:latin typeface="Calibri"/>
                <a:ea typeface="Calibri"/>
                <a:cs typeface="Calibri"/>
                <a:sym typeface="Calibri"/>
              </a:rPr>
              <a:t>SBA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Student</dc:creator>
</cp:coreProperties>
</file>