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7" r:id="rId2"/>
    <p:sldId id="258" r:id="rId3"/>
    <p:sldId id="259" r:id="rId4"/>
    <p:sldId id="260" r:id="rId5"/>
    <p:sldId id="265" r:id="rId6"/>
    <p:sldId id="282" r:id="rId7"/>
    <p:sldId id="283" r:id="rId8"/>
    <p:sldId id="266" r:id="rId9"/>
    <p:sldId id="289" r:id="rId10"/>
    <p:sldId id="267" r:id="rId11"/>
    <p:sldId id="261" r:id="rId12"/>
    <p:sldId id="287" r:id="rId13"/>
    <p:sldId id="285" r:id="rId14"/>
    <p:sldId id="288" r:id="rId15"/>
    <p:sldId id="286" r:id="rId16"/>
    <p:sldId id="290" r:id="rId17"/>
    <p:sldId id="268" r:id="rId18"/>
    <p:sldId id="269" r:id="rId19"/>
    <p:sldId id="291" r:id="rId20"/>
    <p:sldId id="270" r:id="rId21"/>
    <p:sldId id="272" r:id="rId22"/>
    <p:sldId id="298" r:id="rId23"/>
    <p:sldId id="271" r:id="rId24"/>
    <p:sldId id="273" r:id="rId25"/>
    <p:sldId id="274" r:id="rId26"/>
    <p:sldId id="275" r:id="rId27"/>
    <p:sldId id="292" r:id="rId28"/>
    <p:sldId id="299" r:id="rId29"/>
    <p:sldId id="293" r:id="rId30"/>
    <p:sldId id="300" r:id="rId31"/>
    <p:sldId id="294" r:id="rId32"/>
    <p:sldId id="301" r:id="rId33"/>
    <p:sldId id="276" r:id="rId34"/>
    <p:sldId id="277" r:id="rId35"/>
    <p:sldId id="278" r:id="rId36"/>
    <p:sldId id="279" r:id="rId37"/>
    <p:sldId id="280" r:id="rId38"/>
    <p:sldId id="262" r:id="rId39"/>
    <p:sldId id="281" r:id="rId40"/>
    <p:sldId id="263" r:id="rId41"/>
    <p:sldId id="264"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Noto Sans" panose="020B0502040204020203" pitchFamily="34" charset="0"/>
      <p:regular r:id="rId48"/>
      <p:bold r:id="rId49"/>
      <p:italic r:id="rId50"/>
      <p:boldItalic r:id="rId51"/>
    </p:embeddedFont>
    <p:embeddedFont>
      <p:font typeface="Radley" panose="020B0604020202020204" charset="0"/>
      <p:regular r:id="rId52"/>
      <p: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34" autoAdjust="0"/>
  </p:normalViewPr>
  <p:slideViewPr>
    <p:cSldViewPr snapToGrid="0">
      <p:cViewPr varScale="1">
        <p:scale>
          <a:sx n="59" d="100"/>
          <a:sy n="59" d="100"/>
        </p:scale>
        <p:origin x="1589"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1T14:37:00.637"/>
    </inkml:context>
    <inkml:brush xml:id="br0">
      <inkml:brushProperty name="width" value="0.035" units="cm"/>
      <inkml:brushProperty name="height" value="0.035" units="cm"/>
      <inkml:brushProperty name="color" value="#E71224"/>
    </inkml:brush>
  </inkml:definitions>
  <inkml:trace contextRef="#ctx0" brushRef="#br0">204 1 24575,'-6'1'0,"0"1"0,0 1 0,1-1 0,-1 1 0,1 0 0,0 0 0,0 1 0,-8 6 0,9-6 0,-1-1 0,1 1 0,-1-1 0,0-1 0,-7 4 0,-16 11 0,8-3 0,14-10 0,0 0 0,0 1 0,-9 9 0,13-11 0,0-1 0,0 1 0,0-1 0,1 1 0,0 0 0,-1 0 0,1 0 0,0-1 0,0 1 0,0 0 0,1 0 0,-1 0 0,1 4 0,-13 116 0,13-120 0,0-1 0,0 1 0,0-1 0,1 0 0,-1 1 0,1-1 0,-1 0 0,1 1 0,0-1 0,0 0 0,0 0 0,0 1 0,0-1 0,1 0 0,-1 0 0,1 0 0,-1-1 0,1 1 0,0 0 0,2 1 0,5 7 0,15 19 0,33 42 0,-55-68 0,0-1 0,-1 0 0,2 0 0,-1-1 0,0 1 0,0 0 0,0-1 0,1 1 0,-1-1 0,1 0 0,-1 0 0,1 0 0,0 0 0,-1 0 0,1-1 0,0 1 0,5 0 0,7 0 0,0-1 0,17-1 0,-7 0 0,-18 0 0,-1 1 0,0-1 0,1-1 0,-1 0 0,0 1 0,0-2 0,0 1 0,0-1 0,0 0 0,-1 0 0,1 0 0,-1-1 0,6-5 0,6-3 0,28-22 0,-39 29 0,0 0 0,0-1 0,0 0 0,-1 0 0,0-1 0,-1 1 0,8-14 0,-1 3 0,-10 15 0,1 1 0,-1-1 0,0 0 0,1 0 0,-1 0 0,0 1 0,0-1 0,-1 0 0,1-1 0,0 1 0,-1 0 0,1-4 0,2-11 0,1-30 0,-4 43 0,0 0 0,0 1 0,0-1 0,0 0 0,-1 0 0,0 1 0,0-1 0,0 0 0,-2-4 0,-4-5 0,0 0 0,0 0 0,-1 1 0,-12-16 0,16 25 0,1-1 0,-1 1 0,0 0 0,0 1 0,0-1 0,-1 1 0,1 0 0,-7-3 0,-10-5 0,11 4 0,0 1 0,-1 0 0,1 1 0,-1 0 0,0 0 0,0 1 0,0 1 0,-1 0 0,-17-1 0,-8-3-1365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1T14:49:30.386"/>
    </inkml:context>
    <inkml:brush xml:id="br0">
      <inkml:brushProperty name="width" value="0.035" units="cm"/>
      <inkml:brushProperty name="height" value="0.035" units="cm"/>
      <inkml:brushProperty name="color" value="#FFC114"/>
    </inkml:brush>
  </inkml:definitions>
  <inkml:trace contextRef="#ctx0" brushRef="#br0">83 1 24575,'-4'0'0,"-1"0"0,1 0 0,-1 1 0,1 0 0,-1 0 0,1 0 0,-1 0 0,1 1 0,0-1 0,0 1 0,0 0 0,0 1 0,0-1 0,0 1 0,1 0 0,-6 4 0,8-4 0,0 1 0,0-1 0,0 1 0,0-1 0,1 1 0,-1 0 0,1-1 0,0 1 0,0 0 0,0-1 0,0 1 0,2 5 0,-1 6 0,-1-13 0,1 1 0,-1 0 0,1-1 0,0 1 0,0-1 0,0 0 0,0 1 0,1-1 0,-1 0 0,1 0 0,-1 0 0,1 0 0,0 0 0,-1 0 0,1 0 0,0 0 0,0-1 0,1 1 0,-1-1 0,0 0 0,0 1 0,1-1 0,-1 0 0,6 1 0,-4 0 0,0-1 0,1 1 0,-1-1 0,1 0 0,0 0 0,-1-1 0,1 1 0,0-1 0,0 0 0,-1 0 0,1-1 0,0 1 0,6-3 0,-5 0 0,0-1 0,-1 0 0,1 0 0,-1 0 0,0 0 0,7-10 0,-2 4 0,-8 8 0,1 0 0,-1-1 0,0 0 0,1 1 0,-1-1 0,0 0 0,-1 0 0,1 0 0,-1 0 0,1 0 0,-1 0 0,0-1 0,0 1 0,0 0 0,0-1 0,-1 1 0,0-1 0,1 1 0,-1-1 0,-1-4 0,1 7 0,0 0 0,0 0 0,0 0 0,0 0 0,-1 0 0,1 0 0,0 0 0,-1 0 0,1 0 0,-1 0 0,1 0 0,-1 0 0,1 0 0,-1 0 0,0 0 0,1 1 0,-1-1 0,0 0 0,0 1 0,0-1 0,1 0 0,-3 0 0,0-1 0,0 1 0,-1-1 0,1 1 0,0 0 0,-1 0 0,-6 0 0,-3-1 0,1 2 0,-26 1 0,31 1-1365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Gallbladder</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 it is a gastrointestinal organ located within the right hypochondrial region of the abdomen. This intraperitoneal, pear-shaped sac lies within a fossa formed between the inferior aspects of the right and quadrate lobes of the liver. It concentrates and stores bile which is produced by the liver. It is formed of the fundus which is the rounded distal portion, the body which is the centre and largest part and is closest to the duodenum, and the neck which narrows into the cystic duct. It is supplied with blood from the cystic artery and drained by the cystic vein with drains into the portal vein. It has sympathetic innervation from the coeliac plexus, and parasympathetic from the </a:t>
            </a:r>
            <a:r>
              <a:rPr lang="en-GB" b="0" i="0" dirty="0" err="1">
                <a:solidFill>
                  <a:srgbClr val="32323C"/>
                </a:solidFill>
                <a:effectLst/>
                <a:latin typeface="Calibri" panose="020F0502020204030204" pitchFamily="34" charset="0"/>
                <a:ea typeface="Calibri" panose="020F0502020204030204" pitchFamily="34" charset="0"/>
                <a:cs typeface="Calibri" panose="020F0502020204030204" pitchFamily="34" charset="0"/>
              </a:rPr>
              <a:t>vagus</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Parasympathetic stimulation causes it to contract and secrete bile, majority of contraction is caused by gustatory response (fat causing cholecystokinin hormone produced in small intestine and food on tongue). Lymphatic drainage is into the node of Lund in calots triangle.</a:t>
            </a:r>
          </a:p>
          <a:p>
            <a:pPr marL="0" lvl="0" indent="0" algn="l" rtl="0">
              <a:lnSpc>
                <a:spcPct val="100000"/>
              </a:lnSpc>
              <a:spcBef>
                <a:spcPts val="0"/>
              </a:spcBef>
              <a:spcAft>
                <a:spcPts val="0"/>
              </a:spcAft>
              <a:buSzPts val="1200"/>
              <a:buNone/>
            </a:pPr>
            <a:endPar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200"/>
              <a:buNone/>
            </a:pPr>
            <a:r>
              <a:rPr lang="en-GB" b="1"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Pancreas</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 it is a retroperitoneal organ with its tail being intraperitoneal (near the spleen). It is composed of the head which is the widest part and is connected to the duodenum by connective tissue, the uncinate process which is a projection from the lower head, then the neck, body, and tail moving down the left of the pancreas. It is supplied by the pancreatic branches of the splenic artery, with the head also being supplied by the superior and inferior pancreaticoduodenal arteries which come from the gastroduodenal (coeliac trunk) and superior mesenteric arteries. Venous drainage is into the superior mesenteric branches of the hepatic portal veinous system. The exocrine serous gland produces digestive enzyme precursors which drain into short intercalated ducts, followed by intralobular collecting ducts, followed by the main pancreatic duct which travels the length of the pancreas and unites with the common bile duct into the common hepatopancreatic duct.</a:t>
            </a:r>
          </a:p>
          <a:p>
            <a:pPr marL="0" lvl="0" indent="0" algn="l" rtl="0">
              <a:lnSpc>
                <a:spcPct val="100000"/>
              </a:lnSpc>
              <a:spcBef>
                <a:spcPts val="0"/>
              </a:spcBef>
              <a:spcAft>
                <a:spcPts val="0"/>
              </a:spcAft>
              <a:buSzPts val="1200"/>
              <a:buNone/>
            </a:pPr>
            <a:endPar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200"/>
              <a:buNone/>
            </a:pP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Describe biliary tree ass seen, drains into duodenum through sphincter of Oddi via the ampulla of </a:t>
            </a:r>
            <a:r>
              <a:rPr lang="en-GB" b="0" i="0" dirty="0" err="1">
                <a:solidFill>
                  <a:srgbClr val="32323C"/>
                </a:solidFill>
                <a:effectLst/>
                <a:latin typeface="Calibri" panose="020F0502020204030204" pitchFamily="34" charset="0"/>
                <a:ea typeface="Calibri" panose="020F0502020204030204" pitchFamily="34" charset="0"/>
                <a:cs typeface="Calibri" panose="020F0502020204030204" pitchFamily="34" charset="0"/>
              </a:rPr>
              <a:t>Vater</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At the ampullas end is the papilla of </a:t>
            </a:r>
            <a:r>
              <a:rPr lang="en-GB" b="0" i="0" dirty="0" err="1">
                <a:solidFill>
                  <a:srgbClr val="32323C"/>
                </a:solidFill>
                <a:effectLst/>
                <a:latin typeface="Calibri" panose="020F0502020204030204" pitchFamily="34" charset="0"/>
                <a:ea typeface="Calibri" panose="020F0502020204030204" pitchFamily="34" charset="0"/>
                <a:cs typeface="Calibri" panose="020F0502020204030204" pitchFamily="34" charset="0"/>
              </a:rPr>
              <a:t>Vater</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or the major duodenal papilla which is the orifice opening into the duodenum.</a:t>
            </a: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004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737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8990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370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9433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105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380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t>Xenobiotics</a:t>
            </a:r>
            <a:r>
              <a:rPr lang="en-GB" dirty="0"/>
              <a:t> – read above, for example water pollutants such as DBPs, things we have every day like caffeine, and medications.</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Phase 1 reactions </a:t>
            </a:r>
            <a:r>
              <a:rPr lang="en-GB" dirty="0"/>
              <a:t>– most commonly oxidation which is catalysed by cytochrome P450 (will cover on next slide) and results in the drug losing electrons. Drugs are often still chemically active after phase 1 reactions. Oxidation is removing electrons, reduction is adding electrons, hydroxylation is adding an OH group, hydrolysis is a decomposition reaction using water.</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0293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t>Phase 2 reactions </a:t>
            </a:r>
            <a:r>
              <a:rPr lang="en-GB" dirty="0"/>
              <a:t>– most commonly conjugation where an ionised group is attached to the drug. This often is glutathione, methyl, or acetyl groups. This usually occurs in the cytoplasm of hepatocytes. This reaction makes the metabolite more water soluble which decreases its effect and makes it easier to excrete. Other examples are sulfation which is adding an SO3 group, glucuronidation is metabolise by UGTs and is the reaction between a metabolite and uridine 5’-diphosphoglucuronic acid to render it harmless and more water soluble, and methylation which is simply adding methyl groups.</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Cytochrome P450 </a:t>
            </a:r>
            <a:r>
              <a:rPr lang="en-GB" dirty="0"/>
              <a:t>– read what is above. First pass effect is when a drug (often when taken orally) undergoes metabolism prior to entering circulation, reducing its concentration and bioavailability. It occurs during hepatic circulation (from hepatic portal system). 90% of drugs are metabolised by one of the cytochrome P450 enzymes.</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295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t>Fat soluble vitamins </a:t>
            </a:r>
            <a:r>
              <a:rPr lang="en-GB" dirty="0"/>
              <a:t>– vitamin D is stored within stellate cells in the liver as retinyl ester made from retinol (the active form). It can be moved back and forth between the two forms multiple times a day to regulate the amount in circulation. It is used rhodopsin, a photoreceptor in rod cells, in gene transcription, the mobilisation of iron stores, and normal immune system function. Vitamin D can either be produced in our body as cholecalciferol or found in food as ergocalciferol, both must be metabolised in the liver to become its active form. It is used to regulate serum calcium and phosphate, increase the absorption of calcium in the kidneys and intestines, and activate osteoclasts to release more calcium. Vitamin E is an important anti-oxidant and is storied in the liver and adipose tissue. It prevents free radicals and protects vitamin A. Vitamin K is important for the synthesis of clotting factors which we will discuss a bit later and is a co-factor for enzymes. Finally, vitamin B12 is not fat soluble (water soluble) but around 50% of it is stored in the Liver as cobalamin. It is needed to produce DNA and RNA, produce red blood cells, and maintain healthy neurones.</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Iron</a:t>
            </a:r>
            <a:r>
              <a:rPr lang="en-GB" dirty="0"/>
              <a:t> – levels in the body need to be tightly regulated so excess iron is stored in areas such as the liver. Most iron is stored in the form of ferritin which is a protein produced by the liver. All liver cells can store iron, but most is stored in hepatocytes. If too much iron is present excess iron is stored in haemosiderin which is large and insoluble so is difficult to mobilise.</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087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t>Types of fat </a:t>
            </a:r>
            <a:r>
              <a:rPr lang="en-GB" dirty="0"/>
              <a:t>– there are three types of fat, white, beige and brown adipocytes. Beige is similar to white adipocytes and are scattered among them so we will focus on white and brown. White adipocytes have 1 fat droplet, few organelles but are the most abundant type of adipocyte. They store most of the fat around the body and can be found under the skin, around organs, and inside of bones (increase in bone with age). As well as energy storage it acts as an insulator and cushions organs. Also secretes hormones such as leptin (makes you feel full). Beige adipocytes are similar but sometimes generate heat. Brown adipocytes have many fat droplets, many mitochondria and function to produce heat. They are more common in foetuses and infants and are located in the upper back, above the clavicles, and around the vertebrae.</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Lipolysis</a:t>
            </a:r>
            <a:r>
              <a:rPr lang="en-GB" dirty="0"/>
              <a:t> – the process by which fat is prepared to be used to produce energy. Firstly, triglycerides are hydrolysed into fatty acids and glycerol by the enzyme triglyceride lipase. This is stimulated by adrenaline and glucagon. (IMMS knowledge needed) The fatty acids enter the blood stream and bind to albumin making them soluble in blood so they can be transported to the Liver. In the hepatocytes glycerol is converted into glycerol-3-phosphate which enters the glycolysis pathway. Fatty acids are transported to mitochondria to undergo beta-oxidation. The fatty acids repeatedly have two carbon segments removed from their chain, producing NADH and FADH2 each cycle. Finally, acetyl-</a:t>
            </a:r>
            <a:r>
              <a:rPr lang="en-GB" dirty="0" err="1"/>
              <a:t>coA</a:t>
            </a:r>
            <a:r>
              <a:rPr lang="en-GB" dirty="0"/>
              <a:t> will be produced which binds with oxalacetate to form citrate and enter the citric acid cycle (</a:t>
            </a:r>
            <a:r>
              <a:rPr lang="en-GB" dirty="0" err="1"/>
              <a:t>krebs</a:t>
            </a:r>
            <a:r>
              <a:rPr lang="en-GB" dirty="0"/>
              <a:t> cycle) to release ATP).</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7257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t>Ketogenesis</a:t>
            </a:r>
            <a:r>
              <a:rPr lang="en-GB" dirty="0"/>
              <a:t> – excess acetyl-</a:t>
            </a:r>
            <a:r>
              <a:rPr lang="en-GB" dirty="0" err="1"/>
              <a:t>coA</a:t>
            </a:r>
            <a:r>
              <a:rPr lang="en-GB" dirty="0"/>
              <a:t> from beta-oxidation is used for ketogenesis. Describe chain above (HMG- CoA is an intermediate). Acetoacetate or acetoacetic acid is partially converted into beta-hydroxybutyrate and a small amount of acetone. All three ketones travel around the blood where they can be used as an energy source. Stimulated by lack of glucose in tissues (and glucagon). (Diabetic ketoacidosis).</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Lipogenesis</a:t>
            </a:r>
            <a:r>
              <a:rPr lang="en-GB" dirty="0"/>
              <a:t> – fat is a much more energy dense alternative to glycogen which can be quickly depleted so is much better for long term energy storage. To start the process glucose is turned into pyruvate through glycolysis and converted into acetyl-</a:t>
            </a:r>
            <a:r>
              <a:rPr lang="en-GB" dirty="0" err="1"/>
              <a:t>coA</a:t>
            </a:r>
            <a:r>
              <a:rPr lang="en-GB" dirty="0"/>
              <a:t> in the mitochondria. Describe what is above (this occurs in the cytoplasm). Fatty acid chains are then combined with glycerol to form triglycerides. These can be synthesised into very low density lipoproteins which can be transported around the body. This process is stimulated by insulin and inhibited by glucagon, adrenalin, and the presence of lipoprotein in the blood.</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181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t>Albumin</a:t>
            </a:r>
            <a:r>
              <a:rPr lang="en-GB" dirty="0"/>
              <a:t> – makes up half of the total protein content in plasma. It is synthesised by hepatocytes in the Liver and is secreted into the blood, some is stored in the Liver. When secreted 30%-40% remains in the blood with the rest entering the interstitial space. Its most important function is maintaining intravascular oncotic pressure and preventing fluid leakage into the extravascular space.. Production is decreased in liver disease.</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Clotting factors </a:t>
            </a:r>
            <a:r>
              <a:rPr lang="en-GB" dirty="0"/>
              <a:t>– most clotting factors are produced by the Livers hepatocytes., for example fibrinogen, prothrombin, Factor V, VII, IX, X, XI, XII. Liver sinusoidal endothelial cells produce factor VIII and von Willebrand factor. Factor II, VII, IX, and X are vitamin K dependent so rely on Bile for their absorption. Liver disease or biliary obstruction can often result increased bleeding as a result.</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Complement factors </a:t>
            </a:r>
            <a:r>
              <a:rPr lang="en-GB" dirty="0"/>
              <a:t>– produced by the Liver and circulate in the blood until needed in an inactive form. There are three main pathways, but all serve to form C3 convertase to activate further proteins (C5, then C6, C7, C8, and C9). This has various effects such as the lysis of pathogens, inflammation, and opsonisation (marked by the immune system for phagocytosis).</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1007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t>Urea Cycle </a:t>
            </a:r>
            <a:r>
              <a:rPr lang="en-GB" dirty="0"/>
              <a:t>– occurs in the mitochondria and cytoplasm of hepatocytes. In the mitochondrion ammonia (ammonium NH4+ cation) reacts with ATP (energy) and CO2 to form citrulline from ornithine (amino acids). The citrulline undergoes reactions in the cytoplasm to reform ornithine which re-enters the mitochondrion closing the cycle. This turns ammonia (harmful) into urea (less harmful and can be excreted).</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Glucose-Alanine Cycle </a:t>
            </a:r>
            <a:r>
              <a:rPr lang="en-GB" dirty="0"/>
              <a:t>– Similar to but not to be confused with the </a:t>
            </a:r>
            <a:r>
              <a:rPr lang="en-GB" dirty="0" err="1"/>
              <a:t>cori</a:t>
            </a:r>
            <a:r>
              <a:rPr lang="en-GB" dirty="0"/>
              <a:t> cycle (which is only in Liver and Kidneys). This helps muscles get rid of toxic ammonium ions (anion) and provide glucose through gluconeogenesis. Describe what is seen above.</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1281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t>Bile</a:t>
            </a:r>
            <a:r>
              <a:rPr lang="en-GB" dirty="0"/>
              <a:t> – bile is made up of bile acids, cholesterol, phospholipids, bile pigments, electrolytes, and water. It is split into two main groups, bile acid-dependent and bile acid-independent. The bile acid-dependent part is produced by hepatocytes which secrete bile acids, bile pigments, and cholesterol into small channels that transport it towards the bile duct. The bile acid-independent component is made by cells lining the biliary duct, called ductal cells. They secrete an alkaline solution, stimulated by secretin. The two components mix and enter the intrahepatic bile ducts which rain into the biliary tree. Bile is constantly being produced but is only needed during or after meals, so it is stored in the gallbladder and concentrated there with the water and ions being removed. The hormone cholecystokinin is released by the duodenum after eating, this stimulates the gallbladder the contract and the sphincter of Oddi to relax, allowing bile to flow.</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Bilirubin and bile salts </a:t>
            </a:r>
            <a:r>
              <a:rPr lang="en-GB" dirty="0"/>
              <a:t>– there are two primary bile acids, cholic acid and chenodeoxycholic acid. There are conjugated with the amino acids glycine and taurine to form bile salts. There are more soluble than the acids and act as detergents, emulsifying lipids in the digestive tract. The salts have a lipid-soluble hydrophobic end, and a water-soluble hydrophilic end which allows them to break fats up into smaller droplets, increasing surface area and therefore the efficiency of lipase. Bile also contains pigments, these are mostly biliverdin and bilirubin. Bilirubin is a byproduct of haemolysis and is conjugated in the liver to be secreted in bile. (Talk about jaundice, post-hepatic).</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4345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t>Enzymes</a:t>
            </a:r>
            <a:r>
              <a:rPr lang="en-GB" dirty="0"/>
              <a:t> – produced by acinar cells via their rough endoplasmic reticulum. They are condensed into vacuoles by the Golgi apparatus, which are then concentrated into inactive zymogen granules which are stored until needed for secretion. When needed they are secreted into the main pancreatic duct which merges with the bile duct. The enzymes produced are proteases such as </a:t>
            </a:r>
            <a:r>
              <a:rPr lang="en-GB" dirty="0" err="1"/>
              <a:t>chymotrypsinogen</a:t>
            </a:r>
            <a:r>
              <a:rPr lang="en-GB" dirty="0"/>
              <a:t> and trypsinogen which break down proteins and peptides into single amino acids. Pancreatic lipase which digests triglycerides, monoglycerides, and fatty acids. And amylase which breaks down starch and maltose. Secretion is triggered by vagal innervation and cholecystokinin. Secretin causes the pancreas just to secrete tits alkaline parts, speaking of which:</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Bicarbonate</a:t>
            </a:r>
            <a:r>
              <a:rPr lang="en-GB" dirty="0"/>
              <a:t> – water and carbon dioxide are reacted together to form carbon acid; this is catalysed by the enzyme carbonic anhydrase. Carbonic acid then dissociates into hydrogen ions and bicarbonate ions, this is a reversible reaction. Hydrogen ions are pumped out of the pancreatic ductal cells (where this occurs) and into the blood in exchange for sodium ions. The carbonate produced by the dissociation of carbonic acid then secreted into the intercalated ducts of the pancreas (small branches), being exchanged for Chloride ions. Chloride channels allow the ion to return to the intercalated ducts. The bicarbonate ions and sodium ions then flow to the main pancreatic duct to be secreted into the duodenum.</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3328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5051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4046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403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0645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7570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6759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t>Gastrulation</a:t>
            </a:r>
            <a:r>
              <a:rPr lang="en-GB" dirty="0"/>
              <a:t> – it is the migration, invagination, and differentiation of the epiblast layer, controlled by the primitive streak (the groove in the midline of the epiblast). Cells migrate from the epiblast layer and migrate towards the primitive pit forming three new layers. The endoderm, mesoderm, and ectoderm. The endoderm are the cells that will eventually form the liver along with the respiratory, digestive, and genitourinary tracts. It is formed by epiblast cells that migrate through the primitive put and displace hypoblast cells. This all occurs on the third week of gestation.</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Hepatic diverticulum </a:t>
            </a:r>
            <a:r>
              <a:rPr lang="en-GB" dirty="0"/>
              <a:t>– liver specification occurs in the posteroventral foregut where the duodenum eventually will form. Endodermal proliferation occurs forming the hepatic diverticulum. This then continues, describe the image.</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endParaRPr lang="en-GB"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3768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dirty="0"/>
              <a:t>Potential for </a:t>
            </a:r>
            <a:r>
              <a:rPr lang="en-GB" dirty="0" err="1"/>
              <a:t>Perls</a:t>
            </a:r>
            <a:r>
              <a:rPr lang="en-GB" dirty="0"/>
              <a:t> stain (macrophages go blue/black).</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1891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6769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9822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917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721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1" dirty="0">
                <a:latin typeface="Calibri" panose="020F0502020204030204" pitchFamily="34" charset="0"/>
                <a:ea typeface="Calibri" panose="020F0502020204030204" pitchFamily="34" charset="0"/>
                <a:cs typeface="Calibri" panose="020F0502020204030204" pitchFamily="34" charset="0"/>
              </a:rPr>
              <a:t>The Liver </a:t>
            </a:r>
            <a:r>
              <a:rPr lang="en-GB" dirty="0">
                <a:latin typeface="Calibri" panose="020F0502020204030204" pitchFamily="34" charset="0"/>
                <a:ea typeface="Calibri" panose="020F0502020204030204" pitchFamily="34" charset="0"/>
                <a:cs typeface="Calibri" panose="020F0502020204030204" pitchFamily="34" charset="0"/>
              </a:rPr>
              <a:t>- </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The liver is predominantly located in the right hypochondrium and epigastric areas and extends into the left hypochondrium. The liver detoxifies various metabolites, synthesises proteins and produces biochemicals necessary for digestion and growth, it also synthesises bile (Swiss army knife of organs).</a:t>
            </a:r>
          </a:p>
          <a:p>
            <a:pPr marL="0" lvl="0" indent="0" algn="l" rtl="0">
              <a:lnSpc>
                <a:spcPct val="100000"/>
              </a:lnSpc>
              <a:spcBef>
                <a:spcPts val="0"/>
              </a:spcBef>
              <a:spcAft>
                <a:spcPts val="0"/>
              </a:spcAft>
              <a:buSzPts val="1200"/>
              <a:buNone/>
            </a:pPr>
            <a:endPar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200"/>
              <a:buNone/>
            </a:pPr>
            <a:r>
              <a:rPr lang="en-GB" b="1"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Intrahepatic Bile Ducts </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Bile ducts within the liver connect each lobule forming the right and left hepatic ducts which leave the liver forming the common hepatic duct.</a:t>
            </a:r>
          </a:p>
          <a:p>
            <a:pPr marL="0" lvl="0" indent="0" algn="l" rtl="0">
              <a:lnSpc>
                <a:spcPct val="100000"/>
              </a:lnSpc>
              <a:spcBef>
                <a:spcPts val="0"/>
              </a:spcBef>
              <a:spcAft>
                <a:spcPts val="0"/>
              </a:spcAft>
              <a:buSzPts val="1200"/>
              <a:buNone/>
            </a:pPr>
            <a:endPar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200"/>
              <a:buNone/>
            </a:pPr>
            <a:r>
              <a:rPr lang="en-GB" b="1"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Extrahepatic Bile Ducts</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 All of the bile ducts outside of the liver and includes the gallbladder. This is the common hepatic duct, gallbladder, cystic duct and common bile duct, this then merges with main pancreatic duct to form common hepatopancreatic duct.</a:t>
            </a:r>
          </a:p>
          <a:p>
            <a:pPr marL="0" lvl="0" indent="0" algn="l" rtl="0">
              <a:lnSpc>
                <a:spcPct val="100000"/>
              </a:lnSpc>
              <a:spcBef>
                <a:spcPts val="0"/>
              </a:spcBef>
              <a:spcAft>
                <a:spcPts val="0"/>
              </a:spcAft>
              <a:buSzPts val="1200"/>
              <a:buNone/>
            </a:pPr>
            <a:endPar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200"/>
              <a:buNone/>
            </a:pPr>
            <a:r>
              <a:rPr lang="en-GB" b="1"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Gallbladder</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 The gallbladder is a gastrointestinal organ located within the right hypochondrial region of the abdomen. It lies within a fossa formed between the inferior aspects of the right and quadrate lobes of the liver (will go over lobes in next slide. The primary function of the gallbladder is to concentrate and store bile which is produced by the liver.</a:t>
            </a:r>
          </a:p>
          <a:p>
            <a:pPr marL="0" lvl="0" indent="0" algn="l" rtl="0">
              <a:lnSpc>
                <a:spcPct val="100000"/>
              </a:lnSpc>
              <a:spcBef>
                <a:spcPts val="0"/>
              </a:spcBef>
              <a:spcAft>
                <a:spcPts val="0"/>
              </a:spcAft>
              <a:buSzPts val="1200"/>
              <a:buNone/>
            </a:pPr>
            <a:endPar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200"/>
              <a:buNone/>
            </a:pPr>
            <a:r>
              <a:rPr lang="en-GB" b="1"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Pancreas</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 The pancreas is an abdominal glandular organ with both digestive exocrine (lipase, amylase and protease) and hormonal</a:t>
            </a:r>
            <a:r>
              <a:rPr lang="en-GB" b="1"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endocrine (insulin and glucagon) functions. It is both a intraperitoneal and retroperitoneal organ.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0" dirty="0"/>
              <a:t>Looking at bottom of liver (inferior aspect).</a:t>
            </a:r>
          </a:p>
          <a:p>
            <a:pPr marL="0" lvl="0" indent="0" algn="l" rtl="0">
              <a:lnSpc>
                <a:spcPct val="100000"/>
              </a:lnSpc>
              <a:spcBef>
                <a:spcPts val="0"/>
              </a:spcBef>
              <a:spcAft>
                <a:spcPts val="0"/>
              </a:spcAft>
              <a:buSzPts val="1200"/>
              <a:buNone/>
            </a:pPr>
            <a:endParaRPr lang="en-GB" b="1" dirty="0"/>
          </a:p>
          <a:p>
            <a:pPr marL="0" lvl="0" indent="0" algn="l" rtl="0">
              <a:lnSpc>
                <a:spcPct val="100000"/>
              </a:lnSpc>
              <a:spcBef>
                <a:spcPts val="0"/>
              </a:spcBef>
              <a:spcAft>
                <a:spcPts val="0"/>
              </a:spcAft>
              <a:buSzPts val="1200"/>
              <a:buNone/>
            </a:pPr>
            <a:r>
              <a:rPr lang="en-GB" b="1" dirty="0"/>
              <a:t>Lobes</a:t>
            </a:r>
            <a:r>
              <a:rPr lang="en-GB" dirty="0"/>
              <a:t> – The liver contains a large right lobe and smaller left lobe. There are then two further accessory lobes which are the caudate lobe and the quadrate lobe. The caudate and quadrate lobes are separated by the porta hepatis which is a deep transverse fissure containing all the vessels, nerves, and ducts entering or leaving the liver with the exception of the hepatic veins. </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Impressions</a:t>
            </a:r>
            <a:r>
              <a:rPr lang="en-GB" dirty="0"/>
              <a:t> – They are made and named by the surrounding organs, oesophageal is posterior to the gastric.</a:t>
            </a:r>
            <a:endParaRPr lang="en-GB" b="0" i="0" dirty="0">
              <a:solidFill>
                <a:srgbClr val="2D2D2D"/>
              </a:solidFill>
              <a:effectLst/>
              <a:latin typeface="Noto Sans" panose="020B0502040504020204" pitchFamily="34" charset="0"/>
            </a:endParaRP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Blood</a:t>
            </a:r>
            <a:r>
              <a:rPr lang="en-GB" dirty="0"/>
              <a:t> - The liver has a dual blood supply with 25% coming from the hepatic artery proper (or proper or common hepatic artery) (non-parenchymal structures such as Kupffer cells and endothelial cells), and 75% from the hepatic portal vein which is partially deoxygenated blood containing nutrients absorbed in the small intestines. Venous draining is via the hepatic veins which open up into the inferior vena cava. </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Nerves</a:t>
            </a:r>
            <a:r>
              <a:rPr lang="en-GB" dirty="0"/>
              <a:t> - The Liver has both sympathetic (coeliac plexus) and non-sympathetic (</a:t>
            </a:r>
            <a:r>
              <a:rPr lang="en-GB" dirty="0" err="1"/>
              <a:t>vagus</a:t>
            </a:r>
            <a:r>
              <a:rPr lang="en-GB" dirty="0"/>
              <a:t> nerve) nervous supply via the hepatic plexus.</a:t>
            </a: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755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dirty="0"/>
              <a:t>Now looking at top of liver (superior aspect).</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Falciform ligament </a:t>
            </a:r>
            <a:r>
              <a:rPr lang="en-GB" dirty="0"/>
              <a:t>– Embryological remnant of the umbilical vein which would return blood from the placenta to the foetus. It attaches to the anterior surface of the liver and connect to the anterior abdominal wall with its free edge containing the ligamentum teres.</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Coronary ligament </a:t>
            </a:r>
            <a:r>
              <a:rPr lang="en-GB" dirty="0"/>
              <a:t>– Attaches the superior surface of the liver to the diaphragm and lines the bare area of the ligament, thin red line. Triangular ligament formed on the left and right by the coronary ligaments fold.</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Triangular ligament </a:t>
            </a:r>
            <a:r>
              <a:rPr lang="en-GB" dirty="0"/>
              <a:t>– The right is formed by the anterior fold of the coronary ligament and connects the right lobe to the diaphragm. The left is formed by the anterior and posterior folds of the coronary ligament meeting, connecting the left lobe to the diaphragm.</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Lesser </a:t>
            </a:r>
            <a:r>
              <a:rPr lang="en-GB" b="1" dirty="0" err="1"/>
              <a:t>omentum</a:t>
            </a:r>
            <a:r>
              <a:rPr lang="en-GB" b="1" dirty="0"/>
              <a:t> </a:t>
            </a:r>
            <a:r>
              <a:rPr lang="en-GB" dirty="0"/>
              <a:t>– consists of the hepatoduodenal ligament and the hepatotactic ligament, connecting the inferior aspect of the liver to the relevant structures</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dirty="0"/>
              <a:t>These ligaments provide structural support to the liver. Support is also provided by the inferior vena cava (big hole in middle) where the hepatic veins and fibrous tissue bind to it.</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108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just">
              <a:buFont typeface="Arial" panose="020B0604020202020204" pitchFamily="34" charset="0"/>
              <a:buNone/>
            </a:pP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Looking at the liver’s front (anterior) aspect.</a:t>
            </a:r>
          </a:p>
          <a:p>
            <a:pPr marL="152400" indent="0" algn="just">
              <a:buFont typeface="Arial" panose="020B0604020202020204" pitchFamily="34" charset="0"/>
              <a:buNone/>
            </a:pPr>
            <a:endParaRPr lang="en-GB" b="1" i="0" dirty="0">
              <a:solidFill>
                <a:srgbClr val="32323C"/>
              </a:solidFill>
              <a:effectLst/>
              <a:latin typeface="Calibri" panose="020F0502020204030204" pitchFamily="34" charset="0"/>
              <a:ea typeface="Calibri" panose="020F0502020204030204" pitchFamily="34" charset="0"/>
              <a:cs typeface="Calibri" panose="020F0502020204030204" pitchFamily="34" charset="0"/>
            </a:endParaRPr>
          </a:p>
          <a:p>
            <a:pPr marL="152400" indent="0" algn="just">
              <a:buFont typeface="Arial" panose="020B0604020202020204" pitchFamily="34" charset="0"/>
              <a:buNone/>
            </a:pPr>
            <a:r>
              <a:rPr lang="en-GB" b="1"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Borders</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 medial border is common hepatic duct, inferior border is the cystic duct, superior border is the inferior surface of the liver (used to be the cystic artery, changed due to normal anatomical variation of said artery).</a:t>
            </a:r>
          </a:p>
          <a:p>
            <a:pPr marL="152400" indent="0" algn="just">
              <a:buFont typeface="Arial" panose="020B0604020202020204" pitchFamily="34" charset="0"/>
              <a:buNone/>
            </a:pPr>
            <a:endPar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endParaRPr>
          </a:p>
          <a:p>
            <a:pPr marL="152400" indent="0" algn="just">
              <a:buFont typeface="Arial" panose="020B0604020202020204" pitchFamily="34" charset="0"/>
              <a:buNone/>
            </a:pPr>
            <a:r>
              <a:rPr lang="en-GB" b="1"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Contents</a:t>
            </a:r>
            <a:r>
              <a:rPr lang="en-GB" b="0" i="0" dirty="0">
                <a:solidFill>
                  <a:srgbClr val="32323C"/>
                </a:solidFill>
                <a:effectLst/>
                <a:latin typeface="Calibri" panose="020F0502020204030204" pitchFamily="34" charset="0"/>
                <a:ea typeface="Calibri" panose="020F0502020204030204" pitchFamily="34" charset="0"/>
                <a:cs typeface="Calibri" panose="020F0502020204030204" pitchFamily="34" charset="0"/>
              </a:rPr>
              <a:t> – the right hepatic artery (after the bifurcation of the proper hepatic artery), the cystic artery (typically arising from the right hepatic artery and supplies the gallbladder), and lymphatics along with the lymph node of Lund (first lymph node of the gallbladder).</a:t>
            </a: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69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b="0" dirty="0"/>
              <a:t>We are now inside the liver.</a:t>
            </a:r>
          </a:p>
          <a:p>
            <a:pPr marL="0" lvl="0" indent="0" algn="l" rtl="0">
              <a:lnSpc>
                <a:spcPct val="100000"/>
              </a:lnSpc>
              <a:spcBef>
                <a:spcPts val="0"/>
              </a:spcBef>
              <a:spcAft>
                <a:spcPts val="0"/>
              </a:spcAft>
              <a:buSzPts val="1200"/>
              <a:buNone/>
            </a:pPr>
            <a:endParaRPr lang="en-GB" b="1" dirty="0"/>
          </a:p>
          <a:p>
            <a:pPr marL="0" lvl="0" indent="0" algn="l" rtl="0">
              <a:lnSpc>
                <a:spcPct val="100000"/>
              </a:lnSpc>
              <a:spcBef>
                <a:spcPts val="0"/>
              </a:spcBef>
              <a:spcAft>
                <a:spcPts val="0"/>
              </a:spcAft>
              <a:buSzPts val="1200"/>
              <a:buNone/>
            </a:pPr>
            <a:r>
              <a:rPr lang="en-GB" b="1" dirty="0"/>
              <a:t>Portal triad </a:t>
            </a:r>
            <a:r>
              <a:rPr lang="en-GB" dirty="0"/>
              <a:t>– it is composed of the arteriole (branch of hepatic artery supplying non-parenchymal cells with oxygenated blood), the venule (branch of the hepatic protein vein supplying partially deoxygenated blood and supplies from the small intestines), and the bile duct (carrying bile away from the liver to the right and left hepatic bile ducts). As each merges the hepatoduodenal ligament eventually surrounds the portal triad.</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Central vein </a:t>
            </a:r>
            <a:r>
              <a:rPr lang="en-GB" dirty="0"/>
              <a:t>– is in the centre of each lobule and is where the blood and products drain before travelling to the interlobular vein, followed by the hepatic vein, then finally the inferior vena cava.</a:t>
            </a:r>
          </a:p>
          <a:p>
            <a:pPr marL="0" lvl="0" indent="0" algn="l" rtl="0">
              <a:lnSpc>
                <a:spcPct val="100000"/>
              </a:lnSpc>
              <a:spcBef>
                <a:spcPts val="0"/>
              </a:spcBef>
              <a:spcAft>
                <a:spcPts val="0"/>
              </a:spcAft>
              <a:buSzPts val="1200"/>
              <a:buNone/>
            </a:pPr>
            <a:endParaRPr lang="en-GB" dirty="0"/>
          </a:p>
          <a:p>
            <a:pPr marL="0" lvl="0" indent="0" algn="l" rtl="0">
              <a:lnSpc>
                <a:spcPct val="100000"/>
              </a:lnSpc>
              <a:spcBef>
                <a:spcPts val="0"/>
              </a:spcBef>
              <a:spcAft>
                <a:spcPts val="0"/>
              </a:spcAft>
              <a:buSzPts val="1200"/>
              <a:buNone/>
            </a:pPr>
            <a:r>
              <a:rPr lang="en-GB" b="1" dirty="0"/>
              <a:t>Acini (from the </a:t>
            </a:r>
            <a:r>
              <a:rPr lang="en-GB" b="1" dirty="0" err="1"/>
              <a:t>latin</a:t>
            </a:r>
            <a:r>
              <a:rPr lang="en-GB" b="1" dirty="0"/>
              <a:t> for grape)</a:t>
            </a:r>
            <a:r>
              <a:rPr lang="en-GB" dirty="0"/>
              <a:t> – the hepatic acini (acinus singular) is the true functional unit of the liver (there is also pancreatic acini) but is harder to </a:t>
            </a:r>
            <a:r>
              <a:rPr lang="en-GB" dirty="0">
                <a:solidFill>
                  <a:srgbClr val="FFC000"/>
                </a:solidFill>
              </a:rPr>
              <a:t>visualise</a:t>
            </a:r>
            <a:r>
              <a:rPr lang="en-GB" dirty="0"/>
              <a:t> than a lobule (see and describe red circle, overlap between two lobules). It is the cells surrounded the portal triad and is more useful when considering liver function as it is around the afferent vascular system and the bile duct, rather than the central vein. It is comprised of three zones. Zone 1 (orange circle) is closest to blood supply so have most oxygen and exposure to toxins, so pathology is most often seen in zone 1 hepatocytes. </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166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dirty="0"/>
              <a:t>Describe what is seen. Not much more to say. Some FYI pathology, e.g. ascites.</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726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hyperlink" Target="https://www.osmosis.org/" TargetMode="External"/><Relationship Id="rId3" Type="http://schemas.openxmlformats.org/officeDocument/2006/relationships/hyperlink" Target="http://histocutup.co.uk/Gastrointestinal/Biliary-System.aspx" TargetMode="External"/><Relationship Id="rId7" Type="http://schemas.openxmlformats.org/officeDocument/2006/relationships/hyperlink" Target="https://www.lecturio.com/concepts/liver/"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teachmephysiology.com/gastrointestinal-system/" TargetMode="External"/><Relationship Id="rId5" Type="http://schemas.openxmlformats.org/officeDocument/2006/relationships/hyperlink" Target="https://teachmeanatomy.info/abdomen/viscera/" TargetMode="External"/><Relationship Id="rId10" Type="http://schemas.openxmlformats.org/officeDocument/2006/relationships/image" Target="../media/image3.png"/><Relationship Id="rId4" Type="http://schemas.openxmlformats.org/officeDocument/2006/relationships/hyperlink" Target="https://www.sciencedirect.com/topics/immunology-and-microbiology/hepatobiliary-system#:~:text=Introduction,biology%20and%20cell%2Dbased%20therapy." TargetMode="External"/><Relationship Id="rId9" Type="http://schemas.openxmlformats.org/officeDocument/2006/relationships/hyperlink" Target="https://geekymedic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hyperlink" Target="https://www.the-qrcode-generator.com/" TargetMode="Externa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p:nvPr/>
        </p:nvSpPr>
        <p:spPr>
          <a:xfrm>
            <a:off x="5401733"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0" i="0" u="none" strike="noStrike" cap="none">
              <a:solidFill>
                <a:schemeClr val="dk1"/>
              </a:solidFill>
              <a:latin typeface="Radley"/>
              <a:ea typeface="Radley"/>
              <a:cs typeface="Radley"/>
              <a:sym typeface="Radley"/>
            </a:endParaRPr>
          </a:p>
        </p:txBody>
      </p:sp>
      <p:sp>
        <p:nvSpPr>
          <p:cNvPr id="95" name="Google Shape;95;p14"/>
          <p:cNvSpPr txBox="1"/>
          <p:nvPr/>
        </p:nvSpPr>
        <p:spPr>
          <a:xfrm>
            <a:off x="5061475" y="5930880"/>
            <a:ext cx="27345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293267"/>
                </a:solidFill>
                <a:latin typeface="Calibri"/>
                <a:ea typeface="Calibri"/>
                <a:cs typeface="Calibri"/>
                <a:sym typeface="Calibri"/>
              </a:rPr>
              <a:t>202</a:t>
            </a:r>
            <a:r>
              <a:rPr lang="en-US" sz="3600" b="1">
                <a:solidFill>
                  <a:srgbClr val="293267"/>
                </a:solidFill>
                <a:latin typeface="Calibri"/>
                <a:ea typeface="Calibri"/>
                <a:cs typeface="Calibri"/>
                <a:sym typeface="Calibri"/>
              </a:rPr>
              <a:t>3</a:t>
            </a:r>
            <a:r>
              <a:rPr lang="en-US" sz="3600" b="1" i="0" u="none" strike="noStrike" cap="none">
                <a:solidFill>
                  <a:srgbClr val="293267"/>
                </a:solidFill>
                <a:latin typeface="Calibri"/>
                <a:ea typeface="Calibri"/>
                <a:cs typeface="Calibri"/>
                <a:sym typeface="Calibri"/>
              </a:rPr>
              <a:t>/202</a:t>
            </a:r>
            <a:r>
              <a:rPr lang="en-US" sz="3600" b="1">
                <a:solidFill>
                  <a:srgbClr val="293267"/>
                </a:solidFill>
                <a:latin typeface="Calibri"/>
                <a:ea typeface="Calibri"/>
                <a:cs typeface="Calibri"/>
                <a:sym typeface="Calibri"/>
              </a:rPr>
              <a:t>4</a:t>
            </a:r>
            <a:endParaRPr sz="3200" b="1" i="0" u="none" strike="noStrike" cap="none">
              <a:solidFill>
                <a:srgbClr val="293267"/>
              </a:solidFill>
              <a:latin typeface="Calibri"/>
              <a:ea typeface="Calibri"/>
              <a:cs typeface="Calibri"/>
              <a:sym typeface="Calibri"/>
            </a:endParaRPr>
          </a:p>
        </p:txBody>
      </p:sp>
      <p:pic>
        <p:nvPicPr>
          <p:cNvPr id="96" name="Google Shape;96;p14"/>
          <p:cNvPicPr preferRelativeResize="0"/>
          <p:nvPr/>
        </p:nvPicPr>
        <p:blipFill rotWithShape="1">
          <a:blip r:embed="rId3">
            <a:alphaModFix/>
          </a:blip>
          <a:srcRect/>
          <a:stretch/>
        </p:blipFill>
        <p:spPr>
          <a:xfrm>
            <a:off x="3999633" y="450064"/>
            <a:ext cx="4192731" cy="4192731"/>
          </a:xfrm>
          <a:prstGeom prst="rect">
            <a:avLst/>
          </a:prstGeom>
          <a:noFill/>
          <a:ln>
            <a:noFill/>
          </a:ln>
        </p:spPr>
      </p:pic>
      <p:pic>
        <p:nvPicPr>
          <p:cNvPr id="97" name="Google Shape;97;p14" descr="A picture containing text&#10;&#10;Description automatically generated"/>
          <p:cNvPicPr preferRelativeResize="0"/>
          <p:nvPr/>
        </p:nvPicPr>
        <p:blipFill rotWithShape="1">
          <a:blip r:embed="rId4">
            <a:alphaModFix/>
          </a:blip>
          <a:srcRect b="11473"/>
          <a:stretch/>
        </p:blipFill>
        <p:spPr>
          <a:xfrm>
            <a:off x="2358025" y="-587025"/>
            <a:ext cx="7475949" cy="6618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6146" name="Picture 2" descr="Diagram of the biliary tree">
            <a:extLst>
              <a:ext uri="{FF2B5EF4-FFF2-40B4-BE49-F238E27FC236}">
                <a16:creationId xmlns:a16="http://schemas.microsoft.com/office/drawing/2014/main" id="{8A0756A5-99A1-967D-75BE-18FC4653F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1"/>
            <a:ext cx="5715000" cy="4043905"/>
          </a:xfrm>
          <a:prstGeom prst="rect">
            <a:avLst/>
          </a:prstGeom>
          <a:noFill/>
          <a:extLst>
            <a:ext uri="{909E8E84-426E-40DD-AFC4-6F175D3DCCD1}">
              <a14:hiddenFill xmlns:a14="http://schemas.microsoft.com/office/drawing/2010/main">
                <a:solidFill>
                  <a:srgbClr val="FFFFFF"/>
                </a:solidFill>
              </a14:hiddenFill>
            </a:ext>
          </a:extLst>
        </p:spPr>
      </p:pic>
      <p:sp>
        <p:nvSpPr>
          <p:cNvPr id="123" name="Google Shape;123;p17"/>
          <p:cNvSpPr txBox="1">
            <a:spLocks noGrp="1"/>
          </p:cNvSpPr>
          <p:nvPr>
            <p:ph type="body" idx="2"/>
          </p:nvPr>
        </p:nvSpPr>
        <p:spPr>
          <a:xfrm>
            <a:off x="6172201" y="1600201"/>
            <a:ext cx="57149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Gallbladder – structure, blood supply, and innervation.</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Pancreas – structure, blood supply, and ducts.</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Biliary tree - structure</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Gallbladder and Biliary Tree</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4">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127081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What structure sits on the free edge of the falciform ligament?</a:t>
            </a:r>
          </a:p>
          <a:p>
            <a:pPr marL="342900" lvl="0" indent="-34290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a) Coronary Ligament.</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b) Ligamentum Teres.</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c) Lesser </a:t>
            </a:r>
            <a:r>
              <a:rPr lang="en-GB" dirty="0" err="1"/>
              <a:t>Omentum</a:t>
            </a:r>
            <a:endParaRPr lang="en-GB" dirty="0"/>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d) Falciform Anterior Fold</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endParaRPr lang="en-GB" dirty="0"/>
          </a:p>
          <a:p>
            <a:pPr marL="514350" lvl="0" indent="-514350" algn="l" rtl="0">
              <a:lnSpc>
                <a:spcPct val="90000"/>
              </a:lnSpc>
              <a:spcBef>
                <a:spcPts val="0"/>
              </a:spcBef>
              <a:spcAft>
                <a:spcPts val="0"/>
              </a:spcAft>
              <a:buClr>
                <a:schemeClr val="dk1"/>
              </a:buClr>
              <a:buSzPts val="2800"/>
              <a:buAutoNum type="alphaLcParenR"/>
            </a:pPr>
            <a:endParaRPr dirty="0"/>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Anatomy Quiz (</a:t>
            </a:r>
            <a:r>
              <a:rPr lang="en-US" sz="3600" b="0" i="0" u="none" strike="noStrike" cap="none" dirty="0" err="1">
                <a:solidFill>
                  <a:schemeClr val="lt1"/>
                </a:solidFill>
                <a:latin typeface="Calibri"/>
                <a:ea typeface="Calibri"/>
                <a:cs typeface="Calibri"/>
                <a:sym typeface="Calibri"/>
              </a:rPr>
              <a:t>i</a:t>
            </a:r>
            <a:r>
              <a:rPr lang="en-US" sz="3600" b="0" i="0" u="none" strike="noStrike" cap="none" dirty="0">
                <a:solidFill>
                  <a:schemeClr val="lt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What structure sits on the free edge of the falciform ligament?</a:t>
            </a:r>
          </a:p>
          <a:p>
            <a:pPr marL="342900" lvl="0" indent="-34290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a) Coronary Ligament.</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b="1" dirty="0"/>
              <a:t>b) Ligamentum Teres.</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c) Lesser </a:t>
            </a:r>
            <a:r>
              <a:rPr lang="en-GB" dirty="0" err="1"/>
              <a:t>Omentum</a:t>
            </a:r>
            <a:endParaRPr lang="en-GB" dirty="0"/>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d) Falciform Anterior Fold</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endParaRPr lang="en-GB" dirty="0"/>
          </a:p>
          <a:p>
            <a:pPr marL="514350" lvl="0" indent="-514350" algn="l" rtl="0">
              <a:lnSpc>
                <a:spcPct val="90000"/>
              </a:lnSpc>
              <a:spcBef>
                <a:spcPts val="0"/>
              </a:spcBef>
              <a:spcAft>
                <a:spcPts val="0"/>
              </a:spcAft>
              <a:buClr>
                <a:schemeClr val="dk1"/>
              </a:buClr>
              <a:buSzPts val="2800"/>
              <a:buAutoNum type="alphaLcParenR"/>
            </a:pPr>
            <a:endParaRPr dirty="0"/>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Anatomy Quiz (</a:t>
            </a:r>
            <a:r>
              <a:rPr lang="en-US" sz="3600" b="0" i="0" u="none" strike="noStrike" cap="none" dirty="0" err="1">
                <a:solidFill>
                  <a:schemeClr val="lt1"/>
                </a:solidFill>
                <a:latin typeface="Calibri"/>
                <a:ea typeface="Calibri"/>
                <a:cs typeface="Calibri"/>
                <a:sym typeface="Calibri"/>
              </a:rPr>
              <a:t>i</a:t>
            </a:r>
            <a:r>
              <a:rPr lang="en-US" sz="3600" b="0" i="0" u="none" strike="noStrike" cap="none" dirty="0">
                <a:solidFill>
                  <a:schemeClr val="lt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261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What supplies the majority of blood to non-parenchymal cells in the Liver?</a:t>
            </a:r>
            <a:endParaRPr dirty="0"/>
          </a:p>
          <a:p>
            <a:pPr marL="342900" lvl="0" indent="-342900" algn="l" rtl="0">
              <a:lnSpc>
                <a:spcPct val="90000"/>
              </a:lnSpc>
              <a:spcBef>
                <a:spcPts val="0"/>
              </a:spcBef>
              <a:spcAft>
                <a:spcPts val="0"/>
              </a:spcAft>
              <a:buClr>
                <a:schemeClr val="dk1"/>
              </a:buClr>
              <a:buSzPts val="2800"/>
              <a:buNone/>
            </a:pPr>
            <a:endParaRPr dirty="0"/>
          </a:p>
          <a:p>
            <a:pPr marL="0" lvl="0" indent="0" algn="l" rtl="0">
              <a:lnSpc>
                <a:spcPct val="90000"/>
              </a:lnSpc>
              <a:spcBef>
                <a:spcPts val="0"/>
              </a:spcBef>
              <a:spcAft>
                <a:spcPts val="0"/>
              </a:spcAft>
              <a:buClr>
                <a:schemeClr val="dk1"/>
              </a:buClr>
              <a:buSzPts val="2800"/>
              <a:buNone/>
            </a:pPr>
            <a:r>
              <a:rPr lang="en-US" dirty="0"/>
              <a:t>a) Hepatic Portal Vein</a:t>
            </a:r>
          </a:p>
          <a:p>
            <a:pPr marL="514350" lvl="0" indent="-514350" algn="l" rtl="0">
              <a:lnSpc>
                <a:spcPct val="90000"/>
              </a:lnSpc>
              <a:spcBef>
                <a:spcPts val="0"/>
              </a:spcBef>
              <a:spcAft>
                <a:spcPts val="0"/>
              </a:spcAft>
              <a:buClr>
                <a:schemeClr val="dk1"/>
              </a:buClr>
              <a:buSzPts val="2800"/>
              <a:buAutoNum type="alphaLcParenR"/>
            </a:pPr>
            <a:endParaRPr lang="en-US" dirty="0"/>
          </a:p>
          <a:p>
            <a:pPr marL="0" lvl="0" indent="0" algn="l" rtl="0">
              <a:lnSpc>
                <a:spcPct val="90000"/>
              </a:lnSpc>
              <a:spcBef>
                <a:spcPts val="0"/>
              </a:spcBef>
              <a:spcAft>
                <a:spcPts val="0"/>
              </a:spcAft>
              <a:buClr>
                <a:schemeClr val="dk1"/>
              </a:buClr>
              <a:buSzPts val="2800"/>
              <a:buNone/>
            </a:pPr>
            <a:r>
              <a:rPr lang="en-US" dirty="0"/>
              <a:t>b) Hepatic Plexus</a:t>
            </a:r>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a:t>c) Proper Hepatic Artery</a:t>
            </a:r>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a:t>d) Superior Mesenteric Artery</a:t>
            </a:r>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Anatomy Quiz (ii)</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79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What supplies the majority of blood to non-parenchymal cells in the Liver?</a:t>
            </a:r>
            <a:endParaRPr dirty="0"/>
          </a:p>
          <a:p>
            <a:pPr marL="342900" lvl="0" indent="-342900" algn="l" rtl="0">
              <a:lnSpc>
                <a:spcPct val="90000"/>
              </a:lnSpc>
              <a:spcBef>
                <a:spcPts val="0"/>
              </a:spcBef>
              <a:spcAft>
                <a:spcPts val="0"/>
              </a:spcAft>
              <a:buClr>
                <a:schemeClr val="dk1"/>
              </a:buClr>
              <a:buSzPts val="2800"/>
              <a:buNone/>
            </a:pPr>
            <a:endParaRPr dirty="0"/>
          </a:p>
          <a:p>
            <a:pPr marL="0" lvl="0" indent="0" algn="l" rtl="0">
              <a:lnSpc>
                <a:spcPct val="90000"/>
              </a:lnSpc>
              <a:spcBef>
                <a:spcPts val="0"/>
              </a:spcBef>
              <a:spcAft>
                <a:spcPts val="0"/>
              </a:spcAft>
              <a:buClr>
                <a:schemeClr val="dk1"/>
              </a:buClr>
              <a:buSzPts val="2800"/>
              <a:buNone/>
            </a:pPr>
            <a:r>
              <a:rPr lang="en-US" dirty="0"/>
              <a:t>a) Hepatic Portal Vein</a:t>
            </a:r>
          </a:p>
          <a:p>
            <a:pPr marL="514350" lvl="0" indent="-514350" algn="l" rtl="0">
              <a:lnSpc>
                <a:spcPct val="90000"/>
              </a:lnSpc>
              <a:spcBef>
                <a:spcPts val="0"/>
              </a:spcBef>
              <a:spcAft>
                <a:spcPts val="0"/>
              </a:spcAft>
              <a:buClr>
                <a:schemeClr val="dk1"/>
              </a:buClr>
              <a:buSzPts val="2800"/>
              <a:buAutoNum type="alphaLcParenR"/>
            </a:pPr>
            <a:endParaRPr lang="en-US" dirty="0"/>
          </a:p>
          <a:p>
            <a:pPr marL="0" lvl="0" indent="0" algn="l" rtl="0">
              <a:lnSpc>
                <a:spcPct val="90000"/>
              </a:lnSpc>
              <a:spcBef>
                <a:spcPts val="0"/>
              </a:spcBef>
              <a:spcAft>
                <a:spcPts val="0"/>
              </a:spcAft>
              <a:buClr>
                <a:schemeClr val="dk1"/>
              </a:buClr>
              <a:buSzPts val="2800"/>
              <a:buNone/>
            </a:pPr>
            <a:r>
              <a:rPr lang="en-US" dirty="0"/>
              <a:t>b) Hepatic Plexus</a:t>
            </a:r>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b="1" dirty="0"/>
              <a:t>c) Proper Hepatic Artery</a:t>
            </a:r>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a:t>d) Superior Mesenteric Artery</a:t>
            </a:r>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Anatomy Quiz (ii)</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212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What sphincter surrounds the Ampulla of </a:t>
            </a:r>
            <a:r>
              <a:rPr lang="en-GB" dirty="0" err="1"/>
              <a:t>Vater</a:t>
            </a:r>
            <a:r>
              <a:rPr lang="en-GB" dirty="0"/>
              <a:t>?</a:t>
            </a:r>
          </a:p>
          <a:p>
            <a:pPr marL="342900" lvl="0" indent="-34290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a) Sphincter of Oddi</a:t>
            </a:r>
          </a:p>
          <a:p>
            <a:pPr marL="514350" lvl="0" indent="-514350" algn="l" rtl="0">
              <a:lnSpc>
                <a:spcPct val="90000"/>
              </a:lnSpc>
              <a:spcBef>
                <a:spcPts val="0"/>
              </a:spcBef>
              <a:spcAft>
                <a:spcPts val="0"/>
              </a:spcAft>
              <a:buClr>
                <a:schemeClr val="dk1"/>
              </a:buClr>
              <a:buSzPts val="2800"/>
              <a:buAutoNum type="alphaLcParenR"/>
            </a:pPr>
            <a:endParaRPr lang="en-GB" dirty="0"/>
          </a:p>
          <a:p>
            <a:pPr marL="0" lvl="0" indent="0" algn="l" rtl="0">
              <a:lnSpc>
                <a:spcPct val="90000"/>
              </a:lnSpc>
              <a:spcBef>
                <a:spcPts val="0"/>
              </a:spcBef>
              <a:spcAft>
                <a:spcPts val="0"/>
              </a:spcAft>
              <a:buClr>
                <a:schemeClr val="dk1"/>
              </a:buClr>
              <a:buSzPts val="2800"/>
              <a:buNone/>
            </a:pPr>
            <a:r>
              <a:rPr lang="en-GB" dirty="0"/>
              <a:t>b) Sphincter of </a:t>
            </a:r>
            <a:r>
              <a:rPr lang="en-GB" dirty="0" err="1"/>
              <a:t>Vater</a:t>
            </a:r>
            <a:endParaRPr lang="en-GB" dirty="0"/>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c) Pyloric Sphincter</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d) Ileocecal Sphincter</a:t>
            </a:r>
            <a:endParaRPr dirty="0"/>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Anatomy Quiz (iii)</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54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What sphincter surrounds the Ampulla of </a:t>
            </a:r>
            <a:r>
              <a:rPr lang="en-GB" dirty="0" err="1"/>
              <a:t>Vater</a:t>
            </a:r>
            <a:r>
              <a:rPr lang="en-GB" dirty="0"/>
              <a:t>?</a:t>
            </a:r>
          </a:p>
          <a:p>
            <a:pPr marL="342900" lvl="0" indent="-34290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b="1" dirty="0"/>
              <a:t>a) Sphincter of Oddi</a:t>
            </a:r>
          </a:p>
          <a:p>
            <a:pPr marL="514350" lvl="0" indent="-514350" algn="l" rtl="0">
              <a:lnSpc>
                <a:spcPct val="90000"/>
              </a:lnSpc>
              <a:spcBef>
                <a:spcPts val="0"/>
              </a:spcBef>
              <a:spcAft>
                <a:spcPts val="0"/>
              </a:spcAft>
              <a:buClr>
                <a:schemeClr val="dk1"/>
              </a:buClr>
              <a:buSzPts val="2800"/>
              <a:buAutoNum type="alphaLcParenR"/>
            </a:pPr>
            <a:endParaRPr lang="en-GB" dirty="0"/>
          </a:p>
          <a:p>
            <a:pPr marL="0" lvl="0" indent="0" algn="l" rtl="0">
              <a:lnSpc>
                <a:spcPct val="90000"/>
              </a:lnSpc>
              <a:spcBef>
                <a:spcPts val="0"/>
              </a:spcBef>
              <a:spcAft>
                <a:spcPts val="0"/>
              </a:spcAft>
              <a:buClr>
                <a:schemeClr val="dk1"/>
              </a:buClr>
              <a:buSzPts val="2800"/>
              <a:buNone/>
            </a:pPr>
            <a:r>
              <a:rPr lang="en-GB" dirty="0"/>
              <a:t>b) Sphincter of </a:t>
            </a:r>
            <a:r>
              <a:rPr lang="en-GB" dirty="0" err="1"/>
              <a:t>Vater</a:t>
            </a:r>
            <a:endParaRPr lang="en-GB" dirty="0"/>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c) Pyloric Sphincter</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d) Ileocecal Sphincter</a:t>
            </a:r>
            <a:endParaRPr dirty="0"/>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Anatomy Quiz (iii)</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552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There are a number of key areas of Liver physiology, today we will discuss:</a:t>
            </a:r>
            <a:endParaRPr dirty="0"/>
          </a:p>
        </p:txBody>
      </p:sp>
      <p:sp>
        <p:nvSpPr>
          <p:cNvPr id="123" name="Google Shape;123;p17"/>
          <p:cNvSpPr txBox="1">
            <a:spLocks noGrp="1"/>
          </p:cNvSpPr>
          <p:nvPr>
            <p:ph type="body" idx="2"/>
          </p:nvPr>
        </p:nvSpPr>
        <p:spPr>
          <a:xfrm>
            <a:off x="6172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 Liver Detoxification</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 Liver Storage</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 Fat Metabolism</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 Nitrogen Balance</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 The Gallbladder and Pancreas</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Overview of Liver Physiology</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29844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Xenobiotics:</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Chemicals that are not produced by our own bodies.</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The Liver is the principle site of xenobiotics metabolism.</a:t>
            </a:r>
            <a:endParaRPr dirty="0"/>
          </a:p>
        </p:txBody>
      </p:sp>
      <p:sp>
        <p:nvSpPr>
          <p:cNvPr id="123" name="Google Shape;123;p17"/>
          <p:cNvSpPr txBox="1">
            <a:spLocks noGrp="1"/>
          </p:cNvSpPr>
          <p:nvPr>
            <p:ph type="body" idx="2"/>
          </p:nvPr>
        </p:nvSpPr>
        <p:spPr>
          <a:xfrm>
            <a:off x="6172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Phase 1 Reactions:</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Oxidation</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Reduction</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Hydroxylation</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Hydrolysis</a:t>
            </a:r>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Liver Detoxification (</a:t>
            </a:r>
            <a:r>
              <a:rPr lang="en-US" sz="3600" dirty="0" err="1">
                <a:solidFill>
                  <a:schemeClr val="lt1"/>
                </a:solidFill>
                <a:latin typeface="Calibri"/>
                <a:ea typeface="Calibri"/>
                <a:cs typeface="Calibri"/>
                <a:sym typeface="Calibri"/>
              </a:rPr>
              <a:t>i</a:t>
            </a:r>
            <a:r>
              <a:rPr lang="en-US" sz="3600" dirty="0">
                <a:solidFill>
                  <a:schemeClr val="lt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679565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Phase 2 Reactions:</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b="1" dirty="0"/>
              <a:t>Conjugation</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Sulfation</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Glucuronidation</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Methylation</a:t>
            </a:r>
            <a:endParaRPr dirty="0"/>
          </a:p>
        </p:txBody>
      </p:sp>
      <p:sp>
        <p:nvSpPr>
          <p:cNvPr id="123" name="Google Shape;123;p17"/>
          <p:cNvSpPr txBox="1">
            <a:spLocks noGrp="1"/>
          </p:cNvSpPr>
          <p:nvPr>
            <p:ph type="body" idx="2"/>
          </p:nvPr>
        </p:nvSpPr>
        <p:spPr>
          <a:xfrm>
            <a:off x="6172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Cytochrome P450:</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A major xenobiotic metaboliser.</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An oxidiser.</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First pass effect in pharmacokinetics.</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Liver Detoxification (ii)</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177097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Calibri"/>
              <a:buNone/>
            </a:pPr>
            <a:r>
              <a:rPr lang="en-US"/>
              <a:t>     </a:t>
            </a:r>
            <a:endParaRPr/>
          </a:p>
        </p:txBody>
      </p:sp>
      <p:sp>
        <p:nvSpPr>
          <p:cNvPr id="104" name="Google Shape;104;p15"/>
          <p:cNvSpPr txBox="1">
            <a:spLocks noGrp="1"/>
          </p:cNvSpPr>
          <p:nvPr>
            <p:ph type="body" idx="1"/>
          </p:nvPr>
        </p:nvSpPr>
        <p:spPr>
          <a:xfrm>
            <a:off x="1981200" y="2981326"/>
            <a:ext cx="8229600" cy="3144837"/>
          </a:xfrm>
          <a:prstGeom prst="rect">
            <a:avLst/>
          </a:prstGeom>
          <a:noFill/>
          <a:ln>
            <a:noFill/>
          </a:ln>
        </p:spPr>
        <p:txBody>
          <a:bodyPr spcFirstLastPara="1" wrap="square" lIns="91425" tIns="45700" rIns="91425" bIns="45700" anchor="t" anchorCtr="0">
            <a:noAutofit/>
          </a:bodyPr>
          <a:lstStyle/>
          <a:p>
            <a:pPr marL="342900" lvl="0" indent="-342900" algn="r" rtl="0">
              <a:lnSpc>
                <a:spcPct val="90000"/>
              </a:lnSpc>
              <a:spcBef>
                <a:spcPts val="0"/>
              </a:spcBef>
              <a:spcAft>
                <a:spcPts val="0"/>
              </a:spcAft>
              <a:buClr>
                <a:schemeClr val="dk1"/>
              </a:buClr>
              <a:buSzPts val="800"/>
              <a:buNone/>
            </a:pPr>
            <a:r>
              <a:rPr lang="en-US" dirty="0"/>
              <a:t>Phase 1 Revision Session</a:t>
            </a:r>
            <a:endParaRPr dirty="0"/>
          </a:p>
          <a:p>
            <a:pPr marL="342900" lvl="0" indent="-342900" algn="r" rtl="0">
              <a:lnSpc>
                <a:spcPct val="90000"/>
              </a:lnSpc>
              <a:spcBef>
                <a:spcPts val="1000"/>
              </a:spcBef>
              <a:spcAft>
                <a:spcPts val="0"/>
              </a:spcAft>
              <a:buClr>
                <a:schemeClr val="dk1"/>
              </a:buClr>
              <a:buSzPts val="800"/>
              <a:buNone/>
            </a:pPr>
            <a:endParaRPr dirty="0"/>
          </a:p>
          <a:p>
            <a:pPr marL="342900" lvl="0" indent="-342900" algn="r" rtl="0">
              <a:lnSpc>
                <a:spcPct val="90000"/>
              </a:lnSpc>
              <a:spcBef>
                <a:spcPts val="1000"/>
              </a:spcBef>
              <a:spcAft>
                <a:spcPts val="0"/>
              </a:spcAft>
              <a:buClr>
                <a:schemeClr val="dk1"/>
              </a:buClr>
              <a:buSzPts val="800"/>
              <a:buNone/>
            </a:pPr>
            <a:r>
              <a:rPr lang="en-GB" dirty="0"/>
              <a:t>Omar Al-Rubaie</a:t>
            </a:r>
            <a:endParaRPr dirty="0"/>
          </a:p>
          <a:p>
            <a:pPr marL="342900" lvl="0" indent="-342900" algn="r" rtl="0">
              <a:lnSpc>
                <a:spcPct val="90000"/>
              </a:lnSpc>
              <a:spcBef>
                <a:spcPts val="1000"/>
              </a:spcBef>
              <a:spcAft>
                <a:spcPts val="0"/>
              </a:spcAft>
              <a:buClr>
                <a:schemeClr val="dk1"/>
              </a:buClr>
              <a:buSzPts val="800"/>
              <a:buNone/>
            </a:pPr>
            <a:r>
              <a:rPr lang="en-US" dirty="0">
                <a:latin typeface="Calibri"/>
                <a:ea typeface="Calibri"/>
                <a:cs typeface="Calibri"/>
                <a:sym typeface="Calibri"/>
              </a:rPr>
              <a:t>14/12/2023 18:30-19:30</a:t>
            </a:r>
            <a:endParaRPr dirty="0"/>
          </a:p>
        </p:txBody>
      </p:sp>
      <p:sp>
        <p:nvSpPr>
          <p:cNvPr id="105" name="Google Shape;105;p15"/>
          <p:cNvSpPr txBox="1"/>
          <p:nvPr/>
        </p:nvSpPr>
        <p:spPr>
          <a:xfrm>
            <a:off x="424069" y="475985"/>
            <a:ext cx="11383617" cy="1505214"/>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6" name="Google Shape;106;p15"/>
          <p:cNvSpPr txBox="1"/>
          <p:nvPr/>
        </p:nvSpPr>
        <p:spPr>
          <a:xfrm>
            <a:off x="490756" y="605271"/>
            <a:ext cx="11241247"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0" dirty="0">
                <a:solidFill>
                  <a:schemeClr val="lt1"/>
                </a:solidFill>
                <a:latin typeface="Calibri"/>
                <a:ea typeface="Calibri"/>
                <a:cs typeface="Calibri"/>
                <a:sym typeface="Calibri"/>
              </a:rPr>
              <a:t>Liver and Friends</a:t>
            </a:r>
            <a:endParaRPr sz="1800" b="0" i="0" u="none" strike="noStrike" cap="none" dirty="0">
              <a:solidFill>
                <a:schemeClr val="dk1"/>
              </a:solidFill>
              <a:latin typeface="Calibri"/>
              <a:ea typeface="Calibri"/>
              <a:cs typeface="Calibri"/>
              <a:sym typeface="Calibri"/>
            </a:endParaRPr>
          </a:p>
        </p:txBody>
      </p:sp>
      <p:sp>
        <p:nvSpPr>
          <p:cNvPr id="107" name="Google Shape;107;p1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08" name="Google Shape;108;p15"/>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Fat Soluble Vitamins:</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Vitamin A</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Vitamin D</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Vitamin E</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Vitamin K</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Vitamin B12*</a:t>
            </a:r>
          </a:p>
        </p:txBody>
      </p:sp>
      <p:sp>
        <p:nvSpPr>
          <p:cNvPr id="123" name="Google Shape;123;p17"/>
          <p:cNvSpPr txBox="1">
            <a:spLocks noGrp="1"/>
          </p:cNvSpPr>
          <p:nvPr>
            <p:ph type="body" idx="2"/>
          </p:nvPr>
        </p:nvSpPr>
        <p:spPr>
          <a:xfrm>
            <a:off x="6172201" y="1600201"/>
            <a:ext cx="4038599" cy="1778151"/>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Iron:</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Most iron is stored as ferritin.</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Storage in the Liver</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026" name="Picture 2">
            <a:extLst>
              <a:ext uri="{FF2B5EF4-FFF2-40B4-BE49-F238E27FC236}">
                <a16:creationId xmlns:a16="http://schemas.microsoft.com/office/drawing/2014/main" id="{389E4BD7-B20F-3407-F6E4-7823C80B0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435692"/>
            <a:ext cx="4762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1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White vs Brown Fat:</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White fat – 1 fat droplet, few organelles, most abundant type of fat cell (adipocyte).</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Brown fat – many droplets and mitochondria, generates heat.</a:t>
            </a:r>
            <a:endParaRPr dirty="0"/>
          </a:p>
        </p:txBody>
      </p:sp>
      <p:sp>
        <p:nvSpPr>
          <p:cNvPr id="123" name="Google Shape;123;p17"/>
          <p:cNvSpPr txBox="1">
            <a:spLocks noGrp="1"/>
          </p:cNvSpPr>
          <p:nvPr>
            <p:ph type="body" idx="2"/>
          </p:nvPr>
        </p:nvSpPr>
        <p:spPr>
          <a:xfrm>
            <a:off x="6172201" y="1600201"/>
            <a:ext cx="4789648"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Lipolysis:</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How fat is turned into energy when needed.</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Beta-oxidation occurs in mitochondria and forms acetyl-</a:t>
            </a:r>
            <a:r>
              <a:rPr lang="en-GB" dirty="0" err="1"/>
              <a:t>coA</a:t>
            </a:r>
            <a:r>
              <a:rPr lang="en-GB" dirty="0"/>
              <a:t>.</a:t>
            </a:r>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Fat Metabolism</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224697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Ketogenesis:</a:t>
            </a:r>
            <a:endParaRPr dirty="0"/>
          </a:p>
        </p:txBody>
      </p:sp>
      <p:sp>
        <p:nvSpPr>
          <p:cNvPr id="123" name="Google Shape;123;p17"/>
          <p:cNvSpPr txBox="1">
            <a:spLocks noGrp="1"/>
          </p:cNvSpPr>
          <p:nvPr>
            <p:ph type="body" idx="2"/>
          </p:nvPr>
        </p:nvSpPr>
        <p:spPr>
          <a:xfrm>
            <a:off x="6172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Lipogenesis:</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Fatty acids are synthesised in hepatocytes.</a:t>
            </a:r>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Fat Metabolism</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050" name="Picture 2">
            <a:extLst>
              <a:ext uri="{FF2B5EF4-FFF2-40B4-BE49-F238E27FC236}">
                <a16:creationId xmlns:a16="http://schemas.microsoft.com/office/drawing/2014/main" id="{5FE0E9EA-872F-13A6-19AE-54E957572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955" y="2351704"/>
            <a:ext cx="4271941" cy="31332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CB36521-608A-3596-6394-6E3322C749E9}"/>
              </a:ext>
            </a:extLst>
          </p:cNvPr>
          <p:cNvPicPr>
            <a:picLocks noChangeAspect="1"/>
          </p:cNvPicPr>
          <p:nvPr/>
        </p:nvPicPr>
        <p:blipFill>
          <a:blip r:embed="rId5"/>
          <a:stretch>
            <a:fillRect/>
          </a:stretch>
        </p:blipFill>
        <p:spPr>
          <a:xfrm>
            <a:off x="6531615" y="4183243"/>
            <a:ext cx="4485251" cy="1301701"/>
          </a:xfrm>
          <a:prstGeom prst="rect">
            <a:avLst/>
          </a:prstGeom>
        </p:spPr>
      </p:pic>
    </p:spTree>
    <p:extLst>
      <p:ext uri="{BB962C8B-B14F-4D97-AF65-F5344CB8AC3E}">
        <p14:creationId xmlns:p14="http://schemas.microsoft.com/office/powerpoint/2010/main" val="58395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278296" y="1671813"/>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Albumin:</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Most abundant circulating plasma protein and is secreted by Hepatocytes.</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Vital for intravascular oncotic pressure.</a:t>
            </a:r>
            <a:endParaRPr dirty="0"/>
          </a:p>
        </p:txBody>
      </p:sp>
      <p:sp>
        <p:nvSpPr>
          <p:cNvPr id="123" name="Google Shape;123;p17"/>
          <p:cNvSpPr txBox="1">
            <a:spLocks noGrp="1"/>
          </p:cNvSpPr>
          <p:nvPr>
            <p:ph type="body" idx="2"/>
          </p:nvPr>
        </p:nvSpPr>
        <p:spPr>
          <a:xfrm>
            <a:off x="7848601" y="166643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Complement Factors:</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Form a part of the innate immune system.</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Acts to opsonise pathogens and trigger inflammation.</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Protein Production</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123;p17">
            <a:extLst>
              <a:ext uri="{FF2B5EF4-FFF2-40B4-BE49-F238E27FC236}">
                <a16:creationId xmlns:a16="http://schemas.microsoft.com/office/drawing/2014/main" id="{2314400B-6F5D-39B0-0F5E-77A8992D21A6}"/>
              </a:ext>
            </a:extLst>
          </p:cNvPr>
          <p:cNvSpPr txBox="1">
            <a:spLocks/>
          </p:cNvSpPr>
          <p:nvPr/>
        </p:nvSpPr>
        <p:spPr>
          <a:xfrm>
            <a:off x="4076700" y="1666431"/>
            <a:ext cx="4038599"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0">
              <a:spcBef>
                <a:spcPts val="0"/>
              </a:spcBef>
              <a:buSzPts val="2800"/>
              <a:buFont typeface="Arial"/>
              <a:buNone/>
            </a:pPr>
            <a:r>
              <a:rPr lang="en-GB" dirty="0"/>
              <a:t>Clotting Factors:</a:t>
            </a:r>
          </a:p>
          <a:p>
            <a:pPr marL="342900" indent="0">
              <a:spcBef>
                <a:spcPts val="0"/>
              </a:spcBef>
              <a:buSzPts val="2800"/>
              <a:buFont typeface="Arial"/>
              <a:buNone/>
            </a:pPr>
            <a:endParaRPr lang="en-GB" dirty="0"/>
          </a:p>
          <a:p>
            <a:pPr marL="342900" indent="0">
              <a:spcBef>
                <a:spcPts val="0"/>
              </a:spcBef>
              <a:buSzPts val="2800"/>
              <a:buFont typeface="Arial"/>
              <a:buNone/>
            </a:pPr>
            <a:r>
              <a:rPr lang="en-GB" dirty="0"/>
              <a:t>Almost all factor are synthesised by the Liver.</a:t>
            </a:r>
          </a:p>
          <a:p>
            <a:pPr marL="342900" indent="0">
              <a:spcBef>
                <a:spcPts val="0"/>
              </a:spcBef>
              <a:buSzPts val="2800"/>
              <a:buFont typeface="Arial"/>
              <a:buNone/>
            </a:pPr>
            <a:endParaRPr lang="en-GB" dirty="0"/>
          </a:p>
          <a:p>
            <a:pPr marL="342900" indent="0">
              <a:spcBef>
                <a:spcPts val="0"/>
              </a:spcBef>
              <a:buSzPts val="2800"/>
              <a:buFont typeface="Arial"/>
              <a:buNone/>
            </a:pPr>
            <a:r>
              <a:rPr lang="en-GB" dirty="0"/>
              <a:t>Fat soluble vitamin K is absorbed via Bile.</a:t>
            </a:r>
          </a:p>
        </p:txBody>
      </p:sp>
    </p:spTree>
    <p:extLst>
      <p:ext uri="{BB962C8B-B14F-4D97-AF65-F5344CB8AC3E}">
        <p14:creationId xmlns:p14="http://schemas.microsoft.com/office/powerpoint/2010/main" val="428016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Urea Cycle:</a:t>
            </a:r>
          </a:p>
        </p:txBody>
      </p:sp>
      <p:sp>
        <p:nvSpPr>
          <p:cNvPr id="123" name="Google Shape;123;p17"/>
          <p:cNvSpPr txBox="1">
            <a:spLocks noGrp="1"/>
          </p:cNvSpPr>
          <p:nvPr>
            <p:ph type="body" idx="2"/>
          </p:nvPr>
        </p:nvSpPr>
        <p:spPr>
          <a:xfrm>
            <a:off x="6172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Glucose-Alanine Cycle:</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Nitrogen Balance</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026" name="Picture 2">
            <a:extLst>
              <a:ext uri="{FF2B5EF4-FFF2-40B4-BE49-F238E27FC236}">
                <a16:creationId xmlns:a16="http://schemas.microsoft.com/office/drawing/2014/main" id="{2EF34D8B-79A6-8765-B506-C72B39EFB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023" y="2252257"/>
            <a:ext cx="4691777" cy="3507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glucose–alanine cycle. Alanine is synthesized in muscle by... |  Download Scientific Diagram">
            <a:extLst>
              <a:ext uri="{FF2B5EF4-FFF2-40B4-BE49-F238E27FC236}">
                <a16:creationId xmlns:a16="http://schemas.microsoft.com/office/drawing/2014/main" id="{2667AF90-6953-430E-FAEC-8B90746DA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1617" y="2248150"/>
            <a:ext cx="5079418" cy="351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62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Bile Production and Contraction:</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Bile acid-dependent vs bile acid-independent.</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Transport through the biliary tree.</a:t>
            </a:r>
            <a:endParaRPr dirty="0"/>
          </a:p>
        </p:txBody>
      </p:sp>
      <p:sp>
        <p:nvSpPr>
          <p:cNvPr id="123" name="Google Shape;123;p17"/>
          <p:cNvSpPr txBox="1">
            <a:spLocks noGrp="1"/>
          </p:cNvSpPr>
          <p:nvPr>
            <p:ph type="body" idx="2"/>
          </p:nvPr>
        </p:nvSpPr>
        <p:spPr>
          <a:xfrm>
            <a:off x="6172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Bilirubin and Bile Salts:</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Cholic acid and chenodeoxycholic acid.</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Amino acid conjugation.</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Bilirubin is a bile pigment.</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Gallbladder Physiology</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258781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3"/>
            <a:ext cx="4038599" cy="2791108"/>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Pancreatic Secretion:</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Proteases, lipase, amylase</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Produced by acinar cells.</a:t>
            </a:r>
            <a:endParaRPr dirty="0"/>
          </a:p>
        </p:txBody>
      </p:sp>
      <p:sp>
        <p:nvSpPr>
          <p:cNvPr id="123" name="Google Shape;123;p17"/>
          <p:cNvSpPr txBox="1">
            <a:spLocks noGrp="1"/>
          </p:cNvSpPr>
          <p:nvPr>
            <p:ph type="body" idx="2"/>
          </p:nvPr>
        </p:nvSpPr>
        <p:spPr>
          <a:xfrm>
            <a:off x="6172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Secretion of bicarbonate:</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Carbonic anhydrase.</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H</a:t>
            </a:r>
            <a:r>
              <a:rPr lang="en-GB" baseline="-25000" dirty="0"/>
              <a:t>2</a:t>
            </a:r>
            <a:r>
              <a:rPr lang="en-GB" dirty="0"/>
              <a:t>O + CO</a:t>
            </a:r>
            <a:r>
              <a:rPr lang="en-GB" baseline="-25000" dirty="0"/>
              <a:t>2</a:t>
            </a:r>
            <a:r>
              <a:rPr lang="en-GB" dirty="0"/>
              <a:t> -&gt; H</a:t>
            </a:r>
            <a:r>
              <a:rPr lang="en-GB" baseline="-25000" dirty="0"/>
              <a:t>2</a:t>
            </a:r>
            <a:r>
              <a:rPr lang="en-GB" dirty="0"/>
              <a:t>CO</a:t>
            </a:r>
            <a:r>
              <a:rPr lang="en-GB" baseline="-25000" dirty="0"/>
              <a:t>3</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H</a:t>
            </a:r>
            <a:r>
              <a:rPr lang="en-GB" baseline="-25000" dirty="0"/>
              <a:t>2</a:t>
            </a:r>
            <a:r>
              <a:rPr lang="en-GB" dirty="0"/>
              <a:t>CO</a:t>
            </a:r>
            <a:r>
              <a:rPr lang="en-GB" baseline="-25000" dirty="0"/>
              <a:t>3</a:t>
            </a:r>
            <a:r>
              <a:rPr lang="en-GB" dirty="0"/>
              <a:t> ⇌ H</a:t>
            </a:r>
            <a:r>
              <a:rPr lang="en-GB" baseline="30000" dirty="0"/>
              <a:t>+</a:t>
            </a:r>
            <a:r>
              <a:rPr lang="en-GB" dirty="0"/>
              <a:t> + HCO</a:t>
            </a:r>
            <a:r>
              <a:rPr lang="en-GB" baseline="-25000" dirty="0"/>
              <a:t>3</a:t>
            </a:r>
            <a:r>
              <a:rPr lang="en-GB" baseline="30000" dirty="0"/>
              <a:t>–</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Secretion.</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Pancreas Physiology</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050" name="Picture 2">
            <a:extLst>
              <a:ext uri="{FF2B5EF4-FFF2-40B4-BE49-F238E27FC236}">
                <a16:creationId xmlns:a16="http://schemas.microsoft.com/office/drawing/2014/main" id="{E366770C-5D87-DF5A-1386-2557F0BAC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345" y="4338859"/>
            <a:ext cx="3822830" cy="193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97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The Glucose-Alanine Cycle occurs in two main sites, what are they?</a:t>
            </a:r>
          </a:p>
          <a:p>
            <a:pPr marL="342900" lvl="0" indent="-34290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a) Liver and Kidney</a:t>
            </a:r>
          </a:p>
          <a:p>
            <a:pPr marL="514350" lvl="0" indent="-514350" algn="l" rtl="0">
              <a:lnSpc>
                <a:spcPct val="90000"/>
              </a:lnSpc>
              <a:spcBef>
                <a:spcPts val="0"/>
              </a:spcBef>
              <a:spcAft>
                <a:spcPts val="0"/>
              </a:spcAft>
              <a:buClr>
                <a:schemeClr val="dk1"/>
              </a:buClr>
              <a:buSzPts val="2800"/>
              <a:buAutoNum type="alphaLcParenR"/>
            </a:pPr>
            <a:endParaRPr lang="en-GB" dirty="0"/>
          </a:p>
          <a:p>
            <a:pPr marL="0" lvl="0" indent="0" algn="l" rtl="0">
              <a:lnSpc>
                <a:spcPct val="90000"/>
              </a:lnSpc>
              <a:spcBef>
                <a:spcPts val="0"/>
              </a:spcBef>
              <a:spcAft>
                <a:spcPts val="0"/>
              </a:spcAft>
              <a:buClr>
                <a:schemeClr val="dk1"/>
              </a:buClr>
              <a:buSzPts val="2800"/>
              <a:buNone/>
            </a:pPr>
            <a:r>
              <a:rPr lang="en-GB" dirty="0"/>
              <a:t>b) Kidney and White Adipose</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c) Liver and White Adipose</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d) Liver and Muscles</a:t>
            </a:r>
            <a:endParaRPr dirty="0"/>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Physiology Quiz (</a:t>
            </a:r>
            <a:r>
              <a:rPr lang="en-US" sz="3600" b="0" i="0" u="none" strike="noStrike" cap="none" dirty="0" err="1">
                <a:solidFill>
                  <a:schemeClr val="lt1"/>
                </a:solidFill>
                <a:latin typeface="Calibri"/>
                <a:ea typeface="Calibri"/>
                <a:cs typeface="Calibri"/>
                <a:sym typeface="Calibri"/>
              </a:rPr>
              <a:t>i</a:t>
            </a:r>
            <a:r>
              <a:rPr lang="en-US" sz="3600" b="0" i="0" u="none" strike="noStrike" cap="none" dirty="0">
                <a:solidFill>
                  <a:schemeClr val="lt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4370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The Glucose-Alanine Cycle occurs in two main sites, what are they?</a:t>
            </a:r>
          </a:p>
          <a:p>
            <a:pPr marL="342900" lvl="0" indent="-34290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a) Liver and Kidney</a:t>
            </a:r>
          </a:p>
          <a:p>
            <a:pPr marL="514350" lvl="0" indent="-514350" algn="l" rtl="0">
              <a:lnSpc>
                <a:spcPct val="90000"/>
              </a:lnSpc>
              <a:spcBef>
                <a:spcPts val="0"/>
              </a:spcBef>
              <a:spcAft>
                <a:spcPts val="0"/>
              </a:spcAft>
              <a:buClr>
                <a:schemeClr val="dk1"/>
              </a:buClr>
              <a:buSzPts val="2800"/>
              <a:buAutoNum type="alphaLcParenR"/>
            </a:pPr>
            <a:endParaRPr lang="en-GB" dirty="0"/>
          </a:p>
          <a:p>
            <a:pPr marL="0" lvl="0" indent="0" algn="l" rtl="0">
              <a:lnSpc>
                <a:spcPct val="90000"/>
              </a:lnSpc>
              <a:spcBef>
                <a:spcPts val="0"/>
              </a:spcBef>
              <a:spcAft>
                <a:spcPts val="0"/>
              </a:spcAft>
              <a:buClr>
                <a:schemeClr val="dk1"/>
              </a:buClr>
              <a:buSzPts val="2800"/>
              <a:buNone/>
            </a:pPr>
            <a:r>
              <a:rPr lang="en-GB" dirty="0"/>
              <a:t>b) Kidney and White Adipose</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c) Liver and White Adipose</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b="1" dirty="0"/>
              <a:t>d) Liver and Muscles</a:t>
            </a:r>
            <a:endParaRPr b="1" dirty="0"/>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Physiology Quiz (</a:t>
            </a:r>
            <a:r>
              <a:rPr lang="en-US" sz="3600" b="0" i="0" u="none" strike="noStrike" cap="none" dirty="0" err="1">
                <a:solidFill>
                  <a:schemeClr val="lt1"/>
                </a:solidFill>
                <a:latin typeface="Calibri"/>
                <a:ea typeface="Calibri"/>
                <a:cs typeface="Calibri"/>
                <a:sym typeface="Calibri"/>
              </a:rPr>
              <a:t>i</a:t>
            </a:r>
            <a:r>
              <a:rPr lang="en-US" sz="3600" b="0" i="0" u="none" strike="noStrike" cap="none" dirty="0">
                <a:solidFill>
                  <a:schemeClr val="lt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5389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Where in a cell does beta-oxidation occur?</a:t>
            </a:r>
          </a:p>
          <a:p>
            <a:pPr marL="342900" lvl="0" indent="-34290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a) In the cytoplasm</a:t>
            </a:r>
          </a:p>
          <a:p>
            <a:pPr marL="514350" lvl="0" indent="-514350" algn="l" rtl="0">
              <a:lnSpc>
                <a:spcPct val="90000"/>
              </a:lnSpc>
              <a:spcBef>
                <a:spcPts val="0"/>
              </a:spcBef>
              <a:spcAft>
                <a:spcPts val="0"/>
              </a:spcAft>
              <a:buClr>
                <a:schemeClr val="dk1"/>
              </a:buClr>
              <a:buSzPts val="2800"/>
              <a:buAutoNum type="alphaLcParenR"/>
            </a:pPr>
            <a:endParaRPr lang="en-GB" dirty="0"/>
          </a:p>
          <a:p>
            <a:pPr marL="0" lvl="0" indent="0" algn="l" rtl="0">
              <a:lnSpc>
                <a:spcPct val="90000"/>
              </a:lnSpc>
              <a:spcBef>
                <a:spcPts val="0"/>
              </a:spcBef>
              <a:spcAft>
                <a:spcPts val="0"/>
              </a:spcAft>
              <a:buClr>
                <a:schemeClr val="dk1"/>
              </a:buClr>
              <a:buSzPts val="2800"/>
              <a:buNone/>
            </a:pPr>
            <a:r>
              <a:rPr lang="en-GB" dirty="0"/>
              <a:t>b) The rough endoplasmic reticulum</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c) The mitochondria</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d) The smooth endoplasmic reticulum</a:t>
            </a:r>
            <a:endParaRPr dirty="0"/>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Physiology Quiz (ii)</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349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US" sz="2200" dirty="0"/>
              <a:t>- Anatomy of the Hepatobiliary System.</a:t>
            </a:r>
          </a:p>
          <a:p>
            <a:pPr marL="342900" lvl="0" indent="-342900" algn="l" rtl="0">
              <a:lnSpc>
                <a:spcPct val="90000"/>
              </a:lnSpc>
              <a:spcBef>
                <a:spcPts val="0"/>
              </a:spcBef>
              <a:spcAft>
                <a:spcPts val="0"/>
              </a:spcAft>
              <a:buClr>
                <a:schemeClr val="dk1"/>
              </a:buClr>
              <a:buSzPts val="2800"/>
              <a:buNone/>
            </a:pPr>
            <a:endParaRPr lang="en-US" sz="2200" dirty="0"/>
          </a:p>
          <a:p>
            <a:pPr marL="342900" lvl="0" indent="-342900" algn="l" rtl="0">
              <a:lnSpc>
                <a:spcPct val="90000"/>
              </a:lnSpc>
              <a:spcBef>
                <a:spcPts val="0"/>
              </a:spcBef>
              <a:spcAft>
                <a:spcPts val="0"/>
              </a:spcAft>
              <a:buClr>
                <a:schemeClr val="dk1"/>
              </a:buClr>
              <a:buSzPts val="2800"/>
              <a:buNone/>
            </a:pPr>
            <a:r>
              <a:rPr lang="en-US" sz="2200" dirty="0"/>
              <a:t>- Liver Physiology:</a:t>
            </a:r>
          </a:p>
          <a:p>
            <a:pPr marL="342900" lvl="0" indent="-342900" algn="l" rtl="0">
              <a:lnSpc>
                <a:spcPct val="90000"/>
              </a:lnSpc>
              <a:spcBef>
                <a:spcPts val="0"/>
              </a:spcBef>
              <a:spcAft>
                <a:spcPts val="0"/>
              </a:spcAft>
              <a:buClr>
                <a:schemeClr val="dk1"/>
              </a:buClr>
              <a:buSzPts val="2800"/>
              <a:buNone/>
            </a:pPr>
            <a:r>
              <a:rPr lang="en-US" sz="2200" dirty="0"/>
              <a:t>	- Detoxification.</a:t>
            </a:r>
          </a:p>
          <a:p>
            <a:pPr marL="342900" lvl="0" indent="-342900" algn="l" rtl="0">
              <a:lnSpc>
                <a:spcPct val="90000"/>
              </a:lnSpc>
              <a:spcBef>
                <a:spcPts val="0"/>
              </a:spcBef>
              <a:spcAft>
                <a:spcPts val="0"/>
              </a:spcAft>
              <a:buClr>
                <a:schemeClr val="dk1"/>
              </a:buClr>
              <a:buSzPts val="2800"/>
              <a:buNone/>
            </a:pPr>
            <a:r>
              <a:rPr lang="en-US" sz="2200" dirty="0"/>
              <a:t>	- Vitamin and Iron Storage.</a:t>
            </a:r>
          </a:p>
          <a:p>
            <a:pPr marL="342900">
              <a:spcBef>
                <a:spcPts val="0"/>
              </a:spcBef>
              <a:buSzPts val="2800"/>
              <a:buNone/>
            </a:pPr>
            <a:r>
              <a:rPr lang="en-US" sz="2200" dirty="0"/>
              <a:t>	- Fat Metabolism.</a:t>
            </a:r>
          </a:p>
          <a:p>
            <a:pPr marL="342900" lvl="0" indent="-342900" algn="l" rtl="0">
              <a:lnSpc>
                <a:spcPct val="90000"/>
              </a:lnSpc>
              <a:spcBef>
                <a:spcPts val="0"/>
              </a:spcBef>
              <a:spcAft>
                <a:spcPts val="0"/>
              </a:spcAft>
              <a:buClr>
                <a:schemeClr val="dk1"/>
              </a:buClr>
              <a:buSzPts val="2800"/>
              <a:buNone/>
            </a:pPr>
            <a:r>
              <a:rPr lang="en-US" sz="2200" dirty="0"/>
              <a:t>	- Protein Production.</a:t>
            </a:r>
          </a:p>
          <a:p>
            <a:pPr marL="342900" lvl="0" indent="-342900" algn="l" rtl="0">
              <a:lnSpc>
                <a:spcPct val="90000"/>
              </a:lnSpc>
              <a:spcBef>
                <a:spcPts val="0"/>
              </a:spcBef>
              <a:spcAft>
                <a:spcPts val="0"/>
              </a:spcAft>
              <a:buClr>
                <a:schemeClr val="dk1"/>
              </a:buClr>
              <a:buSzPts val="2800"/>
              <a:buNone/>
            </a:pPr>
            <a:r>
              <a:rPr lang="en-US" sz="2200" dirty="0"/>
              <a:t>	- Nitrogen Balance.</a:t>
            </a:r>
          </a:p>
          <a:p>
            <a:pPr marL="342900" lvl="0" indent="-342900" algn="l" rtl="0">
              <a:lnSpc>
                <a:spcPct val="90000"/>
              </a:lnSpc>
              <a:spcBef>
                <a:spcPts val="0"/>
              </a:spcBef>
              <a:spcAft>
                <a:spcPts val="0"/>
              </a:spcAft>
              <a:buClr>
                <a:schemeClr val="dk1"/>
              </a:buClr>
              <a:buSzPts val="2800"/>
              <a:buNone/>
            </a:pPr>
            <a:endParaRPr lang="en-US" sz="2200" dirty="0"/>
          </a:p>
          <a:p>
            <a:pPr marL="342900" lvl="0" indent="-342900" algn="l" rtl="0">
              <a:lnSpc>
                <a:spcPct val="90000"/>
              </a:lnSpc>
              <a:spcBef>
                <a:spcPts val="0"/>
              </a:spcBef>
              <a:spcAft>
                <a:spcPts val="0"/>
              </a:spcAft>
              <a:buClr>
                <a:schemeClr val="dk1"/>
              </a:buClr>
              <a:buSzPts val="2800"/>
              <a:buNone/>
            </a:pPr>
            <a:r>
              <a:rPr lang="en-US" sz="2200" dirty="0"/>
              <a:t>- Gallbladder and Pancreas Physiology.</a:t>
            </a:r>
          </a:p>
          <a:p>
            <a:pPr marL="342900" lvl="0" indent="-342900" algn="l" rtl="0">
              <a:lnSpc>
                <a:spcPct val="90000"/>
              </a:lnSpc>
              <a:spcBef>
                <a:spcPts val="0"/>
              </a:spcBef>
              <a:spcAft>
                <a:spcPts val="0"/>
              </a:spcAft>
              <a:buClr>
                <a:schemeClr val="dk1"/>
              </a:buClr>
              <a:buSzPts val="2800"/>
              <a:buNone/>
            </a:pPr>
            <a:endParaRPr lang="en-US" sz="2200" dirty="0"/>
          </a:p>
          <a:p>
            <a:pPr marL="342900" lvl="0" indent="-342900" algn="l" rtl="0">
              <a:lnSpc>
                <a:spcPct val="90000"/>
              </a:lnSpc>
              <a:spcBef>
                <a:spcPts val="0"/>
              </a:spcBef>
              <a:spcAft>
                <a:spcPts val="0"/>
              </a:spcAft>
              <a:buClr>
                <a:schemeClr val="dk1"/>
              </a:buClr>
              <a:buSzPts val="2800"/>
              <a:buNone/>
            </a:pPr>
            <a:r>
              <a:rPr lang="en-US" sz="2200" dirty="0"/>
              <a:t>- Embryology.</a:t>
            </a:r>
          </a:p>
          <a:p>
            <a:pPr marL="342900" lvl="0" indent="-342900" algn="l" rtl="0">
              <a:lnSpc>
                <a:spcPct val="90000"/>
              </a:lnSpc>
              <a:spcBef>
                <a:spcPts val="0"/>
              </a:spcBef>
              <a:spcAft>
                <a:spcPts val="0"/>
              </a:spcAft>
              <a:buClr>
                <a:schemeClr val="dk1"/>
              </a:buClr>
              <a:buSzPts val="2800"/>
              <a:buNone/>
            </a:pPr>
            <a:endParaRPr lang="en-US" sz="2200" dirty="0"/>
          </a:p>
          <a:p>
            <a:pPr marL="342900" lvl="0" indent="-342900" algn="l" rtl="0">
              <a:lnSpc>
                <a:spcPct val="90000"/>
              </a:lnSpc>
              <a:spcBef>
                <a:spcPts val="0"/>
              </a:spcBef>
              <a:spcAft>
                <a:spcPts val="0"/>
              </a:spcAft>
              <a:buClr>
                <a:schemeClr val="dk1"/>
              </a:buClr>
              <a:buSzPts val="2800"/>
              <a:buNone/>
            </a:pPr>
            <a:r>
              <a:rPr lang="en-US" sz="2200" dirty="0"/>
              <a:t>- Histology.</a:t>
            </a:r>
            <a:endParaRPr sz="2200" dirty="0"/>
          </a:p>
        </p:txBody>
      </p:sp>
      <p:sp>
        <p:nvSpPr>
          <p:cNvPr id="114" name="Google Shape;114;p16"/>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15" name="Google Shape;115;p16"/>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6" name="Google Shape;116;p16"/>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17" name="Google Shape;117;p16"/>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lt1"/>
                </a:solidFill>
                <a:latin typeface="Calibri"/>
                <a:ea typeface="Calibri"/>
                <a:cs typeface="Calibri"/>
                <a:sym typeface="Calibri"/>
              </a:rPr>
              <a:t>Aims and Objectives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Where in a cell does beta-oxidation occur?</a:t>
            </a:r>
          </a:p>
          <a:p>
            <a:pPr marL="342900" lvl="0" indent="-34290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a) In the cytoplasm</a:t>
            </a:r>
          </a:p>
          <a:p>
            <a:pPr marL="514350" lvl="0" indent="-514350" algn="l" rtl="0">
              <a:lnSpc>
                <a:spcPct val="90000"/>
              </a:lnSpc>
              <a:spcBef>
                <a:spcPts val="0"/>
              </a:spcBef>
              <a:spcAft>
                <a:spcPts val="0"/>
              </a:spcAft>
              <a:buClr>
                <a:schemeClr val="dk1"/>
              </a:buClr>
              <a:buSzPts val="2800"/>
              <a:buAutoNum type="alphaLcParenR"/>
            </a:pPr>
            <a:endParaRPr lang="en-GB" dirty="0"/>
          </a:p>
          <a:p>
            <a:pPr marL="0" lvl="0" indent="0" algn="l" rtl="0">
              <a:lnSpc>
                <a:spcPct val="90000"/>
              </a:lnSpc>
              <a:spcBef>
                <a:spcPts val="0"/>
              </a:spcBef>
              <a:spcAft>
                <a:spcPts val="0"/>
              </a:spcAft>
              <a:buClr>
                <a:schemeClr val="dk1"/>
              </a:buClr>
              <a:buSzPts val="2800"/>
              <a:buNone/>
            </a:pPr>
            <a:r>
              <a:rPr lang="en-GB" dirty="0"/>
              <a:t>b) The rough endoplasmic reticulum</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b="1" dirty="0"/>
              <a:t>c) The mitochondria</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d) The smooth endoplasmic reticulum</a:t>
            </a:r>
            <a:endParaRPr dirty="0"/>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Physiology Quiz (ii)</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9876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What water soluble vitamin is often stored in the Liver?</a:t>
            </a:r>
          </a:p>
          <a:p>
            <a:pPr marL="342900" lvl="0" indent="-34290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a) Vitamin K</a:t>
            </a:r>
          </a:p>
          <a:p>
            <a:pPr marL="514350" lvl="0" indent="-514350" algn="l" rtl="0">
              <a:lnSpc>
                <a:spcPct val="90000"/>
              </a:lnSpc>
              <a:spcBef>
                <a:spcPts val="0"/>
              </a:spcBef>
              <a:spcAft>
                <a:spcPts val="0"/>
              </a:spcAft>
              <a:buClr>
                <a:schemeClr val="dk1"/>
              </a:buClr>
              <a:buSzPts val="2800"/>
              <a:buAutoNum type="alphaLcParenR"/>
            </a:pPr>
            <a:endParaRPr lang="en-GB" dirty="0"/>
          </a:p>
          <a:p>
            <a:pPr marL="0" lvl="0" indent="0" algn="l" rtl="0">
              <a:lnSpc>
                <a:spcPct val="90000"/>
              </a:lnSpc>
              <a:spcBef>
                <a:spcPts val="0"/>
              </a:spcBef>
              <a:spcAft>
                <a:spcPts val="0"/>
              </a:spcAft>
              <a:buClr>
                <a:schemeClr val="dk1"/>
              </a:buClr>
              <a:buSzPts val="2800"/>
              <a:buNone/>
            </a:pPr>
            <a:r>
              <a:rPr lang="en-GB" dirty="0"/>
              <a:t>b) Vitamin B9</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c) Vitamin A</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d) Vitamin B12</a:t>
            </a:r>
            <a:endParaRPr dirty="0"/>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Physiology Quiz (iii)</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7591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GB" dirty="0"/>
              <a:t>What water soluble vitamin is often stored in the Liver?</a:t>
            </a:r>
          </a:p>
          <a:p>
            <a:pPr marL="342900" lvl="0" indent="-34290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a) Vitamin K</a:t>
            </a:r>
          </a:p>
          <a:p>
            <a:pPr marL="514350" lvl="0" indent="-514350" algn="l" rtl="0">
              <a:lnSpc>
                <a:spcPct val="90000"/>
              </a:lnSpc>
              <a:spcBef>
                <a:spcPts val="0"/>
              </a:spcBef>
              <a:spcAft>
                <a:spcPts val="0"/>
              </a:spcAft>
              <a:buClr>
                <a:schemeClr val="dk1"/>
              </a:buClr>
              <a:buSzPts val="2800"/>
              <a:buAutoNum type="alphaLcParenR"/>
            </a:pPr>
            <a:endParaRPr lang="en-GB" dirty="0"/>
          </a:p>
          <a:p>
            <a:pPr marL="0" lvl="0" indent="0" algn="l" rtl="0">
              <a:lnSpc>
                <a:spcPct val="90000"/>
              </a:lnSpc>
              <a:spcBef>
                <a:spcPts val="0"/>
              </a:spcBef>
              <a:spcAft>
                <a:spcPts val="0"/>
              </a:spcAft>
              <a:buClr>
                <a:schemeClr val="dk1"/>
              </a:buClr>
              <a:buSzPts val="2800"/>
              <a:buNone/>
            </a:pPr>
            <a:r>
              <a:rPr lang="en-GB" dirty="0"/>
              <a:t>b) Vitamin B9</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a:t>c) Vitamin A</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b="1" dirty="0"/>
              <a:t>d) Vitamin B12</a:t>
            </a:r>
            <a:endParaRPr b="1" dirty="0"/>
          </a:p>
        </p:txBody>
      </p:sp>
      <p:sp>
        <p:nvSpPr>
          <p:cNvPr id="133" name="Google Shape;133;p18"/>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18"/>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18"/>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Physiology Quiz (iii)</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3863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The bilaminar disk undergoes gastrulation.</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Endoderm layer is formed.</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Hepatic diverticulum.</a:t>
            </a:r>
          </a:p>
          <a:p>
            <a:pPr marL="342900" lvl="0" indent="0" algn="l" rtl="0">
              <a:lnSpc>
                <a:spcPct val="90000"/>
              </a:lnSpc>
              <a:spcBef>
                <a:spcPts val="0"/>
              </a:spcBef>
              <a:spcAft>
                <a:spcPts val="0"/>
              </a:spcAft>
              <a:buClr>
                <a:schemeClr val="dk1"/>
              </a:buClr>
              <a:buSzPts val="2800"/>
              <a:buNone/>
            </a:pPr>
            <a:endParaRPr lang="en-US" dirty="0"/>
          </a:p>
          <a:p>
            <a:pPr marL="342900" lvl="0" indent="0" algn="l" rtl="0">
              <a:lnSpc>
                <a:spcPct val="90000"/>
              </a:lnSpc>
              <a:spcBef>
                <a:spcPts val="0"/>
              </a:spcBef>
              <a:spcAft>
                <a:spcPts val="0"/>
              </a:spcAft>
              <a:buClr>
                <a:schemeClr val="dk1"/>
              </a:buClr>
              <a:buSzPts val="2800"/>
              <a:buNone/>
            </a:pPr>
            <a:r>
              <a:rPr lang="en-US" dirty="0"/>
              <a:t>Formed hepatobiliary system.</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Overview of Embryology</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026" name="Picture 2">
            <a:extLst>
              <a:ext uri="{FF2B5EF4-FFF2-40B4-BE49-F238E27FC236}">
                <a16:creationId xmlns:a16="http://schemas.microsoft.com/office/drawing/2014/main" id="{00B82356-1326-DC52-EDBA-24422CFCFA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523"/>
          <a:stretch/>
        </p:blipFill>
        <p:spPr bwMode="auto">
          <a:xfrm>
            <a:off x="6922240" y="1600201"/>
            <a:ext cx="4379349" cy="19730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4E3273-C094-059B-0FA5-739556D4FD30}"/>
              </a:ext>
            </a:extLst>
          </p:cNvPr>
          <p:cNvPicPr>
            <a:picLocks noChangeAspect="1"/>
          </p:cNvPicPr>
          <p:nvPr/>
        </p:nvPicPr>
        <p:blipFill>
          <a:blip r:embed="rId5"/>
          <a:stretch>
            <a:fillRect/>
          </a:stretch>
        </p:blipFill>
        <p:spPr>
          <a:xfrm>
            <a:off x="6922239" y="4027422"/>
            <a:ext cx="4381229" cy="1278288"/>
          </a:xfrm>
          <a:prstGeom prst="rect">
            <a:avLst/>
          </a:prstGeom>
        </p:spPr>
      </p:pic>
    </p:spTree>
    <p:extLst>
      <p:ext uri="{BB962C8B-B14F-4D97-AF65-F5344CB8AC3E}">
        <p14:creationId xmlns:p14="http://schemas.microsoft.com/office/powerpoint/2010/main" val="829973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Sinusoids and sinusoidal macrophages:</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Histology (</a:t>
            </a:r>
            <a:r>
              <a:rPr lang="en-US" sz="3600" dirty="0" err="1">
                <a:solidFill>
                  <a:schemeClr val="lt1"/>
                </a:solidFill>
                <a:latin typeface="Calibri"/>
                <a:ea typeface="Calibri"/>
                <a:cs typeface="Calibri"/>
                <a:sym typeface="Calibri"/>
              </a:rPr>
              <a:t>i</a:t>
            </a:r>
            <a:r>
              <a:rPr lang="en-US" sz="3600" dirty="0">
                <a:solidFill>
                  <a:schemeClr val="lt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026" name="Picture 2" descr="Histology at SIU">
            <a:extLst>
              <a:ext uri="{FF2B5EF4-FFF2-40B4-BE49-F238E27FC236}">
                <a16:creationId xmlns:a16="http://schemas.microsoft.com/office/drawing/2014/main" id="{195885AC-126F-D1CD-9BB5-9DD4CDAC8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978" y="2233984"/>
            <a:ext cx="4343856" cy="290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38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Portal triad:</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Histology (ii)</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052" name="Picture 4" descr="Gastrointestinal Tract - Liver Histology - Embryology">
            <a:extLst>
              <a:ext uri="{FF2B5EF4-FFF2-40B4-BE49-F238E27FC236}">
                <a16:creationId xmlns:a16="http://schemas.microsoft.com/office/drawing/2014/main" id="{45B40346-37CC-0476-B419-BCC5E7464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012" y="2187163"/>
            <a:ext cx="4038599" cy="335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02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Exocrine vs endocrine pancreas:</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Histology (iii)</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050" name="Picture 2" descr="Pancreas Islets Ducts">
            <a:extLst>
              <a:ext uri="{FF2B5EF4-FFF2-40B4-BE49-F238E27FC236}">
                <a16:creationId xmlns:a16="http://schemas.microsoft.com/office/drawing/2014/main" id="{F2B69E73-C087-9040-DF19-B3A3C674D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652" y="1970045"/>
            <a:ext cx="3906733" cy="39067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CM | Free Full-Text | The Cells of the Islets of Langerhans">
            <a:extLst>
              <a:ext uri="{FF2B5EF4-FFF2-40B4-BE49-F238E27FC236}">
                <a16:creationId xmlns:a16="http://schemas.microsoft.com/office/drawing/2014/main" id="{2C4857F3-1B31-C315-7C1B-F5207F69B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237" y="2863571"/>
            <a:ext cx="4355045" cy="245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6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1981201" y="1600201"/>
            <a:ext cx="4038599"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dirty="0"/>
              <a:t>Pancreatic ducts:</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55305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Histology (iv)</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4" name="Picture 3">
            <a:extLst>
              <a:ext uri="{FF2B5EF4-FFF2-40B4-BE49-F238E27FC236}">
                <a16:creationId xmlns:a16="http://schemas.microsoft.com/office/drawing/2014/main" id="{A71F331A-4F08-FD49-5577-B7085D342268}"/>
              </a:ext>
            </a:extLst>
          </p:cNvPr>
          <p:cNvPicPr>
            <a:picLocks noChangeAspect="1"/>
          </p:cNvPicPr>
          <p:nvPr/>
        </p:nvPicPr>
        <p:blipFill>
          <a:blip r:embed="rId4"/>
          <a:stretch>
            <a:fillRect/>
          </a:stretch>
        </p:blipFill>
        <p:spPr>
          <a:xfrm>
            <a:off x="6531616" y="2119373"/>
            <a:ext cx="4703240" cy="3487617"/>
          </a:xfrm>
          <a:prstGeom prst="rect">
            <a:avLst/>
          </a:prstGeom>
        </p:spPr>
      </p:pic>
      <p:pic>
        <p:nvPicPr>
          <p:cNvPr id="1026" name="Picture 2" descr="Pancreas – Normal Histology – NUS Pathweb :: NUS Pathweb">
            <a:extLst>
              <a:ext uri="{FF2B5EF4-FFF2-40B4-BE49-F238E27FC236}">
                <a16:creationId xmlns:a16="http://schemas.microsoft.com/office/drawing/2014/main" id="{6B5BF5AB-4898-770F-ACEB-48936B81BF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532"/>
          <a:stretch/>
        </p:blipFill>
        <p:spPr bwMode="auto">
          <a:xfrm>
            <a:off x="1876134" y="2399867"/>
            <a:ext cx="4085280" cy="292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154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US" dirty="0"/>
              <a:t>Hepatobiliary:</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US" dirty="0"/>
              <a:t>- Anatomy.</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US" dirty="0"/>
              <a:t>- Physiology.</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US" dirty="0"/>
              <a:t>- Embryology.</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US" dirty="0"/>
              <a:t>- Histology.</a:t>
            </a:r>
          </a:p>
        </p:txBody>
      </p:sp>
      <p:sp>
        <p:nvSpPr>
          <p:cNvPr id="142" name="Google Shape;142;p19"/>
          <p:cNvSpPr txBox="1"/>
          <p:nvPr/>
        </p:nvSpPr>
        <p:spPr>
          <a:xfrm>
            <a:off x="304800" y="239712"/>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3" name="Google Shape;143;p19"/>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lt1"/>
                </a:solidFill>
                <a:latin typeface="Calibri"/>
                <a:ea typeface="Calibri"/>
                <a:cs typeface="Calibri"/>
                <a:sym typeface="Calibri"/>
              </a:rPr>
              <a:t>Conclusion</a:t>
            </a:r>
            <a:endParaRPr sz="1800" b="0" i="0" u="none" strike="noStrike" cap="none">
              <a:solidFill>
                <a:schemeClr val="dk1"/>
              </a:solidFill>
              <a:latin typeface="Calibri"/>
              <a:ea typeface="Calibri"/>
              <a:cs typeface="Calibri"/>
              <a:sym typeface="Calibri"/>
            </a:endParaRPr>
          </a:p>
        </p:txBody>
      </p:sp>
      <p:sp>
        <p:nvSpPr>
          <p:cNvPr id="144" name="Google Shape;144;p19"/>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19"/>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body" idx="1"/>
          </p:nvPr>
        </p:nvSpPr>
        <p:spPr>
          <a:xfrm>
            <a:off x="1396767" y="1600201"/>
            <a:ext cx="10463929"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endParaRPr lang="en-GB" sz="2000" dirty="0">
              <a:hlinkClick r:id="rId3"/>
            </a:endParaRPr>
          </a:p>
          <a:p>
            <a:pPr marL="342900" lvl="0" indent="-342900" algn="l" rtl="0">
              <a:lnSpc>
                <a:spcPct val="90000"/>
              </a:lnSpc>
              <a:spcBef>
                <a:spcPts val="0"/>
              </a:spcBef>
              <a:spcAft>
                <a:spcPts val="0"/>
              </a:spcAft>
              <a:buClr>
                <a:schemeClr val="dk1"/>
              </a:buClr>
              <a:buSzPts val="2800"/>
              <a:buNone/>
            </a:pPr>
            <a:r>
              <a:rPr lang="en-GB" sz="2000" dirty="0">
                <a:hlinkClick r:id="rId3"/>
              </a:rPr>
              <a:t>The Gallbladder and Biliary System (histocutup.co.uk)</a:t>
            </a:r>
            <a:endParaRPr lang="en-GB" sz="2000" dirty="0"/>
          </a:p>
          <a:p>
            <a:pPr marL="342900">
              <a:spcBef>
                <a:spcPts val="0"/>
              </a:spcBef>
              <a:buSzPts val="2800"/>
              <a:buNone/>
            </a:pPr>
            <a:endParaRPr lang="en-GB" sz="2000" dirty="0"/>
          </a:p>
          <a:p>
            <a:pPr marL="342900">
              <a:spcBef>
                <a:spcPts val="0"/>
              </a:spcBef>
              <a:buSzPts val="2800"/>
              <a:buNone/>
            </a:pPr>
            <a:r>
              <a:rPr lang="en-GB" sz="2000" dirty="0">
                <a:hlinkClick r:id="rId4">
                  <a:extLst>
                    <a:ext uri="{A12FA001-AC4F-418D-AE19-62706E023703}">
                      <ahyp:hlinkClr xmlns:ahyp="http://schemas.microsoft.com/office/drawing/2018/hyperlinkcolor" val="tx"/>
                    </a:ext>
                  </a:extLst>
                </a:hlinkClick>
              </a:rPr>
              <a:t>Hepatobiliary System - an overview | ScienceDirect Topics</a:t>
            </a:r>
            <a:endParaRPr lang="en-GB" sz="2000" dirty="0"/>
          </a:p>
          <a:p>
            <a:pPr marL="342900">
              <a:spcBef>
                <a:spcPts val="0"/>
              </a:spcBef>
              <a:buSzPts val="2800"/>
              <a:buNone/>
            </a:pPr>
            <a:endParaRPr lang="en-GB" sz="2000" dirty="0"/>
          </a:p>
          <a:p>
            <a:pPr marL="342900">
              <a:spcBef>
                <a:spcPts val="0"/>
              </a:spcBef>
              <a:buSzPts val="2800"/>
              <a:buNone/>
            </a:pPr>
            <a:r>
              <a:rPr lang="en-GB" sz="2000" dirty="0">
                <a:hlinkClick r:id="rId5">
                  <a:extLst>
                    <a:ext uri="{A12FA001-AC4F-418D-AE19-62706E023703}">
                      <ahyp:hlinkClr xmlns:ahyp="http://schemas.microsoft.com/office/drawing/2018/hyperlinkcolor" val="tx"/>
                    </a:ext>
                  </a:extLst>
                </a:hlinkClick>
              </a:rPr>
              <a:t>The Accessory Organs of the Abdomen – </a:t>
            </a:r>
            <a:r>
              <a:rPr lang="en-GB" sz="2000" dirty="0" err="1">
                <a:hlinkClick r:id="rId5">
                  <a:extLst>
                    <a:ext uri="{A12FA001-AC4F-418D-AE19-62706E023703}">
                      <ahyp:hlinkClr xmlns:ahyp="http://schemas.microsoft.com/office/drawing/2018/hyperlinkcolor" val="tx"/>
                    </a:ext>
                  </a:extLst>
                </a:hlinkClick>
              </a:rPr>
              <a:t>TeachMeAnatomy</a:t>
            </a:r>
            <a:endParaRPr lang="en-GB" sz="2000" dirty="0"/>
          </a:p>
          <a:p>
            <a:pPr marL="342900">
              <a:spcBef>
                <a:spcPts val="0"/>
              </a:spcBef>
              <a:buSzPts val="2800"/>
              <a:buNone/>
            </a:pPr>
            <a:endParaRPr lang="en-GB" sz="2000" dirty="0"/>
          </a:p>
          <a:p>
            <a:pPr marL="342900">
              <a:spcBef>
                <a:spcPts val="0"/>
              </a:spcBef>
              <a:buSzPts val="2800"/>
              <a:buNone/>
            </a:pPr>
            <a:r>
              <a:rPr lang="en-GB" sz="2000" dirty="0">
                <a:hlinkClick r:id="rId6">
                  <a:extLst>
                    <a:ext uri="{A12FA001-AC4F-418D-AE19-62706E023703}">
                      <ahyp:hlinkClr xmlns:ahyp="http://schemas.microsoft.com/office/drawing/2018/hyperlinkcolor" val="tx"/>
                    </a:ext>
                  </a:extLst>
                </a:hlinkClick>
              </a:rPr>
              <a:t>Gastrointestinal – </a:t>
            </a:r>
            <a:r>
              <a:rPr lang="en-GB" sz="2000" dirty="0" err="1">
                <a:hlinkClick r:id="rId6">
                  <a:extLst>
                    <a:ext uri="{A12FA001-AC4F-418D-AE19-62706E023703}">
                      <ahyp:hlinkClr xmlns:ahyp="http://schemas.microsoft.com/office/drawing/2018/hyperlinkcolor" val="tx"/>
                    </a:ext>
                  </a:extLst>
                </a:hlinkClick>
              </a:rPr>
              <a:t>TeachMePhysiology</a:t>
            </a:r>
            <a:endParaRPr lang="en-GB" sz="2000" dirty="0"/>
          </a:p>
          <a:p>
            <a:pPr marL="342900">
              <a:spcBef>
                <a:spcPts val="0"/>
              </a:spcBef>
              <a:buSzPts val="2800"/>
              <a:buNone/>
            </a:pPr>
            <a:endParaRPr lang="en-GB" sz="2000" dirty="0"/>
          </a:p>
          <a:p>
            <a:pPr marL="342900">
              <a:spcBef>
                <a:spcPts val="0"/>
              </a:spcBef>
              <a:buSzPts val="2800"/>
              <a:buNone/>
            </a:pPr>
            <a:r>
              <a:rPr lang="en-GB" sz="2000" dirty="0">
                <a:hlinkClick r:id="rId7">
                  <a:extLst>
                    <a:ext uri="{A12FA001-AC4F-418D-AE19-62706E023703}">
                      <ahyp:hlinkClr xmlns:ahyp="http://schemas.microsoft.com/office/drawing/2018/hyperlinkcolor" val="tx"/>
                    </a:ext>
                  </a:extLst>
                </a:hlinkClick>
              </a:rPr>
              <a:t>Liver: Anatomy | Concise Medical Knowledge (lecturio.com)</a:t>
            </a:r>
            <a:endParaRPr lang="en-GB" sz="2000" dirty="0"/>
          </a:p>
          <a:p>
            <a:pPr marL="342900">
              <a:spcBef>
                <a:spcPts val="0"/>
              </a:spcBef>
              <a:buSzPts val="2800"/>
              <a:buNone/>
            </a:pPr>
            <a:endParaRPr lang="en-GB" sz="2000" dirty="0"/>
          </a:p>
          <a:p>
            <a:pPr marL="342900">
              <a:spcBef>
                <a:spcPts val="0"/>
              </a:spcBef>
              <a:buSzPts val="2800"/>
              <a:buNone/>
            </a:pPr>
            <a:r>
              <a:rPr lang="en-GB" sz="2000" dirty="0">
                <a:hlinkClick r:id="rId8">
                  <a:extLst>
                    <a:ext uri="{A12FA001-AC4F-418D-AE19-62706E023703}">
                      <ahyp:hlinkClr xmlns:ahyp="http://schemas.microsoft.com/office/drawing/2018/hyperlinkcolor" val="tx"/>
                    </a:ext>
                  </a:extLst>
                </a:hlinkClick>
              </a:rPr>
              <a:t>Learning Medicine Made Simple - Powerful learning platform (osmosis.org)</a:t>
            </a:r>
            <a:endParaRPr lang="en-GB" sz="2000" dirty="0"/>
          </a:p>
          <a:p>
            <a:pPr marL="342900">
              <a:spcBef>
                <a:spcPts val="0"/>
              </a:spcBef>
              <a:buSzPts val="2800"/>
              <a:buNone/>
            </a:pPr>
            <a:endParaRPr lang="en-GB" sz="2000" dirty="0"/>
          </a:p>
          <a:p>
            <a:pPr marL="342900">
              <a:spcBef>
                <a:spcPts val="0"/>
              </a:spcBef>
              <a:buSzPts val="2800"/>
              <a:buNone/>
            </a:pPr>
            <a:r>
              <a:rPr lang="en-GB" sz="2000" dirty="0">
                <a:hlinkClick r:id="rId9">
                  <a:extLst>
                    <a:ext uri="{A12FA001-AC4F-418D-AE19-62706E023703}">
                      <ahyp:hlinkClr xmlns:ahyp="http://schemas.microsoft.com/office/drawing/2018/hyperlinkcolor" val="tx"/>
                    </a:ext>
                  </a:extLst>
                </a:hlinkClick>
              </a:rPr>
              <a:t>Geeky Medics | free medical student revision notes, OSCE guides &amp; MCQs</a:t>
            </a:r>
            <a:endParaRPr sz="2000" dirty="0"/>
          </a:p>
        </p:txBody>
      </p:sp>
      <p:sp>
        <p:nvSpPr>
          <p:cNvPr id="142" name="Google Shape;142;p19"/>
          <p:cNvSpPr txBox="1"/>
          <p:nvPr/>
        </p:nvSpPr>
        <p:spPr>
          <a:xfrm>
            <a:off x="304800" y="239712"/>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3" name="Google Shape;143;p19"/>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References</a:t>
            </a:r>
            <a:endParaRPr sz="1800" b="0" i="0" u="none" strike="noStrike" cap="none" dirty="0">
              <a:solidFill>
                <a:schemeClr val="dk1"/>
              </a:solidFill>
              <a:latin typeface="Calibri"/>
              <a:ea typeface="Calibri"/>
              <a:cs typeface="Calibri"/>
              <a:sym typeface="Calibri"/>
            </a:endParaRPr>
          </a:p>
        </p:txBody>
      </p:sp>
      <p:sp>
        <p:nvSpPr>
          <p:cNvPr id="144" name="Google Shape;144;p19"/>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19"/>
          <p:cNvPicPr preferRelativeResize="0"/>
          <p:nvPr/>
        </p:nvPicPr>
        <p:blipFill rotWithShape="1">
          <a:blip r:embed="rId10">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397121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026" name="Picture 2" descr="Diagram of the biliary tree">
            <a:extLst>
              <a:ext uri="{FF2B5EF4-FFF2-40B4-BE49-F238E27FC236}">
                <a16:creationId xmlns:a16="http://schemas.microsoft.com/office/drawing/2014/main" id="{C2DB1876-892B-C6F0-890A-B17D896ED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92706"/>
            <a:ext cx="5715000" cy="4043905"/>
          </a:xfrm>
          <a:prstGeom prst="rect">
            <a:avLst/>
          </a:prstGeom>
          <a:noFill/>
          <a:extLst>
            <a:ext uri="{909E8E84-426E-40DD-AFC4-6F175D3DCCD1}">
              <a14:hiddenFill xmlns:a14="http://schemas.microsoft.com/office/drawing/2010/main">
                <a:solidFill>
                  <a:srgbClr val="FFFFFF"/>
                </a:solidFill>
              </a14:hiddenFill>
            </a:ext>
          </a:extLst>
        </p:spPr>
      </p:pic>
      <p:sp>
        <p:nvSpPr>
          <p:cNvPr id="123" name="Google Shape;123;p17"/>
          <p:cNvSpPr txBox="1">
            <a:spLocks noGrp="1"/>
          </p:cNvSpPr>
          <p:nvPr>
            <p:ph type="body" idx="2"/>
          </p:nvPr>
        </p:nvSpPr>
        <p:spPr>
          <a:xfrm>
            <a:off x="6172201" y="1600201"/>
            <a:ext cx="5741503"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The Hepatobiliary system is comprised of:</a:t>
            </a:r>
          </a:p>
          <a:p>
            <a:pPr marL="342900" lvl="0" indent="0" algn="l" rtl="0">
              <a:lnSpc>
                <a:spcPct val="90000"/>
              </a:lnSpc>
              <a:spcBef>
                <a:spcPts val="0"/>
              </a:spcBef>
              <a:spcAft>
                <a:spcPts val="0"/>
              </a:spcAft>
              <a:buClr>
                <a:schemeClr val="dk1"/>
              </a:buClr>
              <a:buSzPts val="2800"/>
              <a:buNone/>
            </a:pPr>
            <a:r>
              <a:rPr lang="en-GB" dirty="0"/>
              <a:t>- the liver</a:t>
            </a:r>
          </a:p>
          <a:p>
            <a:pPr marL="342900" lvl="0" indent="0" algn="l" rtl="0">
              <a:lnSpc>
                <a:spcPct val="90000"/>
              </a:lnSpc>
              <a:spcBef>
                <a:spcPts val="0"/>
              </a:spcBef>
              <a:spcAft>
                <a:spcPts val="0"/>
              </a:spcAft>
              <a:buClr>
                <a:schemeClr val="dk1"/>
              </a:buClr>
              <a:buSzPts val="2800"/>
              <a:buNone/>
            </a:pPr>
            <a:r>
              <a:rPr lang="en-GB" dirty="0"/>
              <a:t>- intrahepatic bile ducts</a:t>
            </a:r>
          </a:p>
          <a:p>
            <a:pPr marL="342900" lvl="0" indent="0" algn="l" rtl="0">
              <a:lnSpc>
                <a:spcPct val="90000"/>
              </a:lnSpc>
              <a:spcBef>
                <a:spcPts val="0"/>
              </a:spcBef>
              <a:spcAft>
                <a:spcPts val="0"/>
              </a:spcAft>
              <a:buClr>
                <a:schemeClr val="dk1"/>
              </a:buClr>
              <a:buSzPts val="2800"/>
              <a:buNone/>
            </a:pPr>
            <a:r>
              <a:rPr lang="en-GB" dirty="0"/>
              <a:t>- extrahepatic bile ducts</a:t>
            </a:r>
          </a:p>
          <a:p>
            <a:pPr marL="342900" lvl="0" indent="0" algn="l" rtl="0">
              <a:lnSpc>
                <a:spcPct val="90000"/>
              </a:lnSpc>
              <a:spcBef>
                <a:spcPts val="0"/>
              </a:spcBef>
              <a:spcAft>
                <a:spcPts val="0"/>
              </a:spcAft>
              <a:buClr>
                <a:schemeClr val="dk1"/>
              </a:buClr>
              <a:buSzPts val="2800"/>
              <a:buNone/>
            </a:pPr>
            <a:r>
              <a:rPr lang="en-GB" dirty="0"/>
              <a:t>- (gallbladder)</a:t>
            </a:r>
          </a:p>
          <a:p>
            <a:pPr marL="342900" lvl="0" indent="0" algn="l" rtl="0">
              <a:lnSpc>
                <a:spcPct val="90000"/>
              </a:lnSpc>
              <a:spcBef>
                <a:spcPts val="0"/>
              </a:spcBef>
              <a:spcAft>
                <a:spcPts val="0"/>
              </a:spcAft>
              <a:buClr>
                <a:schemeClr val="dk1"/>
              </a:buClr>
              <a:buSzPts val="2800"/>
              <a:buNone/>
            </a:pPr>
            <a:r>
              <a:rPr lang="en-GB" dirty="0"/>
              <a:t>- pancreas.</a:t>
            </a:r>
          </a:p>
          <a:p>
            <a:pPr marL="342900" lvl="0" indent="0" algn="l" rtl="0">
              <a:lnSpc>
                <a:spcPct val="90000"/>
              </a:lnSpc>
              <a:spcBef>
                <a:spcPts val="0"/>
              </a:spcBef>
              <a:spcAft>
                <a:spcPts val="0"/>
              </a:spcAft>
              <a:buClr>
                <a:schemeClr val="dk1"/>
              </a:buClr>
              <a:buSzPts val="2800"/>
              <a:buNone/>
            </a:pP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Overview of Anatomy</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4">
            <a:alphaModFix/>
          </a:blip>
          <a:srcRect/>
          <a:stretch/>
        </p:blipFill>
        <p:spPr>
          <a:xfrm>
            <a:off x="304800" y="5612873"/>
            <a:ext cx="1023223" cy="102658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p:nvPr/>
        </p:nvSpPr>
        <p:spPr>
          <a:xfrm>
            <a:off x="2711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51" name="Google Shape;151;p20"/>
          <p:cNvPicPr preferRelativeResize="0"/>
          <p:nvPr/>
        </p:nvPicPr>
        <p:blipFill rotWithShape="1">
          <a:blip r:embed="rId3">
            <a:alphaModFix/>
          </a:blip>
          <a:srcRect/>
          <a:stretch/>
        </p:blipFill>
        <p:spPr>
          <a:xfrm>
            <a:off x="1688387" y="5721614"/>
            <a:ext cx="1023223" cy="1026582"/>
          </a:xfrm>
          <a:prstGeom prst="rect">
            <a:avLst/>
          </a:prstGeom>
          <a:noFill/>
          <a:ln>
            <a:noFill/>
          </a:ln>
        </p:spPr>
      </p:pic>
      <p:sp>
        <p:nvSpPr>
          <p:cNvPr id="152" name="Google Shape;152;p20"/>
          <p:cNvSpPr txBox="1"/>
          <p:nvPr/>
        </p:nvSpPr>
        <p:spPr>
          <a:xfrm>
            <a:off x="4700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Feedback</a:t>
            </a:r>
            <a:endParaRPr sz="1800" b="0" i="0" u="none" strike="noStrike" cap="none">
              <a:solidFill>
                <a:schemeClr val="dk1"/>
              </a:solidFill>
              <a:latin typeface="Calibri"/>
              <a:ea typeface="Calibri"/>
              <a:cs typeface="Calibri"/>
              <a:sym typeface="Calibri"/>
            </a:endParaRPr>
          </a:p>
        </p:txBody>
      </p:sp>
      <p:sp>
        <p:nvSpPr>
          <p:cNvPr id="153" name="Google Shape;153;p20"/>
          <p:cNvSpPr txBox="1"/>
          <p:nvPr/>
        </p:nvSpPr>
        <p:spPr>
          <a:xfrm>
            <a:off x="3647943" y="5609186"/>
            <a:ext cx="5385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phase reps add feedback link here </a:t>
            </a:r>
            <a:endParaRPr sz="2400" b="0" i="0" u="none" strike="noStrike" cap="none">
              <a:solidFill>
                <a:schemeClr val="dk1"/>
              </a:solidFill>
              <a:latin typeface="Calibri"/>
              <a:ea typeface="Calibri"/>
              <a:cs typeface="Calibri"/>
              <a:sym typeface="Calibri"/>
            </a:endParaRPr>
          </a:p>
        </p:txBody>
      </p:sp>
      <p:pic>
        <p:nvPicPr>
          <p:cNvPr id="154" name="Google Shape;154;p20"/>
          <p:cNvPicPr preferRelativeResize="0"/>
          <p:nvPr/>
        </p:nvPicPr>
        <p:blipFill rotWithShape="1">
          <a:blip r:embed="rId4">
            <a:alphaModFix/>
          </a:blip>
          <a:srcRect/>
          <a:stretch/>
        </p:blipFill>
        <p:spPr>
          <a:xfrm>
            <a:off x="2424473" y="964711"/>
            <a:ext cx="7832856" cy="4405963"/>
          </a:xfrm>
          <a:prstGeom prst="rect">
            <a:avLst/>
          </a:prstGeom>
          <a:noFill/>
          <a:ln>
            <a:noFill/>
          </a:ln>
        </p:spPr>
      </p:pic>
      <p:sp>
        <p:nvSpPr>
          <p:cNvPr id="155" name="Google Shape;155;p20"/>
          <p:cNvSpPr txBox="1"/>
          <p:nvPr/>
        </p:nvSpPr>
        <p:spPr>
          <a:xfrm>
            <a:off x="4252225" y="2563925"/>
            <a:ext cx="2898300" cy="13236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0" i="0" u="none" strike="noStrike" cap="none" dirty="0">
                <a:solidFill>
                  <a:schemeClr val="dk1"/>
                </a:solidFill>
                <a:latin typeface="Calibri"/>
                <a:ea typeface="Calibri"/>
                <a:cs typeface="Calibri"/>
                <a:sym typeface="Calibri"/>
              </a:rPr>
              <a:t>phase reps add QR code here - </a:t>
            </a:r>
            <a:r>
              <a:rPr lang="en-US" sz="1100" b="0" i="0" u="sng" strike="noStrike" cap="none" dirty="0">
                <a:solidFill>
                  <a:schemeClr val="hlink"/>
                </a:solidFill>
                <a:latin typeface="Calibri"/>
                <a:ea typeface="Calibri"/>
                <a:cs typeface="Calibri"/>
                <a:sym typeface="Calibri"/>
                <a:hlinkClick r:id="rId5"/>
              </a:rPr>
              <a:t>QR Code Generator (the-qrcode-generator.com)</a:t>
            </a:r>
            <a:endParaRPr sz="29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1"/>
          <p:cNvPicPr preferRelativeResize="0"/>
          <p:nvPr/>
        </p:nvPicPr>
        <p:blipFill rotWithShape="1">
          <a:blip r:embed="rId3">
            <a:alphaModFix/>
          </a:blip>
          <a:srcRect r="3646"/>
          <a:stretch/>
        </p:blipFill>
        <p:spPr>
          <a:xfrm>
            <a:off x="2998243"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2050" name="Picture 2" descr="Liver: Anatomy | Concise Medical Knowledge">
            <a:extLst>
              <a:ext uri="{FF2B5EF4-FFF2-40B4-BE49-F238E27FC236}">
                <a16:creationId xmlns:a16="http://schemas.microsoft.com/office/drawing/2014/main" id="{E2C89A5B-9584-9CE6-2E22-F7FE7233FA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15"/>
          <a:stretch/>
        </p:blipFill>
        <p:spPr bwMode="auto">
          <a:xfrm>
            <a:off x="304801" y="1600201"/>
            <a:ext cx="5715000" cy="4065111"/>
          </a:xfrm>
          <a:prstGeom prst="rect">
            <a:avLst/>
          </a:prstGeom>
          <a:noFill/>
          <a:extLst>
            <a:ext uri="{909E8E84-426E-40DD-AFC4-6F175D3DCCD1}">
              <a14:hiddenFill xmlns:a14="http://schemas.microsoft.com/office/drawing/2010/main">
                <a:solidFill>
                  <a:srgbClr val="FFFFFF"/>
                </a:solidFill>
              </a14:hiddenFill>
            </a:ext>
          </a:extLst>
        </p:spPr>
      </p:pic>
      <p:sp>
        <p:nvSpPr>
          <p:cNvPr id="123" name="Google Shape;123;p17"/>
          <p:cNvSpPr txBox="1">
            <a:spLocks noGrp="1"/>
          </p:cNvSpPr>
          <p:nvPr>
            <p:ph type="body" idx="2"/>
          </p:nvPr>
        </p:nvSpPr>
        <p:spPr>
          <a:xfrm>
            <a:off x="6172202" y="1600201"/>
            <a:ext cx="5714998"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Liver Lobes – left, right, caudate, and quadrate.</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Impressions – gastric, suprarenal, renal, colic, duodenal, and oesophageal.</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Blood – hepatic artery proper, hepatic portal vein, hepatic veins.</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Nerves – hepatic plexus.</a:t>
            </a:r>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The Liver</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4">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129266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7"/>
          <p:cNvSpPr txBox="1">
            <a:spLocks noGrp="1"/>
          </p:cNvSpPr>
          <p:nvPr>
            <p:ph type="body" idx="2"/>
          </p:nvPr>
        </p:nvSpPr>
        <p:spPr>
          <a:xfrm>
            <a:off x="6172202" y="1600201"/>
            <a:ext cx="5714998"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Falciform ligament (ligamentum teres).</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Coronary ligament (anterior and posterior folds).</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Triangular ligaments (left and right).</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Lesser </a:t>
            </a:r>
            <a:r>
              <a:rPr lang="en-GB" dirty="0" err="1"/>
              <a:t>omentum</a:t>
            </a:r>
            <a:endParaRPr lang="en-GB"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Ligaments of the Liver</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4098" name="Picture 2">
            <a:extLst>
              <a:ext uri="{FF2B5EF4-FFF2-40B4-BE49-F238E27FC236}">
                <a16:creationId xmlns:a16="http://schemas.microsoft.com/office/drawing/2014/main" id="{4BF4C795-7E9D-B8B3-EDF8-7F9ADD50D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1616605"/>
            <a:ext cx="5875370" cy="24352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ABB4471-0426-6A31-CCBA-6C08FAEDBC10}"/>
              </a:ext>
            </a:extLst>
          </p:cNvPr>
          <p:cNvPicPr>
            <a:picLocks noChangeAspect="1"/>
          </p:cNvPicPr>
          <p:nvPr/>
        </p:nvPicPr>
        <p:blipFill>
          <a:blip r:embed="rId5"/>
          <a:stretch>
            <a:fillRect/>
          </a:stretch>
        </p:blipFill>
        <p:spPr>
          <a:xfrm>
            <a:off x="3537140" y="4051832"/>
            <a:ext cx="2558860" cy="1975440"/>
          </a:xfrm>
          <a:prstGeom prst="rect">
            <a:avLst/>
          </a:prstGeom>
        </p:spPr>
      </p:pic>
    </p:spTree>
    <p:extLst>
      <p:ext uri="{BB962C8B-B14F-4D97-AF65-F5344CB8AC3E}">
        <p14:creationId xmlns:p14="http://schemas.microsoft.com/office/powerpoint/2010/main" val="50227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7"/>
          <p:cNvSpPr txBox="1">
            <a:spLocks noGrp="1"/>
          </p:cNvSpPr>
          <p:nvPr>
            <p:ph type="body" idx="2"/>
          </p:nvPr>
        </p:nvSpPr>
        <p:spPr>
          <a:xfrm>
            <a:off x="6172202" y="1600201"/>
            <a:ext cx="5714998"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Borders – medial, inferior, superior.</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Contents – right hepatic artery, cystic artery, lymphatic structures.</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The definition has historically changed, be careful.</a:t>
            </a:r>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Calots Triangle</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3074" name="Picture 2">
            <a:extLst>
              <a:ext uri="{FF2B5EF4-FFF2-40B4-BE49-F238E27FC236}">
                <a16:creationId xmlns:a16="http://schemas.microsoft.com/office/drawing/2014/main" id="{6CCC8E92-9072-FB03-396B-4AFB388F8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96" y="1592706"/>
            <a:ext cx="5893906" cy="389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2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7"/>
          <p:cNvSpPr txBox="1">
            <a:spLocks noGrp="1"/>
          </p:cNvSpPr>
          <p:nvPr>
            <p:ph type="body" idx="2"/>
          </p:nvPr>
        </p:nvSpPr>
        <p:spPr>
          <a:xfrm>
            <a:off x="6172201" y="1600201"/>
            <a:ext cx="5741503" cy="4525963"/>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GB" dirty="0"/>
              <a:t>Portal triad – arteriole, venule, bile duct.</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Drains into the central vein.</a:t>
            </a:r>
          </a:p>
          <a:p>
            <a:pPr marL="342900" lvl="0" indent="0" algn="l" rtl="0">
              <a:lnSpc>
                <a:spcPct val="90000"/>
              </a:lnSpc>
              <a:spcBef>
                <a:spcPts val="0"/>
              </a:spcBef>
              <a:spcAft>
                <a:spcPts val="0"/>
              </a:spcAft>
              <a:buClr>
                <a:schemeClr val="dk1"/>
              </a:buClr>
              <a:buSzPts val="2800"/>
              <a:buNone/>
            </a:pPr>
            <a:endParaRPr lang="en-GB" dirty="0"/>
          </a:p>
          <a:p>
            <a:pPr marL="342900" lvl="0" indent="0" algn="l" rtl="0">
              <a:lnSpc>
                <a:spcPct val="90000"/>
              </a:lnSpc>
              <a:spcBef>
                <a:spcPts val="0"/>
              </a:spcBef>
              <a:spcAft>
                <a:spcPts val="0"/>
              </a:spcAft>
              <a:buClr>
                <a:schemeClr val="dk1"/>
              </a:buClr>
              <a:buSzPts val="2800"/>
              <a:buNone/>
            </a:pPr>
            <a:r>
              <a:rPr lang="en-GB" dirty="0"/>
              <a:t>Function unit of the Liver (</a:t>
            </a:r>
            <a:r>
              <a:rPr lang="en-GB" dirty="0">
                <a:solidFill>
                  <a:srgbClr val="FF0000"/>
                </a:solidFill>
              </a:rPr>
              <a:t>acinus</a:t>
            </a:r>
            <a:r>
              <a:rPr lang="en-GB" dirty="0"/>
              <a:t>).</a:t>
            </a:r>
            <a:endParaRPr dirty="0"/>
          </a:p>
        </p:txBody>
      </p:sp>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Liver Lobules</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5122" name="Picture 2">
            <a:extLst>
              <a:ext uri="{FF2B5EF4-FFF2-40B4-BE49-F238E27FC236}">
                <a16:creationId xmlns:a16="http://schemas.microsoft.com/office/drawing/2014/main" id="{4EF9BC3A-1D55-8BF3-FA30-42FC915AA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159" y="1616054"/>
            <a:ext cx="3867492" cy="44199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3EC44D54-2EC6-8134-FF3B-F9D1407280E2}"/>
                  </a:ext>
                </a:extLst>
              </p14:cNvPr>
              <p14:cNvContentPartPr/>
              <p14:nvPr/>
            </p14:nvContentPartPr>
            <p14:xfrm>
              <a:off x="4912313" y="2654133"/>
              <a:ext cx="173160" cy="166320"/>
            </p14:xfrm>
          </p:contentPart>
        </mc:Choice>
        <mc:Fallback xmlns="">
          <p:pic>
            <p:nvPicPr>
              <p:cNvPr id="4" name="Ink 3">
                <a:extLst>
                  <a:ext uri="{FF2B5EF4-FFF2-40B4-BE49-F238E27FC236}">
                    <a16:creationId xmlns:a16="http://schemas.microsoft.com/office/drawing/2014/main" id="{3EC44D54-2EC6-8134-FF3B-F9D1407280E2}"/>
                  </a:ext>
                </a:extLst>
              </p:cNvPr>
              <p:cNvPicPr/>
              <p:nvPr/>
            </p:nvPicPr>
            <p:blipFill>
              <a:blip r:embed="rId6"/>
              <a:stretch>
                <a:fillRect/>
              </a:stretch>
            </p:blipFill>
            <p:spPr>
              <a:xfrm>
                <a:off x="4906193" y="2648013"/>
                <a:ext cx="1854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92AC354-F55A-DC94-C128-2DABC0FDDCAB}"/>
                  </a:ext>
                </a:extLst>
              </p14:cNvPr>
              <p14:cNvContentPartPr/>
              <p14:nvPr/>
            </p14:nvContentPartPr>
            <p14:xfrm>
              <a:off x="4961193" y="2719165"/>
              <a:ext cx="73080" cy="56160"/>
            </p14:xfrm>
          </p:contentPart>
        </mc:Choice>
        <mc:Fallback xmlns="">
          <p:pic>
            <p:nvPicPr>
              <p:cNvPr id="7" name="Ink 6">
                <a:extLst>
                  <a:ext uri="{FF2B5EF4-FFF2-40B4-BE49-F238E27FC236}">
                    <a16:creationId xmlns:a16="http://schemas.microsoft.com/office/drawing/2014/main" id="{492AC354-F55A-DC94-C128-2DABC0FDDCAB}"/>
                  </a:ext>
                </a:extLst>
              </p:cNvPr>
              <p:cNvPicPr/>
              <p:nvPr/>
            </p:nvPicPr>
            <p:blipFill>
              <a:blip r:embed="rId8"/>
              <a:stretch>
                <a:fillRect/>
              </a:stretch>
            </p:blipFill>
            <p:spPr>
              <a:xfrm>
                <a:off x="4955073" y="2713045"/>
                <a:ext cx="85320" cy="68400"/>
              </a:xfrm>
              <a:prstGeom prst="rect">
                <a:avLst/>
              </a:prstGeom>
            </p:spPr>
          </p:pic>
        </mc:Fallback>
      </mc:AlternateContent>
    </p:spTree>
    <p:extLst>
      <p:ext uri="{BB962C8B-B14F-4D97-AF65-F5344CB8AC3E}">
        <p14:creationId xmlns:p14="http://schemas.microsoft.com/office/powerpoint/2010/main" val="219359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711609" y="449706"/>
            <a:ext cx="46942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Portal System</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5" name="Picture 4">
            <a:extLst>
              <a:ext uri="{FF2B5EF4-FFF2-40B4-BE49-F238E27FC236}">
                <a16:creationId xmlns:a16="http://schemas.microsoft.com/office/drawing/2014/main" id="{56ED248E-9750-FBAE-A9A1-B280BD20614F}"/>
              </a:ext>
            </a:extLst>
          </p:cNvPr>
          <p:cNvPicPr>
            <a:picLocks noChangeAspect="1"/>
          </p:cNvPicPr>
          <p:nvPr/>
        </p:nvPicPr>
        <p:blipFill>
          <a:blip r:embed="rId4"/>
          <a:stretch>
            <a:fillRect/>
          </a:stretch>
        </p:blipFill>
        <p:spPr>
          <a:xfrm>
            <a:off x="4088606" y="1569718"/>
            <a:ext cx="4014787" cy="4512663"/>
          </a:xfrm>
          <a:prstGeom prst="rect">
            <a:avLst/>
          </a:prstGeom>
        </p:spPr>
      </p:pic>
    </p:spTree>
    <p:extLst>
      <p:ext uri="{BB962C8B-B14F-4D97-AF65-F5344CB8AC3E}">
        <p14:creationId xmlns:p14="http://schemas.microsoft.com/office/powerpoint/2010/main" val="365308933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5137</Words>
  <Application>Microsoft Office PowerPoint</Application>
  <PresentationFormat>Widescreen</PresentationFormat>
  <Paragraphs>471</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Radley</vt:lpstr>
      <vt:lpstr>Noto Sans</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Amber Dabill</cp:lastModifiedBy>
  <cp:revision>28</cp:revision>
  <dcterms:modified xsi:type="dcterms:W3CDTF">2023-12-14T18:42:20Z</dcterms:modified>
</cp:coreProperties>
</file>