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7" r:id="rId2"/>
    <p:sldId id="258" r:id="rId3"/>
    <p:sldId id="259" r:id="rId4"/>
    <p:sldId id="260" r:id="rId5"/>
    <p:sldId id="283" r:id="rId6"/>
    <p:sldId id="268" r:id="rId7"/>
    <p:sldId id="267" r:id="rId8"/>
    <p:sldId id="284" r:id="rId9"/>
    <p:sldId id="269" r:id="rId10"/>
    <p:sldId id="270" r:id="rId11"/>
    <p:sldId id="285" r:id="rId12"/>
    <p:sldId id="271" r:id="rId13"/>
    <p:sldId id="272" r:id="rId14"/>
    <p:sldId id="273" r:id="rId15"/>
    <p:sldId id="274" r:id="rId16"/>
    <p:sldId id="275" r:id="rId17"/>
    <p:sldId id="276" r:id="rId18"/>
    <p:sldId id="277" r:id="rId19"/>
    <p:sldId id="278" r:id="rId20"/>
    <p:sldId id="286" r:id="rId21"/>
    <p:sldId id="287" r:id="rId22"/>
    <p:sldId id="288" r:id="rId23"/>
    <p:sldId id="289" r:id="rId24"/>
    <p:sldId id="290" r:id="rId25"/>
    <p:sldId id="291" r:id="rId26"/>
    <p:sldId id="301" r:id="rId27"/>
    <p:sldId id="292" r:id="rId28"/>
    <p:sldId id="293" r:id="rId29"/>
    <p:sldId id="294" r:id="rId30"/>
    <p:sldId id="295" r:id="rId31"/>
    <p:sldId id="296" r:id="rId32"/>
    <p:sldId id="297" r:id="rId33"/>
    <p:sldId id="298" r:id="rId34"/>
    <p:sldId id="299" r:id="rId35"/>
    <p:sldId id="300"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5" r:id="rId49"/>
    <p:sldId id="314" r:id="rId50"/>
    <p:sldId id="316" r:id="rId51"/>
    <p:sldId id="317" r:id="rId52"/>
    <p:sldId id="318" r:id="rId53"/>
    <p:sldId id="320" r:id="rId54"/>
    <p:sldId id="321" r:id="rId55"/>
    <p:sldId id="322" r:id="rId56"/>
    <p:sldId id="323" r:id="rId57"/>
    <p:sldId id="324" r:id="rId58"/>
    <p:sldId id="327" r:id="rId59"/>
    <p:sldId id="262" r:id="rId60"/>
    <p:sldId id="263" r:id="rId61"/>
    <p:sldId id="264" r:id="rId62"/>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Inter" panose="020B0604020202020204" charset="0"/>
      <p:regular r:id="rId68"/>
      <p:bold r:id="rId69"/>
    </p:embeddedFont>
    <p:embeddedFont>
      <p:font typeface="Radley" panose="020B0604020202020204" charset="0"/>
      <p:regular r:id="rId70"/>
      <p: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j6p3BARDxgpr90R27K/nil5Lb0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45" autoAdjust="0"/>
  </p:normalViewPr>
  <p:slideViewPr>
    <p:cSldViewPr snapToGrid="0">
      <p:cViewPr varScale="1">
        <p:scale>
          <a:sx n="76" d="100"/>
          <a:sy n="76" d="100"/>
        </p:scale>
        <p:origin x="15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855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723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361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242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530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264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336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9210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aspirin 300mg orally or rectally should be given as soon as possible if a </a:t>
            </a:r>
            <a:r>
              <a:rPr lang="en-US" b="0" i="0" dirty="0" err="1">
                <a:solidFill>
                  <a:srgbClr val="141A27"/>
                </a:solidFill>
                <a:effectLst/>
                <a:latin typeface="Metric"/>
              </a:rPr>
              <a:t>haemorrhagic</a:t>
            </a:r>
            <a:r>
              <a:rPr lang="en-US" b="0" i="0" dirty="0">
                <a:solidFill>
                  <a:srgbClr val="141A27"/>
                </a:solidFill>
                <a:effectLst/>
                <a:latin typeface="Metric"/>
              </a:rPr>
              <a:t> stroke has been excluded</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EEEEEE"/>
                </a:solidFill>
                <a:effectLst/>
                <a:latin typeface="system-ui"/>
              </a:rPr>
              <a:t>anticoagulants should not be started until brain imaging has excluded </a:t>
            </a:r>
            <a:r>
              <a:rPr lang="en-US" b="0" i="0" dirty="0" err="1">
                <a:solidFill>
                  <a:srgbClr val="EEEEEE"/>
                </a:solidFill>
                <a:effectLst/>
                <a:latin typeface="system-ui"/>
              </a:rPr>
              <a:t>haemorrhage</a:t>
            </a:r>
            <a:r>
              <a:rPr lang="en-US" b="0" i="0" dirty="0">
                <a:solidFill>
                  <a:srgbClr val="EEEEEE"/>
                </a:solidFill>
                <a:effectLst/>
                <a:latin typeface="system-ui"/>
              </a:rPr>
              <a:t>, and usually not until 14 days have passed from the onset of an </a:t>
            </a:r>
            <a:r>
              <a:rPr lang="en-US" b="0" i="0" dirty="0" err="1">
                <a:solidFill>
                  <a:srgbClr val="EEEEEE"/>
                </a:solidFill>
                <a:effectLst/>
                <a:latin typeface="system-ui"/>
              </a:rPr>
              <a:t>ischaemic</a:t>
            </a:r>
            <a:r>
              <a:rPr lang="en-US" b="0" i="0" dirty="0">
                <a:solidFill>
                  <a:srgbClr val="EEEEEE"/>
                </a:solidFill>
                <a:effectLst/>
                <a:latin typeface="system-ui"/>
              </a:rPr>
              <a:t> stroke'</a:t>
            </a:r>
            <a:endParaRPr lang="en-US" b="0" i="0" dirty="0">
              <a:solidFill>
                <a:srgbClr val="141A27"/>
              </a:solidFill>
              <a:effectLst/>
              <a:latin typeface="Metric"/>
            </a:endParaRP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694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89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153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7656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442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697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5439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9586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874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991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605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848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1515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7079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7613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07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4401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153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1626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2796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811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630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934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07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2707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473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6119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3565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8255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9631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5086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180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484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1192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6839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5637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684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1239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8138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4474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4974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4164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3537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528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95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b="0" i="0" dirty="0" err="1">
                <a:solidFill>
                  <a:srgbClr val="141A27"/>
                </a:solidFill>
                <a:effectLst/>
                <a:latin typeface="Metric"/>
              </a:rPr>
              <a:t>ischaemic</a:t>
            </a:r>
            <a:r>
              <a:rPr lang="en-US" b="0" i="0" dirty="0">
                <a:solidFill>
                  <a:srgbClr val="141A27"/>
                </a:solidFill>
                <a:effectLst/>
                <a:latin typeface="Metric"/>
              </a:rPr>
              <a:t> stroke (most common) as an episode of neurological dysfunction caused by focal cerebral, spinal or retinal infarction</a:t>
            </a:r>
          </a:p>
          <a:p>
            <a:pPr marL="152400" indent="0" algn="l">
              <a:buFont typeface="Arial" panose="020B0604020202020204" pitchFamily="34" charset="0"/>
              <a:buNone/>
            </a:pPr>
            <a:endParaRPr lang="en-US" b="0" i="0" dirty="0">
              <a:solidFill>
                <a:srgbClr val="141A27"/>
              </a:solidFill>
              <a:effectLst/>
              <a:latin typeface="Metric"/>
            </a:endParaRPr>
          </a:p>
          <a:p>
            <a:pPr marL="152400" indent="0" algn="l">
              <a:buFont typeface="Arial" panose="020B0604020202020204" pitchFamily="34" charset="0"/>
              <a:buNone/>
            </a:pPr>
            <a:r>
              <a:rPr lang="en-US" b="0" i="0" dirty="0">
                <a:solidFill>
                  <a:srgbClr val="141A27"/>
                </a:solidFill>
                <a:effectLst/>
                <a:latin typeface="Metric"/>
              </a:rPr>
              <a:t>RFs=</a:t>
            </a:r>
            <a:r>
              <a:rPr lang="en-GB" b="0" i="0" dirty="0">
                <a:solidFill>
                  <a:srgbClr val="141A27"/>
                </a:solidFill>
                <a:effectLst/>
                <a:latin typeface="Metric"/>
              </a:rPr>
              <a:t>Smoking Diabetes mellitus Hypertension Hypercholesterolaemia Obesity Atrial fibrillation Carotid artery disease Age </a:t>
            </a:r>
            <a:r>
              <a:rPr lang="en-GB" b="0" i="0" dirty="0" err="1">
                <a:solidFill>
                  <a:srgbClr val="141A27"/>
                </a:solidFill>
                <a:effectLst/>
                <a:latin typeface="Metric"/>
              </a:rPr>
              <a:t>Thrombophilic</a:t>
            </a:r>
            <a:r>
              <a:rPr lang="en-GB" b="0" i="0" dirty="0">
                <a:solidFill>
                  <a:srgbClr val="141A27"/>
                </a:solidFill>
                <a:effectLst/>
                <a:latin typeface="Metric"/>
              </a:rPr>
              <a:t> disorders (e.g. antiphospholipid syndrome) Sickle cell disease</a:t>
            </a:r>
          </a:p>
          <a:p>
            <a:pPr marL="152400" indent="0" algn="l">
              <a:buFont typeface="Arial" panose="020B0604020202020204" pitchFamily="34" charset="0"/>
              <a:buNone/>
            </a:pPr>
            <a:endParaRPr lang="en-GB" b="0" i="0" dirty="0">
              <a:solidFill>
                <a:srgbClr val="141A27"/>
              </a:solidFill>
              <a:effectLst/>
              <a:latin typeface="Metric"/>
            </a:endParaRPr>
          </a:p>
          <a:p>
            <a:pPr marL="152400" indent="0" algn="l">
              <a:buFont typeface="Arial" panose="020B0604020202020204" pitchFamily="34" charset="0"/>
              <a:buNone/>
            </a:pPr>
            <a:endParaRPr lang="en-GB" b="0" i="0" dirty="0">
              <a:solidFill>
                <a:srgbClr val="141A27"/>
              </a:solidFill>
              <a:effectLst/>
              <a:latin typeface="Metric"/>
            </a:endParaRP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675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0" i="0" u="none" strike="noStrike" cap="none">
              <a:solidFill>
                <a:schemeClr val="dk1"/>
              </a:solidFill>
              <a:latin typeface="Radley"/>
              <a:ea typeface="Radley"/>
              <a:cs typeface="Radley"/>
              <a:sym typeface="Radley"/>
            </a:endParaRPr>
          </a:p>
        </p:txBody>
      </p:sp>
      <p:sp>
        <p:nvSpPr>
          <p:cNvPr id="95" name="Google Shape;95;p2"/>
          <p:cNvSpPr txBox="1"/>
          <p:nvPr/>
        </p:nvSpPr>
        <p:spPr>
          <a:xfrm>
            <a:off x="5061475" y="5930880"/>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3</a:t>
            </a: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4</a:t>
            </a:r>
            <a:endParaRPr sz="3200" b="1" i="0" u="none" strike="noStrike" cap="none">
              <a:solidFill>
                <a:srgbClr val="293267"/>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2" descr="A picture containing text&#10;&#10;Description automatically generated"/>
          <p:cNvPicPr preferRelativeResize="0"/>
          <p:nvPr/>
        </p:nvPicPr>
        <p:blipFill rotWithShape="1">
          <a:blip r:embed="rId4">
            <a:alphaModFix/>
          </a:blip>
          <a:srcRect b="11473"/>
          <a:stretch/>
        </p:blipFill>
        <p:spPr>
          <a:xfrm>
            <a:off x="2358025" y="-587025"/>
            <a:ext cx="7475949" cy="661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1905849" y="0"/>
            <a:ext cx="838030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bg1"/>
                </a:solidFill>
                <a:latin typeface="Arial"/>
                <a:ea typeface="Arial"/>
                <a:cs typeface="Arial"/>
                <a:sym typeface="Arial"/>
              </a:rPr>
              <a:t>Migraine Management</a:t>
            </a:r>
            <a:endParaRPr sz="4800" i="0" u="none" strike="noStrike" cap="none" dirty="0">
              <a:solidFill>
                <a:schemeClr val="bg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199;p6">
            <a:extLst>
              <a:ext uri="{FF2B5EF4-FFF2-40B4-BE49-F238E27FC236}">
                <a16:creationId xmlns:a16="http://schemas.microsoft.com/office/drawing/2014/main" id="{31C555FA-0717-68D9-8D9A-D8F7C7E301C0}"/>
              </a:ext>
            </a:extLst>
          </p:cNvPr>
          <p:cNvSpPr txBox="1">
            <a:spLocks noGrp="1"/>
          </p:cNvSpPr>
          <p:nvPr>
            <p:ph type="body" idx="1"/>
          </p:nvPr>
        </p:nvSpPr>
        <p:spPr>
          <a:xfrm>
            <a:off x="28575" y="1505275"/>
            <a:ext cx="6700837" cy="526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latin typeface="Arial"/>
                <a:ea typeface="Arial"/>
                <a:cs typeface="Arial"/>
                <a:sym typeface="Arial"/>
              </a:rPr>
              <a:t>Acute Mx:</a:t>
            </a:r>
          </a:p>
          <a:p>
            <a:pPr indent="-457200">
              <a:spcBef>
                <a:spcPts val="0"/>
              </a:spcBef>
              <a:buSzPts val="2800"/>
            </a:pPr>
            <a:r>
              <a:rPr lang="en-GB" dirty="0">
                <a:latin typeface="Arial"/>
                <a:ea typeface="Arial"/>
                <a:cs typeface="Arial"/>
                <a:sym typeface="Arial"/>
              </a:rPr>
              <a:t>Triptans, NSAIDS and/or paracetamol</a:t>
            </a:r>
          </a:p>
          <a:p>
            <a:pPr indent="-457200">
              <a:spcBef>
                <a:spcPts val="0"/>
              </a:spcBef>
              <a:buSzPts val="2800"/>
            </a:pPr>
            <a:r>
              <a:rPr lang="en-GB" dirty="0">
                <a:latin typeface="Arial"/>
                <a:ea typeface="Arial"/>
                <a:cs typeface="Arial"/>
                <a:sym typeface="Arial"/>
              </a:rPr>
              <a:t>Consider metoclopramide or prochlorperazine </a:t>
            </a:r>
            <a:r>
              <a:rPr lang="en-GB" sz="2000" dirty="0">
                <a:latin typeface="Arial"/>
                <a:ea typeface="Arial"/>
                <a:cs typeface="Arial"/>
                <a:sym typeface="Arial"/>
              </a:rPr>
              <a:t>(if N+V is a prominent symptom or the above medication is not tolerated/contraindicated)</a:t>
            </a:r>
          </a:p>
          <a:p>
            <a:pPr indent="-457200">
              <a:spcBef>
                <a:spcPts val="0"/>
              </a:spcBef>
              <a:buSzPts val="2800"/>
            </a:pPr>
            <a:endParaRPr lang="en-GB" dirty="0">
              <a:latin typeface="Arial"/>
              <a:ea typeface="Arial"/>
              <a:cs typeface="Arial"/>
              <a:sym typeface="Arial"/>
            </a:endParaRPr>
          </a:p>
          <a:p>
            <a:pPr marL="0" indent="0">
              <a:spcBef>
                <a:spcPts val="0"/>
              </a:spcBef>
              <a:buSzPts val="2800"/>
              <a:buNone/>
            </a:pPr>
            <a:r>
              <a:rPr lang="en-GB" dirty="0">
                <a:latin typeface="Arial"/>
                <a:ea typeface="Arial"/>
                <a:cs typeface="Arial"/>
                <a:sym typeface="Arial"/>
              </a:rPr>
              <a:t>Prophylaxis Mx:</a:t>
            </a:r>
          </a:p>
          <a:p>
            <a:pPr indent="-457200">
              <a:spcBef>
                <a:spcPts val="0"/>
              </a:spcBef>
              <a:buSzPts val="2800"/>
            </a:pPr>
            <a:r>
              <a:rPr lang="en-GB" dirty="0">
                <a:latin typeface="Arial"/>
                <a:ea typeface="Arial"/>
                <a:cs typeface="Arial"/>
                <a:sym typeface="Arial"/>
              </a:rPr>
              <a:t>Propranolol</a:t>
            </a:r>
          </a:p>
          <a:p>
            <a:pPr indent="-457200">
              <a:spcBef>
                <a:spcPts val="0"/>
              </a:spcBef>
              <a:buSzPts val="2800"/>
            </a:pPr>
            <a:r>
              <a:rPr lang="en-GB" dirty="0">
                <a:latin typeface="Arial"/>
                <a:ea typeface="Arial"/>
                <a:cs typeface="Arial"/>
                <a:sym typeface="Arial"/>
              </a:rPr>
              <a:t>Amitriptyline</a:t>
            </a:r>
          </a:p>
          <a:p>
            <a:pPr indent="-457200">
              <a:spcBef>
                <a:spcPts val="0"/>
              </a:spcBef>
              <a:buSzPts val="2800"/>
            </a:pPr>
            <a:r>
              <a:rPr lang="en-GB" dirty="0">
                <a:latin typeface="Arial"/>
                <a:ea typeface="Arial"/>
                <a:cs typeface="Arial"/>
                <a:sym typeface="Arial"/>
              </a:rPr>
              <a:t>Topiramate</a:t>
            </a:r>
          </a:p>
          <a:p>
            <a:pPr indent="-457200">
              <a:spcBef>
                <a:spcPts val="0"/>
              </a:spcBef>
              <a:buSzPts val="2800"/>
            </a:pPr>
            <a:endParaRPr dirty="0">
              <a:latin typeface="Arial"/>
              <a:ea typeface="Arial"/>
              <a:cs typeface="Arial"/>
              <a:sym typeface="Arial"/>
            </a:endParaRPr>
          </a:p>
        </p:txBody>
      </p:sp>
      <p:sp>
        <p:nvSpPr>
          <p:cNvPr id="4" name="TextBox 3">
            <a:extLst>
              <a:ext uri="{FF2B5EF4-FFF2-40B4-BE49-F238E27FC236}">
                <a16:creationId xmlns:a16="http://schemas.microsoft.com/office/drawing/2014/main" id="{94ADAFCB-B3C1-0A56-EC37-9F28F8093CA9}"/>
              </a:ext>
            </a:extLst>
          </p:cNvPr>
          <p:cNvSpPr txBox="1"/>
          <p:nvPr/>
        </p:nvSpPr>
        <p:spPr>
          <a:xfrm>
            <a:off x="7539037" y="1512096"/>
            <a:ext cx="4457700" cy="5262979"/>
          </a:xfrm>
          <a:prstGeom prst="rect">
            <a:avLst/>
          </a:prstGeom>
          <a:noFill/>
        </p:spPr>
        <p:txBody>
          <a:bodyPr wrap="square" rtlCol="0">
            <a:spAutoFit/>
          </a:bodyPr>
          <a:lstStyle/>
          <a:p>
            <a:r>
              <a:rPr lang="en-GB" sz="2800" dirty="0"/>
              <a:t>Triptans:</a:t>
            </a:r>
          </a:p>
          <a:p>
            <a:pPr marL="285750" indent="-285750">
              <a:buFont typeface="Arial" panose="020B0604020202020204" pitchFamily="34" charset="0"/>
              <a:buChar char="•"/>
            </a:pPr>
            <a:r>
              <a:rPr lang="en-GB" sz="2800" dirty="0"/>
              <a:t>5-HT agonists</a:t>
            </a:r>
          </a:p>
          <a:p>
            <a:pPr marL="285750" indent="-285750">
              <a:buFont typeface="Arial" panose="020B0604020202020204" pitchFamily="34" charset="0"/>
              <a:buChar char="•"/>
            </a:pPr>
            <a:r>
              <a:rPr lang="en-GB" sz="2800" dirty="0"/>
              <a:t>Routes: oral , nasal, </a:t>
            </a:r>
            <a:r>
              <a:rPr lang="en-GB" sz="2800" dirty="0" err="1"/>
              <a:t>subcut</a:t>
            </a:r>
            <a:endParaRPr lang="en-GB" sz="2800" dirty="0"/>
          </a:p>
          <a:p>
            <a:pPr marL="285750" indent="-285750">
              <a:buFont typeface="Arial" panose="020B0604020202020204" pitchFamily="34" charset="0"/>
              <a:buChar char="•"/>
            </a:pPr>
            <a:r>
              <a:rPr lang="en-GB" sz="2800" dirty="0"/>
              <a:t>Side effects: flushing, tingling, chest and throat tightness (may mimic angina- can be distressing)</a:t>
            </a:r>
          </a:p>
          <a:p>
            <a:pPr marL="285750" indent="-285750">
              <a:buFont typeface="Arial" panose="020B0604020202020204" pitchFamily="34" charset="0"/>
              <a:buChar char="•"/>
            </a:pPr>
            <a:r>
              <a:rPr lang="en-GB" sz="2800" dirty="0"/>
              <a:t>Contraindicated in patients with IHD or cerebrovascular disease </a:t>
            </a:r>
          </a:p>
        </p:txBody>
      </p:sp>
    </p:spTree>
    <p:extLst>
      <p:ext uri="{BB962C8B-B14F-4D97-AF65-F5344CB8AC3E}">
        <p14:creationId xmlns:p14="http://schemas.microsoft.com/office/powerpoint/2010/main" val="377595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3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04;p7">
            <a:extLst>
              <a:ext uri="{FF2B5EF4-FFF2-40B4-BE49-F238E27FC236}">
                <a16:creationId xmlns:a16="http://schemas.microsoft.com/office/drawing/2014/main" id="{58C95753-AF96-8D39-A775-8EA247F69758}"/>
              </a:ext>
            </a:extLst>
          </p:cNvPr>
          <p:cNvSpPr txBox="1">
            <a:spLocks noGrp="1"/>
          </p:cNvSpPr>
          <p:nvPr>
            <p:ph type="title"/>
          </p:nvPr>
        </p:nvSpPr>
        <p:spPr>
          <a:xfrm>
            <a:off x="520148" y="238364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dirty="0">
                <a:latin typeface="Arial"/>
                <a:ea typeface="Arial"/>
                <a:cs typeface="Arial"/>
                <a:sym typeface="Arial"/>
              </a:rPr>
              <a:t>A 13-month baby presents to A&amp;E with a distressed mother complaining that her baby just doesn’t seem himself. He seems drowsy and has fluctuating levels of alertness. On examination you notice the baby has multiple unexplained bruises on his body and is very small for his age. You then order a CT head.  </a:t>
            </a:r>
            <a:br>
              <a:rPr lang="en-US" sz="2400" dirty="0">
                <a:latin typeface="Arial"/>
                <a:ea typeface="Arial"/>
                <a:cs typeface="Arial"/>
                <a:sym typeface="Arial"/>
              </a:rPr>
            </a:br>
            <a:br>
              <a:rPr lang="en-US" sz="2400" dirty="0">
                <a:latin typeface="Arial"/>
                <a:ea typeface="Arial"/>
                <a:cs typeface="Arial"/>
                <a:sym typeface="Arial"/>
              </a:rPr>
            </a:br>
            <a:r>
              <a:rPr lang="en-US" sz="2400" dirty="0">
                <a:latin typeface="Arial"/>
                <a:ea typeface="Arial"/>
                <a:cs typeface="Arial"/>
                <a:sym typeface="Arial"/>
              </a:rPr>
              <a:t>What signs will you see on the CT head?</a:t>
            </a:r>
            <a:br>
              <a:rPr lang="en-US" sz="2400" dirty="0">
                <a:latin typeface="Calibri"/>
                <a:ea typeface="Calibri"/>
                <a:cs typeface="Calibri"/>
                <a:sym typeface="Calibri"/>
              </a:rPr>
            </a:br>
            <a:br>
              <a:rPr lang="en-US" sz="2400" dirty="0">
                <a:latin typeface="Calibri"/>
                <a:ea typeface="Calibri"/>
                <a:cs typeface="Calibri"/>
                <a:sym typeface="Calibri"/>
              </a:rPr>
            </a:br>
            <a:br>
              <a:rPr lang="en-US" sz="2400" dirty="0"/>
            </a:br>
            <a:br>
              <a:rPr lang="en-US" sz="2400" dirty="0"/>
            </a:br>
            <a:br>
              <a:rPr lang="en-US" sz="2400" dirty="0"/>
            </a:br>
            <a:endParaRPr sz="2400" dirty="0"/>
          </a:p>
        </p:txBody>
      </p:sp>
      <p:sp>
        <p:nvSpPr>
          <p:cNvPr id="3" name="Google Shape;205;p7">
            <a:extLst>
              <a:ext uri="{FF2B5EF4-FFF2-40B4-BE49-F238E27FC236}">
                <a16:creationId xmlns:a16="http://schemas.microsoft.com/office/drawing/2014/main" id="{5501B1C7-7951-6110-B108-ED4D5467DCEC}"/>
              </a:ext>
            </a:extLst>
          </p:cNvPr>
          <p:cNvSpPr txBox="1"/>
          <p:nvPr/>
        </p:nvSpPr>
        <p:spPr>
          <a:xfrm>
            <a:off x="520148" y="3550180"/>
            <a:ext cx="11009100" cy="1939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Crescent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extradural </a:t>
            </a:r>
            <a:r>
              <a:rPr lang="en-US" sz="2400" dirty="0" err="1">
                <a:solidFill>
                  <a:schemeClr val="dk1"/>
                </a:solidFill>
                <a:latin typeface="Calibri"/>
                <a:ea typeface="Calibri"/>
                <a:cs typeface="Calibri"/>
                <a:sym typeface="Calibri"/>
              </a:rPr>
              <a:t>haemorrhage</a:t>
            </a:r>
            <a:endParaRPr dirty="0"/>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Crescent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subdural </a:t>
            </a:r>
            <a:r>
              <a:rPr lang="en-US" sz="2400" dirty="0" err="1">
                <a:solidFill>
                  <a:schemeClr val="dk1"/>
                </a:solidFill>
                <a:latin typeface="Calibri"/>
                <a:ea typeface="Calibri"/>
                <a:cs typeface="Calibri"/>
                <a:sym typeface="Calibri"/>
              </a:rPr>
              <a:t>haemorrhage</a:t>
            </a:r>
            <a:endParaRPr dirty="0"/>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Star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extradural </a:t>
            </a:r>
            <a:r>
              <a:rPr lang="en-US" sz="2400" dirty="0" err="1">
                <a:solidFill>
                  <a:schemeClr val="dk1"/>
                </a:solidFill>
                <a:latin typeface="Calibri"/>
                <a:ea typeface="Calibri"/>
                <a:cs typeface="Calibri"/>
                <a:sym typeface="Calibri"/>
              </a:rPr>
              <a:t>haemorrhage</a:t>
            </a:r>
            <a:endParaRPr dirty="0"/>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Lens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a subdural </a:t>
            </a:r>
            <a:r>
              <a:rPr lang="en-US" sz="2400" dirty="0" err="1">
                <a:solidFill>
                  <a:schemeClr val="dk1"/>
                </a:solidFill>
                <a:latin typeface="Calibri"/>
                <a:ea typeface="Calibri"/>
                <a:cs typeface="Calibri"/>
                <a:sym typeface="Calibri"/>
              </a:rPr>
              <a:t>haemorrhage</a:t>
            </a:r>
            <a:r>
              <a:rPr lang="en-US" sz="24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Lens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a subarachnoid </a:t>
            </a:r>
            <a:r>
              <a:rPr lang="en-US" sz="2400" dirty="0" err="1">
                <a:solidFill>
                  <a:schemeClr val="dk1"/>
                </a:solidFill>
                <a:latin typeface="Calibri"/>
                <a:ea typeface="Calibri"/>
                <a:cs typeface="Calibri"/>
                <a:sym typeface="Calibri"/>
              </a:rPr>
              <a:t>haemorrhage</a:t>
            </a:r>
            <a:endParaRPr dirty="0"/>
          </a:p>
        </p:txBody>
      </p:sp>
    </p:spTree>
    <p:extLst>
      <p:ext uri="{BB962C8B-B14F-4D97-AF65-F5344CB8AC3E}">
        <p14:creationId xmlns:p14="http://schemas.microsoft.com/office/powerpoint/2010/main" val="382381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3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04;p7">
            <a:extLst>
              <a:ext uri="{FF2B5EF4-FFF2-40B4-BE49-F238E27FC236}">
                <a16:creationId xmlns:a16="http://schemas.microsoft.com/office/drawing/2014/main" id="{58C95753-AF96-8D39-A775-8EA247F69758}"/>
              </a:ext>
            </a:extLst>
          </p:cNvPr>
          <p:cNvSpPr txBox="1">
            <a:spLocks noGrp="1"/>
          </p:cNvSpPr>
          <p:nvPr>
            <p:ph type="title"/>
          </p:nvPr>
        </p:nvSpPr>
        <p:spPr>
          <a:xfrm>
            <a:off x="520148" y="238364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dirty="0">
                <a:latin typeface="Arial"/>
                <a:ea typeface="Arial"/>
                <a:cs typeface="Arial"/>
                <a:sym typeface="Arial"/>
              </a:rPr>
              <a:t>A 13-month baby presents to A&amp;E with a distressed mother complaining that her baby just doesn’t seem himself. He seems drowsy and has fluctuating levels of alertness. On examination you notice the baby has multiple unexplained bruises on his body and is very small for his age. You then order a CT head.  </a:t>
            </a:r>
            <a:br>
              <a:rPr lang="en-US" sz="2400" dirty="0">
                <a:latin typeface="Arial"/>
                <a:ea typeface="Arial"/>
                <a:cs typeface="Arial"/>
                <a:sym typeface="Arial"/>
              </a:rPr>
            </a:br>
            <a:br>
              <a:rPr lang="en-US" sz="2400" dirty="0">
                <a:latin typeface="Arial"/>
                <a:ea typeface="Arial"/>
                <a:cs typeface="Arial"/>
                <a:sym typeface="Arial"/>
              </a:rPr>
            </a:br>
            <a:r>
              <a:rPr lang="en-US" sz="2400" dirty="0">
                <a:latin typeface="Arial"/>
                <a:ea typeface="Arial"/>
                <a:cs typeface="Arial"/>
                <a:sym typeface="Arial"/>
              </a:rPr>
              <a:t>What signs will you see on the CT head?</a:t>
            </a:r>
            <a:br>
              <a:rPr lang="en-US" sz="2400" dirty="0">
                <a:latin typeface="Calibri"/>
                <a:ea typeface="Calibri"/>
                <a:cs typeface="Calibri"/>
                <a:sym typeface="Calibri"/>
              </a:rPr>
            </a:br>
            <a:br>
              <a:rPr lang="en-US" sz="2400" dirty="0">
                <a:latin typeface="Calibri"/>
                <a:ea typeface="Calibri"/>
                <a:cs typeface="Calibri"/>
                <a:sym typeface="Calibri"/>
              </a:rPr>
            </a:br>
            <a:br>
              <a:rPr lang="en-US" sz="2400" dirty="0"/>
            </a:br>
            <a:br>
              <a:rPr lang="en-US" sz="2400" dirty="0"/>
            </a:br>
            <a:br>
              <a:rPr lang="en-US" sz="2400" dirty="0"/>
            </a:br>
            <a:endParaRPr sz="2400" dirty="0"/>
          </a:p>
        </p:txBody>
      </p:sp>
      <p:sp>
        <p:nvSpPr>
          <p:cNvPr id="3" name="Google Shape;205;p7">
            <a:extLst>
              <a:ext uri="{FF2B5EF4-FFF2-40B4-BE49-F238E27FC236}">
                <a16:creationId xmlns:a16="http://schemas.microsoft.com/office/drawing/2014/main" id="{5501B1C7-7951-6110-B108-ED4D5467DCEC}"/>
              </a:ext>
            </a:extLst>
          </p:cNvPr>
          <p:cNvSpPr txBox="1"/>
          <p:nvPr/>
        </p:nvSpPr>
        <p:spPr>
          <a:xfrm>
            <a:off x="520148" y="3550180"/>
            <a:ext cx="11009100" cy="1939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Crescent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extradural </a:t>
            </a:r>
            <a:r>
              <a:rPr lang="en-US" sz="2400" dirty="0" err="1">
                <a:solidFill>
                  <a:schemeClr val="dk1"/>
                </a:solidFill>
                <a:latin typeface="Calibri"/>
                <a:ea typeface="Calibri"/>
                <a:cs typeface="Calibri"/>
                <a:sym typeface="Calibri"/>
              </a:rPr>
              <a:t>haemorrhage</a:t>
            </a:r>
            <a:endParaRPr dirty="0"/>
          </a:p>
          <a:p>
            <a:pPr marL="342900" marR="0" lvl="0" indent="-342900" algn="l" rtl="0">
              <a:spcBef>
                <a:spcPts val="0"/>
              </a:spcBef>
              <a:spcAft>
                <a:spcPts val="0"/>
              </a:spcAft>
              <a:buClr>
                <a:schemeClr val="dk1"/>
              </a:buClr>
              <a:buSzPts val="2400"/>
              <a:buFont typeface="Calibri"/>
              <a:buAutoNum type="alphaUcPeriod"/>
            </a:pPr>
            <a:r>
              <a:rPr lang="en-US" sz="2400" b="1" dirty="0">
                <a:solidFill>
                  <a:srgbClr val="00B050"/>
                </a:solidFill>
                <a:latin typeface="Calibri"/>
                <a:ea typeface="Calibri"/>
                <a:cs typeface="Calibri"/>
                <a:sym typeface="Calibri"/>
              </a:rPr>
              <a:t>Crescent shaped </a:t>
            </a:r>
            <a:r>
              <a:rPr lang="en-US" sz="2400" b="1" dirty="0" err="1">
                <a:solidFill>
                  <a:srgbClr val="00B050"/>
                </a:solidFill>
                <a:latin typeface="Calibri"/>
                <a:ea typeface="Calibri"/>
                <a:cs typeface="Calibri"/>
                <a:sym typeface="Calibri"/>
              </a:rPr>
              <a:t>haematoma</a:t>
            </a:r>
            <a:r>
              <a:rPr lang="en-US" sz="2400" b="1" dirty="0">
                <a:solidFill>
                  <a:srgbClr val="00B050"/>
                </a:solidFill>
                <a:latin typeface="Calibri"/>
                <a:ea typeface="Calibri"/>
                <a:cs typeface="Calibri"/>
                <a:sym typeface="Calibri"/>
              </a:rPr>
              <a:t> indicating subdural </a:t>
            </a:r>
            <a:r>
              <a:rPr lang="en-US" sz="2400" b="1" dirty="0" err="1">
                <a:solidFill>
                  <a:srgbClr val="00B050"/>
                </a:solidFill>
                <a:latin typeface="Calibri"/>
                <a:ea typeface="Calibri"/>
                <a:cs typeface="Calibri"/>
                <a:sym typeface="Calibri"/>
              </a:rPr>
              <a:t>haemorrhage</a:t>
            </a:r>
            <a:endParaRPr b="1" dirty="0">
              <a:solidFill>
                <a:srgbClr val="00B050"/>
              </a:solidFill>
            </a:endParaRPr>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Star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extradural </a:t>
            </a:r>
            <a:r>
              <a:rPr lang="en-US" sz="2400" dirty="0" err="1">
                <a:solidFill>
                  <a:schemeClr val="dk1"/>
                </a:solidFill>
                <a:latin typeface="Calibri"/>
                <a:ea typeface="Calibri"/>
                <a:cs typeface="Calibri"/>
                <a:sym typeface="Calibri"/>
              </a:rPr>
              <a:t>haemorrhage</a:t>
            </a:r>
            <a:endParaRPr dirty="0"/>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Lens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a subdural </a:t>
            </a:r>
            <a:r>
              <a:rPr lang="en-US" sz="2400" dirty="0" err="1">
                <a:solidFill>
                  <a:schemeClr val="dk1"/>
                </a:solidFill>
                <a:latin typeface="Calibri"/>
                <a:ea typeface="Calibri"/>
                <a:cs typeface="Calibri"/>
                <a:sym typeface="Calibri"/>
              </a:rPr>
              <a:t>haemorrhage</a:t>
            </a:r>
            <a:r>
              <a:rPr lang="en-US" sz="24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2400"/>
              <a:buFont typeface="Calibri"/>
              <a:buAutoNum type="alphaUcPeriod"/>
            </a:pPr>
            <a:r>
              <a:rPr lang="en-US" sz="2400" dirty="0">
                <a:solidFill>
                  <a:schemeClr val="dk1"/>
                </a:solidFill>
                <a:latin typeface="Calibri"/>
                <a:ea typeface="Calibri"/>
                <a:cs typeface="Calibri"/>
                <a:sym typeface="Calibri"/>
              </a:rPr>
              <a:t>Lens shaped </a:t>
            </a:r>
            <a:r>
              <a:rPr lang="en-US" sz="2400" dirty="0" err="1">
                <a:solidFill>
                  <a:schemeClr val="dk1"/>
                </a:solidFill>
                <a:latin typeface="Calibri"/>
                <a:ea typeface="Calibri"/>
                <a:cs typeface="Calibri"/>
                <a:sym typeface="Calibri"/>
              </a:rPr>
              <a:t>haematoma</a:t>
            </a:r>
            <a:r>
              <a:rPr lang="en-US" sz="2400" dirty="0">
                <a:solidFill>
                  <a:schemeClr val="dk1"/>
                </a:solidFill>
                <a:latin typeface="Calibri"/>
                <a:ea typeface="Calibri"/>
                <a:cs typeface="Calibri"/>
                <a:sym typeface="Calibri"/>
              </a:rPr>
              <a:t> indicating a subarachnoid </a:t>
            </a:r>
            <a:r>
              <a:rPr lang="en-US" sz="2400" dirty="0" err="1">
                <a:solidFill>
                  <a:schemeClr val="dk1"/>
                </a:solidFill>
                <a:latin typeface="Calibri"/>
                <a:ea typeface="Calibri"/>
                <a:cs typeface="Calibri"/>
                <a:sym typeface="Calibri"/>
              </a:rPr>
              <a:t>haemorrhage</a:t>
            </a:r>
            <a:endParaRPr dirty="0"/>
          </a:p>
        </p:txBody>
      </p:sp>
      <p:pic>
        <p:nvPicPr>
          <p:cNvPr id="4" name="Picture 3">
            <a:extLst>
              <a:ext uri="{FF2B5EF4-FFF2-40B4-BE49-F238E27FC236}">
                <a16:creationId xmlns:a16="http://schemas.microsoft.com/office/drawing/2014/main" id="{54B70388-074F-ADB0-0B7B-5FED2B36C506}"/>
              </a:ext>
            </a:extLst>
          </p:cNvPr>
          <p:cNvPicPr>
            <a:picLocks noChangeAspect="1"/>
          </p:cNvPicPr>
          <p:nvPr/>
        </p:nvPicPr>
        <p:blipFill>
          <a:blip r:embed="rId4"/>
          <a:stretch>
            <a:fillRect/>
          </a:stretch>
        </p:blipFill>
        <p:spPr>
          <a:xfrm>
            <a:off x="10565425" y="5260422"/>
            <a:ext cx="1390008" cy="1304657"/>
          </a:xfrm>
          <a:prstGeom prst="rect">
            <a:avLst/>
          </a:prstGeom>
        </p:spPr>
      </p:pic>
    </p:spTree>
    <p:extLst>
      <p:ext uri="{BB962C8B-B14F-4D97-AF65-F5344CB8AC3E}">
        <p14:creationId xmlns:p14="http://schemas.microsoft.com/office/powerpoint/2010/main" val="17105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192380" y="0"/>
            <a:ext cx="667847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0" i="0" u="none" strike="noStrike" cap="none" dirty="0">
                <a:solidFill>
                  <a:schemeClr val="bg1"/>
                </a:solidFill>
                <a:latin typeface="Calibri"/>
                <a:ea typeface="Calibri"/>
                <a:cs typeface="Calibri"/>
                <a:sym typeface="Calibri"/>
              </a:rPr>
              <a:t>Subdural Haemorrhage</a:t>
            </a:r>
            <a:endParaRPr sz="4800" b="0" i="0" u="none" strike="noStrike" cap="none" dirty="0">
              <a:solidFill>
                <a:schemeClr val="bg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17;p9">
            <a:extLst>
              <a:ext uri="{FF2B5EF4-FFF2-40B4-BE49-F238E27FC236}">
                <a16:creationId xmlns:a16="http://schemas.microsoft.com/office/drawing/2014/main" id="{7E191473-4EF0-B985-5501-E74E7F3CD987}"/>
              </a:ext>
            </a:extLst>
          </p:cNvPr>
          <p:cNvSpPr/>
          <p:nvPr/>
        </p:nvSpPr>
        <p:spPr>
          <a:xfrm>
            <a:off x="-1" y="814812"/>
            <a:ext cx="12188952" cy="60431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219;p9">
            <a:extLst>
              <a:ext uri="{FF2B5EF4-FFF2-40B4-BE49-F238E27FC236}">
                <a16:creationId xmlns:a16="http://schemas.microsoft.com/office/drawing/2014/main" id="{34A7C6B6-7534-EB57-2B21-D775FECFDA76}"/>
              </a:ext>
            </a:extLst>
          </p:cNvPr>
          <p:cNvSpPr txBox="1">
            <a:spLocks noGrp="1"/>
          </p:cNvSpPr>
          <p:nvPr>
            <p:ph type="body" idx="1"/>
          </p:nvPr>
        </p:nvSpPr>
        <p:spPr>
          <a:xfrm>
            <a:off x="304800" y="1179213"/>
            <a:ext cx="6555300" cy="529824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94444"/>
              <a:buNone/>
            </a:pPr>
            <a:r>
              <a:rPr lang="en-US" sz="2117" dirty="0">
                <a:latin typeface="Arial"/>
                <a:ea typeface="Arial"/>
                <a:cs typeface="Arial"/>
                <a:sym typeface="Arial"/>
              </a:rPr>
              <a:t>Suspected shaken baby syndrome – baby is shaken vigorously which causes a bleed in the subdural space. Can happen if parents are abusive and neglectful. This presents with fluctuating levels of consciousness, drowsiness, headache, signs of raised ICP – nausea and vomiting, confusion etc. </a:t>
            </a:r>
            <a:endParaRPr sz="2117" dirty="0">
              <a:latin typeface="Arial"/>
              <a:ea typeface="Arial"/>
              <a:cs typeface="Arial"/>
              <a:sym typeface="Arial"/>
            </a:endParaRPr>
          </a:p>
          <a:p>
            <a:pPr marL="0" lvl="0" indent="0" algn="l" rtl="0">
              <a:lnSpc>
                <a:spcPct val="100000"/>
              </a:lnSpc>
              <a:spcBef>
                <a:spcPts val="1000"/>
              </a:spcBef>
              <a:spcAft>
                <a:spcPts val="0"/>
              </a:spcAft>
              <a:buClr>
                <a:schemeClr val="dk1"/>
              </a:buClr>
              <a:buSzPct val="94444"/>
              <a:buNone/>
            </a:pPr>
            <a:r>
              <a:rPr lang="en-US" sz="2117" dirty="0">
                <a:latin typeface="Arial"/>
                <a:ea typeface="Arial"/>
                <a:cs typeface="Arial"/>
                <a:sym typeface="Arial"/>
              </a:rPr>
              <a:t>Subdural </a:t>
            </a:r>
            <a:r>
              <a:rPr lang="en-US" sz="2117" dirty="0" err="1">
                <a:latin typeface="Arial"/>
                <a:ea typeface="Arial"/>
                <a:cs typeface="Arial"/>
                <a:sym typeface="Arial"/>
              </a:rPr>
              <a:t>haematomas</a:t>
            </a:r>
            <a:r>
              <a:rPr lang="en-US" sz="2117" dirty="0">
                <a:latin typeface="Arial"/>
                <a:ea typeface="Arial"/>
                <a:cs typeface="Arial"/>
                <a:sym typeface="Arial"/>
              </a:rPr>
              <a:t> are usually seen in </a:t>
            </a:r>
            <a:r>
              <a:rPr lang="en-US" sz="2117" dirty="0">
                <a:solidFill>
                  <a:srgbClr val="FF0000"/>
                </a:solidFill>
                <a:latin typeface="Arial"/>
                <a:ea typeface="Arial"/>
                <a:cs typeface="Arial"/>
                <a:sym typeface="Arial"/>
              </a:rPr>
              <a:t>elderly patients, alcoholics</a:t>
            </a:r>
            <a:r>
              <a:rPr lang="en-US" sz="2117" dirty="0">
                <a:latin typeface="Arial"/>
                <a:ea typeface="Arial"/>
                <a:cs typeface="Arial"/>
                <a:sym typeface="Arial"/>
              </a:rPr>
              <a:t> and babies due to small brain sizes. This means </a:t>
            </a:r>
            <a:r>
              <a:rPr lang="en-US" sz="2117" dirty="0">
                <a:solidFill>
                  <a:srgbClr val="FF0000"/>
                </a:solidFill>
                <a:latin typeface="Arial"/>
                <a:ea typeface="Arial"/>
                <a:cs typeface="Arial"/>
                <a:sym typeface="Arial"/>
              </a:rPr>
              <a:t>bridging veins </a:t>
            </a:r>
            <a:r>
              <a:rPr lang="en-US" sz="2117" dirty="0">
                <a:latin typeface="Arial"/>
                <a:ea typeface="Arial"/>
                <a:cs typeface="Arial"/>
                <a:sym typeface="Arial"/>
              </a:rPr>
              <a:t>are vulnerable and prone to rupture. </a:t>
            </a:r>
            <a:endParaRPr sz="2117" dirty="0">
              <a:latin typeface="Arial"/>
              <a:ea typeface="Arial"/>
              <a:cs typeface="Arial"/>
              <a:sym typeface="Arial"/>
            </a:endParaRPr>
          </a:p>
          <a:p>
            <a:pPr marL="0" lvl="0" indent="0" algn="l" rtl="0">
              <a:lnSpc>
                <a:spcPct val="100000"/>
              </a:lnSpc>
              <a:spcBef>
                <a:spcPts val="1000"/>
              </a:spcBef>
              <a:spcAft>
                <a:spcPts val="0"/>
              </a:spcAft>
              <a:buClr>
                <a:schemeClr val="dk1"/>
              </a:buClr>
              <a:buSzPct val="94444"/>
              <a:buNone/>
            </a:pPr>
            <a:r>
              <a:rPr lang="en-US" sz="2117" dirty="0">
                <a:latin typeface="Arial"/>
                <a:ea typeface="Arial"/>
                <a:cs typeface="Arial"/>
                <a:sym typeface="Arial"/>
              </a:rPr>
              <a:t>CT would show a bleed in the subdural space that looks like a crescent/banana. </a:t>
            </a:r>
            <a:endParaRPr sz="2917" dirty="0">
              <a:latin typeface="Arial"/>
              <a:ea typeface="Arial"/>
              <a:cs typeface="Arial"/>
              <a:sym typeface="Arial"/>
            </a:endParaRPr>
          </a:p>
          <a:p>
            <a:pPr marL="0" lvl="0" indent="0" algn="l" rtl="0">
              <a:lnSpc>
                <a:spcPct val="100000"/>
              </a:lnSpc>
              <a:spcBef>
                <a:spcPts val="1000"/>
              </a:spcBef>
              <a:spcAft>
                <a:spcPts val="0"/>
              </a:spcAft>
              <a:buClr>
                <a:schemeClr val="dk1"/>
              </a:buClr>
              <a:buSzPct val="94444"/>
              <a:buNone/>
            </a:pPr>
            <a:r>
              <a:rPr lang="en-US" sz="2117" dirty="0">
                <a:latin typeface="Arial"/>
                <a:ea typeface="Arial"/>
                <a:cs typeface="Arial"/>
                <a:sym typeface="Arial"/>
              </a:rPr>
              <a:t>Midline shift (Can be normal if bilateral as pressure of </a:t>
            </a:r>
            <a:r>
              <a:rPr lang="en-US" sz="2117" dirty="0" err="1">
                <a:latin typeface="Arial"/>
                <a:ea typeface="Arial"/>
                <a:cs typeface="Arial"/>
                <a:sym typeface="Arial"/>
              </a:rPr>
              <a:t>haematoma</a:t>
            </a:r>
            <a:r>
              <a:rPr lang="en-US" sz="2117" dirty="0">
                <a:latin typeface="Arial"/>
                <a:ea typeface="Arial"/>
                <a:cs typeface="Arial"/>
                <a:sym typeface="Arial"/>
              </a:rPr>
              <a:t> from both sides prevents midline shift)</a:t>
            </a:r>
            <a:endParaRPr sz="2917" dirty="0">
              <a:latin typeface="Arial"/>
              <a:ea typeface="Arial"/>
              <a:cs typeface="Arial"/>
              <a:sym typeface="Arial"/>
            </a:endParaRPr>
          </a:p>
          <a:p>
            <a:pPr marL="0" lvl="0" indent="0" algn="l" rtl="0">
              <a:lnSpc>
                <a:spcPct val="100000"/>
              </a:lnSpc>
              <a:spcBef>
                <a:spcPts val="1000"/>
              </a:spcBef>
              <a:spcAft>
                <a:spcPts val="0"/>
              </a:spcAft>
              <a:buClr>
                <a:schemeClr val="dk1"/>
              </a:buClr>
              <a:buSzPct val="94444"/>
              <a:buNone/>
            </a:pPr>
            <a:r>
              <a:rPr lang="en-US" sz="2117" dirty="0">
                <a:latin typeface="Arial"/>
                <a:ea typeface="Arial"/>
                <a:cs typeface="Arial"/>
                <a:sym typeface="Arial"/>
              </a:rPr>
              <a:t>Usually unilateral (</a:t>
            </a:r>
            <a:r>
              <a:rPr lang="en-US" sz="2117" dirty="0" err="1">
                <a:latin typeface="Arial"/>
                <a:ea typeface="Arial"/>
                <a:cs typeface="Arial"/>
                <a:sym typeface="Arial"/>
              </a:rPr>
              <a:t>approx</a:t>
            </a:r>
            <a:r>
              <a:rPr lang="en-US" sz="2117" dirty="0">
                <a:latin typeface="Arial"/>
                <a:ea typeface="Arial"/>
                <a:cs typeface="Arial"/>
                <a:sym typeface="Arial"/>
              </a:rPr>
              <a:t> 85%), Bilateral (15%) </a:t>
            </a:r>
            <a:endParaRPr lang="en-US" sz="2917" dirty="0">
              <a:latin typeface="Arial"/>
              <a:ea typeface="Arial"/>
              <a:cs typeface="Arial"/>
              <a:sym typeface="Arial"/>
            </a:endParaRPr>
          </a:p>
          <a:p>
            <a:pPr marL="0" lvl="0" indent="0" algn="l" rtl="0">
              <a:lnSpc>
                <a:spcPct val="100000"/>
              </a:lnSpc>
              <a:spcBef>
                <a:spcPts val="1000"/>
              </a:spcBef>
              <a:spcAft>
                <a:spcPts val="0"/>
              </a:spcAft>
              <a:buClr>
                <a:schemeClr val="dk1"/>
              </a:buClr>
              <a:buSzPct val="94444"/>
              <a:buNone/>
            </a:pPr>
            <a:r>
              <a:rPr lang="en-US" sz="2117" dirty="0">
                <a:solidFill>
                  <a:srgbClr val="FF0000"/>
                </a:solidFill>
                <a:latin typeface="Arial"/>
                <a:ea typeface="Arial"/>
                <a:cs typeface="Arial"/>
                <a:sym typeface="Arial"/>
              </a:rPr>
              <a:t>Crosses suture lines</a:t>
            </a:r>
            <a:endParaRPr sz="2117" dirty="0">
              <a:solidFill>
                <a:srgbClr val="FF0000"/>
              </a:solidFill>
              <a:latin typeface="Arial"/>
              <a:ea typeface="Arial"/>
              <a:cs typeface="Arial"/>
              <a:sym typeface="Arial"/>
            </a:endParaRPr>
          </a:p>
        </p:txBody>
      </p:sp>
      <p:pic>
        <p:nvPicPr>
          <p:cNvPr id="5" name="Google Shape;220;p9" descr="Subdural Hematoma - an overview | ScienceDirect Topics">
            <a:extLst>
              <a:ext uri="{FF2B5EF4-FFF2-40B4-BE49-F238E27FC236}">
                <a16:creationId xmlns:a16="http://schemas.microsoft.com/office/drawing/2014/main" id="{A9FA6042-78B0-BFE1-363E-9B7071246A76}"/>
              </a:ext>
            </a:extLst>
          </p:cNvPr>
          <p:cNvPicPr preferRelativeResize="0"/>
          <p:nvPr/>
        </p:nvPicPr>
        <p:blipFill rotWithShape="1">
          <a:blip r:embed="rId4">
            <a:alphaModFix/>
          </a:blip>
          <a:srcRect r="-2" b="752"/>
          <a:stretch/>
        </p:blipFill>
        <p:spPr>
          <a:xfrm>
            <a:off x="7199440" y="814812"/>
            <a:ext cx="4992560" cy="6043188"/>
          </a:xfrm>
          <a:prstGeom prst="rect">
            <a:avLst/>
          </a:prstGeom>
          <a:noFill/>
          <a:ln>
            <a:noFill/>
          </a:ln>
        </p:spPr>
      </p:pic>
    </p:spTree>
    <p:extLst>
      <p:ext uri="{BB962C8B-B14F-4D97-AF65-F5344CB8AC3E}">
        <p14:creationId xmlns:p14="http://schemas.microsoft.com/office/powerpoint/2010/main" val="92600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8" name="Google Shape;217;p9">
            <a:extLst>
              <a:ext uri="{FF2B5EF4-FFF2-40B4-BE49-F238E27FC236}">
                <a16:creationId xmlns:a16="http://schemas.microsoft.com/office/drawing/2014/main" id="{56FDCF40-5DD8-A19A-4E01-7FACD6F85310}"/>
              </a:ext>
            </a:extLst>
          </p:cNvPr>
          <p:cNvSpPr/>
          <p:nvPr/>
        </p:nvSpPr>
        <p:spPr>
          <a:xfrm>
            <a:off x="201026" y="-8021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03B14698-55D6-3E5A-55D9-C24F544C8D1F}"/>
              </a:ext>
            </a:extLst>
          </p:cNvPr>
          <p:cNvPicPr>
            <a:picLocks noChangeAspect="1"/>
          </p:cNvPicPr>
          <p:nvPr/>
        </p:nvPicPr>
        <p:blipFill rotWithShape="1">
          <a:blip r:embed="rId4"/>
          <a:srcRect l="6992" t="4386" r="6777" b="12090"/>
          <a:stretch/>
        </p:blipFill>
        <p:spPr>
          <a:xfrm>
            <a:off x="866274" y="1000612"/>
            <a:ext cx="10684042" cy="5727999"/>
          </a:xfrm>
          <a:prstGeom prst="rect">
            <a:avLst/>
          </a:prstGeom>
        </p:spPr>
      </p:pic>
      <p:sp>
        <p:nvSpPr>
          <p:cNvPr id="11" name="TextBox 10">
            <a:extLst>
              <a:ext uri="{FF2B5EF4-FFF2-40B4-BE49-F238E27FC236}">
                <a16:creationId xmlns:a16="http://schemas.microsoft.com/office/drawing/2014/main" id="{9FAC737D-9B72-E1DC-2D9B-16E2B2709669}"/>
              </a:ext>
            </a:extLst>
          </p:cNvPr>
          <p:cNvSpPr txBox="1"/>
          <p:nvPr/>
        </p:nvSpPr>
        <p:spPr>
          <a:xfrm>
            <a:off x="3889420" y="4128756"/>
            <a:ext cx="1545465" cy="307777"/>
          </a:xfrm>
          <a:prstGeom prst="rect">
            <a:avLst/>
          </a:prstGeom>
          <a:noFill/>
        </p:spPr>
        <p:txBody>
          <a:bodyPr wrap="square" rtlCol="0">
            <a:spAutoFit/>
          </a:bodyPr>
          <a:lstStyle/>
          <a:p>
            <a:r>
              <a:rPr lang="en-GB" b="1" dirty="0">
                <a:solidFill>
                  <a:srgbClr val="FF0000"/>
                </a:solidFill>
              </a:rPr>
              <a:t>Pterion</a:t>
            </a:r>
          </a:p>
        </p:txBody>
      </p:sp>
      <p:sp>
        <p:nvSpPr>
          <p:cNvPr id="12" name="TextBox 11">
            <a:extLst>
              <a:ext uri="{FF2B5EF4-FFF2-40B4-BE49-F238E27FC236}">
                <a16:creationId xmlns:a16="http://schemas.microsoft.com/office/drawing/2014/main" id="{8F7DF701-BC1D-49B9-7114-C09169EB0195}"/>
              </a:ext>
            </a:extLst>
          </p:cNvPr>
          <p:cNvSpPr txBox="1"/>
          <p:nvPr/>
        </p:nvSpPr>
        <p:spPr>
          <a:xfrm>
            <a:off x="2781838" y="6306297"/>
            <a:ext cx="2408348" cy="307777"/>
          </a:xfrm>
          <a:prstGeom prst="rect">
            <a:avLst/>
          </a:prstGeom>
          <a:noFill/>
        </p:spPr>
        <p:txBody>
          <a:bodyPr wrap="square" rtlCol="0">
            <a:spAutoFit/>
          </a:bodyPr>
          <a:lstStyle/>
          <a:p>
            <a:r>
              <a:rPr lang="en-GB" b="1" dirty="0">
                <a:solidFill>
                  <a:srgbClr val="FF0000"/>
                </a:solidFill>
              </a:rPr>
              <a:t>Within suture lines</a:t>
            </a:r>
          </a:p>
        </p:txBody>
      </p:sp>
      <p:sp>
        <p:nvSpPr>
          <p:cNvPr id="13" name="TextBox 12">
            <a:extLst>
              <a:ext uri="{FF2B5EF4-FFF2-40B4-BE49-F238E27FC236}">
                <a16:creationId xmlns:a16="http://schemas.microsoft.com/office/drawing/2014/main" id="{4A0CEB0E-CD3D-D72F-8ED0-5931F920DD0F}"/>
              </a:ext>
            </a:extLst>
          </p:cNvPr>
          <p:cNvSpPr txBox="1"/>
          <p:nvPr/>
        </p:nvSpPr>
        <p:spPr>
          <a:xfrm>
            <a:off x="5091328" y="6398536"/>
            <a:ext cx="2408348" cy="307777"/>
          </a:xfrm>
          <a:prstGeom prst="rect">
            <a:avLst/>
          </a:prstGeom>
          <a:noFill/>
        </p:spPr>
        <p:txBody>
          <a:bodyPr wrap="square" rtlCol="0">
            <a:spAutoFit/>
          </a:bodyPr>
          <a:lstStyle/>
          <a:p>
            <a:r>
              <a:rPr lang="en-GB" b="1" dirty="0">
                <a:solidFill>
                  <a:srgbClr val="FF0000"/>
                </a:solidFill>
              </a:rPr>
              <a:t>Beyond suture lines</a:t>
            </a:r>
          </a:p>
        </p:txBody>
      </p:sp>
      <p:sp>
        <p:nvSpPr>
          <p:cNvPr id="14" name="TextBox 13">
            <a:extLst>
              <a:ext uri="{FF2B5EF4-FFF2-40B4-BE49-F238E27FC236}">
                <a16:creationId xmlns:a16="http://schemas.microsoft.com/office/drawing/2014/main" id="{475C7601-F347-35E3-1C59-715EB1D48668}"/>
              </a:ext>
            </a:extLst>
          </p:cNvPr>
          <p:cNvSpPr txBox="1"/>
          <p:nvPr/>
        </p:nvSpPr>
        <p:spPr>
          <a:xfrm>
            <a:off x="7407379" y="4632464"/>
            <a:ext cx="2408348" cy="307777"/>
          </a:xfrm>
          <a:prstGeom prst="rect">
            <a:avLst/>
          </a:prstGeom>
          <a:noFill/>
        </p:spPr>
        <p:txBody>
          <a:bodyPr wrap="square" rtlCol="0">
            <a:spAutoFit/>
          </a:bodyPr>
          <a:lstStyle/>
          <a:p>
            <a:r>
              <a:rPr lang="en-GB" b="1" dirty="0">
                <a:solidFill>
                  <a:srgbClr val="FF0000"/>
                </a:solidFill>
              </a:rPr>
              <a:t>ADPKD</a:t>
            </a:r>
          </a:p>
        </p:txBody>
      </p:sp>
      <p:sp>
        <p:nvSpPr>
          <p:cNvPr id="15" name="TextBox 14">
            <a:extLst>
              <a:ext uri="{FF2B5EF4-FFF2-40B4-BE49-F238E27FC236}">
                <a16:creationId xmlns:a16="http://schemas.microsoft.com/office/drawing/2014/main" id="{8728DEE6-ABA8-68C9-B60D-705B786A3428}"/>
              </a:ext>
            </a:extLst>
          </p:cNvPr>
          <p:cNvSpPr txBox="1"/>
          <p:nvPr/>
        </p:nvSpPr>
        <p:spPr>
          <a:xfrm>
            <a:off x="7407379" y="5361611"/>
            <a:ext cx="2408348" cy="307777"/>
          </a:xfrm>
          <a:prstGeom prst="rect">
            <a:avLst/>
          </a:prstGeom>
          <a:noFill/>
        </p:spPr>
        <p:txBody>
          <a:bodyPr wrap="square" rtlCol="0">
            <a:spAutoFit/>
          </a:bodyPr>
          <a:lstStyle/>
          <a:p>
            <a:r>
              <a:rPr lang="en-GB" b="1" dirty="0">
                <a:solidFill>
                  <a:srgbClr val="FF0000"/>
                </a:solidFill>
              </a:rPr>
              <a:t>Meningism</a:t>
            </a:r>
          </a:p>
        </p:txBody>
      </p:sp>
      <p:sp>
        <p:nvSpPr>
          <p:cNvPr id="124" name="Google Shape;124;p5"/>
          <p:cNvSpPr txBox="1"/>
          <p:nvPr/>
        </p:nvSpPr>
        <p:spPr>
          <a:xfrm>
            <a:off x="0" y="0"/>
            <a:ext cx="12389978"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 name="Google Shape;218;p9">
            <a:extLst>
              <a:ext uri="{FF2B5EF4-FFF2-40B4-BE49-F238E27FC236}">
                <a16:creationId xmlns:a16="http://schemas.microsoft.com/office/drawing/2014/main" id="{9C99034A-CC84-F106-AC18-00ABB7E2B419}"/>
              </a:ext>
            </a:extLst>
          </p:cNvPr>
          <p:cNvSpPr txBox="1">
            <a:spLocks noGrp="1"/>
          </p:cNvSpPr>
          <p:nvPr>
            <p:ph type="title"/>
          </p:nvPr>
        </p:nvSpPr>
        <p:spPr>
          <a:xfrm>
            <a:off x="13306" y="-340344"/>
            <a:ext cx="12389978" cy="1495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dirty="0">
                <a:solidFill>
                  <a:schemeClr val="bg1"/>
                </a:solidFill>
                <a:latin typeface="Arial"/>
                <a:ea typeface="Arial"/>
                <a:cs typeface="Arial"/>
                <a:sym typeface="Arial"/>
              </a:rPr>
              <a:t>Haemorrhages </a:t>
            </a:r>
            <a:endParaRPr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12579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17;p9">
            <a:extLst>
              <a:ext uri="{FF2B5EF4-FFF2-40B4-BE49-F238E27FC236}">
                <a16:creationId xmlns:a16="http://schemas.microsoft.com/office/drawing/2014/main" id="{D635BDE4-D3B8-D771-9C1F-4B9C3094C630}"/>
              </a:ext>
            </a:extLst>
          </p:cNvPr>
          <p:cNvSpPr/>
          <p:nvPr/>
        </p:nvSpPr>
        <p:spPr>
          <a:xfrm>
            <a:off x="201026"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CEF94FEE-1E3D-83D2-E793-250CAA70E0B6}"/>
              </a:ext>
            </a:extLst>
          </p:cNvPr>
          <p:cNvPicPr>
            <a:picLocks noChangeAspect="1"/>
          </p:cNvPicPr>
          <p:nvPr/>
        </p:nvPicPr>
        <p:blipFill>
          <a:blip r:embed="rId4"/>
          <a:stretch>
            <a:fillRect/>
          </a:stretch>
        </p:blipFill>
        <p:spPr>
          <a:xfrm>
            <a:off x="53695" y="1378980"/>
            <a:ext cx="4100035" cy="4100035"/>
          </a:xfrm>
          <a:prstGeom prst="rect">
            <a:avLst/>
          </a:prstGeom>
        </p:spPr>
      </p:pic>
      <p:pic>
        <p:nvPicPr>
          <p:cNvPr id="5" name="Picture 4">
            <a:extLst>
              <a:ext uri="{FF2B5EF4-FFF2-40B4-BE49-F238E27FC236}">
                <a16:creationId xmlns:a16="http://schemas.microsoft.com/office/drawing/2014/main" id="{FE1F22E6-4D42-7A4A-F3C1-07EED18B8DD1}"/>
              </a:ext>
            </a:extLst>
          </p:cNvPr>
          <p:cNvPicPr>
            <a:picLocks noChangeAspect="1"/>
          </p:cNvPicPr>
          <p:nvPr/>
        </p:nvPicPr>
        <p:blipFill>
          <a:blip r:embed="rId5"/>
          <a:stretch>
            <a:fillRect/>
          </a:stretch>
        </p:blipFill>
        <p:spPr>
          <a:xfrm>
            <a:off x="4351708" y="1557862"/>
            <a:ext cx="3860958" cy="3860958"/>
          </a:xfrm>
          <a:prstGeom prst="rect">
            <a:avLst/>
          </a:prstGeom>
        </p:spPr>
      </p:pic>
      <p:sp>
        <p:nvSpPr>
          <p:cNvPr id="6" name="TextBox 5">
            <a:extLst>
              <a:ext uri="{FF2B5EF4-FFF2-40B4-BE49-F238E27FC236}">
                <a16:creationId xmlns:a16="http://schemas.microsoft.com/office/drawing/2014/main" id="{2906D8F1-22E3-9622-842C-90DCB2F2212E}"/>
              </a:ext>
            </a:extLst>
          </p:cNvPr>
          <p:cNvSpPr txBox="1"/>
          <p:nvPr/>
        </p:nvSpPr>
        <p:spPr>
          <a:xfrm>
            <a:off x="5277635" y="5595135"/>
            <a:ext cx="2408348" cy="461665"/>
          </a:xfrm>
          <a:prstGeom prst="rect">
            <a:avLst/>
          </a:prstGeom>
          <a:noFill/>
        </p:spPr>
        <p:txBody>
          <a:bodyPr wrap="square" rtlCol="0">
            <a:spAutoFit/>
          </a:bodyPr>
          <a:lstStyle/>
          <a:p>
            <a:r>
              <a:rPr lang="en-GB" sz="2400" b="1" dirty="0">
                <a:solidFill>
                  <a:schemeClr val="tx1"/>
                </a:solidFill>
              </a:rPr>
              <a:t>Subarachnoid</a:t>
            </a:r>
          </a:p>
        </p:txBody>
      </p:sp>
      <p:pic>
        <p:nvPicPr>
          <p:cNvPr id="7" name="Picture 6">
            <a:extLst>
              <a:ext uri="{FF2B5EF4-FFF2-40B4-BE49-F238E27FC236}">
                <a16:creationId xmlns:a16="http://schemas.microsoft.com/office/drawing/2014/main" id="{AC49DE13-DF0E-6921-68F2-DF0F25A4ECF8}"/>
              </a:ext>
            </a:extLst>
          </p:cNvPr>
          <p:cNvPicPr>
            <a:picLocks noChangeAspect="1"/>
          </p:cNvPicPr>
          <p:nvPr/>
        </p:nvPicPr>
        <p:blipFill>
          <a:blip r:embed="rId6"/>
          <a:stretch>
            <a:fillRect/>
          </a:stretch>
        </p:blipFill>
        <p:spPr>
          <a:xfrm>
            <a:off x="8567666" y="1154742"/>
            <a:ext cx="3781356" cy="4440393"/>
          </a:xfrm>
          <a:prstGeom prst="rect">
            <a:avLst/>
          </a:prstGeom>
        </p:spPr>
      </p:pic>
      <p:sp>
        <p:nvSpPr>
          <p:cNvPr id="8" name="TextBox 7">
            <a:extLst>
              <a:ext uri="{FF2B5EF4-FFF2-40B4-BE49-F238E27FC236}">
                <a16:creationId xmlns:a16="http://schemas.microsoft.com/office/drawing/2014/main" id="{D7A2CE2F-5FE3-D3B4-5DA4-64681CD50B4D}"/>
              </a:ext>
            </a:extLst>
          </p:cNvPr>
          <p:cNvSpPr txBox="1"/>
          <p:nvPr/>
        </p:nvSpPr>
        <p:spPr>
          <a:xfrm>
            <a:off x="9582626" y="5601206"/>
            <a:ext cx="2408348" cy="461665"/>
          </a:xfrm>
          <a:prstGeom prst="rect">
            <a:avLst/>
          </a:prstGeom>
          <a:noFill/>
        </p:spPr>
        <p:txBody>
          <a:bodyPr wrap="square" rtlCol="0">
            <a:spAutoFit/>
          </a:bodyPr>
          <a:lstStyle/>
          <a:p>
            <a:r>
              <a:rPr lang="en-GB" sz="2400" b="1" dirty="0">
                <a:solidFill>
                  <a:schemeClr val="tx1"/>
                </a:solidFill>
              </a:rPr>
              <a:t>Intracerebral</a:t>
            </a:r>
          </a:p>
        </p:txBody>
      </p:sp>
      <p:sp>
        <p:nvSpPr>
          <p:cNvPr id="124" name="Google Shape;124;p5"/>
          <p:cNvSpPr txBox="1"/>
          <p:nvPr/>
        </p:nvSpPr>
        <p:spPr>
          <a:xfrm>
            <a:off x="0" y="0"/>
            <a:ext cx="12544926"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0" i="0" u="none" strike="noStrike" cap="none" dirty="0">
                <a:solidFill>
                  <a:schemeClr val="bg1"/>
                </a:solidFill>
                <a:latin typeface="Calibri"/>
                <a:ea typeface="Calibri"/>
                <a:cs typeface="Calibri"/>
                <a:sym typeface="Calibri"/>
              </a:rPr>
              <a:t>Haemorrhages</a:t>
            </a:r>
            <a:endParaRPr sz="44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54497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4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225;p10">
            <a:extLst>
              <a:ext uri="{FF2B5EF4-FFF2-40B4-BE49-F238E27FC236}">
                <a16:creationId xmlns:a16="http://schemas.microsoft.com/office/drawing/2014/main" id="{95EBC109-AEAF-9A61-2531-AA56C26D46D4}"/>
              </a:ext>
            </a:extLst>
          </p:cNvPr>
          <p:cNvSpPr txBox="1">
            <a:spLocks noGrp="1"/>
          </p:cNvSpPr>
          <p:nvPr>
            <p:ph type="title"/>
          </p:nvPr>
        </p:nvSpPr>
        <p:spPr>
          <a:xfrm>
            <a:off x="480391" y="14946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dirty="0">
                <a:latin typeface="Arial"/>
                <a:ea typeface="Arial"/>
                <a:cs typeface="Arial"/>
                <a:sym typeface="Arial"/>
              </a:rPr>
              <a:t>An 85M presents to A&amp;E with unilateral hemiparesis and hemiplegia. He has trouble speaking and is unable to understand you. His wife explains that this has been going on for the last 5 hours and his first symptom was slurring of speech. You request an urgent CT which shows areas of infarction and administer 300mg Aspirin.</a:t>
            </a:r>
            <a:br>
              <a:rPr lang="en-US" sz="2400" dirty="0">
                <a:latin typeface="Calibri"/>
                <a:ea typeface="Calibri"/>
                <a:cs typeface="Calibri"/>
                <a:sym typeface="Calibri"/>
              </a:rPr>
            </a:br>
            <a:br>
              <a:rPr lang="en-US" sz="2400" dirty="0">
                <a:latin typeface="Calibri"/>
                <a:ea typeface="Calibri"/>
                <a:cs typeface="Calibri"/>
                <a:sym typeface="Calibri"/>
              </a:rPr>
            </a:br>
            <a:r>
              <a:rPr lang="en-US" sz="2400" dirty="0">
                <a:latin typeface="Arial"/>
                <a:ea typeface="Arial"/>
                <a:cs typeface="Arial"/>
                <a:sym typeface="Arial"/>
              </a:rPr>
              <a:t>What treatment would then be offered? </a:t>
            </a:r>
            <a:endParaRPr dirty="0">
              <a:latin typeface="Arial"/>
              <a:ea typeface="Arial"/>
              <a:cs typeface="Arial"/>
              <a:sym typeface="Arial"/>
            </a:endParaRPr>
          </a:p>
        </p:txBody>
      </p:sp>
      <p:sp>
        <p:nvSpPr>
          <p:cNvPr id="4" name="Google Shape;226;p10">
            <a:extLst>
              <a:ext uri="{FF2B5EF4-FFF2-40B4-BE49-F238E27FC236}">
                <a16:creationId xmlns:a16="http://schemas.microsoft.com/office/drawing/2014/main" id="{0689F3E0-EE4F-60BA-6905-51BF39976C7E}"/>
              </a:ext>
            </a:extLst>
          </p:cNvPr>
          <p:cNvSpPr txBox="1"/>
          <p:nvPr/>
        </p:nvSpPr>
        <p:spPr>
          <a:xfrm>
            <a:off x="480391" y="3574599"/>
            <a:ext cx="10989300" cy="22164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AutoNum type="alphaUcPeriod"/>
            </a:pPr>
            <a:r>
              <a:rPr lang="en-US" sz="2400" dirty="0">
                <a:solidFill>
                  <a:schemeClr val="dk1"/>
                </a:solidFill>
              </a:rPr>
              <a:t>IV Alteplase</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Perform Thrombectomy </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Clopidogrel</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Atorvastatin </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Request MRI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9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4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31;g1230b3e6b9d_1_33">
            <a:extLst>
              <a:ext uri="{FF2B5EF4-FFF2-40B4-BE49-F238E27FC236}">
                <a16:creationId xmlns:a16="http://schemas.microsoft.com/office/drawing/2014/main" id="{7B08E55E-81B7-B0D3-6691-98FCC45A4BA6}"/>
              </a:ext>
            </a:extLst>
          </p:cNvPr>
          <p:cNvSpPr txBox="1">
            <a:spLocks noGrp="1"/>
          </p:cNvSpPr>
          <p:nvPr>
            <p:ph type="title"/>
          </p:nvPr>
        </p:nvSpPr>
        <p:spPr>
          <a:xfrm>
            <a:off x="480391" y="1478653"/>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dirty="0">
                <a:latin typeface="Arial"/>
                <a:ea typeface="Arial"/>
                <a:cs typeface="Arial"/>
                <a:sym typeface="Arial"/>
              </a:rPr>
              <a:t>An 85M presents to A&amp;E with unilateral hemiparesis and hemiplegia. He has trouble speaking and is unable to understand you. His wife explains that this has been going on for the last 5 hours and his first symptom was slurring of speech. You request an urgent CT which shows areas of infarction and administer 300mg Aspirin.</a:t>
            </a:r>
            <a:br>
              <a:rPr lang="en-US" sz="2400" dirty="0">
                <a:latin typeface="Calibri"/>
                <a:ea typeface="Calibri"/>
                <a:cs typeface="Calibri"/>
                <a:sym typeface="Calibri"/>
              </a:rPr>
            </a:br>
            <a:br>
              <a:rPr lang="en-US" sz="2400" dirty="0">
                <a:latin typeface="Calibri"/>
                <a:ea typeface="Calibri"/>
                <a:cs typeface="Calibri"/>
                <a:sym typeface="Calibri"/>
              </a:rPr>
            </a:br>
            <a:r>
              <a:rPr lang="en-US" sz="2400" dirty="0">
                <a:latin typeface="Arial"/>
                <a:ea typeface="Arial"/>
                <a:cs typeface="Arial"/>
                <a:sym typeface="Arial"/>
              </a:rPr>
              <a:t>What treatment would then be offered? </a:t>
            </a:r>
            <a:endParaRPr dirty="0">
              <a:latin typeface="Arial"/>
              <a:ea typeface="Arial"/>
              <a:cs typeface="Arial"/>
              <a:sym typeface="Arial"/>
            </a:endParaRPr>
          </a:p>
        </p:txBody>
      </p:sp>
      <p:sp>
        <p:nvSpPr>
          <p:cNvPr id="3" name="Google Shape;232;g1230b3e6b9d_1_33">
            <a:extLst>
              <a:ext uri="{FF2B5EF4-FFF2-40B4-BE49-F238E27FC236}">
                <a16:creationId xmlns:a16="http://schemas.microsoft.com/office/drawing/2014/main" id="{34BD63C4-54A8-FEB8-046C-45A076DF52DF}"/>
              </a:ext>
            </a:extLst>
          </p:cNvPr>
          <p:cNvSpPr txBox="1"/>
          <p:nvPr/>
        </p:nvSpPr>
        <p:spPr>
          <a:xfrm>
            <a:off x="480391" y="3558555"/>
            <a:ext cx="10989300" cy="22164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AutoNum type="alphaUcPeriod"/>
            </a:pPr>
            <a:r>
              <a:rPr lang="en-US" sz="2400" dirty="0">
                <a:solidFill>
                  <a:schemeClr val="dk1"/>
                </a:solidFill>
              </a:rPr>
              <a:t>IV Alteplase</a:t>
            </a:r>
            <a:endParaRPr dirty="0"/>
          </a:p>
          <a:p>
            <a:pPr marL="342900" marR="0" lvl="0" indent="-342900" algn="l" rtl="0">
              <a:spcBef>
                <a:spcPts val="0"/>
              </a:spcBef>
              <a:spcAft>
                <a:spcPts val="0"/>
              </a:spcAft>
              <a:buClr>
                <a:srgbClr val="00B050"/>
              </a:buClr>
              <a:buSzPts val="2400"/>
              <a:buAutoNum type="alphaUcPeriod"/>
            </a:pPr>
            <a:r>
              <a:rPr lang="en-US" sz="2400" b="1" dirty="0">
                <a:solidFill>
                  <a:srgbClr val="00B050"/>
                </a:solidFill>
              </a:rPr>
              <a:t>Perform Thrombectomy </a:t>
            </a:r>
            <a:endParaRPr b="1" dirty="0">
              <a:solidFill>
                <a:srgbClr val="00B050"/>
              </a:solidFill>
            </a:endParaRPr>
          </a:p>
          <a:p>
            <a:pPr marL="342900" marR="0" lvl="0" indent="-342900" algn="l" rtl="0">
              <a:spcBef>
                <a:spcPts val="0"/>
              </a:spcBef>
              <a:spcAft>
                <a:spcPts val="0"/>
              </a:spcAft>
              <a:buClr>
                <a:schemeClr val="dk1"/>
              </a:buClr>
              <a:buSzPts val="2400"/>
              <a:buAutoNum type="alphaUcPeriod"/>
            </a:pPr>
            <a:r>
              <a:rPr lang="en-US" sz="2400" dirty="0">
                <a:solidFill>
                  <a:schemeClr val="dk1"/>
                </a:solidFill>
              </a:rPr>
              <a:t>Clopidogrel</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Atorvastatin </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Request MRI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 name="Google Shape;233;g1230b3e6b9d_1_33">
            <a:extLst>
              <a:ext uri="{FF2B5EF4-FFF2-40B4-BE49-F238E27FC236}">
                <a16:creationId xmlns:a16="http://schemas.microsoft.com/office/drawing/2014/main" id="{AD86D395-C86E-5853-BDB3-03EEDF842431}"/>
              </a:ext>
            </a:extLst>
          </p:cNvPr>
          <p:cNvSpPr/>
          <p:nvPr/>
        </p:nvSpPr>
        <p:spPr>
          <a:xfrm>
            <a:off x="10510800" y="5128305"/>
            <a:ext cx="1376400" cy="12933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26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2406315" y="0"/>
            <a:ext cx="737936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bg1"/>
                </a:solidFill>
                <a:latin typeface="Arial"/>
                <a:ea typeface="Arial"/>
                <a:cs typeface="Arial"/>
                <a:sym typeface="Arial"/>
              </a:rPr>
              <a:t>Stroke Management</a:t>
            </a:r>
            <a:endParaRPr sz="4800" b="0" i="0" u="none" strike="noStrike" cap="none" dirty="0">
              <a:solidFill>
                <a:schemeClr val="bg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39;p12">
            <a:extLst>
              <a:ext uri="{FF2B5EF4-FFF2-40B4-BE49-F238E27FC236}">
                <a16:creationId xmlns:a16="http://schemas.microsoft.com/office/drawing/2014/main" id="{3854AD4E-E461-5C12-1721-A0FBB7A48001}"/>
              </a:ext>
            </a:extLst>
          </p:cNvPr>
          <p:cNvSpPr txBox="1">
            <a:spLocks noGrp="1"/>
          </p:cNvSpPr>
          <p:nvPr>
            <p:ph type="body" idx="1"/>
          </p:nvPr>
        </p:nvSpPr>
        <p:spPr>
          <a:xfrm>
            <a:off x="838200" y="163208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dirty="0">
                <a:latin typeface="Arial"/>
                <a:ea typeface="Arial"/>
                <a:cs typeface="Arial"/>
                <a:sym typeface="Arial"/>
              </a:rPr>
              <a:t>Pt is presenting with symptoms of an acute ischemic stroke which is confirmed by a CT scan. As the patient has been experiencing symptoms for longer than 4.5 hours, they are </a:t>
            </a:r>
            <a:r>
              <a:rPr lang="en-US" sz="2400" dirty="0">
                <a:solidFill>
                  <a:srgbClr val="FF0000"/>
                </a:solidFill>
                <a:latin typeface="Arial"/>
                <a:ea typeface="Arial"/>
                <a:cs typeface="Arial"/>
                <a:sym typeface="Arial"/>
              </a:rPr>
              <a:t>no longer eligible for thrombolysis </a:t>
            </a:r>
            <a:r>
              <a:rPr lang="en-US" sz="2400" dirty="0">
                <a:latin typeface="Arial"/>
                <a:ea typeface="Arial"/>
                <a:cs typeface="Arial"/>
                <a:sym typeface="Arial"/>
              </a:rPr>
              <a:t>treatment (IV alteplase) as evidence shows that the risks outweigh the benefits. </a:t>
            </a: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en-US" sz="2400" dirty="0">
                <a:latin typeface="Arial"/>
                <a:ea typeface="Arial"/>
                <a:cs typeface="Arial"/>
                <a:sym typeface="Arial"/>
              </a:rPr>
              <a:t>They should be </a:t>
            </a:r>
            <a:r>
              <a:rPr lang="en-US" sz="2400" dirty="0">
                <a:solidFill>
                  <a:srgbClr val="FF0000"/>
                </a:solidFill>
                <a:latin typeface="Arial"/>
                <a:ea typeface="Arial"/>
                <a:cs typeface="Arial"/>
                <a:sym typeface="Arial"/>
              </a:rPr>
              <a:t>offered a thrombectomy if they present with a stroke within 6 hours </a:t>
            </a:r>
            <a:r>
              <a:rPr lang="en-US" sz="2400" dirty="0">
                <a:latin typeface="Arial"/>
                <a:ea typeface="Arial"/>
                <a:cs typeface="Arial"/>
                <a:sym typeface="Arial"/>
              </a:rPr>
              <a:t>once the stroke has been confirmed with a CT. The thrombectomy could also be done within 24 hours if the imaging shows salvageable tissue. </a:t>
            </a:r>
            <a:endParaRPr dirty="0">
              <a:latin typeface="Arial"/>
              <a:ea typeface="Arial"/>
              <a:cs typeface="Arial"/>
              <a:sym typeface="Arial"/>
            </a:endParaRPr>
          </a:p>
        </p:txBody>
      </p:sp>
    </p:spTree>
    <p:extLst>
      <p:ext uri="{BB962C8B-B14F-4D97-AF65-F5344CB8AC3E}">
        <p14:creationId xmlns:p14="http://schemas.microsoft.com/office/powerpoint/2010/main" val="335301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5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44;p13">
            <a:extLst>
              <a:ext uri="{FF2B5EF4-FFF2-40B4-BE49-F238E27FC236}">
                <a16:creationId xmlns:a16="http://schemas.microsoft.com/office/drawing/2014/main" id="{CAF9B1B5-B243-B1AC-AA61-C855481799E9}"/>
              </a:ext>
            </a:extLst>
          </p:cNvPr>
          <p:cNvSpPr txBox="1">
            <a:spLocks noGrp="1"/>
          </p:cNvSpPr>
          <p:nvPr>
            <p:ph type="title"/>
          </p:nvPr>
        </p:nvSpPr>
        <p:spPr>
          <a:xfrm>
            <a:off x="301487" y="103622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latin typeface="Arial"/>
                <a:ea typeface="Arial"/>
                <a:cs typeface="Arial"/>
                <a:sym typeface="Arial"/>
              </a:rPr>
              <a:t>A 26M presents with headache, neck pain, fever and a non-blanching purpuric rash covering his trunk and arms. You suspect bacterial meningitis and perform a lumbar puncture to confirm your diagnosis. What findings do you expect to see on the results?</a:t>
            </a:r>
            <a:endParaRPr dirty="0">
              <a:latin typeface="Arial"/>
              <a:ea typeface="Arial"/>
              <a:cs typeface="Arial"/>
              <a:sym typeface="Arial"/>
            </a:endParaRPr>
          </a:p>
        </p:txBody>
      </p:sp>
      <p:sp>
        <p:nvSpPr>
          <p:cNvPr id="3" name="Google Shape;245;p13">
            <a:extLst>
              <a:ext uri="{FF2B5EF4-FFF2-40B4-BE49-F238E27FC236}">
                <a16:creationId xmlns:a16="http://schemas.microsoft.com/office/drawing/2014/main" id="{6D929826-C512-3244-5E93-C1ABC0907793}"/>
              </a:ext>
            </a:extLst>
          </p:cNvPr>
          <p:cNvSpPr txBox="1"/>
          <p:nvPr/>
        </p:nvSpPr>
        <p:spPr>
          <a:xfrm>
            <a:off x="301487" y="2940764"/>
            <a:ext cx="11032500" cy="1939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AutoNum type="alphaUcPeriod"/>
            </a:pPr>
            <a:r>
              <a:rPr lang="en-US" sz="2400" dirty="0">
                <a:solidFill>
                  <a:schemeClr val="dk1"/>
                </a:solidFill>
              </a:rPr>
              <a:t>Clear fluid, low protein, elevated glucose</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Turbid fluid, raised WCC, low glucose</a:t>
            </a:r>
            <a:endParaRPr dirty="0">
              <a:solidFill>
                <a:schemeClr val="dk1"/>
              </a:solidFill>
            </a:endParaRPr>
          </a:p>
          <a:p>
            <a:pPr marL="342900" marR="0" lvl="0" indent="-342900" algn="l" rtl="0">
              <a:spcBef>
                <a:spcPts val="0"/>
              </a:spcBef>
              <a:spcAft>
                <a:spcPts val="0"/>
              </a:spcAft>
              <a:buClr>
                <a:schemeClr val="dk1"/>
              </a:buClr>
              <a:buSzPts val="2400"/>
              <a:buAutoNum type="alphaUcPeriod"/>
            </a:pPr>
            <a:r>
              <a:rPr lang="en-US" sz="2400" dirty="0">
                <a:solidFill>
                  <a:schemeClr val="dk1"/>
                </a:solidFill>
              </a:rPr>
              <a:t>Turbid fluid, normal WCC, low glucose</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Clear fluid, raised WCC, normal glucose</a:t>
            </a:r>
            <a:endParaRPr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Clear fluid, low WCC, normal glucose</a:t>
            </a:r>
            <a:endParaRPr dirty="0"/>
          </a:p>
        </p:txBody>
      </p:sp>
    </p:spTree>
    <p:extLst>
      <p:ext uri="{BB962C8B-B14F-4D97-AF65-F5344CB8AC3E}">
        <p14:creationId xmlns:p14="http://schemas.microsoft.com/office/powerpoint/2010/main" val="293738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3"/>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dirty="0"/>
              <a:t>Phase 3a Revision Session</a:t>
            </a:r>
            <a:endParaRPr dirty="0"/>
          </a:p>
          <a:p>
            <a:pPr marL="342900" lvl="0" indent="-342900" algn="r" rtl="0">
              <a:lnSpc>
                <a:spcPct val="90000"/>
              </a:lnSpc>
              <a:spcBef>
                <a:spcPts val="1000"/>
              </a:spcBef>
              <a:spcAft>
                <a:spcPts val="0"/>
              </a:spcAft>
              <a:buClr>
                <a:schemeClr val="dk1"/>
              </a:buClr>
              <a:buSzPts val="800"/>
              <a:buNone/>
            </a:pPr>
            <a:endParaRPr dirty="0"/>
          </a:p>
          <a:p>
            <a:pPr marL="342900" lvl="0" indent="-342900" algn="r" rtl="0">
              <a:lnSpc>
                <a:spcPct val="90000"/>
              </a:lnSpc>
              <a:spcBef>
                <a:spcPts val="1000"/>
              </a:spcBef>
              <a:spcAft>
                <a:spcPts val="0"/>
              </a:spcAft>
              <a:buClr>
                <a:schemeClr val="dk1"/>
              </a:buClr>
              <a:buSzPts val="800"/>
              <a:buNone/>
            </a:pPr>
            <a:r>
              <a:rPr lang="en-GB" dirty="0"/>
              <a:t>Ali Alhashimi</a:t>
            </a:r>
            <a:endParaRPr dirty="0"/>
          </a:p>
          <a:p>
            <a:pPr marL="342900" lvl="0" indent="-342900" algn="r" rtl="0">
              <a:lnSpc>
                <a:spcPct val="90000"/>
              </a:lnSpc>
              <a:spcBef>
                <a:spcPts val="1000"/>
              </a:spcBef>
              <a:spcAft>
                <a:spcPts val="0"/>
              </a:spcAft>
              <a:buClr>
                <a:schemeClr val="dk1"/>
              </a:buClr>
              <a:buSzPts val="800"/>
              <a:buNone/>
            </a:pPr>
            <a:r>
              <a:rPr lang="en-US" dirty="0">
                <a:latin typeface="Calibri"/>
                <a:ea typeface="Calibri"/>
                <a:cs typeface="Calibri"/>
                <a:sym typeface="Calibri"/>
              </a:rPr>
              <a:t>27/11/23, 6pm </a:t>
            </a:r>
            <a:endParaRPr dirty="0"/>
          </a:p>
        </p:txBody>
      </p:sp>
      <p:sp>
        <p:nvSpPr>
          <p:cNvPr id="105" name="Google Shape;105;p3"/>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0" b="0" i="0" u="none" strike="noStrike" cap="none" dirty="0">
                <a:solidFill>
                  <a:schemeClr val="lt1"/>
                </a:solidFill>
                <a:latin typeface="Calibri"/>
                <a:ea typeface="Calibri"/>
                <a:cs typeface="Calibri"/>
                <a:sym typeface="Calibri"/>
              </a:rPr>
              <a:t>3A – Neuro Quiz</a:t>
            </a:r>
            <a:endParaRPr sz="1800" b="0" i="0" u="none" strike="noStrike" cap="none" dirty="0">
              <a:solidFill>
                <a:schemeClr val="dk1"/>
              </a:solidFill>
              <a:latin typeface="Calibri"/>
              <a:ea typeface="Calibri"/>
              <a:cs typeface="Calibri"/>
              <a:sym typeface="Calibri"/>
            </a:endParaRPr>
          </a:p>
        </p:txBody>
      </p:sp>
      <p:sp>
        <p:nvSpPr>
          <p:cNvPr id="107" name="Google Shape;107;p3"/>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5</a:t>
            </a:r>
          </a:p>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50;g1230b3e6b9d_1_40">
            <a:extLst>
              <a:ext uri="{FF2B5EF4-FFF2-40B4-BE49-F238E27FC236}">
                <a16:creationId xmlns:a16="http://schemas.microsoft.com/office/drawing/2014/main" id="{E715E59D-7991-B9E2-7649-D282AE3D67D2}"/>
              </a:ext>
            </a:extLst>
          </p:cNvPr>
          <p:cNvSpPr txBox="1">
            <a:spLocks noGrp="1"/>
          </p:cNvSpPr>
          <p:nvPr>
            <p:ph type="title"/>
          </p:nvPr>
        </p:nvSpPr>
        <p:spPr>
          <a:xfrm>
            <a:off x="301487" y="1036228"/>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latin typeface="Arial"/>
                <a:ea typeface="Arial"/>
                <a:cs typeface="Arial"/>
                <a:sym typeface="Arial"/>
              </a:rPr>
              <a:t>A 26M presents with headache, neck pain, fever and a non-blanching purpuric rash covering his trunk and arms. You suspect bacterial meningitis and perform a lumbar puncture to confirm your diagnosis. What findings do you expect to see on the results?</a:t>
            </a:r>
            <a:endParaRPr dirty="0">
              <a:latin typeface="Arial"/>
              <a:ea typeface="Arial"/>
              <a:cs typeface="Arial"/>
              <a:sym typeface="Arial"/>
            </a:endParaRPr>
          </a:p>
        </p:txBody>
      </p:sp>
      <p:sp>
        <p:nvSpPr>
          <p:cNvPr id="3" name="Google Shape;251;g1230b3e6b9d_1_40">
            <a:extLst>
              <a:ext uri="{FF2B5EF4-FFF2-40B4-BE49-F238E27FC236}">
                <a16:creationId xmlns:a16="http://schemas.microsoft.com/office/drawing/2014/main" id="{9C85FDCE-F06B-5A11-2714-587B723F8704}"/>
              </a:ext>
            </a:extLst>
          </p:cNvPr>
          <p:cNvSpPr txBox="1"/>
          <p:nvPr/>
        </p:nvSpPr>
        <p:spPr>
          <a:xfrm>
            <a:off x="301487" y="2940764"/>
            <a:ext cx="11032500" cy="1939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AutoNum type="alphaUcPeriod"/>
            </a:pPr>
            <a:r>
              <a:rPr lang="en-US" sz="2400">
                <a:solidFill>
                  <a:schemeClr val="dk1"/>
                </a:solidFill>
              </a:rPr>
              <a:t>Clear fluid, low protein, elevated glucose</a:t>
            </a:r>
            <a:endParaRPr/>
          </a:p>
          <a:p>
            <a:pPr marL="342900" marR="0" lvl="0" indent="-342900" algn="l" rtl="0">
              <a:spcBef>
                <a:spcPts val="0"/>
              </a:spcBef>
              <a:spcAft>
                <a:spcPts val="0"/>
              </a:spcAft>
              <a:buClr>
                <a:srgbClr val="00B050"/>
              </a:buClr>
              <a:buSzPts val="2400"/>
              <a:buAutoNum type="alphaUcPeriod"/>
            </a:pPr>
            <a:r>
              <a:rPr lang="en-US" sz="2400" b="1">
                <a:solidFill>
                  <a:srgbClr val="00B050"/>
                </a:solidFill>
              </a:rPr>
              <a:t>Turbid fluid, raised WCC, low glucose</a:t>
            </a:r>
            <a:endParaRPr b="1">
              <a:solidFill>
                <a:srgbClr val="00B050"/>
              </a:solidFill>
            </a:endParaRPr>
          </a:p>
          <a:p>
            <a:pPr marL="342900" marR="0" lvl="0" indent="-342900" algn="l" rtl="0">
              <a:spcBef>
                <a:spcPts val="0"/>
              </a:spcBef>
              <a:spcAft>
                <a:spcPts val="0"/>
              </a:spcAft>
              <a:buClr>
                <a:schemeClr val="dk1"/>
              </a:buClr>
              <a:buSzPts val="2400"/>
              <a:buAutoNum type="alphaUcPeriod"/>
            </a:pPr>
            <a:r>
              <a:rPr lang="en-US" sz="2400">
                <a:solidFill>
                  <a:schemeClr val="dk1"/>
                </a:solidFill>
              </a:rPr>
              <a:t>Turbid fluid, normal WCC, low glucose</a:t>
            </a:r>
            <a:endParaRPr/>
          </a:p>
          <a:p>
            <a:pPr marL="342900" marR="0" lvl="0" indent="-342900" algn="l" rtl="0">
              <a:spcBef>
                <a:spcPts val="0"/>
              </a:spcBef>
              <a:spcAft>
                <a:spcPts val="0"/>
              </a:spcAft>
              <a:buClr>
                <a:schemeClr val="dk1"/>
              </a:buClr>
              <a:buSzPts val="2400"/>
              <a:buAutoNum type="alphaUcPeriod"/>
            </a:pPr>
            <a:r>
              <a:rPr lang="en-US" sz="2400">
                <a:solidFill>
                  <a:schemeClr val="dk1"/>
                </a:solidFill>
              </a:rPr>
              <a:t>Clear fluid, raised WCC, normal glucose</a:t>
            </a:r>
            <a:endParaRPr/>
          </a:p>
          <a:p>
            <a:pPr marL="342900" marR="0" lvl="0" indent="-342900" algn="l" rtl="0">
              <a:spcBef>
                <a:spcPts val="0"/>
              </a:spcBef>
              <a:spcAft>
                <a:spcPts val="0"/>
              </a:spcAft>
              <a:buClr>
                <a:schemeClr val="dk1"/>
              </a:buClr>
              <a:buSzPts val="2400"/>
              <a:buAutoNum type="alphaUcPeriod"/>
            </a:pPr>
            <a:r>
              <a:rPr lang="en-US" sz="2400">
                <a:solidFill>
                  <a:schemeClr val="dk1"/>
                </a:solidFill>
              </a:rPr>
              <a:t>Clear fluid, low WCC, normal glucose</a:t>
            </a:r>
            <a:endParaRPr/>
          </a:p>
        </p:txBody>
      </p:sp>
      <p:sp>
        <p:nvSpPr>
          <p:cNvPr id="4" name="Google Shape;252;g1230b3e6b9d_1_40">
            <a:extLst>
              <a:ext uri="{FF2B5EF4-FFF2-40B4-BE49-F238E27FC236}">
                <a16:creationId xmlns:a16="http://schemas.microsoft.com/office/drawing/2014/main" id="{AE30FE64-A1DC-9885-B350-15459C5419A6}"/>
              </a:ext>
            </a:extLst>
          </p:cNvPr>
          <p:cNvSpPr/>
          <p:nvPr/>
        </p:nvSpPr>
        <p:spPr>
          <a:xfrm>
            <a:off x="10645787" y="5253900"/>
            <a:ext cx="1376400" cy="12933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27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2730745" y="-35804"/>
            <a:ext cx="67305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Meningitis LP findings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Picture 1">
            <a:extLst>
              <a:ext uri="{FF2B5EF4-FFF2-40B4-BE49-F238E27FC236}">
                <a16:creationId xmlns:a16="http://schemas.microsoft.com/office/drawing/2014/main" id="{8A63CAE5-BD1A-259D-ACDC-5BC595952B2E}"/>
              </a:ext>
            </a:extLst>
          </p:cNvPr>
          <p:cNvPicPr>
            <a:picLocks noChangeAspect="1"/>
          </p:cNvPicPr>
          <p:nvPr/>
        </p:nvPicPr>
        <p:blipFill>
          <a:blip r:embed="rId4"/>
          <a:stretch>
            <a:fillRect/>
          </a:stretch>
        </p:blipFill>
        <p:spPr>
          <a:xfrm>
            <a:off x="1712595" y="1478111"/>
            <a:ext cx="8766808" cy="3901778"/>
          </a:xfrm>
          <a:prstGeom prst="rect">
            <a:avLst/>
          </a:prstGeom>
        </p:spPr>
      </p:pic>
    </p:spTree>
    <p:extLst>
      <p:ext uri="{BB962C8B-B14F-4D97-AF65-F5344CB8AC3E}">
        <p14:creationId xmlns:p14="http://schemas.microsoft.com/office/powerpoint/2010/main" val="49687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6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65;g1230b3e6b9d_3_0">
            <a:extLst>
              <a:ext uri="{FF2B5EF4-FFF2-40B4-BE49-F238E27FC236}">
                <a16:creationId xmlns:a16="http://schemas.microsoft.com/office/drawing/2014/main" id="{A6EBBCD8-5EA9-D633-A182-20987BE29A45}"/>
              </a:ext>
            </a:extLst>
          </p:cNvPr>
          <p:cNvSpPr txBox="1">
            <a:spLocks noGrp="1"/>
          </p:cNvSpPr>
          <p:nvPr>
            <p:ph type="body" idx="1"/>
          </p:nvPr>
        </p:nvSpPr>
        <p:spPr>
          <a:xfrm>
            <a:off x="700050" y="1033602"/>
            <a:ext cx="10927800" cy="562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000" dirty="0">
                <a:latin typeface="Arial"/>
                <a:ea typeface="Arial"/>
                <a:cs typeface="Arial"/>
                <a:sym typeface="Arial"/>
              </a:rPr>
              <a:t>A 26 year old woman presents to you with cloudy vision (blurry and difficulty seeing the </a:t>
            </a:r>
            <a:r>
              <a:rPr lang="en-US" sz="2000" dirty="0" err="1">
                <a:latin typeface="Arial"/>
                <a:ea typeface="Arial"/>
                <a:cs typeface="Arial"/>
                <a:sym typeface="Arial"/>
              </a:rPr>
              <a:t>colour</a:t>
            </a:r>
            <a:r>
              <a:rPr lang="en-US" sz="2000" dirty="0">
                <a:latin typeface="Arial"/>
                <a:ea typeface="Arial"/>
                <a:cs typeface="Arial"/>
                <a:sym typeface="Arial"/>
              </a:rPr>
              <a:t> red) in one eye and pain upon movement of that eye. She smokes a pack a day and has done this for the past 10 years. She states that she has had similar episodes previously but they usually self resolve. However, this time it has lasted a few days and she also has some leg weakness which she noticed after taking a </a:t>
            </a:r>
            <a:r>
              <a:rPr lang="en-US" sz="2000" dirty="0" err="1">
                <a:latin typeface="Arial"/>
                <a:ea typeface="Arial"/>
                <a:cs typeface="Arial"/>
                <a:sym typeface="Arial"/>
              </a:rPr>
              <a:t>shower.What</a:t>
            </a:r>
            <a:r>
              <a:rPr lang="en-US" sz="2000" dirty="0">
                <a:latin typeface="Arial"/>
                <a:ea typeface="Arial"/>
                <a:cs typeface="Arial"/>
                <a:sym typeface="Arial"/>
              </a:rPr>
              <a:t> is your diagnosis?</a:t>
            </a:r>
            <a:endParaRPr sz="3000" dirty="0">
              <a:latin typeface="Arial"/>
              <a:ea typeface="Arial"/>
              <a:cs typeface="Arial"/>
              <a:sym typeface="Arial"/>
            </a:endParaRPr>
          </a:p>
          <a:p>
            <a:pPr marL="228600" lvl="0" indent="-114300" algn="l" rtl="0">
              <a:lnSpc>
                <a:spcPct val="100000"/>
              </a:lnSpc>
              <a:spcBef>
                <a:spcPts val="1000"/>
              </a:spcBef>
              <a:spcAft>
                <a:spcPts val="0"/>
              </a:spcAft>
              <a:buClr>
                <a:schemeClr val="dk1"/>
              </a:buClr>
              <a:buSzPts val="1800"/>
              <a:buNone/>
            </a:pPr>
            <a:endParaRPr sz="2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Multiple sclerosis </a:t>
            </a:r>
            <a:endParaRPr sz="3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err="1">
                <a:latin typeface="Arial"/>
                <a:ea typeface="Arial"/>
                <a:cs typeface="Arial"/>
                <a:sym typeface="Arial"/>
              </a:rPr>
              <a:t>Guillain-barre</a:t>
            </a:r>
            <a:endParaRPr sz="3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Myasthenia gravis</a:t>
            </a:r>
            <a:endParaRPr sz="2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Glioblastoma multiforme</a:t>
            </a:r>
            <a:endParaRPr sz="2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Stroke </a:t>
            </a:r>
            <a:endParaRPr sz="30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p:txBody>
      </p:sp>
    </p:spTree>
    <p:extLst>
      <p:ext uri="{BB962C8B-B14F-4D97-AF65-F5344CB8AC3E}">
        <p14:creationId xmlns:p14="http://schemas.microsoft.com/office/powerpoint/2010/main" val="204633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70;g1230b3e6b9d_1_46">
            <a:extLst>
              <a:ext uri="{FF2B5EF4-FFF2-40B4-BE49-F238E27FC236}">
                <a16:creationId xmlns:a16="http://schemas.microsoft.com/office/drawing/2014/main" id="{946E0779-0AD2-1527-3992-0F86E2A60934}"/>
              </a:ext>
            </a:extLst>
          </p:cNvPr>
          <p:cNvSpPr txBox="1">
            <a:spLocks noGrp="1"/>
          </p:cNvSpPr>
          <p:nvPr>
            <p:ph type="body" idx="1"/>
          </p:nvPr>
        </p:nvSpPr>
        <p:spPr>
          <a:xfrm>
            <a:off x="700050" y="1033602"/>
            <a:ext cx="10927800" cy="562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000" dirty="0">
                <a:latin typeface="Arial"/>
                <a:ea typeface="Arial"/>
                <a:cs typeface="Arial"/>
                <a:sym typeface="Arial"/>
              </a:rPr>
              <a:t>A 26 year old woman presents to you with cloudy vision (blurry and difficulty seeing the </a:t>
            </a:r>
            <a:r>
              <a:rPr lang="en-US" sz="2000" dirty="0" err="1">
                <a:latin typeface="Arial"/>
                <a:ea typeface="Arial"/>
                <a:cs typeface="Arial"/>
                <a:sym typeface="Arial"/>
              </a:rPr>
              <a:t>colour</a:t>
            </a:r>
            <a:r>
              <a:rPr lang="en-US" sz="2000" dirty="0">
                <a:latin typeface="Arial"/>
                <a:ea typeface="Arial"/>
                <a:cs typeface="Arial"/>
                <a:sym typeface="Arial"/>
              </a:rPr>
              <a:t> red) in one eye and pain upon movement of that eye. She smokes a pack a day and has done this for the past 10 years. She states that she has had similar episodes previously but they usually self resolve. However, this time it has lasted a few days and she also has some leg weakness which she noticed after taking a </a:t>
            </a:r>
            <a:r>
              <a:rPr lang="en-US" sz="2000" dirty="0" err="1">
                <a:latin typeface="Arial"/>
                <a:ea typeface="Arial"/>
                <a:cs typeface="Arial"/>
                <a:sym typeface="Arial"/>
              </a:rPr>
              <a:t>shower.What</a:t>
            </a:r>
            <a:r>
              <a:rPr lang="en-US" sz="2000" dirty="0">
                <a:latin typeface="Arial"/>
                <a:ea typeface="Arial"/>
                <a:cs typeface="Arial"/>
                <a:sym typeface="Arial"/>
              </a:rPr>
              <a:t> is your diagnosis?</a:t>
            </a:r>
            <a:endParaRPr sz="3000" dirty="0">
              <a:latin typeface="Arial"/>
              <a:ea typeface="Arial"/>
              <a:cs typeface="Arial"/>
              <a:sym typeface="Arial"/>
            </a:endParaRPr>
          </a:p>
          <a:p>
            <a:pPr marL="228600" lvl="0" indent="-114300" algn="l" rtl="0">
              <a:lnSpc>
                <a:spcPct val="100000"/>
              </a:lnSpc>
              <a:spcBef>
                <a:spcPts val="1000"/>
              </a:spcBef>
              <a:spcAft>
                <a:spcPts val="0"/>
              </a:spcAft>
              <a:buClr>
                <a:schemeClr val="dk1"/>
              </a:buClr>
              <a:buSzPts val="1800"/>
              <a:buNone/>
            </a:pPr>
            <a:endParaRPr sz="2000" b="1" dirty="0">
              <a:solidFill>
                <a:srgbClr val="00B050"/>
              </a:solidFill>
              <a:latin typeface="Arial"/>
              <a:ea typeface="Arial"/>
              <a:cs typeface="Arial"/>
              <a:sym typeface="Arial"/>
            </a:endParaRPr>
          </a:p>
          <a:p>
            <a:pPr marL="342900" lvl="0" indent="-355600" algn="l" rtl="0">
              <a:lnSpc>
                <a:spcPct val="100000"/>
              </a:lnSpc>
              <a:spcBef>
                <a:spcPts val="1000"/>
              </a:spcBef>
              <a:spcAft>
                <a:spcPts val="0"/>
              </a:spcAft>
              <a:buClr>
                <a:srgbClr val="00B050"/>
              </a:buClr>
              <a:buSzPts val="2000"/>
              <a:buAutoNum type="alphaUcPeriod"/>
            </a:pPr>
            <a:r>
              <a:rPr lang="en-US" sz="2000" b="1" dirty="0">
                <a:solidFill>
                  <a:srgbClr val="00B050"/>
                </a:solidFill>
                <a:latin typeface="Arial"/>
                <a:ea typeface="Arial"/>
                <a:cs typeface="Arial"/>
                <a:sym typeface="Arial"/>
              </a:rPr>
              <a:t>Multiple sclerosis </a:t>
            </a:r>
            <a:endParaRPr sz="3000" b="1" dirty="0">
              <a:solidFill>
                <a:srgbClr val="00B050"/>
              </a:solidFill>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err="1">
                <a:latin typeface="Arial"/>
                <a:ea typeface="Arial"/>
                <a:cs typeface="Arial"/>
                <a:sym typeface="Arial"/>
              </a:rPr>
              <a:t>Guillain-barre</a:t>
            </a:r>
            <a:endParaRPr sz="3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Myasthenia gravis</a:t>
            </a:r>
            <a:endParaRPr sz="2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Glioblastoma multiforme</a:t>
            </a:r>
            <a:endParaRPr sz="2000" dirty="0">
              <a:latin typeface="Arial"/>
              <a:ea typeface="Arial"/>
              <a:cs typeface="Arial"/>
              <a:sym typeface="Arial"/>
            </a:endParaRPr>
          </a:p>
          <a:p>
            <a:pPr marL="342900" lvl="0" indent="-355600" algn="l" rtl="0">
              <a:lnSpc>
                <a:spcPct val="100000"/>
              </a:lnSpc>
              <a:spcBef>
                <a:spcPts val="1000"/>
              </a:spcBef>
              <a:spcAft>
                <a:spcPts val="0"/>
              </a:spcAft>
              <a:buClr>
                <a:schemeClr val="dk1"/>
              </a:buClr>
              <a:buSzPts val="2000"/>
              <a:buAutoNum type="alphaUcPeriod"/>
            </a:pPr>
            <a:r>
              <a:rPr lang="en-US" sz="2000" dirty="0">
                <a:latin typeface="Arial"/>
                <a:ea typeface="Arial"/>
                <a:cs typeface="Arial"/>
                <a:sym typeface="Arial"/>
              </a:rPr>
              <a:t>Stroke </a:t>
            </a:r>
            <a:endParaRPr sz="30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p:txBody>
      </p:sp>
      <p:sp>
        <p:nvSpPr>
          <p:cNvPr id="3" name="Google Shape;271;g1230b3e6b9d_1_46">
            <a:extLst>
              <a:ext uri="{FF2B5EF4-FFF2-40B4-BE49-F238E27FC236}">
                <a16:creationId xmlns:a16="http://schemas.microsoft.com/office/drawing/2014/main" id="{95CB493E-EB57-4DED-EBC1-3C173CB61D82}"/>
              </a:ext>
            </a:extLst>
          </p:cNvPr>
          <p:cNvSpPr/>
          <p:nvPr/>
        </p:nvSpPr>
        <p:spPr>
          <a:xfrm>
            <a:off x="10607350" y="5410475"/>
            <a:ext cx="1376400" cy="12933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11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i="0" u="none" strike="noStrike" cap="none" dirty="0">
                <a:solidFill>
                  <a:schemeClr val="bg1"/>
                </a:solidFill>
                <a:latin typeface="Calibri"/>
                <a:ea typeface="Calibri"/>
                <a:cs typeface="Calibri"/>
                <a:sym typeface="Calibri"/>
              </a:rPr>
              <a:t>Multiple Sclerosis</a:t>
            </a:r>
            <a:endParaRPr sz="4800" i="0" u="none" strike="noStrike" cap="none" dirty="0">
              <a:solidFill>
                <a:schemeClr val="bg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283;g1230b3e6b9d_8_0">
            <a:extLst>
              <a:ext uri="{FF2B5EF4-FFF2-40B4-BE49-F238E27FC236}">
                <a16:creationId xmlns:a16="http://schemas.microsoft.com/office/drawing/2014/main" id="{B480218A-8F92-53DB-0F0A-B91331644258}"/>
              </a:ext>
            </a:extLst>
          </p:cNvPr>
          <p:cNvSpPr txBox="1">
            <a:spLocks noGrp="1"/>
          </p:cNvSpPr>
          <p:nvPr>
            <p:ph type="body" idx="1"/>
          </p:nvPr>
        </p:nvSpPr>
        <p:spPr>
          <a:xfrm>
            <a:off x="838199" y="854200"/>
            <a:ext cx="10515600" cy="4351200"/>
          </a:xfrm>
          <a:prstGeom prst="rect">
            <a:avLst/>
          </a:prstGeom>
          <a:noFill/>
          <a:ln>
            <a:noFill/>
          </a:ln>
        </p:spPr>
        <p:txBody>
          <a:bodyPr spcFirstLastPara="1" wrap="square" lIns="91425" tIns="45700" rIns="91425" bIns="45700" anchor="t" anchorCtr="0">
            <a:noAutofit/>
          </a:bodyPr>
          <a:lstStyle/>
          <a:p>
            <a:pPr marL="228600" lvl="0" indent="-241300" algn="l" rtl="0">
              <a:lnSpc>
                <a:spcPct val="90000"/>
              </a:lnSpc>
              <a:spcBef>
                <a:spcPts val="0"/>
              </a:spcBef>
              <a:spcAft>
                <a:spcPts val="0"/>
              </a:spcAft>
              <a:buClr>
                <a:schemeClr val="dk1"/>
              </a:buClr>
              <a:buSzPts val="1300"/>
              <a:buChar char="•"/>
            </a:pPr>
            <a:r>
              <a:rPr lang="en-US" sz="1300" dirty="0">
                <a:latin typeface="Arial"/>
                <a:ea typeface="Arial"/>
                <a:cs typeface="Arial"/>
                <a:sym typeface="Arial"/>
              </a:rPr>
              <a:t>autoimmune condition causing destruction of oligodendrocytes.</a:t>
            </a:r>
            <a:endParaRPr sz="1300" dirty="0">
              <a:latin typeface="Arial"/>
              <a:ea typeface="Arial"/>
              <a:cs typeface="Arial"/>
              <a:sym typeface="Arial"/>
            </a:endParaRPr>
          </a:p>
          <a:p>
            <a:pPr marL="228600" lvl="0" indent="-241300" algn="l" rtl="0">
              <a:lnSpc>
                <a:spcPct val="90000"/>
              </a:lnSpc>
              <a:spcBef>
                <a:spcPts val="1000"/>
              </a:spcBef>
              <a:spcAft>
                <a:spcPts val="0"/>
              </a:spcAft>
              <a:buClr>
                <a:schemeClr val="dk1"/>
              </a:buClr>
              <a:buSzPts val="1300"/>
              <a:buChar char="•"/>
            </a:pPr>
            <a:r>
              <a:rPr lang="en-US" sz="1300" dirty="0">
                <a:latin typeface="Arial"/>
                <a:ea typeface="Arial"/>
                <a:cs typeface="Arial"/>
                <a:sym typeface="Arial"/>
              </a:rPr>
              <a:t>Epi: 20-40, female. Learn types primary progressive, secondary, relapsing remitting.</a:t>
            </a:r>
            <a:endParaRPr sz="1300" dirty="0">
              <a:latin typeface="Arial"/>
              <a:ea typeface="Arial"/>
              <a:cs typeface="Arial"/>
              <a:sym typeface="Arial"/>
            </a:endParaRPr>
          </a:p>
          <a:p>
            <a:pPr marL="228600" lvl="0" indent="-241300" algn="l" rtl="0">
              <a:lnSpc>
                <a:spcPct val="90000"/>
              </a:lnSpc>
              <a:spcBef>
                <a:spcPts val="1000"/>
              </a:spcBef>
              <a:spcAft>
                <a:spcPts val="0"/>
              </a:spcAft>
              <a:buClr>
                <a:schemeClr val="dk1"/>
              </a:buClr>
              <a:buSzPts val="1300"/>
              <a:buChar char="•"/>
            </a:pPr>
            <a:r>
              <a:rPr lang="en-US" sz="1300" dirty="0">
                <a:latin typeface="Arial"/>
                <a:ea typeface="Arial"/>
                <a:cs typeface="Arial"/>
                <a:sym typeface="Arial"/>
              </a:rPr>
              <a:t>Presentation:</a:t>
            </a:r>
            <a:endParaRPr sz="1300" dirty="0">
              <a:latin typeface="Arial"/>
              <a:ea typeface="Arial"/>
              <a:cs typeface="Arial"/>
              <a:sym typeface="Arial"/>
            </a:endParaRPr>
          </a:p>
          <a:p>
            <a:pPr marL="228600" lvl="0" indent="-241300" algn="l" rtl="0">
              <a:lnSpc>
                <a:spcPct val="90000"/>
              </a:lnSpc>
              <a:spcBef>
                <a:spcPts val="1000"/>
              </a:spcBef>
              <a:spcAft>
                <a:spcPts val="0"/>
              </a:spcAft>
              <a:buClr>
                <a:schemeClr val="dk1"/>
              </a:buClr>
              <a:buSzPts val="1300"/>
              <a:buChar char="o"/>
            </a:pPr>
            <a:r>
              <a:rPr lang="en-US" sz="1300" dirty="0">
                <a:solidFill>
                  <a:srgbClr val="FF0000"/>
                </a:solidFill>
                <a:latin typeface="Arial"/>
                <a:ea typeface="Arial"/>
                <a:cs typeface="Arial"/>
                <a:sym typeface="Arial"/>
              </a:rPr>
              <a:t>Optic neuritis- </a:t>
            </a:r>
            <a:r>
              <a:rPr lang="en-US" sz="1300" dirty="0">
                <a:solidFill>
                  <a:srgbClr val="333333"/>
                </a:solidFill>
                <a:latin typeface="Arial"/>
                <a:ea typeface="Arial"/>
                <a:cs typeface="Arial"/>
                <a:sym typeface="Arial"/>
              </a:rPr>
              <a:t>Graying or blurring of vision in one eye (can be described as looking through petroleum jelly). May have pain in moving that eye and describe loss of color discrimination, particularly reds.</a:t>
            </a:r>
            <a:endParaRPr sz="1300" dirty="0">
              <a:solidFill>
                <a:srgbClr val="333333"/>
              </a:solidFill>
              <a:latin typeface="Arial"/>
              <a:ea typeface="Arial"/>
              <a:cs typeface="Arial"/>
              <a:sym typeface="Arial"/>
            </a:endParaRPr>
          </a:p>
          <a:p>
            <a:pPr marL="228600" lvl="0" indent="-241300" algn="l" rtl="0">
              <a:lnSpc>
                <a:spcPct val="90000"/>
              </a:lnSpc>
              <a:spcBef>
                <a:spcPts val="1000"/>
              </a:spcBef>
              <a:spcAft>
                <a:spcPts val="0"/>
              </a:spcAft>
              <a:buClr>
                <a:srgbClr val="333333"/>
              </a:buClr>
              <a:buSzPts val="1300"/>
              <a:buChar char="o"/>
            </a:pPr>
            <a:r>
              <a:rPr lang="en-US" sz="1300" dirty="0">
                <a:solidFill>
                  <a:srgbClr val="333333"/>
                </a:solidFill>
                <a:latin typeface="Arial"/>
                <a:ea typeface="Arial"/>
                <a:cs typeface="Arial"/>
                <a:sym typeface="Arial"/>
              </a:rPr>
              <a:t>Symptoms worsen with heat </a:t>
            </a:r>
            <a:r>
              <a:rPr lang="en-US" sz="1300" dirty="0" err="1">
                <a:solidFill>
                  <a:srgbClr val="FF0000"/>
                </a:solidFill>
                <a:latin typeface="Arial"/>
                <a:ea typeface="Arial"/>
                <a:cs typeface="Arial"/>
                <a:sym typeface="Arial"/>
              </a:rPr>
              <a:t>uhthoff's</a:t>
            </a:r>
            <a:r>
              <a:rPr lang="en-US" sz="1300" dirty="0">
                <a:solidFill>
                  <a:srgbClr val="FF0000"/>
                </a:solidFill>
                <a:latin typeface="Arial"/>
                <a:ea typeface="Arial"/>
                <a:cs typeface="Arial"/>
                <a:sym typeface="Arial"/>
              </a:rPr>
              <a:t> phenomenon</a:t>
            </a:r>
          </a:p>
          <a:p>
            <a:pPr marL="228600" lvl="0" indent="-241300" algn="l" rtl="0">
              <a:lnSpc>
                <a:spcPct val="90000"/>
              </a:lnSpc>
              <a:spcBef>
                <a:spcPts val="1000"/>
              </a:spcBef>
              <a:spcAft>
                <a:spcPts val="0"/>
              </a:spcAft>
              <a:buClr>
                <a:srgbClr val="333333"/>
              </a:buClr>
              <a:buSzPts val="1300"/>
              <a:buChar char="o"/>
            </a:pPr>
            <a:r>
              <a:rPr lang="en-US" sz="1300" dirty="0">
                <a:solidFill>
                  <a:srgbClr val="FF0000"/>
                </a:solidFill>
                <a:latin typeface="Arial"/>
                <a:ea typeface="Arial"/>
                <a:cs typeface="Arial"/>
                <a:sym typeface="Arial"/>
              </a:rPr>
              <a:t>Lhermitte’s phenomenon.</a:t>
            </a:r>
            <a:endParaRPr sz="1300" dirty="0">
              <a:solidFill>
                <a:srgbClr val="FF0000"/>
              </a:solidFill>
              <a:latin typeface="Arial"/>
              <a:ea typeface="Arial"/>
              <a:cs typeface="Arial"/>
              <a:sym typeface="Arial"/>
            </a:endParaRPr>
          </a:p>
          <a:p>
            <a:pPr marL="228600" lvl="0" indent="-241300" algn="l" rtl="0">
              <a:lnSpc>
                <a:spcPct val="90000"/>
              </a:lnSpc>
              <a:spcBef>
                <a:spcPts val="1000"/>
              </a:spcBef>
              <a:spcAft>
                <a:spcPts val="0"/>
              </a:spcAft>
              <a:buClr>
                <a:srgbClr val="333333"/>
              </a:buClr>
              <a:buSzPts val="1300"/>
              <a:buChar char="o"/>
            </a:pPr>
            <a:r>
              <a:rPr lang="en-US" sz="1300" dirty="0">
                <a:solidFill>
                  <a:srgbClr val="333333"/>
                </a:solidFill>
                <a:latin typeface="Arial"/>
                <a:ea typeface="Arial"/>
                <a:cs typeface="Arial"/>
                <a:sym typeface="Arial"/>
              </a:rPr>
              <a:t>Urinary incontinence </a:t>
            </a:r>
            <a:endParaRPr sz="1300" dirty="0">
              <a:latin typeface="Arial"/>
              <a:ea typeface="Arial"/>
              <a:cs typeface="Arial"/>
              <a:sym typeface="Arial"/>
            </a:endParaRPr>
          </a:p>
          <a:p>
            <a:pPr marL="228600" lvl="0" indent="-241300" algn="l" rtl="0">
              <a:lnSpc>
                <a:spcPct val="90000"/>
              </a:lnSpc>
              <a:spcBef>
                <a:spcPts val="1000"/>
              </a:spcBef>
              <a:spcAft>
                <a:spcPts val="0"/>
              </a:spcAft>
              <a:buClr>
                <a:srgbClr val="333333"/>
              </a:buClr>
              <a:buSzPts val="1300"/>
              <a:buChar char="o"/>
            </a:pPr>
            <a:r>
              <a:rPr lang="en-US" sz="1300" dirty="0">
                <a:solidFill>
                  <a:srgbClr val="333333"/>
                </a:solidFill>
                <a:latin typeface="Arial"/>
                <a:ea typeface="Arial"/>
                <a:cs typeface="Arial"/>
                <a:sym typeface="Arial"/>
              </a:rPr>
              <a:t>Spasticity and increased deep tendon reflex</a:t>
            </a:r>
            <a:endParaRPr sz="1300" dirty="0">
              <a:latin typeface="Arial"/>
              <a:ea typeface="Arial"/>
              <a:cs typeface="Arial"/>
              <a:sym typeface="Arial"/>
            </a:endParaRPr>
          </a:p>
          <a:p>
            <a:pPr marL="0" lvl="0" indent="0" algn="l" rtl="0">
              <a:lnSpc>
                <a:spcPct val="90000"/>
              </a:lnSpc>
              <a:spcBef>
                <a:spcPts val="1000"/>
              </a:spcBef>
              <a:spcAft>
                <a:spcPts val="0"/>
              </a:spcAft>
              <a:buClr>
                <a:srgbClr val="333333"/>
              </a:buClr>
              <a:buSzPts val="1100"/>
              <a:buNone/>
            </a:pPr>
            <a:r>
              <a:rPr lang="en-US" sz="1300" dirty="0">
                <a:solidFill>
                  <a:srgbClr val="333333"/>
                </a:solidFill>
                <a:latin typeface="Arial"/>
                <a:ea typeface="Arial"/>
                <a:cs typeface="Arial"/>
                <a:sym typeface="Arial"/>
              </a:rPr>
              <a:t>Investigations: 2 CNS lesions disseminated in time and space </a:t>
            </a:r>
            <a:r>
              <a:rPr lang="en-US" sz="1300" dirty="0" err="1">
                <a:solidFill>
                  <a:srgbClr val="333333"/>
                </a:solidFill>
                <a:latin typeface="Arial"/>
                <a:ea typeface="Arial"/>
                <a:cs typeface="Arial"/>
                <a:sym typeface="Arial"/>
              </a:rPr>
              <a:t>ie</a:t>
            </a:r>
            <a:r>
              <a:rPr lang="en-US" sz="1300" dirty="0">
                <a:solidFill>
                  <a:srgbClr val="333333"/>
                </a:solidFill>
                <a:latin typeface="Arial"/>
                <a:ea typeface="Arial"/>
                <a:cs typeface="Arial"/>
                <a:sym typeface="Arial"/>
              </a:rPr>
              <a:t> cannot diagnose MS after one potential relapse).</a:t>
            </a:r>
            <a:endParaRPr sz="1300" dirty="0">
              <a:latin typeface="Arial"/>
              <a:ea typeface="Arial"/>
              <a:cs typeface="Arial"/>
              <a:sym typeface="Arial"/>
            </a:endParaRPr>
          </a:p>
          <a:p>
            <a:pPr marL="228600" lvl="0" indent="-241300" algn="l" rtl="0">
              <a:lnSpc>
                <a:spcPct val="90000"/>
              </a:lnSpc>
              <a:spcBef>
                <a:spcPts val="1000"/>
              </a:spcBef>
              <a:spcAft>
                <a:spcPts val="0"/>
              </a:spcAft>
              <a:buClr>
                <a:srgbClr val="333333"/>
              </a:buClr>
              <a:buSzPts val="1300"/>
              <a:buChar char="-"/>
            </a:pPr>
            <a:r>
              <a:rPr lang="en-US" sz="1300" dirty="0">
                <a:solidFill>
                  <a:srgbClr val="333333"/>
                </a:solidFill>
                <a:latin typeface="Arial"/>
                <a:ea typeface="Arial"/>
                <a:cs typeface="Arial"/>
                <a:sym typeface="Arial"/>
              </a:rPr>
              <a:t>MRI of brain to </a:t>
            </a:r>
            <a:r>
              <a:rPr lang="en-US" sz="1300" dirty="0" err="1">
                <a:solidFill>
                  <a:srgbClr val="333333"/>
                </a:solidFill>
                <a:latin typeface="Arial"/>
                <a:ea typeface="Arial"/>
                <a:cs typeface="Arial"/>
                <a:sym typeface="Arial"/>
              </a:rPr>
              <a:t>visualise</a:t>
            </a:r>
            <a:r>
              <a:rPr lang="en-US" sz="1300" dirty="0">
                <a:solidFill>
                  <a:srgbClr val="333333"/>
                </a:solidFill>
                <a:latin typeface="Arial"/>
                <a:ea typeface="Arial"/>
                <a:cs typeface="Arial"/>
                <a:sym typeface="Arial"/>
              </a:rPr>
              <a:t> lesions</a:t>
            </a:r>
          </a:p>
          <a:p>
            <a:pPr marL="228600" lvl="0" indent="-241300" algn="l" rtl="0">
              <a:lnSpc>
                <a:spcPct val="90000"/>
              </a:lnSpc>
              <a:spcBef>
                <a:spcPts val="1000"/>
              </a:spcBef>
              <a:spcAft>
                <a:spcPts val="0"/>
              </a:spcAft>
              <a:buClr>
                <a:srgbClr val="333333"/>
              </a:buClr>
              <a:buSzPts val="1300"/>
              <a:buChar char="-"/>
            </a:pPr>
            <a:r>
              <a:rPr lang="en-US" sz="1300" dirty="0">
                <a:solidFill>
                  <a:srgbClr val="333333"/>
                </a:solidFill>
                <a:latin typeface="Arial"/>
                <a:ea typeface="Arial"/>
                <a:cs typeface="Arial"/>
                <a:sym typeface="Arial"/>
              </a:rPr>
              <a:t>CSF: oligoclonal bands</a:t>
            </a:r>
            <a:endParaRPr sz="1300" dirty="0">
              <a:solidFill>
                <a:srgbClr val="333333"/>
              </a:solidFill>
              <a:latin typeface="Arial"/>
              <a:ea typeface="Arial"/>
              <a:cs typeface="Arial"/>
              <a:sym typeface="Arial"/>
            </a:endParaRPr>
          </a:p>
          <a:p>
            <a:pPr marL="0" lvl="0" indent="0" algn="l" rtl="0">
              <a:lnSpc>
                <a:spcPct val="90000"/>
              </a:lnSpc>
              <a:spcBef>
                <a:spcPts val="1000"/>
              </a:spcBef>
              <a:spcAft>
                <a:spcPts val="0"/>
              </a:spcAft>
              <a:buClr>
                <a:srgbClr val="333333"/>
              </a:buClr>
              <a:buSzPts val="1100"/>
              <a:buNone/>
            </a:pPr>
            <a:r>
              <a:rPr lang="en-US" sz="1300" dirty="0">
                <a:solidFill>
                  <a:srgbClr val="333333"/>
                </a:solidFill>
                <a:latin typeface="Arial"/>
                <a:ea typeface="Arial"/>
                <a:cs typeface="Arial"/>
                <a:sym typeface="Arial"/>
              </a:rPr>
              <a:t>Treatment:</a:t>
            </a:r>
            <a:endParaRPr sz="1300" dirty="0">
              <a:latin typeface="Arial"/>
              <a:ea typeface="Arial"/>
              <a:cs typeface="Arial"/>
              <a:sym typeface="Arial"/>
            </a:endParaRPr>
          </a:p>
          <a:p>
            <a:pPr marL="0" lvl="0" indent="0" algn="l" rtl="0">
              <a:lnSpc>
                <a:spcPct val="90000"/>
              </a:lnSpc>
              <a:spcBef>
                <a:spcPts val="1000"/>
              </a:spcBef>
              <a:spcAft>
                <a:spcPts val="0"/>
              </a:spcAft>
              <a:buClr>
                <a:srgbClr val="333333"/>
              </a:buClr>
              <a:buSzPts val="1100"/>
              <a:buNone/>
            </a:pPr>
            <a:r>
              <a:rPr lang="en-US" sz="1300" dirty="0">
                <a:solidFill>
                  <a:srgbClr val="333333"/>
                </a:solidFill>
                <a:latin typeface="Arial"/>
                <a:ea typeface="Arial"/>
                <a:cs typeface="Arial"/>
                <a:sym typeface="Arial"/>
              </a:rPr>
              <a:t>Acute: </a:t>
            </a:r>
            <a:r>
              <a:rPr lang="en-US" sz="1300" dirty="0">
                <a:solidFill>
                  <a:srgbClr val="FF0000"/>
                </a:solidFill>
                <a:latin typeface="Arial"/>
                <a:ea typeface="Arial"/>
                <a:cs typeface="Arial"/>
                <a:sym typeface="Arial"/>
              </a:rPr>
              <a:t>IV</a:t>
            </a:r>
            <a:r>
              <a:rPr lang="en-US" sz="1300" dirty="0">
                <a:solidFill>
                  <a:srgbClr val="333333"/>
                </a:solidFill>
                <a:latin typeface="Arial"/>
                <a:ea typeface="Arial"/>
                <a:cs typeface="Arial"/>
                <a:sym typeface="Arial"/>
              </a:rPr>
              <a:t> </a:t>
            </a:r>
            <a:r>
              <a:rPr lang="en-US" sz="1300" dirty="0">
                <a:solidFill>
                  <a:srgbClr val="FF0000"/>
                </a:solidFill>
                <a:latin typeface="Arial"/>
                <a:ea typeface="Arial"/>
                <a:cs typeface="Arial"/>
                <a:sym typeface="Arial"/>
              </a:rPr>
              <a:t>methylprednisolone </a:t>
            </a:r>
            <a:endParaRPr sz="1300" dirty="0">
              <a:solidFill>
                <a:srgbClr val="FF0000"/>
              </a:solidFill>
              <a:latin typeface="Arial"/>
              <a:ea typeface="Arial"/>
              <a:cs typeface="Arial"/>
              <a:sym typeface="Arial"/>
            </a:endParaRPr>
          </a:p>
          <a:p>
            <a:pPr marL="0" lvl="0" indent="0" algn="l" rtl="0">
              <a:lnSpc>
                <a:spcPct val="90000"/>
              </a:lnSpc>
              <a:spcBef>
                <a:spcPts val="1000"/>
              </a:spcBef>
              <a:spcAft>
                <a:spcPts val="0"/>
              </a:spcAft>
              <a:buClr>
                <a:srgbClr val="333333"/>
              </a:buClr>
              <a:buSzPts val="1100"/>
              <a:buNone/>
            </a:pPr>
            <a:r>
              <a:rPr lang="en-US" sz="1300" dirty="0">
                <a:solidFill>
                  <a:srgbClr val="333333"/>
                </a:solidFill>
                <a:latin typeface="Arial"/>
                <a:ea typeface="Arial"/>
                <a:cs typeface="Arial"/>
                <a:sym typeface="Arial"/>
              </a:rPr>
              <a:t>Frequent relapse:</a:t>
            </a:r>
            <a:endParaRPr sz="1300" dirty="0">
              <a:latin typeface="Arial"/>
              <a:ea typeface="Arial"/>
              <a:cs typeface="Arial"/>
              <a:sym typeface="Arial"/>
            </a:endParaRPr>
          </a:p>
          <a:p>
            <a:pPr marL="0" lvl="0" indent="0" algn="l" rtl="0">
              <a:lnSpc>
                <a:spcPct val="90000"/>
              </a:lnSpc>
              <a:spcBef>
                <a:spcPts val="1000"/>
              </a:spcBef>
              <a:spcAft>
                <a:spcPts val="0"/>
              </a:spcAft>
              <a:buClr>
                <a:srgbClr val="333333"/>
              </a:buClr>
              <a:buSzPts val="1100"/>
              <a:buNone/>
            </a:pPr>
            <a:r>
              <a:rPr lang="en-US" sz="1300" dirty="0">
                <a:solidFill>
                  <a:srgbClr val="333333"/>
                </a:solidFill>
                <a:latin typeface="Arial"/>
                <a:ea typeface="Arial"/>
                <a:cs typeface="Arial"/>
                <a:sym typeface="Arial"/>
              </a:rPr>
              <a:t>Relapsing-remitting :  Immunomodulators  interferon beta 1b or monoclonal antibodies such as IV </a:t>
            </a:r>
            <a:r>
              <a:rPr lang="en-US" sz="1300" dirty="0" err="1">
                <a:solidFill>
                  <a:srgbClr val="333333"/>
                </a:solidFill>
                <a:latin typeface="Arial"/>
                <a:ea typeface="Arial"/>
                <a:cs typeface="Arial"/>
                <a:sym typeface="Arial"/>
              </a:rPr>
              <a:t>amletuzumab</a:t>
            </a:r>
            <a:r>
              <a:rPr lang="en-US" sz="1300" dirty="0">
                <a:solidFill>
                  <a:srgbClr val="333333"/>
                </a:solidFill>
                <a:latin typeface="Arial"/>
                <a:ea typeface="Arial"/>
                <a:cs typeface="Arial"/>
                <a:sym typeface="Arial"/>
              </a:rPr>
              <a:t> </a:t>
            </a:r>
            <a:endParaRPr sz="1300" dirty="0">
              <a:latin typeface="Arial"/>
              <a:ea typeface="Arial"/>
              <a:cs typeface="Arial"/>
              <a:sym typeface="Arial"/>
            </a:endParaRPr>
          </a:p>
          <a:p>
            <a:pPr marL="0" lvl="0" indent="0" algn="l" rtl="0">
              <a:lnSpc>
                <a:spcPct val="90000"/>
              </a:lnSpc>
              <a:spcBef>
                <a:spcPts val="1000"/>
              </a:spcBef>
              <a:spcAft>
                <a:spcPts val="0"/>
              </a:spcAft>
              <a:buClr>
                <a:srgbClr val="333333"/>
              </a:buClr>
              <a:buSzPts val="1100"/>
              <a:buNone/>
            </a:pPr>
            <a:r>
              <a:rPr lang="en-US" sz="1300" dirty="0">
                <a:solidFill>
                  <a:srgbClr val="333333"/>
                </a:solidFill>
                <a:latin typeface="Arial"/>
                <a:ea typeface="Arial"/>
                <a:cs typeface="Arial"/>
                <a:sym typeface="Arial"/>
              </a:rPr>
              <a:t>Symptomatic: baclofen for spasticity, alpha blockers for incontinence etc.</a:t>
            </a:r>
            <a:endParaRPr sz="1300" dirty="0">
              <a:latin typeface="Arial"/>
              <a:ea typeface="Arial"/>
              <a:cs typeface="Arial"/>
              <a:sym typeface="Arial"/>
            </a:endParaRPr>
          </a:p>
          <a:p>
            <a:pPr marL="228600" lvl="0" indent="-158750" algn="l" rtl="0">
              <a:lnSpc>
                <a:spcPct val="90000"/>
              </a:lnSpc>
              <a:spcBef>
                <a:spcPts val="1000"/>
              </a:spcBef>
              <a:spcAft>
                <a:spcPts val="0"/>
              </a:spcAft>
              <a:buClr>
                <a:schemeClr val="dk1"/>
              </a:buClr>
              <a:buSzPts val="1100"/>
              <a:buFont typeface="Courier New"/>
              <a:buNone/>
            </a:pPr>
            <a:endParaRPr sz="1300" dirty="0">
              <a:solidFill>
                <a:srgbClr val="333333"/>
              </a:solidFill>
              <a:latin typeface="Arial"/>
              <a:ea typeface="Arial"/>
              <a:cs typeface="Arial"/>
              <a:sym typeface="Arial"/>
            </a:endParaRPr>
          </a:p>
        </p:txBody>
      </p:sp>
      <p:pic>
        <p:nvPicPr>
          <p:cNvPr id="4" name="Google Shape;284;g1230b3e6b9d_8_0">
            <a:extLst>
              <a:ext uri="{FF2B5EF4-FFF2-40B4-BE49-F238E27FC236}">
                <a16:creationId xmlns:a16="http://schemas.microsoft.com/office/drawing/2014/main" id="{9D0F7A11-F9A5-EF69-9EC4-91EF87F8329D}"/>
              </a:ext>
            </a:extLst>
          </p:cNvPr>
          <p:cNvPicPr preferRelativeResize="0"/>
          <p:nvPr/>
        </p:nvPicPr>
        <p:blipFill>
          <a:blip r:embed="rId4">
            <a:alphaModFix/>
          </a:blip>
          <a:stretch>
            <a:fillRect/>
          </a:stretch>
        </p:blipFill>
        <p:spPr>
          <a:xfrm>
            <a:off x="9298546" y="3013656"/>
            <a:ext cx="2794715" cy="3606083"/>
          </a:xfrm>
          <a:prstGeom prst="rect">
            <a:avLst/>
          </a:prstGeom>
          <a:noFill/>
          <a:ln>
            <a:noFill/>
          </a:ln>
        </p:spPr>
      </p:pic>
    </p:spTree>
    <p:extLst>
      <p:ext uri="{BB962C8B-B14F-4D97-AF65-F5344CB8AC3E}">
        <p14:creationId xmlns:p14="http://schemas.microsoft.com/office/powerpoint/2010/main" val="241535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6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89;g1230b3e6b9d_3_26">
            <a:extLst>
              <a:ext uri="{FF2B5EF4-FFF2-40B4-BE49-F238E27FC236}">
                <a16:creationId xmlns:a16="http://schemas.microsoft.com/office/drawing/2014/main" id="{B8A91932-0A26-178E-44BC-0202DE97B321}"/>
              </a:ext>
            </a:extLst>
          </p:cNvPr>
          <p:cNvSpPr txBox="1">
            <a:spLocks noGrp="1"/>
          </p:cNvSpPr>
          <p:nvPr>
            <p:ph type="body" idx="1"/>
          </p:nvPr>
        </p:nvSpPr>
        <p:spPr>
          <a:xfrm>
            <a:off x="330550" y="837475"/>
            <a:ext cx="11522700" cy="5577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800" dirty="0">
                <a:solidFill>
                  <a:srgbClr val="333333"/>
                </a:solidFill>
                <a:latin typeface="Arial"/>
                <a:ea typeface="Arial"/>
                <a:cs typeface="Arial"/>
                <a:sym typeface="Arial"/>
              </a:rPr>
              <a:t>An 18-year-old girl presents with several episodes of confusion over the past several months. These episodes start with a rising sensation within her abdomen that travels upward through her chest. She is usually unaware for a few minutes, but others have told her that during these episodes she smacks her lips, picks at her clothing, and is unable to speak. </a:t>
            </a: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800" dirty="0">
                <a:solidFill>
                  <a:srgbClr val="333333"/>
                </a:solidFill>
                <a:latin typeface="Arial"/>
                <a:ea typeface="Arial"/>
                <a:cs typeface="Arial"/>
                <a:sym typeface="Arial"/>
              </a:rPr>
              <a:t>After the event, she feels tired, has a headache, and prefers to lie down. </a:t>
            </a: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800" dirty="0">
                <a:solidFill>
                  <a:srgbClr val="333333"/>
                </a:solidFill>
                <a:latin typeface="Arial"/>
                <a:ea typeface="Arial"/>
                <a:cs typeface="Arial"/>
                <a:sym typeface="Arial"/>
              </a:rPr>
              <a:t>Her medical history is notable for several febrile seizures as a young child, although she was not treated for seizures at that time. She takes the oral contraceptive pill.</a:t>
            </a:r>
            <a:endParaRPr dirty="0">
              <a:latin typeface="Arial"/>
              <a:ea typeface="Arial"/>
              <a:cs typeface="Arial"/>
              <a:sym typeface="Arial"/>
            </a:endParaRPr>
          </a:p>
          <a:p>
            <a:pPr marL="0" lvl="0" indent="0" algn="l" rtl="0">
              <a:lnSpc>
                <a:spcPct val="90000"/>
              </a:lnSpc>
              <a:spcBef>
                <a:spcPts val="1000"/>
              </a:spcBef>
              <a:spcAft>
                <a:spcPts val="0"/>
              </a:spcAft>
              <a:buNone/>
            </a:pPr>
            <a:r>
              <a:rPr lang="en-US" sz="1800" dirty="0">
                <a:solidFill>
                  <a:srgbClr val="333333"/>
                </a:solidFill>
                <a:latin typeface="Arial"/>
                <a:ea typeface="Arial"/>
                <a:cs typeface="Arial"/>
                <a:sym typeface="Arial"/>
              </a:rPr>
              <a:t>What would be the most appropriate treatment?</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Sodium valproate </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Diazepam</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Lamotrigine</a:t>
            </a:r>
            <a:endParaRPr sz="1800" dirty="0">
              <a:solidFill>
                <a:srgbClr val="333333"/>
              </a:solidFill>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Carbamazepine </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Reassure and educate patient</a:t>
            </a:r>
            <a:endParaRPr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Arial"/>
              <a:ea typeface="Arial"/>
              <a:cs typeface="Arial"/>
              <a:sym typeface="Arial"/>
            </a:endParaRPr>
          </a:p>
        </p:txBody>
      </p:sp>
    </p:spTree>
    <p:extLst>
      <p:ext uri="{BB962C8B-B14F-4D97-AF65-F5344CB8AC3E}">
        <p14:creationId xmlns:p14="http://schemas.microsoft.com/office/powerpoint/2010/main" val="331010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6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289;g1230b3e6b9d_3_26">
            <a:extLst>
              <a:ext uri="{FF2B5EF4-FFF2-40B4-BE49-F238E27FC236}">
                <a16:creationId xmlns:a16="http://schemas.microsoft.com/office/drawing/2014/main" id="{B8A91932-0A26-178E-44BC-0202DE97B321}"/>
              </a:ext>
            </a:extLst>
          </p:cNvPr>
          <p:cNvSpPr txBox="1">
            <a:spLocks noGrp="1"/>
          </p:cNvSpPr>
          <p:nvPr>
            <p:ph type="body" idx="1"/>
          </p:nvPr>
        </p:nvSpPr>
        <p:spPr>
          <a:xfrm>
            <a:off x="330550" y="837475"/>
            <a:ext cx="11522700" cy="5577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800" dirty="0">
                <a:solidFill>
                  <a:srgbClr val="333333"/>
                </a:solidFill>
                <a:latin typeface="Arial"/>
                <a:ea typeface="Arial"/>
                <a:cs typeface="Arial"/>
                <a:sym typeface="Arial"/>
              </a:rPr>
              <a:t>An 18-year-old girl presents with several episodes of confusion over the past several months. These episodes start with a rising sensation within her abdomen that travels upward through her chest. She is usually unaware for a few minutes, but others have told her that during these episodes she smacks her lips, picks at her clothing, and is unable to speak. </a:t>
            </a: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800" dirty="0">
                <a:solidFill>
                  <a:srgbClr val="333333"/>
                </a:solidFill>
                <a:latin typeface="Arial"/>
                <a:ea typeface="Arial"/>
                <a:cs typeface="Arial"/>
                <a:sym typeface="Arial"/>
              </a:rPr>
              <a:t>After the event, she feels tired, has a headache, and prefers to lie down. </a:t>
            </a: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800" dirty="0">
                <a:solidFill>
                  <a:srgbClr val="333333"/>
                </a:solidFill>
                <a:latin typeface="Arial"/>
                <a:ea typeface="Arial"/>
                <a:cs typeface="Arial"/>
                <a:sym typeface="Arial"/>
              </a:rPr>
              <a:t>Her medical history is notable for several febrile seizures as a young child, although she was not treated for seizures at that time. She takes the oral contraceptive pill.</a:t>
            </a:r>
            <a:endParaRPr dirty="0">
              <a:latin typeface="Arial"/>
              <a:ea typeface="Arial"/>
              <a:cs typeface="Arial"/>
              <a:sym typeface="Arial"/>
            </a:endParaRPr>
          </a:p>
          <a:p>
            <a:pPr marL="0" lvl="0" indent="0" algn="l" rtl="0">
              <a:lnSpc>
                <a:spcPct val="90000"/>
              </a:lnSpc>
              <a:spcBef>
                <a:spcPts val="1000"/>
              </a:spcBef>
              <a:spcAft>
                <a:spcPts val="0"/>
              </a:spcAft>
              <a:buNone/>
            </a:pPr>
            <a:r>
              <a:rPr lang="en-US" sz="1800" dirty="0">
                <a:solidFill>
                  <a:srgbClr val="333333"/>
                </a:solidFill>
                <a:latin typeface="Arial"/>
                <a:ea typeface="Arial"/>
                <a:cs typeface="Arial"/>
                <a:sym typeface="Arial"/>
              </a:rPr>
              <a:t>What would be the most appropriate treatment?</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Sodium valproate </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Diazepam</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b="1" dirty="0">
                <a:solidFill>
                  <a:srgbClr val="00B050"/>
                </a:solidFill>
                <a:latin typeface="Arial"/>
                <a:ea typeface="Arial"/>
                <a:cs typeface="Arial"/>
                <a:sym typeface="Arial"/>
              </a:rPr>
              <a:t>Lamotrigine</a:t>
            </a:r>
            <a:endParaRPr sz="1800" b="1" dirty="0">
              <a:solidFill>
                <a:srgbClr val="00B050"/>
              </a:solidFill>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Carbamazepine </a:t>
            </a:r>
            <a:endParaRPr dirty="0">
              <a:latin typeface="Arial"/>
              <a:ea typeface="Arial"/>
              <a:cs typeface="Arial"/>
              <a:sym typeface="Arial"/>
            </a:endParaRPr>
          </a:p>
          <a:p>
            <a:pPr marL="342900" lvl="0" indent="-342900" algn="l" rtl="0">
              <a:lnSpc>
                <a:spcPct val="90000"/>
              </a:lnSpc>
              <a:spcBef>
                <a:spcPts val="1000"/>
              </a:spcBef>
              <a:spcAft>
                <a:spcPts val="0"/>
              </a:spcAft>
              <a:buClr>
                <a:srgbClr val="333333"/>
              </a:buClr>
              <a:buSzPts val="1800"/>
              <a:buAutoNum type="alphaUcPeriod"/>
            </a:pPr>
            <a:r>
              <a:rPr lang="en-US" sz="1800" dirty="0">
                <a:solidFill>
                  <a:srgbClr val="333333"/>
                </a:solidFill>
                <a:latin typeface="Arial"/>
                <a:ea typeface="Arial"/>
                <a:cs typeface="Arial"/>
                <a:sym typeface="Arial"/>
              </a:rPr>
              <a:t>Reassure and educate patient</a:t>
            </a:r>
            <a:endParaRPr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Arial"/>
              <a:ea typeface="Arial"/>
              <a:cs typeface="Arial"/>
              <a:sym typeface="Arial"/>
            </a:endParaRPr>
          </a:p>
        </p:txBody>
      </p:sp>
      <p:pic>
        <p:nvPicPr>
          <p:cNvPr id="3" name="Picture 2">
            <a:extLst>
              <a:ext uri="{FF2B5EF4-FFF2-40B4-BE49-F238E27FC236}">
                <a16:creationId xmlns:a16="http://schemas.microsoft.com/office/drawing/2014/main" id="{340AEFE0-AC27-C75C-68D8-5B3FF635CBB7}"/>
              </a:ext>
            </a:extLst>
          </p:cNvPr>
          <p:cNvPicPr>
            <a:picLocks noChangeAspect="1"/>
          </p:cNvPicPr>
          <p:nvPr/>
        </p:nvPicPr>
        <p:blipFill>
          <a:blip r:embed="rId4"/>
          <a:stretch>
            <a:fillRect/>
          </a:stretch>
        </p:blipFill>
        <p:spPr>
          <a:xfrm>
            <a:off x="10463242" y="5368196"/>
            <a:ext cx="1390008" cy="1304657"/>
          </a:xfrm>
          <a:prstGeom prst="rect">
            <a:avLst/>
          </a:prstGeom>
        </p:spPr>
      </p:pic>
    </p:spTree>
    <p:extLst>
      <p:ext uri="{BB962C8B-B14F-4D97-AF65-F5344CB8AC3E}">
        <p14:creationId xmlns:p14="http://schemas.microsoft.com/office/powerpoint/2010/main" val="88871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Focal Seizures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Picture 1">
            <a:extLst>
              <a:ext uri="{FF2B5EF4-FFF2-40B4-BE49-F238E27FC236}">
                <a16:creationId xmlns:a16="http://schemas.microsoft.com/office/drawing/2014/main" id="{5CCD4D0D-C865-8633-A878-BBE8A9DA7DB4}"/>
              </a:ext>
            </a:extLst>
          </p:cNvPr>
          <p:cNvPicPr>
            <a:picLocks noChangeAspect="1"/>
          </p:cNvPicPr>
          <p:nvPr/>
        </p:nvPicPr>
        <p:blipFill>
          <a:blip r:embed="rId4"/>
          <a:stretch>
            <a:fillRect/>
          </a:stretch>
        </p:blipFill>
        <p:spPr>
          <a:xfrm>
            <a:off x="1465904" y="1197016"/>
            <a:ext cx="9418816" cy="4463967"/>
          </a:xfrm>
          <a:prstGeom prst="rect">
            <a:avLst/>
          </a:prstGeom>
        </p:spPr>
      </p:pic>
    </p:spTree>
    <p:extLst>
      <p:ext uri="{BB962C8B-B14F-4D97-AF65-F5344CB8AC3E}">
        <p14:creationId xmlns:p14="http://schemas.microsoft.com/office/powerpoint/2010/main" val="260313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Status Epilepticus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Picture 1">
            <a:extLst>
              <a:ext uri="{FF2B5EF4-FFF2-40B4-BE49-F238E27FC236}">
                <a16:creationId xmlns:a16="http://schemas.microsoft.com/office/drawing/2014/main" id="{80E69CA2-7A37-6FED-C763-084A27E47206}"/>
              </a:ext>
            </a:extLst>
          </p:cNvPr>
          <p:cNvPicPr>
            <a:picLocks noChangeAspect="1"/>
          </p:cNvPicPr>
          <p:nvPr/>
        </p:nvPicPr>
        <p:blipFill>
          <a:blip r:embed="rId4"/>
          <a:stretch>
            <a:fillRect/>
          </a:stretch>
        </p:blipFill>
        <p:spPr>
          <a:xfrm>
            <a:off x="2408425" y="814812"/>
            <a:ext cx="8246382" cy="5470720"/>
          </a:xfrm>
          <a:prstGeom prst="rect">
            <a:avLst/>
          </a:prstGeom>
        </p:spPr>
      </p:pic>
    </p:spTree>
    <p:extLst>
      <p:ext uri="{BB962C8B-B14F-4D97-AF65-F5344CB8AC3E}">
        <p14:creationId xmlns:p14="http://schemas.microsoft.com/office/powerpoint/2010/main" val="3610145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7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05;g1230b3e6b9d_3_36">
            <a:extLst>
              <a:ext uri="{FF2B5EF4-FFF2-40B4-BE49-F238E27FC236}">
                <a16:creationId xmlns:a16="http://schemas.microsoft.com/office/drawing/2014/main" id="{55566BA0-DF99-C915-C59B-0984C75EBC54}"/>
              </a:ext>
            </a:extLst>
          </p:cNvPr>
          <p:cNvSpPr txBox="1">
            <a:spLocks noGrp="1"/>
          </p:cNvSpPr>
          <p:nvPr>
            <p:ph type="body" idx="1"/>
          </p:nvPr>
        </p:nvSpPr>
        <p:spPr>
          <a:xfrm>
            <a:off x="541575" y="837334"/>
            <a:ext cx="11382900" cy="528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900" dirty="0">
                <a:solidFill>
                  <a:srgbClr val="333333"/>
                </a:solidFill>
                <a:latin typeface="Arial"/>
                <a:ea typeface="Arial"/>
                <a:cs typeface="Arial"/>
                <a:sym typeface="Arial"/>
              </a:rPr>
              <a:t>A 63-year-old </a:t>
            </a:r>
            <a:r>
              <a:rPr lang="en-US" sz="1900" dirty="0" err="1">
                <a:solidFill>
                  <a:srgbClr val="333333"/>
                </a:solidFill>
                <a:latin typeface="Arial"/>
                <a:ea typeface="Arial"/>
                <a:cs typeface="Arial"/>
                <a:sym typeface="Arial"/>
              </a:rPr>
              <a:t>caucasian</a:t>
            </a:r>
            <a:r>
              <a:rPr lang="en-US" sz="1900" dirty="0">
                <a:solidFill>
                  <a:srgbClr val="333333"/>
                </a:solidFill>
                <a:latin typeface="Arial"/>
                <a:ea typeface="Arial"/>
                <a:cs typeface="Arial"/>
                <a:sym typeface="Arial"/>
              </a:rPr>
              <a:t> woman presents with partial vision loss in the right eye.</a:t>
            </a: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900" dirty="0">
                <a:solidFill>
                  <a:srgbClr val="333333"/>
                </a:solidFill>
                <a:latin typeface="Arial"/>
                <a:ea typeface="Arial"/>
                <a:cs typeface="Arial"/>
                <a:sym typeface="Arial"/>
              </a:rPr>
              <a:t>She reports bitemporal headache for several weeks which is made worse by chewing, accompanied by pain and stiffness in the neck and shoulders.</a:t>
            </a: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900" dirty="0">
                <a:solidFill>
                  <a:srgbClr val="333333"/>
                </a:solidFill>
                <a:latin typeface="Arial"/>
                <a:ea typeface="Arial"/>
                <a:cs typeface="Arial"/>
                <a:sym typeface="Arial"/>
              </a:rPr>
              <a:t>Review of systems is positive for low-grade fever, fatigue, and weight loss. She states that sometimes she loses complete vision in an eye for a brief moment and describes it like a curtain drawing over her eyes.</a:t>
            </a:r>
            <a:endParaRPr sz="2900" dirty="0">
              <a:latin typeface="Arial"/>
              <a:ea typeface="Arial"/>
              <a:cs typeface="Arial"/>
              <a:sym typeface="Arial"/>
            </a:endParaRPr>
          </a:p>
          <a:p>
            <a:pPr marL="0" lvl="0" indent="0" algn="l" rtl="0">
              <a:lnSpc>
                <a:spcPct val="90000"/>
              </a:lnSpc>
              <a:spcBef>
                <a:spcPts val="1000"/>
              </a:spcBef>
              <a:spcAft>
                <a:spcPts val="0"/>
              </a:spcAft>
              <a:buNone/>
            </a:pPr>
            <a:r>
              <a:rPr lang="en-US" sz="1900" dirty="0">
                <a:solidFill>
                  <a:srgbClr val="333333"/>
                </a:solidFill>
                <a:latin typeface="Arial"/>
                <a:ea typeface="Arial"/>
                <a:cs typeface="Arial"/>
                <a:sym typeface="Arial"/>
              </a:rPr>
              <a:t>What would be the most appropriate immediate management?</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Prednisone</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Oxygen</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Paracetamol</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Aspirin </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Methylprednisolone IV</a:t>
            </a:r>
            <a:endParaRPr sz="29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Inter"/>
              <a:ea typeface="Inter"/>
              <a:cs typeface="Inter"/>
              <a:sym typeface="Inter"/>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Inter"/>
              <a:ea typeface="Inter"/>
              <a:cs typeface="Inter"/>
              <a:sym typeface="Inter"/>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Inter"/>
              <a:ea typeface="Inter"/>
              <a:cs typeface="Inter"/>
              <a:sym typeface="Inter"/>
            </a:endParaRPr>
          </a:p>
        </p:txBody>
      </p:sp>
    </p:spTree>
    <p:extLst>
      <p:ext uri="{BB962C8B-B14F-4D97-AF65-F5344CB8AC3E}">
        <p14:creationId xmlns:p14="http://schemas.microsoft.com/office/powerpoint/2010/main" val="275842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15" name="Google Shape;115;p4"/>
          <p:cNvSpPr txBox="1"/>
          <p:nvPr/>
        </p:nvSpPr>
        <p:spPr>
          <a:xfrm>
            <a:off x="0" y="-20577"/>
            <a:ext cx="121920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4"/>
          <p:cNvSpPr txBox="1"/>
          <p:nvPr/>
        </p:nvSpPr>
        <p:spPr>
          <a:xfrm>
            <a:off x="3748896" y="136880"/>
            <a:ext cx="469420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dirty="0">
                <a:solidFill>
                  <a:schemeClr val="bg1"/>
                </a:solidFill>
                <a:latin typeface="Calibri"/>
                <a:ea typeface="Calibri"/>
                <a:cs typeface="Calibri"/>
                <a:sym typeface="Calibri"/>
              </a:rPr>
              <a:t>Condition List</a:t>
            </a:r>
            <a:endParaRPr sz="4000" b="0" i="0" u="none" strike="noStrike" cap="none" dirty="0">
              <a:solidFill>
                <a:schemeClr val="bg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4D01B798-E0B5-C841-73C5-955C5E50674A}"/>
              </a:ext>
            </a:extLst>
          </p:cNvPr>
          <p:cNvPicPr>
            <a:picLocks noChangeAspect="1"/>
          </p:cNvPicPr>
          <p:nvPr/>
        </p:nvPicPr>
        <p:blipFill rotWithShape="1">
          <a:blip r:embed="rId4"/>
          <a:srcRect l="31316" t="29524" r="51331" b="37618"/>
          <a:stretch/>
        </p:blipFill>
        <p:spPr>
          <a:xfrm>
            <a:off x="64539" y="1882483"/>
            <a:ext cx="4094622" cy="4199613"/>
          </a:xfrm>
          <a:prstGeom prst="rect">
            <a:avLst/>
          </a:prstGeom>
        </p:spPr>
      </p:pic>
      <p:pic>
        <p:nvPicPr>
          <p:cNvPr id="7" name="Picture 6">
            <a:extLst>
              <a:ext uri="{FF2B5EF4-FFF2-40B4-BE49-F238E27FC236}">
                <a16:creationId xmlns:a16="http://schemas.microsoft.com/office/drawing/2014/main" id="{C98AAEE8-251C-6EAB-FBAF-CE60267CF419}"/>
              </a:ext>
            </a:extLst>
          </p:cNvPr>
          <p:cNvPicPr>
            <a:picLocks noChangeAspect="1"/>
          </p:cNvPicPr>
          <p:nvPr/>
        </p:nvPicPr>
        <p:blipFill rotWithShape="1">
          <a:blip r:embed="rId4"/>
          <a:srcRect l="49511" t="22195" r="35890" b="50921"/>
          <a:stretch/>
        </p:blipFill>
        <p:spPr>
          <a:xfrm>
            <a:off x="8253783" y="2438651"/>
            <a:ext cx="3583776" cy="3574623"/>
          </a:xfrm>
          <a:prstGeom prst="rect">
            <a:avLst/>
          </a:prstGeom>
        </p:spPr>
      </p:pic>
      <p:pic>
        <p:nvPicPr>
          <p:cNvPr id="8" name="Picture 7">
            <a:extLst>
              <a:ext uri="{FF2B5EF4-FFF2-40B4-BE49-F238E27FC236}">
                <a16:creationId xmlns:a16="http://schemas.microsoft.com/office/drawing/2014/main" id="{7D0088F9-E871-EE45-F71E-CBDEAAF123ED}"/>
              </a:ext>
            </a:extLst>
          </p:cNvPr>
          <p:cNvPicPr>
            <a:picLocks noChangeAspect="1"/>
          </p:cNvPicPr>
          <p:nvPr/>
        </p:nvPicPr>
        <p:blipFill rotWithShape="1">
          <a:blip r:embed="rId4"/>
          <a:srcRect l="31316" t="62201" r="51429" b="5663"/>
          <a:stretch/>
        </p:blipFill>
        <p:spPr>
          <a:xfrm>
            <a:off x="4159161" y="1882483"/>
            <a:ext cx="4094622" cy="41307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7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10;g1230b3e6b9d_1_62">
            <a:extLst>
              <a:ext uri="{FF2B5EF4-FFF2-40B4-BE49-F238E27FC236}">
                <a16:creationId xmlns:a16="http://schemas.microsoft.com/office/drawing/2014/main" id="{15DEA2AC-777C-9A0D-5910-A10F7F45DDBC}"/>
              </a:ext>
            </a:extLst>
          </p:cNvPr>
          <p:cNvSpPr txBox="1">
            <a:spLocks noGrp="1"/>
          </p:cNvSpPr>
          <p:nvPr>
            <p:ph type="body" idx="1"/>
          </p:nvPr>
        </p:nvSpPr>
        <p:spPr>
          <a:xfrm>
            <a:off x="541575" y="853376"/>
            <a:ext cx="11382900" cy="528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900" dirty="0">
                <a:solidFill>
                  <a:srgbClr val="333333"/>
                </a:solidFill>
                <a:latin typeface="Arial"/>
                <a:ea typeface="Arial"/>
                <a:cs typeface="Arial"/>
                <a:sym typeface="Arial"/>
              </a:rPr>
              <a:t>A 63-year-old </a:t>
            </a:r>
            <a:r>
              <a:rPr lang="en-US" sz="1900" dirty="0" err="1">
                <a:solidFill>
                  <a:srgbClr val="333333"/>
                </a:solidFill>
                <a:latin typeface="Arial"/>
                <a:ea typeface="Arial"/>
                <a:cs typeface="Arial"/>
                <a:sym typeface="Arial"/>
              </a:rPr>
              <a:t>caucasian</a:t>
            </a:r>
            <a:r>
              <a:rPr lang="en-US" sz="1900" dirty="0">
                <a:solidFill>
                  <a:srgbClr val="333333"/>
                </a:solidFill>
                <a:latin typeface="Arial"/>
                <a:ea typeface="Arial"/>
                <a:cs typeface="Arial"/>
                <a:sym typeface="Arial"/>
              </a:rPr>
              <a:t> woman presents with partial vision loss in the right eye.</a:t>
            </a: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900" dirty="0">
                <a:solidFill>
                  <a:srgbClr val="333333"/>
                </a:solidFill>
                <a:latin typeface="Arial"/>
                <a:ea typeface="Arial"/>
                <a:cs typeface="Arial"/>
                <a:sym typeface="Arial"/>
              </a:rPr>
              <a:t>She reports bitemporal headache for several weeks which is made worse by chewing, accompanied by pain and stiffness in the neck and shoulders.</a:t>
            </a: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endParaRPr sz="1900" dirty="0">
              <a:solidFill>
                <a:srgbClr val="333333"/>
              </a:solidFill>
              <a:latin typeface="Arial"/>
              <a:ea typeface="Arial"/>
              <a:cs typeface="Arial"/>
              <a:sym typeface="Arial"/>
            </a:endParaRPr>
          </a:p>
          <a:p>
            <a:pPr marL="0" lvl="0" indent="0" algn="l" rtl="0">
              <a:lnSpc>
                <a:spcPct val="90000"/>
              </a:lnSpc>
              <a:spcBef>
                <a:spcPts val="0"/>
              </a:spcBef>
              <a:spcAft>
                <a:spcPts val="0"/>
              </a:spcAft>
              <a:buNone/>
            </a:pPr>
            <a:r>
              <a:rPr lang="en-US" sz="1900" dirty="0">
                <a:solidFill>
                  <a:srgbClr val="333333"/>
                </a:solidFill>
                <a:latin typeface="Arial"/>
                <a:ea typeface="Arial"/>
                <a:cs typeface="Arial"/>
                <a:sym typeface="Arial"/>
              </a:rPr>
              <a:t>Review of systems is positive for low-grade fever, fatigue, and weight loss. She states that sometimes she loses complete vision in an eye for a brief moment and describes it like a curtain drawing over her eyes.</a:t>
            </a:r>
            <a:endParaRPr sz="2900" dirty="0">
              <a:latin typeface="Arial"/>
              <a:ea typeface="Arial"/>
              <a:cs typeface="Arial"/>
              <a:sym typeface="Arial"/>
            </a:endParaRPr>
          </a:p>
          <a:p>
            <a:pPr marL="0" lvl="0" indent="0" algn="l" rtl="0">
              <a:lnSpc>
                <a:spcPct val="90000"/>
              </a:lnSpc>
              <a:spcBef>
                <a:spcPts val="1000"/>
              </a:spcBef>
              <a:spcAft>
                <a:spcPts val="0"/>
              </a:spcAft>
              <a:buNone/>
            </a:pPr>
            <a:r>
              <a:rPr lang="en-US" sz="1900" dirty="0">
                <a:solidFill>
                  <a:srgbClr val="333333"/>
                </a:solidFill>
                <a:latin typeface="Arial"/>
                <a:ea typeface="Arial"/>
                <a:cs typeface="Arial"/>
                <a:sym typeface="Arial"/>
              </a:rPr>
              <a:t>What would be the most appropriate immediate management?</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Prednisone</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Oxygen</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Paracetamol</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333333"/>
              </a:buClr>
              <a:buSzPts val="1900"/>
              <a:buAutoNum type="alphaUcPeriod"/>
            </a:pPr>
            <a:r>
              <a:rPr lang="en-US" sz="1900" dirty="0">
                <a:solidFill>
                  <a:srgbClr val="333333"/>
                </a:solidFill>
                <a:latin typeface="Arial"/>
                <a:ea typeface="Arial"/>
                <a:cs typeface="Arial"/>
                <a:sym typeface="Arial"/>
              </a:rPr>
              <a:t>Aspirin </a:t>
            </a:r>
            <a:endParaRPr sz="2900" dirty="0">
              <a:latin typeface="Arial"/>
              <a:ea typeface="Arial"/>
              <a:cs typeface="Arial"/>
              <a:sym typeface="Arial"/>
            </a:endParaRPr>
          </a:p>
          <a:p>
            <a:pPr marL="342900" lvl="0" indent="-349250" algn="l" rtl="0">
              <a:lnSpc>
                <a:spcPct val="90000"/>
              </a:lnSpc>
              <a:spcBef>
                <a:spcPts val="1000"/>
              </a:spcBef>
              <a:spcAft>
                <a:spcPts val="0"/>
              </a:spcAft>
              <a:buClr>
                <a:srgbClr val="00B050"/>
              </a:buClr>
              <a:buSzPts val="1900"/>
              <a:buAutoNum type="alphaUcPeriod"/>
            </a:pPr>
            <a:r>
              <a:rPr lang="en-US" sz="1900" b="1" dirty="0">
                <a:solidFill>
                  <a:srgbClr val="00B050"/>
                </a:solidFill>
                <a:latin typeface="Arial"/>
                <a:ea typeface="Arial"/>
                <a:cs typeface="Arial"/>
                <a:sym typeface="Arial"/>
              </a:rPr>
              <a:t>Methylprednisolone IV</a:t>
            </a:r>
            <a:endParaRPr sz="2900" b="1" dirty="0">
              <a:solidFill>
                <a:srgbClr val="00B050"/>
              </a:solidFill>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Inter"/>
              <a:ea typeface="Inter"/>
              <a:cs typeface="Inter"/>
              <a:sym typeface="Inter"/>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Inter"/>
              <a:ea typeface="Inter"/>
              <a:cs typeface="Inter"/>
              <a:sym typeface="Inter"/>
            </a:endParaRPr>
          </a:p>
          <a:p>
            <a:pPr marL="342900" lvl="0" indent="-228600" algn="l" rtl="0">
              <a:lnSpc>
                <a:spcPct val="90000"/>
              </a:lnSpc>
              <a:spcBef>
                <a:spcPts val="1000"/>
              </a:spcBef>
              <a:spcAft>
                <a:spcPts val="0"/>
              </a:spcAft>
              <a:buClr>
                <a:schemeClr val="dk1"/>
              </a:buClr>
              <a:buSzPts val="1800"/>
              <a:buFont typeface="Calibri"/>
              <a:buNone/>
            </a:pPr>
            <a:endParaRPr sz="1800" dirty="0">
              <a:solidFill>
                <a:srgbClr val="333333"/>
              </a:solidFill>
              <a:latin typeface="Inter"/>
              <a:ea typeface="Inter"/>
              <a:cs typeface="Inter"/>
              <a:sym typeface="Inter"/>
            </a:endParaRPr>
          </a:p>
        </p:txBody>
      </p:sp>
      <p:sp>
        <p:nvSpPr>
          <p:cNvPr id="3" name="Google Shape;311;g1230b3e6b9d_1_62">
            <a:extLst>
              <a:ext uri="{FF2B5EF4-FFF2-40B4-BE49-F238E27FC236}">
                <a16:creationId xmlns:a16="http://schemas.microsoft.com/office/drawing/2014/main" id="{2B89C6E5-9CC2-32A2-A7D3-A3E6EA0AD7E0}"/>
              </a:ext>
            </a:extLst>
          </p:cNvPr>
          <p:cNvSpPr/>
          <p:nvPr/>
        </p:nvSpPr>
        <p:spPr>
          <a:xfrm>
            <a:off x="10607350" y="5458601"/>
            <a:ext cx="1376400" cy="12933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5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254069" y="-16144"/>
            <a:ext cx="568386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Temporal Arteritis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283;g1230b3e6b9d_8_0">
            <a:extLst>
              <a:ext uri="{FF2B5EF4-FFF2-40B4-BE49-F238E27FC236}">
                <a16:creationId xmlns:a16="http://schemas.microsoft.com/office/drawing/2014/main" id="{968D5FFD-16EC-3839-1E8A-00D51D195A98}"/>
              </a:ext>
            </a:extLst>
          </p:cNvPr>
          <p:cNvSpPr txBox="1">
            <a:spLocks noGrp="1"/>
          </p:cNvSpPr>
          <p:nvPr>
            <p:ph type="body" idx="1"/>
          </p:nvPr>
        </p:nvSpPr>
        <p:spPr>
          <a:xfrm>
            <a:off x="224923" y="1199442"/>
            <a:ext cx="10515600" cy="4351200"/>
          </a:xfrm>
          <a:prstGeom prst="rect">
            <a:avLst/>
          </a:prstGeom>
          <a:noFill/>
          <a:ln>
            <a:noFill/>
          </a:ln>
        </p:spPr>
        <p:txBody>
          <a:bodyPr spcFirstLastPara="1" wrap="square" lIns="91425" tIns="45700" rIns="91425" bIns="45700" anchor="t" anchorCtr="0">
            <a:noAutofit/>
          </a:bodyPr>
          <a:lstStyle/>
          <a:p>
            <a:pPr marL="69850" indent="0">
              <a:buSzPts val="1100"/>
              <a:buNone/>
            </a:pPr>
            <a:r>
              <a:rPr lang="en-GB" sz="1800" dirty="0">
                <a:solidFill>
                  <a:srgbClr val="333333"/>
                </a:solidFill>
                <a:latin typeface="Arial"/>
                <a:ea typeface="Arial"/>
                <a:cs typeface="Arial"/>
                <a:sym typeface="Arial"/>
              </a:rPr>
              <a:t>Features:</a:t>
            </a:r>
          </a:p>
          <a:p>
            <a:pPr marL="355600" indent="-285750">
              <a:buSzPts val="1100"/>
            </a:pPr>
            <a:r>
              <a:rPr lang="en-GB" sz="1800" dirty="0">
                <a:solidFill>
                  <a:srgbClr val="333333"/>
                </a:solidFill>
                <a:latin typeface="Arial"/>
                <a:ea typeface="Arial"/>
                <a:cs typeface="Arial"/>
                <a:sym typeface="Arial"/>
              </a:rPr>
              <a:t>Headache</a:t>
            </a:r>
          </a:p>
          <a:p>
            <a:pPr marL="355600" indent="-285750">
              <a:buSzPts val="1100"/>
            </a:pPr>
            <a:r>
              <a:rPr lang="en-GB" sz="1800" dirty="0">
                <a:solidFill>
                  <a:srgbClr val="333333"/>
                </a:solidFill>
                <a:latin typeface="Arial"/>
                <a:ea typeface="Arial"/>
                <a:cs typeface="Arial"/>
                <a:sym typeface="Arial"/>
              </a:rPr>
              <a:t>Jaw claudication's</a:t>
            </a:r>
          </a:p>
          <a:p>
            <a:pPr marL="355600" indent="-285750">
              <a:buSzPts val="1100"/>
            </a:pPr>
            <a:r>
              <a:rPr lang="en-GB" sz="1800" dirty="0">
                <a:solidFill>
                  <a:srgbClr val="333333"/>
                </a:solidFill>
                <a:latin typeface="Arial"/>
                <a:ea typeface="Arial"/>
                <a:cs typeface="Arial"/>
                <a:sym typeface="Arial"/>
              </a:rPr>
              <a:t>Loss of vision – can be </a:t>
            </a:r>
            <a:r>
              <a:rPr lang="en-GB" sz="1800" dirty="0" err="1">
                <a:solidFill>
                  <a:srgbClr val="333333"/>
                </a:solidFill>
                <a:latin typeface="Arial"/>
                <a:ea typeface="Arial"/>
                <a:cs typeface="Arial"/>
                <a:sym typeface="Arial"/>
              </a:rPr>
              <a:t>permenant</a:t>
            </a:r>
            <a:endParaRPr lang="en-GB" sz="1800" dirty="0">
              <a:solidFill>
                <a:srgbClr val="333333"/>
              </a:solidFill>
              <a:latin typeface="Arial"/>
              <a:ea typeface="Arial"/>
              <a:cs typeface="Arial"/>
              <a:sym typeface="Arial"/>
            </a:endParaRPr>
          </a:p>
          <a:p>
            <a:pPr marL="355600" indent="-285750">
              <a:buSzPts val="1100"/>
            </a:pPr>
            <a:r>
              <a:rPr lang="en-GB" sz="1800" dirty="0">
                <a:solidFill>
                  <a:srgbClr val="333333"/>
                </a:solidFill>
                <a:latin typeface="Arial"/>
                <a:ea typeface="Arial"/>
                <a:cs typeface="Arial"/>
                <a:sym typeface="Arial"/>
              </a:rPr>
              <a:t>Tender temporal region</a:t>
            </a:r>
          </a:p>
          <a:p>
            <a:pPr marL="355600" indent="-285750">
              <a:buSzPts val="1100"/>
            </a:pPr>
            <a:r>
              <a:rPr lang="en-GB" sz="1800" dirty="0">
                <a:solidFill>
                  <a:srgbClr val="333333"/>
                </a:solidFill>
                <a:latin typeface="Arial"/>
                <a:ea typeface="Arial"/>
                <a:cs typeface="Arial"/>
                <a:sym typeface="Arial"/>
              </a:rPr>
              <a:t>Associated with polymyalgia rheumatica </a:t>
            </a:r>
          </a:p>
          <a:p>
            <a:pPr marL="812800" lvl="1" indent="-285750">
              <a:buSzPts val="1100"/>
            </a:pPr>
            <a:r>
              <a:rPr lang="en-GB" sz="1800" dirty="0">
                <a:solidFill>
                  <a:srgbClr val="333333"/>
                </a:solidFill>
                <a:latin typeface="Arial"/>
                <a:ea typeface="Arial"/>
                <a:cs typeface="Arial"/>
                <a:sym typeface="Arial"/>
              </a:rPr>
              <a:t> proximal muscle stiffness, arthralgia, responds well to steroids</a:t>
            </a:r>
          </a:p>
          <a:p>
            <a:pPr marL="69850" indent="0">
              <a:buSzPts val="1100"/>
              <a:buNone/>
            </a:pPr>
            <a:r>
              <a:rPr lang="en-GB" sz="1800" dirty="0">
                <a:solidFill>
                  <a:srgbClr val="333333"/>
                </a:solidFill>
                <a:latin typeface="Arial"/>
                <a:ea typeface="Arial"/>
                <a:cs typeface="Arial"/>
                <a:sym typeface="Arial"/>
              </a:rPr>
              <a:t>Investigations</a:t>
            </a:r>
          </a:p>
          <a:p>
            <a:pPr marL="355600" indent="-285750">
              <a:buSzPts val="1100"/>
            </a:pPr>
            <a:r>
              <a:rPr lang="en-GB" sz="1800" dirty="0">
                <a:solidFill>
                  <a:srgbClr val="333333"/>
                </a:solidFill>
                <a:latin typeface="Arial"/>
                <a:ea typeface="Arial"/>
                <a:cs typeface="Arial"/>
                <a:sym typeface="Arial"/>
              </a:rPr>
              <a:t>Temporal artery biopsy – can be negative due to skip lesions</a:t>
            </a:r>
          </a:p>
          <a:p>
            <a:pPr marL="69850" indent="0">
              <a:buSzPts val="1100"/>
              <a:buNone/>
            </a:pPr>
            <a:r>
              <a:rPr lang="en-GB" sz="1800" dirty="0">
                <a:solidFill>
                  <a:srgbClr val="333333"/>
                </a:solidFill>
                <a:latin typeface="Arial"/>
                <a:ea typeface="Arial"/>
                <a:cs typeface="Arial"/>
                <a:sym typeface="Arial"/>
              </a:rPr>
              <a:t>Management</a:t>
            </a:r>
          </a:p>
          <a:p>
            <a:pPr marL="355600" indent="-285750">
              <a:buSzPts val="1100"/>
            </a:pPr>
            <a:r>
              <a:rPr lang="en-GB" sz="1800" dirty="0">
                <a:solidFill>
                  <a:srgbClr val="333333"/>
                </a:solidFill>
                <a:latin typeface="Arial"/>
                <a:ea typeface="Arial"/>
                <a:cs typeface="Arial"/>
                <a:sym typeface="Arial"/>
              </a:rPr>
              <a:t>High dose Steroids</a:t>
            </a:r>
          </a:p>
          <a:p>
            <a:pPr marL="812800" lvl="1" indent="-285750">
              <a:buSzPts val="1100"/>
            </a:pPr>
            <a:r>
              <a:rPr lang="en-GB" sz="1800" dirty="0">
                <a:solidFill>
                  <a:srgbClr val="333333"/>
                </a:solidFill>
                <a:latin typeface="Arial"/>
                <a:ea typeface="Arial"/>
                <a:cs typeface="Arial"/>
                <a:sym typeface="Arial"/>
              </a:rPr>
              <a:t>Oral prednisolone if no visual symptoms </a:t>
            </a:r>
          </a:p>
          <a:p>
            <a:pPr marL="812800" lvl="1" indent="-285750">
              <a:buSzPts val="1100"/>
            </a:pPr>
            <a:r>
              <a:rPr lang="en-GB" sz="1800" dirty="0">
                <a:solidFill>
                  <a:srgbClr val="333333"/>
                </a:solidFill>
                <a:latin typeface="Arial"/>
                <a:ea typeface="Arial"/>
                <a:cs typeface="Arial"/>
                <a:sym typeface="Arial"/>
              </a:rPr>
              <a:t>IV methylprednisolone if visual symptoms occur </a:t>
            </a:r>
          </a:p>
          <a:p>
            <a:pPr marL="812800" lvl="1" indent="-285750">
              <a:buSzPts val="1100"/>
            </a:pPr>
            <a:endParaRPr lang="en-GB" sz="900" dirty="0">
              <a:solidFill>
                <a:srgbClr val="333333"/>
              </a:solidFill>
              <a:latin typeface="Arial"/>
              <a:ea typeface="Arial"/>
              <a:cs typeface="Arial"/>
              <a:sym typeface="Arial"/>
            </a:endParaRPr>
          </a:p>
          <a:p>
            <a:pPr marL="355600" indent="-285750">
              <a:buSzPts val="1100"/>
            </a:pPr>
            <a:endParaRPr lang="en-GB" sz="1300" dirty="0">
              <a:solidFill>
                <a:srgbClr val="333333"/>
              </a:solidFill>
              <a:latin typeface="Arial"/>
              <a:ea typeface="Arial"/>
              <a:cs typeface="Arial"/>
              <a:sym typeface="Arial"/>
            </a:endParaRPr>
          </a:p>
          <a:p>
            <a:pPr marL="69850" indent="0">
              <a:buSzPts val="1100"/>
              <a:buNone/>
            </a:pPr>
            <a:endParaRPr lang="en-GB" sz="1300" dirty="0">
              <a:solidFill>
                <a:srgbClr val="333333"/>
              </a:solidFill>
              <a:latin typeface="Arial"/>
              <a:ea typeface="Arial"/>
              <a:cs typeface="Arial"/>
              <a:sym typeface="Arial"/>
            </a:endParaRPr>
          </a:p>
        </p:txBody>
      </p:sp>
      <p:pic>
        <p:nvPicPr>
          <p:cNvPr id="4" name="Picture 3">
            <a:extLst>
              <a:ext uri="{FF2B5EF4-FFF2-40B4-BE49-F238E27FC236}">
                <a16:creationId xmlns:a16="http://schemas.microsoft.com/office/drawing/2014/main" id="{1596FF87-4C2B-1CDC-6E40-B9F61B4247CC}"/>
              </a:ext>
            </a:extLst>
          </p:cNvPr>
          <p:cNvPicPr>
            <a:picLocks noChangeAspect="1"/>
          </p:cNvPicPr>
          <p:nvPr/>
        </p:nvPicPr>
        <p:blipFill>
          <a:blip r:embed="rId4"/>
          <a:stretch>
            <a:fillRect/>
          </a:stretch>
        </p:blipFill>
        <p:spPr>
          <a:xfrm>
            <a:off x="7618539" y="1405243"/>
            <a:ext cx="4348538" cy="4253315"/>
          </a:xfrm>
          <a:prstGeom prst="rect">
            <a:avLst/>
          </a:prstGeom>
        </p:spPr>
      </p:pic>
    </p:spTree>
    <p:extLst>
      <p:ext uri="{BB962C8B-B14F-4D97-AF65-F5344CB8AC3E}">
        <p14:creationId xmlns:p14="http://schemas.microsoft.com/office/powerpoint/2010/main" val="626403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8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21;g1230b3e6b9d_3_51">
            <a:extLst>
              <a:ext uri="{FF2B5EF4-FFF2-40B4-BE49-F238E27FC236}">
                <a16:creationId xmlns:a16="http://schemas.microsoft.com/office/drawing/2014/main" id="{F70EFB9C-1EC6-8B96-E923-0C1F3715E5FB}"/>
              </a:ext>
            </a:extLst>
          </p:cNvPr>
          <p:cNvSpPr txBox="1">
            <a:spLocks noGrp="1"/>
          </p:cNvSpPr>
          <p:nvPr>
            <p:ph type="body" idx="1"/>
          </p:nvPr>
        </p:nvSpPr>
        <p:spPr>
          <a:xfrm>
            <a:off x="403400" y="840236"/>
            <a:ext cx="11319300" cy="565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800" dirty="0">
                <a:latin typeface="Arial"/>
                <a:ea typeface="Arial"/>
                <a:cs typeface="Arial"/>
                <a:sym typeface="Arial"/>
              </a:rPr>
              <a:t>A 60-year-old man presents with right foot drop, which has developed gradually over the last year and progressed to involve more proximal areas in the last 2 months. The patient reports associated muscle twitching and painful muscle cramps involving the same areas. The neurologic examination reveals bilateral lower-extremity weakness, more severe on the right, with associated spasticity, atrophy of the right foot intrinsic muscles, diffuse fasciculations, and hyperreflexia, with deep tendon reflexes being brisker on the right lower extremity, and a positive right Babinski sign. Sensation is preserved throughout. Several other family members have been diagnosed (some have died) with a pattern suggesting autosomal dominant disease.</a:t>
            </a:r>
            <a:endParaRPr sz="1800" dirty="0">
              <a:latin typeface="Arial"/>
              <a:ea typeface="Arial"/>
              <a:cs typeface="Arial"/>
              <a:sym typeface="Arial"/>
            </a:endParaRPr>
          </a:p>
          <a:p>
            <a:pPr marL="0" lvl="0" indent="0" algn="l" rtl="0">
              <a:lnSpc>
                <a:spcPct val="90000"/>
              </a:lnSpc>
              <a:spcBef>
                <a:spcPts val="1000"/>
              </a:spcBef>
              <a:spcAft>
                <a:spcPts val="0"/>
              </a:spcAft>
              <a:buNone/>
            </a:pPr>
            <a:r>
              <a:rPr lang="en-US" sz="1800" dirty="0">
                <a:latin typeface="Arial"/>
                <a:ea typeface="Arial"/>
                <a:cs typeface="Arial"/>
                <a:sym typeface="Arial"/>
              </a:rPr>
              <a:t>What would you give for management?</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err="1">
                <a:latin typeface="Arial"/>
                <a:ea typeface="Arial"/>
                <a:cs typeface="Arial"/>
                <a:sym typeface="Arial"/>
              </a:rPr>
              <a:t>Riluzole</a:t>
            </a:r>
            <a:endParaRPr sz="1800"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Oral pyridostigmine </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IV immunoglobulin </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L-dopa</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IV alemtuzumab</a:t>
            </a:r>
            <a:endParaRPr sz="18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a:p>
            <a:pPr marL="514350" lvl="0" indent="-336550" algn="l" rtl="0">
              <a:lnSpc>
                <a:spcPct val="90000"/>
              </a:lnSpc>
              <a:spcBef>
                <a:spcPts val="1000"/>
              </a:spcBef>
              <a:spcAft>
                <a:spcPts val="0"/>
              </a:spcAft>
              <a:buClr>
                <a:schemeClr val="dk1"/>
              </a:buClr>
              <a:buSzPts val="2800"/>
              <a:buFont typeface="Calibri"/>
              <a:buNone/>
            </a:pPr>
            <a:endParaRPr dirty="0"/>
          </a:p>
        </p:txBody>
      </p:sp>
    </p:spTree>
    <p:extLst>
      <p:ext uri="{BB962C8B-B14F-4D97-AF65-F5344CB8AC3E}">
        <p14:creationId xmlns:p14="http://schemas.microsoft.com/office/powerpoint/2010/main" val="3614829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8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26;g1230b3e6b9d_1_67">
            <a:extLst>
              <a:ext uri="{FF2B5EF4-FFF2-40B4-BE49-F238E27FC236}">
                <a16:creationId xmlns:a16="http://schemas.microsoft.com/office/drawing/2014/main" id="{DC352ABB-B340-4EB8-91A3-BC603039B20D}"/>
              </a:ext>
            </a:extLst>
          </p:cNvPr>
          <p:cNvSpPr txBox="1">
            <a:spLocks noGrp="1"/>
          </p:cNvSpPr>
          <p:nvPr>
            <p:ph type="body" idx="1"/>
          </p:nvPr>
        </p:nvSpPr>
        <p:spPr>
          <a:xfrm>
            <a:off x="403400" y="840236"/>
            <a:ext cx="11319300" cy="565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800" dirty="0">
                <a:latin typeface="Arial"/>
                <a:ea typeface="Arial"/>
                <a:cs typeface="Arial"/>
                <a:sym typeface="Arial"/>
              </a:rPr>
              <a:t>A 60-year-old man presents with right foot drop, which has developed gradually over the last year and progressed to involve more proximal areas in the last 2 months. The patient also complains of muscle twitching and painful cramps involving the same areas. A neuro examination reveals bilateral lower-extremity weakness, more severe on the right, with associated spasticity, diffuse fasciculations, and hyperreflexia, with deep tendon reflexes being brisker on the right lower extremity, and a positive right Babinski sign. Sensation is preserved throughout. Several other family members have been diagnosed (some have died) with a pattern suggesting autosomal dominant disease.</a:t>
            </a:r>
            <a:endParaRPr sz="1800" dirty="0">
              <a:latin typeface="Arial"/>
              <a:ea typeface="Arial"/>
              <a:cs typeface="Arial"/>
              <a:sym typeface="Arial"/>
            </a:endParaRPr>
          </a:p>
          <a:p>
            <a:pPr marL="0" lvl="0" indent="0" algn="l" rtl="0">
              <a:lnSpc>
                <a:spcPct val="90000"/>
              </a:lnSpc>
              <a:spcBef>
                <a:spcPts val="1000"/>
              </a:spcBef>
              <a:spcAft>
                <a:spcPts val="0"/>
              </a:spcAft>
              <a:buNone/>
            </a:pPr>
            <a:r>
              <a:rPr lang="en-US" sz="1800" dirty="0">
                <a:latin typeface="Arial"/>
                <a:ea typeface="Arial"/>
                <a:cs typeface="Arial"/>
                <a:sym typeface="Arial"/>
              </a:rPr>
              <a:t>What would you give for management?</a:t>
            </a:r>
            <a:endParaRPr dirty="0">
              <a:latin typeface="Arial"/>
              <a:ea typeface="Arial"/>
              <a:cs typeface="Arial"/>
              <a:sym typeface="Arial"/>
            </a:endParaRPr>
          </a:p>
          <a:p>
            <a:pPr marL="342900" lvl="0" indent="-342900" algn="l" rtl="0">
              <a:lnSpc>
                <a:spcPct val="90000"/>
              </a:lnSpc>
              <a:spcBef>
                <a:spcPts val="1000"/>
              </a:spcBef>
              <a:spcAft>
                <a:spcPts val="0"/>
              </a:spcAft>
              <a:buClr>
                <a:srgbClr val="00B050"/>
              </a:buClr>
              <a:buSzPts val="1800"/>
              <a:buAutoNum type="alphaUcPeriod"/>
            </a:pPr>
            <a:r>
              <a:rPr lang="en-US" sz="1800" b="1" dirty="0" err="1">
                <a:solidFill>
                  <a:srgbClr val="00B050"/>
                </a:solidFill>
                <a:latin typeface="Arial"/>
                <a:ea typeface="Arial"/>
                <a:cs typeface="Arial"/>
                <a:sym typeface="Arial"/>
              </a:rPr>
              <a:t>Riluzole</a:t>
            </a:r>
            <a:endParaRPr sz="1800" b="1" dirty="0">
              <a:solidFill>
                <a:srgbClr val="00B050"/>
              </a:solidFill>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Oral pyridostigmine </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IV immunoglobulin </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L-dopa</a:t>
            </a:r>
            <a:endParaRPr dirty="0">
              <a:latin typeface="Arial"/>
              <a:ea typeface="Arial"/>
              <a:cs typeface="Arial"/>
              <a:sym typeface="Arial"/>
            </a:endParaRPr>
          </a:p>
          <a:p>
            <a:pPr marL="342900" lvl="0" indent="-342900" algn="l" rtl="0">
              <a:lnSpc>
                <a:spcPct val="90000"/>
              </a:lnSpc>
              <a:spcBef>
                <a:spcPts val="1000"/>
              </a:spcBef>
              <a:spcAft>
                <a:spcPts val="0"/>
              </a:spcAft>
              <a:buSzPts val="1800"/>
              <a:buAutoNum type="alphaUcPeriod"/>
            </a:pPr>
            <a:r>
              <a:rPr lang="en-US" sz="1800" dirty="0">
                <a:latin typeface="Arial"/>
                <a:ea typeface="Arial"/>
                <a:cs typeface="Arial"/>
                <a:sym typeface="Arial"/>
              </a:rPr>
              <a:t>IV alemtuzumab</a:t>
            </a:r>
            <a:endParaRPr sz="1800" dirty="0">
              <a:latin typeface="Arial"/>
              <a:ea typeface="Arial"/>
              <a:cs typeface="Arial"/>
              <a:sym typeface="Arial"/>
            </a:endParaRPr>
          </a:p>
          <a:p>
            <a:pPr marL="342900" lvl="0" indent="-228600" algn="l" rtl="0">
              <a:lnSpc>
                <a:spcPct val="90000"/>
              </a:lnSpc>
              <a:spcBef>
                <a:spcPts val="1000"/>
              </a:spcBef>
              <a:spcAft>
                <a:spcPts val="0"/>
              </a:spcAft>
              <a:buClr>
                <a:schemeClr val="dk1"/>
              </a:buClr>
              <a:buSzPts val="1800"/>
              <a:buFont typeface="Calibri"/>
              <a:buNone/>
            </a:pPr>
            <a:endParaRPr sz="1800" dirty="0">
              <a:latin typeface="Arial"/>
              <a:ea typeface="Arial"/>
              <a:cs typeface="Arial"/>
              <a:sym typeface="Arial"/>
            </a:endParaRPr>
          </a:p>
          <a:p>
            <a:pPr marL="514350" lvl="0" indent="-336550" algn="l" rtl="0">
              <a:lnSpc>
                <a:spcPct val="90000"/>
              </a:lnSpc>
              <a:spcBef>
                <a:spcPts val="1000"/>
              </a:spcBef>
              <a:spcAft>
                <a:spcPts val="0"/>
              </a:spcAft>
              <a:buClr>
                <a:schemeClr val="dk1"/>
              </a:buClr>
              <a:buSzPts val="2800"/>
              <a:buFont typeface="Calibri"/>
              <a:buNone/>
            </a:pPr>
            <a:endParaRPr dirty="0"/>
          </a:p>
        </p:txBody>
      </p:sp>
      <p:sp>
        <p:nvSpPr>
          <p:cNvPr id="3" name="Google Shape;327;g1230b3e6b9d_1_67">
            <a:extLst>
              <a:ext uri="{FF2B5EF4-FFF2-40B4-BE49-F238E27FC236}">
                <a16:creationId xmlns:a16="http://schemas.microsoft.com/office/drawing/2014/main" id="{EA83F2B2-ACC6-4653-32D6-2FECCDA09D3E}"/>
              </a:ext>
            </a:extLst>
          </p:cNvPr>
          <p:cNvSpPr/>
          <p:nvPr/>
        </p:nvSpPr>
        <p:spPr>
          <a:xfrm>
            <a:off x="10510800" y="5176087"/>
            <a:ext cx="1376400" cy="12933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817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ALS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338;g1230b3e6b9d_3_61">
            <a:extLst>
              <a:ext uri="{FF2B5EF4-FFF2-40B4-BE49-F238E27FC236}">
                <a16:creationId xmlns:a16="http://schemas.microsoft.com/office/drawing/2014/main" id="{E22DFD48-827B-7B01-1066-0A6AED5C7A2D}"/>
              </a:ext>
            </a:extLst>
          </p:cNvPr>
          <p:cNvSpPr txBox="1">
            <a:spLocks noGrp="1"/>
          </p:cNvSpPr>
          <p:nvPr>
            <p:ph type="body" idx="1"/>
          </p:nvPr>
        </p:nvSpPr>
        <p:spPr>
          <a:xfrm>
            <a:off x="-1" y="830956"/>
            <a:ext cx="12191999" cy="57090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62704"/>
              <a:buNone/>
            </a:pPr>
            <a:r>
              <a:rPr lang="en-US" sz="2400" dirty="0">
                <a:latin typeface="Arial"/>
                <a:ea typeface="Arial"/>
                <a:cs typeface="Arial"/>
                <a:sym typeface="Arial"/>
              </a:rPr>
              <a:t>Presentation: </a:t>
            </a: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62704"/>
              <a:buNone/>
            </a:pPr>
            <a:r>
              <a:rPr lang="en-US" sz="2400" dirty="0">
                <a:solidFill>
                  <a:srgbClr val="FF0000"/>
                </a:solidFill>
                <a:latin typeface="Arial"/>
                <a:ea typeface="Arial"/>
                <a:cs typeface="Arial"/>
                <a:sym typeface="Arial"/>
              </a:rPr>
              <a:t>Amyotrophic Lateral Sclerosis (ALS) </a:t>
            </a:r>
            <a:r>
              <a:rPr lang="en-US" sz="2400" dirty="0">
                <a:latin typeface="Arial"/>
                <a:ea typeface="Arial"/>
                <a:cs typeface="Arial"/>
                <a:sym typeface="Arial"/>
              </a:rPr>
              <a:t>- UMN + LMN- Most common type</a:t>
            </a:r>
            <a:endParaRPr sz="2400" dirty="0">
              <a:latin typeface="Arial"/>
              <a:ea typeface="Arial"/>
              <a:cs typeface="Arial"/>
              <a:sym typeface="Arial"/>
            </a:endParaRPr>
          </a:p>
          <a:p>
            <a:pPr marL="685800" lvl="1" indent="-232177" algn="l" rtl="0">
              <a:lnSpc>
                <a:spcPct val="90000"/>
              </a:lnSpc>
              <a:spcBef>
                <a:spcPts val="500"/>
              </a:spcBef>
              <a:spcAft>
                <a:spcPts val="0"/>
              </a:spcAft>
              <a:buClr>
                <a:schemeClr val="dk1"/>
              </a:buClr>
              <a:buSzPct val="100000"/>
              <a:buChar char="o"/>
            </a:pPr>
            <a:r>
              <a:rPr lang="en-US" dirty="0">
                <a:latin typeface="Arial"/>
                <a:ea typeface="Arial"/>
                <a:cs typeface="Arial"/>
                <a:sym typeface="Arial"/>
              </a:rPr>
              <a:t>muscle atrophy</a:t>
            </a:r>
            <a:endParaRPr dirty="0">
              <a:latin typeface="Arial"/>
              <a:ea typeface="Arial"/>
              <a:cs typeface="Arial"/>
              <a:sym typeface="Arial"/>
            </a:endParaRPr>
          </a:p>
          <a:p>
            <a:pPr marL="685800" lvl="1" indent="-232177" algn="l" rtl="0">
              <a:lnSpc>
                <a:spcPct val="90000"/>
              </a:lnSpc>
              <a:spcBef>
                <a:spcPts val="500"/>
              </a:spcBef>
              <a:spcAft>
                <a:spcPts val="0"/>
              </a:spcAft>
              <a:buClr>
                <a:schemeClr val="dk1"/>
              </a:buClr>
              <a:buSzPct val="100000"/>
              <a:buChar char="o"/>
            </a:pPr>
            <a:r>
              <a:rPr lang="en-US" dirty="0">
                <a:latin typeface="Arial"/>
                <a:ea typeface="Arial"/>
                <a:cs typeface="Arial"/>
                <a:sym typeface="Arial"/>
              </a:rPr>
              <a:t>Unsteady gait and foot drop</a:t>
            </a:r>
            <a:endParaRPr dirty="0">
              <a:latin typeface="Arial"/>
              <a:ea typeface="Arial"/>
              <a:cs typeface="Arial"/>
              <a:sym typeface="Arial"/>
            </a:endParaRPr>
          </a:p>
          <a:p>
            <a:pPr marL="685800" lvl="1" indent="-232177" algn="l" rtl="0">
              <a:lnSpc>
                <a:spcPct val="90000"/>
              </a:lnSpc>
              <a:spcBef>
                <a:spcPts val="500"/>
              </a:spcBef>
              <a:spcAft>
                <a:spcPts val="0"/>
              </a:spcAft>
              <a:buClr>
                <a:schemeClr val="dk1"/>
              </a:buClr>
              <a:buSzPct val="100000"/>
              <a:buChar char="o"/>
            </a:pPr>
            <a:r>
              <a:rPr lang="en-US" dirty="0">
                <a:latin typeface="Arial"/>
                <a:ea typeface="Arial"/>
                <a:cs typeface="Arial"/>
                <a:sym typeface="Arial"/>
              </a:rPr>
              <a:t>UMN- </a:t>
            </a:r>
            <a:r>
              <a:rPr lang="en-US" dirty="0" err="1">
                <a:latin typeface="Arial"/>
                <a:ea typeface="Arial"/>
                <a:cs typeface="Arial"/>
                <a:sym typeface="Arial"/>
              </a:rPr>
              <a:t>babinski's</a:t>
            </a:r>
            <a:r>
              <a:rPr lang="en-US" dirty="0">
                <a:latin typeface="Arial"/>
                <a:ea typeface="Arial"/>
                <a:cs typeface="Arial"/>
                <a:sym typeface="Arial"/>
              </a:rPr>
              <a:t> , hyperreflexia, spasticity </a:t>
            </a:r>
            <a:endParaRPr dirty="0">
              <a:latin typeface="Arial"/>
              <a:ea typeface="Arial"/>
              <a:cs typeface="Arial"/>
              <a:sym typeface="Arial"/>
            </a:endParaRPr>
          </a:p>
          <a:p>
            <a:pPr marL="685800" lvl="1" indent="-232177" algn="l" rtl="0">
              <a:lnSpc>
                <a:spcPct val="90000"/>
              </a:lnSpc>
              <a:spcBef>
                <a:spcPts val="500"/>
              </a:spcBef>
              <a:spcAft>
                <a:spcPts val="0"/>
              </a:spcAft>
              <a:buClr>
                <a:schemeClr val="dk1"/>
              </a:buClr>
              <a:buSzPct val="100000"/>
              <a:buChar char="o"/>
            </a:pPr>
            <a:r>
              <a:rPr lang="en-US" dirty="0">
                <a:latin typeface="Arial"/>
                <a:ea typeface="Arial"/>
                <a:cs typeface="Arial"/>
                <a:sym typeface="Arial"/>
              </a:rPr>
              <a:t>LMN- wasting and fasciculations </a:t>
            </a:r>
          </a:p>
          <a:p>
            <a:pPr marL="685800" lvl="1" indent="-232177" algn="l" rtl="0">
              <a:lnSpc>
                <a:spcPct val="90000"/>
              </a:lnSpc>
              <a:spcBef>
                <a:spcPts val="500"/>
              </a:spcBef>
              <a:spcAft>
                <a:spcPts val="0"/>
              </a:spcAft>
              <a:buClr>
                <a:schemeClr val="dk1"/>
              </a:buClr>
              <a:buSzPct val="100000"/>
              <a:buChar char="o"/>
            </a:pPr>
            <a:r>
              <a:rPr lang="en-GB" dirty="0">
                <a:latin typeface="Arial"/>
                <a:ea typeface="Arial"/>
                <a:cs typeface="Arial"/>
                <a:sym typeface="Arial"/>
              </a:rPr>
              <a:t>Ocular sparing</a:t>
            </a: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ct val="62704"/>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62704"/>
              <a:buNone/>
            </a:pPr>
            <a:r>
              <a:rPr lang="en-US" sz="2400" dirty="0">
                <a:latin typeface="Arial"/>
                <a:ea typeface="Arial"/>
                <a:cs typeface="Arial"/>
                <a:sym typeface="Arial"/>
              </a:rPr>
              <a:t>Investigations: based on clinical finding </a:t>
            </a: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62704"/>
              <a:buNone/>
            </a:pPr>
            <a:r>
              <a:rPr lang="en-US" sz="2400" dirty="0">
                <a:latin typeface="Arial"/>
                <a:ea typeface="Arial"/>
                <a:cs typeface="Arial"/>
                <a:sym typeface="Arial"/>
              </a:rPr>
              <a:t>	-LMN+UMN Definite: LMN + UMN signs in 3 regions </a:t>
            </a: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62704"/>
              <a:buNone/>
            </a:pPr>
            <a:r>
              <a:rPr lang="en-US" sz="2400" dirty="0">
                <a:latin typeface="Arial"/>
                <a:ea typeface="Arial"/>
                <a:cs typeface="Arial"/>
                <a:sym typeface="Arial"/>
              </a:rPr>
              <a:t>	-Probable: LMN + UMN signs in 2 regions </a:t>
            </a: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87500"/>
              <a:buNone/>
            </a:pPr>
            <a:endParaRPr sz="2400" dirty="0"/>
          </a:p>
        </p:txBody>
      </p:sp>
      <p:sp>
        <p:nvSpPr>
          <p:cNvPr id="7" name="TextBox 6">
            <a:extLst>
              <a:ext uri="{FF2B5EF4-FFF2-40B4-BE49-F238E27FC236}">
                <a16:creationId xmlns:a16="http://schemas.microsoft.com/office/drawing/2014/main" id="{F953D71A-6FAE-F37B-A4DA-173DD57EC544}"/>
              </a:ext>
            </a:extLst>
          </p:cNvPr>
          <p:cNvSpPr txBox="1"/>
          <p:nvPr/>
        </p:nvSpPr>
        <p:spPr>
          <a:xfrm>
            <a:off x="8959516" y="2558361"/>
            <a:ext cx="3537283" cy="4299639"/>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ct val="62704"/>
              <a:buNone/>
            </a:pPr>
            <a:r>
              <a:rPr lang="en-US" sz="2400" dirty="0">
                <a:latin typeface="Arial"/>
                <a:ea typeface="Arial"/>
                <a:cs typeface="Arial"/>
                <a:sym typeface="Arial"/>
              </a:rPr>
              <a:t>Treatment :</a:t>
            </a:r>
          </a:p>
          <a:p>
            <a:pPr marL="0" lvl="0" indent="0" algn="l" rtl="0">
              <a:lnSpc>
                <a:spcPct val="90000"/>
              </a:lnSpc>
              <a:spcBef>
                <a:spcPts val="1000"/>
              </a:spcBef>
              <a:spcAft>
                <a:spcPts val="0"/>
              </a:spcAft>
              <a:buClr>
                <a:schemeClr val="dk1"/>
              </a:buClr>
              <a:buSzPct val="62704"/>
              <a:buNone/>
            </a:pPr>
            <a:r>
              <a:rPr lang="en-US" sz="2400" b="1" dirty="0">
                <a:latin typeface="Arial"/>
                <a:ea typeface="Arial"/>
                <a:cs typeface="Arial"/>
                <a:sym typeface="Arial"/>
              </a:rPr>
              <a:t>Ant glutamatergic drugs - </a:t>
            </a:r>
            <a:r>
              <a:rPr lang="en-US" sz="2400" b="1" dirty="0">
                <a:solidFill>
                  <a:srgbClr val="FF0000"/>
                </a:solidFill>
                <a:latin typeface="Arial"/>
                <a:ea typeface="Arial"/>
                <a:cs typeface="Arial"/>
                <a:sym typeface="Arial"/>
              </a:rPr>
              <a:t>Oral </a:t>
            </a:r>
            <a:r>
              <a:rPr lang="en-US" sz="2400" b="1" dirty="0" err="1">
                <a:solidFill>
                  <a:srgbClr val="FF0000"/>
                </a:solidFill>
                <a:latin typeface="Arial"/>
                <a:ea typeface="Arial"/>
                <a:cs typeface="Arial"/>
                <a:sym typeface="Arial"/>
              </a:rPr>
              <a:t>riluzole</a:t>
            </a:r>
            <a:r>
              <a:rPr lang="en-US" sz="2400" b="1" dirty="0">
                <a:latin typeface="Arial"/>
                <a:ea typeface="Arial"/>
                <a:cs typeface="Arial"/>
                <a:sym typeface="Arial"/>
              </a:rPr>
              <a:t> - an Na+ channel blocker that inhibits glutamate release. Prolongs life by 3 months</a:t>
            </a:r>
          </a:p>
          <a:p>
            <a:pPr marL="0" lvl="0" indent="0" algn="l" rtl="0">
              <a:lnSpc>
                <a:spcPct val="90000"/>
              </a:lnSpc>
              <a:spcBef>
                <a:spcPts val="1000"/>
              </a:spcBef>
              <a:spcAft>
                <a:spcPts val="0"/>
              </a:spcAft>
              <a:buClr>
                <a:schemeClr val="dk1"/>
              </a:buClr>
              <a:buSzPct val="62704"/>
              <a:buNone/>
            </a:pPr>
            <a:r>
              <a:rPr lang="en-US" sz="2400" dirty="0">
                <a:latin typeface="Arial"/>
                <a:ea typeface="Arial"/>
                <a:cs typeface="Arial"/>
                <a:sym typeface="Arial"/>
              </a:rPr>
              <a:t>Symptomatic treatment of drooling, dysphagia and spasms. </a:t>
            </a:r>
          </a:p>
          <a:p>
            <a:pPr marL="0" lvl="0" indent="0" algn="l" rtl="0">
              <a:lnSpc>
                <a:spcPct val="90000"/>
              </a:lnSpc>
              <a:spcBef>
                <a:spcPts val="1000"/>
              </a:spcBef>
              <a:spcAft>
                <a:spcPts val="0"/>
              </a:spcAft>
              <a:buClr>
                <a:schemeClr val="dk1"/>
              </a:buClr>
              <a:buSzPct val="87500"/>
              <a:buNone/>
            </a:pPr>
            <a:endParaRPr lang="en-US" dirty="0"/>
          </a:p>
        </p:txBody>
      </p:sp>
    </p:spTree>
    <p:extLst>
      <p:ext uri="{BB962C8B-B14F-4D97-AF65-F5344CB8AC3E}">
        <p14:creationId xmlns:p14="http://schemas.microsoft.com/office/powerpoint/2010/main" val="1598259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173857" y="-16144"/>
            <a:ext cx="584428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MND Classifications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Picture 1">
            <a:extLst>
              <a:ext uri="{FF2B5EF4-FFF2-40B4-BE49-F238E27FC236}">
                <a16:creationId xmlns:a16="http://schemas.microsoft.com/office/drawing/2014/main" id="{E635F966-D082-F4FD-DDF1-90304B66678E}"/>
              </a:ext>
            </a:extLst>
          </p:cNvPr>
          <p:cNvPicPr>
            <a:picLocks noChangeAspect="1"/>
          </p:cNvPicPr>
          <p:nvPr/>
        </p:nvPicPr>
        <p:blipFill rotWithShape="1">
          <a:blip r:embed="rId4"/>
          <a:srcRect l="6278" r="19208" b="7266"/>
          <a:stretch/>
        </p:blipFill>
        <p:spPr>
          <a:xfrm>
            <a:off x="1135518" y="837174"/>
            <a:ext cx="10413138" cy="5183651"/>
          </a:xfrm>
          <a:prstGeom prst="rect">
            <a:avLst/>
          </a:prstGeom>
        </p:spPr>
      </p:pic>
    </p:spTree>
    <p:extLst>
      <p:ext uri="{BB962C8B-B14F-4D97-AF65-F5344CB8AC3E}">
        <p14:creationId xmlns:p14="http://schemas.microsoft.com/office/powerpoint/2010/main" val="322057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9</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344;g1230b3e6b9d_3_66">
            <a:extLst>
              <a:ext uri="{FF2B5EF4-FFF2-40B4-BE49-F238E27FC236}">
                <a16:creationId xmlns:a16="http://schemas.microsoft.com/office/drawing/2014/main" id="{75D63233-26D6-61BD-0722-26678944D643}"/>
              </a:ext>
            </a:extLst>
          </p:cNvPr>
          <p:cNvSpPr txBox="1">
            <a:spLocks noGrp="1"/>
          </p:cNvSpPr>
          <p:nvPr>
            <p:ph type="body" idx="1"/>
          </p:nvPr>
        </p:nvSpPr>
        <p:spPr>
          <a:xfrm>
            <a:off x="838200" y="872874"/>
            <a:ext cx="10943700" cy="5137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en-US" sz="2300" dirty="0">
                <a:solidFill>
                  <a:srgbClr val="333333"/>
                </a:solidFill>
                <a:latin typeface="Arial"/>
                <a:ea typeface="Arial"/>
                <a:cs typeface="Arial"/>
                <a:sym typeface="Arial"/>
              </a:rPr>
              <a:t>A 22 woman presents with recurrent slurring of speech that worsens when she continues to talk. She has trouble swallowing which also gets worse. She reports that during work her eyelid start to feel heavy after staring at the screen and her double vision gets worse. Her symptoms have deteriorated over the past few months. She has intermittent weakness in her legs and arm. She reports a feeling of generalized fatigue and is short of breath. She finds that she usually feels slightly better after waking up.</a:t>
            </a:r>
            <a:endParaRPr sz="2300" dirty="0">
              <a:solidFill>
                <a:srgbClr val="333333"/>
              </a:solidFill>
              <a:latin typeface="Arial"/>
              <a:ea typeface="Arial"/>
              <a:cs typeface="Arial"/>
              <a:sym typeface="Arial"/>
            </a:endParaRPr>
          </a:p>
          <a:p>
            <a:pPr marL="0" lvl="0" indent="0" algn="l" rtl="0">
              <a:lnSpc>
                <a:spcPct val="100000"/>
              </a:lnSpc>
              <a:spcBef>
                <a:spcPts val="1000"/>
              </a:spcBef>
              <a:spcAft>
                <a:spcPts val="0"/>
              </a:spcAft>
              <a:buNone/>
            </a:pPr>
            <a:r>
              <a:rPr lang="en-US" sz="2300" dirty="0">
                <a:solidFill>
                  <a:srgbClr val="333333"/>
                </a:solidFill>
                <a:latin typeface="Arial"/>
                <a:ea typeface="Arial"/>
                <a:cs typeface="Arial"/>
                <a:sym typeface="Arial"/>
              </a:rPr>
              <a:t>What antibody is linked with this condition?</a:t>
            </a:r>
            <a:endParaRPr sz="2300" dirty="0">
              <a:latin typeface="Arial"/>
              <a:ea typeface="Arial"/>
              <a:cs typeface="Arial"/>
              <a:sym typeface="Arial"/>
            </a:endParaRPr>
          </a:p>
          <a:p>
            <a:pPr marL="228600" lvl="0" indent="-114300" algn="l" rtl="0">
              <a:lnSpc>
                <a:spcPct val="100000"/>
              </a:lnSpc>
              <a:spcBef>
                <a:spcPts val="1000"/>
              </a:spcBef>
              <a:spcAft>
                <a:spcPts val="0"/>
              </a:spcAft>
              <a:buClr>
                <a:schemeClr val="dk1"/>
              </a:buClr>
              <a:buSzPct val="78260"/>
              <a:buNone/>
            </a:pPr>
            <a:endParaRPr sz="2300" dirty="0">
              <a:solidFill>
                <a:srgbClr val="333333"/>
              </a:solidFill>
              <a:latin typeface="Arial"/>
              <a:ea typeface="Arial"/>
              <a:cs typeface="Arial"/>
              <a:sym typeface="Arial"/>
            </a:endParaRPr>
          </a:p>
          <a:p>
            <a:pPr marL="342900" lvl="0" indent="-341788" algn="l" rtl="0">
              <a:lnSpc>
                <a:spcPct val="100000"/>
              </a:lnSpc>
              <a:spcBef>
                <a:spcPts val="1000"/>
              </a:spcBef>
              <a:spcAft>
                <a:spcPts val="0"/>
              </a:spcAft>
              <a:buClr>
                <a:srgbClr val="333333"/>
              </a:buClr>
              <a:buSzPct val="100000"/>
              <a:buAutoNum type="alphaUcPeriod"/>
            </a:pPr>
            <a:r>
              <a:rPr lang="en-US" sz="2300" dirty="0">
                <a:solidFill>
                  <a:srgbClr val="333333"/>
                </a:solidFill>
                <a:latin typeface="Arial"/>
                <a:ea typeface="Arial"/>
                <a:cs typeface="Arial"/>
                <a:sym typeface="Arial"/>
              </a:rPr>
              <a:t>Anti-EMA</a:t>
            </a:r>
            <a:endParaRPr sz="2300" dirty="0">
              <a:latin typeface="Arial"/>
              <a:ea typeface="Arial"/>
              <a:cs typeface="Arial"/>
              <a:sym typeface="Arial"/>
            </a:endParaRPr>
          </a:p>
          <a:p>
            <a:pPr marL="342900" lvl="0" indent="-341788" algn="l" rtl="0">
              <a:lnSpc>
                <a:spcPct val="100000"/>
              </a:lnSpc>
              <a:spcBef>
                <a:spcPts val="1000"/>
              </a:spcBef>
              <a:spcAft>
                <a:spcPts val="0"/>
              </a:spcAft>
              <a:buClr>
                <a:srgbClr val="333333"/>
              </a:buClr>
              <a:buSzPct val="100000"/>
              <a:buAutoNum type="alphaUcPeriod"/>
            </a:pPr>
            <a:r>
              <a:rPr lang="en-US" sz="2300" dirty="0">
                <a:solidFill>
                  <a:srgbClr val="333333"/>
                </a:solidFill>
                <a:latin typeface="Arial"/>
                <a:ea typeface="Arial"/>
                <a:cs typeface="Arial"/>
                <a:sym typeface="Arial"/>
              </a:rPr>
              <a:t>Anti-CCP</a:t>
            </a:r>
            <a:endParaRPr sz="2300" dirty="0">
              <a:latin typeface="Arial"/>
              <a:ea typeface="Arial"/>
              <a:cs typeface="Arial"/>
              <a:sym typeface="Arial"/>
            </a:endParaRPr>
          </a:p>
          <a:p>
            <a:pPr marL="342900" lvl="0" indent="-341788" algn="l" rtl="0">
              <a:lnSpc>
                <a:spcPct val="100000"/>
              </a:lnSpc>
              <a:spcBef>
                <a:spcPts val="1000"/>
              </a:spcBef>
              <a:spcAft>
                <a:spcPts val="0"/>
              </a:spcAft>
              <a:buClr>
                <a:srgbClr val="333333"/>
              </a:buClr>
              <a:buSzPct val="100000"/>
              <a:buAutoNum type="alphaUcPeriod"/>
            </a:pPr>
            <a:r>
              <a:rPr lang="en-US" sz="2300" dirty="0">
                <a:solidFill>
                  <a:srgbClr val="333333"/>
                </a:solidFill>
                <a:latin typeface="Arial"/>
                <a:ea typeface="Arial"/>
                <a:cs typeface="Arial"/>
                <a:sym typeface="Arial"/>
              </a:rPr>
              <a:t>Antinuclear antibody</a:t>
            </a:r>
            <a:endParaRPr sz="2300" dirty="0">
              <a:latin typeface="Arial"/>
              <a:ea typeface="Arial"/>
              <a:cs typeface="Arial"/>
              <a:sym typeface="Arial"/>
            </a:endParaRPr>
          </a:p>
          <a:p>
            <a:pPr marL="342900" lvl="0" indent="-341788" algn="l" rtl="0">
              <a:lnSpc>
                <a:spcPct val="100000"/>
              </a:lnSpc>
              <a:spcBef>
                <a:spcPts val="1000"/>
              </a:spcBef>
              <a:spcAft>
                <a:spcPts val="0"/>
              </a:spcAft>
              <a:buClr>
                <a:srgbClr val="333333"/>
              </a:buClr>
              <a:buSzPct val="100000"/>
              <a:buAutoNum type="alphaUcPeriod"/>
            </a:pPr>
            <a:r>
              <a:rPr lang="en-US" sz="2300" dirty="0">
                <a:solidFill>
                  <a:srgbClr val="333333"/>
                </a:solidFill>
                <a:latin typeface="Arial"/>
                <a:ea typeface="Arial"/>
                <a:cs typeface="Arial"/>
                <a:sym typeface="Arial"/>
              </a:rPr>
              <a:t>Anti-musk / anti-</a:t>
            </a:r>
            <a:r>
              <a:rPr lang="en-US" sz="2300" dirty="0" err="1">
                <a:solidFill>
                  <a:srgbClr val="333333"/>
                </a:solidFill>
                <a:latin typeface="Arial"/>
                <a:ea typeface="Arial"/>
                <a:cs typeface="Arial"/>
                <a:sym typeface="Arial"/>
              </a:rPr>
              <a:t>AChR</a:t>
            </a:r>
            <a:endParaRPr sz="2300" dirty="0">
              <a:latin typeface="Arial"/>
              <a:ea typeface="Arial"/>
              <a:cs typeface="Arial"/>
              <a:sym typeface="Arial"/>
            </a:endParaRPr>
          </a:p>
          <a:p>
            <a:pPr marL="342900" lvl="0" indent="-341788" algn="l" rtl="0">
              <a:lnSpc>
                <a:spcPct val="100000"/>
              </a:lnSpc>
              <a:spcBef>
                <a:spcPts val="1000"/>
              </a:spcBef>
              <a:spcAft>
                <a:spcPts val="0"/>
              </a:spcAft>
              <a:buClr>
                <a:srgbClr val="333333"/>
              </a:buClr>
              <a:buSzPct val="100000"/>
              <a:buAutoNum type="alphaUcPeriod"/>
            </a:pPr>
            <a:r>
              <a:rPr lang="en-US" sz="2300" dirty="0">
                <a:solidFill>
                  <a:srgbClr val="333333"/>
                </a:solidFill>
                <a:latin typeface="Arial"/>
                <a:ea typeface="Arial"/>
                <a:cs typeface="Arial"/>
                <a:sym typeface="Arial"/>
              </a:rPr>
              <a:t>Anti peritoneal antibody</a:t>
            </a:r>
            <a:endParaRPr sz="2300" dirty="0">
              <a:latin typeface="Arial"/>
              <a:ea typeface="Arial"/>
              <a:cs typeface="Arial"/>
              <a:sym typeface="Arial"/>
            </a:endParaRPr>
          </a:p>
          <a:p>
            <a:pPr marL="342900" lvl="0" indent="-228600" algn="l" rtl="0">
              <a:lnSpc>
                <a:spcPct val="90000"/>
              </a:lnSpc>
              <a:spcBef>
                <a:spcPts val="1000"/>
              </a:spcBef>
              <a:spcAft>
                <a:spcPts val="0"/>
              </a:spcAft>
              <a:buClr>
                <a:schemeClr val="dk1"/>
              </a:buClr>
              <a:buSzPct val="78260"/>
              <a:buFont typeface="Calibri"/>
              <a:buNone/>
            </a:pPr>
            <a:endParaRPr sz="2300" dirty="0">
              <a:solidFill>
                <a:srgbClr val="333333"/>
              </a:solidFill>
              <a:latin typeface="Arial"/>
              <a:ea typeface="Arial"/>
              <a:cs typeface="Arial"/>
              <a:sym typeface="Arial"/>
            </a:endParaRPr>
          </a:p>
          <a:p>
            <a:pPr marL="342900" lvl="0" indent="-228600" algn="l" rtl="0">
              <a:lnSpc>
                <a:spcPct val="90000"/>
              </a:lnSpc>
              <a:spcBef>
                <a:spcPts val="1000"/>
              </a:spcBef>
              <a:spcAft>
                <a:spcPts val="0"/>
              </a:spcAft>
              <a:buClr>
                <a:schemeClr val="dk1"/>
              </a:buClr>
              <a:buSzPct val="100000"/>
              <a:buFont typeface="Calibri"/>
              <a:buNone/>
            </a:pPr>
            <a:endParaRPr sz="1800" dirty="0">
              <a:solidFill>
                <a:srgbClr val="333333"/>
              </a:solidFill>
              <a:latin typeface="Inter"/>
              <a:ea typeface="Inter"/>
              <a:cs typeface="Inter"/>
              <a:sym typeface="Inter"/>
            </a:endParaRPr>
          </a:p>
          <a:p>
            <a:pPr marL="228600" lvl="0" indent="-114300" algn="l" rtl="0">
              <a:lnSpc>
                <a:spcPct val="90000"/>
              </a:lnSpc>
              <a:spcBef>
                <a:spcPts val="1000"/>
              </a:spcBef>
              <a:spcAft>
                <a:spcPts val="0"/>
              </a:spcAft>
              <a:buClr>
                <a:schemeClr val="dk1"/>
              </a:buClr>
              <a:buSzPct val="100000"/>
              <a:buNone/>
            </a:pPr>
            <a:endParaRPr sz="1800" dirty="0">
              <a:solidFill>
                <a:srgbClr val="333333"/>
              </a:solidFill>
              <a:latin typeface="Inter"/>
              <a:ea typeface="Inter"/>
              <a:cs typeface="Inter"/>
              <a:sym typeface="Inter"/>
            </a:endParaRPr>
          </a:p>
          <a:p>
            <a:pPr marL="342900" lvl="0" indent="-228600" algn="l" rtl="0">
              <a:lnSpc>
                <a:spcPct val="90000"/>
              </a:lnSpc>
              <a:spcBef>
                <a:spcPts val="1000"/>
              </a:spcBef>
              <a:spcAft>
                <a:spcPts val="0"/>
              </a:spcAft>
              <a:buClr>
                <a:schemeClr val="dk1"/>
              </a:buClr>
              <a:buSzPct val="100000"/>
              <a:buFont typeface="Calibri"/>
              <a:buNone/>
            </a:pPr>
            <a:endParaRPr sz="1800" dirty="0">
              <a:solidFill>
                <a:srgbClr val="333333"/>
              </a:solidFill>
              <a:latin typeface="Inter"/>
              <a:ea typeface="Inter"/>
              <a:cs typeface="Inter"/>
              <a:sym typeface="Inter"/>
            </a:endParaRPr>
          </a:p>
        </p:txBody>
      </p:sp>
    </p:spTree>
    <p:extLst>
      <p:ext uri="{BB962C8B-B14F-4D97-AF65-F5344CB8AC3E}">
        <p14:creationId xmlns:p14="http://schemas.microsoft.com/office/powerpoint/2010/main" val="3277916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9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50;g1230b3e6b9d_1_72">
            <a:extLst>
              <a:ext uri="{FF2B5EF4-FFF2-40B4-BE49-F238E27FC236}">
                <a16:creationId xmlns:a16="http://schemas.microsoft.com/office/drawing/2014/main" id="{089FDC80-8C63-40CF-A730-CEE4E7EE6C2F}"/>
              </a:ext>
            </a:extLst>
          </p:cNvPr>
          <p:cNvSpPr txBox="1">
            <a:spLocks noGrp="1"/>
          </p:cNvSpPr>
          <p:nvPr>
            <p:ph type="body" idx="1"/>
          </p:nvPr>
        </p:nvSpPr>
        <p:spPr>
          <a:xfrm>
            <a:off x="838200" y="888915"/>
            <a:ext cx="10943700" cy="5137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None/>
            </a:pPr>
            <a:r>
              <a:rPr lang="en-US" sz="2300" dirty="0">
                <a:latin typeface="Arial"/>
                <a:ea typeface="Arial"/>
                <a:cs typeface="Arial"/>
                <a:sym typeface="Arial"/>
              </a:rPr>
              <a:t>A 22 woman presents with recurrent slurring of speech that worsens when she continues to talk. She has trouble swallowing which also gets worse. She reports that during work her eyelid start to feel heavy after staring at the screen and her double vision gets worse. Her symptoms have deteriorated over the past few months. She has intermittent weakness in her legs and arm. She reports a feeling of generalized fatigue and is short of breath. She finds that she usually feels slightly better after waking up. </a:t>
            </a:r>
            <a:endParaRPr sz="2300" dirty="0">
              <a:latin typeface="Arial"/>
              <a:ea typeface="Arial"/>
              <a:cs typeface="Arial"/>
              <a:sym typeface="Arial"/>
            </a:endParaRPr>
          </a:p>
          <a:p>
            <a:pPr marL="0" lvl="0" indent="0" algn="l" rtl="0">
              <a:lnSpc>
                <a:spcPct val="100000"/>
              </a:lnSpc>
              <a:spcBef>
                <a:spcPts val="1000"/>
              </a:spcBef>
              <a:spcAft>
                <a:spcPts val="0"/>
              </a:spcAft>
              <a:buNone/>
            </a:pPr>
            <a:r>
              <a:rPr lang="en-US" sz="2300" dirty="0">
                <a:latin typeface="Arial"/>
                <a:ea typeface="Arial"/>
                <a:cs typeface="Arial"/>
                <a:sym typeface="Arial"/>
              </a:rPr>
              <a:t>What antibody is linked with this condition?</a:t>
            </a:r>
            <a:endParaRPr sz="2300" dirty="0">
              <a:latin typeface="Arial"/>
              <a:ea typeface="Arial"/>
              <a:cs typeface="Arial"/>
              <a:sym typeface="Arial"/>
            </a:endParaRPr>
          </a:p>
          <a:p>
            <a:pPr marL="228600" lvl="0" indent="-114300" algn="l" rtl="0">
              <a:lnSpc>
                <a:spcPct val="100000"/>
              </a:lnSpc>
              <a:spcBef>
                <a:spcPts val="1000"/>
              </a:spcBef>
              <a:spcAft>
                <a:spcPts val="0"/>
              </a:spcAft>
              <a:buClr>
                <a:schemeClr val="dk1"/>
              </a:buClr>
              <a:buSzPct val="78260"/>
              <a:buNone/>
            </a:pPr>
            <a:endParaRPr sz="2300" dirty="0">
              <a:latin typeface="Arial"/>
              <a:ea typeface="Arial"/>
              <a:cs typeface="Arial"/>
              <a:sym typeface="Arial"/>
            </a:endParaRPr>
          </a:p>
          <a:p>
            <a:pPr marL="342900" lvl="0" indent="-341788" algn="l" rtl="0">
              <a:lnSpc>
                <a:spcPct val="100000"/>
              </a:lnSpc>
              <a:spcBef>
                <a:spcPts val="1000"/>
              </a:spcBef>
              <a:spcAft>
                <a:spcPts val="0"/>
              </a:spcAft>
              <a:buSzPct val="100000"/>
              <a:buAutoNum type="alphaUcPeriod"/>
            </a:pPr>
            <a:r>
              <a:rPr lang="en-US" sz="2300" dirty="0">
                <a:latin typeface="Arial"/>
                <a:ea typeface="Arial"/>
                <a:cs typeface="Arial"/>
                <a:sym typeface="Arial"/>
              </a:rPr>
              <a:t>Anti-EMA</a:t>
            </a:r>
            <a:endParaRPr sz="2300" dirty="0">
              <a:latin typeface="Arial"/>
              <a:ea typeface="Arial"/>
              <a:cs typeface="Arial"/>
              <a:sym typeface="Arial"/>
            </a:endParaRPr>
          </a:p>
          <a:p>
            <a:pPr marL="342900" lvl="0" indent="-341788" algn="l" rtl="0">
              <a:lnSpc>
                <a:spcPct val="100000"/>
              </a:lnSpc>
              <a:spcBef>
                <a:spcPts val="1000"/>
              </a:spcBef>
              <a:spcAft>
                <a:spcPts val="0"/>
              </a:spcAft>
              <a:buSzPct val="100000"/>
              <a:buAutoNum type="alphaUcPeriod"/>
            </a:pPr>
            <a:r>
              <a:rPr lang="en-US" sz="2300" dirty="0">
                <a:latin typeface="Arial"/>
                <a:ea typeface="Arial"/>
                <a:cs typeface="Arial"/>
                <a:sym typeface="Arial"/>
              </a:rPr>
              <a:t>Anti-CCP</a:t>
            </a:r>
            <a:endParaRPr sz="2300" dirty="0">
              <a:latin typeface="Arial"/>
              <a:ea typeface="Arial"/>
              <a:cs typeface="Arial"/>
              <a:sym typeface="Arial"/>
            </a:endParaRPr>
          </a:p>
          <a:p>
            <a:pPr marL="342900" lvl="0" indent="-341788" algn="l" rtl="0">
              <a:lnSpc>
                <a:spcPct val="100000"/>
              </a:lnSpc>
              <a:spcBef>
                <a:spcPts val="1000"/>
              </a:spcBef>
              <a:spcAft>
                <a:spcPts val="0"/>
              </a:spcAft>
              <a:buSzPct val="100000"/>
              <a:buAutoNum type="alphaUcPeriod"/>
            </a:pPr>
            <a:r>
              <a:rPr lang="en-US" sz="2300" dirty="0">
                <a:latin typeface="Arial"/>
                <a:ea typeface="Arial"/>
                <a:cs typeface="Arial"/>
                <a:sym typeface="Arial"/>
              </a:rPr>
              <a:t>Antinuclear antibody</a:t>
            </a:r>
            <a:endParaRPr sz="2300" dirty="0">
              <a:latin typeface="Arial"/>
              <a:ea typeface="Arial"/>
              <a:cs typeface="Arial"/>
              <a:sym typeface="Arial"/>
            </a:endParaRPr>
          </a:p>
          <a:p>
            <a:pPr marL="342900" lvl="0" indent="-341788" algn="l" rtl="0">
              <a:lnSpc>
                <a:spcPct val="100000"/>
              </a:lnSpc>
              <a:spcBef>
                <a:spcPts val="1000"/>
              </a:spcBef>
              <a:spcAft>
                <a:spcPts val="0"/>
              </a:spcAft>
              <a:buClr>
                <a:srgbClr val="00B050"/>
              </a:buClr>
              <a:buSzPct val="100000"/>
              <a:buAutoNum type="alphaUcPeriod"/>
            </a:pPr>
            <a:r>
              <a:rPr lang="en-US" sz="2300" b="1" dirty="0">
                <a:solidFill>
                  <a:srgbClr val="00B050"/>
                </a:solidFill>
                <a:latin typeface="Arial"/>
                <a:ea typeface="Arial"/>
                <a:cs typeface="Arial"/>
                <a:sym typeface="Arial"/>
              </a:rPr>
              <a:t>Anti-musk / anti-</a:t>
            </a:r>
            <a:r>
              <a:rPr lang="en-US" sz="2300" b="1" dirty="0" err="1">
                <a:solidFill>
                  <a:srgbClr val="00B050"/>
                </a:solidFill>
                <a:latin typeface="Arial"/>
                <a:ea typeface="Arial"/>
                <a:cs typeface="Arial"/>
                <a:sym typeface="Arial"/>
              </a:rPr>
              <a:t>AChR</a:t>
            </a:r>
            <a:endParaRPr sz="2300" b="1" dirty="0">
              <a:solidFill>
                <a:srgbClr val="00B050"/>
              </a:solidFill>
              <a:latin typeface="Arial"/>
              <a:ea typeface="Arial"/>
              <a:cs typeface="Arial"/>
              <a:sym typeface="Arial"/>
            </a:endParaRPr>
          </a:p>
          <a:p>
            <a:pPr marL="342900" lvl="0" indent="-341788" algn="l" rtl="0">
              <a:lnSpc>
                <a:spcPct val="100000"/>
              </a:lnSpc>
              <a:spcBef>
                <a:spcPts val="1000"/>
              </a:spcBef>
              <a:spcAft>
                <a:spcPts val="0"/>
              </a:spcAft>
              <a:buSzPct val="100000"/>
              <a:buAutoNum type="alphaUcPeriod"/>
            </a:pPr>
            <a:r>
              <a:rPr lang="en-US" sz="2300" dirty="0">
                <a:latin typeface="Arial"/>
                <a:ea typeface="Arial"/>
                <a:cs typeface="Arial"/>
                <a:sym typeface="Arial"/>
              </a:rPr>
              <a:t>Anti peritoneal antibody</a:t>
            </a:r>
            <a:endParaRPr sz="2300" dirty="0">
              <a:latin typeface="Arial"/>
              <a:ea typeface="Arial"/>
              <a:cs typeface="Arial"/>
              <a:sym typeface="Arial"/>
            </a:endParaRPr>
          </a:p>
          <a:p>
            <a:pPr marL="342900" lvl="0" indent="-228600" algn="l" rtl="0">
              <a:lnSpc>
                <a:spcPct val="90000"/>
              </a:lnSpc>
              <a:spcBef>
                <a:spcPts val="1000"/>
              </a:spcBef>
              <a:spcAft>
                <a:spcPts val="0"/>
              </a:spcAft>
              <a:buClr>
                <a:schemeClr val="dk1"/>
              </a:buClr>
              <a:buSzPct val="78260"/>
              <a:buFont typeface="Calibri"/>
              <a:buNone/>
            </a:pPr>
            <a:endParaRPr sz="2300" dirty="0">
              <a:solidFill>
                <a:srgbClr val="333333"/>
              </a:solidFill>
              <a:latin typeface="Arial"/>
              <a:ea typeface="Arial"/>
              <a:cs typeface="Arial"/>
              <a:sym typeface="Arial"/>
            </a:endParaRPr>
          </a:p>
          <a:p>
            <a:pPr marL="342900" lvl="0" indent="-228600" algn="l" rtl="0">
              <a:lnSpc>
                <a:spcPct val="90000"/>
              </a:lnSpc>
              <a:spcBef>
                <a:spcPts val="1000"/>
              </a:spcBef>
              <a:spcAft>
                <a:spcPts val="0"/>
              </a:spcAft>
              <a:buClr>
                <a:schemeClr val="dk1"/>
              </a:buClr>
              <a:buSzPct val="100000"/>
              <a:buFont typeface="Calibri"/>
              <a:buNone/>
            </a:pPr>
            <a:endParaRPr sz="1800" dirty="0">
              <a:solidFill>
                <a:srgbClr val="333333"/>
              </a:solidFill>
              <a:latin typeface="Inter"/>
              <a:ea typeface="Inter"/>
              <a:cs typeface="Inter"/>
              <a:sym typeface="Inter"/>
            </a:endParaRPr>
          </a:p>
          <a:p>
            <a:pPr marL="228600" lvl="0" indent="-114300" algn="l" rtl="0">
              <a:lnSpc>
                <a:spcPct val="90000"/>
              </a:lnSpc>
              <a:spcBef>
                <a:spcPts val="1000"/>
              </a:spcBef>
              <a:spcAft>
                <a:spcPts val="0"/>
              </a:spcAft>
              <a:buClr>
                <a:schemeClr val="dk1"/>
              </a:buClr>
              <a:buSzPct val="100000"/>
              <a:buNone/>
            </a:pPr>
            <a:endParaRPr sz="1800" dirty="0">
              <a:solidFill>
                <a:srgbClr val="333333"/>
              </a:solidFill>
              <a:latin typeface="Inter"/>
              <a:ea typeface="Inter"/>
              <a:cs typeface="Inter"/>
              <a:sym typeface="Inter"/>
            </a:endParaRPr>
          </a:p>
          <a:p>
            <a:pPr marL="342900" lvl="0" indent="-228600" algn="l" rtl="0">
              <a:lnSpc>
                <a:spcPct val="90000"/>
              </a:lnSpc>
              <a:spcBef>
                <a:spcPts val="1000"/>
              </a:spcBef>
              <a:spcAft>
                <a:spcPts val="0"/>
              </a:spcAft>
              <a:buClr>
                <a:schemeClr val="dk1"/>
              </a:buClr>
              <a:buSzPct val="100000"/>
              <a:buFont typeface="Calibri"/>
              <a:buNone/>
            </a:pPr>
            <a:endParaRPr sz="1800" dirty="0">
              <a:solidFill>
                <a:srgbClr val="333333"/>
              </a:solidFill>
              <a:latin typeface="Inter"/>
              <a:ea typeface="Inter"/>
              <a:cs typeface="Inter"/>
              <a:sym typeface="Inter"/>
            </a:endParaRPr>
          </a:p>
        </p:txBody>
      </p:sp>
      <p:sp>
        <p:nvSpPr>
          <p:cNvPr id="3" name="Google Shape;351;g1230b3e6b9d_1_72">
            <a:extLst>
              <a:ext uri="{FF2B5EF4-FFF2-40B4-BE49-F238E27FC236}">
                <a16:creationId xmlns:a16="http://schemas.microsoft.com/office/drawing/2014/main" id="{8D53F321-47EE-543B-9927-90231A3EB1DE}"/>
              </a:ext>
            </a:extLst>
          </p:cNvPr>
          <p:cNvSpPr/>
          <p:nvPr/>
        </p:nvSpPr>
        <p:spPr>
          <a:xfrm>
            <a:off x="10607350" y="4720664"/>
            <a:ext cx="1376400" cy="12933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649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101669" y="-16144"/>
            <a:ext cx="598866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Myasthenia Gravis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38;g1230b3e6b9d_3_61">
            <a:extLst>
              <a:ext uri="{FF2B5EF4-FFF2-40B4-BE49-F238E27FC236}">
                <a16:creationId xmlns:a16="http://schemas.microsoft.com/office/drawing/2014/main" id="{06A1A743-EAD1-AB1C-7E9E-D130398C814B}"/>
              </a:ext>
            </a:extLst>
          </p:cNvPr>
          <p:cNvSpPr txBox="1">
            <a:spLocks/>
          </p:cNvSpPr>
          <p:nvPr/>
        </p:nvSpPr>
        <p:spPr>
          <a:xfrm>
            <a:off x="1" y="785500"/>
            <a:ext cx="12191999" cy="570902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ct val="87500"/>
              <a:buFont typeface="Arial"/>
              <a:buNone/>
            </a:pPr>
            <a:r>
              <a:rPr lang="en-US" sz="1800" dirty="0"/>
              <a:t>Autoimmune disease against acetylcholine receptors of the neuromuscular junction </a:t>
            </a:r>
          </a:p>
          <a:p>
            <a:pPr marL="0" indent="0">
              <a:buSzPct val="87500"/>
              <a:buFont typeface="Arial"/>
              <a:buNone/>
            </a:pPr>
            <a:r>
              <a:rPr lang="en-US" sz="1800" dirty="0"/>
              <a:t>Presentation :</a:t>
            </a:r>
          </a:p>
          <a:p>
            <a:pPr indent="-457200">
              <a:buSzPct val="87500"/>
              <a:buFont typeface="Arial" panose="020B0604020202020204" pitchFamily="34" charset="0"/>
              <a:buChar char="•"/>
            </a:pPr>
            <a:r>
              <a:rPr lang="en-US" sz="1800" dirty="0">
                <a:solidFill>
                  <a:srgbClr val="FF0000"/>
                </a:solidFill>
              </a:rPr>
              <a:t>muscle fatigability</a:t>
            </a:r>
          </a:p>
          <a:p>
            <a:pPr indent="-457200">
              <a:buSzPct val="87500"/>
              <a:buFont typeface="Arial" panose="020B0604020202020204" pitchFamily="34" charset="0"/>
              <a:buChar char="•"/>
            </a:pPr>
            <a:r>
              <a:rPr lang="en-US" sz="1800" dirty="0"/>
              <a:t>Ptosis and diplopia</a:t>
            </a:r>
          </a:p>
          <a:p>
            <a:pPr indent="-457200">
              <a:buSzPct val="87500"/>
              <a:buFont typeface="Arial" panose="020B0604020202020204" pitchFamily="34" charset="0"/>
              <a:buChar char="•"/>
            </a:pPr>
            <a:r>
              <a:rPr lang="en-US" sz="1800" dirty="0"/>
              <a:t>Dysphagia and Dysarthria</a:t>
            </a:r>
          </a:p>
          <a:p>
            <a:pPr indent="-457200">
              <a:buSzPct val="87500"/>
              <a:buFont typeface="Arial" panose="020B0604020202020204" pitchFamily="34" charset="0"/>
              <a:buChar char="•"/>
            </a:pPr>
            <a:r>
              <a:rPr lang="en-US" sz="1800" dirty="0"/>
              <a:t>facial paresis</a:t>
            </a:r>
          </a:p>
          <a:p>
            <a:pPr indent="-457200">
              <a:buSzPct val="87500"/>
              <a:buFont typeface="Arial" panose="020B0604020202020204" pitchFamily="34" charset="0"/>
              <a:buChar char="•"/>
            </a:pPr>
            <a:r>
              <a:rPr lang="en-US" sz="1800" dirty="0"/>
              <a:t>Proximal limb weakness</a:t>
            </a:r>
          </a:p>
          <a:p>
            <a:pPr indent="-457200">
              <a:buSzPct val="87500"/>
            </a:pPr>
            <a:r>
              <a:rPr lang="en-US" sz="1800" dirty="0">
                <a:solidFill>
                  <a:srgbClr val="FF0000"/>
                </a:solidFill>
              </a:rPr>
              <a:t>Myasthenic crisis: </a:t>
            </a:r>
            <a:r>
              <a:rPr lang="en-US" sz="1800" dirty="0"/>
              <a:t>weakness of respiratory will require intubation or noninvasive ventilation </a:t>
            </a:r>
          </a:p>
          <a:p>
            <a:pPr marL="0" indent="0">
              <a:buSzPct val="87500"/>
              <a:buFont typeface="Arial"/>
              <a:buNone/>
            </a:pPr>
            <a:r>
              <a:rPr lang="en-US" sz="1800" dirty="0"/>
              <a:t>Investigations: </a:t>
            </a:r>
          </a:p>
          <a:p>
            <a:pPr indent="-457200">
              <a:buSzPct val="87500"/>
            </a:pPr>
            <a:r>
              <a:rPr lang="en-US" sz="1800" dirty="0"/>
              <a:t> anti-</a:t>
            </a:r>
            <a:r>
              <a:rPr lang="en-US" sz="1800" dirty="0" err="1"/>
              <a:t>AChR</a:t>
            </a:r>
            <a:r>
              <a:rPr lang="en-US" sz="1800" dirty="0"/>
              <a:t> </a:t>
            </a:r>
          </a:p>
          <a:p>
            <a:pPr indent="-457200">
              <a:buSzPct val="87500"/>
            </a:pPr>
            <a:r>
              <a:rPr lang="en-US" sz="1800" dirty="0"/>
              <a:t>EMG</a:t>
            </a:r>
          </a:p>
          <a:p>
            <a:pPr indent="-457200">
              <a:buSzPct val="87500"/>
            </a:pPr>
            <a:r>
              <a:rPr lang="en-US" sz="1800" dirty="0"/>
              <a:t>CT of chest </a:t>
            </a:r>
          </a:p>
          <a:p>
            <a:pPr indent="-457200">
              <a:buSzPct val="87500"/>
            </a:pPr>
            <a:r>
              <a:rPr lang="en-US" sz="1800" dirty="0"/>
              <a:t>Tensilon test , ICE pack test</a:t>
            </a:r>
          </a:p>
        </p:txBody>
      </p:sp>
      <p:sp>
        <p:nvSpPr>
          <p:cNvPr id="3" name="Google Shape;338;g1230b3e6b9d_3_61">
            <a:extLst>
              <a:ext uri="{FF2B5EF4-FFF2-40B4-BE49-F238E27FC236}">
                <a16:creationId xmlns:a16="http://schemas.microsoft.com/office/drawing/2014/main" id="{2A6239FB-6DF3-0F45-1796-022EFCF4D32D}"/>
              </a:ext>
            </a:extLst>
          </p:cNvPr>
          <p:cNvSpPr txBox="1">
            <a:spLocks/>
          </p:cNvSpPr>
          <p:nvPr/>
        </p:nvSpPr>
        <p:spPr>
          <a:xfrm>
            <a:off x="4577255" y="4167242"/>
            <a:ext cx="5424151" cy="195721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ct val="87500"/>
              <a:buFont typeface="Arial"/>
              <a:buNone/>
            </a:pPr>
            <a:r>
              <a:rPr lang="en-US" sz="1800" dirty="0"/>
              <a:t>Management:</a:t>
            </a:r>
          </a:p>
          <a:p>
            <a:pPr marL="0" indent="0">
              <a:buSzPct val="87500"/>
              <a:buFont typeface="Arial"/>
              <a:buNone/>
            </a:pPr>
            <a:r>
              <a:rPr lang="en-US" sz="1800" dirty="0"/>
              <a:t>Acute: </a:t>
            </a:r>
            <a:r>
              <a:rPr lang="en-US" sz="1800" dirty="0">
                <a:solidFill>
                  <a:srgbClr val="FF0000"/>
                </a:solidFill>
              </a:rPr>
              <a:t>Pyridostigmine </a:t>
            </a:r>
          </a:p>
          <a:p>
            <a:pPr marL="0" indent="0">
              <a:buSzPct val="87500"/>
              <a:buFont typeface="Arial"/>
              <a:buNone/>
            </a:pPr>
            <a:r>
              <a:rPr lang="en-US" sz="1800" dirty="0"/>
              <a:t>Long-term: steroids, azathioprine, rituximab, thymectomy</a:t>
            </a:r>
          </a:p>
          <a:p>
            <a:pPr marL="0" indent="0">
              <a:buSzPct val="87500"/>
              <a:buFont typeface="Arial"/>
              <a:buNone/>
            </a:pPr>
            <a:r>
              <a:rPr lang="en-US" sz="1800" dirty="0"/>
              <a:t>Crisis – Plasma exchange +/- IVIG  </a:t>
            </a:r>
          </a:p>
        </p:txBody>
      </p:sp>
      <p:pic>
        <p:nvPicPr>
          <p:cNvPr id="4" name="Picture 3">
            <a:extLst>
              <a:ext uri="{FF2B5EF4-FFF2-40B4-BE49-F238E27FC236}">
                <a16:creationId xmlns:a16="http://schemas.microsoft.com/office/drawing/2014/main" id="{602A448A-B5EE-6822-7BF9-77132E067E66}"/>
              </a:ext>
            </a:extLst>
          </p:cNvPr>
          <p:cNvPicPr>
            <a:picLocks noChangeAspect="1"/>
          </p:cNvPicPr>
          <p:nvPr/>
        </p:nvPicPr>
        <p:blipFill rotWithShape="1">
          <a:blip r:embed="rId4"/>
          <a:srcRect l="32796" r="33518"/>
          <a:stretch/>
        </p:blipFill>
        <p:spPr>
          <a:xfrm>
            <a:off x="9221275" y="938318"/>
            <a:ext cx="2730320" cy="5403390"/>
          </a:xfrm>
          <a:prstGeom prst="rect">
            <a:avLst/>
          </a:prstGeom>
        </p:spPr>
      </p:pic>
    </p:spTree>
    <p:extLst>
      <p:ext uri="{BB962C8B-B14F-4D97-AF65-F5344CB8AC3E}">
        <p14:creationId xmlns:p14="http://schemas.microsoft.com/office/powerpoint/2010/main" val="411005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10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67;g1230b3e6b9d_3_81">
            <a:extLst>
              <a:ext uri="{FF2B5EF4-FFF2-40B4-BE49-F238E27FC236}">
                <a16:creationId xmlns:a16="http://schemas.microsoft.com/office/drawing/2014/main" id="{F5E4EB86-D5B6-9F1D-B261-DF24804CB074}"/>
              </a:ext>
            </a:extLst>
          </p:cNvPr>
          <p:cNvSpPr txBox="1">
            <a:spLocks noGrp="1"/>
          </p:cNvSpPr>
          <p:nvPr>
            <p:ph type="body" idx="1"/>
          </p:nvPr>
        </p:nvSpPr>
        <p:spPr>
          <a:xfrm>
            <a:off x="470400" y="837985"/>
            <a:ext cx="11442000" cy="5388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None/>
            </a:pPr>
            <a:r>
              <a:rPr lang="en-US" dirty="0">
                <a:latin typeface="Arial"/>
                <a:ea typeface="Arial"/>
                <a:cs typeface="Arial"/>
                <a:sym typeface="Arial"/>
              </a:rPr>
              <a:t>A 64 year old white male presents to emergency services unconscious. You ask his wife and she describes him having an excruciating headache while reading his evening news. Upon further questioning she states it was preceded by him having a painful headache in the morning. She states he has a past medical history of hypertension, polycystic kidney disease. He has a 15 year pack history and drinks every weekend. A CT is done and it confirms a Subarachnoid </a:t>
            </a:r>
            <a:r>
              <a:rPr lang="en-US" dirty="0" err="1">
                <a:latin typeface="Arial"/>
                <a:ea typeface="Arial"/>
                <a:cs typeface="Arial"/>
                <a:sym typeface="Arial"/>
              </a:rPr>
              <a:t>haemorrhage</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1000"/>
              </a:spcBef>
              <a:spcAft>
                <a:spcPts val="0"/>
              </a:spcAft>
              <a:buNone/>
            </a:pPr>
            <a:r>
              <a:rPr lang="en-US" dirty="0">
                <a:latin typeface="Arial"/>
                <a:ea typeface="Arial"/>
                <a:cs typeface="Arial"/>
                <a:sym typeface="Arial"/>
              </a:rPr>
              <a:t>What would be your initial  management ?</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Mannitol</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IV alteplase </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Nimodipine</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err="1">
                <a:latin typeface="Arial"/>
                <a:ea typeface="Arial"/>
                <a:cs typeface="Arial"/>
                <a:sym typeface="Arial"/>
              </a:rPr>
              <a:t>Burrhole</a:t>
            </a:r>
            <a:r>
              <a:rPr lang="en-US" dirty="0">
                <a:latin typeface="Arial"/>
                <a:ea typeface="Arial"/>
                <a:cs typeface="Arial"/>
                <a:sym typeface="Arial"/>
              </a:rPr>
              <a:t> surgery </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Endovascular coiling </a:t>
            </a:r>
            <a:endParaRPr dirty="0">
              <a:latin typeface="Arial"/>
              <a:ea typeface="Arial"/>
              <a:cs typeface="Arial"/>
              <a:sym typeface="Arial"/>
            </a:endParaRPr>
          </a:p>
        </p:txBody>
      </p:sp>
    </p:spTree>
    <p:extLst>
      <p:ext uri="{BB962C8B-B14F-4D97-AF65-F5344CB8AC3E}">
        <p14:creationId xmlns:p14="http://schemas.microsoft.com/office/powerpoint/2010/main" val="305311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166;g1230b3e6b9d_1_10">
            <a:extLst>
              <a:ext uri="{FF2B5EF4-FFF2-40B4-BE49-F238E27FC236}">
                <a16:creationId xmlns:a16="http://schemas.microsoft.com/office/drawing/2014/main" id="{7C411DAF-A1E7-3532-85E9-AFB611E40E87}"/>
              </a:ext>
            </a:extLst>
          </p:cNvPr>
          <p:cNvSpPr txBox="1"/>
          <p:nvPr/>
        </p:nvSpPr>
        <p:spPr>
          <a:xfrm>
            <a:off x="298398" y="922164"/>
            <a:ext cx="117090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chemeClr val="dk1"/>
                </a:solidFill>
              </a:rPr>
              <a:t>A 35Y F presents to A&amp;E complaining of progressive leg weakness, </a:t>
            </a:r>
            <a:r>
              <a:rPr lang="en-US" sz="2200" dirty="0">
                <a:solidFill>
                  <a:schemeClr val="dk1"/>
                </a:solidFill>
              </a:rPr>
              <a:t>and swallowing difficulties</a:t>
            </a:r>
            <a:r>
              <a:rPr lang="en-US" sz="2200" i="0" u="none" strike="noStrike" cap="none" dirty="0">
                <a:solidFill>
                  <a:schemeClr val="dk1"/>
                </a:solidFill>
              </a:rPr>
              <a:t>. Maximal </a:t>
            </a:r>
            <a:r>
              <a:rPr lang="en-US" sz="2200" dirty="0">
                <a:solidFill>
                  <a:schemeClr val="dk1"/>
                </a:solidFill>
              </a:rPr>
              <a:t>expiratory</a:t>
            </a:r>
            <a:r>
              <a:rPr lang="en-US" sz="2200" i="0" u="none" strike="noStrike" cap="none" dirty="0">
                <a:solidFill>
                  <a:schemeClr val="dk1"/>
                </a:solidFill>
              </a:rPr>
              <a:t> </a:t>
            </a:r>
            <a:r>
              <a:rPr lang="en-US" sz="2200" dirty="0">
                <a:solidFill>
                  <a:schemeClr val="dk1"/>
                </a:solidFill>
              </a:rPr>
              <a:t>pressure</a:t>
            </a:r>
            <a:r>
              <a:rPr lang="en-US" sz="2200" i="0" u="none" strike="noStrike" cap="none" dirty="0">
                <a:solidFill>
                  <a:schemeClr val="dk1"/>
                </a:solidFill>
              </a:rPr>
              <a:t> was </a:t>
            </a:r>
            <a:r>
              <a:rPr lang="en-US" sz="2200" dirty="0">
                <a:solidFill>
                  <a:schemeClr val="dk1"/>
                </a:solidFill>
              </a:rPr>
              <a:t>68</a:t>
            </a:r>
            <a:r>
              <a:rPr lang="en-US" sz="2200" i="0" u="none" strike="noStrike" cap="none" dirty="0">
                <a:solidFill>
                  <a:schemeClr val="dk1"/>
                </a:solidFill>
              </a:rPr>
              <a:t>% of normal. PMHx reveals previous admission for treatment of gastroenteritis caused by </a:t>
            </a:r>
            <a:r>
              <a:rPr lang="en-US" sz="2200" i="1" u="none" strike="noStrike" cap="none" dirty="0">
                <a:solidFill>
                  <a:schemeClr val="dk1"/>
                </a:solidFill>
              </a:rPr>
              <a:t>Campylobacter </a:t>
            </a:r>
            <a:r>
              <a:rPr lang="en-US" sz="2200" i="1" u="none" strike="noStrike" cap="none" dirty="0" err="1">
                <a:solidFill>
                  <a:schemeClr val="dk1"/>
                </a:solidFill>
              </a:rPr>
              <a:t>jejuni</a:t>
            </a:r>
            <a:r>
              <a:rPr lang="en-US" sz="2200" i="1" u="none" strike="noStrike" cap="none" dirty="0">
                <a:solidFill>
                  <a:schemeClr val="dk1"/>
                </a:solidFill>
              </a:rPr>
              <a:t> </a:t>
            </a:r>
            <a:r>
              <a:rPr lang="en-US" sz="2200" i="0" u="none" strike="noStrike" cap="none" dirty="0">
                <a:solidFill>
                  <a:schemeClr val="dk1"/>
                </a:solidFill>
              </a:rPr>
              <a:t>two weeks ago. On examination she has hyporeflexia, bilateral facial </a:t>
            </a:r>
            <a:r>
              <a:rPr lang="en-US" sz="2200" dirty="0">
                <a:solidFill>
                  <a:schemeClr val="dk1"/>
                </a:solidFill>
              </a:rPr>
              <a:t>drooping</a:t>
            </a:r>
            <a:r>
              <a:rPr lang="en-US" sz="2200" i="0" u="none" strike="noStrike" cap="none" dirty="0">
                <a:solidFill>
                  <a:schemeClr val="dk1"/>
                </a:solidFill>
              </a:rPr>
              <a:t> and is in urinary retention. </a:t>
            </a:r>
            <a:endParaRPr sz="2200" dirty="0"/>
          </a:p>
          <a:p>
            <a:pPr marL="0" marR="0" lvl="0" indent="0" algn="l" rtl="0">
              <a:spcBef>
                <a:spcPts val="0"/>
              </a:spcBef>
              <a:spcAft>
                <a:spcPts val="0"/>
              </a:spcAft>
              <a:buNone/>
            </a:pPr>
            <a:endParaRPr sz="2200" dirty="0">
              <a:solidFill>
                <a:schemeClr val="dk1"/>
              </a:solidFill>
            </a:endParaRPr>
          </a:p>
          <a:p>
            <a:pPr marL="0" marR="0" lvl="0" indent="0" algn="l" rtl="0">
              <a:spcBef>
                <a:spcPts val="0"/>
              </a:spcBef>
              <a:spcAft>
                <a:spcPts val="0"/>
              </a:spcAft>
              <a:buNone/>
            </a:pPr>
            <a:r>
              <a:rPr lang="en-US" sz="2200" dirty="0">
                <a:solidFill>
                  <a:schemeClr val="dk1"/>
                </a:solidFill>
              </a:rPr>
              <a:t>What is your immediate management for this patient?</a:t>
            </a:r>
            <a:endParaRPr sz="2200" dirty="0"/>
          </a:p>
        </p:txBody>
      </p:sp>
      <p:sp>
        <p:nvSpPr>
          <p:cNvPr id="3" name="Google Shape;167;g1230b3e6b9d_1_10">
            <a:extLst>
              <a:ext uri="{FF2B5EF4-FFF2-40B4-BE49-F238E27FC236}">
                <a16:creationId xmlns:a16="http://schemas.microsoft.com/office/drawing/2014/main" id="{5955CCAF-F2EF-423E-E3C7-60F9EFAA229A}"/>
              </a:ext>
            </a:extLst>
          </p:cNvPr>
          <p:cNvSpPr txBox="1"/>
          <p:nvPr/>
        </p:nvSpPr>
        <p:spPr>
          <a:xfrm>
            <a:off x="298398" y="3520665"/>
            <a:ext cx="11598600" cy="2001000"/>
          </a:xfrm>
          <a:prstGeom prst="rect">
            <a:avLst/>
          </a:prstGeom>
          <a:noFill/>
          <a:ln>
            <a:noFill/>
          </a:ln>
        </p:spPr>
        <p:txBody>
          <a:bodyPr spcFirstLastPara="1" wrap="square" lIns="91425" tIns="45700" rIns="91425" bIns="45700" anchor="t" anchorCtr="0">
            <a:spAutoFit/>
          </a:bodyPr>
          <a:lstStyle/>
          <a:p>
            <a:pPr marL="342900" marR="0" lvl="0" indent="-317500" algn="l" rtl="0">
              <a:spcBef>
                <a:spcPts val="0"/>
              </a:spcBef>
              <a:spcAft>
                <a:spcPts val="0"/>
              </a:spcAft>
              <a:buSzPts val="2000"/>
              <a:buAutoNum type="alphaUcPeriod"/>
            </a:pPr>
            <a:r>
              <a:rPr lang="en-US" sz="2000" dirty="0"/>
              <a:t>Administer IV Immunoglobulins </a:t>
            </a:r>
            <a:endParaRPr sz="2000" dirty="0"/>
          </a:p>
          <a:p>
            <a:pPr marL="342900" marR="0" lvl="0" indent="-317500" algn="l" rtl="0">
              <a:spcBef>
                <a:spcPts val="0"/>
              </a:spcBef>
              <a:spcAft>
                <a:spcPts val="0"/>
              </a:spcAft>
              <a:buSzPts val="2000"/>
              <a:buAutoNum type="alphaUcPeriod"/>
            </a:pPr>
            <a:r>
              <a:rPr lang="en-US" sz="2000" dirty="0"/>
              <a:t>Admit to ITU for mechanical ventilation</a:t>
            </a:r>
            <a:endParaRPr sz="2000" dirty="0"/>
          </a:p>
          <a:p>
            <a:pPr marL="342900" marR="0" lvl="0" indent="-317500" algn="l" rtl="0">
              <a:spcBef>
                <a:spcPts val="0"/>
              </a:spcBef>
              <a:spcAft>
                <a:spcPts val="0"/>
              </a:spcAft>
              <a:buClr>
                <a:schemeClr val="dk1"/>
              </a:buClr>
              <a:buSzPts val="2000"/>
              <a:buAutoNum type="alphaUcPeriod"/>
            </a:pPr>
            <a:r>
              <a:rPr lang="en-US" sz="2000" dirty="0">
                <a:solidFill>
                  <a:schemeClr val="dk1"/>
                </a:solidFill>
              </a:rPr>
              <a:t>40mg Prednisolone </a:t>
            </a:r>
            <a:endParaRPr sz="2000" dirty="0"/>
          </a:p>
          <a:p>
            <a:pPr marL="342900" marR="0" lvl="0" indent="-317500" algn="l" rtl="0">
              <a:spcBef>
                <a:spcPts val="0"/>
              </a:spcBef>
              <a:spcAft>
                <a:spcPts val="0"/>
              </a:spcAft>
              <a:buClr>
                <a:schemeClr val="dk1"/>
              </a:buClr>
              <a:buSzPts val="2000"/>
              <a:buAutoNum type="alphaUcPeriod"/>
            </a:pPr>
            <a:r>
              <a:rPr lang="en-US" sz="2000" dirty="0">
                <a:solidFill>
                  <a:schemeClr val="dk1"/>
                </a:solidFill>
              </a:rPr>
              <a:t>Keep a watchful eye and wait</a:t>
            </a:r>
            <a:endParaRPr sz="2000" dirty="0"/>
          </a:p>
          <a:p>
            <a:pPr marL="342900" marR="0" lvl="0" indent="-317500" algn="l" rtl="0">
              <a:spcBef>
                <a:spcPts val="0"/>
              </a:spcBef>
              <a:spcAft>
                <a:spcPts val="0"/>
              </a:spcAft>
              <a:buClr>
                <a:schemeClr val="dk1"/>
              </a:buClr>
              <a:buSzPts val="2000"/>
              <a:buAutoNum type="alphaUcPeriod"/>
            </a:pPr>
            <a:r>
              <a:rPr lang="en-US" sz="2000" dirty="0">
                <a:solidFill>
                  <a:schemeClr val="dk1"/>
                </a:solidFill>
              </a:rPr>
              <a:t>Give </a:t>
            </a:r>
            <a:r>
              <a:rPr lang="en-GB" sz="2000" dirty="0" err="1">
                <a:solidFill>
                  <a:schemeClr val="dk1"/>
                </a:solidFill>
              </a:rPr>
              <a:t>Dalteparin</a:t>
            </a:r>
            <a:r>
              <a:rPr lang="en-US" sz="2000" dirty="0">
                <a:solidFill>
                  <a:schemeClr val="dk1"/>
                </a:solidFill>
              </a:rPr>
              <a:t> for thromboprophylaxis</a:t>
            </a:r>
            <a:endParaRPr sz="2000" dirty="0"/>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10 </a:t>
            </a:r>
            <a:endParaRPr lang="en-US"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72;g1230b3e6b9d_1_79">
            <a:extLst>
              <a:ext uri="{FF2B5EF4-FFF2-40B4-BE49-F238E27FC236}">
                <a16:creationId xmlns:a16="http://schemas.microsoft.com/office/drawing/2014/main" id="{76282397-50EA-0366-6B5F-E85F4B6DA6C5}"/>
              </a:ext>
            </a:extLst>
          </p:cNvPr>
          <p:cNvSpPr txBox="1">
            <a:spLocks noGrp="1"/>
          </p:cNvSpPr>
          <p:nvPr>
            <p:ph type="body" idx="1"/>
          </p:nvPr>
        </p:nvSpPr>
        <p:spPr>
          <a:xfrm>
            <a:off x="470400" y="821943"/>
            <a:ext cx="11442000" cy="5388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None/>
            </a:pPr>
            <a:r>
              <a:rPr lang="en-US" dirty="0">
                <a:latin typeface="Arial"/>
                <a:ea typeface="Arial"/>
                <a:cs typeface="Arial"/>
                <a:sym typeface="Arial"/>
              </a:rPr>
              <a:t>A 64-year-old white male presents to emergency services unconscious. You ask his wife, and she describes him having an excruciating headache while reading his evening news. Upon further questioning she states it was preceded by him having a painful headache in the morning. She states he has a past medical history of hypertension, polycystic kidney disease. He has a 15-year pack history and drinks every weekend. A CT is done, and it confirms a subarachnoid </a:t>
            </a:r>
            <a:r>
              <a:rPr lang="en-US" dirty="0" err="1">
                <a:latin typeface="Arial"/>
                <a:ea typeface="Arial"/>
                <a:cs typeface="Arial"/>
                <a:sym typeface="Arial"/>
              </a:rPr>
              <a:t>haemorrhage</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1000"/>
              </a:spcBef>
              <a:spcAft>
                <a:spcPts val="0"/>
              </a:spcAft>
              <a:buNone/>
            </a:pPr>
            <a:r>
              <a:rPr lang="en-US" dirty="0">
                <a:latin typeface="Arial"/>
                <a:ea typeface="Arial"/>
                <a:cs typeface="Arial"/>
                <a:sym typeface="Arial"/>
              </a:rPr>
              <a:t>What would be your initial  management ?</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Mannitol</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IV alteplase </a:t>
            </a:r>
            <a:endParaRPr dirty="0">
              <a:latin typeface="Arial"/>
              <a:ea typeface="Arial"/>
              <a:cs typeface="Arial"/>
              <a:sym typeface="Arial"/>
            </a:endParaRPr>
          </a:p>
          <a:p>
            <a:pPr marL="514350" lvl="0" indent="-527685" algn="l" rtl="0">
              <a:lnSpc>
                <a:spcPct val="100000"/>
              </a:lnSpc>
              <a:spcBef>
                <a:spcPts val="1000"/>
              </a:spcBef>
              <a:spcAft>
                <a:spcPts val="0"/>
              </a:spcAft>
              <a:buClr>
                <a:srgbClr val="00B050"/>
              </a:buClr>
              <a:buSzPct val="100000"/>
              <a:buAutoNum type="alphaUcPeriod"/>
            </a:pPr>
            <a:r>
              <a:rPr lang="en-US" b="1" dirty="0">
                <a:solidFill>
                  <a:srgbClr val="00B050"/>
                </a:solidFill>
                <a:latin typeface="Arial"/>
                <a:ea typeface="Arial"/>
                <a:cs typeface="Arial"/>
                <a:sym typeface="Arial"/>
              </a:rPr>
              <a:t>Nimodipine</a:t>
            </a:r>
            <a:endParaRPr b="1" dirty="0">
              <a:solidFill>
                <a:srgbClr val="00B050"/>
              </a:solidFill>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err="1">
                <a:latin typeface="Arial"/>
                <a:ea typeface="Arial"/>
                <a:cs typeface="Arial"/>
                <a:sym typeface="Arial"/>
              </a:rPr>
              <a:t>Burrhole</a:t>
            </a:r>
            <a:r>
              <a:rPr lang="en-US" dirty="0">
                <a:latin typeface="Arial"/>
                <a:ea typeface="Arial"/>
                <a:cs typeface="Arial"/>
                <a:sym typeface="Arial"/>
              </a:rPr>
              <a:t> surgery </a:t>
            </a:r>
            <a:endParaRPr dirty="0">
              <a:latin typeface="Arial"/>
              <a:ea typeface="Arial"/>
              <a:cs typeface="Arial"/>
              <a:sym typeface="Arial"/>
            </a:endParaRPr>
          </a:p>
          <a:p>
            <a:pPr marL="514350" lvl="0" indent="-527685" algn="l" rtl="0">
              <a:lnSpc>
                <a:spcPct val="100000"/>
              </a:lnSpc>
              <a:spcBef>
                <a:spcPts val="1000"/>
              </a:spcBef>
              <a:spcAft>
                <a:spcPts val="0"/>
              </a:spcAft>
              <a:buClr>
                <a:schemeClr val="dk1"/>
              </a:buClr>
              <a:buSzPct val="100000"/>
              <a:buAutoNum type="alphaUcPeriod"/>
            </a:pPr>
            <a:r>
              <a:rPr lang="en-US" dirty="0">
                <a:latin typeface="Arial"/>
                <a:ea typeface="Arial"/>
                <a:cs typeface="Arial"/>
                <a:sym typeface="Arial"/>
              </a:rPr>
              <a:t>Endovascular coiling </a:t>
            </a:r>
            <a:endParaRPr dirty="0">
              <a:latin typeface="Arial"/>
              <a:ea typeface="Arial"/>
              <a:cs typeface="Arial"/>
              <a:sym typeface="Arial"/>
            </a:endParaRPr>
          </a:p>
        </p:txBody>
      </p:sp>
      <p:sp>
        <p:nvSpPr>
          <p:cNvPr id="3" name="Google Shape;373;g1230b3e6b9d_1_79">
            <a:extLst>
              <a:ext uri="{FF2B5EF4-FFF2-40B4-BE49-F238E27FC236}">
                <a16:creationId xmlns:a16="http://schemas.microsoft.com/office/drawing/2014/main" id="{0E967670-68A7-B5C8-B8CD-F9B18C78B50B}"/>
              </a:ext>
            </a:extLst>
          </p:cNvPr>
          <p:cNvSpPr/>
          <p:nvPr/>
        </p:nvSpPr>
        <p:spPr>
          <a:xfrm>
            <a:off x="10536000" y="5346155"/>
            <a:ext cx="1376400" cy="12933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460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2147164" y="0"/>
            <a:ext cx="789767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Subarachnoid </a:t>
            </a:r>
            <a:r>
              <a:rPr lang="en-US" sz="4800" dirty="0" err="1">
                <a:solidFill>
                  <a:schemeClr val="lt1"/>
                </a:solidFill>
                <a:latin typeface="Calibri"/>
                <a:ea typeface="Calibri"/>
                <a:cs typeface="Calibri"/>
                <a:sym typeface="Calibri"/>
              </a:rPr>
              <a:t>haemorrhage</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379;g1230b3e6b9d_3_86">
            <a:extLst>
              <a:ext uri="{FF2B5EF4-FFF2-40B4-BE49-F238E27FC236}">
                <a16:creationId xmlns:a16="http://schemas.microsoft.com/office/drawing/2014/main" id="{1A3F21C3-9F6D-ADED-F5BD-F1089039DD57}"/>
              </a:ext>
            </a:extLst>
          </p:cNvPr>
          <p:cNvSpPr txBox="1">
            <a:spLocks noGrp="1"/>
          </p:cNvSpPr>
          <p:nvPr>
            <p:ph type="body" idx="1"/>
          </p:nvPr>
        </p:nvSpPr>
        <p:spPr>
          <a:xfrm>
            <a:off x="541986" y="967952"/>
            <a:ext cx="11108028" cy="47143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1800" dirty="0">
                <a:latin typeface="Arial"/>
                <a:ea typeface="Arial"/>
                <a:cs typeface="Arial"/>
                <a:sym typeface="Arial"/>
              </a:rPr>
              <a:t>Presentation: </a:t>
            </a:r>
            <a:r>
              <a:rPr lang="en-US" sz="1800" dirty="0">
                <a:solidFill>
                  <a:srgbClr val="FF0000"/>
                </a:solidFill>
                <a:latin typeface="Arial"/>
                <a:ea typeface="Arial"/>
                <a:cs typeface="Arial"/>
                <a:sym typeface="Arial"/>
              </a:rPr>
              <a:t>THUNDERCLAP headache, </a:t>
            </a:r>
            <a:r>
              <a:rPr lang="en-US" sz="1800" dirty="0">
                <a:latin typeface="Arial"/>
                <a:ea typeface="Arial"/>
                <a:cs typeface="Arial"/>
                <a:sym typeface="Arial"/>
              </a:rPr>
              <a:t>loss of consciousness, sentinel headache (preceding headache due to leakage of the offending aneurysm is sudden and intense), signs of raised ICP</a:t>
            </a:r>
            <a:endParaRPr sz="1800" dirty="0">
              <a:latin typeface="Arial"/>
              <a:ea typeface="Arial"/>
              <a:cs typeface="Arial"/>
              <a:sym typeface="Arial"/>
            </a:endParaRPr>
          </a:p>
          <a:p>
            <a:pPr marL="0" lvl="0" indent="0" algn="l" rtl="0">
              <a:lnSpc>
                <a:spcPct val="90000"/>
              </a:lnSpc>
              <a:spcBef>
                <a:spcPts val="1000"/>
              </a:spcBef>
              <a:spcAft>
                <a:spcPts val="0"/>
              </a:spcAft>
              <a:buNone/>
            </a:pPr>
            <a:r>
              <a:rPr lang="en-US" sz="1800" dirty="0">
                <a:latin typeface="Arial"/>
                <a:ea typeface="Arial"/>
                <a:cs typeface="Arial"/>
                <a:sym typeface="Arial"/>
              </a:rPr>
              <a:t>Investigations: </a:t>
            </a:r>
          </a:p>
          <a:p>
            <a:pPr marL="0" lvl="0" indent="0" algn="l" rtl="0">
              <a:lnSpc>
                <a:spcPct val="90000"/>
              </a:lnSpc>
              <a:spcBef>
                <a:spcPts val="1000"/>
              </a:spcBef>
              <a:spcAft>
                <a:spcPts val="0"/>
              </a:spcAft>
              <a:buNone/>
            </a:pPr>
            <a:r>
              <a:rPr lang="en-US" sz="1800" dirty="0">
                <a:solidFill>
                  <a:srgbClr val="FF0000"/>
                </a:solidFill>
                <a:latin typeface="Arial"/>
                <a:ea typeface="Arial"/>
                <a:cs typeface="Arial"/>
                <a:sym typeface="Arial"/>
              </a:rPr>
              <a:t>CT head </a:t>
            </a:r>
            <a:r>
              <a:rPr lang="en-US" sz="1800" dirty="0">
                <a:latin typeface="Arial"/>
                <a:ea typeface="Arial"/>
                <a:cs typeface="Arial"/>
                <a:sym typeface="Arial"/>
              </a:rPr>
              <a:t>to differentiate from stroke will see hyper dense areas, </a:t>
            </a:r>
          </a:p>
          <a:p>
            <a:pPr marL="0" lvl="0" indent="0" algn="l" rtl="0">
              <a:lnSpc>
                <a:spcPct val="90000"/>
              </a:lnSpc>
              <a:spcBef>
                <a:spcPts val="1000"/>
              </a:spcBef>
              <a:spcAft>
                <a:spcPts val="0"/>
              </a:spcAft>
              <a:buNone/>
            </a:pPr>
            <a:r>
              <a:rPr lang="en-US" sz="1800" dirty="0">
                <a:latin typeface="Arial"/>
                <a:ea typeface="Arial"/>
                <a:cs typeface="Arial"/>
                <a:sym typeface="Arial"/>
              </a:rPr>
              <a:t>lumbar puncture - xanthochromia (yellowish) due to bilirubin breakdown</a:t>
            </a:r>
            <a:endParaRPr sz="1800" dirty="0">
              <a:latin typeface="Arial"/>
              <a:ea typeface="Arial"/>
              <a:cs typeface="Arial"/>
              <a:sym typeface="Arial"/>
            </a:endParaRPr>
          </a:p>
          <a:p>
            <a:pPr marL="0" lvl="0" indent="0" algn="l" rtl="0">
              <a:lnSpc>
                <a:spcPct val="90000"/>
              </a:lnSpc>
              <a:spcBef>
                <a:spcPts val="1000"/>
              </a:spcBef>
              <a:spcAft>
                <a:spcPts val="0"/>
              </a:spcAft>
              <a:buNone/>
            </a:pPr>
            <a:r>
              <a:rPr lang="en-US" sz="1800" dirty="0">
                <a:latin typeface="Arial"/>
                <a:ea typeface="Arial"/>
                <a:cs typeface="Arial"/>
                <a:sym typeface="Arial"/>
              </a:rPr>
              <a:t>Treatment:</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US" sz="1800" dirty="0">
                <a:latin typeface="Arial"/>
                <a:ea typeface="Arial"/>
                <a:cs typeface="Arial"/>
                <a:sym typeface="Arial"/>
              </a:rPr>
              <a:t>Cardiopulmonary support and discontinue any antiplatelet + anticoagulant </a:t>
            </a:r>
            <a:endParaRPr sz="1800" dirty="0">
              <a:latin typeface="Arial"/>
              <a:ea typeface="Arial"/>
              <a:cs typeface="Arial"/>
              <a:sym typeface="Arial"/>
            </a:endParaRPr>
          </a:p>
          <a:p>
            <a:pPr marL="228600" lvl="0" indent="-228600" algn="l" rtl="0">
              <a:lnSpc>
                <a:spcPct val="90000"/>
              </a:lnSpc>
              <a:spcBef>
                <a:spcPts val="1000"/>
              </a:spcBef>
              <a:spcAft>
                <a:spcPts val="0"/>
              </a:spcAft>
              <a:buSzPts val="1800"/>
              <a:buChar char="•"/>
            </a:pPr>
            <a:r>
              <a:rPr lang="en-US" sz="1800" dirty="0">
                <a:solidFill>
                  <a:srgbClr val="FF0000"/>
                </a:solidFill>
                <a:latin typeface="Arial"/>
                <a:ea typeface="Arial"/>
                <a:cs typeface="Arial"/>
                <a:sym typeface="Arial"/>
              </a:rPr>
              <a:t>Nimodipine:</a:t>
            </a:r>
            <a:r>
              <a:rPr lang="en-US" sz="1800" dirty="0">
                <a:latin typeface="Arial"/>
                <a:ea typeface="Arial"/>
                <a:cs typeface="Arial"/>
                <a:sym typeface="Arial"/>
              </a:rPr>
              <a:t> prevents further vasospasms and therefore reduces ischemia</a:t>
            </a:r>
          </a:p>
          <a:p>
            <a:pPr marL="228600" lvl="0" indent="-228600" algn="l" rtl="0">
              <a:lnSpc>
                <a:spcPct val="90000"/>
              </a:lnSpc>
              <a:spcBef>
                <a:spcPts val="1000"/>
              </a:spcBef>
              <a:spcAft>
                <a:spcPts val="0"/>
              </a:spcAft>
              <a:buSzPts val="1800"/>
              <a:buChar char="•"/>
            </a:pPr>
            <a:r>
              <a:rPr lang="en-US" sz="1800" dirty="0">
                <a:latin typeface="Arial"/>
                <a:ea typeface="Arial"/>
                <a:cs typeface="Arial"/>
                <a:sym typeface="Arial"/>
              </a:rPr>
              <a:t>Surgical management: endovascular coiling and potentially neurosurgical clipping</a:t>
            </a:r>
            <a:endParaRPr sz="1800" dirty="0">
              <a:latin typeface="Arial"/>
              <a:ea typeface="Arial"/>
              <a:cs typeface="Arial"/>
              <a:sym typeface="Arial"/>
            </a:endParaRPr>
          </a:p>
          <a:p>
            <a:pPr marL="0" lvl="0" indent="0" algn="l" rtl="0">
              <a:lnSpc>
                <a:spcPct val="90000"/>
              </a:lnSpc>
              <a:spcBef>
                <a:spcPts val="1000"/>
              </a:spcBef>
              <a:spcAft>
                <a:spcPts val="0"/>
              </a:spcAft>
              <a:buNone/>
            </a:pPr>
            <a:r>
              <a:rPr lang="en-US" sz="1800" dirty="0">
                <a:latin typeface="Arial"/>
                <a:ea typeface="Arial"/>
                <a:cs typeface="Arial"/>
                <a:sym typeface="Arial"/>
              </a:rPr>
              <a:t>Polycystic kidney disease is a huge risk factor for aneurysms</a:t>
            </a:r>
            <a:endParaRPr sz="1800" dirty="0">
              <a:latin typeface="Arial"/>
              <a:ea typeface="Arial"/>
              <a:cs typeface="Arial"/>
              <a:sym typeface="Arial"/>
            </a:endParaRPr>
          </a:p>
        </p:txBody>
      </p:sp>
    </p:spTree>
    <p:extLst>
      <p:ext uri="{BB962C8B-B14F-4D97-AF65-F5344CB8AC3E}">
        <p14:creationId xmlns:p14="http://schemas.microsoft.com/office/powerpoint/2010/main" val="1907333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03;g1230b3e6b9d_12_0">
            <a:extLst>
              <a:ext uri="{FF2B5EF4-FFF2-40B4-BE49-F238E27FC236}">
                <a16:creationId xmlns:a16="http://schemas.microsoft.com/office/drawing/2014/main" id="{BBF77191-6784-785C-E2E9-BA51D075825A}"/>
              </a:ext>
            </a:extLst>
          </p:cNvPr>
          <p:cNvSpPr txBox="1">
            <a:spLocks noGrp="1"/>
          </p:cNvSpPr>
          <p:nvPr>
            <p:ph type="title"/>
          </p:nvPr>
        </p:nvSpPr>
        <p:spPr>
          <a:xfrm>
            <a:off x="838200" y="1037640"/>
            <a:ext cx="10515600" cy="4144203"/>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1800" dirty="0">
                <a:latin typeface="Arial"/>
                <a:ea typeface="Arial"/>
                <a:cs typeface="Arial"/>
                <a:sym typeface="Arial"/>
              </a:rPr>
              <a:t>A 20 y/o boy presents to clinic complaining of a ‘dead foot’. He tells you his right foot has been like this since he woke up after an adventurous night out at Tank and falling asleep on the floor cross-legged. </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On further examination, you discover that his right foot also has weak ankle eversion and sensory loss over the dorsum of the foot.</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Given the likely diagnosis, which of the following structures do you think has been affected?</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Uncommon fibular nerve</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Sciatic nerve</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Common peroneal nerve</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Sural nerve</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Lateral sural nerve</a:t>
            </a:r>
            <a:endParaRPr sz="1800" dirty="0">
              <a:latin typeface="Arial"/>
              <a:ea typeface="Arial"/>
              <a:cs typeface="Arial"/>
              <a:sym typeface="Arial"/>
            </a:endParaRPr>
          </a:p>
        </p:txBody>
      </p:sp>
    </p:spTree>
    <p:extLst>
      <p:ext uri="{BB962C8B-B14F-4D97-AF65-F5344CB8AC3E}">
        <p14:creationId xmlns:p14="http://schemas.microsoft.com/office/powerpoint/2010/main" val="210696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08;g122e4d09945_0_6">
            <a:extLst>
              <a:ext uri="{FF2B5EF4-FFF2-40B4-BE49-F238E27FC236}">
                <a16:creationId xmlns:a16="http://schemas.microsoft.com/office/drawing/2014/main" id="{9B611CAA-A245-4FB1-3F9F-0CE31196490D}"/>
              </a:ext>
            </a:extLst>
          </p:cNvPr>
          <p:cNvSpPr txBox="1">
            <a:spLocks noGrp="1"/>
          </p:cNvSpPr>
          <p:nvPr>
            <p:ph type="title"/>
          </p:nvPr>
        </p:nvSpPr>
        <p:spPr>
          <a:xfrm>
            <a:off x="838200" y="846385"/>
            <a:ext cx="10515600" cy="462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1800" dirty="0">
                <a:latin typeface="Arial"/>
                <a:ea typeface="Arial"/>
                <a:cs typeface="Arial"/>
                <a:sym typeface="Arial"/>
              </a:rPr>
              <a:t>A 20 y/o boy presents to clinic complaining of a ‘dead foot’. He tells you his right foot has been like this since he woke up after an adventurous night out at Tank and falling asleep on the floor cross-legged. </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On further examination, you discover that his right foot also has weak ankle eversion and sensory loss over the dorsum of the foot.</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Given the likely diagnosis, which of the following structures do you think has been affected?</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Uncommon fibular nerve</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Sciatic nerve</a:t>
            </a:r>
            <a:endParaRPr sz="1800" dirty="0">
              <a:latin typeface="Arial"/>
              <a:ea typeface="Arial"/>
              <a:cs typeface="Arial"/>
              <a:sym typeface="Arial"/>
            </a:endParaRPr>
          </a:p>
          <a:p>
            <a:pPr marL="457200" lvl="0" indent="-342900" algn="l" rtl="0">
              <a:spcBef>
                <a:spcPts val="0"/>
              </a:spcBef>
              <a:spcAft>
                <a:spcPts val="0"/>
              </a:spcAft>
              <a:buClr>
                <a:srgbClr val="00B050"/>
              </a:buClr>
              <a:buSzPts val="1800"/>
              <a:buFont typeface="Arial"/>
              <a:buAutoNum type="alphaUcPeriod"/>
            </a:pPr>
            <a:r>
              <a:rPr lang="en-US" sz="1800" b="1" dirty="0">
                <a:solidFill>
                  <a:srgbClr val="00B050"/>
                </a:solidFill>
                <a:latin typeface="Arial"/>
                <a:ea typeface="Arial"/>
                <a:cs typeface="Arial"/>
                <a:sym typeface="Arial"/>
              </a:rPr>
              <a:t>Common peroneal nerve</a:t>
            </a:r>
            <a:endParaRPr sz="1800" b="1" dirty="0">
              <a:solidFill>
                <a:srgbClr val="00B050"/>
              </a:solidFill>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Sural nerve</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Lateral sural nerve</a:t>
            </a:r>
            <a:endParaRPr sz="1800" dirty="0">
              <a:latin typeface="Arial"/>
              <a:ea typeface="Arial"/>
              <a:cs typeface="Arial"/>
              <a:sym typeface="Arial"/>
            </a:endParaRPr>
          </a:p>
        </p:txBody>
      </p:sp>
      <p:sp>
        <p:nvSpPr>
          <p:cNvPr id="3" name="Google Shape;409;g122e4d09945_0_6">
            <a:extLst>
              <a:ext uri="{FF2B5EF4-FFF2-40B4-BE49-F238E27FC236}">
                <a16:creationId xmlns:a16="http://schemas.microsoft.com/office/drawing/2014/main" id="{1B9EEAC5-85EC-A5FC-D2D0-DC801B5F7AA1}"/>
              </a:ext>
            </a:extLst>
          </p:cNvPr>
          <p:cNvSpPr/>
          <p:nvPr/>
        </p:nvSpPr>
        <p:spPr>
          <a:xfrm>
            <a:off x="10510800" y="5058320"/>
            <a:ext cx="1376400" cy="12933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807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Foot drop</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14;g1230b3e6747_0_4">
            <a:extLst>
              <a:ext uri="{FF2B5EF4-FFF2-40B4-BE49-F238E27FC236}">
                <a16:creationId xmlns:a16="http://schemas.microsoft.com/office/drawing/2014/main" id="{8D102B87-E9C5-C650-B667-57CF5F427856}"/>
              </a:ext>
            </a:extLst>
          </p:cNvPr>
          <p:cNvSpPr txBox="1">
            <a:spLocks noGrp="1"/>
          </p:cNvSpPr>
          <p:nvPr>
            <p:ph type="title"/>
          </p:nvPr>
        </p:nvSpPr>
        <p:spPr>
          <a:xfrm>
            <a:off x="885803" y="906730"/>
            <a:ext cx="7557300" cy="573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So this is a classic presentation of foot-drop</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This is also suggested by the history. The patient fell asleep cross-legged which can cause damage to the common peroneal nerve which wraps around the fibular head</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Uncommon fibular nerve doesn’t exist. It sounds a bit like common fibular nerve which is another name for common peroneal nerve</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Sciatic nerve - damage to this nerve can also cause foot drop but given the history it’s not the most likely answer</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Sural nerve and lateral sural nerve are incorrect</a:t>
            </a:r>
            <a:endParaRPr sz="1800" dirty="0">
              <a:latin typeface="Arial"/>
              <a:ea typeface="Arial"/>
              <a:cs typeface="Arial"/>
              <a:sym typeface="Arial"/>
            </a:endParaRPr>
          </a:p>
        </p:txBody>
      </p:sp>
      <p:pic>
        <p:nvPicPr>
          <p:cNvPr id="3" name="Google Shape;415;g1230b3e6747_0_4">
            <a:extLst>
              <a:ext uri="{FF2B5EF4-FFF2-40B4-BE49-F238E27FC236}">
                <a16:creationId xmlns:a16="http://schemas.microsoft.com/office/drawing/2014/main" id="{5F388A70-8D03-0659-7344-8AEB30C4BE78}"/>
              </a:ext>
            </a:extLst>
          </p:cNvPr>
          <p:cNvPicPr preferRelativeResize="0"/>
          <p:nvPr/>
        </p:nvPicPr>
        <p:blipFill>
          <a:blip r:embed="rId4">
            <a:alphaModFix/>
          </a:blip>
          <a:stretch>
            <a:fillRect/>
          </a:stretch>
        </p:blipFill>
        <p:spPr>
          <a:xfrm>
            <a:off x="8565653" y="906730"/>
            <a:ext cx="3098774" cy="3098774"/>
          </a:xfrm>
          <a:prstGeom prst="rect">
            <a:avLst/>
          </a:prstGeom>
          <a:noFill/>
          <a:ln>
            <a:noFill/>
          </a:ln>
        </p:spPr>
      </p:pic>
      <p:pic>
        <p:nvPicPr>
          <p:cNvPr id="4" name="Google Shape;416;g1230b3e6747_0_4">
            <a:extLst>
              <a:ext uri="{FF2B5EF4-FFF2-40B4-BE49-F238E27FC236}">
                <a16:creationId xmlns:a16="http://schemas.microsoft.com/office/drawing/2014/main" id="{979B511A-2390-F04F-3663-6DDB580249F3}"/>
              </a:ext>
            </a:extLst>
          </p:cNvPr>
          <p:cNvPicPr preferRelativeResize="0"/>
          <p:nvPr/>
        </p:nvPicPr>
        <p:blipFill>
          <a:blip r:embed="rId5">
            <a:alphaModFix/>
          </a:blip>
          <a:stretch>
            <a:fillRect/>
          </a:stretch>
        </p:blipFill>
        <p:spPr>
          <a:xfrm>
            <a:off x="8565653" y="4005496"/>
            <a:ext cx="3098775" cy="2633959"/>
          </a:xfrm>
          <a:prstGeom prst="rect">
            <a:avLst/>
          </a:prstGeom>
          <a:noFill/>
          <a:ln>
            <a:noFill/>
          </a:ln>
        </p:spPr>
      </p:pic>
    </p:spTree>
    <p:extLst>
      <p:ext uri="{BB962C8B-B14F-4D97-AF65-F5344CB8AC3E}">
        <p14:creationId xmlns:p14="http://schemas.microsoft.com/office/powerpoint/2010/main" val="87233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12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21;g11abb2efd87_0_0">
            <a:extLst>
              <a:ext uri="{FF2B5EF4-FFF2-40B4-BE49-F238E27FC236}">
                <a16:creationId xmlns:a16="http://schemas.microsoft.com/office/drawing/2014/main" id="{4D77DADD-5438-D0EB-14BD-D43136F07BD7}"/>
              </a:ext>
            </a:extLst>
          </p:cNvPr>
          <p:cNvSpPr txBox="1">
            <a:spLocks noGrp="1"/>
          </p:cNvSpPr>
          <p:nvPr>
            <p:ph type="title"/>
          </p:nvPr>
        </p:nvSpPr>
        <p:spPr>
          <a:xfrm>
            <a:off x="551400" y="797945"/>
            <a:ext cx="11089200" cy="1963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000" dirty="0">
                <a:latin typeface="Arial"/>
                <a:ea typeface="Arial"/>
                <a:cs typeface="Arial"/>
                <a:sym typeface="Arial"/>
              </a:rPr>
              <a:t>A 57 year old female patient comes into clinic complaining of numbness in his left hand, especially at night. She often has to shake it off to relieve it. Alongside this, she often feels tingling and numbness in her hands. The doctor then asks the patient to flex their wrists to 90 degrees and to hold it in that position for at least 30 seconds. The patient complains of numbness and tingling throughout. What was the test performed?</a:t>
            </a:r>
            <a:endParaRPr sz="2000" dirty="0">
              <a:latin typeface="Arial"/>
              <a:ea typeface="Arial"/>
              <a:cs typeface="Arial"/>
              <a:sym typeface="Arial"/>
            </a:endParaRPr>
          </a:p>
        </p:txBody>
      </p:sp>
      <p:sp>
        <p:nvSpPr>
          <p:cNvPr id="3" name="Google Shape;422;g11abb2efd87_0_0">
            <a:extLst>
              <a:ext uri="{FF2B5EF4-FFF2-40B4-BE49-F238E27FC236}">
                <a16:creationId xmlns:a16="http://schemas.microsoft.com/office/drawing/2014/main" id="{E45E25EC-29B3-B2AD-A147-C45767FB42A2}"/>
              </a:ext>
            </a:extLst>
          </p:cNvPr>
          <p:cNvSpPr txBox="1">
            <a:spLocks noGrp="1"/>
          </p:cNvSpPr>
          <p:nvPr>
            <p:ph type="body" idx="1"/>
          </p:nvPr>
        </p:nvSpPr>
        <p:spPr>
          <a:xfrm>
            <a:off x="632325" y="2824570"/>
            <a:ext cx="10515600" cy="43512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AutoNum type="alphaUcPeriod"/>
            </a:pPr>
            <a:r>
              <a:rPr lang="en-US" sz="2200">
                <a:latin typeface="Arial"/>
                <a:ea typeface="Arial"/>
                <a:cs typeface="Arial"/>
                <a:sym typeface="Arial"/>
              </a:rPr>
              <a:t>Tinel's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Chvostek's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Mcmurray’s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Brudzinski's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Phalen’s test</a:t>
            </a:r>
            <a:endParaRPr sz="2200">
              <a:latin typeface="Arial"/>
              <a:ea typeface="Arial"/>
              <a:cs typeface="Arial"/>
              <a:sym typeface="Arial"/>
            </a:endParaRPr>
          </a:p>
        </p:txBody>
      </p:sp>
    </p:spTree>
    <p:extLst>
      <p:ext uri="{BB962C8B-B14F-4D97-AF65-F5344CB8AC3E}">
        <p14:creationId xmlns:p14="http://schemas.microsoft.com/office/powerpoint/2010/main" val="1419620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12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27;g1230b3e6b9d_1_90">
            <a:extLst>
              <a:ext uri="{FF2B5EF4-FFF2-40B4-BE49-F238E27FC236}">
                <a16:creationId xmlns:a16="http://schemas.microsoft.com/office/drawing/2014/main" id="{EFA49528-C34D-5B17-82C0-C48D8B874FB4}"/>
              </a:ext>
            </a:extLst>
          </p:cNvPr>
          <p:cNvSpPr txBox="1">
            <a:spLocks noGrp="1"/>
          </p:cNvSpPr>
          <p:nvPr>
            <p:ph type="title"/>
          </p:nvPr>
        </p:nvSpPr>
        <p:spPr>
          <a:xfrm>
            <a:off x="551400" y="797945"/>
            <a:ext cx="11089200" cy="1963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000" dirty="0">
                <a:latin typeface="Arial"/>
                <a:ea typeface="Arial"/>
                <a:cs typeface="Arial"/>
                <a:sym typeface="Arial"/>
              </a:rPr>
              <a:t>A 57 year old female patient comes into clinic complaining of numbness in his left hand, especially at night. She often has to shake it off to relieve it. Alongside this, she often feels tingling and numbness in her hands. The doctor then asks the patient to flex their wrists to 90 degrees and to hold it in that position for at least 30 seconds. The patient complains of numbness and tingling throughout. What was the test performed?</a:t>
            </a:r>
            <a:endParaRPr sz="2000" dirty="0">
              <a:latin typeface="Arial"/>
              <a:ea typeface="Arial"/>
              <a:cs typeface="Arial"/>
              <a:sym typeface="Arial"/>
            </a:endParaRPr>
          </a:p>
        </p:txBody>
      </p:sp>
      <p:sp>
        <p:nvSpPr>
          <p:cNvPr id="3" name="Google Shape;428;g1230b3e6b9d_1_90">
            <a:extLst>
              <a:ext uri="{FF2B5EF4-FFF2-40B4-BE49-F238E27FC236}">
                <a16:creationId xmlns:a16="http://schemas.microsoft.com/office/drawing/2014/main" id="{C1B6E2E0-F4CD-0CBB-61EA-A1BE2144C72B}"/>
              </a:ext>
            </a:extLst>
          </p:cNvPr>
          <p:cNvSpPr txBox="1">
            <a:spLocks noGrp="1"/>
          </p:cNvSpPr>
          <p:nvPr>
            <p:ph type="body" idx="1"/>
          </p:nvPr>
        </p:nvSpPr>
        <p:spPr>
          <a:xfrm>
            <a:off x="632325" y="2824570"/>
            <a:ext cx="10515600" cy="43512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AutoNum type="alphaUcPeriod"/>
            </a:pPr>
            <a:r>
              <a:rPr lang="en-US" sz="2200">
                <a:latin typeface="Arial"/>
                <a:ea typeface="Arial"/>
                <a:cs typeface="Arial"/>
                <a:sym typeface="Arial"/>
              </a:rPr>
              <a:t>Tinel's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Chvostek's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Mcmurray’s test </a:t>
            </a:r>
            <a:endParaRPr sz="2200">
              <a:latin typeface="Arial"/>
              <a:ea typeface="Arial"/>
              <a:cs typeface="Arial"/>
              <a:sym typeface="Arial"/>
            </a:endParaRPr>
          </a:p>
          <a:p>
            <a:pPr marL="457200" lvl="0" indent="-368300" algn="l" rtl="0">
              <a:spcBef>
                <a:spcPts val="0"/>
              </a:spcBef>
              <a:spcAft>
                <a:spcPts val="0"/>
              </a:spcAft>
              <a:buSzPts val="2200"/>
              <a:buFont typeface="Arial"/>
              <a:buAutoNum type="alphaUcPeriod"/>
            </a:pPr>
            <a:r>
              <a:rPr lang="en-US" sz="2200">
                <a:latin typeface="Arial"/>
                <a:ea typeface="Arial"/>
                <a:cs typeface="Arial"/>
                <a:sym typeface="Arial"/>
              </a:rPr>
              <a:t>Brudzinski's test </a:t>
            </a:r>
            <a:endParaRPr sz="2200">
              <a:latin typeface="Arial"/>
              <a:ea typeface="Arial"/>
              <a:cs typeface="Arial"/>
              <a:sym typeface="Arial"/>
            </a:endParaRPr>
          </a:p>
          <a:p>
            <a:pPr marL="457200" lvl="0" indent="-368300" algn="l" rtl="0">
              <a:spcBef>
                <a:spcPts val="0"/>
              </a:spcBef>
              <a:spcAft>
                <a:spcPts val="0"/>
              </a:spcAft>
              <a:buClr>
                <a:srgbClr val="00B050"/>
              </a:buClr>
              <a:buSzPts val="2200"/>
              <a:buAutoNum type="alphaUcPeriod"/>
            </a:pPr>
            <a:r>
              <a:rPr lang="en-US" sz="2200" b="1">
                <a:solidFill>
                  <a:srgbClr val="00B050"/>
                </a:solidFill>
                <a:latin typeface="Arial"/>
                <a:ea typeface="Arial"/>
                <a:cs typeface="Arial"/>
                <a:sym typeface="Arial"/>
              </a:rPr>
              <a:t>Phalen’s test</a:t>
            </a:r>
            <a:endParaRPr sz="2200" b="1">
              <a:solidFill>
                <a:srgbClr val="00B050"/>
              </a:solidFill>
              <a:latin typeface="Arial"/>
              <a:ea typeface="Arial"/>
              <a:cs typeface="Arial"/>
              <a:sym typeface="Arial"/>
            </a:endParaRPr>
          </a:p>
        </p:txBody>
      </p:sp>
      <p:pic>
        <p:nvPicPr>
          <p:cNvPr id="4" name="Picture 3">
            <a:extLst>
              <a:ext uri="{FF2B5EF4-FFF2-40B4-BE49-F238E27FC236}">
                <a16:creationId xmlns:a16="http://schemas.microsoft.com/office/drawing/2014/main" id="{DEC9EFD8-86D9-3CDE-3B78-7D29FE2E09DD}"/>
              </a:ext>
            </a:extLst>
          </p:cNvPr>
          <p:cNvPicPr>
            <a:picLocks noChangeAspect="1"/>
          </p:cNvPicPr>
          <p:nvPr/>
        </p:nvPicPr>
        <p:blipFill>
          <a:blip r:embed="rId4"/>
          <a:stretch>
            <a:fillRect/>
          </a:stretch>
        </p:blipFill>
        <p:spPr>
          <a:xfrm>
            <a:off x="10497192" y="5242543"/>
            <a:ext cx="1390008" cy="1304657"/>
          </a:xfrm>
          <a:prstGeom prst="rect">
            <a:avLst/>
          </a:prstGeom>
        </p:spPr>
      </p:pic>
    </p:spTree>
    <p:extLst>
      <p:ext uri="{BB962C8B-B14F-4D97-AF65-F5344CB8AC3E}">
        <p14:creationId xmlns:p14="http://schemas.microsoft.com/office/powerpoint/2010/main" val="1938098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2462220" y="-16144"/>
            <a:ext cx="744353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Carpal Tunnel Syndrome</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435;g11abb2efd87_0_10">
            <a:extLst>
              <a:ext uri="{FF2B5EF4-FFF2-40B4-BE49-F238E27FC236}">
                <a16:creationId xmlns:a16="http://schemas.microsoft.com/office/drawing/2014/main" id="{A381D37B-EC54-FB81-3E75-E6E78EC827A7}"/>
              </a:ext>
            </a:extLst>
          </p:cNvPr>
          <p:cNvSpPr txBox="1">
            <a:spLocks noGrp="1"/>
          </p:cNvSpPr>
          <p:nvPr>
            <p:ph type="body" idx="1"/>
          </p:nvPr>
        </p:nvSpPr>
        <p:spPr>
          <a:xfrm>
            <a:off x="1110916" y="814812"/>
            <a:ext cx="10515600" cy="53370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1800" dirty="0">
                <a:latin typeface="Arial"/>
                <a:ea typeface="Arial"/>
                <a:cs typeface="Arial"/>
                <a:sym typeface="Arial"/>
              </a:rPr>
              <a:t>Carpal tunnel syndrome is the most common entrapment mononeuropathy. </a:t>
            </a:r>
            <a:r>
              <a:rPr lang="en-US" sz="1800" dirty="0">
                <a:solidFill>
                  <a:schemeClr val="tx1"/>
                </a:solidFill>
                <a:latin typeface="Arial"/>
                <a:ea typeface="Arial"/>
                <a:cs typeface="Arial"/>
                <a:sym typeface="Arial"/>
              </a:rPr>
              <a:t>Females between the ages of 40 and 60 are at the highest risk. </a:t>
            </a:r>
            <a:endParaRPr sz="1800" dirty="0">
              <a:solidFill>
                <a:schemeClr val="tx1"/>
              </a:solidFill>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0" lvl="0" indent="0" algn="l" rtl="0">
              <a:spcBef>
                <a:spcPts val="1000"/>
              </a:spcBef>
              <a:spcAft>
                <a:spcPts val="0"/>
              </a:spcAft>
              <a:buNone/>
            </a:pPr>
            <a:r>
              <a:rPr lang="en-US" sz="1800" b="1" dirty="0">
                <a:latin typeface="Arial"/>
                <a:ea typeface="Arial"/>
                <a:cs typeface="Arial"/>
                <a:sym typeface="Arial"/>
              </a:rPr>
              <a:t>Symptoms:</a:t>
            </a:r>
            <a:r>
              <a:rPr lang="en-US" sz="1800" dirty="0">
                <a:latin typeface="Arial"/>
                <a:ea typeface="Arial"/>
                <a:cs typeface="Arial"/>
                <a:sym typeface="Arial"/>
              </a:rPr>
              <a:t> </a:t>
            </a:r>
            <a:r>
              <a:rPr lang="en-US" sz="1800" dirty="0">
                <a:solidFill>
                  <a:srgbClr val="FF0000"/>
                </a:solidFill>
                <a:latin typeface="Arial"/>
                <a:ea typeface="Arial"/>
                <a:cs typeface="Arial"/>
                <a:sym typeface="Arial"/>
              </a:rPr>
              <a:t>numbness and/or tingling</a:t>
            </a:r>
            <a:r>
              <a:rPr lang="en-US" sz="1800" dirty="0">
                <a:latin typeface="Arial"/>
                <a:ea typeface="Arial"/>
                <a:cs typeface="Arial"/>
                <a:sym typeface="Arial"/>
              </a:rPr>
              <a:t> of the thumb and radial fingers, aching wrist, weakness, </a:t>
            </a:r>
            <a:r>
              <a:rPr lang="en-US" sz="1800" dirty="0">
                <a:solidFill>
                  <a:srgbClr val="FF0000"/>
                </a:solidFill>
                <a:latin typeface="Arial"/>
                <a:ea typeface="Arial"/>
                <a:cs typeface="Arial"/>
                <a:sym typeface="Arial"/>
              </a:rPr>
              <a:t>nighttime worsening</a:t>
            </a:r>
            <a:r>
              <a:rPr lang="en-US" sz="1800" dirty="0">
                <a:latin typeface="Arial"/>
                <a:ea typeface="Arial"/>
                <a:cs typeface="Arial"/>
                <a:sym typeface="Arial"/>
              </a:rPr>
              <a:t>. </a:t>
            </a:r>
            <a:endParaRPr sz="1800" dirty="0">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0" lvl="0" indent="0" algn="l" rtl="0">
              <a:spcBef>
                <a:spcPts val="1000"/>
              </a:spcBef>
              <a:spcAft>
                <a:spcPts val="0"/>
              </a:spcAft>
              <a:buNone/>
            </a:pPr>
            <a:r>
              <a:rPr lang="en-US" sz="1800" b="1" dirty="0">
                <a:latin typeface="Arial"/>
                <a:ea typeface="Arial"/>
                <a:cs typeface="Arial"/>
                <a:sym typeface="Arial"/>
              </a:rPr>
              <a:t>Risk factors: </a:t>
            </a:r>
            <a:r>
              <a:rPr lang="en-US" sz="1800" dirty="0">
                <a:latin typeface="Arial"/>
                <a:ea typeface="Arial"/>
                <a:cs typeface="Arial"/>
                <a:sym typeface="Arial"/>
              </a:rPr>
              <a:t>Smoking, over 30 y/o, high BMI, smoking, acromegaly, hypothyroidism, RA, diabetes, pregnancy, occupation</a:t>
            </a:r>
            <a:endParaRPr sz="1800" dirty="0">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0" lvl="0" indent="0" algn="l" rtl="0">
              <a:spcBef>
                <a:spcPts val="1000"/>
              </a:spcBef>
              <a:spcAft>
                <a:spcPts val="0"/>
              </a:spcAft>
              <a:buNone/>
            </a:pPr>
            <a:r>
              <a:rPr lang="en-US" sz="1800" b="1" dirty="0">
                <a:latin typeface="Arial"/>
                <a:ea typeface="Arial"/>
                <a:cs typeface="Arial"/>
                <a:sym typeface="Arial"/>
              </a:rPr>
              <a:t>Investigations and tests: </a:t>
            </a:r>
            <a:endParaRPr sz="1800" b="1" dirty="0">
              <a:latin typeface="Arial"/>
              <a:ea typeface="Arial"/>
              <a:cs typeface="Arial"/>
              <a:sym typeface="Arial"/>
            </a:endParaRPr>
          </a:p>
          <a:p>
            <a:pPr marL="0" lvl="0" indent="0" algn="l" rtl="0">
              <a:spcBef>
                <a:spcPts val="1000"/>
              </a:spcBef>
              <a:spcAft>
                <a:spcPts val="0"/>
              </a:spcAft>
              <a:buNone/>
            </a:pPr>
            <a:r>
              <a:rPr lang="en-US" sz="1800" dirty="0">
                <a:latin typeface="Arial"/>
                <a:ea typeface="Arial"/>
                <a:cs typeface="Arial"/>
                <a:sym typeface="Arial"/>
              </a:rPr>
              <a:t>1st line: electromyogram. </a:t>
            </a:r>
            <a:endParaRPr sz="1800" dirty="0">
              <a:latin typeface="Arial"/>
              <a:ea typeface="Arial"/>
              <a:cs typeface="Arial"/>
              <a:sym typeface="Arial"/>
            </a:endParaRPr>
          </a:p>
          <a:p>
            <a:pPr marL="0" lvl="0" indent="0" algn="l" rtl="0">
              <a:spcBef>
                <a:spcPts val="1000"/>
              </a:spcBef>
              <a:spcAft>
                <a:spcPts val="0"/>
              </a:spcAft>
              <a:buNone/>
            </a:pPr>
            <a:r>
              <a:rPr lang="en-US" sz="1800" dirty="0">
                <a:solidFill>
                  <a:srgbClr val="FF0000"/>
                </a:solidFill>
                <a:latin typeface="Arial"/>
                <a:ea typeface="Arial"/>
                <a:cs typeface="Arial"/>
                <a:sym typeface="Arial"/>
              </a:rPr>
              <a:t>Phalen's test </a:t>
            </a:r>
            <a:r>
              <a:rPr lang="en-US" sz="1800" dirty="0">
                <a:latin typeface="Arial"/>
                <a:ea typeface="Arial"/>
                <a:cs typeface="Arial"/>
                <a:sym typeface="Arial"/>
              </a:rPr>
              <a:t>+/- Tinel's test</a:t>
            </a:r>
            <a:endParaRPr sz="1800" dirty="0">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0" lvl="0" indent="0" algn="l" rtl="0">
              <a:spcBef>
                <a:spcPts val="1000"/>
              </a:spcBef>
              <a:spcAft>
                <a:spcPts val="0"/>
              </a:spcAft>
              <a:buNone/>
            </a:pPr>
            <a:r>
              <a:rPr lang="en-US" sz="1800" b="1" dirty="0">
                <a:latin typeface="Arial"/>
                <a:ea typeface="Arial"/>
                <a:cs typeface="Arial"/>
                <a:sym typeface="Arial"/>
              </a:rPr>
              <a:t>Treatment:</a:t>
            </a:r>
            <a:endParaRPr sz="1800" b="1" dirty="0">
              <a:latin typeface="Arial"/>
              <a:ea typeface="Arial"/>
              <a:cs typeface="Arial"/>
              <a:sym typeface="Arial"/>
            </a:endParaRPr>
          </a:p>
          <a:p>
            <a:pPr marL="457200" lvl="0" indent="-342900" algn="l" rtl="0">
              <a:spcBef>
                <a:spcPts val="1000"/>
              </a:spcBef>
              <a:spcAft>
                <a:spcPts val="0"/>
              </a:spcAft>
              <a:buSzPts val="1800"/>
              <a:buFont typeface="Arial"/>
              <a:buAutoNum type="arabicPeriod"/>
            </a:pPr>
            <a:r>
              <a:rPr lang="en-US" sz="1800" dirty="0">
                <a:latin typeface="Arial"/>
                <a:ea typeface="Arial"/>
                <a:cs typeface="Arial"/>
                <a:sym typeface="Arial"/>
              </a:rPr>
              <a:t>Wrist splint </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US" sz="1800" dirty="0">
                <a:latin typeface="Arial"/>
                <a:ea typeface="Arial"/>
                <a:cs typeface="Arial"/>
                <a:sym typeface="Arial"/>
              </a:rPr>
              <a:t>Corticosteroid injection </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US" sz="1800" dirty="0">
                <a:latin typeface="Arial"/>
                <a:ea typeface="Arial"/>
                <a:cs typeface="Arial"/>
                <a:sym typeface="Arial"/>
              </a:rPr>
              <a:t>Surgical release </a:t>
            </a:r>
            <a:endParaRPr sz="1800" dirty="0">
              <a:latin typeface="Arial"/>
              <a:ea typeface="Arial"/>
              <a:cs typeface="Arial"/>
              <a:sym typeface="Arial"/>
            </a:endParaRPr>
          </a:p>
        </p:txBody>
      </p:sp>
      <p:pic>
        <p:nvPicPr>
          <p:cNvPr id="4" name="Google Shape;436;g11abb2efd87_0_10">
            <a:extLst>
              <a:ext uri="{FF2B5EF4-FFF2-40B4-BE49-F238E27FC236}">
                <a16:creationId xmlns:a16="http://schemas.microsoft.com/office/drawing/2014/main" id="{CE06F299-826E-878E-E982-B93307294C75}"/>
              </a:ext>
            </a:extLst>
          </p:cNvPr>
          <p:cNvPicPr preferRelativeResize="0"/>
          <p:nvPr/>
        </p:nvPicPr>
        <p:blipFill>
          <a:blip r:embed="rId4">
            <a:alphaModFix/>
          </a:blip>
          <a:stretch>
            <a:fillRect/>
          </a:stretch>
        </p:blipFill>
        <p:spPr>
          <a:xfrm>
            <a:off x="7793825" y="3522568"/>
            <a:ext cx="4398175" cy="3294000"/>
          </a:xfrm>
          <a:prstGeom prst="rect">
            <a:avLst/>
          </a:prstGeom>
          <a:noFill/>
          <a:ln>
            <a:noFill/>
          </a:ln>
        </p:spPr>
      </p:pic>
      <p:pic>
        <p:nvPicPr>
          <p:cNvPr id="5" name="Google Shape;437;g11abb2efd87_0_10">
            <a:extLst>
              <a:ext uri="{FF2B5EF4-FFF2-40B4-BE49-F238E27FC236}">
                <a16:creationId xmlns:a16="http://schemas.microsoft.com/office/drawing/2014/main" id="{4219CAE3-7C1C-69BC-5C6B-3201207E237B}"/>
              </a:ext>
            </a:extLst>
          </p:cNvPr>
          <p:cNvPicPr preferRelativeResize="0"/>
          <p:nvPr/>
        </p:nvPicPr>
        <p:blipFill>
          <a:blip r:embed="rId5">
            <a:alphaModFix/>
          </a:blip>
          <a:stretch>
            <a:fillRect/>
          </a:stretch>
        </p:blipFill>
        <p:spPr>
          <a:xfrm>
            <a:off x="4879064" y="3718120"/>
            <a:ext cx="1304925" cy="1762125"/>
          </a:xfrm>
          <a:prstGeom prst="rect">
            <a:avLst/>
          </a:prstGeom>
          <a:noFill/>
          <a:ln>
            <a:noFill/>
          </a:ln>
        </p:spPr>
      </p:pic>
      <p:pic>
        <p:nvPicPr>
          <p:cNvPr id="6" name="Google Shape;438;g11abb2efd87_0_10">
            <a:extLst>
              <a:ext uri="{FF2B5EF4-FFF2-40B4-BE49-F238E27FC236}">
                <a16:creationId xmlns:a16="http://schemas.microsoft.com/office/drawing/2014/main" id="{E08F2FDB-6F06-7D2B-A1DC-3D6B4950DE8A}"/>
              </a:ext>
            </a:extLst>
          </p:cNvPr>
          <p:cNvPicPr preferRelativeResize="0"/>
          <p:nvPr/>
        </p:nvPicPr>
        <p:blipFill>
          <a:blip r:embed="rId6">
            <a:alphaModFix/>
          </a:blip>
          <a:stretch>
            <a:fillRect/>
          </a:stretch>
        </p:blipFill>
        <p:spPr>
          <a:xfrm>
            <a:off x="6285626" y="3718121"/>
            <a:ext cx="1304925" cy="1762125"/>
          </a:xfrm>
          <a:prstGeom prst="rect">
            <a:avLst/>
          </a:prstGeom>
          <a:noFill/>
          <a:ln>
            <a:noFill/>
          </a:ln>
        </p:spPr>
      </p:pic>
    </p:spTree>
    <p:extLst>
      <p:ext uri="{BB962C8B-B14F-4D97-AF65-F5344CB8AC3E}">
        <p14:creationId xmlns:p14="http://schemas.microsoft.com/office/powerpoint/2010/main" val="2329655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13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43;g1230b3e6b9d_1_96">
            <a:extLst>
              <a:ext uri="{FF2B5EF4-FFF2-40B4-BE49-F238E27FC236}">
                <a16:creationId xmlns:a16="http://schemas.microsoft.com/office/drawing/2014/main" id="{1FE28B1E-38E0-64BC-9C7C-4698B6B31304}"/>
              </a:ext>
            </a:extLst>
          </p:cNvPr>
          <p:cNvSpPr txBox="1">
            <a:spLocks noGrp="1"/>
          </p:cNvSpPr>
          <p:nvPr>
            <p:ph type="title"/>
          </p:nvPr>
        </p:nvSpPr>
        <p:spPr>
          <a:xfrm>
            <a:off x="938125" y="870536"/>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a:latin typeface="Arial"/>
                <a:ea typeface="Arial"/>
                <a:cs typeface="Arial"/>
                <a:sym typeface="Arial"/>
              </a:rPr>
              <a:t>A 52 year old male patient goes to his GP complaining of a headache, nausea and vomiting. The headache has been going on for a couple of months and seems to be getting worse over time. The GP orders an MRI scan, and finds a mass in the patient’s brain. What is the most likely cause? </a:t>
            </a:r>
            <a:endParaRPr sz="2400" dirty="0">
              <a:latin typeface="Arial"/>
              <a:ea typeface="Arial"/>
              <a:cs typeface="Arial"/>
              <a:sym typeface="Arial"/>
            </a:endParaRPr>
          </a:p>
        </p:txBody>
      </p:sp>
      <p:sp>
        <p:nvSpPr>
          <p:cNvPr id="3" name="Google Shape;444;g1230b3e6b9d_1_96">
            <a:extLst>
              <a:ext uri="{FF2B5EF4-FFF2-40B4-BE49-F238E27FC236}">
                <a16:creationId xmlns:a16="http://schemas.microsoft.com/office/drawing/2014/main" id="{EA96B09E-EE85-936B-2531-D19D977C73E5}"/>
              </a:ext>
            </a:extLst>
          </p:cNvPr>
          <p:cNvSpPr txBox="1">
            <a:spLocks noGrp="1"/>
          </p:cNvSpPr>
          <p:nvPr>
            <p:ph type="body" idx="1"/>
          </p:nvPr>
        </p:nvSpPr>
        <p:spPr>
          <a:xfrm>
            <a:off x="938125" y="2381136"/>
            <a:ext cx="10515600" cy="43512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AutoNum type="alphaUcPeriod"/>
            </a:pPr>
            <a:r>
              <a:rPr lang="en-US" sz="2400">
                <a:latin typeface="Arial"/>
                <a:ea typeface="Arial"/>
                <a:cs typeface="Arial"/>
                <a:sym typeface="Arial"/>
              </a:rPr>
              <a:t>Metastasis from lung cancer</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a:latin typeface="Arial"/>
                <a:ea typeface="Arial"/>
                <a:cs typeface="Arial"/>
                <a:sym typeface="Arial"/>
              </a:rPr>
              <a:t>Glioblastoma multiforme </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a:latin typeface="Arial"/>
                <a:ea typeface="Arial"/>
                <a:cs typeface="Arial"/>
                <a:sym typeface="Arial"/>
              </a:rPr>
              <a:t>Meningioma </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a:latin typeface="Arial"/>
                <a:ea typeface="Arial"/>
                <a:cs typeface="Arial"/>
                <a:sym typeface="Arial"/>
              </a:rPr>
              <a:t>Metastasis from breast cancer </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a:latin typeface="Arial"/>
                <a:ea typeface="Arial"/>
                <a:cs typeface="Arial"/>
                <a:sym typeface="Arial"/>
              </a:rPr>
              <a:t>Pilocytic astrocytoma </a:t>
            </a:r>
            <a:endParaRPr sz="2400">
              <a:latin typeface="Arial"/>
              <a:ea typeface="Arial"/>
              <a:cs typeface="Arial"/>
              <a:sym typeface="Arial"/>
            </a:endParaRPr>
          </a:p>
        </p:txBody>
      </p:sp>
    </p:spTree>
    <p:extLst>
      <p:ext uri="{BB962C8B-B14F-4D97-AF65-F5344CB8AC3E}">
        <p14:creationId xmlns:p14="http://schemas.microsoft.com/office/powerpoint/2010/main" val="3233751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13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49;g1230b3e6b9d_1_106">
            <a:extLst>
              <a:ext uri="{FF2B5EF4-FFF2-40B4-BE49-F238E27FC236}">
                <a16:creationId xmlns:a16="http://schemas.microsoft.com/office/drawing/2014/main" id="{BED2C8A8-5CDE-C1E1-B0F1-BDE6CFED2B16}"/>
              </a:ext>
            </a:extLst>
          </p:cNvPr>
          <p:cNvSpPr txBox="1">
            <a:spLocks noGrp="1"/>
          </p:cNvSpPr>
          <p:nvPr>
            <p:ph type="title"/>
          </p:nvPr>
        </p:nvSpPr>
        <p:spPr>
          <a:xfrm>
            <a:off x="938125" y="870536"/>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a:latin typeface="Arial"/>
                <a:ea typeface="Arial"/>
                <a:cs typeface="Arial"/>
                <a:sym typeface="Arial"/>
              </a:rPr>
              <a:t>A 52 year old male patient goes to his GP complaining of a headache, nausea and vomiting. The headache has been going on for a couple of months and seems to be getting worse over time. The GP orders an MRI scan, and finds a mass in the patient’s brain. What is the most likely cause? </a:t>
            </a:r>
            <a:endParaRPr sz="2400" dirty="0">
              <a:latin typeface="Arial"/>
              <a:ea typeface="Arial"/>
              <a:cs typeface="Arial"/>
              <a:sym typeface="Arial"/>
            </a:endParaRPr>
          </a:p>
        </p:txBody>
      </p:sp>
      <p:sp>
        <p:nvSpPr>
          <p:cNvPr id="3" name="Google Shape;450;g1230b3e6b9d_1_106">
            <a:extLst>
              <a:ext uri="{FF2B5EF4-FFF2-40B4-BE49-F238E27FC236}">
                <a16:creationId xmlns:a16="http://schemas.microsoft.com/office/drawing/2014/main" id="{D8646710-6F38-E0B0-5A26-D64D22202A00}"/>
              </a:ext>
            </a:extLst>
          </p:cNvPr>
          <p:cNvSpPr txBox="1">
            <a:spLocks noGrp="1"/>
          </p:cNvSpPr>
          <p:nvPr>
            <p:ph type="body" idx="1"/>
          </p:nvPr>
        </p:nvSpPr>
        <p:spPr>
          <a:xfrm>
            <a:off x="938125" y="2381136"/>
            <a:ext cx="10515600" cy="43512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Clr>
                <a:srgbClr val="00B050"/>
              </a:buClr>
              <a:buSzPts val="2400"/>
              <a:buAutoNum type="alphaUcPeriod"/>
            </a:pPr>
            <a:r>
              <a:rPr lang="en-US" sz="2400" b="1" dirty="0">
                <a:solidFill>
                  <a:srgbClr val="00B050"/>
                </a:solidFill>
                <a:latin typeface="Arial"/>
                <a:ea typeface="Arial"/>
                <a:cs typeface="Arial"/>
                <a:sym typeface="Arial"/>
              </a:rPr>
              <a:t>Metastasis from lung cancer</a:t>
            </a:r>
            <a:endParaRPr sz="2400" b="1" dirty="0">
              <a:solidFill>
                <a:srgbClr val="00B050"/>
              </a:solidFill>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dirty="0">
                <a:latin typeface="Arial"/>
                <a:ea typeface="Arial"/>
                <a:cs typeface="Arial"/>
                <a:sym typeface="Arial"/>
              </a:rPr>
              <a:t>Glioblastoma multiforme </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dirty="0">
                <a:latin typeface="Arial"/>
                <a:ea typeface="Arial"/>
                <a:cs typeface="Arial"/>
                <a:sym typeface="Arial"/>
              </a:rPr>
              <a:t>Meningioma </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dirty="0">
                <a:latin typeface="Arial"/>
                <a:ea typeface="Arial"/>
                <a:cs typeface="Arial"/>
                <a:sym typeface="Arial"/>
              </a:rPr>
              <a:t>Metastasis from breast cancer </a:t>
            </a:r>
            <a:endParaRPr sz="2400" dirty="0">
              <a:latin typeface="Arial"/>
              <a:ea typeface="Arial"/>
              <a:cs typeface="Arial"/>
              <a:sym typeface="Arial"/>
            </a:endParaRPr>
          </a:p>
          <a:p>
            <a:pPr marL="457200" lvl="0" indent="-381000" algn="l" rtl="0">
              <a:spcBef>
                <a:spcPts val="0"/>
              </a:spcBef>
              <a:spcAft>
                <a:spcPts val="0"/>
              </a:spcAft>
              <a:buSzPts val="2400"/>
              <a:buFont typeface="Arial"/>
              <a:buAutoNum type="alphaUcPeriod"/>
            </a:pPr>
            <a:r>
              <a:rPr lang="en-US" sz="2400" dirty="0">
                <a:latin typeface="Arial"/>
                <a:ea typeface="Arial"/>
                <a:cs typeface="Arial"/>
                <a:sym typeface="Arial"/>
              </a:rPr>
              <a:t>Pilocytic astrocytoma </a:t>
            </a:r>
            <a:endParaRPr sz="2400" dirty="0">
              <a:latin typeface="Arial"/>
              <a:ea typeface="Arial"/>
              <a:cs typeface="Arial"/>
              <a:sym typeface="Arial"/>
            </a:endParaRPr>
          </a:p>
        </p:txBody>
      </p:sp>
      <p:sp>
        <p:nvSpPr>
          <p:cNvPr id="6" name="Google Shape;451;g1230b3e6b9d_1_106">
            <a:extLst>
              <a:ext uri="{FF2B5EF4-FFF2-40B4-BE49-F238E27FC236}">
                <a16:creationId xmlns:a16="http://schemas.microsoft.com/office/drawing/2014/main" id="{0138658B-45FD-0B0D-54B2-B7DF2CC02948}"/>
              </a:ext>
            </a:extLst>
          </p:cNvPr>
          <p:cNvSpPr/>
          <p:nvPr/>
        </p:nvSpPr>
        <p:spPr>
          <a:xfrm>
            <a:off x="10366718" y="5114994"/>
            <a:ext cx="1376400" cy="1293300"/>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0000"/>
              </a:solidFill>
              <a:highlight>
                <a:srgbClr val="FF0000"/>
              </a:highlight>
            </a:endParaRPr>
          </a:p>
        </p:txBody>
      </p:sp>
    </p:spTree>
    <p:extLst>
      <p:ext uri="{BB962C8B-B14F-4D97-AF65-F5344CB8AC3E}">
        <p14:creationId xmlns:p14="http://schemas.microsoft.com/office/powerpoint/2010/main" val="330590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1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166;g1230b3e6b9d_1_10">
            <a:extLst>
              <a:ext uri="{FF2B5EF4-FFF2-40B4-BE49-F238E27FC236}">
                <a16:creationId xmlns:a16="http://schemas.microsoft.com/office/drawing/2014/main" id="{7C411DAF-A1E7-3532-85E9-AFB611E40E87}"/>
              </a:ext>
            </a:extLst>
          </p:cNvPr>
          <p:cNvSpPr txBox="1"/>
          <p:nvPr/>
        </p:nvSpPr>
        <p:spPr>
          <a:xfrm>
            <a:off x="298398" y="922164"/>
            <a:ext cx="117090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chemeClr val="dk1"/>
                </a:solidFill>
              </a:rPr>
              <a:t>A 35Y F presents to A&amp;E complaining of progressive leg weakness, </a:t>
            </a:r>
            <a:r>
              <a:rPr lang="en-US" sz="2200" dirty="0">
                <a:solidFill>
                  <a:schemeClr val="dk1"/>
                </a:solidFill>
              </a:rPr>
              <a:t>and swallowing difficulties</a:t>
            </a:r>
            <a:r>
              <a:rPr lang="en-US" sz="2200" i="0" u="none" strike="noStrike" cap="none" dirty="0">
                <a:solidFill>
                  <a:schemeClr val="dk1"/>
                </a:solidFill>
              </a:rPr>
              <a:t>. Maximal </a:t>
            </a:r>
            <a:r>
              <a:rPr lang="en-US" sz="2200" dirty="0">
                <a:solidFill>
                  <a:schemeClr val="dk1"/>
                </a:solidFill>
              </a:rPr>
              <a:t>expiratory</a:t>
            </a:r>
            <a:r>
              <a:rPr lang="en-US" sz="2200" i="0" u="none" strike="noStrike" cap="none" dirty="0">
                <a:solidFill>
                  <a:schemeClr val="dk1"/>
                </a:solidFill>
              </a:rPr>
              <a:t> </a:t>
            </a:r>
            <a:r>
              <a:rPr lang="en-US" sz="2200" dirty="0">
                <a:solidFill>
                  <a:schemeClr val="dk1"/>
                </a:solidFill>
              </a:rPr>
              <a:t>pressure</a:t>
            </a:r>
            <a:r>
              <a:rPr lang="en-US" sz="2200" i="0" u="none" strike="noStrike" cap="none" dirty="0">
                <a:solidFill>
                  <a:schemeClr val="dk1"/>
                </a:solidFill>
              </a:rPr>
              <a:t> was </a:t>
            </a:r>
            <a:r>
              <a:rPr lang="en-US" sz="2200" dirty="0">
                <a:solidFill>
                  <a:schemeClr val="dk1"/>
                </a:solidFill>
              </a:rPr>
              <a:t>68</a:t>
            </a:r>
            <a:r>
              <a:rPr lang="en-US" sz="2200" i="0" u="none" strike="noStrike" cap="none" dirty="0">
                <a:solidFill>
                  <a:schemeClr val="dk1"/>
                </a:solidFill>
              </a:rPr>
              <a:t>% of normal. PMHx reveals previous admission for treatment of gastroenteritis caused by </a:t>
            </a:r>
            <a:r>
              <a:rPr lang="en-US" sz="2200" i="1" u="none" strike="noStrike" cap="none" dirty="0">
                <a:solidFill>
                  <a:schemeClr val="dk1"/>
                </a:solidFill>
              </a:rPr>
              <a:t>Campylobacter </a:t>
            </a:r>
            <a:r>
              <a:rPr lang="en-US" sz="2200" i="1" u="none" strike="noStrike" cap="none" dirty="0" err="1">
                <a:solidFill>
                  <a:schemeClr val="dk1"/>
                </a:solidFill>
              </a:rPr>
              <a:t>jejuni</a:t>
            </a:r>
            <a:r>
              <a:rPr lang="en-US" sz="2200" i="1" u="none" strike="noStrike" cap="none" dirty="0">
                <a:solidFill>
                  <a:schemeClr val="dk1"/>
                </a:solidFill>
              </a:rPr>
              <a:t> </a:t>
            </a:r>
            <a:r>
              <a:rPr lang="en-US" sz="2200" i="0" u="none" strike="noStrike" cap="none" dirty="0">
                <a:solidFill>
                  <a:schemeClr val="dk1"/>
                </a:solidFill>
              </a:rPr>
              <a:t>two weeks ago. On examination she has hyporeflexia, bilateral facial </a:t>
            </a:r>
            <a:r>
              <a:rPr lang="en-US" sz="2200" dirty="0">
                <a:solidFill>
                  <a:schemeClr val="dk1"/>
                </a:solidFill>
              </a:rPr>
              <a:t>drooping</a:t>
            </a:r>
            <a:r>
              <a:rPr lang="en-US" sz="2200" i="0" u="none" strike="noStrike" cap="none" dirty="0">
                <a:solidFill>
                  <a:schemeClr val="dk1"/>
                </a:solidFill>
              </a:rPr>
              <a:t> and is in urinary retention. </a:t>
            </a:r>
            <a:endParaRPr sz="2200" dirty="0"/>
          </a:p>
          <a:p>
            <a:pPr marL="0" marR="0" lvl="0" indent="0" algn="l" rtl="0">
              <a:spcBef>
                <a:spcPts val="0"/>
              </a:spcBef>
              <a:spcAft>
                <a:spcPts val="0"/>
              </a:spcAft>
              <a:buNone/>
            </a:pPr>
            <a:endParaRPr sz="2200" dirty="0">
              <a:solidFill>
                <a:schemeClr val="dk1"/>
              </a:solidFill>
            </a:endParaRPr>
          </a:p>
          <a:p>
            <a:pPr marL="0" marR="0" lvl="0" indent="0" algn="l" rtl="0">
              <a:spcBef>
                <a:spcPts val="0"/>
              </a:spcBef>
              <a:spcAft>
                <a:spcPts val="0"/>
              </a:spcAft>
              <a:buNone/>
            </a:pPr>
            <a:r>
              <a:rPr lang="en-US" sz="2200" dirty="0">
                <a:solidFill>
                  <a:schemeClr val="dk1"/>
                </a:solidFill>
              </a:rPr>
              <a:t>What is your immediate management for this patient?</a:t>
            </a:r>
            <a:endParaRPr sz="2200" dirty="0"/>
          </a:p>
        </p:txBody>
      </p:sp>
      <p:sp>
        <p:nvSpPr>
          <p:cNvPr id="3" name="Google Shape;167;g1230b3e6b9d_1_10">
            <a:extLst>
              <a:ext uri="{FF2B5EF4-FFF2-40B4-BE49-F238E27FC236}">
                <a16:creationId xmlns:a16="http://schemas.microsoft.com/office/drawing/2014/main" id="{5955CCAF-F2EF-423E-E3C7-60F9EFAA229A}"/>
              </a:ext>
            </a:extLst>
          </p:cNvPr>
          <p:cNvSpPr txBox="1"/>
          <p:nvPr/>
        </p:nvSpPr>
        <p:spPr>
          <a:xfrm>
            <a:off x="298398" y="3520665"/>
            <a:ext cx="11598600" cy="2001000"/>
          </a:xfrm>
          <a:prstGeom prst="rect">
            <a:avLst/>
          </a:prstGeom>
          <a:noFill/>
          <a:ln>
            <a:noFill/>
          </a:ln>
        </p:spPr>
        <p:txBody>
          <a:bodyPr spcFirstLastPara="1" wrap="square" lIns="91425" tIns="45700" rIns="91425" bIns="45700" anchor="t" anchorCtr="0">
            <a:spAutoFit/>
          </a:bodyPr>
          <a:lstStyle/>
          <a:p>
            <a:pPr marL="342900" marR="0" lvl="0" indent="-317500" algn="l" rtl="0">
              <a:spcBef>
                <a:spcPts val="0"/>
              </a:spcBef>
              <a:spcAft>
                <a:spcPts val="0"/>
              </a:spcAft>
              <a:buSzPts val="2000"/>
              <a:buAutoNum type="alphaUcPeriod"/>
            </a:pPr>
            <a:r>
              <a:rPr lang="en-US" sz="2000" dirty="0"/>
              <a:t>Administer IV Immunoglobulins </a:t>
            </a:r>
            <a:endParaRPr sz="2000" dirty="0"/>
          </a:p>
          <a:p>
            <a:pPr marL="342900" marR="0" lvl="0" indent="-317500" algn="l" rtl="0">
              <a:spcBef>
                <a:spcPts val="0"/>
              </a:spcBef>
              <a:spcAft>
                <a:spcPts val="0"/>
              </a:spcAft>
              <a:buSzPts val="2000"/>
              <a:buAutoNum type="alphaUcPeriod"/>
            </a:pPr>
            <a:r>
              <a:rPr lang="en-US" sz="2000" b="1" dirty="0">
                <a:solidFill>
                  <a:srgbClr val="00B050"/>
                </a:solidFill>
              </a:rPr>
              <a:t>Admit to ITU for mechanical ventilation</a:t>
            </a:r>
            <a:endParaRPr sz="2000" b="1" dirty="0">
              <a:solidFill>
                <a:srgbClr val="00B050"/>
              </a:solidFill>
            </a:endParaRPr>
          </a:p>
          <a:p>
            <a:pPr marL="342900" marR="0" lvl="0" indent="-317500" algn="l" rtl="0">
              <a:spcBef>
                <a:spcPts val="0"/>
              </a:spcBef>
              <a:spcAft>
                <a:spcPts val="0"/>
              </a:spcAft>
              <a:buClr>
                <a:schemeClr val="dk1"/>
              </a:buClr>
              <a:buSzPts val="2000"/>
              <a:buAutoNum type="alphaUcPeriod"/>
            </a:pPr>
            <a:r>
              <a:rPr lang="en-US" sz="2000" dirty="0">
                <a:solidFill>
                  <a:schemeClr val="dk1"/>
                </a:solidFill>
              </a:rPr>
              <a:t>40mg Prednisolone </a:t>
            </a:r>
            <a:endParaRPr sz="2000" dirty="0"/>
          </a:p>
          <a:p>
            <a:pPr marL="342900" marR="0" lvl="0" indent="-317500" algn="l" rtl="0">
              <a:spcBef>
                <a:spcPts val="0"/>
              </a:spcBef>
              <a:spcAft>
                <a:spcPts val="0"/>
              </a:spcAft>
              <a:buClr>
                <a:schemeClr val="dk1"/>
              </a:buClr>
              <a:buSzPts val="2000"/>
              <a:buAutoNum type="alphaUcPeriod"/>
            </a:pPr>
            <a:r>
              <a:rPr lang="en-US" sz="2000" dirty="0">
                <a:solidFill>
                  <a:schemeClr val="dk1"/>
                </a:solidFill>
              </a:rPr>
              <a:t>Keep a watchful eye and wait</a:t>
            </a:r>
            <a:endParaRPr sz="2000" dirty="0"/>
          </a:p>
          <a:p>
            <a:pPr marL="342900" marR="0" lvl="0" indent="-317500" algn="l" rtl="0">
              <a:spcBef>
                <a:spcPts val="0"/>
              </a:spcBef>
              <a:spcAft>
                <a:spcPts val="0"/>
              </a:spcAft>
              <a:buClr>
                <a:schemeClr val="dk1"/>
              </a:buClr>
              <a:buSzPts val="2000"/>
              <a:buAutoNum type="alphaUcPeriod"/>
            </a:pPr>
            <a:r>
              <a:rPr lang="en-US" sz="2000" dirty="0">
                <a:solidFill>
                  <a:schemeClr val="dk1"/>
                </a:solidFill>
              </a:rPr>
              <a:t>Give </a:t>
            </a:r>
            <a:r>
              <a:rPr lang="en-GB" sz="2000" dirty="0" err="1">
                <a:solidFill>
                  <a:schemeClr val="dk1"/>
                </a:solidFill>
              </a:rPr>
              <a:t>Dalteparin</a:t>
            </a:r>
            <a:r>
              <a:rPr lang="en-US" sz="2000" dirty="0">
                <a:solidFill>
                  <a:schemeClr val="dk1"/>
                </a:solidFill>
              </a:rPr>
              <a:t> for thromboprophylaxis</a:t>
            </a:r>
            <a:endParaRPr sz="2000" dirty="0"/>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1AF48B5-F347-C1B2-E3CB-38FAB7B9DBF7}"/>
              </a:ext>
            </a:extLst>
          </p:cNvPr>
          <p:cNvPicPr>
            <a:picLocks noChangeAspect="1"/>
          </p:cNvPicPr>
          <p:nvPr/>
        </p:nvPicPr>
        <p:blipFill>
          <a:blip r:embed="rId4"/>
          <a:stretch>
            <a:fillRect/>
          </a:stretch>
        </p:blipFill>
        <p:spPr>
          <a:xfrm>
            <a:off x="10497192" y="5334798"/>
            <a:ext cx="1390008" cy="1304657"/>
          </a:xfrm>
          <a:prstGeom prst="rect">
            <a:avLst/>
          </a:prstGeom>
        </p:spPr>
      </p:pic>
    </p:spTree>
    <p:extLst>
      <p:ext uri="{BB962C8B-B14F-4D97-AF65-F5344CB8AC3E}">
        <p14:creationId xmlns:p14="http://schemas.microsoft.com/office/powerpoint/2010/main" val="3571197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Brain </a:t>
            </a:r>
            <a:r>
              <a:rPr lang="en-US" sz="4800" dirty="0" err="1">
                <a:solidFill>
                  <a:schemeClr val="lt1"/>
                </a:solidFill>
                <a:latin typeface="Calibri"/>
                <a:ea typeface="Calibri"/>
                <a:cs typeface="Calibri"/>
                <a:sym typeface="Calibri"/>
              </a:rPr>
              <a:t>Tumours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57;g11abb2efd87_0_28">
            <a:extLst>
              <a:ext uri="{FF2B5EF4-FFF2-40B4-BE49-F238E27FC236}">
                <a16:creationId xmlns:a16="http://schemas.microsoft.com/office/drawing/2014/main" id="{CC2B7C41-CD3E-35AC-3F1E-893E5A86E969}"/>
              </a:ext>
            </a:extLst>
          </p:cNvPr>
          <p:cNvSpPr txBox="1">
            <a:spLocks noGrp="1"/>
          </p:cNvSpPr>
          <p:nvPr>
            <p:ph type="body" idx="1"/>
          </p:nvPr>
        </p:nvSpPr>
        <p:spPr>
          <a:xfrm>
            <a:off x="68687" y="964169"/>
            <a:ext cx="12054624" cy="5444125"/>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AutoNum type="alphaUcPeriod"/>
            </a:pPr>
            <a:r>
              <a:rPr lang="en-US" sz="1800" dirty="0">
                <a:latin typeface="Arial"/>
                <a:ea typeface="Arial"/>
                <a:cs typeface="Arial"/>
                <a:sym typeface="Arial"/>
              </a:rPr>
              <a:t>Brain </a:t>
            </a:r>
            <a:r>
              <a:rPr lang="en-US" sz="1800" dirty="0" err="1">
                <a:latin typeface="Arial"/>
                <a:ea typeface="Arial"/>
                <a:cs typeface="Arial"/>
                <a:sym typeface="Arial"/>
              </a:rPr>
              <a:t>tumours</a:t>
            </a:r>
            <a:r>
              <a:rPr lang="en-US" sz="1800" dirty="0">
                <a:latin typeface="Arial"/>
                <a:ea typeface="Arial"/>
                <a:cs typeface="Arial"/>
                <a:sym typeface="Arial"/>
              </a:rPr>
              <a:t> are </a:t>
            </a:r>
            <a:r>
              <a:rPr lang="en-US" sz="1800" dirty="0">
                <a:solidFill>
                  <a:srgbClr val="FF0000"/>
                </a:solidFill>
                <a:latin typeface="Arial"/>
                <a:ea typeface="Arial"/>
                <a:cs typeface="Arial"/>
                <a:sym typeface="Arial"/>
              </a:rPr>
              <a:t>most commonly a result of metastatic spread</a:t>
            </a:r>
            <a:r>
              <a:rPr lang="en-US" sz="1800" dirty="0">
                <a:latin typeface="Arial"/>
                <a:ea typeface="Arial"/>
                <a:cs typeface="Arial"/>
                <a:sym typeface="Arial"/>
              </a:rPr>
              <a:t>, rather than being a primary lesion. With regards to </a:t>
            </a:r>
            <a:r>
              <a:rPr lang="en-US" sz="1800" dirty="0" err="1">
                <a:latin typeface="Arial"/>
                <a:ea typeface="Arial"/>
                <a:cs typeface="Arial"/>
                <a:sym typeface="Arial"/>
              </a:rPr>
              <a:t>tumours</a:t>
            </a:r>
            <a:r>
              <a:rPr lang="en-US" sz="1800" dirty="0">
                <a:latin typeface="Arial"/>
                <a:ea typeface="Arial"/>
                <a:cs typeface="Arial"/>
                <a:sym typeface="Arial"/>
              </a:rPr>
              <a:t> that spread to the brain, the following malignancies are the most likely causes (in descending order): </a:t>
            </a:r>
            <a:r>
              <a:rPr lang="en-US" sz="1800" dirty="0">
                <a:solidFill>
                  <a:srgbClr val="FF0000"/>
                </a:solidFill>
                <a:latin typeface="Arial"/>
                <a:ea typeface="Arial"/>
                <a:cs typeface="Arial"/>
                <a:sym typeface="Arial"/>
              </a:rPr>
              <a:t>Lung cancer</a:t>
            </a:r>
            <a:r>
              <a:rPr lang="en-US" sz="1800" dirty="0">
                <a:latin typeface="Arial"/>
                <a:ea typeface="Arial"/>
                <a:cs typeface="Arial"/>
                <a:sym typeface="Arial"/>
              </a:rPr>
              <a:t>, Breast cancer, Bowel cancer, Skin cancer (mainly melanoma) and kidney cancer. Hence A was the most likely cause. </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Glioblastoma is the </a:t>
            </a:r>
            <a:r>
              <a:rPr lang="en-US" sz="1800" dirty="0">
                <a:solidFill>
                  <a:srgbClr val="FF0000"/>
                </a:solidFill>
                <a:latin typeface="Arial"/>
                <a:ea typeface="Arial"/>
                <a:cs typeface="Arial"/>
                <a:sym typeface="Arial"/>
              </a:rPr>
              <a:t>most common primary brain </a:t>
            </a:r>
            <a:r>
              <a:rPr lang="en-US" sz="1800" dirty="0" err="1">
                <a:solidFill>
                  <a:srgbClr val="FF0000"/>
                </a:solidFill>
                <a:latin typeface="Arial"/>
                <a:ea typeface="Arial"/>
                <a:cs typeface="Arial"/>
                <a:sym typeface="Arial"/>
              </a:rPr>
              <a:t>tumour</a:t>
            </a:r>
            <a:r>
              <a:rPr lang="en-US" sz="1800" dirty="0">
                <a:solidFill>
                  <a:srgbClr val="FF0000"/>
                </a:solidFill>
                <a:latin typeface="Arial"/>
                <a:ea typeface="Arial"/>
                <a:cs typeface="Arial"/>
                <a:sym typeface="Arial"/>
              </a:rPr>
              <a:t> </a:t>
            </a:r>
            <a:r>
              <a:rPr lang="en-US" sz="1800" dirty="0">
                <a:latin typeface="Arial"/>
                <a:ea typeface="Arial"/>
                <a:cs typeface="Arial"/>
                <a:sym typeface="Arial"/>
              </a:rPr>
              <a:t>(but still less common than metastatic spread). It has a very poor prognosis (roughly 1 year). Main treatment is surgical with post operative chemo and radiotherapy. </a:t>
            </a:r>
            <a:r>
              <a:rPr lang="en-US" sz="1800" dirty="0">
                <a:solidFill>
                  <a:srgbClr val="FF0000"/>
                </a:solidFill>
                <a:latin typeface="Arial"/>
                <a:ea typeface="Arial"/>
                <a:cs typeface="Arial"/>
                <a:sym typeface="Arial"/>
              </a:rPr>
              <a:t>Dexamethasone can be used to treat oedema. </a:t>
            </a:r>
            <a:endParaRPr sz="1800" dirty="0">
              <a:solidFill>
                <a:srgbClr val="FF0000"/>
              </a:solidFill>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Meningioma are usually benign lesions that arise from the arachnoid cap cells. Compression is the main cause of symptoms rather than invasion. Treatment includes either surgical resection with or without radiotherapy</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Answer explained in A</a:t>
            </a: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eriod"/>
            </a:pPr>
            <a:r>
              <a:rPr lang="en-US" sz="1800" dirty="0">
                <a:latin typeface="Arial"/>
                <a:ea typeface="Arial"/>
                <a:cs typeface="Arial"/>
                <a:sym typeface="Arial"/>
              </a:rPr>
              <a:t>Pilocytic astrocytoma. If this was a young child, then this answer would have been more appropriate. It is the </a:t>
            </a:r>
            <a:r>
              <a:rPr lang="en-US" sz="1800" dirty="0">
                <a:solidFill>
                  <a:srgbClr val="FF0000"/>
                </a:solidFill>
                <a:latin typeface="Arial"/>
                <a:ea typeface="Arial"/>
                <a:cs typeface="Arial"/>
                <a:sym typeface="Arial"/>
              </a:rPr>
              <a:t>most common primary brain </a:t>
            </a:r>
            <a:r>
              <a:rPr lang="en-US" sz="1800" dirty="0" err="1">
                <a:solidFill>
                  <a:srgbClr val="FF0000"/>
                </a:solidFill>
                <a:latin typeface="Arial"/>
                <a:ea typeface="Arial"/>
                <a:cs typeface="Arial"/>
                <a:sym typeface="Arial"/>
              </a:rPr>
              <a:t>tumour</a:t>
            </a:r>
            <a:r>
              <a:rPr lang="en-US" sz="1800" dirty="0">
                <a:solidFill>
                  <a:srgbClr val="FF0000"/>
                </a:solidFill>
                <a:latin typeface="Arial"/>
                <a:ea typeface="Arial"/>
                <a:cs typeface="Arial"/>
                <a:sym typeface="Arial"/>
              </a:rPr>
              <a:t> in children</a:t>
            </a:r>
            <a:r>
              <a:rPr lang="en-US" sz="1800" dirty="0">
                <a:latin typeface="Arial"/>
                <a:ea typeface="Arial"/>
                <a:cs typeface="Arial"/>
                <a:sym typeface="Arial"/>
              </a:rPr>
              <a:t>. It shows Rosenthal </a:t>
            </a:r>
            <a:r>
              <a:rPr lang="en-US" sz="1800" dirty="0" err="1">
                <a:latin typeface="Arial"/>
                <a:ea typeface="Arial"/>
                <a:cs typeface="Arial"/>
                <a:sym typeface="Arial"/>
              </a:rPr>
              <a:t>fibres</a:t>
            </a:r>
            <a:r>
              <a:rPr lang="en-US" sz="1800" dirty="0">
                <a:latin typeface="Arial"/>
                <a:ea typeface="Arial"/>
                <a:cs typeface="Arial"/>
                <a:sym typeface="Arial"/>
              </a:rPr>
              <a:t> (corkscrew eosinophilic bundles) on histology. Usually benign and surgically excised</a:t>
            </a:r>
            <a:endParaRPr sz="1800" dirty="0">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0" lvl="0" indent="0" algn="l" rtl="0">
              <a:spcBef>
                <a:spcPts val="1000"/>
              </a:spcBef>
              <a:spcAft>
                <a:spcPts val="0"/>
              </a:spcAft>
              <a:buNone/>
            </a:pPr>
            <a:r>
              <a:rPr lang="en-US" sz="1400" dirty="0">
                <a:solidFill>
                  <a:srgbClr val="FF0000"/>
                </a:solidFill>
                <a:latin typeface="Arial"/>
                <a:ea typeface="Arial"/>
                <a:cs typeface="Arial"/>
                <a:sym typeface="Arial"/>
              </a:rPr>
              <a:t>Fun fact: </a:t>
            </a:r>
            <a:r>
              <a:rPr lang="en-US" sz="1400" dirty="0">
                <a:solidFill>
                  <a:srgbClr val="FF0000"/>
                </a:solidFill>
                <a:highlight>
                  <a:srgbClr val="FFFFFF"/>
                </a:highlight>
                <a:latin typeface="Arial"/>
                <a:ea typeface="Arial"/>
                <a:cs typeface="Arial"/>
                <a:sym typeface="Arial"/>
              </a:rPr>
              <a:t>The majority of adult </a:t>
            </a:r>
            <a:r>
              <a:rPr lang="en-US" sz="1400" dirty="0" err="1">
                <a:solidFill>
                  <a:srgbClr val="FF0000"/>
                </a:solidFill>
                <a:highlight>
                  <a:srgbClr val="FFFFFF"/>
                </a:highlight>
                <a:latin typeface="Arial"/>
                <a:ea typeface="Arial"/>
                <a:cs typeface="Arial"/>
                <a:sym typeface="Arial"/>
              </a:rPr>
              <a:t>tumours</a:t>
            </a:r>
            <a:r>
              <a:rPr lang="en-US" sz="1400" dirty="0">
                <a:solidFill>
                  <a:srgbClr val="FF0000"/>
                </a:solidFill>
                <a:highlight>
                  <a:srgbClr val="FFFFFF"/>
                </a:highlight>
                <a:latin typeface="Arial"/>
                <a:ea typeface="Arial"/>
                <a:cs typeface="Arial"/>
                <a:sym typeface="Arial"/>
              </a:rPr>
              <a:t> are supratentorial, where as the majority of childhood </a:t>
            </a:r>
            <a:r>
              <a:rPr lang="en-US" sz="1400" dirty="0" err="1">
                <a:solidFill>
                  <a:srgbClr val="FF0000"/>
                </a:solidFill>
                <a:highlight>
                  <a:srgbClr val="FFFFFF"/>
                </a:highlight>
                <a:latin typeface="Arial"/>
                <a:ea typeface="Arial"/>
                <a:cs typeface="Arial"/>
                <a:sym typeface="Arial"/>
              </a:rPr>
              <a:t>tumours</a:t>
            </a:r>
            <a:r>
              <a:rPr lang="en-US" sz="1400" dirty="0">
                <a:solidFill>
                  <a:srgbClr val="FF0000"/>
                </a:solidFill>
                <a:highlight>
                  <a:srgbClr val="FFFFFF"/>
                </a:highlight>
                <a:latin typeface="Arial"/>
                <a:ea typeface="Arial"/>
                <a:cs typeface="Arial"/>
                <a:sym typeface="Arial"/>
              </a:rPr>
              <a:t> are infratentorial.</a:t>
            </a:r>
            <a:endParaRPr sz="1400"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6453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1</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462;g11ab9a07e59_2_75">
            <a:extLst>
              <a:ext uri="{FF2B5EF4-FFF2-40B4-BE49-F238E27FC236}">
                <a16:creationId xmlns:a16="http://schemas.microsoft.com/office/drawing/2014/main" id="{F0F1E38C-B6FC-EF5F-F749-C5E01B4C66B1}"/>
              </a:ext>
            </a:extLst>
          </p:cNvPr>
          <p:cNvSpPr txBox="1">
            <a:spLocks noGrp="1"/>
          </p:cNvSpPr>
          <p:nvPr>
            <p:ph type="title"/>
          </p:nvPr>
        </p:nvSpPr>
        <p:spPr>
          <a:xfrm>
            <a:off x="838200" y="782217"/>
            <a:ext cx="10515600" cy="1771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sz="1800" dirty="0">
                <a:latin typeface="Arial"/>
                <a:ea typeface="Arial"/>
                <a:cs typeface="Arial"/>
                <a:sym typeface="Arial"/>
              </a:rPr>
              <a:t>A 23-year-old university student presents to the emergency department with fever and confusion. The previous night he felt unwell and had complained of a headache. This morning he seemed confused, and felt warm to touch. On physical examination he is acutely unwell with fever, tachycardia, and mild hypotension. Neck stiffness and a few truncal petechiae are present.</a:t>
            </a:r>
            <a:br>
              <a:rPr lang="en-US" sz="1800" dirty="0">
                <a:latin typeface="Arial"/>
                <a:ea typeface="Arial"/>
                <a:cs typeface="Arial"/>
                <a:sym typeface="Arial"/>
              </a:rPr>
            </a:br>
            <a:br>
              <a:rPr lang="en-US" sz="1800" dirty="0">
                <a:latin typeface="Arial"/>
                <a:ea typeface="Arial"/>
                <a:cs typeface="Arial"/>
                <a:sym typeface="Arial"/>
              </a:rPr>
            </a:br>
            <a:r>
              <a:rPr lang="en-US" sz="1800" dirty="0">
                <a:latin typeface="Arial"/>
                <a:ea typeface="Arial"/>
                <a:cs typeface="Arial"/>
                <a:sym typeface="Arial"/>
              </a:rPr>
              <a:t>A diagnosis of meningococcal disease was made.</a:t>
            </a:r>
            <a:endParaRPr sz="1800" dirty="0">
              <a:latin typeface="Arial"/>
              <a:ea typeface="Arial"/>
              <a:cs typeface="Arial"/>
              <a:sym typeface="Arial"/>
            </a:endParaRPr>
          </a:p>
        </p:txBody>
      </p:sp>
      <p:sp>
        <p:nvSpPr>
          <p:cNvPr id="3" name="Google Shape;463;g11ab9a07e59_2_75">
            <a:extLst>
              <a:ext uri="{FF2B5EF4-FFF2-40B4-BE49-F238E27FC236}">
                <a16:creationId xmlns:a16="http://schemas.microsoft.com/office/drawing/2014/main" id="{B4CED08A-DB5F-816A-7B7A-F88C9179ACC5}"/>
              </a:ext>
            </a:extLst>
          </p:cNvPr>
          <p:cNvSpPr txBox="1">
            <a:spLocks noGrp="1"/>
          </p:cNvSpPr>
          <p:nvPr>
            <p:ph type="body" idx="1"/>
          </p:nvPr>
        </p:nvSpPr>
        <p:spPr>
          <a:xfrm>
            <a:off x="838200" y="3168837"/>
            <a:ext cx="10515600" cy="34252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latin typeface="Arial"/>
                <a:ea typeface="Arial"/>
                <a:cs typeface="Arial"/>
                <a:sym typeface="Arial"/>
              </a:rPr>
              <a:t>A. Describe Brudzinski's and Kernig's sign (3)</a:t>
            </a:r>
            <a:endParaRPr/>
          </a:p>
          <a:p>
            <a:pPr marL="228600" lvl="0" indent="-127000" algn="l"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228600" lvl="0" indent="-127000" algn="l"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r>
              <a:rPr lang="en-US" sz="1600">
                <a:latin typeface="Arial"/>
                <a:ea typeface="Arial"/>
                <a:cs typeface="Arial"/>
                <a:sym typeface="Arial"/>
              </a:rPr>
              <a:t>B. What is the first line antibiotic for meningococcal meningitis? (1)</a:t>
            </a:r>
            <a:endParaRPr/>
          </a:p>
          <a:p>
            <a:pPr marL="228600" lvl="0" indent="-127000" algn="l"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228600" lvl="0" indent="-127000" algn="l"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r>
              <a:rPr lang="en-US" sz="1600">
                <a:latin typeface="Arial"/>
                <a:ea typeface="Arial"/>
                <a:cs typeface="Arial"/>
                <a:sym typeface="Arial"/>
              </a:rPr>
              <a:t>C. Which antibiotic is used as prophylaxis for close contacts? (1)</a:t>
            </a:r>
            <a:endParaRPr/>
          </a:p>
        </p:txBody>
      </p:sp>
    </p:spTree>
    <p:extLst>
      <p:ext uri="{BB962C8B-B14F-4D97-AF65-F5344CB8AC3E}">
        <p14:creationId xmlns:p14="http://schemas.microsoft.com/office/powerpoint/2010/main" val="3542328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1 Answers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030287" y="6574559"/>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2" name="Picture 11">
            <a:extLst>
              <a:ext uri="{FF2B5EF4-FFF2-40B4-BE49-F238E27FC236}">
                <a16:creationId xmlns:a16="http://schemas.microsoft.com/office/drawing/2014/main" id="{00588930-9D4C-DF9D-F434-729E5F588101}"/>
              </a:ext>
            </a:extLst>
          </p:cNvPr>
          <p:cNvPicPr>
            <a:picLocks noChangeAspect="1"/>
          </p:cNvPicPr>
          <p:nvPr/>
        </p:nvPicPr>
        <p:blipFill>
          <a:blip r:embed="rId4"/>
          <a:stretch>
            <a:fillRect/>
          </a:stretch>
        </p:blipFill>
        <p:spPr>
          <a:xfrm>
            <a:off x="-1" y="814812"/>
            <a:ext cx="5065711" cy="4611846"/>
          </a:xfrm>
          <a:prstGeom prst="rect">
            <a:avLst/>
          </a:prstGeom>
        </p:spPr>
      </p:pic>
      <p:pic>
        <p:nvPicPr>
          <p:cNvPr id="13" name="Picture 12">
            <a:extLst>
              <a:ext uri="{FF2B5EF4-FFF2-40B4-BE49-F238E27FC236}">
                <a16:creationId xmlns:a16="http://schemas.microsoft.com/office/drawing/2014/main" id="{18D2805C-7A06-2140-B6AA-441DFCD976B8}"/>
              </a:ext>
            </a:extLst>
          </p:cNvPr>
          <p:cNvPicPr>
            <a:picLocks noChangeAspect="1"/>
          </p:cNvPicPr>
          <p:nvPr/>
        </p:nvPicPr>
        <p:blipFill>
          <a:blip r:embed="rId5"/>
          <a:stretch>
            <a:fillRect/>
          </a:stretch>
        </p:blipFill>
        <p:spPr>
          <a:xfrm>
            <a:off x="5807241" y="769998"/>
            <a:ext cx="6453700" cy="4841493"/>
          </a:xfrm>
          <a:prstGeom prst="rect">
            <a:avLst/>
          </a:prstGeom>
        </p:spPr>
      </p:pic>
      <p:sp>
        <p:nvSpPr>
          <p:cNvPr id="14" name="Google Shape;472;g11ab9a07e59_2_81">
            <a:extLst>
              <a:ext uri="{FF2B5EF4-FFF2-40B4-BE49-F238E27FC236}">
                <a16:creationId xmlns:a16="http://schemas.microsoft.com/office/drawing/2014/main" id="{3659880C-BDA6-0143-33F4-9C8D54050607}"/>
              </a:ext>
            </a:extLst>
          </p:cNvPr>
          <p:cNvSpPr txBox="1"/>
          <p:nvPr/>
        </p:nvSpPr>
        <p:spPr>
          <a:xfrm>
            <a:off x="5738301" y="5604618"/>
            <a:ext cx="645369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C) </a:t>
            </a:r>
            <a:r>
              <a:rPr lang="en-US" sz="1800" dirty="0">
                <a:solidFill>
                  <a:schemeClr val="dk1"/>
                </a:solidFill>
                <a:latin typeface="Calibri"/>
                <a:ea typeface="Calibri"/>
                <a:cs typeface="Calibri"/>
                <a:sym typeface="Calibri"/>
              </a:rPr>
              <a:t>people who have been exposed to a patient with confirmed bacterial meningitis should be given prophylactic antibiotics if they have close contact within the 7 days before onset. </a:t>
            </a:r>
            <a:r>
              <a:rPr lang="en-US" sz="1800" dirty="0">
                <a:solidFill>
                  <a:schemeClr val="dk1"/>
                </a:solidFill>
                <a:highlight>
                  <a:srgbClr val="FFFF00"/>
                </a:highlight>
                <a:latin typeface="Calibri"/>
                <a:ea typeface="Calibri"/>
                <a:cs typeface="Calibri"/>
                <a:sym typeface="Calibri"/>
              </a:rPr>
              <a:t>Oral ciprofloxacin or rifampicin may be used</a:t>
            </a:r>
            <a:endParaRPr sz="1800" dirty="0">
              <a:solidFill>
                <a:schemeClr val="dk1"/>
              </a:solidFill>
              <a:highlight>
                <a:srgbClr val="FFFF00"/>
              </a:highlight>
              <a:latin typeface="Calibri"/>
              <a:ea typeface="Calibri"/>
              <a:cs typeface="Calibri"/>
              <a:sym typeface="Calibri"/>
            </a:endParaRPr>
          </a:p>
        </p:txBody>
      </p:sp>
      <p:sp>
        <p:nvSpPr>
          <p:cNvPr id="15" name="Google Shape;475;g11ab9a07e59_2_81">
            <a:extLst>
              <a:ext uri="{FF2B5EF4-FFF2-40B4-BE49-F238E27FC236}">
                <a16:creationId xmlns:a16="http://schemas.microsoft.com/office/drawing/2014/main" id="{A05E234C-9A32-807D-01BE-EAC4F1C7190E}"/>
              </a:ext>
            </a:extLst>
          </p:cNvPr>
          <p:cNvSpPr/>
          <p:nvPr/>
        </p:nvSpPr>
        <p:spPr>
          <a:xfrm>
            <a:off x="3832700" y="5498673"/>
            <a:ext cx="1023224" cy="1026582"/>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150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dirty="0">
                <a:solidFill>
                  <a:schemeClr val="bg1"/>
                </a:solidFill>
                <a:latin typeface="Arial"/>
                <a:ea typeface="Arial"/>
                <a:cs typeface="Arial"/>
                <a:sym typeface="Arial"/>
              </a:rPr>
              <a:t>SAQ 2</a:t>
            </a:r>
            <a:endParaRPr sz="4800" b="0" i="0" u="none" strike="noStrike" cap="none" dirty="0">
              <a:solidFill>
                <a:schemeClr val="bg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4" name="Google Shape;497;g11ab9a07e59_2_105">
            <a:extLst>
              <a:ext uri="{FF2B5EF4-FFF2-40B4-BE49-F238E27FC236}">
                <a16:creationId xmlns:a16="http://schemas.microsoft.com/office/drawing/2014/main" id="{8E2F8624-36D0-D536-0104-DE6108E17FB4}"/>
              </a:ext>
            </a:extLst>
          </p:cNvPr>
          <p:cNvSpPr txBox="1">
            <a:spLocks noGrp="1"/>
          </p:cNvSpPr>
          <p:nvPr>
            <p:ph type="title"/>
          </p:nvPr>
        </p:nvSpPr>
        <p:spPr>
          <a:xfrm>
            <a:off x="838200" y="814812"/>
            <a:ext cx="10515600" cy="19080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Arial"/>
              <a:buNone/>
            </a:pPr>
            <a:r>
              <a:rPr lang="en-US" sz="1600" b="0" i="0" dirty="0">
                <a:latin typeface="Arial"/>
                <a:ea typeface="Arial"/>
                <a:cs typeface="Arial"/>
                <a:sym typeface="Arial"/>
              </a:rPr>
              <a:t>A 5</a:t>
            </a:r>
            <a:r>
              <a:rPr lang="en-US" sz="1600" dirty="0">
                <a:latin typeface="Arial"/>
                <a:ea typeface="Arial"/>
                <a:cs typeface="Arial"/>
                <a:sym typeface="Arial"/>
              </a:rPr>
              <a:t>8</a:t>
            </a:r>
            <a:r>
              <a:rPr lang="en-US" sz="1600" b="0" i="0" dirty="0">
                <a:latin typeface="Arial"/>
                <a:ea typeface="Arial"/>
                <a:cs typeface="Arial"/>
                <a:sym typeface="Arial"/>
              </a:rPr>
              <a:t>-year-old man presents to the emergency department with headache, fever, blurred vision, and </a:t>
            </a:r>
            <a:r>
              <a:rPr lang="en-US" sz="1600" dirty="0">
                <a:latin typeface="Arial"/>
                <a:ea typeface="Arial"/>
                <a:cs typeface="Arial"/>
                <a:sym typeface="Arial"/>
              </a:rPr>
              <a:t>drowsiness</a:t>
            </a:r>
            <a:r>
              <a:rPr lang="en-US" sz="1600" b="0" i="0" dirty="0">
                <a:latin typeface="Arial"/>
                <a:ea typeface="Arial"/>
                <a:cs typeface="Arial"/>
                <a:sym typeface="Arial"/>
              </a:rPr>
              <a:t>. For the last 2 weeks he had been feeling ill and had decreased appetite. Three days prior to presentation he experienced intermittent confusion, severe headache, and fever. Examination was limited by a </a:t>
            </a:r>
            <a:r>
              <a:rPr lang="en-US" sz="1600" b="0" i="0" dirty="0" err="1">
                <a:latin typeface="Arial"/>
                <a:ea typeface="Arial"/>
                <a:cs typeface="Arial"/>
                <a:sym typeface="Arial"/>
              </a:rPr>
              <a:t>generalised</a:t>
            </a:r>
            <a:r>
              <a:rPr lang="en-US" sz="1600" b="0" i="0" dirty="0">
                <a:latin typeface="Arial"/>
                <a:ea typeface="Arial"/>
                <a:cs typeface="Arial"/>
                <a:sym typeface="Arial"/>
              </a:rPr>
              <a:t> tonic-</a:t>
            </a:r>
            <a:r>
              <a:rPr lang="en-US" sz="1600" b="0" i="0" dirty="0" err="1">
                <a:latin typeface="Arial"/>
                <a:ea typeface="Arial"/>
                <a:cs typeface="Arial"/>
                <a:sym typeface="Arial"/>
              </a:rPr>
              <a:t>clonic</a:t>
            </a:r>
            <a:r>
              <a:rPr lang="en-US" sz="1600" b="0" i="0" dirty="0">
                <a:latin typeface="Arial"/>
                <a:ea typeface="Arial"/>
                <a:cs typeface="Arial"/>
                <a:sym typeface="Arial"/>
              </a:rPr>
              <a:t> seizure, for which he received </a:t>
            </a:r>
            <a:r>
              <a:rPr lang="en-US" sz="1600" dirty="0">
                <a:latin typeface="Arial"/>
                <a:ea typeface="Arial"/>
                <a:cs typeface="Arial"/>
                <a:sym typeface="Arial"/>
              </a:rPr>
              <a:t>IM</a:t>
            </a:r>
            <a:r>
              <a:rPr lang="en-US" sz="1600" b="0" i="0" dirty="0">
                <a:latin typeface="Arial"/>
                <a:ea typeface="Arial"/>
                <a:cs typeface="Arial"/>
                <a:sym typeface="Arial"/>
              </a:rPr>
              <a:t> lorazepam.</a:t>
            </a:r>
            <a:br>
              <a:rPr lang="en-US" sz="1600" b="0" i="0" dirty="0">
                <a:latin typeface="Arial"/>
                <a:ea typeface="Arial"/>
                <a:cs typeface="Arial"/>
                <a:sym typeface="Arial"/>
              </a:rPr>
            </a:br>
            <a:br>
              <a:rPr lang="en-US" sz="1600" b="0" i="0" dirty="0">
                <a:latin typeface="Arial"/>
                <a:ea typeface="Arial"/>
                <a:cs typeface="Arial"/>
                <a:sym typeface="Arial"/>
              </a:rPr>
            </a:br>
            <a:r>
              <a:rPr lang="en-US" sz="1600" b="0" i="0" dirty="0">
                <a:latin typeface="Arial"/>
                <a:ea typeface="Arial"/>
                <a:cs typeface="Arial"/>
                <a:sym typeface="Arial"/>
              </a:rPr>
              <a:t>A lumbar puncture shows</a:t>
            </a:r>
            <a:r>
              <a:rPr lang="en-US" sz="1600" b="1" i="0" dirty="0">
                <a:solidFill>
                  <a:srgbClr val="202124"/>
                </a:solidFill>
                <a:latin typeface="Arial"/>
                <a:ea typeface="Arial"/>
                <a:cs typeface="Arial"/>
                <a:sym typeface="Arial"/>
              </a:rPr>
              <a:t> </a:t>
            </a:r>
            <a:r>
              <a:rPr lang="en-US" sz="1600" i="0" dirty="0">
                <a:solidFill>
                  <a:srgbClr val="202124"/>
                </a:solidFill>
                <a:latin typeface="Arial"/>
                <a:ea typeface="Arial"/>
                <a:cs typeface="Arial"/>
                <a:sym typeface="Arial"/>
              </a:rPr>
              <a:t>increased lymphocytes with normal glucose and mildly raised protein, viral PCR was positive.</a:t>
            </a:r>
            <a:endParaRPr sz="1600" dirty="0">
              <a:latin typeface="Arial"/>
              <a:ea typeface="Arial"/>
              <a:cs typeface="Arial"/>
              <a:sym typeface="Arial"/>
            </a:endParaRPr>
          </a:p>
        </p:txBody>
      </p:sp>
      <p:sp>
        <p:nvSpPr>
          <p:cNvPr id="5" name="Google Shape;498;g11ab9a07e59_2_105">
            <a:extLst>
              <a:ext uri="{FF2B5EF4-FFF2-40B4-BE49-F238E27FC236}">
                <a16:creationId xmlns:a16="http://schemas.microsoft.com/office/drawing/2014/main" id="{3397902A-EF26-D64C-C134-A46FEC791AE5}"/>
              </a:ext>
            </a:extLst>
          </p:cNvPr>
          <p:cNvSpPr txBox="1">
            <a:spLocks noGrp="1"/>
          </p:cNvSpPr>
          <p:nvPr>
            <p:ph type="body" idx="1"/>
          </p:nvPr>
        </p:nvSpPr>
        <p:spPr>
          <a:xfrm>
            <a:off x="838200" y="3355256"/>
            <a:ext cx="10515600" cy="32713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800">
                <a:latin typeface="Arial"/>
                <a:ea typeface="Arial"/>
                <a:cs typeface="Arial"/>
                <a:sym typeface="Arial"/>
              </a:rPr>
              <a:t>A) What is the most likely diagnosis? (1)</a:t>
            </a:r>
            <a:endParaRPr sz="1800">
              <a:latin typeface="Arial"/>
              <a:ea typeface="Arial"/>
              <a:cs typeface="Arial"/>
              <a:sym typeface="Arial"/>
            </a:endParaRPr>
          </a:p>
          <a:p>
            <a:pPr marL="514350" lvl="0" indent="-412750" algn="l" rtl="0">
              <a:lnSpc>
                <a:spcPct val="90000"/>
              </a:lnSpc>
              <a:spcBef>
                <a:spcPts val="1000"/>
              </a:spcBef>
              <a:spcAft>
                <a:spcPts val="0"/>
              </a:spcAft>
              <a:buClr>
                <a:schemeClr val="dk1"/>
              </a:buClr>
              <a:buSzPts val="1600"/>
              <a:buNone/>
            </a:pPr>
            <a:endParaRPr sz="180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endParaRPr sz="180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r>
              <a:rPr lang="en-US" sz="1800">
                <a:latin typeface="Arial"/>
                <a:ea typeface="Arial"/>
                <a:cs typeface="Arial"/>
                <a:sym typeface="Arial"/>
              </a:rPr>
              <a:t>B) What is the  most common causative pathogen? (1)</a:t>
            </a:r>
            <a:endParaRPr sz="1800">
              <a:latin typeface="Arial"/>
              <a:ea typeface="Arial"/>
              <a:cs typeface="Arial"/>
              <a:sym typeface="Arial"/>
            </a:endParaRPr>
          </a:p>
          <a:p>
            <a:pPr marL="514350" lvl="0" indent="-412750" algn="l" rtl="0">
              <a:lnSpc>
                <a:spcPct val="90000"/>
              </a:lnSpc>
              <a:spcBef>
                <a:spcPts val="1000"/>
              </a:spcBef>
              <a:spcAft>
                <a:spcPts val="0"/>
              </a:spcAft>
              <a:buClr>
                <a:schemeClr val="dk1"/>
              </a:buClr>
              <a:buSzPts val="1600"/>
              <a:buNone/>
            </a:pPr>
            <a:endParaRPr sz="180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endParaRPr sz="1800">
              <a:latin typeface="Arial"/>
              <a:ea typeface="Arial"/>
              <a:cs typeface="Arial"/>
              <a:sym typeface="Arial"/>
            </a:endParaRPr>
          </a:p>
          <a:p>
            <a:pPr marL="0" lvl="0" indent="0" algn="l" rtl="0">
              <a:lnSpc>
                <a:spcPct val="90000"/>
              </a:lnSpc>
              <a:spcBef>
                <a:spcPts val="1000"/>
              </a:spcBef>
              <a:spcAft>
                <a:spcPts val="0"/>
              </a:spcAft>
              <a:buClr>
                <a:schemeClr val="dk1"/>
              </a:buClr>
              <a:buSzPts val="1600"/>
              <a:buNone/>
            </a:pPr>
            <a:r>
              <a:rPr lang="en-US" sz="1800">
                <a:latin typeface="Arial"/>
                <a:ea typeface="Arial"/>
                <a:cs typeface="Arial"/>
                <a:sym typeface="Arial"/>
              </a:rPr>
              <a:t>C) What is the first line treatment for this patient? (1)</a:t>
            </a:r>
            <a:endParaRPr sz="1800">
              <a:latin typeface="Arial"/>
              <a:ea typeface="Arial"/>
              <a:cs typeface="Arial"/>
              <a:sym typeface="Arial"/>
            </a:endParaRPr>
          </a:p>
        </p:txBody>
      </p:sp>
    </p:spTree>
    <p:extLst>
      <p:ext uri="{BB962C8B-B14F-4D97-AF65-F5344CB8AC3E}">
        <p14:creationId xmlns:p14="http://schemas.microsoft.com/office/powerpoint/2010/main" val="4146706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2 Answers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Picture 1">
            <a:extLst>
              <a:ext uri="{FF2B5EF4-FFF2-40B4-BE49-F238E27FC236}">
                <a16:creationId xmlns:a16="http://schemas.microsoft.com/office/drawing/2014/main" id="{F4EF38D8-CD57-C5F8-DEED-F8F747C06C0B}"/>
              </a:ext>
            </a:extLst>
          </p:cNvPr>
          <p:cNvPicPr>
            <a:picLocks noChangeAspect="1"/>
          </p:cNvPicPr>
          <p:nvPr/>
        </p:nvPicPr>
        <p:blipFill>
          <a:blip r:embed="rId4"/>
          <a:stretch>
            <a:fillRect/>
          </a:stretch>
        </p:blipFill>
        <p:spPr>
          <a:xfrm>
            <a:off x="8053137" y="814811"/>
            <a:ext cx="4200296" cy="3582013"/>
          </a:xfrm>
          <a:prstGeom prst="rect">
            <a:avLst/>
          </a:prstGeom>
        </p:spPr>
      </p:pic>
      <p:sp>
        <p:nvSpPr>
          <p:cNvPr id="3" name="Google Shape;505;g11ab9a07e59_2_110">
            <a:extLst>
              <a:ext uri="{FF2B5EF4-FFF2-40B4-BE49-F238E27FC236}">
                <a16:creationId xmlns:a16="http://schemas.microsoft.com/office/drawing/2014/main" id="{AF980907-8BE6-04A9-AF7A-10C43CC211E1}"/>
              </a:ext>
            </a:extLst>
          </p:cNvPr>
          <p:cNvSpPr txBox="1"/>
          <p:nvPr/>
        </p:nvSpPr>
        <p:spPr>
          <a:xfrm>
            <a:off x="0" y="774594"/>
            <a:ext cx="7991704"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rPr>
              <a:t>Encephalitis</a:t>
            </a:r>
            <a:endParaRPr sz="1800" b="1" dirty="0">
              <a:solidFill>
                <a:schemeClr val="dk1"/>
              </a:solidFill>
            </a:endParaRPr>
          </a:p>
          <a:p>
            <a:pPr marL="0" marR="0" lvl="0" indent="0" algn="l" rtl="0">
              <a:spcBef>
                <a:spcPts val="0"/>
              </a:spcBef>
              <a:spcAft>
                <a:spcPts val="0"/>
              </a:spcAft>
              <a:buNone/>
            </a:pPr>
            <a:r>
              <a:rPr lang="en-US" sz="1800" dirty="0">
                <a:solidFill>
                  <a:schemeClr val="dk1"/>
                </a:solidFill>
              </a:rPr>
              <a:t>Features</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fever, headache, psychiatric symptoms</a:t>
            </a:r>
            <a:r>
              <a:rPr lang="en-US" sz="1800" dirty="0">
                <a:solidFill>
                  <a:schemeClr val="dk1"/>
                </a:solidFill>
                <a:highlight>
                  <a:srgbClr val="FFFF00"/>
                </a:highlight>
              </a:rPr>
              <a:t>, seizures</a:t>
            </a:r>
            <a:r>
              <a:rPr lang="en-US" sz="1800" dirty="0">
                <a:solidFill>
                  <a:schemeClr val="dk1"/>
                </a:solidFill>
              </a:rPr>
              <a:t>, vomiting focal features e.g. aphasia</a:t>
            </a:r>
            <a:endParaRPr sz="1800" dirty="0">
              <a:solidFill>
                <a:schemeClr val="dk1"/>
              </a:solidFill>
            </a:endParaRPr>
          </a:p>
          <a:p>
            <a:pPr marL="0" marR="0" lvl="0" indent="0" algn="l" rtl="0">
              <a:spcBef>
                <a:spcPts val="0"/>
              </a:spcBef>
              <a:spcAft>
                <a:spcPts val="0"/>
              </a:spcAft>
              <a:buNone/>
            </a:pPr>
            <a:r>
              <a:rPr lang="en-US" sz="1800" dirty="0">
                <a:solidFill>
                  <a:schemeClr val="dk1"/>
                </a:solidFill>
              </a:rPr>
              <a:t>Pathophysiology</a:t>
            </a:r>
            <a:endParaRPr dirty="0"/>
          </a:p>
          <a:p>
            <a:pPr marL="285750" marR="0" lvl="0" indent="-285750" algn="l" rtl="0">
              <a:spcBef>
                <a:spcPts val="0"/>
              </a:spcBef>
              <a:spcAft>
                <a:spcPts val="0"/>
              </a:spcAft>
              <a:buClr>
                <a:schemeClr val="dk1"/>
              </a:buClr>
              <a:buSzPts val="1800"/>
              <a:buChar char="•"/>
            </a:pPr>
            <a:r>
              <a:rPr lang="en-US" sz="1800" dirty="0">
                <a:solidFill>
                  <a:schemeClr val="dk1"/>
                </a:solidFill>
                <a:highlight>
                  <a:srgbClr val="FFFF00"/>
                </a:highlight>
              </a:rPr>
              <a:t>HSV-1 (Herpes Simplex virus)</a:t>
            </a:r>
            <a:r>
              <a:rPr lang="en-US" sz="1800" dirty="0">
                <a:solidFill>
                  <a:schemeClr val="dk1"/>
                </a:solidFill>
              </a:rPr>
              <a:t> responsible for 95% of cases in adults</a:t>
            </a:r>
            <a:endParaRPr sz="1800" dirty="0">
              <a:solidFill>
                <a:schemeClr val="dk1"/>
              </a:solidFill>
            </a:endParaRPr>
          </a:p>
          <a:p>
            <a:pPr marL="0" marR="0" lvl="0" indent="0" algn="l" rtl="0">
              <a:spcBef>
                <a:spcPts val="0"/>
              </a:spcBef>
              <a:spcAft>
                <a:spcPts val="0"/>
              </a:spcAft>
              <a:buNone/>
            </a:pPr>
            <a:r>
              <a:rPr lang="en-US" sz="1800" dirty="0">
                <a:solidFill>
                  <a:schemeClr val="dk1"/>
                </a:solidFill>
              </a:rPr>
              <a:t>Investigation</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CSF: </a:t>
            </a:r>
            <a:r>
              <a:rPr lang="en-US" sz="1800" dirty="0">
                <a:solidFill>
                  <a:schemeClr val="dk1"/>
                </a:solidFill>
                <a:highlight>
                  <a:srgbClr val="FFFF00"/>
                </a:highlight>
              </a:rPr>
              <a:t>lymphocytosis, elevated protein</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PCR for HSV</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neuroimaging</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medial temporal and inferior frontal changes (e.g. petechial haemorrhages)</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normal in one-third of patients</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MRI is better</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EEG pattern: lateralized periodic discharges at 2 Hz</a:t>
            </a:r>
            <a:endParaRPr sz="1800" dirty="0">
              <a:solidFill>
                <a:schemeClr val="dk1"/>
              </a:solidFill>
            </a:endParaRPr>
          </a:p>
          <a:p>
            <a:pPr marL="0" marR="0" lvl="0" indent="0" algn="l" rtl="0">
              <a:spcBef>
                <a:spcPts val="0"/>
              </a:spcBef>
              <a:spcAft>
                <a:spcPts val="0"/>
              </a:spcAft>
              <a:buNone/>
            </a:pPr>
            <a:r>
              <a:rPr lang="en-US" sz="1800" dirty="0">
                <a:solidFill>
                  <a:schemeClr val="dk1"/>
                </a:solidFill>
              </a:rPr>
              <a:t>Management</a:t>
            </a:r>
            <a:endParaRPr dirty="0"/>
          </a:p>
          <a:p>
            <a:pPr marL="285750" marR="0" lvl="0" indent="-285750" algn="l" rtl="0">
              <a:spcBef>
                <a:spcPts val="0"/>
              </a:spcBef>
              <a:spcAft>
                <a:spcPts val="0"/>
              </a:spcAft>
              <a:buClr>
                <a:schemeClr val="dk1"/>
              </a:buClr>
              <a:buSzPts val="1800"/>
              <a:buChar char="•"/>
            </a:pPr>
            <a:r>
              <a:rPr lang="en-US" sz="1800" dirty="0">
                <a:solidFill>
                  <a:schemeClr val="dk1"/>
                </a:solidFill>
              </a:rPr>
              <a:t>intravenous </a:t>
            </a:r>
            <a:r>
              <a:rPr lang="en-US" sz="1800" dirty="0">
                <a:solidFill>
                  <a:schemeClr val="dk1"/>
                </a:solidFill>
                <a:highlight>
                  <a:srgbClr val="FFFF00"/>
                </a:highlight>
              </a:rPr>
              <a:t>acyclovir</a:t>
            </a:r>
            <a:r>
              <a:rPr lang="en-US" sz="1800" dirty="0">
                <a:solidFill>
                  <a:schemeClr val="dk1"/>
                </a:solidFill>
              </a:rPr>
              <a:t> should be started in all cases of suspected encephalitis</a:t>
            </a:r>
            <a:endParaRPr dirty="0"/>
          </a:p>
        </p:txBody>
      </p:sp>
    </p:spTree>
    <p:extLst>
      <p:ext uri="{BB962C8B-B14F-4D97-AF65-F5344CB8AC3E}">
        <p14:creationId xmlns:p14="http://schemas.microsoft.com/office/powerpoint/2010/main" val="1309096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3</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512;g122e4eab94d_0_0">
            <a:extLst>
              <a:ext uri="{FF2B5EF4-FFF2-40B4-BE49-F238E27FC236}">
                <a16:creationId xmlns:a16="http://schemas.microsoft.com/office/drawing/2014/main" id="{C6206548-ECB5-EE39-DB71-22A543E3458D}"/>
              </a:ext>
            </a:extLst>
          </p:cNvPr>
          <p:cNvSpPr txBox="1">
            <a:spLocks noGrp="1"/>
          </p:cNvSpPr>
          <p:nvPr>
            <p:ph type="title"/>
          </p:nvPr>
        </p:nvSpPr>
        <p:spPr>
          <a:xfrm>
            <a:off x="816411" y="814812"/>
            <a:ext cx="10515600" cy="5412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1800" dirty="0">
                <a:latin typeface="Arial"/>
                <a:ea typeface="Arial"/>
                <a:cs typeface="Arial"/>
                <a:sym typeface="Arial"/>
              </a:rPr>
              <a:t>A 44 y/o male patient presents to A&amp;E with bilateral lower-limb weakness. On further examination you discover the patient’s lower-limbs are areflexic and there is a loss of anal sphincter movement. You order an MRI scan and the patient is subsequently diagnosed with cauda equina.</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arenR"/>
            </a:pPr>
            <a:r>
              <a:rPr lang="en-US" sz="1800" dirty="0">
                <a:latin typeface="Arial"/>
                <a:ea typeface="Arial"/>
                <a:cs typeface="Arial"/>
                <a:sym typeface="Arial"/>
              </a:rPr>
              <a:t>Where would you expect to see a lesion on the MRI scan? (1)</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arenR"/>
            </a:pPr>
            <a:r>
              <a:rPr lang="en-US" sz="1800" dirty="0">
                <a:latin typeface="Arial"/>
                <a:ea typeface="Arial"/>
                <a:cs typeface="Arial"/>
                <a:sym typeface="Arial"/>
              </a:rPr>
              <a:t>Give three other signs/ symptoms of cauda equina (3)</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arenR"/>
            </a:pPr>
            <a:r>
              <a:rPr lang="en-US" sz="1800" dirty="0">
                <a:latin typeface="Arial"/>
                <a:ea typeface="Arial"/>
                <a:cs typeface="Arial"/>
                <a:sym typeface="Arial"/>
              </a:rPr>
              <a:t>What is the initial management? (2)</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p:txBody>
      </p:sp>
    </p:spTree>
    <p:extLst>
      <p:ext uri="{BB962C8B-B14F-4D97-AF65-F5344CB8AC3E}">
        <p14:creationId xmlns:p14="http://schemas.microsoft.com/office/powerpoint/2010/main" val="1362867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3 Answers</a:t>
            </a:r>
            <a:endParaRPr lang="en-US"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518;g122e4eab94d_0_5">
            <a:extLst>
              <a:ext uri="{FF2B5EF4-FFF2-40B4-BE49-F238E27FC236}">
                <a16:creationId xmlns:a16="http://schemas.microsoft.com/office/drawing/2014/main" id="{02EDDDF5-6F44-C689-854F-EA719A5585CA}"/>
              </a:ext>
            </a:extLst>
          </p:cNvPr>
          <p:cNvSpPr txBox="1">
            <a:spLocks noGrp="1"/>
          </p:cNvSpPr>
          <p:nvPr>
            <p:ph type="body" idx="1"/>
          </p:nvPr>
        </p:nvSpPr>
        <p:spPr>
          <a:xfrm>
            <a:off x="838200" y="1063075"/>
            <a:ext cx="9078600" cy="511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dirty="0">
                <a:latin typeface="Arial"/>
                <a:ea typeface="Arial"/>
                <a:cs typeface="Arial"/>
                <a:sym typeface="Arial"/>
              </a:rPr>
              <a:t>Cauda equina is </a:t>
            </a:r>
            <a:r>
              <a:rPr lang="en-US" sz="1800" dirty="0">
                <a:highlight>
                  <a:srgbClr val="FFFF00"/>
                </a:highlight>
                <a:latin typeface="Arial"/>
                <a:ea typeface="Arial"/>
                <a:cs typeface="Arial"/>
                <a:sym typeface="Arial"/>
              </a:rPr>
              <a:t>compression </a:t>
            </a:r>
            <a:r>
              <a:rPr lang="en-US" sz="1800" dirty="0">
                <a:latin typeface="Arial"/>
                <a:ea typeface="Arial"/>
                <a:cs typeface="Arial"/>
                <a:sym typeface="Arial"/>
              </a:rPr>
              <a:t>of the nerve roots </a:t>
            </a:r>
            <a:r>
              <a:rPr lang="en-US" sz="1800" dirty="0">
                <a:highlight>
                  <a:srgbClr val="FFFF00"/>
                </a:highlight>
                <a:latin typeface="Arial"/>
                <a:ea typeface="Arial"/>
                <a:cs typeface="Arial"/>
                <a:sym typeface="Arial"/>
              </a:rPr>
              <a:t>at or caudal to L1</a:t>
            </a:r>
            <a:endParaRPr sz="1800" dirty="0">
              <a:highlight>
                <a:srgbClr val="FFFF00"/>
              </a:highlight>
              <a:latin typeface="Arial"/>
              <a:ea typeface="Arial"/>
              <a:cs typeface="Arial"/>
              <a:sym typeface="Arial"/>
            </a:endParaRPr>
          </a:p>
          <a:p>
            <a:pPr marL="0" lvl="0" indent="0" algn="l" rtl="0">
              <a:spcBef>
                <a:spcPts val="1000"/>
              </a:spcBef>
              <a:spcAft>
                <a:spcPts val="0"/>
              </a:spcAft>
              <a:buNone/>
            </a:pPr>
            <a:r>
              <a:rPr lang="en-US" sz="1800" dirty="0">
                <a:latin typeface="Arial"/>
                <a:ea typeface="Arial"/>
                <a:cs typeface="Arial"/>
                <a:sym typeface="Arial"/>
              </a:rPr>
              <a:t>Classic </a:t>
            </a:r>
            <a:r>
              <a:rPr lang="en-US" sz="1800" dirty="0">
                <a:highlight>
                  <a:srgbClr val="FFFF00"/>
                </a:highlight>
                <a:latin typeface="Arial"/>
                <a:ea typeface="Arial"/>
                <a:cs typeface="Arial"/>
                <a:sym typeface="Arial"/>
              </a:rPr>
              <a:t>clinical presentations</a:t>
            </a:r>
            <a:r>
              <a:rPr lang="en-US" sz="1800" dirty="0">
                <a:latin typeface="Arial"/>
                <a:ea typeface="Arial"/>
                <a:cs typeface="Arial"/>
                <a:sym typeface="Arial"/>
              </a:rPr>
              <a:t> include:</a:t>
            </a:r>
            <a:endParaRPr sz="1800" dirty="0">
              <a:latin typeface="Arial"/>
              <a:ea typeface="Arial"/>
              <a:cs typeface="Arial"/>
              <a:sym typeface="Arial"/>
            </a:endParaRPr>
          </a:p>
          <a:p>
            <a:pPr marL="457200" lvl="0" indent="-342900" algn="l" rtl="0">
              <a:spcBef>
                <a:spcPts val="1000"/>
              </a:spcBef>
              <a:spcAft>
                <a:spcPts val="0"/>
              </a:spcAft>
              <a:buSzPts val="1800"/>
              <a:buFont typeface="Arial"/>
              <a:buChar char="●"/>
            </a:pPr>
            <a:r>
              <a:rPr lang="en-US" sz="1800" dirty="0">
                <a:latin typeface="Arial"/>
                <a:ea typeface="Arial"/>
                <a:cs typeface="Arial"/>
                <a:sym typeface="Arial"/>
              </a:rPr>
              <a:t>‘Saddle </a:t>
            </a:r>
            <a:r>
              <a:rPr lang="en-US" sz="1800" dirty="0" err="1">
                <a:latin typeface="Arial"/>
                <a:ea typeface="Arial"/>
                <a:cs typeface="Arial"/>
                <a:sym typeface="Arial"/>
              </a:rPr>
              <a:t>anaesthesia</a:t>
            </a:r>
            <a:r>
              <a:rPr lang="en-US" sz="1800" dirty="0">
                <a:latin typeface="Arial"/>
                <a:ea typeface="Arial"/>
                <a:cs typeface="Arial"/>
                <a:sym typeface="Arial"/>
              </a:rPr>
              <a:t>’ - Genital, anus, buttock region</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Bilateral or unilateral sciatica - see diagram </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Urinary retention</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Erectile dysfunction</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Lower-limb leg weakness that is flaccid and areflexic (LMN signs). This is in contrast to spinal lesions further up the cord which would cause UMN lesion signs in the lower-limbs, not LMN signs</a:t>
            </a:r>
            <a:endParaRPr sz="1800" dirty="0">
              <a:latin typeface="Arial"/>
              <a:ea typeface="Arial"/>
              <a:cs typeface="Arial"/>
              <a:sym typeface="Arial"/>
            </a:endParaRPr>
          </a:p>
          <a:p>
            <a:pPr marL="0" lvl="0" indent="0" algn="l" rtl="0">
              <a:spcBef>
                <a:spcPts val="1000"/>
              </a:spcBef>
              <a:spcAft>
                <a:spcPts val="0"/>
              </a:spcAft>
              <a:buNone/>
            </a:pPr>
            <a:r>
              <a:rPr lang="en-US" sz="1800" dirty="0">
                <a:latin typeface="Arial"/>
                <a:ea typeface="Arial"/>
                <a:cs typeface="Arial"/>
                <a:sym typeface="Arial"/>
              </a:rPr>
              <a:t> On imaging:</a:t>
            </a:r>
            <a:endParaRPr sz="1800" dirty="0">
              <a:latin typeface="Arial"/>
              <a:ea typeface="Arial"/>
              <a:cs typeface="Arial"/>
              <a:sym typeface="Arial"/>
            </a:endParaRPr>
          </a:p>
          <a:p>
            <a:pPr marL="457200" lvl="0" indent="-342900" algn="l" rtl="0">
              <a:spcBef>
                <a:spcPts val="1000"/>
              </a:spcBef>
              <a:spcAft>
                <a:spcPts val="0"/>
              </a:spcAft>
              <a:buSzPts val="1800"/>
              <a:buFont typeface="Arial"/>
              <a:buChar char="●"/>
            </a:pPr>
            <a:r>
              <a:rPr lang="en-US" sz="1800" dirty="0">
                <a:latin typeface="Arial"/>
                <a:ea typeface="Arial"/>
                <a:cs typeface="Arial"/>
                <a:sym typeface="Arial"/>
              </a:rPr>
              <a:t>We would expect to find a lesion in the </a:t>
            </a:r>
            <a:r>
              <a:rPr lang="en-US" sz="1800" dirty="0">
                <a:highlight>
                  <a:srgbClr val="FFFF00"/>
                </a:highlight>
                <a:latin typeface="Arial"/>
                <a:ea typeface="Arial"/>
                <a:cs typeface="Arial"/>
                <a:sym typeface="Arial"/>
              </a:rPr>
              <a:t>lumbosacral region</a:t>
            </a:r>
            <a:endParaRPr sz="1800" dirty="0">
              <a:highlight>
                <a:srgbClr val="FFFF00"/>
              </a:highlight>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The most likely cause is a herniated disc</a:t>
            </a:r>
            <a:endParaRPr sz="1800" dirty="0">
              <a:latin typeface="Arial"/>
              <a:ea typeface="Arial"/>
              <a:cs typeface="Arial"/>
              <a:sym typeface="Arial"/>
            </a:endParaRPr>
          </a:p>
          <a:p>
            <a:pPr marL="0" lvl="0" indent="0" algn="l" rtl="0">
              <a:spcBef>
                <a:spcPts val="1000"/>
              </a:spcBef>
              <a:spcAft>
                <a:spcPts val="0"/>
              </a:spcAft>
              <a:buNone/>
            </a:pPr>
            <a:r>
              <a:rPr lang="en-US" sz="1800" dirty="0">
                <a:latin typeface="Arial"/>
                <a:ea typeface="Arial"/>
                <a:cs typeface="Arial"/>
                <a:sym typeface="Arial"/>
              </a:rPr>
              <a:t>Management:</a:t>
            </a:r>
            <a:endParaRPr sz="1800" dirty="0">
              <a:latin typeface="Arial"/>
              <a:ea typeface="Arial"/>
              <a:cs typeface="Arial"/>
              <a:sym typeface="Arial"/>
            </a:endParaRPr>
          </a:p>
          <a:p>
            <a:pPr marL="457200" lvl="0" indent="-342900" algn="l" rtl="0">
              <a:spcBef>
                <a:spcPts val="1000"/>
              </a:spcBef>
              <a:spcAft>
                <a:spcPts val="0"/>
              </a:spcAft>
              <a:buSzPts val="1800"/>
              <a:buFont typeface="Arial"/>
              <a:buChar char="●"/>
            </a:pPr>
            <a:r>
              <a:rPr lang="en-US" sz="1800" dirty="0">
                <a:latin typeface="Arial"/>
                <a:ea typeface="Arial"/>
                <a:cs typeface="Arial"/>
                <a:sym typeface="Arial"/>
              </a:rPr>
              <a:t>Urgent</a:t>
            </a:r>
            <a:r>
              <a:rPr lang="en-US" sz="1800" dirty="0">
                <a:highlight>
                  <a:srgbClr val="FFFFFF"/>
                </a:highlight>
                <a:latin typeface="Arial"/>
                <a:ea typeface="Arial"/>
                <a:cs typeface="Arial"/>
                <a:sym typeface="Arial"/>
              </a:rPr>
              <a:t> </a:t>
            </a:r>
            <a:r>
              <a:rPr lang="en-US" sz="1800" dirty="0">
                <a:highlight>
                  <a:srgbClr val="FFFF00"/>
                </a:highlight>
                <a:latin typeface="Arial"/>
                <a:ea typeface="Arial"/>
                <a:cs typeface="Arial"/>
                <a:sym typeface="Arial"/>
              </a:rPr>
              <a:t>referral to neurosurgery  </a:t>
            </a:r>
            <a:r>
              <a:rPr lang="en-US" sz="1800" dirty="0">
                <a:highlight>
                  <a:schemeClr val="lt1"/>
                </a:highlight>
                <a:latin typeface="Arial"/>
                <a:ea typeface="Arial"/>
                <a:cs typeface="Arial"/>
                <a:sym typeface="Arial"/>
              </a:rPr>
              <a:t>for </a:t>
            </a:r>
            <a:r>
              <a:rPr lang="en-US" sz="1800" dirty="0">
                <a:highlight>
                  <a:srgbClr val="FFFF00"/>
                </a:highlight>
                <a:latin typeface="Arial"/>
                <a:ea typeface="Arial"/>
                <a:cs typeface="Arial"/>
                <a:sym typeface="Arial"/>
              </a:rPr>
              <a:t>cord decompression</a:t>
            </a:r>
            <a:endParaRPr sz="1800" dirty="0">
              <a:highlight>
                <a:srgbClr val="FFFF00"/>
              </a:highlight>
              <a:latin typeface="Arial"/>
              <a:ea typeface="Arial"/>
              <a:cs typeface="Arial"/>
              <a:sym typeface="Arial"/>
            </a:endParaRPr>
          </a:p>
        </p:txBody>
      </p:sp>
      <p:pic>
        <p:nvPicPr>
          <p:cNvPr id="3" name="Google Shape;519;g122e4eab94d_0_5">
            <a:extLst>
              <a:ext uri="{FF2B5EF4-FFF2-40B4-BE49-F238E27FC236}">
                <a16:creationId xmlns:a16="http://schemas.microsoft.com/office/drawing/2014/main" id="{869DE1C1-AD1A-702D-E28B-6424FFCFA273}"/>
              </a:ext>
            </a:extLst>
          </p:cNvPr>
          <p:cNvPicPr preferRelativeResize="0"/>
          <p:nvPr/>
        </p:nvPicPr>
        <p:blipFill>
          <a:blip r:embed="rId4">
            <a:alphaModFix/>
          </a:blip>
          <a:stretch>
            <a:fillRect/>
          </a:stretch>
        </p:blipFill>
        <p:spPr>
          <a:xfrm>
            <a:off x="10032650" y="1687050"/>
            <a:ext cx="876300" cy="2943225"/>
          </a:xfrm>
          <a:prstGeom prst="rect">
            <a:avLst/>
          </a:prstGeom>
          <a:noFill/>
          <a:ln>
            <a:noFill/>
          </a:ln>
        </p:spPr>
      </p:pic>
      <p:pic>
        <p:nvPicPr>
          <p:cNvPr id="4" name="Picture 3">
            <a:extLst>
              <a:ext uri="{FF2B5EF4-FFF2-40B4-BE49-F238E27FC236}">
                <a16:creationId xmlns:a16="http://schemas.microsoft.com/office/drawing/2014/main" id="{0C0AB76A-941C-8E58-DD82-F4D285AE751D}"/>
              </a:ext>
            </a:extLst>
          </p:cNvPr>
          <p:cNvPicPr>
            <a:picLocks noChangeAspect="1"/>
          </p:cNvPicPr>
          <p:nvPr/>
        </p:nvPicPr>
        <p:blipFill>
          <a:blip r:embed="rId5"/>
          <a:stretch>
            <a:fillRect/>
          </a:stretch>
        </p:blipFill>
        <p:spPr>
          <a:xfrm>
            <a:off x="10059776" y="5047631"/>
            <a:ext cx="1176630" cy="1170533"/>
          </a:xfrm>
          <a:prstGeom prst="rect">
            <a:avLst/>
          </a:prstGeom>
        </p:spPr>
      </p:pic>
    </p:spTree>
    <p:extLst>
      <p:ext uri="{BB962C8B-B14F-4D97-AF65-F5344CB8AC3E}">
        <p14:creationId xmlns:p14="http://schemas.microsoft.com/office/powerpoint/2010/main" val="3306132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4</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524;g122e4eab94d_0_11">
            <a:extLst>
              <a:ext uri="{FF2B5EF4-FFF2-40B4-BE49-F238E27FC236}">
                <a16:creationId xmlns:a16="http://schemas.microsoft.com/office/drawing/2014/main" id="{2865115B-0DFA-FDBC-45A3-9E6883E8F93A}"/>
              </a:ext>
            </a:extLst>
          </p:cNvPr>
          <p:cNvSpPr txBox="1">
            <a:spLocks noGrp="1"/>
          </p:cNvSpPr>
          <p:nvPr>
            <p:ph type="title"/>
          </p:nvPr>
        </p:nvSpPr>
        <p:spPr>
          <a:xfrm>
            <a:off x="838200" y="567450"/>
            <a:ext cx="10515600" cy="5723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1800" dirty="0">
                <a:latin typeface="Arial"/>
                <a:ea typeface="Arial"/>
                <a:cs typeface="Arial"/>
                <a:sym typeface="Arial"/>
              </a:rPr>
              <a:t>A 70 year-old man presents to your clinic with a 1-year history of rigidity and loss of dexterity. His handwriting has become smaller and his wife feels his wife feels his face is less expressive and his voice softer. His symptoms developed insidiously but have mildly progressed. You suspect a diagnosis of Parkinson’s disease. </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arenR"/>
            </a:pPr>
            <a:r>
              <a:rPr lang="en-US" sz="1800" dirty="0">
                <a:latin typeface="Arial"/>
                <a:ea typeface="Arial"/>
                <a:cs typeface="Arial"/>
                <a:sym typeface="Arial"/>
              </a:rPr>
              <a:t>What are the three cardinal signs parkinsonism? (3)</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arenR"/>
            </a:pPr>
            <a:r>
              <a:rPr lang="en-US" sz="1800" dirty="0">
                <a:latin typeface="Arial"/>
                <a:ea typeface="Arial"/>
                <a:cs typeface="Arial"/>
                <a:sym typeface="Arial"/>
              </a:rPr>
              <a:t>Name three differences between benign essential tremor and parkinsonian tremor. (3)</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AutoNum type="alphaUcParenR"/>
            </a:pPr>
            <a:r>
              <a:rPr lang="en-US" sz="1800" dirty="0">
                <a:latin typeface="Arial"/>
                <a:ea typeface="Arial"/>
                <a:cs typeface="Arial"/>
                <a:sym typeface="Arial"/>
              </a:rPr>
              <a:t>Name the first-line management of </a:t>
            </a:r>
            <a:r>
              <a:rPr lang="en-US" sz="1800" dirty="0" err="1">
                <a:latin typeface="Arial"/>
                <a:ea typeface="Arial"/>
                <a:cs typeface="Arial"/>
                <a:sym typeface="Arial"/>
              </a:rPr>
              <a:t>parkinson’s</a:t>
            </a:r>
            <a:r>
              <a:rPr lang="en-US" sz="1800" dirty="0">
                <a:latin typeface="Arial"/>
                <a:ea typeface="Arial"/>
                <a:cs typeface="Arial"/>
                <a:sym typeface="Arial"/>
              </a:rPr>
              <a:t> disease. </a:t>
            </a:r>
            <a:endParaRPr sz="1800" dirty="0">
              <a:latin typeface="Arial"/>
              <a:ea typeface="Arial"/>
              <a:cs typeface="Arial"/>
              <a:sym typeface="Arial"/>
            </a:endParaRPr>
          </a:p>
        </p:txBody>
      </p:sp>
    </p:spTree>
    <p:extLst>
      <p:ext uri="{BB962C8B-B14F-4D97-AF65-F5344CB8AC3E}">
        <p14:creationId xmlns:p14="http://schemas.microsoft.com/office/powerpoint/2010/main" val="4258053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SAQ 4 Answers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5" name="Google Shape;529;g122e4eab94d_0_16">
            <a:extLst>
              <a:ext uri="{FF2B5EF4-FFF2-40B4-BE49-F238E27FC236}">
                <a16:creationId xmlns:a16="http://schemas.microsoft.com/office/drawing/2014/main" id="{ED0336BF-DA4C-C944-EA77-9664BD2639CC}"/>
              </a:ext>
            </a:extLst>
          </p:cNvPr>
          <p:cNvSpPr txBox="1">
            <a:spLocks noGrp="1"/>
          </p:cNvSpPr>
          <p:nvPr>
            <p:ph type="title"/>
          </p:nvPr>
        </p:nvSpPr>
        <p:spPr>
          <a:xfrm>
            <a:off x="0" y="-140536"/>
            <a:ext cx="5065712" cy="6266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Parkinson’s disease is a neurodegenerative disease with selective </a:t>
            </a:r>
            <a:r>
              <a:rPr lang="en-US" sz="1800" dirty="0">
                <a:highlight>
                  <a:srgbClr val="FFFF00"/>
                </a:highlight>
                <a:latin typeface="Arial"/>
                <a:ea typeface="Arial"/>
                <a:cs typeface="Arial"/>
                <a:sym typeface="Arial"/>
              </a:rPr>
              <a:t>loss of nigrostriatal dopaminergic neurons</a:t>
            </a:r>
            <a:r>
              <a:rPr lang="en-US" sz="1800" dirty="0">
                <a:latin typeface="Arial"/>
                <a:ea typeface="Arial"/>
                <a:cs typeface="Arial"/>
                <a:sym typeface="Arial"/>
              </a:rPr>
              <a:t> in the </a:t>
            </a:r>
            <a:r>
              <a:rPr lang="en-US" sz="1800" dirty="0">
                <a:highlight>
                  <a:srgbClr val="FFFF00"/>
                </a:highlight>
                <a:latin typeface="Arial"/>
                <a:ea typeface="Arial"/>
                <a:cs typeface="Arial"/>
                <a:sym typeface="Arial"/>
              </a:rPr>
              <a:t>substantia nigra</a:t>
            </a:r>
            <a:endParaRPr sz="1800" dirty="0">
              <a:latin typeface="Arial"/>
              <a:ea typeface="Arial"/>
              <a:cs typeface="Arial"/>
              <a:sym typeface="Arial"/>
            </a:endParaRPr>
          </a:p>
          <a:p>
            <a:pPr marL="0" lvl="0" indent="0" algn="l" rtl="0">
              <a:spcBef>
                <a:spcPts val="0"/>
              </a:spcBef>
              <a:spcAft>
                <a:spcPts val="0"/>
              </a:spcAft>
              <a:buNone/>
            </a:pPr>
            <a:r>
              <a:rPr lang="en-US" sz="1800" dirty="0">
                <a:highlight>
                  <a:srgbClr val="FFFF00"/>
                </a:highlight>
                <a:latin typeface="Arial"/>
                <a:ea typeface="Arial"/>
                <a:cs typeface="Arial"/>
                <a:sym typeface="Arial"/>
              </a:rPr>
              <a:t>Parkinsonism triad</a:t>
            </a:r>
            <a:r>
              <a:rPr lang="en-US" sz="1800" dirty="0">
                <a:latin typeface="Arial"/>
                <a:ea typeface="Arial"/>
                <a:cs typeface="Arial"/>
                <a:sym typeface="Arial"/>
              </a:rPr>
              <a:t>:</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Rigidity</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Bradykinesia</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Resting tremor</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Parkinson’s vs benign essential tremor:</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See table</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Management:</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highlight>
                  <a:srgbClr val="FFFF00"/>
                </a:highlight>
                <a:latin typeface="Arial"/>
                <a:ea typeface="Arial"/>
                <a:cs typeface="Arial"/>
                <a:sym typeface="Arial"/>
              </a:rPr>
              <a:t>1st Line - Levodopa</a:t>
            </a:r>
            <a:r>
              <a:rPr lang="en-US" sz="1800" dirty="0">
                <a:latin typeface="Arial"/>
                <a:ea typeface="Arial"/>
                <a:cs typeface="Arial"/>
                <a:sym typeface="Arial"/>
              </a:rPr>
              <a:t> (usually given alongside a </a:t>
            </a:r>
            <a:r>
              <a:rPr lang="en-US" sz="1800" dirty="0">
                <a:highlight>
                  <a:srgbClr val="FFFF00"/>
                </a:highlight>
                <a:latin typeface="Arial"/>
                <a:ea typeface="Arial"/>
                <a:cs typeface="Arial"/>
                <a:sym typeface="Arial"/>
              </a:rPr>
              <a:t>decarboxylase inhibitor e.g., co-</a:t>
            </a:r>
            <a:r>
              <a:rPr lang="en-US" sz="1800" dirty="0" err="1">
                <a:highlight>
                  <a:srgbClr val="FFFF00"/>
                </a:highlight>
                <a:latin typeface="Arial"/>
                <a:ea typeface="Arial"/>
                <a:cs typeface="Arial"/>
                <a:sym typeface="Arial"/>
              </a:rPr>
              <a:t>careldopa</a:t>
            </a:r>
            <a:r>
              <a:rPr lang="en-US" sz="1800" dirty="0">
                <a:latin typeface="Arial"/>
                <a:ea typeface="Arial"/>
                <a:cs typeface="Arial"/>
                <a:sym typeface="Arial"/>
              </a:rPr>
              <a:t> to prevent peripheral conversion of levodopa and </a:t>
            </a:r>
            <a:r>
              <a:rPr lang="en-US" sz="1800" dirty="0" err="1">
                <a:latin typeface="Arial"/>
                <a:ea typeface="Arial"/>
                <a:cs typeface="Arial"/>
                <a:sym typeface="Arial"/>
              </a:rPr>
              <a:t>maximise</a:t>
            </a:r>
            <a:r>
              <a:rPr lang="en-US" sz="1800" dirty="0">
                <a:latin typeface="Arial"/>
                <a:ea typeface="Arial"/>
                <a:cs typeface="Arial"/>
                <a:sym typeface="Arial"/>
              </a:rPr>
              <a:t> dose that crosses blood brain barrier), pramipexole, MAO-I, ropinirole</a:t>
            </a:r>
            <a:endParaRPr sz="1800" dirty="0">
              <a:latin typeface="Arial"/>
              <a:ea typeface="Arial"/>
              <a:cs typeface="Arial"/>
              <a:sym typeface="Arial"/>
            </a:endParaRPr>
          </a:p>
        </p:txBody>
      </p:sp>
      <p:pic>
        <p:nvPicPr>
          <p:cNvPr id="6" name="Google Shape;530;g122e4eab94d_0_16">
            <a:extLst>
              <a:ext uri="{FF2B5EF4-FFF2-40B4-BE49-F238E27FC236}">
                <a16:creationId xmlns:a16="http://schemas.microsoft.com/office/drawing/2014/main" id="{7F42B990-3CA7-435D-4511-7D8A9BEBB7AF}"/>
              </a:ext>
            </a:extLst>
          </p:cNvPr>
          <p:cNvPicPr preferRelativeResize="0"/>
          <p:nvPr/>
        </p:nvPicPr>
        <p:blipFill>
          <a:blip r:embed="rId4">
            <a:alphaModFix/>
          </a:blip>
          <a:stretch>
            <a:fillRect/>
          </a:stretch>
        </p:blipFill>
        <p:spPr>
          <a:xfrm>
            <a:off x="6829046" y="830956"/>
            <a:ext cx="5362953" cy="5833547"/>
          </a:xfrm>
          <a:prstGeom prst="rect">
            <a:avLst/>
          </a:prstGeom>
          <a:noFill/>
          <a:ln>
            <a:noFill/>
          </a:ln>
        </p:spPr>
      </p:pic>
      <p:sp>
        <p:nvSpPr>
          <p:cNvPr id="8" name="Google Shape;532;g122e4eab94d_0_16">
            <a:extLst>
              <a:ext uri="{FF2B5EF4-FFF2-40B4-BE49-F238E27FC236}">
                <a16:creationId xmlns:a16="http://schemas.microsoft.com/office/drawing/2014/main" id="{35FA2FED-0160-B40C-351D-91890B430A22}"/>
              </a:ext>
            </a:extLst>
          </p:cNvPr>
          <p:cNvSpPr/>
          <p:nvPr/>
        </p:nvSpPr>
        <p:spPr>
          <a:xfrm>
            <a:off x="5190356" y="4923032"/>
            <a:ext cx="1162800" cy="11625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879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GB" dirty="0"/>
              <a:t>mononeuropathies and radiculopathies can be confusing</a:t>
            </a:r>
          </a:p>
          <a:p>
            <a:pPr indent="-457200">
              <a:spcBef>
                <a:spcPts val="0"/>
              </a:spcBef>
              <a:buSzPts val="2800"/>
            </a:pPr>
            <a:endParaRPr lang="en-GB" dirty="0"/>
          </a:p>
          <a:p>
            <a:pPr indent="-457200">
              <a:spcBef>
                <a:spcPts val="0"/>
              </a:spcBef>
              <a:buSzPts val="2800"/>
            </a:pPr>
            <a:r>
              <a:rPr lang="en-GB" dirty="0"/>
              <a:t>Common things are common (stroke, epilepsy, dementia, headaches)</a:t>
            </a:r>
          </a:p>
          <a:p>
            <a:pPr indent="-457200">
              <a:spcBef>
                <a:spcPts val="0"/>
              </a:spcBef>
              <a:buSzPts val="2800"/>
            </a:pPr>
            <a:endParaRPr lang="en-GB" dirty="0"/>
          </a:p>
          <a:p>
            <a:pPr indent="-457200">
              <a:spcBef>
                <a:spcPts val="0"/>
              </a:spcBef>
              <a:buSzPts val="2800"/>
            </a:pPr>
            <a:r>
              <a:rPr lang="en-GB" dirty="0"/>
              <a:t>Don’t forget public health</a:t>
            </a:r>
          </a:p>
          <a:p>
            <a:pPr indent="-457200">
              <a:spcBef>
                <a:spcPts val="0"/>
              </a:spcBef>
              <a:buSzPts val="2800"/>
            </a:pPr>
            <a:endParaRPr lang="en-GB" dirty="0"/>
          </a:p>
          <a:p>
            <a:pPr marL="0" indent="0" algn="ctr">
              <a:spcBef>
                <a:spcPts val="0"/>
              </a:spcBef>
              <a:buSzPts val="2800"/>
              <a:buNone/>
            </a:pPr>
            <a:r>
              <a:rPr lang="en-GB" dirty="0"/>
              <a:t>Good Luck!!</a:t>
            </a:r>
          </a:p>
          <a:p>
            <a:pPr marL="342900" lvl="0" indent="-342900" algn="l" rtl="0">
              <a:lnSpc>
                <a:spcPct val="90000"/>
              </a:lnSpc>
              <a:spcBef>
                <a:spcPts val="0"/>
              </a:spcBef>
              <a:spcAft>
                <a:spcPts val="0"/>
              </a:spcAft>
              <a:buClr>
                <a:schemeClr val="dk1"/>
              </a:buClr>
              <a:buSzPts val="2800"/>
              <a:buNone/>
            </a:pPr>
            <a:endParaRPr dirty="0"/>
          </a:p>
        </p:txBody>
      </p:sp>
      <p:sp>
        <p:nvSpPr>
          <p:cNvPr id="142" name="Google Shape;142;p6"/>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6"/>
          <p:cNvSpPr txBox="1"/>
          <p:nvPr/>
        </p:nvSpPr>
        <p:spPr>
          <a:xfrm>
            <a:off x="3748896" y="385212"/>
            <a:ext cx="4694207"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dirty="0">
                <a:solidFill>
                  <a:schemeClr val="lt1"/>
                </a:solidFill>
                <a:latin typeface="Calibri"/>
                <a:ea typeface="Calibri"/>
                <a:cs typeface="Calibri"/>
                <a:sym typeface="Calibri"/>
              </a:rPr>
              <a:t>Conclusion</a:t>
            </a:r>
            <a:endParaRPr sz="3200" b="0" i="0" u="none" strike="noStrike" cap="none" dirty="0">
              <a:solidFill>
                <a:schemeClr val="dk1"/>
              </a:solidFill>
              <a:latin typeface="Calibri"/>
              <a:ea typeface="Calibri"/>
              <a:cs typeface="Calibri"/>
              <a:sym typeface="Calibri"/>
            </a:endParaRPr>
          </a:p>
        </p:txBody>
      </p:sp>
      <p:sp>
        <p:nvSpPr>
          <p:cNvPr id="144" name="Google Shape;144;p6"/>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6"/>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1562369" y="-16144"/>
            <a:ext cx="906726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0" i="0" u="none" strike="noStrike" cap="none" dirty="0">
                <a:solidFill>
                  <a:schemeClr val="bg1"/>
                </a:solidFill>
                <a:latin typeface="Calibri"/>
                <a:ea typeface="Calibri"/>
                <a:cs typeface="Calibri"/>
                <a:sym typeface="Calibri"/>
              </a:rPr>
              <a:t>Guillain</a:t>
            </a:r>
            <a:r>
              <a:rPr lang="en-GB" sz="4800" dirty="0">
                <a:solidFill>
                  <a:schemeClr val="bg1"/>
                </a:solidFill>
                <a:latin typeface="Calibri"/>
                <a:ea typeface="Calibri"/>
                <a:cs typeface="Calibri"/>
                <a:sym typeface="Calibri"/>
              </a:rPr>
              <a:t>-Barre Syndrome</a:t>
            </a:r>
            <a:endParaRPr sz="4800" b="0" i="0" u="none" strike="noStrike" cap="none" dirty="0">
              <a:solidFill>
                <a:schemeClr val="bg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Google Shape;180;p3">
            <a:extLst>
              <a:ext uri="{FF2B5EF4-FFF2-40B4-BE49-F238E27FC236}">
                <a16:creationId xmlns:a16="http://schemas.microsoft.com/office/drawing/2014/main" id="{DA569C17-F56F-37DF-E445-BB1F604D7817}"/>
              </a:ext>
            </a:extLst>
          </p:cNvPr>
          <p:cNvSpPr txBox="1">
            <a:spLocks noGrp="1"/>
          </p:cNvSpPr>
          <p:nvPr>
            <p:ph type="body" idx="1"/>
          </p:nvPr>
        </p:nvSpPr>
        <p:spPr>
          <a:xfrm>
            <a:off x="233524" y="941561"/>
            <a:ext cx="11724959" cy="454484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r>
              <a:rPr lang="en-US" sz="2000" dirty="0">
                <a:latin typeface="Arial"/>
                <a:ea typeface="Arial"/>
                <a:cs typeface="Arial"/>
                <a:sym typeface="Arial"/>
              </a:rPr>
              <a:t>GBS is an immune-mediated polyneuropathy that causes rapid </a:t>
            </a:r>
            <a:r>
              <a:rPr lang="en-US" sz="2000" dirty="0">
                <a:solidFill>
                  <a:srgbClr val="FF0000"/>
                </a:solidFill>
                <a:latin typeface="Arial"/>
                <a:ea typeface="Arial"/>
                <a:cs typeface="Arial"/>
                <a:sym typeface="Arial"/>
              </a:rPr>
              <a:t>demyelination</a:t>
            </a:r>
            <a:r>
              <a:rPr lang="en-US" sz="2000" dirty="0">
                <a:latin typeface="Arial"/>
                <a:ea typeface="Arial"/>
                <a:cs typeface="Arial"/>
                <a:sym typeface="Arial"/>
              </a:rPr>
              <a:t> of the peripheral nervous system. It is associated with a recent infection usually by </a:t>
            </a:r>
            <a:r>
              <a:rPr lang="en-US" sz="2000" dirty="0">
                <a:solidFill>
                  <a:srgbClr val="FF0000"/>
                </a:solidFill>
                <a:latin typeface="Arial"/>
                <a:ea typeface="Arial"/>
                <a:cs typeface="Arial"/>
                <a:sym typeface="Arial"/>
              </a:rPr>
              <a:t>Campylobacter </a:t>
            </a:r>
            <a:r>
              <a:rPr lang="en-US" sz="2000" dirty="0" err="1">
                <a:solidFill>
                  <a:srgbClr val="FF0000"/>
                </a:solidFill>
                <a:latin typeface="Arial"/>
                <a:ea typeface="Arial"/>
                <a:cs typeface="Arial"/>
                <a:sym typeface="Arial"/>
              </a:rPr>
              <a:t>jejuni</a:t>
            </a:r>
            <a:r>
              <a:rPr lang="en-US" sz="2000" dirty="0">
                <a:solidFill>
                  <a:srgbClr val="FF0000"/>
                </a:solidFill>
                <a:latin typeface="Arial"/>
                <a:ea typeface="Arial"/>
                <a:cs typeface="Arial"/>
                <a:sym typeface="Arial"/>
              </a:rPr>
              <a:t>.</a:t>
            </a:r>
            <a:r>
              <a:rPr lang="en-US" sz="2000" dirty="0">
                <a:latin typeface="Arial"/>
                <a:ea typeface="Arial"/>
                <a:cs typeface="Arial"/>
                <a:sym typeface="Arial"/>
              </a:rPr>
              <a:t> It is usually </a:t>
            </a:r>
            <a:r>
              <a:rPr lang="en-US" sz="2000" dirty="0">
                <a:solidFill>
                  <a:srgbClr val="FF0000"/>
                </a:solidFill>
                <a:latin typeface="Arial"/>
                <a:ea typeface="Arial"/>
                <a:cs typeface="Arial"/>
                <a:sym typeface="Arial"/>
              </a:rPr>
              <a:t>ascending, </a:t>
            </a:r>
            <a:r>
              <a:rPr lang="en-US" sz="2000" dirty="0">
                <a:latin typeface="Arial"/>
                <a:ea typeface="Arial"/>
                <a:cs typeface="Arial"/>
                <a:sym typeface="Arial"/>
              </a:rPr>
              <a:t>meaning it affects the legs first and moves upwards.</a:t>
            </a:r>
            <a:endParaRPr dirty="0">
              <a:latin typeface="Arial"/>
              <a:ea typeface="Arial"/>
              <a:cs typeface="Arial"/>
              <a:sym typeface="Arial"/>
            </a:endParaRPr>
          </a:p>
          <a:p>
            <a:pPr marL="0" lvl="0" indent="0" algn="l" rtl="0">
              <a:lnSpc>
                <a:spcPct val="100000"/>
              </a:lnSpc>
              <a:spcBef>
                <a:spcPts val="1000"/>
              </a:spcBef>
              <a:spcAft>
                <a:spcPts val="0"/>
              </a:spcAft>
              <a:buClr>
                <a:schemeClr val="dk1"/>
              </a:buClr>
              <a:buSzPct val="100000"/>
              <a:buNone/>
            </a:pPr>
            <a:r>
              <a:rPr lang="en-US" sz="2000" b="1" dirty="0">
                <a:latin typeface="Arial"/>
                <a:ea typeface="Arial"/>
                <a:cs typeface="Arial"/>
                <a:sym typeface="Arial"/>
              </a:rPr>
              <a:t>Symptoms/ Signs:</a:t>
            </a:r>
            <a:endParaRPr b="1" dirty="0">
              <a:latin typeface="Arial"/>
              <a:ea typeface="Arial"/>
              <a:cs typeface="Arial"/>
              <a:sym typeface="Arial"/>
            </a:endParaRPr>
          </a:p>
          <a:p>
            <a:pPr marL="228600" lvl="0" indent="-228600" algn="l" rtl="0">
              <a:lnSpc>
                <a:spcPct val="100000"/>
              </a:lnSpc>
              <a:spcBef>
                <a:spcPts val="1000"/>
              </a:spcBef>
              <a:spcAft>
                <a:spcPts val="0"/>
              </a:spcAft>
              <a:buClr>
                <a:schemeClr val="dk1"/>
              </a:buClr>
              <a:buSzPct val="100000"/>
              <a:buChar char="•"/>
            </a:pPr>
            <a:r>
              <a:rPr lang="en-US" sz="2000" dirty="0">
                <a:latin typeface="Arial"/>
                <a:ea typeface="Arial"/>
                <a:cs typeface="Arial"/>
                <a:sym typeface="Arial"/>
              </a:rPr>
              <a:t>Progressive, symmetrical ascending weakness</a:t>
            </a:r>
            <a:endParaRPr dirty="0">
              <a:latin typeface="Arial"/>
              <a:ea typeface="Arial"/>
              <a:cs typeface="Arial"/>
              <a:sym typeface="Arial"/>
            </a:endParaRPr>
          </a:p>
          <a:p>
            <a:pPr marL="228600" lvl="0" indent="-228600" algn="l" rtl="0">
              <a:lnSpc>
                <a:spcPct val="100000"/>
              </a:lnSpc>
              <a:spcBef>
                <a:spcPts val="1000"/>
              </a:spcBef>
              <a:spcAft>
                <a:spcPts val="0"/>
              </a:spcAft>
              <a:buClr>
                <a:schemeClr val="dk1"/>
              </a:buClr>
              <a:buSzPct val="100000"/>
              <a:buChar char="•"/>
            </a:pPr>
            <a:r>
              <a:rPr lang="en-US" sz="2000" dirty="0">
                <a:latin typeface="Arial"/>
                <a:ea typeface="Arial"/>
                <a:cs typeface="Arial"/>
                <a:sym typeface="Arial"/>
              </a:rPr>
              <a:t>Hyporeflexia/Areflexia</a:t>
            </a:r>
            <a:endParaRPr dirty="0">
              <a:latin typeface="Arial"/>
              <a:ea typeface="Arial"/>
              <a:cs typeface="Arial"/>
              <a:sym typeface="Arial"/>
            </a:endParaRPr>
          </a:p>
          <a:p>
            <a:pPr marL="228600" lvl="0" indent="-228600" algn="l" rtl="0">
              <a:lnSpc>
                <a:spcPct val="100000"/>
              </a:lnSpc>
              <a:spcBef>
                <a:spcPts val="1000"/>
              </a:spcBef>
              <a:spcAft>
                <a:spcPts val="0"/>
              </a:spcAft>
              <a:buClr>
                <a:schemeClr val="dk1"/>
              </a:buClr>
              <a:buSzPct val="100000"/>
              <a:buChar char="•"/>
            </a:pPr>
            <a:r>
              <a:rPr lang="en-US" sz="2000" dirty="0">
                <a:latin typeface="Arial"/>
                <a:ea typeface="Arial"/>
                <a:cs typeface="Arial"/>
                <a:sym typeface="Arial"/>
              </a:rPr>
              <a:t>Mild sensory symptoms</a:t>
            </a:r>
            <a:endParaRPr dirty="0">
              <a:latin typeface="Arial"/>
              <a:ea typeface="Arial"/>
              <a:cs typeface="Arial"/>
              <a:sym typeface="Arial"/>
            </a:endParaRPr>
          </a:p>
          <a:p>
            <a:pPr marL="228600" lvl="0" indent="-228600" algn="l" rtl="0">
              <a:lnSpc>
                <a:spcPct val="100000"/>
              </a:lnSpc>
              <a:spcBef>
                <a:spcPts val="1000"/>
              </a:spcBef>
              <a:spcAft>
                <a:spcPts val="0"/>
              </a:spcAft>
              <a:buClr>
                <a:schemeClr val="dk1"/>
              </a:buClr>
              <a:buSzPct val="100000"/>
              <a:buChar char="•"/>
            </a:pPr>
            <a:r>
              <a:rPr lang="en-US" sz="2000" dirty="0">
                <a:latin typeface="Arial"/>
                <a:ea typeface="Arial"/>
                <a:cs typeface="Arial"/>
                <a:sym typeface="Arial"/>
              </a:rPr>
              <a:t>Cranial nerve involvement </a:t>
            </a:r>
            <a:endParaRPr dirty="0">
              <a:latin typeface="Arial"/>
              <a:ea typeface="Arial"/>
              <a:cs typeface="Arial"/>
              <a:sym typeface="Arial"/>
            </a:endParaRPr>
          </a:p>
          <a:p>
            <a:pPr marL="228600" lvl="0" indent="-228600" algn="l" rtl="0">
              <a:lnSpc>
                <a:spcPct val="100000"/>
              </a:lnSpc>
              <a:spcBef>
                <a:spcPts val="1000"/>
              </a:spcBef>
              <a:spcAft>
                <a:spcPts val="0"/>
              </a:spcAft>
              <a:buClr>
                <a:schemeClr val="dk1"/>
              </a:buClr>
              <a:buSzPct val="100000"/>
              <a:buChar char="•"/>
            </a:pPr>
            <a:r>
              <a:rPr lang="en-US" sz="2000" dirty="0">
                <a:latin typeface="Arial"/>
                <a:ea typeface="Arial"/>
                <a:cs typeface="Arial"/>
                <a:sym typeface="Arial"/>
              </a:rPr>
              <a:t>Respiratory depression due to muscle weakness</a:t>
            </a:r>
            <a:endParaRPr dirty="0">
              <a:latin typeface="Arial"/>
              <a:ea typeface="Arial"/>
              <a:cs typeface="Arial"/>
              <a:sym typeface="Arial"/>
            </a:endParaRPr>
          </a:p>
          <a:p>
            <a:pPr marL="228600" lvl="0" indent="-111125" algn="l" rtl="0">
              <a:lnSpc>
                <a:spcPct val="100000"/>
              </a:lnSpc>
              <a:spcBef>
                <a:spcPts val="1000"/>
              </a:spcBef>
              <a:spcAft>
                <a:spcPts val="0"/>
              </a:spcAft>
              <a:buClr>
                <a:schemeClr val="dk1"/>
              </a:buClr>
              <a:buSzPct val="100000"/>
              <a:buNone/>
            </a:pPr>
            <a:endParaRPr sz="2000" dirty="0">
              <a:latin typeface="Arial"/>
              <a:ea typeface="Arial"/>
              <a:cs typeface="Arial"/>
              <a:sym typeface="Arial"/>
            </a:endParaRPr>
          </a:p>
          <a:p>
            <a:pPr marL="0" lvl="0" indent="0" algn="l" rtl="0">
              <a:lnSpc>
                <a:spcPct val="100000"/>
              </a:lnSpc>
              <a:spcBef>
                <a:spcPts val="1000"/>
              </a:spcBef>
              <a:spcAft>
                <a:spcPts val="0"/>
              </a:spcAft>
              <a:buClr>
                <a:schemeClr val="dk1"/>
              </a:buClr>
              <a:buSzPct val="100000"/>
              <a:buNone/>
            </a:pPr>
            <a:r>
              <a:rPr lang="en-US" sz="2000" b="1" dirty="0">
                <a:latin typeface="Arial"/>
                <a:ea typeface="Arial"/>
                <a:cs typeface="Arial"/>
                <a:sym typeface="Arial"/>
              </a:rPr>
              <a:t>Investigations:</a:t>
            </a:r>
            <a:endParaRPr b="1" dirty="0">
              <a:latin typeface="Arial"/>
              <a:ea typeface="Arial"/>
              <a:cs typeface="Arial"/>
              <a:sym typeface="Arial"/>
            </a:endParaRPr>
          </a:p>
          <a:p>
            <a:pPr marL="0" lvl="0" indent="0" algn="l" rtl="0">
              <a:lnSpc>
                <a:spcPct val="100000"/>
              </a:lnSpc>
              <a:spcBef>
                <a:spcPts val="1000"/>
              </a:spcBef>
              <a:spcAft>
                <a:spcPts val="0"/>
              </a:spcAft>
              <a:buClr>
                <a:schemeClr val="dk1"/>
              </a:buClr>
              <a:buSzPct val="100000"/>
              <a:buNone/>
            </a:pPr>
            <a:r>
              <a:rPr lang="en-US" sz="2000" dirty="0">
                <a:latin typeface="Arial"/>
                <a:ea typeface="Arial"/>
                <a:cs typeface="Arial"/>
                <a:sym typeface="Arial"/>
              </a:rPr>
              <a:t>LP: rise in protein but normal WCC</a:t>
            </a:r>
          </a:p>
          <a:p>
            <a:pPr marL="0" lvl="0" indent="0" algn="l" rtl="0">
              <a:lnSpc>
                <a:spcPct val="100000"/>
              </a:lnSpc>
              <a:spcBef>
                <a:spcPts val="1000"/>
              </a:spcBef>
              <a:spcAft>
                <a:spcPts val="0"/>
              </a:spcAft>
              <a:buClr>
                <a:schemeClr val="dk1"/>
              </a:buClr>
              <a:buSzPct val="100000"/>
              <a:buNone/>
            </a:pPr>
            <a:r>
              <a:rPr lang="en-GB" sz="2000" dirty="0">
                <a:latin typeface="Arial"/>
                <a:ea typeface="Arial"/>
                <a:cs typeface="Arial"/>
                <a:sym typeface="Arial"/>
              </a:rPr>
              <a:t>Nerve conduction studies: decreased velocity (due to demyelination)</a:t>
            </a:r>
            <a:endParaRPr sz="2000" dirty="0">
              <a:latin typeface="Arial"/>
              <a:ea typeface="Arial"/>
              <a:cs typeface="Arial"/>
              <a:sym typeface="Arial"/>
            </a:endParaRPr>
          </a:p>
          <a:p>
            <a:pPr marL="0" lvl="0" indent="0" algn="l" rtl="0">
              <a:lnSpc>
                <a:spcPct val="100000"/>
              </a:lnSpc>
              <a:spcBef>
                <a:spcPts val="1000"/>
              </a:spcBef>
              <a:spcAft>
                <a:spcPts val="0"/>
              </a:spcAft>
              <a:buClr>
                <a:schemeClr val="dk1"/>
              </a:buClr>
              <a:buSzPct val="100000"/>
              <a:buNone/>
            </a:pPr>
            <a:endParaRPr sz="2000" dirty="0">
              <a:latin typeface="Arial"/>
              <a:ea typeface="Arial"/>
              <a:cs typeface="Arial"/>
              <a:sym typeface="Arial"/>
            </a:endParaRPr>
          </a:p>
        </p:txBody>
      </p:sp>
      <p:sp>
        <p:nvSpPr>
          <p:cNvPr id="4" name="TextBox 3">
            <a:extLst>
              <a:ext uri="{FF2B5EF4-FFF2-40B4-BE49-F238E27FC236}">
                <a16:creationId xmlns:a16="http://schemas.microsoft.com/office/drawing/2014/main" id="{838E9A97-AB7D-DE16-25A7-5E1554769BA8}"/>
              </a:ext>
            </a:extLst>
          </p:cNvPr>
          <p:cNvSpPr txBox="1"/>
          <p:nvPr/>
        </p:nvSpPr>
        <p:spPr>
          <a:xfrm>
            <a:off x="8329188" y="5187216"/>
            <a:ext cx="3558012" cy="1384995"/>
          </a:xfrm>
          <a:prstGeom prst="rect">
            <a:avLst/>
          </a:prstGeom>
          <a:noFill/>
          <a:ln w="28575">
            <a:solidFill>
              <a:schemeClr val="accent1"/>
            </a:solidFill>
          </a:ln>
        </p:spPr>
        <p:txBody>
          <a:bodyPr wrap="square" rtlCol="0">
            <a:spAutoFit/>
          </a:bodyPr>
          <a:lstStyle/>
          <a:p>
            <a:r>
              <a:rPr lang="en-GB" dirty="0"/>
              <a:t>Miller Fisher Syndrome (GBS variant)</a:t>
            </a:r>
          </a:p>
          <a:p>
            <a:endParaRPr lang="en-GB" dirty="0"/>
          </a:p>
          <a:p>
            <a:r>
              <a:rPr lang="en-GB" dirty="0"/>
              <a:t>Triad:</a:t>
            </a:r>
          </a:p>
          <a:p>
            <a:pPr marL="285750" indent="-285750">
              <a:buFont typeface="Arial" panose="020B0604020202020204" pitchFamily="34" charset="0"/>
              <a:buChar char="•"/>
            </a:pPr>
            <a:r>
              <a:rPr lang="en-GB" dirty="0"/>
              <a:t>Ophthalmoplegia</a:t>
            </a:r>
          </a:p>
          <a:p>
            <a:pPr marL="285750" indent="-285750">
              <a:buFont typeface="Arial" panose="020B0604020202020204" pitchFamily="34" charset="0"/>
              <a:buChar char="•"/>
            </a:pPr>
            <a:r>
              <a:rPr lang="en-GB" dirty="0"/>
              <a:t>Ataxia</a:t>
            </a:r>
          </a:p>
          <a:p>
            <a:pPr marL="285750" indent="-285750">
              <a:buFont typeface="Arial" panose="020B0604020202020204" pitchFamily="34" charset="0"/>
              <a:buChar char="•"/>
            </a:pPr>
            <a:r>
              <a:rPr lang="en-GB" dirty="0"/>
              <a:t>Areflexia</a:t>
            </a:r>
          </a:p>
        </p:txBody>
      </p:sp>
      <p:sp>
        <p:nvSpPr>
          <p:cNvPr id="8" name="TextBox 7">
            <a:extLst>
              <a:ext uri="{FF2B5EF4-FFF2-40B4-BE49-F238E27FC236}">
                <a16:creationId xmlns:a16="http://schemas.microsoft.com/office/drawing/2014/main" id="{E092879E-8748-6583-9FBA-D24593889E18}"/>
              </a:ext>
            </a:extLst>
          </p:cNvPr>
          <p:cNvSpPr txBox="1"/>
          <p:nvPr/>
        </p:nvSpPr>
        <p:spPr>
          <a:xfrm>
            <a:off x="6785809" y="2038749"/>
            <a:ext cx="5637888" cy="2682786"/>
          </a:xfrm>
          <a:prstGeom prst="rect">
            <a:avLst/>
          </a:prstGeom>
          <a:noFill/>
        </p:spPr>
        <p:txBody>
          <a:bodyPr wrap="square">
            <a:spAutoFit/>
          </a:bodyPr>
          <a:lstStyle/>
          <a:p>
            <a:pPr marL="0" lvl="0" indent="0" algn="l" rtl="0">
              <a:lnSpc>
                <a:spcPct val="100000"/>
              </a:lnSpc>
              <a:spcBef>
                <a:spcPts val="1000"/>
              </a:spcBef>
              <a:spcAft>
                <a:spcPts val="0"/>
              </a:spcAft>
              <a:buClr>
                <a:schemeClr val="dk1"/>
              </a:buClr>
              <a:buSzPct val="100000"/>
              <a:buNone/>
            </a:pPr>
            <a:r>
              <a:rPr lang="en-US" sz="2000" b="1" dirty="0">
                <a:latin typeface="Arial"/>
                <a:ea typeface="Arial"/>
                <a:cs typeface="Arial"/>
                <a:sym typeface="Arial"/>
              </a:rPr>
              <a:t>Management:</a:t>
            </a:r>
          </a:p>
          <a:p>
            <a:pPr marL="0" lvl="0" indent="0" algn="l" rtl="0">
              <a:lnSpc>
                <a:spcPct val="100000"/>
              </a:lnSpc>
              <a:spcBef>
                <a:spcPts val="1000"/>
              </a:spcBef>
              <a:spcAft>
                <a:spcPts val="0"/>
              </a:spcAft>
              <a:buClr>
                <a:schemeClr val="dk1"/>
              </a:buClr>
              <a:buSzPct val="100000"/>
              <a:buNone/>
            </a:pPr>
            <a:r>
              <a:rPr lang="en-US" sz="2000" dirty="0">
                <a:solidFill>
                  <a:srgbClr val="FF0000"/>
                </a:solidFill>
                <a:latin typeface="Arial"/>
                <a:ea typeface="Arial"/>
                <a:cs typeface="Arial"/>
                <a:sym typeface="Arial"/>
              </a:rPr>
              <a:t>IVIG is first line</a:t>
            </a:r>
            <a:r>
              <a:rPr lang="en-US" sz="2000" dirty="0">
                <a:latin typeface="Arial"/>
                <a:ea typeface="Arial"/>
                <a:cs typeface="Arial"/>
                <a:sym typeface="Arial"/>
              </a:rPr>
              <a:t>. However, admit to ITU if signs of bulbar dysfunction </a:t>
            </a:r>
            <a:r>
              <a:rPr lang="en-US" sz="2000" dirty="0" err="1">
                <a:latin typeface="Arial"/>
                <a:ea typeface="Arial"/>
                <a:cs typeface="Arial"/>
                <a:sym typeface="Arial"/>
              </a:rPr>
              <a:t>i.e</a:t>
            </a:r>
            <a:r>
              <a:rPr lang="en-US" sz="2000" dirty="0">
                <a:latin typeface="Arial"/>
                <a:ea typeface="Arial"/>
                <a:cs typeface="Arial"/>
                <a:sym typeface="Arial"/>
              </a:rPr>
              <a:t> if cranial nerves 9-12 are affected. Patients will require mechanical ventilation in the ITU. Also admit to ITU if respiration is poor, especially if maximal expiratory pressure is reduced by 30% or more. IVIG is then administered after.</a:t>
            </a:r>
          </a:p>
        </p:txBody>
      </p:sp>
    </p:spTree>
    <p:extLst>
      <p:ext uri="{BB962C8B-B14F-4D97-AF65-F5344CB8AC3E}">
        <p14:creationId xmlns:p14="http://schemas.microsoft.com/office/powerpoint/2010/main" val="1377861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152" name="Google Shape;152;p7"/>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dk1"/>
                </a:solidFill>
                <a:latin typeface="Calibri"/>
                <a:ea typeface="Calibri"/>
                <a:cs typeface="Calibri"/>
                <a:sym typeface="Calibri"/>
              </a:rPr>
              <a:t>Feedback</a:t>
            </a:r>
            <a:endParaRPr sz="18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B3EB4ED-E7AB-A910-7086-C234A245DAD5}"/>
              </a:ext>
            </a:extLst>
          </p:cNvPr>
          <p:cNvPicPr>
            <a:picLocks noChangeAspect="1"/>
          </p:cNvPicPr>
          <p:nvPr/>
        </p:nvPicPr>
        <p:blipFill>
          <a:blip r:embed="rId4"/>
          <a:stretch>
            <a:fillRect/>
          </a:stretch>
        </p:blipFill>
        <p:spPr>
          <a:xfrm>
            <a:off x="6667500" y="998962"/>
            <a:ext cx="4881818" cy="4756644"/>
          </a:xfrm>
          <a:prstGeom prst="rect">
            <a:avLst/>
          </a:prstGeom>
        </p:spPr>
      </p:pic>
      <p:pic>
        <p:nvPicPr>
          <p:cNvPr id="1026" name="Picture 2" descr="LSE Students' Union on X: &quot;Got a few minutes to spare this weekend? Why not  give us your feedback. We want to know what makes LSESU work and where we  need to">
            <a:extLst>
              <a:ext uri="{FF2B5EF4-FFF2-40B4-BE49-F238E27FC236}">
                <a16:creationId xmlns:a16="http://schemas.microsoft.com/office/drawing/2014/main" id="{6EF9D884-6405-48F2-2DDD-2AAB05ECC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82" y="79698"/>
            <a:ext cx="4881818" cy="5005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1FC14B-741F-03DB-A333-3ACB59E2C09B}"/>
              </a:ext>
            </a:extLst>
          </p:cNvPr>
          <p:cNvPicPr>
            <a:picLocks noChangeAspect="1"/>
          </p:cNvPicPr>
          <p:nvPr/>
        </p:nvPicPr>
        <p:blipFill>
          <a:blip r:embed="rId6"/>
          <a:stretch>
            <a:fillRect/>
          </a:stretch>
        </p:blipFill>
        <p:spPr>
          <a:xfrm rot="5400000">
            <a:off x="4319156" y="1370160"/>
            <a:ext cx="1343887" cy="217927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2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185;p4">
            <a:extLst>
              <a:ext uri="{FF2B5EF4-FFF2-40B4-BE49-F238E27FC236}">
                <a16:creationId xmlns:a16="http://schemas.microsoft.com/office/drawing/2014/main" id="{ED0819E9-7C20-E37A-A16D-BFAE717B9BE6}"/>
              </a:ext>
            </a:extLst>
          </p:cNvPr>
          <p:cNvSpPr txBox="1">
            <a:spLocks noGrp="1"/>
          </p:cNvSpPr>
          <p:nvPr>
            <p:ph type="title"/>
          </p:nvPr>
        </p:nvSpPr>
        <p:spPr>
          <a:xfrm>
            <a:off x="323850" y="1026696"/>
            <a:ext cx="11868150" cy="2914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dirty="0">
                <a:latin typeface="Arial"/>
                <a:ea typeface="Arial"/>
                <a:cs typeface="Arial"/>
                <a:sym typeface="Arial"/>
              </a:rPr>
              <a:t>A 21F presents complaining of recurring headaches which she describes to be throbbing in nature and only on one side. She complains that the headache gets worse when she is using her phone to watch videos. She also complains of seeing floating shapes before her headache presents. Her PMHx includes bipolar disorder, asthma, eczema, allergic rhinitis and PCOS. She is taking lithium, the oral contraceptive pill, loratadine and has a salbutamol inhaler.</a:t>
            </a:r>
            <a:br>
              <a:rPr lang="en-US" sz="2400" dirty="0">
                <a:latin typeface="Arial"/>
                <a:ea typeface="Arial"/>
                <a:cs typeface="Arial"/>
                <a:sym typeface="Arial"/>
              </a:rPr>
            </a:br>
            <a:br>
              <a:rPr lang="en-US" sz="2400" dirty="0">
                <a:latin typeface="Arial"/>
                <a:ea typeface="Arial"/>
                <a:cs typeface="Arial"/>
                <a:sym typeface="Arial"/>
              </a:rPr>
            </a:br>
            <a:r>
              <a:rPr lang="en-US" sz="2400" dirty="0">
                <a:latin typeface="Arial"/>
                <a:ea typeface="Arial"/>
                <a:cs typeface="Arial"/>
                <a:sym typeface="Arial"/>
              </a:rPr>
              <a:t>Which medication(s) should be stopped?</a:t>
            </a:r>
            <a:endParaRPr sz="2400" dirty="0">
              <a:latin typeface="Calibri"/>
              <a:ea typeface="Calibri"/>
              <a:cs typeface="Calibri"/>
              <a:sym typeface="Calibri"/>
            </a:endParaRPr>
          </a:p>
        </p:txBody>
      </p:sp>
      <p:sp>
        <p:nvSpPr>
          <p:cNvPr id="3" name="Google Shape;186;p4">
            <a:extLst>
              <a:ext uri="{FF2B5EF4-FFF2-40B4-BE49-F238E27FC236}">
                <a16:creationId xmlns:a16="http://schemas.microsoft.com/office/drawing/2014/main" id="{5A20FB5B-610C-7CA3-0831-F29BD34F4FA2}"/>
              </a:ext>
            </a:extLst>
          </p:cNvPr>
          <p:cNvSpPr txBox="1"/>
          <p:nvPr/>
        </p:nvSpPr>
        <p:spPr>
          <a:xfrm>
            <a:off x="1465904" y="4099990"/>
            <a:ext cx="11201400"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AutoNum type="alphaUcPeriod"/>
            </a:pPr>
            <a:r>
              <a:rPr lang="en-US" sz="2400" dirty="0">
                <a:solidFill>
                  <a:schemeClr val="dk1"/>
                </a:solidFill>
              </a:rPr>
              <a:t>Salbutamol inhaler</a:t>
            </a:r>
            <a:endParaRPr sz="2400"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Loratadine </a:t>
            </a:r>
            <a:endParaRPr sz="2400"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The oral contraceptive pill</a:t>
            </a:r>
            <a:endParaRPr sz="2400"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Lithium and loratadine</a:t>
            </a:r>
            <a:endParaRPr sz="2400"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Lithium and salbutamol inhaler</a:t>
            </a:r>
            <a:endParaRPr sz="2400" dirty="0"/>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31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Question 2 </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185;p4">
            <a:extLst>
              <a:ext uri="{FF2B5EF4-FFF2-40B4-BE49-F238E27FC236}">
                <a16:creationId xmlns:a16="http://schemas.microsoft.com/office/drawing/2014/main" id="{ED0819E9-7C20-E37A-A16D-BFAE717B9BE6}"/>
              </a:ext>
            </a:extLst>
          </p:cNvPr>
          <p:cNvSpPr txBox="1">
            <a:spLocks noGrp="1"/>
          </p:cNvSpPr>
          <p:nvPr>
            <p:ph type="title"/>
          </p:nvPr>
        </p:nvSpPr>
        <p:spPr>
          <a:xfrm>
            <a:off x="323850" y="1026696"/>
            <a:ext cx="11868150" cy="2914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dirty="0">
                <a:latin typeface="Arial"/>
                <a:ea typeface="Arial"/>
                <a:cs typeface="Arial"/>
                <a:sym typeface="Arial"/>
              </a:rPr>
              <a:t>A 21F presents complaining of recurring headaches which she describes to be throbbing in nature and only on one side. She complains that the headache gets worse when she is using her phone to watch videos. She also complains of seeing floating shapes before her headache presents. Her PMHx includes bipolar disorder, asthma, eczema, allergic rhinitis and PCOS. She is taking lithium, the oral contraceptive pill, loratadine and has a salbutamol inhaler.</a:t>
            </a:r>
            <a:br>
              <a:rPr lang="en-US" sz="2400" dirty="0">
                <a:latin typeface="Arial"/>
                <a:ea typeface="Arial"/>
                <a:cs typeface="Arial"/>
                <a:sym typeface="Arial"/>
              </a:rPr>
            </a:br>
            <a:br>
              <a:rPr lang="en-US" sz="2400" dirty="0">
                <a:latin typeface="Arial"/>
                <a:ea typeface="Arial"/>
                <a:cs typeface="Arial"/>
                <a:sym typeface="Arial"/>
              </a:rPr>
            </a:br>
            <a:r>
              <a:rPr lang="en-US" sz="2400" dirty="0">
                <a:latin typeface="Arial"/>
                <a:ea typeface="Arial"/>
                <a:cs typeface="Arial"/>
                <a:sym typeface="Arial"/>
              </a:rPr>
              <a:t>Which medication(s) should be stopped?</a:t>
            </a:r>
            <a:endParaRPr sz="2400" dirty="0">
              <a:latin typeface="Calibri"/>
              <a:ea typeface="Calibri"/>
              <a:cs typeface="Calibri"/>
              <a:sym typeface="Calibri"/>
            </a:endParaRPr>
          </a:p>
        </p:txBody>
      </p:sp>
      <p:sp>
        <p:nvSpPr>
          <p:cNvPr id="3" name="Google Shape;186;p4">
            <a:extLst>
              <a:ext uri="{FF2B5EF4-FFF2-40B4-BE49-F238E27FC236}">
                <a16:creationId xmlns:a16="http://schemas.microsoft.com/office/drawing/2014/main" id="{5A20FB5B-610C-7CA3-0831-F29BD34F4FA2}"/>
              </a:ext>
            </a:extLst>
          </p:cNvPr>
          <p:cNvSpPr txBox="1"/>
          <p:nvPr/>
        </p:nvSpPr>
        <p:spPr>
          <a:xfrm>
            <a:off x="1465904" y="4099990"/>
            <a:ext cx="11201400"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AutoNum type="alphaUcPeriod"/>
            </a:pPr>
            <a:r>
              <a:rPr lang="en-US" sz="2400" dirty="0">
                <a:solidFill>
                  <a:schemeClr val="dk1"/>
                </a:solidFill>
              </a:rPr>
              <a:t>Salbutamol inhaler</a:t>
            </a:r>
            <a:endParaRPr sz="2400"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Loratadine </a:t>
            </a:r>
            <a:endParaRPr sz="2400" dirty="0"/>
          </a:p>
          <a:p>
            <a:pPr marL="342900" marR="0" lvl="0" indent="-342900" algn="l" rtl="0">
              <a:spcBef>
                <a:spcPts val="0"/>
              </a:spcBef>
              <a:spcAft>
                <a:spcPts val="0"/>
              </a:spcAft>
              <a:buClr>
                <a:schemeClr val="dk1"/>
              </a:buClr>
              <a:buSzPts val="2400"/>
              <a:buAutoNum type="alphaUcPeriod"/>
            </a:pPr>
            <a:r>
              <a:rPr lang="en-US" sz="2400" b="1" dirty="0">
                <a:solidFill>
                  <a:srgbClr val="00B050"/>
                </a:solidFill>
              </a:rPr>
              <a:t>The oral contraceptive pill</a:t>
            </a:r>
            <a:endParaRPr sz="2400" b="1" dirty="0">
              <a:solidFill>
                <a:srgbClr val="00B050"/>
              </a:solidFill>
            </a:endParaRPr>
          </a:p>
          <a:p>
            <a:pPr marL="342900" marR="0" lvl="0" indent="-342900" algn="l" rtl="0">
              <a:spcBef>
                <a:spcPts val="0"/>
              </a:spcBef>
              <a:spcAft>
                <a:spcPts val="0"/>
              </a:spcAft>
              <a:buClr>
                <a:schemeClr val="dk1"/>
              </a:buClr>
              <a:buSzPts val="2400"/>
              <a:buAutoNum type="alphaUcPeriod"/>
            </a:pPr>
            <a:r>
              <a:rPr lang="en-US" sz="2400" dirty="0">
                <a:solidFill>
                  <a:schemeClr val="dk1"/>
                </a:solidFill>
              </a:rPr>
              <a:t>Lithium and loratadine</a:t>
            </a:r>
            <a:endParaRPr sz="2400" dirty="0"/>
          </a:p>
          <a:p>
            <a:pPr marL="342900" marR="0" lvl="0" indent="-342900" algn="l" rtl="0">
              <a:spcBef>
                <a:spcPts val="0"/>
              </a:spcBef>
              <a:spcAft>
                <a:spcPts val="0"/>
              </a:spcAft>
              <a:buClr>
                <a:schemeClr val="dk1"/>
              </a:buClr>
              <a:buSzPts val="2400"/>
              <a:buAutoNum type="alphaUcPeriod"/>
            </a:pPr>
            <a:r>
              <a:rPr lang="en-US" sz="2400" dirty="0">
                <a:solidFill>
                  <a:schemeClr val="dk1"/>
                </a:solidFill>
              </a:rPr>
              <a:t>Lithium and salbutamol inhaler</a:t>
            </a:r>
            <a:endParaRPr sz="2400" dirty="0"/>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71C5E457-AB54-3AD6-0840-AA0B51CE2912}"/>
              </a:ext>
            </a:extLst>
          </p:cNvPr>
          <p:cNvPicPr>
            <a:picLocks noChangeAspect="1"/>
          </p:cNvPicPr>
          <p:nvPr/>
        </p:nvPicPr>
        <p:blipFill>
          <a:blip r:embed="rId4"/>
          <a:stretch>
            <a:fillRect/>
          </a:stretch>
        </p:blipFill>
        <p:spPr>
          <a:xfrm>
            <a:off x="10544084" y="5242543"/>
            <a:ext cx="1390008" cy="1304657"/>
          </a:xfrm>
          <a:prstGeom prst="rect">
            <a:avLst/>
          </a:prstGeom>
        </p:spPr>
      </p:pic>
    </p:spTree>
    <p:extLst>
      <p:ext uri="{BB962C8B-B14F-4D97-AF65-F5344CB8AC3E}">
        <p14:creationId xmlns:p14="http://schemas.microsoft.com/office/powerpoint/2010/main" val="8173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0" y="0"/>
            <a:ext cx="12192000" cy="814812"/>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748896" y="0"/>
            <a:ext cx="46942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lt1"/>
                </a:solidFill>
                <a:latin typeface="Calibri"/>
                <a:ea typeface="Calibri"/>
                <a:cs typeface="Calibri"/>
                <a:sym typeface="Calibri"/>
              </a:rPr>
              <a:t>Migraines</a:t>
            </a:r>
            <a:endParaRPr sz="4800" b="0"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Google Shape;199;p6">
            <a:extLst>
              <a:ext uri="{FF2B5EF4-FFF2-40B4-BE49-F238E27FC236}">
                <a16:creationId xmlns:a16="http://schemas.microsoft.com/office/drawing/2014/main" id="{AC6F2A11-6BB1-C893-4C13-157EAAB8DF1C}"/>
              </a:ext>
            </a:extLst>
          </p:cNvPr>
          <p:cNvSpPr txBox="1">
            <a:spLocks noGrp="1"/>
          </p:cNvSpPr>
          <p:nvPr>
            <p:ph type="body" idx="1"/>
          </p:nvPr>
        </p:nvSpPr>
        <p:spPr>
          <a:xfrm>
            <a:off x="130405" y="915272"/>
            <a:ext cx="11931187" cy="526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Arial"/>
                <a:ea typeface="Arial"/>
                <a:cs typeface="Arial"/>
                <a:sym typeface="Arial"/>
              </a:rPr>
              <a:t>Patient presents with classical symptoms of migraine with aura. She is experiencing unilateral, throbbing pain with preceding aura. She should be prescribed triptans for the migraine itself and beta-blockers for a prophylactic effect. </a:t>
            </a:r>
            <a:r>
              <a:rPr lang="en-US" dirty="0">
                <a:solidFill>
                  <a:srgbClr val="FF0000"/>
                </a:solidFill>
                <a:latin typeface="Arial"/>
                <a:ea typeface="Arial"/>
                <a:cs typeface="Arial"/>
                <a:sym typeface="Arial"/>
              </a:rPr>
              <a:t>Migraines sometimes present with N&amp;V as well as photophobia and phonophobia</a:t>
            </a:r>
            <a:r>
              <a:rPr lang="en-US" dirty="0">
                <a:latin typeface="Arial"/>
                <a:ea typeface="Arial"/>
                <a:cs typeface="Arial"/>
                <a:sym typeface="Arial"/>
              </a:rPr>
              <a:t> (can easily come up in exams)</a:t>
            </a: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en-US" dirty="0">
                <a:latin typeface="Arial"/>
                <a:ea typeface="Arial"/>
                <a:cs typeface="Arial"/>
                <a:sym typeface="Arial"/>
              </a:rPr>
              <a:t>The OCP is contraindicated in patients with migraines, and this should be stopped. </a:t>
            </a:r>
            <a:r>
              <a:rPr lang="en-US" dirty="0">
                <a:solidFill>
                  <a:srgbClr val="FF0000"/>
                </a:solidFill>
                <a:latin typeface="Arial"/>
                <a:ea typeface="Arial"/>
                <a:cs typeface="Arial"/>
                <a:sym typeface="Arial"/>
              </a:rPr>
              <a:t>Significant increased risk of stroke.</a:t>
            </a:r>
            <a:endParaRPr dirty="0">
              <a:solidFill>
                <a:srgbClr val="FF0000"/>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en-US" dirty="0">
                <a:latin typeface="Arial"/>
                <a:ea typeface="Arial"/>
                <a:cs typeface="Arial"/>
                <a:sym typeface="Arial"/>
              </a:rPr>
              <a:t>Learn how to differentiate between tension headaches, migraines and cluster headaches (i.e., how severe, distribution, how long they last, causes…)</a:t>
            </a:r>
            <a:endParaRPr dirty="0">
              <a:latin typeface="Arial"/>
              <a:ea typeface="Arial"/>
              <a:cs typeface="Arial"/>
              <a:sym typeface="Arial"/>
            </a:endParaRPr>
          </a:p>
        </p:txBody>
      </p:sp>
    </p:spTree>
    <p:extLst>
      <p:ext uri="{BB962C8B-B14F-4D97-AF65-F5344CB8AC3E}">
        <p14:creationId xmlns:p14="http://schemas.microsoft.com/office/powerpoint/2010/main" val="122730405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6671</Words>
  <Application>Microsoft Office PowerPoint</Application>
  <PresentationFormat>Widescreen</PresentationFormat>
  <Paragraphs>678</Paragraphs>
  <Slides>61</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Metric</vt:lpstr>
      <vt:lpstr>system-ui</vt:lpstr>
      <vt:lpstr>Radley</vt:lpstr>
      <vt:lpstr>Courier New</vt:lpstr>
      <vt:lpstr>Inter</vt:lpstr>
      <vt:lpstr>Office Theme</vt:lpstr>
      <vt:lpstr>PowerPoint Presentation</vt:lpstr>
      <vt:lpstr>     </vt:lpstr>
      <vt:lpstr>PowerPoint Presentation</vt:lpstr>
      <vt:lpstr>PowerPoint Presentation</vt:lpstr>
      <vt:lpstr>PowerPoint Presentation</vt:lpstr>
      <vt:lpstr>PowerPoint Presentation</vt:lpstr>
      <vt:lpstr>A 21F presents complaining of recurring headaches which she describes to be throbbing in nature and only on one side. She complains that the headache gets worse when she is using her phone to watch videos. She also complains of seeing floating shapes before her headache presents. Her PMHx includes bipolar disorder, asthma, eczema, allergic rhinitis and PCOS. She is taking lithium, the oral contraceptive pill, loratadine and has a salbutamol inhaler.  Which medication(s) should be stopped?</vt:lpstr>
      <vt:lpstr>A 21F presents complaining of recurring headaches which she describes to be throbbing in nature and only on one side. She complains that the headache gets worse when she is using her phone to watch videos. She also complains of seeing floating shapes before her headache presents. Her PMHx includes bipolar disorder, asthma, eczema, allergic rhinitis and PCOS. She is taking lithium, the oral contraceptive pill, loratadine and has a salbutamol inhaler.  Which medication(s) should be stopped?</vt:lpstr>
      <vt:lpstr>PowerPoint Presentation</vt:lpstr>
      <vt:lpstr>PowerPoint Presentation</vt:lpstr>
      <vt:lpstr>A 13-month baby presents to A&amp;E with a distressed mother complaining that her baby just doesn’t seem himself. He seems drowsy and has fluctuating levels of alertness. On examination you notice the baby has multiple unexplained bruises on his body and is very small for his age. You then order a CT head.    What signs will you see on the CT head?     </vt:lpstr>
      <vt:lpstr>A 13-month baby presents to A&amp;E with a distressed mother complaining that her baby just doesn’t seem himself. He seems drowsy and has fluctuating levels of alertness. On examination you notice the baby has multiple unexplained bruises on his body and is very small for his age. You then order a CT head.    What signs will you see on the CT head?     </vt:lpstr>
      <vt:lpstr>PowerPoint Presentation</vt:lpstr>
      <vt:lpstr>Haemorrhages </vt:lpstr>
      <vt:lpstr>PowerPoint Presentation</vt:lpstr>
      <vt:lpstr>An 85M presents to A&amp;E with unilateral hemiparesis and hemiplegia. He has trouble speaking and is unable to understand you. His wife explains that this has been going on for the last 5 hours and his first symptom was slurring of speech. You request an urgent CT which shows areas of infarction and administer 300mg Aspirin.  What treatment would then be offered? </vt:lpstr>
      <vt:lpstr>An 85M presents to A&amp;E with unilateral hemiparesis and hemiplegia. He has trouble speaking and is unable to understand you. His wife explains that this has been going on for the last 5 hours and his first symptom was slurring of speech. You request an urgent CT which shows areas of infarction and administer 300mg Aspirin.  What treatment would then be offered? </vt:lpstr>
      <vt:lpstr>PowerPoint Presentation</vt:lpstr>
      <vt:lpstr>A 26M presents with headache, neck pain, fever and a non-blanching purpuric rash covering his trunk and arms. You suspect bacterial meningitis and perform a lumbar puncture to confirm your diagnosis. What findings do you expect to see on the results?</vt:lpstr>
      <vt:lpstr>A 26M presents with headache, neck pain, fever and a non-blanching purpuric rash covering his trunk and arms. You suspect bacterial meningitis and perform a lumbar puncture to confirm your diagnosis. What findings do you expect to see on the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20 y/o boy presents to clinic complaining of a ‘dead foot’. He tells you his right foot has been like this since he woke up after an adventurous night out at Tank and falling asleep on the floor cross-legged.   On further examination, you discover that his right foot also has weak ankle eversion and sensory loss over the dorsum of the foot.  Given the likely diagnosis, which of the following structures do you think has been affected?  Uncommon fibular nerve Sciatic nerve Common peroneal nerve Sural nerve Lateral sural nerve</vt:lpstr>
      <vt:lpstr>A 20 y/o boy presents to clinic complaining of a ‘dead foot’. He tells you his right foot has been like this since he woke up after an adventurous night out at Tank and falling asleep on the floor cross-legged.   On further examination, you discover that his right foot also has weak ankle eversion and sensory loss over the dorsum of the foot.  Given the likely diagnosis, which of the following structures do you think has been affected?  Uncommon fibular nerve Sciatic nerve Common peroneal nerve Sural nerve Lateral sural nerve</vt:lpstr>
      <vt:lpstr> So this is a classic presentation of foot-drop This is also suggested by the history. The patient fell asleep cross-legged which can cause damage to the common peroneal nerve which wraps around the fibular head Uncommon fibular nerve doesn’t exist. It sounds a bit like common fibular nerve which is another name for common peroneal nerve Sciatic nerve - damage to this nerve can also cause foot drop but given the history it’s not the most likely answer Sural nerve and lateral sural nerve are incorrect</vt:lpstr>
      <vt:lpstr>A 57 year old female patient comes into clinic complaining of numbness in his left hand, especially at night. She often has to shake it off to relieve it. Alongside this, she often feels tingling and numbness in her hands. The doctor then asks the patient to flex their wrists to 90 degrees and to hold it in that position for at least 30 seconds. The patient complains of numbness and tingling throughout. What was the test performed?</vt:lpstr>
      <vt:lpstr>A 57 year old female patient comes into clinic complaining of numbness in his left hand, especially at night. She often has to shake it off to relieve it. Alongside this, she often feels tingling and numbness in her hands. The doctor then asks the patient to flex their wrists to 90 degrees and to hold it in that position for at least 30 seconds. The patient complains of numbness and tingling throughout. What was the test performed?</vt:lpstr>
      <vt:lpstr>PowerPoint Presentation</vt:lpstr>
      <vt:lpstr>A 52 year old male patient goes to his GP complaining of a headache, nausea and vomiting. The headache has been going on for a couple of months and seems to be getting worse over time. The GP orders an MRI scan, and finds a mass in the patient’s brain. What is the most likely cause? </vt:lpstr>
      <vt:lpstr>A 52 year old male patient goes to his GP complaining of a headache, nausea and vomiting. The headache has been going on for a couple of months and seems to be getting worse over time. The GP orders an MRI scan, and finds a mass in the patient’s brain. What is the most likely cause? </vt:lpstr>
      <vt:lpstr>PowerPoint Presentation</vt:lpstr>
      <vt:lpstr>A 23-year-old university student presents to the emergency department with fever and confusion. The previous night he felt unwell and had complained of a headache. This morning he seemed confused, and felt warm to touch. On physical examination he is acutely unwell with fever, tachycardia, and mild hypotension. Neck stiffness and a few truncal petechiae are present.  A diagnosis of meningococcal disease was made.</vt:lpstr>
      <vt:lpstr>PowerPoint Presentation</vt:lpstr>
      <vt:lpstr>A 58-year-old man presents to the emergency department with headache, fever, blurred vision, and drowsiness. For the last 2 weeks he had been feeling ill and had decreased appetite. Three days prior to presentation he experienced intermittent confusion, severe headache, and fever. Examination was limited by a generalised tonic-clonic seizure, for which he received IM lorazepam.  A lumbar puncture shows increased lymphocytes with normal glucose and mildly raised protein, viral PCR was positive.</vt:lpstr>
      <vt:lpstr>PowerPoint Presentation</vt:lpstr>
      <vt:lpstr>A 44 y/o male patient presents to A&amp;E with bilateral lower-limb weakness. On further examination you discover the patient’s lower-limbs are areflexic and there is a loss of anal sphincter movement. You order an MRI scan and the patient is subsequently diagnosed with cauda equina.   Where would you expect to see a lesion on the MRI scan? (1)  Give three other signs/ symptoms of cauda equina (3)  What is the initial management? (2) </vt:lpstr>
      <vt:lpstr>PowerPoint Presentation</vt:lpstr>
      <vt:lpstr>A 70 year-old man presents to your clinic with a 1-year history of rigidity and loss of dexterity. His handwriting has become smaller and his wife feels his wife feels his face is less expressive and his voice softer. His symptoms developed insidiously but have mildly progressed. You suspect a diagnosis of Parkinson’s disease.   What are the three cardinal signs parkinsonism? (3)  Name three differences between benign essential tremor and parkinsonian tremor. (3)  Name the first-line management of parkinson’s disease. </vt:lpstr>
      <vt:lpstr> Parkinson’s disease is a neurodegenerative disease with selective loss of nigrostriatal dopaminergic neurons in the substantia nigra Parkinsonism triad: Rigidity Bradykinesia Resting tremor  Parkinson’s vs benign essential tremor: See table  Management: 1st Line - Levodopa (usually given alongside a decarboxylase inhibitor e.g., co-careldopa to prevent peripheral conversion of levodopa and maximise dose that crosses blood brain barrier), pramipexole, MAO-I, ropinirole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Alhashimi</dc:creator>
  <cp:lastModifiedBy>Prakhar Gupta</cp:lastModifiedBy>
  <cp:revision>7</cp:revision>
  <dcterms:modified xsi:type="dcterms:W3CDTF">2023-11-23T22:14:59Z</dcterms:modified>
</cp:coreProperties>
</file>