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7" r:id="rId2"/>
    <p:sldId id="258" r:id="rId3"/>
    <p:sldId id="259" r:id="rId4"/>
    <p:sldId id="260" r:id="rId5"/>
    <p:sldId id="266" r:id="rId6"/>
    <p:sldId id="282" r:id="rId7"/>
    <p:sldId id="273" r:id="rId8"/>
    <p:sldId id="265" r:id="rId9"/>
    <p:sldId id="267" r:id="rId10"/>
    <p:sldId id="274" r:id="rId11"/>
    <p:sldId id="275" r:id="rId12"/>
    <p:sldId id="283" r:id="rId13"/>
    <p:sldId id="276" r:id="rId14"/>
    <p:sldId id="292" r:id="rId15"/>
    <p:sldId id="277" r:id="rId16"/>
    <p:sldId id="278" r:id="rId17"/>
    <p:sldId id="268" r:id="rId18"/>
    <p:sldId id="269" r:id="rId19"/>
    <p:sldId id="270" r:id="rId20"/>
    <p:sldId id="271" r:id="rId21"/>
    <p:sldId id="279" r:id="rId22"/>
    <p:sldId id="281" r:id="rId23"/>
    <p:sldId id="280" r:id="rId24"/>
    <p:sldId id="286" r:id="rId25"/>
    <p:sldId id="262" r:id="rId26"/>
    <p:sldId id="288" r:id="rId27"/>
    <p:sldId id="289" r:id="rId28"/>
    <p:sldId id="290" r:id="rId29"/>
    <p:sldId id="291" r:id="rId30"/>
    <p:sldId id="287" r:id="rId31"/>
    <p:sldId id="263" r:id="rId32"/>
    <p:sldId id="264"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Lora" pitchFamily="2" charset="77"/>
      <p:regular r:id="rId39"/>
      <p:bold r:id="rId40"/>
      <p:italic r:id="rId41"/>
      <p:boldItalic r:id="rId42"/>
    </p:embeddedFont>
    <p:embeddedFont>
      <p:font typeface="Radley" pitchFamily="2" charset="77"/>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6"/>
    <p:restoredTop sz="66529"/>
  </p:normalViewPr>
  <p:slideViewPr>
    <p:cSldViewPr snapToGrid="0">
      <p:cViewPr>
        <p:scale>
          <a:sx n="93" d="100"/>
          <a:sy n="93" d="100"/>
        </p:scale>
        <p:origin x="-1808"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l"/>
            <a:r>
              <a:rPr lang="en-GB" b="1" i="0" dirty="0">
                <a:solidFill>
                  <a:srgbClr val="32323C"/>
                </a:solidFill>
                <a:effectLst/>
                <a:latin typeface="acumin-pro"/>
              </a:rPr>
              <a:t>Hormonal Changes</a:t>
            </a:r>
          </a:p>
          <a:p>
            <a:pPr algn="just"/>
            <a:r>
              <a:rPr lang="en-GB" b="0" i="0" dirty="0">
                <a:solidFill>
                  <a:srgbClr val="32323C"/>
                </a:solidFill>
                <a:effectLst/>
                <a:latin typeface="acumin-pro"/>
              </a:rPr>
              <a:t>Reduction of circulating</a:t>
            </a:r>
            <a:r>
              <a:rPr lang="en-GB" b="1" i="0" dirty="0">
                <a:solidFill>
                  <a:srgbClr val="32323C"/>
                </a:solidFill>
                <a:effectLst/>
                <a:latin typeface="acumin-pro"/>
              </a:rPr>
              <a:t> oestrogen </a:t>
            </a:r>
            <a:r>
              <a:rPr lang="en-GB" b="0" i="0" dirty="0">
                <a:solidFill>
                  <a:srgbClr val="32323C"/>
                </a:solidFill>
                <a:effectLst/>
                <a:latin typeface="acumin-pro"/>
              </a:rPr>
              <a:t>– due to reduced sensitivity of the ovary to </a:t>
            </a:r>
            <a:r>
              <a:rPr lang="en-GB" b="1" i="0" dirty="0">
                <a:solidFill>
                  <a:srgbClr val="32323C"/>
                </a:solidFill>
                <a:effectLst/>
                <a:latin typeface="acumin-pro"/>
              </a:rPr>
              <a:t>circulating gonadotropins (FSH and LH)</a:t>
            </a:r>
            <a:r>
              <a:rPr lang="en-GB" b="0" i="0" dirty="0">
                <a:solidFill>
                  <a:srgbClr val="32323C"/>
                </a:solidFill>
                <a:effectLst/>
                <a:latin typeface="acumin-pro"/>
              </a:rPr>
              <a:t> as a result of decreasing available binding sites (due to the reduction in follicle numbers)</a:t>
            </a:r>
          </a:p>
          <a:p>
            <a:pPr algn="just"/>
            <a:r>
              <a:rPr lang="en-GB" b="0" i="0" dirty="0">
                <a:solidFill>
                  <a:srgbClr val="32323C"/>
                </a:solidFill>
                <a:effectLst/>
                <a:latin typeface="acumin-pro"/>
              </a:rPr>
              <a:t>This reduced sensitivity -&gt; reduction in oestrogen secretion -&gt; increase in </a:t>
            </a:r>
            <a:r>
              <a:rPr lang="en-GB" b="1" i="0" dirty="0">
                <a:solidFill>
                  <a:srgbClr val="32323C"/>
                </a:solidFill>
                <a:effectLst/>
                <a:latin typeface="acumin-pro"/>
              </a:rPr>
              <a:t>anovulatory cycles.</a:t>
            </a:r>
            <a:endParaRPr lang="en-GB" b="0" i="0" dirty="0">
              <a:solidFill>
                <a:srgbClr val="32323C"/>
              </a:solidFill>
              <a:effectLst/>
              <a:latin typeface="acumin-pro"/>
            </a:endParaRPr>
          </a:p>
          <a:p>
            <a:pPr algn="just"/>
            <a:r>
              <a:rPr lang="en-GB" b="0" i="0" dirty="0">
                <a:solidFill>
                  <a:srgbClr val="32323C"/>
                </a:solidFill>
                <a:effectLst/>
                <a:latin typeface="acumin-pro"/>
              </a:rPr>
              <a:t>Levels of FSH and LH </a:t>
            </a:r>
            <a:r>
              <a:rPr lang="en-GB" b="1" i="0" dirty="0">
                <a:solidFill>
                  <a:srgbClr val="32323C"/>
                </a:solidFill>
                <a:effectLst/>
                <a:latin typeface="acumin-pro"/>
              </a:rPr>
              <a:t>increase significantly</a:t>
            </a:r>
            <a:r>
              <a:rPr lang="en-GB" b="0" i="0" dirty="0">
                <a:solidFill>
                  <a:srgbClr val="32323C"/>
                </a:solidFill>
                <a:effectLst/>
                <a:latin typeface="acumin-pro"/>
              </a:rPr>
              <a:t> during the menopause due to low levels of circulating oestrogen (and therefore no negative feedback on the hypothalamus and the pituitary) The decrease in developing follicles also reduces the amount of </a:t>
            </a:r>
            <a:r>
              <a:rPr lang="en-GB" b="1" i="0" dirty="0">
                <a:solidFill>
                  <a:srgbClr val="32323C"/>
                </a:solidFill>
                <a:effectLst/>
                <a:latin typeface="acumin-pro"/>
              </a:rPr>
              <a:t>inhibin</a:t>
            </a:r>
            <a:r>
              <a:rPr lang="en-GB" b="0" i="0" dirty="0">
                <a:solidFill>
                  <a:srgbClr val="32323C"/>
                </a:solidFill>
                <a:effectLst/>
                <a:latin typeface="acumin-pro"/>
              </a:rPr>
              <a:t> released – causing an enhanced rise of FSH.</a:t>
            </a:r>
          </a:p>
          <a:p>
            <a:pPr algn="just"/>
            <a:r>
              <a:rPr lang="en-GB" b="0" i="0" dirty="0">
                <a:solidFill>
                  <a:srgbClr val="32323C"/>
                </a:solidFill>
                <a:effectLst/>
                <a:latin typeface="acumin-pro"/>
              </a:rPr>
              <a:t>Perimenopause symptoms: </a:t>
            </a:r>
            <a:r>
              <a:rPr lang="en-GB" b="1" i="0" dirty="0">
                <a:solidFill>
                  <a:srgbClr val="32323C"/>
                </a:solidFill>
                <a:effectLst/>
                <a:latin typeface="acumin-pro"/>
              </a:rPr>
              <a:t>hot flushes, urinary incontinence</a:t>
            </a:r>
            <a:r>
              <a:rPr lang="en-GB" b="0" i="0" dirty="0">
                <a:solidFill>
                  <a:srgbClr val="32323C"/>
                </a:solidFill>
                <a:effectLst/>
                <a:latin typeface="acumin-pro"/>
              </a:rPr>
              <a:t> and increased UTIs as well as </a:t>
            </a:r>
            <a:r>
              <a:rPr lang="en-GB" b="1" i="0" dirty="0">
                <a:solidFill>
                  <a:srgbClr val="32323C"/>
                </a:solidFill>
                <a:effectLst/>
                <a:latin typeface="acumin-pro"/>
              </a:rPr>
              <a:t>irregular vaginal bleeding</a:t>
            </a:r>
            <a:r>
              <a:rPr lang="en-GB" b="0" i="0" dirty="0">
                <a:solidFill>
                  <a:srgbClr val="32323C"/>
                </a:solidFill>
                <a:effectLst/>
                <a:latin typeface="acumin-pro"/>
              </a:rPr>
              <a:t> from both ovulatory and anovulatory cycles.</a:t>
            </a:r>
          </a:p>
          <a:p>
            <a:pPr algn="just"/>
            <a:r>
              <a:rPr lang="en-GB" b="0" i="0" dirty="0">
                <a:solidFill>
                  <a:srgbClr val="32323C"/>
                </a:solidFill>
                <a:effectLst/>
                <a:latin typeface="acumin-pro"/>
              </a:rPr>
              <a:t>Progesterone is required to support the endometrium so when ovulation does not occur the endometrial lining breaks down. This is termed </a:t>
            </a:r>
            <a:r>
              <a:rPr lang="en-GB" b="1" i="0" dirty="0">
                <a:solidFill>
                  <a:srgbClr val="32323C"/>
                </a:solidFill>
                <a:effectLst/>
                <a:latin typeface="acumin-pro"/>
              </a:rPr>
              <a:t>oestrogen breakthrough bleeding </a:t>
            </a:r>
            <a:r>
              <a:rPr lang="en-GB" b="0" i="0" dirty="0">
                <a:solidFill>
                  <a:srgbClr val="32323C"/>
                </a:solidFill>
                <a:effectLst/>
                <a:latin typeface="acumin-pro"/>
              </a:rPr>
              <a:t>and can happen as frequently as every fortnight in perimenopausal women.</a:t>
            </a:r>
          </a:p>
          <a:p>
            <a:pPr algn="just"/>
            <a:r>
              <a:rPr lang="en-GB" b="0" i="0" dirty="0">
                <a:solidFill>
                  <a:srgbClr val="32323C"/>
                </a:solidFill>
                <a:effectLst/>
                <a:latin typeface="acumin-pro"/>
              </a:rPr>
              <a:t>As levels of oestrogen decrease both of these types of bleeding gradually cease.</a:t>
            </a:r>
          </a:p>
          <a:p>
            <a:pPr algn="l"/>
            <a:endParaRPr lang="en-GB" b="1" i="0" dirty="0">
              <a:solidFill>
                <a:srgbClr val="32323C"/>
              </a:solidFill>
              <a:effectLst/>
              <a:latin typeface="acumin-pro"/>
            </a:endParaRPr>
          </a:p>
          <a:p>
            <a:pPr algn="l"/>
            <a:r>
              <a:rPr lang="en-GB" b="1" i="0" dirty="0">
                <a:solidFill>
                  <a:srgbClr val="32323C"/>
                </a:solidFill>
                <a:effectLst/>
                <a:latin typeface="acumin-pro"/>
              </a:rPr>
              <a:t>Vasomotor Changes</a:t>
            </a:r>
          </a:p>
          <a:p>
            <a:pPr algn="just"/>
            <a:r>
              <a:rPr lang="en-GB" b="0" i="0" dirty="0">
                <a:solidFill>
                  <a:srgbClr val="32323C"/>
                </a:solidFill>
                <a:effectLst/>
                <a:latin typeface="acumin-pro"/>
              </a:rPr>
              <a:t>Hot flushes: red flush starting on the face and spreading down the neck and chest.</a:t>
            </a:r>
          </a:p>
          <a:p>
            <a:pPr algn="just"/>
            <a:r>
              <a:rPr lang="en-GB" b="0" i="0" dirty="0">
                <a:solidFill>
                  <a:srgbClr val="32323C"/>
                </a:solidFill>
                <a:effectLst/>
                <a:latin typeface="acumin-pro"/>
              </a:rPr>
              <a:t>Associated with peripheral vasodilation and a transient rise in body temperature.</a:t>
            </a:r>
          </a:p>
          <a:p>
            <a:pPr algn="just"/>
            <a:r>
              <a:rPr lang="en-GB" b="0" i="0" dirty="0">
                <a:solidFill>
                  <a:srgbClr val="32323C"/>
                </a:solidFill>
                <a:effectLst/>
                <a:latin typeface="acumin-pro"/>
              </a:rPr>
              <a:t>Exact mechanism is unknown</a:t>
            </a:r>
          </a:p>
          <a:p>
            <a:pPr algn="just"/>
            <a:endParaRPr lang="en-GB" b="0" i="0" dirty="0">
              <a:solidFill>
                <a:srgbClr val="32323C"/>
              </a:solidFill>
              <a:effectLst/>
              <a:latin typeface="acumin-pro"/>
            </a:endParaRPr>
          </a:p>
          <a:p>
            <a:pPr algn="just"/>
            <a:r>
              <a:rPr lang="en-GB" b="1" i="0" dirty="0">
                <a:solidFill>
                  <a:srgbClr val="32323C"/>
                </a:solidFill>
                <a:effectLst/>
                <a:latin typeface="acumin-pro"/>
              </a:rPr>
              <a:t>Urogenital Changes</a:t>
            </a:r>
          </a:p>
          <a:p>
            <a:pPr algn="just"/>
            <a:r>
              <a:rPr lang="en-GB" b="0" i="0" dirty="0">
                <a:solidFill>
                  <a:srgbClr val="32323C"/>
                </a:solidFill>
                <a:effectLst/>
                <a:latin typeface="acumin-pro"/>
              </a:rPr>
              <a:t>Circulating oestrogen maintains tissue of uterus and vagina -&gt; atrophy of the vagina and thinning of the myometrium and vaginal walls. Also vaginal dryness -&gt; </a:t>
            </a:r>
            <a:r>
              <a:rPr lang="en-GB" b="1" i="0" dirty="0">
                <a:solidFill>
                  <a:srgbClr val="32323C"/>
                </a:solidFill>
                <a:effectLst/>
                <a:latin typeface="acumin-pro"/>
              </a:rPr>
              <a:t>dyspareunia</a:t>
            </a:r>
            <a:endParaRPr lang="en-GB" b="0" i="0" dirty="0">
              <a:solidFill>
                <a:srgbClr val="32323C"/>
              </a:solidFill>
              <a:effectLst/>
              <a:latin typeface="acumin-pro"/>
            </a:endParaRPr>
          </a:p>
          <a:p>
            <a:pPr algn="just"/>
            <a:r>
              <a:rPr lang="en-GB" b="0" i="0" dirty="0">
                <a:solidFill>
                  <a:srgbClr val="32323C"/>
                </a:solidFill>
                <a:effectLst/>
                <a:latin typeface="acumin-pro"/>
              </a:rPr>
              <a:t>Bladder and urethra share embryological derivation with the uterus and vagina and so these tissues also atrophy -&gt; symptoms of </a:t>
            </a:r>
            <a:r>
              <a:rPr lang="en-GB" b="1" i="0" dirty="0">
                <a:solidFill>
                  <a:srgbClr val="32323C"/>
                </a:solidFill>
                <a:effectLst/>
                <a:latin typeface="acumin-pro"/>
              </a:rPr>
              <a:t>urinary incontinence </a:t>
            </a:r>
            <a:r>
              <a:rPr lang="en-GB" b="0" i="0" dirty="0">
                <a:solidFill>
                  <a:srgbClr val="32323C"/>
                </a:solidFill>
                <a:effectLst/>
                <a:latin typeface="acumin-pro"/>
              </a:rPr>
              <a:t>and an increase in UTIs</a:t>
            </a:r>
          </a:p>
          <a:p>
            <a:pPr algn="just"/>
            <a:endParaRPr lang="en-GB" b="0" i="0" dirty="0">
              <a:solidFill>
                <a:srgbClr val="32323C"/>
              </a:solidFill>
              <a:effectLst/>
              <a:latin typeface="acumin-pro"/>
            </a:endParaRPr>
          </a:p>
          <a:p>
            <a:pPr algn="just"/>
            <a:r>
              <a:rPr lang="en-GB" b="1" i="0" dirty="0">
                <a:solidFill>
                  <a:srgbClr val="32323C"/>
                </a:solidFill>
                <a:effectLst/>
                <a:latin typeface="acumin-pro"/>
              </a:rPr>
              <a:t>Bone Density</a:t>
            </a:r>
          </a:p>
          <a:p>
            <a:pPr algn="just"/>
            <a:r>
              <a:rPr lang="en-GB" b="0" i="0" dirty="0">
                <a:solidFill>
                  <a:srgbClr val="32323C"/>
                </a:solidFill>
                <a:effectLst/>
                <a:latin typeface="acumin-pro"/>
              </a:rPr>
              <a:t>Oestrogen protects </a:t>
            </a:r>
            <a:r>
              <a:rPr lang="en-GB" b="1" i="0" dirty="0">
                <a:solidFill>
                  <a:srgbClr val="32323C"/>
                </a:solidFill>
                <a:effectLst/>
                <a:latin typeface="acumin-pro"/>
              </a:rPr>
              <a:t>bone mass</a:t>
            </a:r>
            <a:r>
              <a:rPr lang="en-GB" b="0" i="0" dirty="0">
                <a:solidFill>
                  <a:srgbClr val="32323C"/>
                </a:solidFill>
                <a:effectLst/>
                <a:latin typeface="acumin-pro"/>
              </a:rPr>
              <a:t> and density through reducing the activity of </a:t>
            </a:r>
            <a:r>
              <a:rPr lang="en-GB" b="0" i="0" dirty="0" err="1">
                <a:solidFill>
                  <a:srgbClr val="32323C"/>
                </a:solidFill>
                <a:effectLst/>
                <a:latin typeface="acumin-pro"/>
              </a:rPr>
              <a:t>oesteoclasts</a:t>
            </a:r>
            <a:r>
              <a:rPr lang="en-GB" b="0" i="0" dirty="0">
                <a:solidFill>
                  <a:srgbClr val="32323C"/>
                </a:solidFill>
                <a:effectLst/>
                <a:latin typeface="acumin-pro"/>
              </a:rPr>
              <a:t>. With the drop in oestrogen this balance is tipped and there is an increase in bone reabsorption = acceleration of age related loss of bone density = </a:t>
            </a:r>
            <a:r>
              <a:rPr lang="en-GB" b="1" i="0" dirty="0">
                <a:solidFill>
                  <a:srgbClr val="32323C"/>
                </a:solidFill>
                <a:effectLst/>
                <a:latin typeface="acumin-pro"/>
              </a:rPr>
              <a:t>increased </a:t>
            </a:r>
            <a:r>
              <a:rPr lang="en-GB" b="1" i="0" dirty="0" err="1">
                <a:solidFill>
                  <a:srgbClr val="32323C"/>
                </a:solidFill>
                <a:effectLst/>
                <a:latin typeface="acumin-pro"/>
              </a:rPr>
              <a:t>freq</a:t>
            </a:r>
            <a:r>
              <a:rPr lang="en-GB" b="1" i="0" dirty="0">
                <a:solidFill>
                  <a:srgbClr val="32323C"/>
                </a:solidFill>
                <a:effectLst/>
                <a:latin typeface="acumin-pro"/>
              </a:rPr>
              <a:t> in fractures</a:t>
            </a:r>
            <a:r>
              <a:rPr lang="en-GB" b="0" i="0" dirty="0">
                <a:solidFill>
                  <a:srgbClr val="32323C"/>
                </a:solidFill>
                <a:effectLst/>
                <a:latin typeface="acumin-pro"/>
              </a:rPr>
              <a:t>, especially of the wrist and hip.</a:t>
            </a:r>
          </a:p>
          <a:p>
            <a:pPr algn="l"/>
            <a:endParaRPr lang="en-GB" b="1" i="0" dirty="0">
              <a:solidFill>
                <a:srgbClr val="32323C"/>
              </a:solidFill>
              <a:effectLst/>
              <a:latin typeface="acumin-pro"/>
            </a:endParaRPr>
          </a:p>
          <a:p>
            <a:pPr algn="l"/>
            <a:r>
              <a:rPr lang="en-GB" b="1" i="0" dirty="0">
                <a:solidFill>
                  <a:srgbClr val="32323C"/>
                </a:solidFill>
                <a:effectLst/>
                <a:latin typeface="acumin-pro"/>
              </a:rPr>
              <a:t>Ischaemic Heart Disease</a:t>
            </a:r>
          </a:p>
          <a:p>
            <a:pPr algn="just"/>
            <a:r>
              <a:rPr lang="en-GB" b="0" i="0" dirty="0">
                <a:solidFill>
                  <a:srgbClr val="32323C"/>
                </a:solidFill>
                <a:effectLst/>
                <a:latin typeface="acumin-pro"/>
              </a:rPr>
              <a:t>Oestrogen offers a protective effect against heart disease. It is thought that oestrogen reduces levels of LDL </a:t>
            </a:r>
            <a:r>
              <a:rPr lang="en-GB" b="1" i="0" dirty="0">
                <a:solidFill>
                  <a:srgbClr val="32323C"/>
                </a:solidFill>
                <a:effectLst/>
                <a:latin typeface="acumin-pro"/>
              </a:rPr>
              <a:t>cholesterol</a:t>
            </a:r>
            <a:r>
              <a:rPr lang="en-GB" b="0" i="0" dirty="0">
                <a:solidFill>
                  <a:srgbClr val="32323C"/>
                </a:solidFill>
                <a:effectLst/>
                <a:latin typeface="acumin-pro"/>
              </a:rPr>
              <a:t> whilst raising HDL cholesterol. After the menopause women experience the same frequency of cardiovascular disease as men.</a:t>
            </a:r>
          </a:p>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546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492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618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l"/>
            <a:r>
              <a:rPr lang="en-GB" b="1" i="0" dirty="0">
                <a:solidFill>
                  <a:srgbClr val="32323C"/>
                </a:solidFill>
                <a:effectLst/>
                <a:latin typeface="acumin-pro"/>
              </a:rPr>
              <a:t>Follicular Phase</a:t>
            </a:r>
          </a:p>
          <a:p>
            <a:pPr algn="just"/>
            <a:r>
              <a:rPr lang="en-GB" b="0" i="0" dirty="0">
                <a:solidFill>
                  <a:srgbClr val="32323C"/>
                </a:solidFill>
                <a:effectLst/>
                <a:latin typeface="acumin-pro"/>
              </a:rPr>
              <a:t>The </a:t>
            </a:r>
            <a:r>
              <a:rPr lang="en-GB" b="1" i="0" dirty="0">
                <a:solidFill>
                  <a:srgbClr val="32323C"/>
                </a:solidFill>
                <a:effectLst/>
                <a:latin typeface="acumin-pro"/>
              </a:rPr>
              <a:t>follicular phase</a:t>
            </a:r>
            <a:r>
              <a:rPr lang="en-GB" b="0" i="0" dirty="0">
                <a:solidFill>
                  <a:srgbClr val="32323C"/>
                </a:solidFill>
                <a:effectLst/>
                <a:latin typeface="acumin-pro"/>
              </a:rPr>
              <a:t> marks the beginning of a new cycle as follicles (oocytes surrounded by stromal cells) begin to mature and prepare to release an oocyte.</a:t>
            </a:r>
          </a:p>
          <a:p>
            <a:pPr algn="just"/>
            <a:r>
              <a:rPr lang="en-GB" b="0" i="0" dirty="0">
                <a:solidFill>
                  <a:srgbClr val="32323C"/>
                </a:solidFill>
                <a:effectLst/>
                <a:latin typeface="acumin-pro"/>
              </a:rPr>
              <a:t>At the start of a new cycle (menses), there is little ovarian hormone production and the follicle begins to develop independently of gonadotropins or ovarian steroids. Due to the low steroid and inhibin levels, there is little</a:t>
            </a:r>
            <a:r>
              <a:rPr lang="en-GB" b="1" i="0" dirty="0">
                <a:solidFill>
                  <a:srgbClr val="32323C"/>
                </a:solidFill>
                <a:effectLst/>
                <a:latin typeface="acumin-pro"/>
              </a:rPr>
              <a:t> negative feedback</a:t>
            </a:r>
            <a:r>
              <a:rPr lang="en-GB" b="0" i="0" dirty="0">
                <a:solidFill>
                  <a:srgbClr val="32323C"/>
                </a:solidFill>
                <a:effectLst/>
                <a:latin typeface="acumin-pro"/>
              </a:rPr>
              <a:t> at the HPG axis, resulting in an increase in FSH and LH levels. These stimulate follicle growth and oestrogen production.</a:t>
            </a:r>
          </a:p>
          <a:p>
            <a:pPr algn="just"/>
            <a:r>
              <a:rPr lang="en-GB" b="0" i="0" dirty="0">
                <a:solidFill>
                  <a:srgbClr val="32323C"/>
                </a:solidFill>
                <a:effectLst/>
                <a:latin typeface="acumin-pro"/>
              </a:rPr>
              <a:t>Only one dominant follicle can continue to maturity and complete each menstrual cycle. As oestrogen levels rise, negative feedback reduces FSH levels, and only one follicle can survive, with the other follicles forming </a:t>
            </a:r>
            <a:r>
              <a:rPr lang="en-GB" b="1" i="0" dirty="0">
                <a:solidFill>
                  <a:srgbClr val="32323C"/>
                </a:solidFill>
                <a:effectLst/>
                <a:latin typeface="acumin-pro"/>
              </a:rPr>
              <a:t>polar bodies</a:t>
            </a:r>
            <a:r>
              <a:rPr lang="en-GB" b="0" i="0" dirty="0">
                <a:solidFill>
                  <a:srgbClr val="32323C"/>
                </a:solidFill>
                <a:effectLst/>
                <a:latin typeface="acumin-pro"/>
              </a:rPr>
              <a:t>.</a:t>
            </a:r>
          </a:p>
          <a:p>
            <a:pPr algn="just"/>
            <a:r>
              <a:rPr lang="en-GB" b="0" i="0" dirty="0">
                <a:solidFill>
                  <a:srgbClr val="32323C"/>
                </a:solidFill>
                <a:effectLst/>
                <a:latin typeface="acumin-pro"/>
              </a:rPr>
              <a:t>Follicular oestrogen eventually becomes high enough to initiate positive feedback at the HPG axis, increasing levels of GnRH and gonadotropins. However, the effect is only reflected in LH levels (the </a:t>
            </a:r>
            <a:r>
              <a:rPr lang="en-GB" b="1" i="0" dirty="0">
                <a:solidFill>
                  <a:srgbClr val="32323C"/>
                </a:solidFill>
                <a:effectLst/>
                <a:latin typeface="acumin-pro"/>
              </a:rPr>
              <a:t>LH surge</a:t>
            </a:r>
            <a:r>
              <a:rPr lang="en-GB" b="0" i="0" dirty="0">
                <a:solidFill>
                  <a:srgbClr val="32323C"/>
                </a:solidFill>
                <a:effectLst/>
                <a:latin typeface="acumin-pro"/>
              </a:rPr>
              <a:t>) due to the increased follicular inhibin, selectively inhibiting FSH production at the anterior pituitary. Granulosa cells become luteinised and express receptors for LH.</a:t>
            </a:r>
          </a:p>
          <a:p>
            <a:pPr algn="l"/>
            <a:r>
              <a:rPr lang="en-GB" b="1" i="0" dirty="0">
                <a:solidFill>
                  <a:srgbClr val="32323C"/>
                </a:solidFill>
                <a:effectLst/>
                <a:latin typeface="acumin-pro"/>
              </a:rPr>
              <a:t>Ovulation</a:t>
            </a:r>
          </a:p>
          <a:p>
            <a:pPr algn="just"/>
            <a:r>
              <a:rPr lang="en-GB" b="0" i="0" dirty="0">
                <a:solidFill>
                  <a:srgbClr val="32323C"/>
                </a:solidFill>
                <a:effectLst/>
                <a:latin typeface="acumin-pro"/>
              </a:rPr>
              <a:t>In response to the </a:t>
            </a:r>
            <a:r>
              <a:rPr lang="en-GB" b="1" i="0" dirty="0">
                <a:solidFill>
                  <a:srgbClr val="32323C"/>
                </a:solidFill>
                <a:effectLst/>
                <a:latin typeface="acumin-pro"/>
              </a:rPr>
              <a:t>LH surge</a:t>
            </a:r>
            <a:r>
              <a:rPr lang="en-GB" b="0" i="0" dirty="0">
                <a:solidFill>
                  <a:srgbClr val="32323C"/>
                </a:solidFill>
                <a:effectLst/>
                <a:latin typeface="acumin-pro"/>
              </a:rPr>
              <a:t>, the follicle ruptures and the mature oocyte is assisted to the fallopian tube by fimbria. Here it remains viable for fertilisation for around 24 hours.</a:t>
            </a:r>
          </a:p>
          <a:p>
            <a:pPr algn="just"/>
            <a:r>
              <a:rPr lang="en-GB" b="0" i="0" dirty="0">
                <a:solidFill>
                  <a:srgbClr val="32323C"/>
                </a:solidFill>
                <a:effectLst/>
                <a:latin typeface="acumin-pro"/>
              </a:rPr>
              <a:t>Following ovulation, the follicle remains luteinised, secreting oestrogen and now also </a:t>
            </a:r>
            <a:r>
              <a:rPr lang="en-GB" b="1" i="0" dirty="0">
                <a:solidFill>
                  <a:srgbClr val="32323C"/>
                </a:solidFill>
                <a:effectLst/>
                <a:latin typeface="acumin-pro"/>
              </a:rPr>
              <a:t>progesterone</a:t>
            </a:r>
            <a:r>
              <a:rPr lang="en-GB" b="0" i="0" dirty="0">
                <a:solidFill>
                  <a:srgbClr val="32323C"/>
                </a:solidFill>
                <a:effectLst/>
                <a:latin typeface="acumin-pro"/>
              </a:rPr>
              <a:t>, reverting back to negative feedback on the HPG axis. This, together with inhibin (inhibits FSH) stalls the cycle in anticipation of fertilisation.</a:t>
            </a:r>
          </a:p>
          <a:p>
            <a:pPr algn="l"/>
            <a:r>
              <a:rPr lang="en-GB" b="1" i="0" dirty="0">
                <a:solidFill>
                  <a:srgbClr val="32323C"/>
                </a:solidFill>
                <a:effectLst/>
                <a:latin typeface="acumin-pro"/>
              </a:rPr>
              <a:t>Luteal Phase</a:t>
            </a:r>
          </a:p>
          <a:p>
            <a:pPr algn="just"/>
            <a:r>
              <a:rPr lang="en-GB" b="0" i="0" dirty="0">
                <a:solidFill>
                  <a:srgbClr val="32323C"/>
                </a:solidFill>
                <a:effectLst/>
                <a:latin typeface="acumin-pro"/>
              </a:rPr>
              <a:t>The </a:t>
            </a:r>
            <a:r>
              <a:rPr lang="en-GB" b="1" i="0" dirty="0">
                <a:solidFill>
                  <a:srgbClr val="32323C"/>
                </a:solidFill>
                <a:effectLst/>
                <a:latin typeface="acumin-pro"/>
              </a:rPr>
              <a:t>corpus luteum</a:t>
            </a:r>
            <a:r>
              <a:rPr lang="en-GB" b="0" i="0" dirty="0">
                <a:solidFill>
                  <a:srgbClr val="32323C"/>
                </a:solidFill>
                <a:effectLst/>
                <a:latin typeface="acumin-pro"/>
              </a:rPr>
              <a:t> is the tissue in the ovary that forms at the site of a ruptured follicle following ovulation. It produces oestrogens, progesterone and inhibin to maintain conditions for fertilisation and implantation.</a:t>
            </a:r>
          </a:p>
          <a:p>
            <a:pPr algn="just"/>
            <a:r>
              <a:rPr lang="en-GB" b="0" i="0" dirty="0">
                <a:solidFill>
                  <a:srgbClr val="32323C"/>
                </a:solidFill>
                <a:effectLst/>
                <a:latin typeface="acumin-pro"/>
              </a:rPr>
              <a:t>At the end of the cycle, in the absence of fertilisation, the corpus luteum </a:t>
            </a:r>
            <a:r>
              <a:rPr lang="en-GB" b="1" i="0" dirty="0">
                <a:solidFill>
                  <a:srgbClr val="32323C"/>
                </a:solidFill>
                <a:effectLst/>
                <a:latin typeface="acumin-pro"/>
              </a:rPr>
              <a:t>spontaneously regresses</a:t>
            </a:r>
            <a:r>
              <a:rPr lang="en-GB" b="0" i="0" dirty="0">
                <a:solidFill>
                  <a:srgbClr val="32323C"/>
                </a:solidFill>
                <a:effectLst/>
                <a:latin typeface="acumin-pro"/>
              </a:rPr>
              <a:t> after 14 days. There is a significant fall in hormones, relieving negative feedback, and resetting the HPG axis ready to begin the cycle again.</a:t>
            </a:r>
          </a:p>
          <a:p>
            <a:pPr algn="just"/>
            <a:r>
              <a:rPr lang="en-GB" b="0" i="0" dirty="0">
                <a:solidFill>
                  <a:srgbClr val="32323C"/>
                </a:solidFill>
                <a:effectLst/>
                <a:latin typeface="acumin-pro"/>
              </a:rPr>
              <a:t>If fertilisation occurs, the </a:t>
            </a:r>
            <a:r>
              <a:rPr lang="en-GB" b="0" i="0" dirty="0" err="1">
                <a:solidFill>
                  <a:srgbClr val="32323C"/>
                </a:solidFill>
                <a:effectLst/>
                <a:latin typeface="acumin-pro"/>
              </a:rPr>
              <a:t>syncytiotrophoblast</a:t>
            </a:r>
            <a:r>
              <a:rPr lang="en-GB" b="0" i="0" dirty="0">
                <a:solidFill>
                  <a:srgbClr val="32323C"/>
                </a:solidFill>
                <a:effectLst/>
                <a:latin typeface="acumin-pro"/>
              </a:rPr>
              <a:t> of the embryo produces human chorionic gonadotropin </a:t>
            </a:r>
            <a:r>
              <a:rPr lang="en-GB" b="1" i="0" dirty="0">
                <a:solidFill>
                  <a:srgbClr val="32323C"/>
                </a:solidFill>
                <a:effectLst/>
                <a:latin typeface="acumin-pro"/>
              </a:rPr>
              <a:t>(HCG),</a:t>
            </a:r>
            <a:r>
              <a:rPr lang="en-GB" b="0" i="0" dirty="0">
                <a:solidFill>
                  <a:srgbClr val="32323C"/>
                </a:solidFill>
                <a:effectLst/>
                <a:latin typeface="acumin-pro"/>
              </a:rPr>
              <a:t> exerting a luteinising effect, and maintaining the corpus luteum. It is supported by placental HCG and it produces hormones to support the pregnancy. At around 4 months of gestation, the placenta is capable of producing sufficient steroid hormone to control the HPG axis.</a:t>
            </a:r>
          </a:p>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547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l"/>
            <a:r>
              <a:rPr lang="en-GB" b="1" dirty="0">
                <a:effectLst/>
                <a:latin typeface="inherit"/>
              </a:rPr>
              <a:t>Proliferative Phase</a:t>
            </a:r>
          </a:p>
          <a:p>
            <a:r>
              <a:rPr lang="en-GB" dirty="0">
                <a:effectLst/>
              </a:rPr>
              <a:t>Following menses, the </a:t>
            </a:r>
            <a:r>
              <a:rPr lang="en-GB" b="1" dirty="0">
                <a:effectLst/>
              </a:rPr>
              <a:t>proliferative phase</a:t>
            </a:r>
            <a:r>
              <a:rPr lang="en-GB" dirty="0">
                <a:effectLst/>
              </a:rPr>
              <a:t> runs alongside the follicular phase, preparing the reproductive tract for fertilisation and implantation.</a:t>
            </a:r>
          </a:p>
          <a:p>
            <a:r>
              <a:rPr lang="en-GB" b="1" dirty="0">
                <a:effectLst/>
              </a:rPr>
              <a:t>Oestrogen</a:t>
            </a:r>
            <a:r>
              <a:rPr lang="en-GB" dirty="0">
                <a:effectLst/>
              </a:rPr>
              <a:t> initiates fallopian tube formation, thickening of the endometrium, increased growth and motility of the myometrium and production of a thin alkaline cervical mucus (to facilitate sperm transport).</a:t>
            </a:r>
          </a:p>
          <a:p>
            <a:pPr algn="l"/>
            <a:r>
              <a:rPr lang="en-GB" b="1" dirty="0">
                <a:effectLst/>
                <a:latin typeface="inherit"/>
              </a:rPr>
              <a:t>Secretory Phase</a:t>
            </a:r>
          </a:p>
          <a:p>
            <a:r>
              <a:rPr lang="en-GB" dirty="0">
                <a:effectLst/>
              </a:rPr>
              <a:t>The secretory phase runs alongside the luteal phase.</a:t>
            </a:r>
          </a:p>
          <a:p>
            <a:r>
              <a:rPr lang="en-GB" b="1" dirty="0">
                <a:effectLst/>
              </a:rPr>
              <a:t>Progesterone</a:t>
            </a:r>
            <a:r>
              <a:rPr lang="en-GB" dirty="0">
                <a:effectLst/>
              </a:rPr>
              <a:t> stimulates further thickening of the endometrium into a glandular secretory form, thickening of the myometrium, reduction of motility of the </a:t>
            </a:r>
            <a:r>
              <a:rPr lang="en-GB" b="1" dirty="0">
                <a:effectLst/>
              </a:rPr>
              <a:t>myometrium,</a:t>
            </a:r>
            <a:r>
              <a:rPr lang="en-GB" dirty="0">
                <a:effectLst/>
              </a:rPr>
              <a:t> thick acidic cervical mucus, changes in mammary tissue and other metabolic changes.</a:t>
            </a:r>
          </a:p>
          <a:p>
            <a:pPr algn="l"/>
            <a:endParaRPr lang="en-GB" b="1" dirty="0">
              <a:effectLst/>
              <a:latin typeface="inherit"/>
            </a:endParaRPr>
          </a:p>
          <a:p>
            <a:pPr algn="l"/>
            <a:r>
              <a:rPr lang="en-GB" b="1" dirty="0">
                <a:effectLst/>
                <a:latin typeface="inherit"/>
              </a:rPr>
              <a:t>Menses</a:t>
            </a:r>
          </a:p>
          <a:p>
            <a:r>
              <a:rPr lang="en-GB" b="0" dirty="0">
                <a:effectLst/>
              </a:rPr>
              <a:t>Marks </a:t>
            </a:r>
            <a:r>
              <a:rPr lang="en-GB" dirty="0">
                <a:effectLst/>
              </a:rPr>
              <a:t>the beginning of a new menstrual cycle.</a:t>
            </a:r>
          </a:p>
          <a:p>
            <a:r>
              <a:rPr lang="en-GB" dirty="0">
                <a:effectLst/>
              </a:rPr>
              <a:t>It occurs in the absence of fertilisation once the corpus luteum has broken down and the internal lining of the uterus is shed. Menstrual bleeding usually lasts between 2-7 days with 10-80ml blood loss.</a:t>
            </a:r>
            <a:br>
              <a:rPr lang="en-GB" dirty="0">
                <a:solidFill>
                  <a:srgbClr val="FFFFFF"/>
                </a:solidFill>
                <a:effectLst/>
              </a:rPr>
            </a:br>
            <a:endParaRPr lang="en-GB" dirty="0">
              <a:solidFill>
                <a:srgbClr val="FFFFFF"/>
              </a:solidFill>
              <a:effectLst/>
            </a:endParaRPr>
          </a:p>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567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l"/>
            <a:r>
              <a:rPr lang="en-GB" b="1" dirty="0">
                <a:effectLst/>
              </a:rPr>
              <a:t>Fertilization</a:t>
            </a:r>
            <a:r>
              <a:rPr lang="en-GB" b="0" dirty="0">
                <a:effectLst/>
              </a:rPr>
              <a:t> occurs when a sperm and an oocyte combine and their nuclei fuse. Because each of these reproductive cells is a haploid cell containing half of the genetic material needed to form a human being, their combination forms a diploid cell – zygote</a:t>
            </a:r>
          </a:p>
          <a:p>
            <a:pPr algn="l"/>
            <a:endParaRPr lang="en-GB" b="0" dirty="0">
              <a:effectLst/>
            </a:endParaRPr>
          </a:p>
          <a:p>
            <a:pPr algn="l"/>
            <a:r>
              <a:rPr lang="en-GB" b="1" i="0" dirty="0">
                <a:solidFill>
                  <a:srgbClr val="373D3F"/>
                </a:solidFill>
                <a:effectLst/>
                <a:latin typeface="Cormorant Garamond"/>
              </a:rPr>
              <a:t>Transit of Sperm</a:t>
            </a:r>
          </a:p>
          <a:p>
            <a:pPr algn="l"/>
            <a:r>
              <a:rPr lang="en-GB" b="0" dirty="0">
                <a:effectLst/>
              </a:rPr>
              <a:t>Fertilization is a numbers game. During ejaculation, hundreds of millions of spermatozoa are released into the vagina</a:t>
            </a:r>
          </a:p>
          <a:p>
            <a:pPr lvl="1" algn="l"/>
            <a:r>
              <a:rPr lang="en-GB" b="0" dirty="0">
                <a:effectLst/>
              </a:rPr>
              <a:t>Almost immediately, millions of these sperm are overcome by the acidity of the vagina (approximately pH 3.8)</a:t>
            </a:r>
          </a:p>
          <a:p>
            <a:pPr lvl="1" algn="l"/>
            <a:r>
              <a:rPr lang="en-GB" b="0" dirty="0">
                <a:effectLst/>
              </a:rPr>
              <a:t>More may be blocked from entering the uterus by thick cervical mucus</a:t>
            </a:r>
          </a:p>
          <a:p>
            <a:pPr lvl="1" algn="l"/>
            <a:r>
              <a:rPr lang="en-GB" b="0" dirty="0">
                <a:effectLst/>
              </a:rPr>
              <a:t>Of those that do enter, thousands are destroyed by phagocytic uterine leukocytes. </a:t>
            </a:r>
          </a:p>
          <a:p>
            <a:pPr lvl="1" algn="l"/>
            <a:endParaRPr lang="en-GB" b="0" dirty="0">
              <a:effectLst/>
            </a:endParaRPr>
          </a:p>
          <a:p>
            <a:pPr algn="l"/>
            <a:r>
              <a:rPr lang="en-GB" b="0" dirty="0">
                <a:effectLst/>
              </a:rPr>
              <a:t>During the journey, fluids in the female reproductive tract prepare the sperm for fertilization through a process called </a:t>
            </a:r>
            <a:r>
              <a:rPr lang="en-GB" b="1" dirty="0">
                <a:effectLst/>
              </a:rPr>
              <a:t>capacitation</a:t>
            </a:r>
            <a:r>
              <a:rPr lang="en-GB" b="0" dirty="0">
                <a:effectLst/>
              </a:rPr>
              <a:t>, or priming.</a:t>
            </a:r>
          </a:p>
          <a:p>
            <a:pPr lvl="1" algn="l"/>
            <a:r>
              <a:rPr lang="en-GB" b="0" dirty="0">
                <a:effectLst/>
              </a:rPr>
              <a:t>The fluids improve the motility of the spermatozoa</a:t>
            </a:r>
          </a:p>
          <a:p>
            <a:pPr lvl="1" algn="l"/>
            <a:r>
              <a:rPr lang="en-GB" b="0" dirty="0" err="1">
                <a:effectLst/>
              </a:rPr>
              <a:t>Alsothe</a:t>
            </a:r>
            <a:r>
              <a:rPr lang="en-GB" b="0" dirty="0">
                <a:effectLst/>
              </a:rPr>
              <a:t>  fluids deplete cholesterol molecules embedded in the membrane of the head of the sperm, thinning the membrane in such a way that will help facilitate the release of the lysosomal  enzymes needed for the sperm to penetrate the oocyte’s exterior once contact is made. </a:t>
            </a:r>
          </a:p>
          <a:p>
            <a:pPr algn="l"/>
            <a:endParaRPr lang="en-GB" b="0" dirty="0">
              <a:effectLst/>
            </a:endParaRPr>
          </a:p>
          <a:p>
            <a:pPr algn="l"/>
            <a:r>
              <a:rPr lang="en-GB" b="1" i="0" dirty="0">
                <a:solidFill>
                  <a:srgbClr val="373D3F"/>
                </a:solidFill>
                <a:effectLst/>
                <a:latin typeface="Cormorant Garamond"/>
              </a:rPr>
              <a:t>Contact Between Sperm and Oocyte</a:t>
            </a:r>
          </a:p>
          <a:p>
            <a:pPr algn="l"/>
            <a:r>
              <a:rPr lang="en-GB" b="0" dirty="0">
                <a:effectLst/>
              </a:rPr>
              <a:t>Upon ovulation, the oocyte released by the ovary is swept into—and along—the fallopian tube. Fertilization must occur in the distal fallopian tube because an unfertilized oocyte cannot survive the 72-hour journey to the uterus</a:t>
            </a:r>
          </a:p>
          <a:p>
            <a:pPr algn="l"/>
            <a:r>
              <a:rPr lang="en-GB" b="0" dirty="0">
                <a:effectLst/>
              </a:rPr>
              <a:t>As it is swept along the distal uterine tube, the oocyte encounters the surviving capacitated sperm.</a:t>
            </a:r>
          </a:p>
          <a:p>
            <a:pPr algn="l"/>
            <a:r>
              <a:rPr lang="en-GB" b="0" dirty="0">
                <a:effectLst/>
              </a:rPr>
              <a:t>To reach the oocyte itself, the sperm must penetrate the two protective layers. The sperm first burrow through the cells of the corona radiata. Then, upon contact with the zona pellucida, the sperm bind to receptors in the zona pellucida. This initiates a process called the </a:t>
            </a:r>
            <a:r>
              <a:rPr lang="en-GB" b="1" dirty="0">
                <a:effectLst/>
              </a:rPr>
              <a:t>acrosomal reaction</a:t>
            </a:r>
            <a:r>
              <a:rPr lang="en-GB" b="0" dirty="0">
                <a:effectLst/>
              </a:rPr>
              <a:t> in which the enzyme-filled “cap” of the sperm, called the </a:t>
            </a:r>
            <a:r>
              <a:rPr lang="en-GB" b="1" dirty="0">
                <a:effectLst/>
              </a:rPr>
              <a:t>acrosome</a:t>
            </a:r>
            <a:r>
              <a:rPr lang="en-GB" b="0" dirty="0">
                <a:effectLst/>
              </a:rPr>
              <a:t>, releases its stored digestive enzymes. These enzymes clear a path through the zona pellucida that allows sperm to reach the oocyte</a:t>
            </a:r>
          </a:p>
          <a:p>
            <a:pPr algn="l"/>
            <a:r>
              <a:rPr lang="en-GB" b="0" dirty="0">
                <a:effectLst/>
              </a:rPr>
              <a:t>Finally, a single sperm makes contact with sperm-binding receptors on the oocyte’s plasma membrane</a:t>
            </a:r>
          </a:p>
          <a:p>
            <a:pPr algn="l"/>
            <a:r>
              <a:rPr lang="en-GB" b="0" dirty="0">
                <a:effectLst/>
              </a:rPr>
              <a:t>The plasma membrane of that sperm then fuses with the oocyte’s plasma membrane, and the head and mid-piece of the “winning” sperm enter the oocyte interior.</a:t>
            </a:r>
          </a:p>
          <a:p>
            <a:pPr algn="l"/>
            <a:r>
              <a:rPr lang="en-GB" b="0" dirty="0">
                <a:effectLst/>
              </a:rPr>
              <a:t>The first sperm to reach the oocyte is never the one to fertilize it. Rather, hundreds of sperm cells must undergo the acrosomal reaction, each helping to degrade the corona radiata and zona pellucida until a path is created to allow one sperm to contact and fuse with the plasma membrane of the oocyte.</a:t>
            </a:r>
          </a:p>
          <a:p>
            <a:pPr algn="l"/>
            <a:r>
              <a:rPr lang="en-GB" b="0" dirty="0">
                <a:effectLst/>
              </a:rPr>
              <a:t>When the first sperm fuses with the oocyte, the oocyte deploys two mechanisms to prevent </a:t>
            </a:r>
            <a:r>
              <a:rPr lang="en-GB" b="1" dirty="0">
                <a:effectLst/>
              </a:rPr>
              <a:t>polyspermy. </a:t>
            </a:r>
            <a:r>
              <a:rPr lang="en-GB" b="0" dirty="0">
                <a:effectLst/>
              </a:rPr>
              <a:t>This is critical because if more than one sperm were to fertilize the oocyte, the resulting zygote would be a triploid organism - incompatible with life.</a:t>
            </a:r>
          </a:p>
          <a:p>
            <a:pPr lvl="1" algn="l"/>
            <a:r>
              <a:rPr lang="en-GB" b="0" dirty="0">
                <a:effectLst/>
              </a:rPr>
              <a:t>The fast block: a near instantaneous change in sodium ion permeability upon binding of the first sperm, depolarizing the oocyte plasma membrane and preventing the fusion of additional sperm cells. </a:t>
            </a:r>
          </a:p>
          <a:p>
            <a:pPr lvl="1" algn="l"/>
            <a:r>
              <a:rPr lang="en-GB" b="0" dirty="0">
                <a:effectLst/>
              </a:rPr>
              <a:t>The slow block (the </a:t>
            </a:r>
            <a:r>
              <a:rPr lang="en-GB" b="1" dirty="0">
                <a:effectLst/>
              </a:rPr>
              <a:t>cortical reaction</a:t>
            </a:r>
            <a:r>
              <a:rPr lang="en-GB" b="0" dirty="0">
                <a:effectLst/>
              </a:rPr>
              <a:t>): special proteins are released and cause the release of any other attached sperm and destroy the oocyte’s sperm receptors, thus preventing any more sperm from binding</a:t>
            </a:r>
            <a:r>
              <a:rPr lang="en-GB" b="0" i="0" dirty="0">
                <a:solidFill>
                  <a:srgbClr val="373D3F"/>
                </a:solidFill>
                <a:effectLst/>
                <a:latin typeface="Lora" panose="020F0502020204030204" pitchFamily="34" charset="0"/>
              </a:rPr>
              <a:t>.</a:t>
            </a:r>
          </a:p>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38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b="0" i="0" dirty="0" err="1">
                <a:solidFill>
                  <a:srgbClr val="1F1F1F"/>
                </a:solidFill>
                <a:effectLst/>
                <a:latin typeface="Google Sans"/>
              </a:rPr>
              <a:t>Folliculogenesis</a:t>
            </a:r>
            <a:r>
              <a:rPr lang="en-GB" b="0" i="0" dirty="0">
                <a:solidFill>
                  <a:srgbClr val="1F1F1F"/>
                </a:solidFill>
                <a:effectLst/>
                <a:latin typeface="Google Sans"/>
              </a:rPr>
              <a:t> is the process in which a recruited primordial follicle grows and develops into a specialized graafian follicle with the potential to either ovulate its egg into the oviduct at mid-cycle to be fertilized or to die by atresia.</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184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What is a “normal uterus” commonly described as? </a:t>
            </a:r>
            <a:r>
              <a:rPr lang="en-GB" sz="1800" b="1" i="0" u="none" strike="noStrike" dirty="0">
                <a:solidFill>
                  <a:srgbClr val="000000"/>
                </a:solidFill>
                <a:effectLst/>
                <a:latin typeface="Arial" panose="020B0604020202020204" pitchFamily="34" charset="0"/>
              </a:rPr>
              <a:t>Anteverted and anteflexed</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The uterus is made up of three sections: </a:t>
            </a:r>
            <a:r>
              <a:rPr lang="en-GB" sz="1800" b="1" i="0" u="none" strike="noStrike" dirty="0">
                <a:solidFill>
                  <a:srgbClr val="000000"/>
                </a:solidFill>
                <a:effectLst/>
                <a:latin typeface="Arial" panose="020B0604020202020204" pitchFamily="34" charset="0"/>
              </a:rPr>
              <a:t>fundus</a:t>
            </a:r>
            <a:r>
              <a:rPr lang="en-GB" sz="1800" b="0" i="0" u="none" strike="noStrike" dirty="0">
                <a:solidFill>
                  <a:srgbClr val="000000"/>
                </a:solidFill>
                <a:effectLst/>
                <a:latin typeface="Arial" panose="020B0604020202020204" pitchFamily="34" charset="0"/>
              </a:rPr>
              <a:t>, </a:t>
            </a:r>
            <a:r>
              <a:rPr lang="en-GB" sz="1800" b="1" i="0" u="none" strike="noStrike" dirty="0">
                <a:solidFill>
                  <a:srgbClr val="000000"/>
                </a:solidFill>
                <a:effectLst/>
                <a:latin typeface="Arial" panose="020B0604020202020204" pitchFamily="34" charset="0"/>
              </a:rPr>
              <a:t>body</a:t>
            </a:r>
            <a:r>
              <a:rPr lang="en-GB" sz="1800" b="0" i="0" u="none" strike="noStrike" dirty="0">
                <a:solidFill>
                  <a:srgbClr val="000000"/>
                </a:solidFill>
                <a:effectLst/>
                <a:latin typeface="Arial" panose="020B0604020202020204" pitchFamily="34" charset="0"/>
              </a:rPr>
              <a:t> and </a:t>
            </a:r>
            <a:r>
              <a:rPr lang="en-GB" sz="1800" b="1" i="0" u="none" strike="noStrike" dirty="0">
                <a:solidFill>
                  <a:srgbClr val="000000"/>
                </a:solidFill>
                <a:effectLst/>
                <a:latin typeface="Arial" panose="020B0604020202020204" pitchFamily="34" charset="0"/>
              </a:rPr>
              <a:t>cervix</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The fundus and the body of the uterus are made up of 3 tissue layers: </a:t>
            </a:r>
            <a:r>
              <a:rPr lang="en-GB" sz="1800" b="1" i="0" u="none" strike="noStrike" dirty="0">
                <a:solidFill>
                  <a:srgbClr val="000000"/>
                </a:solidFill>
                <a:effectLst/>
                <a:latin typeface="Arial" panose="020B0604020202020204" pitchFamily="34" charset="0"/>
              </a:rPr>
              <a:t>peritoneum</a:t>
            </a:r>
            <a:r>
              <a:rPr lang="en-GB" sz="1800" b="0" i="0" u="none" strike="noStrike" dirty="0">
                <a:solidFill>
                  <a:srgbClr val="000000"/>
                </a:solidFill>
                <a:effectLst/>
                <a:latin typeface="Arial" panose="020B0604020202020204" pitchFamily="34" charset="0"/>
              </a:rPr>
              <a:t>, </a:t>
            </a:r>
            <a:r>
              <a:rPr lang="en-GB" sz="1800" b="1" i="0" u="none" strike="noStrike" dirty="0">
                <a:solidFill>
                  <a:srgbClr val="000000"/>
                </a:solidFill>
                <a:effectLst/>
                <a:latin typeface="Arial" panose="020B0604020202020204" pitchFamily="34" charset="0"/>
              </a:rPr>
              <a:t>myometrium</a:t>
            </a:r>
            <a:r>
              <a:rPr lang="en-GB" sz="1800" b="0" i="0" u="none" strike="noStrike" dirty="0">
                <a:solidFill>
                  <a:srgbClr val="000000"/>
                </a:solidFill>
                <a:effectLst/>
                <a:latin typeface="Arial" panose="020B0604020202020204" pitchFamily="34" charset="0"/>
              </a:rPr>
              <a:t> and the </a:t>
            </a:r>
            <a:r>
              <a:rPr lang="en-GB" sz="1800" b="1" i="0" u="none" strike="noStrike" dirty="0">
                <a:solidFill>
                  <a:srgbClr val="000000"/>
                </a:solidFill>
                <a:effectLst/>
                <a:latin typeface="Arial" panose="020B0604020202020204" pitchFamily="34" charset="0"/>
              </a:rPr>
              <a:t>endometrium</a:t>
            </a:r>
            <a:endParaRPr lang="en-GB" b="1"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Peritoneum-</a:t>
            </a:r>
            <a:r>
              <a:rPr lang="en-GB" sz="1800" b="0" i="0" u="none" strike="noStrike" dirty="0">
                <a:solidFill>
                  <a:srgbClr val="000000"/>
                </a:solidFill>
                <a:effectLst/>
                <a:latin typeface="Arial" panose="020B0604020202020204" pitchFamily="34" charset="0"/>
              </a:rPr>
              <a:t> double layered membrane continuous with abdominal peritoneum (aka perimetrium) </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Myometrium</a:t>
            </a:r>
            <a:r>
              <a:rPr lang="en-GB" sz="1800" b="0" i="0" u="none" strike="noStrike" dirty="0">
                <a:solidFill>
                  <a:srgbClr val="000000"/>
                </a:solidFill>
                <a:effectLst/>
                <a:latin typeface="Arial" panose="020B0604020202020204" pitchFamily="34" charset="0"/>
              </a:rPr>
              <a:t> - thick SMOOTH MUSCLE layer (undergo hyperplasia/trophy during pregnancy to expel </a:t>
            </a:r>
            <a:r>
              <a:rPr lang="en-GB" sz="1800" b="0" i="0" u="none" strike="noStrike" dirty="0" err="1">
                <a:solidFill>
                  <a:srgbClr val="000000"/>
                </a:solidFill>
                <a:effectLst/>
                <a:latin typeface="Arial" panose="020B0604020202020204" pitchFamily="34" charset="0"/>
              </a:rPr>
              <a:t>fetus</a:t>
            </a:r>
            <a:r>
              <a:rPr lang="en-GB" sz="1800" b="0" i="0" u="none" strike="noStrike" dirty="0">
                <a:solidFill>
                  <a:srgbClr val="000000"/>
                </a:solidFill>
                <a:effectLst/>
                <a:latin typeface="Arial" panose="020B0604020202020204" pitchFamily="34" charset="0"/>
              </a:rPr>
              <a:t> at birth)</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Endometrium-</a:t>
            </a:r>
            <a:r>
              <a:rPr lang="en-GB" sz="1800" b="0" i="0" u="none" strike="noStrike" dirty="0">
                <a:solidFill>
                  <a:srgbClr val="000000"/>
                </a:solidFill>
                <a:effectLst/>
                <a:latin typeface="Arial" panose="020B0604020202020204" pitchFamily="34" charset="0"/>
              </a:rPr>
              <a:t> inner mucous membrane split into deep stratum basalis and superficial stratum </a:t>
            </a:r>
            <a:r>
              <a:rPr lang="en-GB" sz="1800" b="0" i="0" u="none" strike="noStrike" dirty="0" err="1">
                <a:solidFill>
                  <a:srgbClr val="000000"/>
                </a:solidFill>
                <a:effectLst/>
                <a:latin typeface="Arial" panose="020B0604020202020204" pitchFamily="34" charset="0"/>
              </a:rPr>
              <a:t>functionalis</a:t>
            </a:r>
            <a:r>
              <a:rPr lang="en-GB" sz="1800" b="0" i="0" u="none" strike="noStrike" dirty="0">
                <a:solidFill>
                  <a:srgbClr val="000000"/>
                </a:solidFill>
                <a:effectLst/>
                <a:latin typeface="Arial" panose="020B0604020202020204" pitchFamily="34" charset="0"/>
              </a:rPr>
              <a:t> (this sheds in menstruation and regenerates from cells in stratum basalis layer and is the upper 2/3).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a:t>
            </a:r>
            <a:r>
              <a:rPr lang="en-GB" sz="1800" b="1" i="0" u="none" strike="noStrike" dirty="0">
                <a:solidFill>
                  <a:srgbClr val="000000"/>
                </a:solidFill>
                <a:effectLst/>
                <a:latin typeface="Arial" panose="020B0604020202020204" pitchFamily="34" charset="0"/>
              </a:rPr>
              <a:t>endometriosis-</a:t>
            </a:r>
            <a:r>
              <a:rPr lang="en-GB" sz="1800" b="0" i="0" u="none" strike="noStrike" dirty="0">
                <a:solidFill>
                  <a:srgbClr val="000000"/>
                </a:solidFill>
                <a:effectLst/>
                <a:latin typeface="Arial" panose="020B0604020202020204" pitchFamily="34" charset="0"/>
              </a:rPr>
              <a:t> when these cells appear outside the uterus*</a:t>
            </a: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HISTOLOGY: </a:t>
            </a:r>
          </a:p>
          <a:p>
            <a:pPr marL="152400" indent="0" rtl="0">
              <a:spcBef>
                <a:spcPts val="0"/>
              </a:spcBef>
              <a:spcAft>
                <a:spcPts val="0"/>
              </a:spcAft>
              <a:buNone/>
            </a:pPr>
            <a:r>
              <a:rPr lang="en-GB" sz="1800" b="0" i="0" u="none" strike="noStrike" dirty="0">
                <a:solidFill>
                  <a:srgbClr val="000000"/>
                </a:solidFill>
                <a:effectLst/>
                <a:latin typeface="Arial" panose="020B0604020202020204" pitchFamily="34" charset="0"/>
              </a:rPr>
              <a:t>Endometrium- simple columnar epithelium</a:t>
            </a:r>
            <a:endParaRPr lang="en-GB" b="0" dirty="0">
              <a:effectLst/>
            </a:endParaRPr>
          </a:p>
          <a:p>
            <a:pPr marL="152400" indent="0" rtl="0">
              <a:spcBef>
                <a:spcPts val="0"/>
              </a:spcBef>
              <a:spcAft>
                <a:spcPts val="0"/>
              </a:spcAft>
              <a:buNone/>
            </a:pPr>
            <a:endParaRPr lang="en-GB" b="0" dirty="0">
              <a:effectLst/>
            </a:endParaRPr>
          </a:p>
          <a:p>
            <a:pPr marL="152400" indent="0">
              <a:buNone/>
            </a:pPr>
            <a:br>
              <a:rPr lang="en-GB" dirty="0"/>
            </a:b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449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These ligaments help secure the uterus in place: </a:t>
            </a:r>
            <a:r>
              <a:rPr lang="en-GB" sz="1800" b="1" i="0" u="none" strike="noStrike" dirty="0">
                <a:solidFill>
                  <a:srgbClr val="000000"/>
                </a:solidFill>
                <a:effectLst/>
                <a:latin typeface="Arial" panose="020B0604020202020204" pitchFamily="34" charset="0"/>
              </a:rPr>
              <a:t>broad</a:t>
            </a:r>
            <a:r>
              <a:rPr lang="en-GB" sz="1800" b="0" i="0" u="none" strike="noStrike" dirty="0">
                <a:solidFill>
                  <a:srgbClr val="000000"/>
                </a:solidFill>
                <a:effectLst/>
                <a:latin typeface="Arial" panose="020B0604020202020204" pitchFamily="34" charset="0"/>
              </a:rPr>
              <a:t>, </a:t>
            </a:r>
            <a:r>
              <a:rPr lang="en-GB" sz="1800" b="1" i="0" u="none" strike="noStrike" dirty="0">
                <a:solidFill>
                  <a:srgbClr val="000000"/>
                </a:solidFill>
                <a:effectLst/>
                <a:latin typeface="Arial" panose="020B0604020202020204" pitchFamily="34" charset="0"/>
              </a:rPr>
              <a:t>round</a:t>
            </a:r>
            <a:r>
              <a:rPr lang="en-GB" sz="1800" b="0" i="0" u="none" strike="noStrike" dirty="0">
                <a:solidFill>
                  <a:srgbClr val="000000"/>
                </a:solidFill>
                <a:effectLst/>
                <a:latin typeface="Arial" panose="020B0604020202020204" pitchFamily="34" charset="0"/>
              </a:rPr>
              <a:t>, </a:t>
            </a:r>
            <a:r>
              <a:rPr lang="en-GB" sz="1800" b="1" i="0" u="none" strike="noStrike" dirty="0">
                <a:solidFill>
                  <a:srgbClr val="000000"/>
                </a:solidFill>
                <a:effectLst/>
                <a:latin typeface="Arial" panose="020B0604020202020204" pitchFamily="34" charset="0"/>
              </a:rPr>
              <a:t>ovarian</a:t>
            </a:r>
            <a:r>
              <a:rPr lang="en-GB" sz="1800" b="0" i="0" u="none" strike="noStrike" dirty="0">
                <a:solidFill>
                  <a:srgbClr val="000000"/>
                </a:solidFill>
                <a:effectLst/>
                <a:latin typeface="Arial" panose="020B0604020202020204" pitchFamily="34" charset="0"/>
              </a:rPr>
              <a:t>, </a:t>
            </a:r>
            <a:r>
              <a:rPr lang="en-GB" sz="1800" b="1" i="0" u="none" strike="noStrike" dirty="0">
                <a:solidFill>
                  <a:srgbClr val="000000"/>
                </a:solidFill>
                <a:effectLst/>
                <a:latin typeface="Arial" panose="020B0604020202020204" pitchFamily="34" charset="0"/>
              </a:rPr>
              <a:t>cardinal</a:t>
            </a:r>
            <a:r>
              <a:rPr lang="en-GB" sz="1800" b="0" i="0" u="none" strike="noStrike" dirty="0">
                <a:solidFill>
                  <a:srgbClr val="000000"/>
                </a:solidFill>
                <a:effectLst/>
                <a:latin typeface="Arial" panose="020B0604020202020204" pitchFamily="34" charset="0"/>
              </a:rPr>
              <a:t> and </a:t>
            </a:r>
            <a:r>
              <a:rPr lang="en-GB" sz="1800" b="1" i="0" u="none" strike="noStrike" dirty="0">
                <a:solidFill>
                  <a:srgbClr val="000000"/>
                </a:solidFill>
                <a:effectLst/>
                <a:latin typeface="Arial" panose="020B0604020202020204" pitchFamily="34" charset="0"/>
              </a:rPr>
              <a:t>uterosacral</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Broad-</a:t>
            </a:r>
            <a:r>
              <a:rPr lang="en-GB" sz="1800" b="0" i="0" u="none" strike="noStrike" dirty="0">
                <a:solidFill>
                  <a:srgbClr val="000000"/>
                </a:solidFill>
                <a:effectLst/>
                <a:latin typeface="Arial" panose="020B0604020202020204" pitchFamily="34" charset="0"/>
              </a:rPr>
              <a:t> acts as a </a:t>
            </a:r>
            <a:r>
              <a:rPr lang="en-GB" sz="1800" b="0" i="0" u="none" strike="noStrike" dirty="0" err="1">
                <a:solidFill>
                  <a:srgbClr val="000000"/>
                </a:solidFill>
                <a:effectLst/>
                <a:latin typeface="Arial" panose="020B0604020202020204" pitchFamily="34" charset="0"/>
              </a:rPr>
              <a:t>mesentary</a:t>
            </a:r>
            <a:r>
              <a:rPr lang="en-GB" sz="1800" b="0" i="0" u="none" strike="noStrike" dirty="0">
                <a:solidFill>
                  <a:srgbClr val="000000"/>
                </a:solidFill>
                <a:effectLst/>
                <a:latin typeface="Arial" panose="020B0604020202020204" pitchFamily="34" charset="0"/>
              </a:rPr>
              <a:t> and maintains uterus in position </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Round-</a:t>
            </a:r>
            <a:r>
              <a:rPr lang="en-GB" sz="1800" b="0" i="0" u="none" strike="noStrike" dirty="0">
                <a:solidFill>
                  <a:srgbClr val="000000"/>
                </a:solidFill>
                <a:effectLst/>
                <a:latin typeface="Arial" panose="020B0604020202020204" pitchFamily="34" charset="0"/>
              </a:rPr>
              <a:t> maintains anteverted position </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Ovaries</a:t>
            </a:r>
            <a:r>
              <a:rPr lang="en-GB" sz="1800" b="0" i="0" u="none" strike="noStrike" dirty="0">
                <a:solidFill>
                  <a:srgbClr val="000000"/>
                </a:solidFill>
                <a:effectLst/>
                <a:latin typeface="Arial" panose="020B0604020202020204" pitchFamily="34" charset="0"/>
              </a:rPr>
              <a:t> - joins ovaries to uterus </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Cardinal-</a:t>
            </a:r>
            <a:r>
              <a:rPr lang="en-GB" sz="1800" b="0" i="0" u="none" strike="noStrike" dirty="0">
                <a:solidFill>
                  <a:srgbClr val="000000"/>
                </a:solidFill>
                <a:effectLst/>
                <a:latin typeface="Arial" panose="020B0604020202020204" pitchFamily="34" charset="0"/>
              </a:rPr>
              <a:t> contains uterine artery/vein and provides support</a:t>
            </a:r>
            <a:endParaRPr lang="en-GB"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Uterosacral-</a:t>
            </a:r>
            <a:r>
              <a:rPr lang="en-GB" sz="1800" b="0" i="0" u="none" strike="noStrike" dirty="0">
                <a:solidFill>
                  <a:srgbClr val="000000"/>
                </a:solidFill>
                <a:effectLst/>
                <a:latin typeface="Arial" panose="020B0604020202020204" pitchFamily="34" charset="0"/>
              </a:rPr>
              <a:t> provides support extending from cervix to sacrum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Blood supply is via </a:t>
            </a:r>
            <a:r>
              <a:rPr lang="en-GB" sz="1800" b="1" i="0" u="none" strike="noStrike" dirty="0">
                <a:solidFill>
                  <a:srgbClr val="000000"/>
                </a:solidFill>
                <a:effectLst/>
                <a:latin typeface="Arial" panose="020B0604020202020204" pitchFamily="34" charset="0"/>
              </a:rPr>
              <a:t>uterine</a:t>
            </a:r>
            <a:r>
              <a:rPr lang="en-GB" sz="1800" b="0" i="0" u="none" strike="noStrike" dirty="0">
                <a:solidFill>
                  <a:srgbClr val="000000"/>
                </a:solidFill>
                <a:effectLst/>
                <a:latin typeface="Arial" panose="020B0604020202020204" pitchFamily="34" charset="0"/>
              </a:rPr>
              <a:t> artery, venous drainage via plexus in broad ligament into uterine veins. Lymphatic drainage via iliac, sacral, aortic, inguinal nodes </a:t>
            </a:r>
            <a:endParaRPr lang="en-GB" b="0" dirty="0">
              <a:effectLst/>
            </a:endParaRPr>
          </a:p>
          <a:p>
            <a:pPr rtl="0">
              <a:spcBef>
                <a:spcPts val="0"/>
              </a:spcBef>
              <a:spcAft>
                <a:spcPts val="0"/>
              </a:spcAft>
            </a:pPr>
            <a:br>
              <a:rPr lang="en-GB" b="0" dirty="0">
                <a:effectLst/>
              </a:rPr>
            </a:br>
            <a:r>
              <a:rPr lang="en-GB" sz="1800" b="1" i="0" u="none" strike="noStrike" dirty="0">
                <a:solidFill>
                  <a:srgbClr val="000000"/>
                </a:solidFill>
                <a:effectLst/>
                <a:latin typeface="Arial" panose="020B0604020202020204" pitchFamily="34" charset="0"/>
              </a:rPr>
              <a:t>Innervation</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Sympathetic- arises from uterovaginal plexus, comprises of ant and int parts of inf hypogastric plexus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Parasympathetic fibres derive from pelvic </a:t>
            </a:r>
            <a:r>
              <a:rPr lang="en-GB" sz="1800" b="0" i="0" u="none" strike="noStrike" dirty="0" err="1">
                <a:solidFill>
                  <a:srgbClr val="000000"/>
                </a:solidFill>
                <a:effectLst/>
                <a:latin typeface="Arial" panose="020B0604020202020204" pitchFamily="34" charset="0"/>
              </a:rPr>
              <a:t>sphlanchic</a:t>
            </a:r>
            <a:r>
              <a:rPr lang="en-GB" sz="1800" b="0" i="0" u="none" strike="noStrike" dirty="0">
                <a:solidFill>
                  <a:srgbClr val="000000"/>
                </a:solidFill>
                <a:effectLst/>
                <a:latin typeface="Arial" panose="020B0604020202020204" pitchFamily="34" charset="0"/>
              </a:rPr>
              <a:t> nerve (S2-S4)</a:t>
            </a:r>
            <a:endParaRPr lang="en-GB" b="0" dirty="0">
              <a:effectLst/>
            </a:endParaRPr>
          </a:p>
          <a:p>
            <a:br>
              <a:rPr lang="en-GB" dirty="0"/>
            </a:b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635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The cervix is the lower aspect of the uterus connecting the vagina to the main body of the uterus. It facilitates passage of sperm into uterine cavity and maintains sterility of the reproductive tract.</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It is made up of the </a:t>
            </a:r>
            <a:r>
              <a:rPr lang="en-GB" sz="1800" b="1" i="0" u="none" strike="noStrike" dirty="0">
                <a:solidFill>
                  <a:srgbClr val="000000"/>
                </a:solidFill>
                <a:effectLst/>
                <a:latin typeface="Arial" panose="020B0604020202020204" pitchFamily="34" charset="0"/>
              </a:rPr>
              <a:t>ectocervix</a:t>
            </a:r>
            <a:r>
              <a:rPr lang="en-GB" sz="1800" b="0" i="0" u="none" strike="noStrike" dirty="0">
                <a:solidFill>
                  <a:srgbClr val="000000"/>
                </a:solidFill>
                <a:effectLst/>
                <a:latin typeface="Arial" panose="020B0604020202020204" pitchFamily="34" charset="0"/>
              </a:rPr>
              <a:t> (stratified squamous non-keratinised epithelium) and </a:t>
            </a:r>
            <a:r>
              <a:rPr lang="en-GB" sz="1800" b="1" i="0" u="none" strike="noStrike" dirty="0">
                <a:solidFill>
                  <a:srgbClr val="000000"/>
                </a:solidFill>
                <a:effectLst/>
                <a:latin typeface="Arial" panose="020B0604020202020204" pitchFamily="34" charset="0"/>
              </a:rPr>
              <a:t>endocervix</a:t>
            </a:r>
            <a:r>
              <a:rPr lang="en-GB" sz="1800" b="0" i="0" u="none" strike="noStrike" dirty="0">
                <a:solidFill>
                  <a:srgbClr val="000000"/>
                </a:solidFill>
                <a:effectLst/>
                <a:latin typeface="Arial" panose="020B0604020202020204" pitchFamily="34" charset="0"/>
              </a:rPr>
              <a:t> (mucus-secreting simple columnar epithelium)</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The </a:t>
            </a:r>
            <a:r>
              <a:rPr lang="en-GB" sz="1800" b="1" i="0" u="none" strike="noStrike" dirty="0">
                <a:solidFill>
                  <a:srgbClr val="000000"/>
                </a:solidFill>
                <a:effectLst/>
                <a:latin typeface="Arial" panose="020B0604020202020204" pitchFamily="34" charset="0"/>
              </a:rPr>
              <a:t>ectocervix</a:t>
            </a:r>
            <a:r>
              <a:rPr lang="en-GB" sz="1800" b="0" i="0" u="none" strike="noStrike" dirty="0">
                <a:solidFill>
                  <a:srgbClr val="000000"/>
                </a:solidFill>
                <a:effectLst/>
                <a:latin typeface="Arial" panose="020B0604020202020204" pitchFamily="34" charset="0"/>
              </a:rPr>
              <a:t> projects into the vagina at the </a:t>
            </a:r>
            <a:r>
              <a:rPr lang="en-GB" sz="1800" b="1" i="0" u="none" strike="noStrike" dirty="0">
                <a:solidFill>
                  <a:srgbClr val="000000"/>
                </a:solidFill>
                <a:effectLst/>
                <a:latin typeface="Arial" panose="020B0604020202020204" pitchFamily="34" charset="0"/>
              </a:rPr>
              <a:t>external</a:t>
            </a:r>
            <a:r>
              <a:rPr lang="en-GB" sz="1800" b="0"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os</a:t>
            </a:r>
            <a:r>
              <a:rPr lang="en-GB" sz="1800" b="0" i="0" u="none" strike="noStrike" dirty="0">
                <a:solidFill>
                  <a:srgbClr val="000000"/>
                </a:solidFill>
                <a:effectLst/>
                <a:latin typeface="Arial" panose="020B0604020202020204" pitchFamily="34" charset="0"/>
              </a:rPr>
              <a:t> and the </a:t>
            </a:r>
            <a:r>
              <a:rPr lang="en-GB" sz="1800" b="1" i="0" u="none" strike="noStrike" dirty="0">
                <a:solidFill>
                  <a:srgbClr val="000000"/>
                </a:solidFill>
                <a:effectLst/>
                <a:latin typeface="Arial" panose="020B0604020202020204" pitchFamily="34" charset="0"/>
              </a:rPr>
              <a:t>endocervix</a:t>
            </a:r>
            <a:r>
              <a:rPr lang="en-GB" sz="1800" b="0" i="0" u="none" strike="noStrike" dirty="0">
                <a:solidFill>
                  <a:srgbClr val="000000"/>
                </a:solidFill>
                <a:effectLst/>
                <a:latin typeface="Arial" panose="020B0604020202020204" pitchFamily="34" charset="0"/>
              </a:rPr>
              <a:t> is more proximal and ends in the </a:t>
            </a:r>
            <a:r>
              <a:rPr lang="en-GB" sz="1800" b="1" i="0" u="none" strike="noStrike" dirty="0">
                <a:solidFill>
                  <a:srgbClr val="000000"/>
                </a:solidFill>
                <a:effectLst/>
                <a:latin typeface="Arial" panose="020B0604020202020204" pitchFamily="34" charset="0"/>
              </a:rPr>
              <a:t>internal</a:t>
            </a:r>
            <a:r>
              <a:rPr lang="en-GB" sz="1800" b="0" i="0" u="none" strike="noStrike" dirty="0">
                <a:solidFill>
                  <a:srgbClr val="000000"/>
                </a:solidFill>
                <a:effectLst/>
                <a:latin typeface="Arial" panose="020B0604020202020204" pitchFamily="34" charset="0"/>
              </a:rPr>
              <a:t> </a:t>
            </a:r>
            <a:r>
              <a:rPr lang="en-GB" sz="1800" b="1" i="0" u="none" strike="noStrike" dirty="0" err="1">
                <a:solidFill>
                  <a:srgbClr val="000000"/>
                </a:solidFill>
                <a:effectLst/>
                <a:latin typeface="Arial" panose="020B0604020202020204" pitchFamily="34" charset="0"/>
              </a:rPr>
              <a:t>os</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It is supplied by the uterine artery and venous drainage via a plexus in the broad ligament draining into the uterine veins</a:t>
            </a:r>
            <a:endParaRPr lang="en-GB" b="0" dirty="0">
              <a:effectLst/>
            </a:endParaRPr>
          </a:p>
          <a:p>
            <a:br>
              <a:rPr lang="en-GB" dirty="0"/>
            </a:b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417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Cervical ripening is the softening of the cervix that occurs before labour to ensure the cervix dilates. Occurring in labour/late pregnancy. </a:t>
            </a:r>
          </a:p>
          <a:p>
            <a:pPr rtl="0">
              <a:spcBef>
                <a:spcPts val="0"/>
              </a:spcBef>
              <a:spcAft>
                <a:spcPts val="0"/>
              </a:spcAft>
            </a:pPr>
            <a:endParaRPr lang="en-GB" b="0" dirty="0">
              <a:effectLst/>
            </a:endParaRP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In the third trimester prostaglandin synthesis increases by the placenta, uterine decidua, myometrium and membranes - increasing the </a:t>
            </a:r>
            <a:r>
              <a:rPr lang="en-GB" sz="1800" b="0" i="0" u="none" strike="noStrike" dirty="0" err="1">
                <a:solidFill>
                  <a:srgbClr val="000000"/>
                </a:solidFill>
                <a:effectLst/>
                <a:latin typeface="Arial" panose="020B0604020202020204" pitchFamily="34" charset="0"/>
              </a:rPr>
              <a:t>oestrogen:progesterone</a:t>
            </a:r>
            <a:r>
              <a:rPr lang="en-GB" sz="1800" b="0" i="0" u="none" strike="noStrike" dirty="0">
                <a:solidFill>
                  <a:srgbClr val="000000"/>
                </a:solidFill>
                <a:effectLst/>
                <a:latin typeface="Arial" panose="020B0604020202020204" pitchFamily="34" charset="0"/>
              </a:rPr>
              <a:t> ratio</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The cervix offers less resistance (softens/dilates) as there is a: reduction in collagen/aggregation of collagen fibres and an increase in glycosaminoglycans and hyaluronic acid</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Oxytocin is inhibited by </a:t>
            </a:r>
            <a:r>
              <a:rPr lang="en-GB" sz="1800" b="0" i="0" u="none" strike="noStrike" dirty="0" err="1">
                <a:solidFill>
                  <a:srgbClr val="000000"/>
                </a:solidFill>
                <a:effectLst/>
                <a:latin typeface="Arial" panose="020B0604020202020204" pitchFamily="34" charset="0"/>
              </a:rPr>
              <a:t>relaxin</a:t>
            </a:r>
            <a:r>
              <a:rPr lang="en-GB" sz="1800" b="0" i="0" u="none" strike="noStrike" dirty="0">
                <a:solidFill>
                  <a:srgbClr val="000000"/>
                </a:solidFill>
                <a:effectLst/>
                <a:latin typeface="Arial" panose="020B0604020202020204" pitchFamily="34" charset="0"/>
              </a:rPr>
              <a:t> and progesterone during the majority of pregnancy, but due to the increased </a:t>
            </a:r>
            <a:r>
              <a:rPr lang="en-GB" sz="1800" b="0" i="0" u="none" strike="noStrike" dirty="0" err="1">
                <a:solidFill>
                  <a:srgbClr val="000000"/>
                </a:solidFill>
                <a:effectLst/>
                <a:latin typeface="Arial" panose="020B0604020202020204" pitchFamily="34" charset="0"/>
              </a:rPr>
              <a:t>oest:prog</a:t>
            </a:r>
            <a:r>
              <a:rPr lang="en-GB" sz="1800" b="0" i="0" u="none" strike="noStrike" dirty="0">
                <a:solidFill>
                  <a:srgbClr val="000000"/>
                </a:solidFill>
                <a:effectLst/>
                <a:latin typeface="Arial" panose="020B0604020202020204" pitchFamily="34" charset="0"/>
              </a:rPr>
              <a:t> the uterus begins to contract due to pulsatile release of oxytocin from post pituitary gland</a:t>
            </a:r>
          </a:p>
          <a:p>
            <a:pPr rtl="0" fontAlgn="base">
              <a:spcBef>
                <a:spcPts val="0"/>
              </a:spcBef>
              <a:spcAft>
                <a:spcPts val="0"/>
              </a:spcAft>
              <a:buFont typeface="+mj-lt"/>
              <a:buAutoNum type="arabicPeriod"/>
            </a:pPr>
            <a:r>
              <a:rPr lang="en-GB" sz="1800" b="0" i="0" u="none" strike="noStrike" dirty="0">
                <a:solidFill>
                  <a:srgbClr val="000000"/>
                </a:solidFill>
                <a:effectLst/>
                <a:latin typeface="Arial" panose="020B0604020202020204" pitchFamily="34" charset="0"/>
              </a:rPr>
              <a:t>These contractions result in </a:t>
            </a:r>
            <a:r>
              <a:rPr lang="en-GB" sz="1800" b="0" i="0" u="none" strike="noStrike" dirty="0" err="1">
                <a:solidFill>
                  <a:srgbClr val="000000"/>
                </a:solidFill>
                <a:effectLst/>
                <a:latin typeface="Arial" panose="020B0604020202020204" pitchFamily="34" charset="0"/>
              </a:rPr>
              <a:t>pos</a:t>
            </a:r>
            <a:r>
              <a:rPr lang="en-GB" sz="1800" b="0" i="0" u="none" strike="noStrike" dirty="0">
                <a:solidFill>
                  <a:srgbClr val="000000"/>
                </a:solidFill>
                <a:effectLst/>
                <a:latin typeface="Arial" panose="020B0604020202020204" pitchFamily="34" charset="0"/>
              </a:rPr>
              <a:t> feedback loop = more oxytocin= stronger contractions (</a:t>
            </a:r>
            <a:r>
              <a:rPr lang="en-GB" sz="1800" b="0" i="0" u="none" strike="noStrike" dirty="0" err="1">
                <a:solidFill>
                  <a:srgbClr val="000000"/>
                </a:solidFill>
                <a:effectLst/>
                <a:latin typeface="Arial" panose="020B0604020202020204" pitchFamily="34" charset="0"/>
              </a:rPr>
              <a:t>Feguson</a:t>
            </a:r>
            <a:r>
              <a:rPr lang="en-GB" sz="1800" b="0" i="0" u="none" strike="noStrike" dirty="0">
                <a:solidFill>
                  <a:srgbClr val="000000"/>
                </a:solidFill>
                <a:effectLst/>
                <a:latin typeface="Arial" panose="020B0604020202020204" pitchFamily="34" charset="0"/>
              </a:rPr>
              <a:t> reflex) </a:t>
            </a: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The image shows the structural changes that occur in the collagen (main protein in the cervix) that alter the tissue strength and flexibility via reduction in cross-links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These are then altered again closer to labour to ripening - the collagen fibril diameter increases - loss of tissue integrity and increased tissue compliance  </a:t>
            </a:r>
            <a:endParaRPr lang="en-GB" b="0" dirty="0">
              <a:effectLst/>
            </a:endParaRPr>
          </a:p>
          <a:p>
            <a:br>
              <a:rPr lang="en-GB" dirty="0"/>
            </a:b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304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l"/>
            <a:r>
              <a:rPr lang="en-GB" b="1" dirty="0">
                <a:effectLst/>
                <a:latin typeface="inherit"/>
              </a:rPr>
              <a:t>Endocrine System</a:t>
            </a:r>
          </a:p>
          <a:p>
            <a:pPr algn="l"/>
            <a:r>
              <a:rPr lang="en-GB" dirty="0">
                <a:effectLst/>
              </a:rPr>
              <a:t>Throughout pregnancy levels of progesterone (from corpus luteum and later placenta) and oestrogen (from placenta) increase</a:t>
            </a:r>
          </a:p>
          <a:p>
            <a:pPr algn="l"/>
            <a:r>
              <a:rPr lang="en-GB" dirty="0">
                <a:effectLst/>
              </a:rPr>
              <a:t>Increase in oestrogen levels increases hepatic production of </a:t>
            </a:r>
            <a:r>
              <a:rPr lang="en-GB" b="1" dirty="0">
                <a:effectLst/>
              </a:rPr>
              <a:t>thyroid-binding globulin</a:t>
            </a:r>
            <a:r>
              <a:rPr lang="en-GB" dirty="0">
                <a:effectLst/>
              </a:rPr>
              <a:t> (TBG) = more free T3 and T4 bind to the TBG = more TSH released from anterior pituitary</a:t>
            </a:r>
          </a:p>
          <a:p>
            <a:pPr algn="l"/>
            <a:r>
              <a:rPr lang="en-GB" dirty="0">
                <a:effectLst/>
              </a:rPr>
              <a:t>Therefore, the </a:t>
            </a:r>
            <a:r>
              <a:rPr lang="en-GB" b="1" i="1" dirty="0">
                <a:effectLst/>
              </a:rPr>
              <a:t>free</a:t>
            </a:r>
            <a:r>
              <a:rPr lang="en-GB" b="1" dirty="0">
                <a:effectLst/>
              </a:rPr>
              <a:t> T3 and T4 levels remain unchanged</a:t>
            </a:r>
            <a:r>
              <a:rPr lang="en-GB" dirty="0">
                <a:effectLst/>
              </a:rPr>
              <a:t> – but </a:t>
            </a:r>
            <a:r>
              <a:rPr lang="en-GB" b="1" i="1" dirty="0">
                <a:effectLst/>
              </a:rPr>
              <a:t>total</a:t>
            </a:r>
            <a:r>
              <a:rPr lang="en-GB" b="1" dirty="0">
                <a:effectLst/>
              </a:rPr>
              <a:t> T3 and T4 levels rise</a:t>
            </a:r>
            <a:r>
              <a:rPr lang="en-GB" dirty="0">
                <a:effectLst/>
              </a:rPr>
              <a:t>.</a:t>
            </a:r>
          </a:p>
          <a:p>
            <a:pPr algn="l"/>
            <a:r>
              <a:rPr lang="en-GB" b="1" dirty="0">
                <a:effectLst/>
              </a:rPr>
              <a:t>Thyroxin </a:t>
            </a:r>
            <a:r>
              <a:rPr lang="en-GB" dirty="0">
                <a:effectLst/>
              </a:rPr>
              <a:t>is essential for the foetus’ neural development, but the foetal thyroid gland is not functional until the second trimester of gestation. Hence, increasing T3 and T4 levels in the mother ensures that there is a constant supply of thyroxin to the foetus early in pregnancy.</a:t>
            </a:r>
          </a:p>
          <a:p>
            <a:pPr algn="l"/>
            <a:r>
              <a:rPr lang="en-GB" dirty="0">
                <a:effectLst/>
              </a:rPr>
              <a:t>During pregnancy (mainly during the second trimester) there is also an increase in human placental lactogen, prolactin and cortisol levels. These are </a:t>
            </a:r>
            <a:r>
              <a:rPr lang="en-GB" b="1" dirty="0">
                <a:effectLst/>
              </a:rPr>
              <a:t>anti-insulin hormones</a:t>
            </a:r>
            <a:r>
              <a:rPr lang="en-GB" dirty="0">
                <a:effectLst/>
              </a:rPr>
              <a:t> therefore, they increase insulin resistance in the mother and reduce peripheral uptake of glucose. This ensures that there is a continuous supply of glucose for the foetus.</a:t>
            </a:r>
          </a:p>
          <a:p>
            <a:pPr algn="l"/>
            <a:r>
              <a:rPr lang="en-GB" dirty="0">
                <a:effectLst/>
              </a:rPr>
              <a:t>The mother switches to an alternative source of energy which is provided by lipids. The increase in </a:t>
            </a:r>
            <a:r>
              <a:rPr lang="en-GB" u="none" strike="noStrike" dirty="0">
                <a:solidFill>
                  <a:srgbClr val="39B54A"/>
                </a:solidFill>
                <a:effectLst/>
              </a:rPr>
              <a:t>lipolysis </a:t>
            </a:r>
            <a:r>
              <a:rPr lang="en-GB" dirty="0">
                <a:effectLst/>
              </a:rPr>
              <a:t>means that there is an increase in free fatty acids in the plasma which provide substrate for maternal metabolism. The breakdown of lipids can result in ketogenesis thus, pregnancy is associated with an increased risk of</a:t>
            </a:r>
            <a:r>
              <a:rPr lang="en-GB" b="1" dirty="0">
                <a:effectLst/>
              </a:rPr>
              <a:t> ketoacidosis</a:t>
            </a:r>
            <a:r>
              <a:rPr lang="en-GB" dirty="0">
                <a:effectLst/>
              </a:rPr>
              <a:t>.</a:t>
            </a:r>
          </a:p>
          <a:p>
            <a:pPr algn="l"/>
            <a:endParaRPr lang="en-GB" dirty="0">
              <a:effectLst/>
            </a:endParaRPr>
          </a:p>
          <a:p>
            <a:pPr algn="l"/>
            <a:r>
              <a:rPr lang="en-GB" b="1" dirty="0">
                <a:effectLst/>
                <a:latin typeface="inherit"/>
              </a:rPr>
              <a:t>Cardiovascular System</a:t>
            </a:r>
          </a:p>
          <a:p>
            <a:pPr algn="just"/>
            <a:r>
              <a:rPr lang="en-GB" dirty="0">
                <a:effectLst/>
              </a:rPr>
              <a:t>As discussed above, during pregnancy progesterone levels increase. Progesterone acts to decrease systemic </a:t>
            </a:r>
            <a:r>
              <a:rPr lang="en-GB" u="none" strike="noStrike" dirty="0">
                <a:solidFill>
                  <a:srgbClr val="39B54A"/>
                </a:solidFill>
                <a:effectLst/>
              </a:rPr>
              <a:t>vascular resistance </a:t>
            </a:r>
            <a:r>
              <a:rPr lang="en-GB" dirty="0">
                <a:effectLst/>
              </a:rPr>
              <a:t>in pregnancy which leads to a decrease in</a:t>
            </a:r>
            <a:r>
              <a:rPr lang="en-GB" b="1" dirty="0">
                <a:effectLst/>
              </a:rPr>
              <a:t> diastolic BP </a:t>
            </a:r>
            <a:r>
              <a:rPr lang="en-GB" dirty="0">
                <a:effectLst/>
              </a:rPr>
              <a:t>during 1</a:t>
            </a:r>
            <a:r>
              <a:rPr lang="en-GB" baseline="30000" dirty="0">
                <a:effectLst/>
              </a:rPr>
              <a:t>st</a:t>
            </a:r>
            <a:r>
              <a:rPr lang="en-GB" dirty="0">
                <a:effectLst/>
              </a:rPr>
              <a:t> and 2</a:t>
            </a:r>
            <a:r>
              <a:rPr lang="en-GB" baseline="30000" dirty="0">
                <a:effectLst/>
              </a:rPr>
              <a:t>nd</a:t>
            </a:r>
            <a:r>
              <a:rPr lang="en-GB" dirty="0">
                <a:effectLst/>
              </a:rPr>
              <a:t> trimesters</a:t>
            </a:r>
          </a:p>
          <a:p>
            <a:pPr algn="just"/>
            <a:r>
              <a:rPr lang="en-GB" dirty="0">
                <a:effectLst/>
              </a:rPr>
              <a:t>In response to this the </a:t>
            </a:r>
            <a:r>
              <a:rPr lang="en-GB" b="1" dirty="0">
                <a:effectLst/>
              </a:rPr>
              <a:t>cardiac output</a:t>
            </a:r>
            <a:r>
              <a:rPr lang="en-GB" dirty="0">
                <a:effectLst/>
              </a:rPr>
              <a:t> increases by about 30-50%. An increase in blood pressure during pregnancy could be an indication of pre-eclampsia.</a:t>
            </a:r>
          </a:p>
          <a:p>
            <a:pPr algn="just"/>
            <a:r>
              <a:rPr lang="en-GB" dirty="0">
                <a:effectLst/>
              </a:rPr>
              <a:t>Pregnancy results in the activation of the RAAS, leading to an increase in sodium levels and water retention. This means that the total blood volume increases.</a:t>
            </a:r>
          </a:p>
          <a:p>
            <a:pPr algn="l"/>
            <a:endParaRPr lang="en-GB" b="1" i="0" dirty="0">
              <a:solidFill>
                <a:srgbClr val="32323C"/>
              </a:solidFill>
              <a:effectLst/>
              <a:latin typeface="acumin-pro"/>
            </a:endParaRPr>
          </a:p>
          <a:p>
            <a:pPr algn="l"/>
            <a:r>
              <a:rPr lang="en-GB" b="1" i="0" dirty="0">
                <a:solidFill>
                  <a:srgbClr val="32323C"/>
                </a:solidFill>
                <a:effectLst/>
                <a:latin typeface="acumin-pro"/>
              </a:rPr>
              <a:t>Respiratory System</a:t>
            </a:r>
          </a:p>
          <a:p>
            <a:pPr algn="just"/>
            <a:r>
              <a:rPr lang="en-GB" b="0" i="0" dirty="0">
                <a:solidFill>
                  <a:srgbClr val="32323C"/>
                </a:solidFill>
                <a:effectLst/>
                <a:latin typeface="acumin-pro"/>
              </a:rPr>
              <a:t>Anatomically, the growth of the foetus during pregnancy causes upward</a:t>
            </a:r>
            <a:r>
              <a:rPr lang="en-GB" b="1" i="0" dirty="0">
                <a:solidFill>
                  <a:srgbClr val="32323C"/>
                </a:solidFill>
                <a:effectLst/>
                <a:latin typeface="acumin-pro"/>
              </a:rPr>
              <a:t> displacement </a:t>
            </a:r>
            <a:r>
              <a:rPr lang="en-GB" b="0" i="0" dirty="0">
                <a:solidFill>
                  <a:srgbClr val="32323C"/>
                </a:solidFill>
                <a:effectLst/>
                <a:latin typeface="acumin-pro"/>
              </a:rPr>
              <a:t>of the diaphragm. However, this does not decrease the total lung capacity significantly as there is also an increase in the transverse and anterior-posterior diameters of the thorax.</a:t>
            </a:r>
          </a:p>
          <a:p>
            <a:pPr algn="just"/>
            <a:r>
              <a:rPr lang="en-GB" b="0" i="0" dirty="0">
                <a:solidFill>
                  <a:srgbClr val="32323C"/>
                </a:solidFill>
                <a:effectLst/>
                <a:latin typeface="acumin-pro"/>
              </a:rPr>
              <a:t>In pregnancy, there is also an increase in metabolic rate, which leads to an increased demand for oxygen. The tidal volume and the minute ventilation rate increase to help the mother meet these oxygen demands.</a:t>
            </a:r>
          </a:p>
          <a:p>
            <a:pPr algn="just"/>
            <a:r>
              <a:rPr lang="en-GB" b="0" i="0" dirty="0">
                <a:solidFill>
                  <a:srgbClr val="32323C"/>
                </a:solidFill>
                <a:effectLst/>
                <a:latin typeface="acumin-pro"/>
              </a:rPr>
              <a:t>Many women experience hyperventilation during pregnancy, it is thought that the reason for this is the increased carbon dioxide production and the increased respiratory drive caused by progesterone. This </a:t>
            </a:r>
            <a:r>
              <a:rPr lang="en-GB" b="1" i="0" dirty="0">
                <a:solidFill>
                  <a:srgbClr val="32323C"/>
                </a:solidFill>
                <a:effectLst/>
                <a:latin typeface="acumin-pro"/>
              </a:rPr>
              <a:t>hyperventilation </a:t>
            </a:r>
            <a:r>
              <a:rPr lang="en-GB" b="0" i="0" dirty="0">
                <a:solidFill>
                  <a:srgbClr val="32323C"/>
                </a:solidFill>
                <a:effectLst/>
                <a:latin typeface="acumin-pro"/>
              </a:rPr>
              <a:t>results in respiratory alkalosis with a compensated increase in renal bicarbonate excretion.</a:t>
            </a:r>
          </a:p>
          <a:p>
            <a:pPr algn="l"/>
            <a:endParaRPr lang="en-GB" b="1" i="0" dirty="0">
              <a:solidFill>
                <a:srgbClr val="32323C"/>
              </a:solidFill>
              <a:effectLst/>
              <a:latin typeface="acumin-pro"/>
            </a:endParaRPr>
          </a:p>
          <a:p>
            <a:pPr algn="l"/>
            <a:r>
              <a:rPr lang="en-GB" b="1" i="0" dirty="0">
                <a:solidFill>
                  <a:srgbClr val="32323C"/>
                </a:solidFill>
                <a:effectLst/>
                <a:latin typeface="acumin-pro"/>
              </a:rPr>
              <a:t>Gastrointestinal System</a:t>
            </a:r>
          </a:p>
          <a:p>
            <a:pPr algn="just"/>
            <a:r>
              <a:rPr lang="en-GB" b="0" i="0" dirty="0">
                <a:solidFill>
                  <a:srgbClr val="32323C"/>
                </a:solidFill>
                <a:effectLst/>
                <a:latin typeface="acumin-pro"/>
              </a:rPr>
              <a:t>The growth of the uterus causes several anatomical changes related to the gastrointestinal tract. One of these is the upward displacement of the stomach as the uterus grows, this leads to an increase in </a:t>
            </a:r>
            <a:r>
              <a:rPr lang="en-GB" b="1" i="0" dirty="0">
                <a:solidFill>
                  <a:srgbClr val="32323C"/>
                </a:solidFill>
                <a:effectLst/>
                <a:latin typeface="acumin-pro"/>
              </a:rPr>
              <a:t>intra-gastric pressure</a:t>
            </a:r>
            <a:r>
              <a:rPr lang="en-GB" b="0" i="0" dirty="0">
                <a:solidFill>
                  <a:srgbClr val="32323C"/>
                </a:solidFill>
                <a:effectLst/>
                <a:latin typeface="acumin-pro"/>
              </a:rPr>
              <a:t> which would predispose the mother to reflux along with symptoms such as nausea and vomiting.</a:t>
            </a:r>
          </a:p>
          <a:p>
            <a:pPr algn="just"/>
            <a:r>
              <a:rPr lang="en-GB" b="0" i="0" dirty="0">
                <a:solidFill>
                  <a:srgbClr val="32323C"/>
                </a:solidFill>
                <a:effectLst/>
                <a:latin typeface="acumin-pro"/>
              </a:rPr>
              <a:t>The appendix may also move to the RUQ</a:t>
            </a:r>
          </a:p>
          <a:p>
            <a:pPr algn="just"/>
            <a:r>
              <a:rPr lang="en-GB" b="0" i="0" dirty="0">
                <a:solidFill>
                  <a:srgbClr val="32323C"/>
                </a:solidFill>
                <a:effectLst/>
                <a:latin typeface="acumin-pro"/>
              </a:rPr>
              <a:t>The increase in progesterone during pregnancy results in </a:t>
            </a:r>
            <a:r>
              <a:rPr lang="en-GB" b="1" i="0" dirty="0">
                <a:solidFill>
                  <a:srgbClr val="32323C"/>
                </a:solidFill>
                <a:effectLst/>
                <a:latin typeface="acumin-pro"/>
              </a:rPr>
              <a:t>smooth muscle relaxation</a:t>
            </a:r>
            <a:r>
              <a:rPr lang="en-GB" b="0" i="0" dirty="0">
                <a:solidFill>
                  <a:srgbClr val="32323C"/>
                </a:solidFill>
                <a:effectLst/>
                <a:latin typeface="acumin-pro"/>
              </a:rPr>
              <a:t>, which decreases gut motility. Although this allows for more time for nutrient absorption, it can lead to constipation.</a:t>
            </a:r>
          </a:p>
          <a:p>
            <a:pPr algn="just"/>
            <a:r>
              <a:rPr lang="en-GB" b="0" i="0" dirty="0">
                <a:solidFill>
                  <a:srgbClr val="32323C"/>
                </a:solidFill>
                <a:effectLst/>
                <a:latin typeface="acumin-pro"/>
              </a:rPr>
              <a:t>Increased progesterone also causes relaxation of the gallbladder so </a:t>
            </a:r>
            <a:r>
              <a:rPr lang="en-GB" b="1" i="0" dirty="0">
                <a:solidFill>
                  <a:srgbClr val="32323C"/>
                </a:solidFill>
                <a:effectLst/>
                <a:latin typeface="acumin-pro"/>
              </a:rPr>
              <a:t>biliary tract stasis</a:t>
            </a:r>
            <a:r>
              <a:rPr lang="en-GB" b="0" i="0" dirty="0">
                <a:solidFill>
                  <a:srgbClr val="32323C"/>
                </a:solidFill>
                <a:effectLst/>
                <a:latin typeface="acumin-pro"/>
              </a:rPr>
              <a:t> may occur. This predisposes the mother to gallstones</a:t>
            </a:r>
          </a:p>
          <a:p>
            <a:pPr algn="l"/>
            <a:endParaRPr lang="en-GB" b="1" i="0" dirty="0">
              <a:solidFill>
                <a:srgbClr val="32323C"/>
              </a:solidFill>
              <a:effectLst/>
              <a:latin typeface="acumin-pro"/>
            </a:endParaRPr>
          </a:p>
          <a:p>
            <a:pPr algn="l"/>
            <a:r>
              <a:rPr lang="en-GB" b="1" i="0" dirty="0">
                <a:solidFill>
                  <a:srgbClr val="32323C"/>
                </a:solidFill>
                <a:effectLst/>
                <a:latin typeface="acumin-pro"/>
              </a:rPr>
              <a:t>Urinary System</a:t>
            </a:r>
          </a:p>
          <a:p>
            <a:pPr algn="just"/>
            <a:r>
              <a:rPr lang="en-GB" b="0" i="0" dirty="0">
                <a:solidFill>
                  <a:srgbClr val="32323C"/>
                </a:solidFill>
                <a:effectLst/>
                <a:latin typeface="acumin-pro"/>
              </a:rPr>
              <a:t>Increased cardiac output during pregnancy causes an increase in renal plasma flow, which increases the</a:t>
            </a:r>
            <a:r>
              <a:rPr lang="en-GB" b="1" i="0" dirty="0">
                <a:solidFill>
                  <a:srgbClr val="32323C"/>
                </a:solidFill>
                <a:effectLst/>
                <a:latin typeface="acumin-pro"/>
              </a:rPr>
              <a:t> GFR </a:t>
            </a:r>
            <a:r>
              <a:rPr lang="en-GB" b="0" i="0" dirty="0">
                <a:solidFill>
                  <a:srgbClr val="32323C"/>
                </a:solidFill>
                <a:effectLst/>
                <a:latin typeface="acumin-pro"/>
              </a:rPr>
              <a:t>by about 50-60%. This would mean that there is an increase in renal excretion, so in pregnancy, the levels of urea and creatinine will be lower.</a:t>
            </a:r>
          </a:p>
          <a:p>
            <a:pPr algn="just"/>
            <a:r>
              <a:rPr lang="en-GB" b="0" i="0" dirty="0">
                <a:solidFill>
                  <a:srgbClr val="32323C"/>
                </a:solidFill>
                <a:effectLst/>
                <a:latin typeface="acumin-pro"/>
              </a:rPr>
              <a:t>Progesterone affects the urinary collecting system causing relaxation of the ureter (resulting in hydroureter) and relaxation of the muscles of the bladder. Both of these changes cause urinary stasis which predisposes a woman to</a:t>
            </a:r>
            <a:r>
              <a:rPr lang="en-GB" b="1" i="0" dirty="0">
                <a:solidFill>
                  <a:srgbClr val="32323C"/>
                </a:solidFill>
                <a:effectLst/>
                <a:latin typeface="acumin-pro"/>
              </a:rPr>
              <a:t> UTIs </a:t>
            </a:r>
            <a:r>
              <a:rPr lang="en-GB" b="0" i="0" dirty="0">
                <a:solidFill>
                  <a:srgbClr val="32323C"/>
                </a:solidFill>
                <a:effectLst/>
                <a:latin typeface="acumin-pro"/>
              </a:rPr>
              <a:t>and </a:t>
            </a:r>
            <a:r>
              <a:rPr lang="en-GB" b="0" i="0" dirty="0" err="1">
                <a:solidFill>
                  <a:srgbClr val="32323C"/>
                </a:solidFill>
                <a:effectLst/>
                <a:latin typeface="acumin-pro"/>
              </a:rPr>
              <a:t>pyselonephritis</a:t>
            </a:r>
            <a:endParaRPr lang="en-GB" b="0" i="0" dirty="0">
              <a:solidFill>
                <a:srgbClr val="32323C"/>
              </a:solidFill>
              <a:effectLst/>
              <a:latin typeface="acumin-pro"/>
            </a:endParaRPr>
          </a:p>
          <a:p>
            <a:pPr algn="just"/>
            <a:endParaRPr lang="en-GB" b="0" i="0" dirty="0">
              <a:solidFill>
                <a:srgbClr val="32323C"/>
              </a:solidFill>
              <a:effectLst/>
              <a:latin typeface="acumin-pro"/>
            </a:endParaRPr>
          </a:p>
          <a:p>
            <a:pPr algn="just"/>
            <a:r>
              <a:rPr lang="en-GB" b="1" i="0" dirty="0">
                <a:solidFill>
                  <a:srgbClr val="32323C"/>
                </a:solidFill>
                <a:effectLst/>
                <a:latin typeface="acumin-pro"/>
              </a:rPr>
              <a:t>Haematological Changes</a:t>
            </a:r>
          </a:p>
          <a:p>
            <a:pPr algn="just"/>
            <a:r>
              <a:rPr lang="en-GB" b="0" i="0" dirty="0">
                <a:solidFill>
                  <a:srgbClr val="32323C"/>
                </a:solidFill>
                <a:effectLst/>
                <a:latin typeface="acumin-pro"/>
              </a:rPr>
              <a:t>In pregnancy there is an increase in fibrinogen and</a:t>
            </a:r>
            <a:r>
              <a:rPr lang="en-GB" b="1" i="0" u="none" strike="noStrike" dirty="0">
                <a:solidFill>
                  <a:srgbClr val="39B54A"/>
                </a:solidFill>
                <a:effectLst/>
                <a:latin typeface="acumin-pro"/>
              </a:rPr>
              <a:t> clotting factors </a:t>
            </a:r>
            <a:r>
              <a:rPr lang="en-GB" b="0" i="0" dirty="0">
                <a:solidFill>
                  <a:srgbClr val="32323C"/>
                </a:solidFill>
                <a:effectLst/>
                <a:latin typeface="acumin-pro"/>
              </a:rPr>
              <a:t>the blood and a decrease in fibrinolysis.</a:t>
            </a:r>
          </a:p>
          <a:p>
            <a:pPr algn="just"/>
            <a:r>
              <a:rPr lang="en-GB" b="0" i="0" dirty="0">
                <a:solidFill>
                  <a:srgbClr val="32323C"/>
                </a:solidFill>
                <a:effectLst/>
                <a:latin typeface="acumin-pro"/>
              </a:rPr>
              <a:t>All of these factors increase the risk of thromboembolic disease in pregnancy</a:t>
            </a:r>
          </a:p>
          <a:p>
            <a:pPr algn="l"/>
            <a:r>
              <a:rPr lang="en-GB" b="0" i="0" dirty="0">
                <a:solidFill>
                  <a:srgbClr val="32323C"/>
                </a:solidFill>
                <a:effectLst/>
                <a:latin typeface="acumin-pro"/>
              </a:rPr>
              <a:t>During pregnancy, the plasma volume increases significantly, however, the red cell mass does not increase by as much -&gt; physiological dilutional anaemia</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510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l"/>
            <a:r>
              <a:rPr lang="en-GB" b="1" i="0" dirty="0">
                <a:solidFill>
                  <a:srgbClr val="32323C"/>
                </a:solidFill>
                <a:effectLst/>
                <a:latin typeface="acumin-pro"/>
              </a:rPr>
              <a:t>First Stage</a:t>
            </a:r>
          </a:p>
          <a:p>
            <a:pPr algn="just"/>
            <a:r>
              <a:rPr lang="en-GB" b="0" i="0" dirty="0">
                <a:solidFill>
                  <a:srgbClr val="32323C"/>
                </a:solidFill>
                <a:effectLst/>
                <a:latin typeface="acumin-pro"/>
              </a:rPr>
              <a:t>The first stage of labour results in the creation of the birth canal and lasts from the beginning of labour until the cervix is fully dilated </a:t>
            </a:r>
            <a:r>
              <a:rPr lang="en-GB" b="1" i="0" dirty="0">
                <a:solidFill>
                  <a:srgbClr val="32323C"/>
                </a:solidFill>
                <a:effectLst/>
                <a:latin typeface="acumin-pro"/>
              </a:rPr>
              <a:t>(~10cm).</a:t>
            </a:r>
            <a:r>
              <a:rPr lang="en-GB" b="0" i="0" dirty="0">
                <a:solidFill>
                  <a:srgbClr val="32323C"/>
                </a:solidFill>
                <a:effectLst/>
                <a:latin typeface="acumin-pro"/>
              </a:rPr>
              <a:t> The maximum size of the birth canal is determined by the pelvis – the pelvic inlet is typically around 11cm, but this may increase slightly during pregnancy as ligaments soften under the influence of hormones.</a:t>
            </a:r>
          </a:p>
          <a:p>
            <a:pPr algn="just"/>
            <a:r>
              <a:rPr lang="en-GB" b="0" i="0" dirty="0">
                <a:solidFill>
                  <a:srgbClr val="32323C"/>
                </a:solidFill>
                <a:effectLst/>
                <a:latin typeface="acumin-pro"/>
              </a:rPr>
              <a:t>Throughout the first stage contractions will occur every </a:t>
            </a:r>
            <a:r>
              <a:rPr lang="en-GB" b="1" i="0" dirty="0">
                <a:solidFill>
                  <a:srgbClr val="32323C"/>
                </a:solidFill>
                <a:effectLst/>
                <a:latin typeface="acumin-pro"/>
              </a:rPr>
              <a:t>2-3 minutes.</a:t>
            </a:r>
            <a:r>
              <a:rPr lang="en-GB" b="0" i="0" dirty="0">
                <a:solidFill>
                  <a:srgbClr val="32323C"/>
                </a:solidFill>
                <a:effectLst/>
                <a:latin typeface="acumin-pro"/>
              </a:rPr>
              <a:t> If foetal membranes have not already ruptured, they do during this stage. It consists of two phases:</a:t>
            </a:r>
          </a:p>
          <a:p>
            <a:pPr lvl="1" algn="just">
              <a:buFont typeface="Arial" panose="020B0604020202020204" pitchFamily="34" charset="0"/>
              <a:buChar char="•"/>
            </a:pPr>
            <a:r>
              <a:rPr lang="en-GB" b="0" i="0" dirty="0">
                <a:solidFill>
                  <a:srgbClr val="32323C"/>
                </a:solidFill>
                <a:effectLst/>
                <a:latin typeface="acumin-pro"/>
              </a:rPr>
              <a:t>The </a:t>
            </a:r>
            <a:r>
              <a:rPr lang="en-GB" b="1" i="0" dirty="0">
                <a:solidFill>
                  <a:srgbClr val="32323C"/>
                </a:solidFill>
                <a:effectLst/>
                <a:latin typeface="acumin-pro"/>
              </a:rPr>
              <a:t>latent phase</a:t>
            </a:r>
            <a:r>
              <a:rPr lang="en-GB" b="0" i="0" dirty="0">
                <a:solidFill>
                  <a:srgbClr val="32323C"/>
                </a:solidFill>
                <a:effectLst/>
                <a:latin typeface="acumin-pro"/>
              </a:rPr>
              <a:t> – slow cervical dilatation over several hours which lasts until the cervix has reached 4cm dilatation.</a:t>
            </a:r>
          </a:p>
          <a:p>
            <a:pPr lvl="1" algn="just">
              <a:buFont typeface="Arial" panose="020B0604020202020204" pitchFamily="34" charset="0"/>
              <a:buChar char="•"/>
            </a:pPr>
            <a:r>
              <a:rPr lang="en-GB" b="0" i="0" dirty="0">
                <a:solidFill>
                  <a:srgbClr val="32323C"/>
                </a:solidFill>
                <a:effectLst/>
                <a:latin typeface="acumin-pro"/>
              </a:rPr>
              <a:t>The </a:t>
            </a:r>
            <a:r>
              <a:rPr lang="en-GB" b="1" i="0" dirty="0">
                <a:solidFill>
                  <a:srgbClr val="32323C"/>
                </a:solidFill>
                <a:effectLst/>
                <a:latin typeface="acumin-pro"/>
              </a:rPr>
              <a:t>active phase</a:t>
            </a:r>
            <a:r>
              <a:rPr lang="en-GB" b="0" i="0" dirty="0">
                <a:solidFill>
                  <a:srgbClr val="32323C"/>
                </a:solidFill>
                <a:effectLst/>
                <a:latin typeface="acumin-pro"/>
              </a:rPr>
              <a:t> – faster rate of cervical dilatation until 10cm dilatation reached.</a:t>
            </a:r>
          </a:p>
          <a:p>
            <a:pPr algn="just"/>
            <a:r>
              <a:rPr lang="en-GB" b="0" i="0" dirty="0">
                <a:solidFill>
                  <a:srgbClr val="32323C"/>
                </a:solidFill>
                <a:effectLst/>
                <a:latin typeface="acumin-pro"/>
              </a:rPr>
              <a:t>Once the cervix is dilated the foetal head is able to descend, remaining flexed to maintain the smallest diameter possible.</a:t>
            </a:r>
          </a:p>
          <a:p>
            <a:pPr algn="just"/>
            <a:endParaRPr lang="en-GB" b="0" i="0" dirty="0">
              <a:solidFill>
                <a:srgbClr val="32323C"/>
              </a:solidFill>
              <a:effectLst/>
              <a:latin typeface="acumin-pro"/>
            </a:endParaRPr>
          </a:p>
          <a:p>
            <a:pPr algn="l"/>
            <a:r>
              <a:rPr lang="en-GB" b="1" i="0" dirty="0">
                <a:solidFill>
                  <a:srgbClr val="32323C"/>
                </a:solidFill>
                <a:effectLst/>
                <a:latin typeface="acumin-pro"/>
              </a:rPr>
              <a:t>Second Stage</a:t>
            </a:r>
          </a:p>
          <a:p>
            <a:pPr algn="just"/>
            <a:r>
              <a:rPr lang="en-GB" b="0" i="0" dirty="0">
                <a:solidFill>
                  <a:srgbClr val="32323C"/>
                </a:solidFill>
                <a:effectLst/>
                <a:latin typeface="acumin-pro"/>
              </a:rPr>
              <a:t>Lasts from full dilatation of the cervix until foetus has been expelled. Uterine contractions become expulsive and this pushes the foetus through the birth canal. There are two stages of this:</a:t>
            </a:r>
          </a:p>
          <a:p>
            <a:pPr lvl="1" algn="just">
              <a:buFont typeface="Arial" panose="020B0604020202020204" pitchFamily="34" charset="0"/>
              <a:buChar char="•"/>
            </a:pPr>
            <a:r>
              <a:rPr lang="en-GB" b="0" i="0" dirty="0">
                <a:solidFill>
                  <a:srgbClr val="32323C"/>
                </a:solidFill>
                <a:effectLst/>
                <a:latin typeface="acumin-pro"/>
              </a:rPr>
              <a:t>The </a:t>
            </a:r>
            <a:r>
              <a:rPr lang="en-GB" b="1" i="0" dirty="0">
                <a:solidFill>
                  <a:srgbClr val="32323C"/>
                </a:solidFill>
                <a:effectLst/>
                <a:latin typeface="acumin-pro"/>
              </a:rPr>
              <a:t>passive stage</a:t>
            </a:r>
            <a:r>
              <a:rPr lang="en-GB" b="0" i="0" dirty="0">
                <a:solidFill>
                  <a:srgbClr val="32323C"/>
                </a:solidFill>
                <a:effectLst/>
                <a:latin typeface="acumin-pro"/>
              </a:rPr>
              <a:t> – this lasts until the head of the foetus reaches the pelvic floor, at which point the woman experiences the desire to push. Rotation and flexion of the head are also completed in this stage. It typically only lasts a few minutes.</a:t>
            </a:r>
          </a:p>
          <a:p>
            <a:pPr lvl="1" algn="just">
              <a:buFont typeface="Arial" panose="020B0604020202020204" pitchFamily="34" charset="0"/>
              <a:buChar char="•"/>
            </a:pPr>
            <a:r>
              <a:rPr lang="en-GB" b="0" i="0" dirty="0">
                <a:solidFill>
                  <a:srgbClr val="32323C"/>
                </a:solidFill>
                <a:effectLst/>
                <a:latin typeface="acumin-pro"/>
              </a:rPr>
              <a:t>The </a:t>
            </a:r>
            <a:r>
              <a:rPr lang="en-GB" b="1" i="0" dirty="0">
                <a:solidFill>
                  <a:srgbClr val="32323C"/>
                </a:solidFill>
                <a:effectLst/>
                <a:latin typeface="acumin-pro"/>
              </a:rPr>
              <a:t>active stage</a:t>
            </a:r>
            <a:r>
              <a:rPr lang="en-GB" b="0" i="0" dirty="0">
                <a:solidFill>
                  <a:srgbClr val="32323C"/>
                </a:solidFill>
                <a:effectLst/>
                <a:latin typeface="acumin-pro"/>
              </a:rPr>
              <a:t> – the pressure of the foetal head on the pelvic floor results in an urge to “bear down”. During this stage the woman pushes in conjunction with her contractions in order to expel the foetus.</a:t>
            </a:r>
          </a:p>
          <a:p>
            <a:pPr algn="just"/>
            <a:r>
              <a:rPr lang="en-GB" b="0" i="0" dirty="0">
                <a:solidFill>
                  <a:srgbClr val="32323C"/>
                </a:solidFill>
                <a:effectLst/>
                <a:latin typeface="acumin-pro"/>
              </a:rPr>
              <a:t>Contractions are made more forceful and frequent by the actions of two hormones:</a:t>
            </a:r>
          </a:p>
          <a:p>
            <a:pPr lvl="1" algn="just">
              <a:buFont typeface="Arial" panose="020B0604020202020204" pitchFamily="34" charset="0"/>
              <a:buChar char="•"/>
            </a:pPr>
            <a:r>
              <a:rPr lang="en-GB" b="0" i="0" dirty="0">
                <a:solidFill>
                  <a:srgbClr val="32323C"/>
                </a:solidFill>
                <a:effectLst/>
                <a:latin typeface="acumin-pro"/>
              </a:rPr>
              <a:t>Prostaglandins</a:t>
            </a:r>
          </a:p>
          <a:p>
            <a:pPr lvl="1" algn="just">
              <a:buFont typeface="Arial" panose="020B0604020202020204" pitchFamily="34" charset="0"/>
              <a:buChar char="•"/>
            </a:pPr>
            <a:r>
              <a:rPr lang="en-GB" b="0" i="0" dirty="0">
                <a:solidFill>
                  <a:srgbClr val="32323C"/>
                </a:solidFill>
                <a:effectLst/>
                <a:latin typeface="acumin-pro"/>
              </a:rPr>
              <a:t>Oxytocin </a:t>
            </a:r>
          </a:p>
          <a:p>
            <a:pPr algn="l"/>
            <a:r>
              <a:rPr lang="en-GB" b="1" i="0" dirty="0">
                <a:solidFill>
                  <a:srgbClr val="32323C"/>
                </a:solidFill>
                <a:effectLst/>
                <a:latin typeface="acumin-pro"/>
              </a:rPr>
              <a:t>Delivery</a:t>
            </a:r>
          </a:p>
          <a:p>
            <a:pPr algn="just"/>
            <a:r>
              <a:rPr lang="en-GB" b="0" i="0" dirty="0">
                <a:solidFill>
                  <a:srgbClr val="32323C"/>
                </a:solidFill>
                <a:effectLst/>
                <a:latin typeface="acumin-pro"/>
              </a:rPr>
              <a:t>Once the head of the foetus reaches the </a:t>
            </a:r>
            <a:r>
              <a:rPr lang="en-GB" b="1" i="0" dirty="0">
                <a:solidFill>
                  <a:srgbClr val="32323C"/>
                </a:solidFill>
                <a:effectLst/>
                <a:latin typeface="acumin-pro"/>
              </a:rPr>
              <a:t>perineum,</a:t>
            </a:r>
            <a:r>
              <a:rPr lang="en-GB" b="0" i="0" dirty="0">
                <a:solidFill>
                  <a:srgbClr val="32323C"/>
                </a:solidFill>
                <a:effectLst/>
                <a:latin typeface="acumin-pro"/>
              </a:rPr>
              <a:t> it extends in order to come up and out of the pelvis. Following delivery of the head, it rotates by 90 degrees to assist with delivery of the shoulders.</a:t>
            </a:r>
          </a:p>
          <a:p>
            <a:pPr algn="just"/>
            <a:r>
              <a:rPr lang="en-GB" b="0" i="0" dirty="0">
                <a:solidFill>
                  <a:srgbClr val="32323C"/>
                </a:solidFill>
                <a:effectLst/>
                <a:latin typeface="acumin-pro"/>
              </a:rPr>
              <a:t>The anterior shoulder delivers first, coming under the </a:t>
            </a:r>
            <a:r>
              <a:rPr lang="en-GB" b="1" i="0" dirty="0">
                <a:solidFill>
                  <a:srgbClr val="32323C"/>
                </a:solidFill>
                <a:effectLst/>
                <a:latin typeface="acumin-pro"/>
              </a:rPr>
              <a:t>symphysis pubis</a:t>
            </a:r>
            <a:r>
              <a:rPr lang="en-GB" b="0" i="0" dirty="0">
                <a:solidFill>
                  <a:srgbClr val="32323C"/>
                </a:solidFill>
                <a:effectLst/>
                <a:latin typeface="acumin-pro"/>
              </a:rPr>
              <a:t> while the body flexes laterally and posteriorly to aid passage. Following this the body flexes laterally and anteriorly to help deliver the posterior shoulder.</a:t>
            </a:r>
          </a:p>
          <a:p>
            <a:pPr algn="just"/>
            <a:r>
              <a:rPr lang="en-GB" b="0" i="0" dirty="0">
                <a:solidFill>
                  <a:srgbClr val="32323C"/>
                </a:solidFill>
                <a:effectLst/>
                <a:latin typeface="acumin-pro"/>
              </a:rPr>
              <a:t>Once the shoulders have been delivered the rest of the body follows.</a:t>
            </a:r>
          </a:p>
          <a:p>
            <a:pPr algn="l"/>
            <a:endParaRPr lang="en-GB" b="1" i="0" dirty="0">
              <a:solidFill>
                <a:srgbClr val="32323C"/>
              </a:solidFill>
              <a:effectLst/>
              <a:latin typeface="acumin-pro"/>
            </a:endParaRPr>
          </a:p>
          <a:p>
            <a:pPr algn="l"/>
            <a:r>
              <a:rPr lang="en-GB" b="1" i="0" dirty="0">
                <a:solidFill>
                  <a:srgbClr val="32323C"/>
                </a:solidFill>
                <a:effectLst/>
                <a:latin typeface="acumin-pro"/>
              </a:rPr>
              <a:t>Third Stage</a:t>
            </a:r>
          </a:p>
          <a:p>
            <a:pPr algn="just"/>
            <a:r>
              <a:rPr lang="en-GB" b="0" i="0" dirty="0">
                <a:solidFill>
                  <a:srgbClr val="32323C"/>
                </a:solidFill>
                <a:effectLst/>
                <a:latin typeface="acumin-pro"/>
              </a:rPr>
              <a:t>Follows delivery and lasts until the placenta has been delivered.</a:t>
            </a:r>
          </a:p>
          <a:p>
            <a:pPr algn="just"/>
            <a:r>
              <a:rPr lang="en-GB" b="0" i="0" dirty="0">
                <a:solidFill>
                  <a:srgbClr val="32323C"/>
                </a:solidFill>
                <a:effectLst/>
                <a:latin typeface="acumin-pro"/>
              </a:rPr>
              <a:t>Uterine muscle fibres contract to compress the blood vessels supplying the placenta, which then shears away from the uterine wall.</a:t>
            </a:r>
          </a:p>
          <a:p>
            <a:pPr algn="just"/>
            <a:r>
              <a:rPr lang="en-GB" b="0" i="0" dirty="0">
                <a:solidFill>
                  <a:srgbClr val="32323C"/>
                </a:solidFill>
                <a:effectLst/>
                <a:latin typeface="acumin-pro"/>
              </a:rPr>
              <a:t>Contractions continue until the </a:t>
            </a:r>
            <a:r>
              <a:rPr lang="en-GB" b="1" i="0" dirty="0">
                <a:solidFill>
                  <a:srgbClr val="32323C"/>
                </a:solidFill>
                <a:effectLst/>
                <a:latin typeface="acumin-pro"/>
              </a:rPr>
              <a:t>placenta</a:t>
            </a:r>
            <a:r>
              <a:rPr lang="en-GB" b="0" i="0" dirty="0">
                <a:solidFill>
                  <a:srgbClr val="32323C"/>
                </a:solidFill>
                <a:effectLst/>
                <a:latin typeface="acumin-pro"/>
              </a:rPr>
              <a:t> and membranes have been delivered.</a:t>
            </a:r>
          </a:p>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754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b="0" i="0" dirty="0">
                <a:solidFill>
                  <a:srgbClr val="1F1F1F"/>
                </a:solidFill>
                <a:effectLst/>
                <a:latin typeface="Google Sans"/>
              </a:rPr>
              <a:t>The placenta produces several metabolic proteins (leptin, adiponectin), </a:t>
            </a:r>
            <a:r>
              <a:rPr lang="en-GB" b="0" i="0" dirty="0">
                <a:solidFill>
                  <a:srgbClr val="040C28"/>
                </a:solidFill>
                <a:effectLst/>
                <a:latin typeface="Google Sans"/>
              </a:rPr>
              <a:t>peptide hormones (</a:t>
            </a:r>
            <a:r>
              <a:rPr lang="en-GB" b="0" i="0" dirty="0" err="1">
                <a:solidFill>
                  <a:srgbClr val="040C28"/>
                </a:solidFill>
                <a:effectLst/>
                <a:latin typeface="Google Sans"/>
              </a:rPr>
              <a:t>hCG</a:t>
            </a:r>
            <a:r>
              <a:rPr lang="en-GB" b="0" i="0" dirty="0">
                <a:solidFill>
                  <a:srgbClr val="040C28"/>
                </a:solidFill>
                <a:effectLst/>
                <a:latin typeface="Google Sans"/>
              </a:rPr>
              <a:t>, </a:t>
            </a:r>
            <a:r>
              <a:rPr lang="en-GB" b="0" i="0" dirty="0" err="1">
                <a:solidFill>
                  <a:srgbClr val="040C28"/>
                </a:solidFill>
                <a:effectLst/>
                <a:latin typeface="Google Sans"/>
              </a:rPr>
              <a:t>hPL</a:t>
            </a:r>
            <a:r>
              <a:rPr lang="en-GB" b="0" i="0" dirty="0">
                <a:solidFill>
                  <a:srgbClr val="040C28"/>
                </a:solidFill>
                <a:effectLst/>
                <a:latin typeface="Google Sans"/>
              </a:rPr>
              <a:t>, PGH) and steroid hormones (progesterone, </a:t>
            </a:r>
            <a:r>
              <a:rPr lang="en-GB" b="0" i="0" dirty="0" err="1">
                <a:solidFill>
                  <a:srgbClr val="040C28"/>
                </a:solidFill>
                <a:effectLst/>
                <a:latin typeface="Google Sans"/>
              </a:rPr>
              <a:t>estrogens</a:t>
            </a:r>
            <a:r>
              <a:rPr lang="en-GB" b="0" i="0" dirty="0">
                <a:solidFill>
                  <a:srgbClr val="040C28"/>
                </a:solidFill>
                <a:effectLst/>
                <a:latin typeface="Google Sans"/>
              </a:rPr>
              <a:t>)</a:t>
            </a:r>
            <a:r>
              <a:rPr lang="en-GB" b="0" i="0" dirty="0">
                <a:solidFill>
                  <a:srgbClr val="1F1F1F"/>
                </a:solidFill>
                <a:effectLst/>
                <a:latin typeface="Google Sans"/>
              </a:rPr>
              <a:t> which have significant influence on maternal glucose metabolism and its adaptation throughout pregnancy</a:t>
            </a:r>
          </a:p>
          <a:p>
            <a:pPr rtl="0">
              <a:spcBef>
                <a:spcPts val="0"/>
              </a:spcBef>
              <a:spcAft>
                <a:spcPts val="0"/>
              </a:spcAft>
            </a:pPr>
            <a:endParaRPr lang="en-GB" b="0" i="0" dirty="0">
              <a:solidFill>
                <a:srgbClr val="1F1F1F"/>
              </a:solidFill>
              <a:effectLst/>
              <a:latin typeface="Google Sans"/>
            </a:endParaRPr>
          </a:p>
          <a:p>
            <a:pPr rtl="0">
              <a:spcBef>
                <a:spcPts val="0"/>
              </a:spcBef>
              <a:spcAft>
                <a:spcPts val="0"/>
              </a:spcAft>
            </a:pPr>
            <a:r>
              <a:rPr lang="en-GB" b="0" i="0" dirty="0">
                <a:solidFill>
                  <a:srgbClr val="1F1F1F"/>
                </a:solidFill>
                <a:effectLst/>
                <a:latin typeface="Google Sans"/>
              </a:rPr>
              <a:t>Its principal function is </a:t>
            </a:r>
            <a:r>
              <a:rPr lang="en-GB" b="0" i="0" dirty="0">
                <a:solidFill>
                  <a:srgbClr val="040C28"/>
                </a:solidFill>
                <a:effectLst/>
                <a:latin typeface="Google Sans"/>
              </a:rPr>
              <a:t>to supply the </a:t>
            </a:r>
            <a:r>
              <a:rPr lang="en-GB" b="0" i="0" dirty="0" err="1">
                <a:solidFill>
                  <a:srgbClr val="040C28"/>
                </a:solidFill>
                <a:effectLst/>
                <a:latin typeface="Google Sans"/>
              </a:rPr>
              <a:t>fetus</a:t>
            </a:r>
            <a:r>
              <a:rPr lang="en-GB" b="0" i="0" dirty="0">
                <a:solidFill>
                  <a:srgbClr val="040C28"/>
                </a:solidFill>
                <a:effectLst/>
                <a:latin typeface="Google Sans"/>
              </a:rPr>
              <a:t> with oxygen and nutrients</a:t>
            </a:r>
            <a:r>
              <a:rPr lang="en-GB" b="0" i="0" dirty="0">
                <a:solidFill>
                  <a:srgbClr val="1F1F1F"/>
                </a:solidFill>
                <a:effectLst/>
                <a:latin typeface="Google Sans"/>
              </a:rPr>
              <a:t>. Is is structurally adapted, possessing a large surface area for exchange and a thin membrane separating the maternal and </a:t>
            </a:r>
            <a:r>
              <a:rPr lang="en-GB" b="0" i="0" dirty="0" err="1">
                <a:solidFill>
                  <a:srgbClr val="1F1F1F"/>
                </a:solidFill>
                <a:effectLst/>
                <a:latin typeface="Google Sans"/>
              </a:rPr>
              <a:t>fetal</a:t>
            </a:r>
            <a:r>
              <a:rPr lang="en-GB" b="0" i="0" dirty="0">
                <a:solidFill>
                  <a:srgbClr val="1F1F1F"/>
                </a:solidFill>
                <a:effectLst/>
                <a:latin typeface="Google Sans"/>
              </a:rPr>
              <a:t> circulations.</a:t>
            </a: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2671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D – pulsatile LH release</a:t>
            </a:r>
          </a:p>
          <a:p>
            <a:pPr marL="0" marR="0" lvl="0" indent="0" algn="l" rtl="0">
              <a:lnSpc>
                <a:spcPct val="100000"/>
              </a:lnSpc>
              <a:spcBef>
                <a:spcPts val="0"/>
              </a:spcBef>
              <a:spcAft>
                <a:spcPts val="0"/>
              </a:spcAft>
              <a:buClr>
                <a:schemeClr val="dk1"/>
              </a:buClr>
              <a:buSzPts val="3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Hot flushes are associated with transient rise of body temperature and peripheral vasodilation – the exact mechanism is unknown </a:t>
            </a:r>
            <a:endParaRPr sz="1200" b="0" i="0" u="none" strike="noStrike" cap="none" dirty="0">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432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B- between ages of 8-14</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Boys: 10-16 years </a:t>
            </a:r>
            <a:endParaRPr dirty="0"/>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A- Ferguson Reflex </a:t>
            </a: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3265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A- Braxton Hicks contractions </a:t>
            </a:r>
          </a:p>
          <a:p>
            <a:pPr marL="0" lvl="0" indent="0" algn="l" rtl="0">
              <a:lnSpc>
                <a:spcPct val="100000"/>
              </a:lnSpc>
              <a:spcBef>
                <a:spcPts val="0"/>
              </a:spcBef>
              <a:spcAft>
                <a:spcPts val="0"/>
              </a:spcAft>
              <a:buClr>
                <a:schemeClr val="dk1"/>
              </a:buClr>
              <a:buSzPts val="1200"/>
              <a:buFont typeface="Calibri"/>
              <a:buNone/>
            </a:pPr>
            <a:r>
              <a:rPr lang="en-US" dirty="0"/>
              <a:t>Thought to be “practice contractions” and not part of </a:t>
            </a:r>
            <a:r>
              <a:rPr lang="en-US" dirty="0" err="1"/>
              <a:t>labour</a:t>
            </a:r>
            <a:r>
              <a:rPr lang="en-US" dirty="0"/>
              <a:t> </a:t>
            </a: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7890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E- inhibits FSH release</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Inhibin released from follicles acts at the anterior pituitary to selectively inhibit FSH release </a:t>
            </a: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9567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Fimbriae</a:t>
            </a:r>
          </a:p>
          <a:p>
            <a:r>
              <a:rPr lang="en-GB" dirty="0"/>
              <a:t>2 - uterus</a:t>
            </a:r>
          </a:p>
          <a:p>
            <a:r>
              <a:rPr lang="en-GB" dirty="0"/>
              <a:t>3- pouch of Douglas</a:t>
            </a:r>
          </a:p>
          <a:p>
            <a:r>
              <a:rPr lang="en-GB" dirty="0"/>
              <a:t>4 - cervix</a:t>
            </a:r>
          </a:p>
          <a:p>
            <a:r>
              <a:rPr lang="en-GB" dirty="0"/>
              <a:t>5 - vagina</a:t>
            </a:r>
          </a:p>
          <a:p>
            <a:r>
              <a:rPr lang="en-GB" dirty="0"/>
              <a:t>6 – pubis</a:t>
            </a:r>
          </a:p>
          <a:p>
            <a:r>
              <a:rPr lang="en-GB" dirty="0"/>
              <a:t>7 – bladder</a:t>
            </a:r>
          </a:p>
          <a:p>
            <a:r>
              <a:rPr lang="en-GB" dirty="0"/>
              <a:t>8 – uterine tube</a:t>
            </a:r>
          </a:p>
          <a:p>
            <a:r>
              <a:rPr lang="en-GB" dirty="0"/>
              <a:t>9- ovary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62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3665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This is the sex-determining region of the Y chromosome, in a male embryo the XY sex chromosomes are present and in a female it is XX. </a:t>
            </a:r>
          </a:p>
          <a:p>
            <a:pPr rtl="0">
              <a:spcBef>
                <a:spcPts val="0"/>
              </a:spcBef>
              <a:spcAft>
                <a:spcPts val="0"/>
              </a:spcAft>
            </a:pPr>
            <a:r>
              <a:rPr lang="en-GB" sz="1800" b="0" i="0" u="none" strike="noStrike" dirty="0">
                <a:solidFill>
                  <a:srgbClr val="000000"/>
                </a:solidFill>
                <a:effectLst/>
                <a:latin typeface="Arial" panose="020B0604020202020204" pitchFamily="34" charset="0"/>
              </a:rPr>
              <a:t>In the first stage of gonadal development, the male/female are indifferent - they begin as genital ridges (derived from intermediate mesoderm and overlying epithelium)</a:t>
            </a:r>
            <a:endParaRPr lang="en-GB" sz="1200" b="0" i="0" u="none" strike="noStrike" dirty="0">
              <a:solidFill>
                <a:schemeClr val="dk1"/>
              </a:solidFill>
              <a:effectLst/>
              <a:latin typeface="Calibri"/>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In the fourth week germ cells migrate from endoderm lining of the yolk sac to the genital ridges and reach the ridges in the sixth week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The epithelium of the genital ridges proliferates and penetrates the int mesoderm to form primitive sex cords forming the indifferent gonad </a:t>
            </a:r>
            <a:endParaRPr lang="en-GB" b="0" dirty="0">
              <a:effectLst/>
            </a:endParaRPr>
          </a:p>
          <a:p>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The Y chromosome in the male embryo contains the SRY gene =&gt; development of primitive sex cords to form testis cords (tunica albuginea forms around the cords)</a:t>
            </a:r>
            <a:endParaRPr lang="en-GB" sz="2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In the female embryo there is no Y chromosome hence no SRY gene =&gt; primitive sex cords degenerate and do not form the testes cords. </a:t>
            </a:r>
            <a:endParaRPr lang="en-GB" sz="2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The epithelium of gonad continues to proliferate producing cortical cords and in the third month this forms the primordial follicle </a:t>
            </a:r>
            <a:endParaRPr lang="en-GB" sz="2800" b="0" dirty="0">
              <a:effectLst/>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021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just"/>
            <a:r>
              <a:rPr lang="en-GB" b="0" i="0" dirty="0">
                <a:solidFill>
                  <a:srgbClr val="32323C"/>
                </a:solidFill>
                <a:effectLst/>
                <a:latin typeface="acumin-pro"/>
              </a:rPr>
              <a:t>Males start producing sperm when they reach puberty.</a:t>
            </a:r>
          </a:p>
          <a:p>
            <a:pPr algn="just"/>
            <a:r>
              <a:rPr lang="en-GB" b="0" i="0" dirty="0">
                <a:solidFill>
                  <a:srgbClr val="32323C"/>
                </a:solidFill>
                <a:effectLst/>
                <a:latin typeface="acumin-pro"/>
              </a:rPr>
              <a:t>Biological males continually produce sperm in large quantities (~200 million a day) to maximises likelihood of sperm reaching egg</a:t>
            </a:r>
          </a:p>
          <a:p>
            <a:pPr algn="just"/>
            <a:r>
              <a:rPr lang="en-GB" b="0" i="0" dirty="0">
                <a:solidFill>
                  <a:srgbClr val="32323C"/>
                </a:solidFill>
                <a:effectLst/>
                <a:latin typeface="acumin-pro"/>
              </a:rPr>
              <a:t>Sperm production occurs in the testes in the</a:t>
            </a:r>
            <a:r>
              <a:rPr lang="en-GB" b="1" i="0" dirty="0">
                <a:solidFill>
                  <a:srgbClr val="32323C"/>
                </a:solidFill>
                <a:effectLst/>
                <a:latin typeface="acumin-pro"/>
              </a:rPr>
              <a:t> seminiferous tubules</a:t>
            </a:r>
          </a:p>
          <a:p>
            <a:pPr algn="just"/>
            <a:endParaRPr lang="en-GB" b="0" i="0" dirty="0">
              <a:solidFill>
                <a:srgbClr val="32323C"/>
              </a:solidFill>
              <a:effectLst/>
              <a:latin typeface="acumin-pro"/>
            </a:endParaRPr>
          </a:p>
          <a:p>
            <a:pPr algn="l"/>
            <a:r>
              <a:rPr lang="en-GB" b="1" i="0" dirty="0">
                <a:solidFill>
                  <a:srgbClr val="32323C"/>
                </a:solidFill>
                <a:effectLst/>
                <a:latin typeface="acumin-pro"/>
              </a:rPr>
              <a:t>Blood testes barrier</a:t>
            </a:r>
          </a:p>
          <a:p>
            <a:pPr algn="just"/>
            <a:r>
              <a:rPr lang="en-GB" b="1" i="0" dirty="0">
                <a:solidFill>
                  <a:srgbClr val="32323C"/>
                </a:solidFill>
                <a:effectLst/>
                <a:latin typeface="acumin-pro"/>
              </a:rPr>
              <a:t>Sertoli cells</a:t>
            </a:r>
            <a:r>
              <a:rPr lang="en-GB" b="0" i="0" dirty="0">
                <a:solidFill>
                  <a:srgbClr val="32323C"/>
                </a:solidFill>
                <a:effectLst/>
                <a:latin typeface="acumin-pro"/>
              </a:rPr>
              <a:t> form the blood testis barrier - prevents substances found in blood from affecting the developing sperm </a:t>
            </a:r>
            <a:r>
              <a:rPr lang="en-GB" b="0" i="0" dirty="0" err="1">
                <a:solidFill>
                  <a:srgbClr val="32323C"/>
                </a:solidFill>
                <a:effectLst/>
                <a:latin typeface="acumin-pro"/>
              </a:rPr>
              <a:t>e.g</a:t>
            </a:r>
            <a:r>
              <a:rPr lang="en-GB" b="0" i="0" dirty="0">
                <a:solidFill>
                  <a:srgbClr val="32323C"/>
                </a:solidFill>
                <a:effectLst/>
                <a:latin typeface="acumin-pro"/>
              </a:rPr>
              <a:t> hormones/waste products and </a:t>
            </a:r>
            <a:r>
              <a:rPr lang="en-GB" b="1" i="0" dirty="0">
                <a:solidFill>
                  <a:srgbClr val="32323C"/>
                </a:solidFill>
                <a:effectLst/>
                <a:latin typeface="acumin-pro"/>
              </a:rPr>
              <a:t>immune system</a:t>
            </a:r>
            <a:r>
              <a:rPr lang="en-GB" b="0" i="0" dirty="0">
                <a:solidFill>
                  <a:srgbClr val="32323C"/>
                </a:solidFill>
                <a:effectLst/>
                <a:latin typeface="acumin-pro"/>
              </a:rPr>
              <a:t> (sperm are genetically different from the male -&gt; different surface antigens)</a:t>
            </a:r>
          </a:p>
          <a:p>
            <a:pPr algn="l"/>
            <a:endParaRPr lang="en-GB" b="1" i="0" dirty="0">
              <a:solidFill>
                <a:srgbClr val="32323C"/>
              </a:solidFill>
              <a:effectLst/>
              <a:latin typeface="acumin-pro"/>
            </a:endParaRPr>
          </a:p>
          <a:p>
            <a:pPr algn="just"/>
            <a:r>
              <a:rPr lang="en-GB" b="1" i="0" dirty="0">
                <a:solidFill>
                  <a:srgbClr val="32323C"/>
                </a:solidFill>
                <a:effectLst/>
                <a:latin typeface="acumin-pro"/>
              </a:rPr>
              <a:t>Spermatogonia</a:t>
            </a:r>
            <a:r>
              <a:rPr lang="en-GB" b="0" i="0" dirty="0">
                <a:solidFill>
                  <a:srgbClr val="32323C"/>
                </a:solidFill>
                <a:effectLst/>
                <a:latin typeface="acumin-pro"/>
              </a:rPr>
              <a:t> are </a:t>
            </a:r>
            <a:r>
              <a:rPr lang="en-GB" b="1" i="0" dirty="0">
                <a:solidFill>
                  <a:srgbClr val="32323C"/>
                </a:solidFill>
                <a:effectLst/>
                <a:latin typeface="acumin-pro"/>
              </a:rPr>
              <a:t>diploid cells</a:t>
            </a:r>
            <a:r>
              <a:rPr lang="en-GB" b="0" i="0" dirty="0">
                <a:solidFill>
                  <a:srgbClr val="32323C"/>
                </a:solidFill>
                <a:effectLst/>
                <a:latin typeface="acumin-pro"/>
              </a:rPr>
              <a:t> that divide by mitosis to give two identical cells</a:t>
            </a:r>
          </a:p>
          <a:p>
            <a:pPr algn="just"/>
            <a:r>
              <a:rPr lang="en-GB" b="0" i="0" dirty="0">
                <a:solidFill>
                  <a:srgbClr val="32323C"/>
                </a:solidFill>
                <a:effectLst/>
                <a:latin typeface="acumin-pro"/>
              </a:rPr>
              <a:t>One of these cells will be used to replenish the pool of spermatogonia – these cells are A1 spermatogonia. This replenishment of spermatogonia means that males are fertile throughout their adult life.</a:t>
            </a:r>
          </a:p>
          <a:p>
            <a:pPr algn="just"/>
            <a:r>
              <a:rPr lang="en-GB" b="0" i="0" dirty="0">
                <a:solidFill>
                  <a:srgbClr val="32323C"/>
                </a:solidFill>
                <a:effectLst/>
                <a:latin typeface="acumin-pro"/>
              </a:rPr>
              <a:t>The other cell –</a:t>
            </a:r>
            <a:r>
              <a:rPr lang="en-GB" b="1" i="0" dirty="0">
                <a:solidFill>
                  <a:srgbClr val="32323C"/>
                </a:solidFill>
                <a:effectLst/>
                <a:latin typeface="acumin-pro"/>
              </a:rPr>
              <a:t> </a:t>
            </a:r>
            <a:r>
              <a:rPr lang="en-GB" b="0" i="0" dirty="0">
                <a:solidFill>
                  <a:srgbClr val="32323C"/>
                </a:solidFill>
                <a:effectLst/>
                <a:latin typeface="acumin-pro"/>
              </a:rPr>
              <a:t>type B spermatogonium – will eventually form mature sperm. They replicate by mitosis several times to form identical diploid cells known as primary spermatocytes.</a:t>
            </a:r>
          </a:p>
          <a:p>
            <a:pPr algn="just"/>
            <a:endParaRPr lang="en-GB" b="0" i="0" dirty="0">
              <a:solidFill>
                <a:srgbClr val="32323C"/>
              </a:solidFill>
              <a:effectLst/>
              <a:latin typeface="acumin-pro"/>
            </a:endParaRPr>
          </a:p>
          <a:p>
            <a:pPr algn="just"/>
            <a:r>
              <a:rPr lang="en-GB" b="0" i="0" dirty="0">
                <a:solidFill>
                  <a:srgbClr val="32323C"/>
                </a:solidFill>
                <a:effectLst/>
                <a:latin typeface="acumin-pro"/>
              </a:rPr>
              <a:t>Primary spermatocytes then undergo meiosis:</a:t>
            </a:r>
          </a:p>
          <a:p>
            <a:pPr lvl="1" algn="just">
              <a:buFont typeface="Arial" panose="020B0604020202020204" pitchFamily="34" charset="0"/>
              <a:buChar char="•"/>
            </a:pPr>
            <a:r>
              <a:rPr lang="en-GB" b="1" i="0" dirty="0">
                <a:solidFill>
                  <a:srgbClr val="32323C"/>
                </a:solidFill>
                <a:effectLst/>
                <a:latin typeface="acumin-pro"/>
              </a:rPr>
              <a:t>Meiosis I</a:t>
            </a:r>
            <a:r>
              <a:rPr lang="en-GB" b="0" i="0" dirty="0">
                <a:solidFill>
                  <a:srgbClr val="32323C"/>
                </a:solidFill>
                <a:effectLst/>
                <a:latin typeface="acumin-pro"/>
              </a:rPr>
              <a:t> produces two haploid cells -&gt; </a:t>
            </a:r>
            <a:r>
              <a:rPr lang="en-GB" b="1" i="0" dirty="0">
                <a:solidFill>
                  <a:srgbClr val="32323C"/>
                </a:solidFill>
                <a:effectLst/>
                <a:latin typeface="acumin-pro"/>
              </a:rPr>
              <a:t>secondary spermatocytes.</a:t>
            </a:r>
            <a:endParaRPr lang="en-GB" b="0" i="0" dirty="0">
              <a:solidFill>
                <a:srgbClr val="32323C"/>
              </a:solidFill>
              <a:effectLst/>
              <a:latin typeface="acumin-pro"/>
            </a:endParaRPr>
          </a:p>
          <a:p>
            <a:pPr lvl="1" algn="just">
              <a:buFont typeface="Arial" panose="020B0604020202020204" pitchFamily="34" charset="0"/>
              <a:buChar char="•"/>
            </a:pPr>
            <a:r>
              <a:rPr lang="en-GB" b="1" i="0" dirty="0">
                <a:solidFill>
                  <a:srgbClr val="32323C"/>
                </a:solidFill>
                <a:effectLst/>
                <a:latin typeface="acumin-pro"/>
              </a:rPr>
              <a:t>Meiosis II</a:t>
            </a:r>
            <a:r>
              <a:rPr lang="en-GB" b="0" i="0" dirty="0">
                <a:solidFill>
                  <a:srgbClr val="32323C"/>
                </a:solidFill>
                <a:effectLst/>
                <a:latin typeface="acumin-pro"/>
              </a:rPr>
              <a:t> produces four haploid cells -&gt; </a:t>
            </a:r>
            <a:r>
              <a:rPr lang="en-GB" b="1" i="0" dirty="0">
                <a:solidFill>
                  <a:srgbClr val="32323C"/>
                </a:solidFill>
                <a:effectLst/>
                <a:latin typeface="acumin-pro"/>
              </a:rPr>
              <a:t>spermatids.</a:t>
            </a:r>
            <a:endParaRPr lang="en-GB" b="0" i="0" dirty="0">
              <a:solidFill>
                <a:srgbClr val="32323C"/>
              </a:solidFill>
              <a:effectLst/>
              <a:latin typeface="acumin-pro"/>
            </a:endParaRPr>
          </a:p>
          <a:p>
            <a:pPr algn="l"/>
            <a:endParaRPr lang="en-GB" b="1" i="0" dirty="0">
              <a:solidFill>
                <a:srgbClr val="32323C"/>
              </a:solidFill>
              <a:effectLst/>
              <a:latin typeface="acumin-pro"/>
            </a:endParaRPr>
          </a:p>
          <a:p>
            <a:pPr algn="l"/>
            <a:r>
              <a:rPr lang="en-GB" b="1" i="0" dirty="0">
                <a:solidFill>
                  <a:srgbClr val="32323C"/>
                </a:solidFill>
                <a:effectLst/>
                <a:latin typeface="acumin-pro"/>
              </a:rPr>
              <a:t>Maturation</a:t>
            </a:r>
          </a:p>
          <a:p>
            <a:pPr algn="just"/>
            <a:r>
              <a:rPr lang="en-GB" b="0" i="0" dirty="0">
                <a:solidFill>
                  <a:srgbClr val="32323C"/>
                </a:solidFill>
                <a:effectLst/>
                <a:latin typeface="acumin-pro"/>
              </a:rPr>
              <a:t>The cytoplasmic bridges break down and the spermatids are released into the lumen of the seminiferous tubule (</a:t>
            </a:r>
            <a:r>
              <a:rPr lang="en-GB" b="1" i="0" dirty="0" err="1">
                <a:solidFill>
                  <a:srgbClr val="32323C"/>
                </a:solidFill>
                <a:effectLst/>
                <a:latin typeface="acumin-pro"/>
              </a:rPr>
              <a:t>spermiation</a:t>
            </a:r>
            <a:r>
              <a:rPr lang="en-GB" b="1" i="0" dirty="0">
                <a:solidFill>
                  <a:srgbClr val="32323C"/>
                </a:solidFill>
                <a:effectLst/>
                <a:latin typeface="acumin-pro"/>
              </a:rPr>
              <a:t>)</a:t>
            </a:r>
            <a:endParaRPr lang="en-GB" b="0" i="0" dirty="0">
              <a:solidFill>
                <a:srgbClr val="32323C"/>
              </a:solidFill>
              <a:effectLst/>
              <a:latin typeface="acumin-pro"/>
            </a:endParaRPr>
          </a:p>
          <a:p>
            <a:pPr algn="just"/>
            <a:r>
              <a:rPr lang="en-GB" b="0" i="0" dirty="0">
                <a:solidFill>
                  <a:srgbClr val="32323C"/>
                </a:solidFill>
                <a:effectLst/>
                <a:latin typeface="acumin-pro"/>
              </a:rPr>
              <a:t>The spermatids undergo </a:t>
            </a:r>
            <a:r>
              <a:rPr lang="en-GB" b="1" i="0" dirty="0">
                <a:solidFill>
                  <a:srgbClr val="32323C"/>
                </a:solidFill>
                <a:effectLst/>
                <a:latin typeface="acumin-pro"/>
              </a:rPr>
              <a:t>spermiogenesis</a:t>
            </a:r>
            <a:r>
              <a:rPr lang="en-GB" b="0" i="0" dirty="0">
                <a:solidFill>
                  <a:srgbClr val="32323C"/>
                </a:solidFill>
                <a:effectLst/>
                <a:latin typeface="acumin-pro"/>
              </a:rPr>
              <a:t> (remodelling and differentiation into mature spermatozoa) as they travel along the seminiferous tubules until they reach the epididymis.</a:t>
            </a:r>
          </a:p>
          <a:p>
            <a:pPr algn="just"/>
            <a:r>
              <a:rPr lang="en-GB" b="0" i="0" dirty="0">
                <a:solidFill>
                  <a:srgbClr val="32323C"/>
                </a:solidFill>
                <a:effectLst/>
                <a:latin typeface="acumin-pro"/>
              </a:rPr>
              <a:t>From the seminiferous tubule, cells will travel to the </a:t>
            </a:r>
            <a:r>
              <a:rPr lang="en-GB" b="1" i="0" dirty="0">
                <a:solidFill>
                  <a:srgbClr val="32323C"/>
                </a:solidFill>
                <a:effectLst/>
                <a:latin typeface="acumin-pro"/>
              </a:rPr>
              <a:t>rete testis. </a:t>
            </a:r>
            <a:r>
              <a:rPr lang="en-GB" b="0" i="0" dirty="0">
                <a:solidFill>
                  <a:srgbClr val="32323C"/>
                </a:solidFill>
                <a:effectLst/>
                <a:latin typeface="acumin-pro"/>
              </a:rPr>
              <a:t>This acts to “concentrate” the sperm by removing excess fluid. Then, cells move to the epididymis where the sperm is stored and undergoes the final stages of maturation.</a:t>
            </a:r>
          </a:p>
          <a:p>
            <a:pPr algn="just"/>
            <a:r>
              <a:rPr lang="en-GB" b="0" i="0" dirty="0">
                <a:solidFill>
                  <a:srgbClr val="32323C"/>
                </a:solidFill>
                <a:effectLst/>
                <a:latin typeface="acumin-pro"/>
              </a:rPr>
              <a:t>Spermatogenesis takes approximately</a:t>
            </a:r>
            <a:r>
              <a:rPr lang="en-GB" b="1" i="0" dirty="0">
                <a:solidFill>
                  <a:srgbClr val="32323C"/>
                </a:solidFill>
                <a:effectLst/>
                <a:latin typeface="acumin-pro"/>
              </a:rPr>
              <a:t> 70 days</a:t>
            </a:r>
            <a:r>
              <a:rPr lang="en-GB" b="0" i="0" dirty="0">
                <a:solidFill>
                  <a:srgbClr val="32323C"/>
                </a:solidFill>
                <a:effectLst/>
                <a:latin typeface="acumin-pro"/>
              </a:rPr>
              <a:t>, therefore for sperm production to be continuous and not intermittent, multiple spermatogenic processes are occurring simultaneously within the same seminiferous tubule, with new groups of spermatogonia arising every 16 days (spermatogenic cycle). Each of these populations of spermatogenic cells will be at different stages of spermatogenesis.</a:t>
            </a:r>
          </a:p>
          <a:p>
            <a:pPr rtl="0">
              <a:spcBef>
                <a:spcPts val="0"/>
              </a:spcBef>
              <a:spcAft>
                <a:spcPts val="0"/>
              </a:spcAft>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43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algn="just"/>
            <a:r>
              <a:rPr lang="en-GB" b="0" i="0" dirty="0">
                <a:solidFill>
                  <a:srgbClr val="32323C"/>
                </a:solidFill>
                <a:effectLst/>
                <a:latin typeface="acumin-pro"/>
              </a:rPr>
              <a:t>Oogenesis differs from spermatogenesis in that it begins in the foetus before birth</a:t>
            </a:r>
          </a:p>
          <a:p>
            <a:pPr algn="just"/>
            <a:r>
              <a:rPr lang="en-GB" b="1" i="0" dirty="0">
                <a:solidFill>
                  <a:srgbClr val="32323C"/>
                </a:solidFill>
                <a:effectLst/>
                <a:latin typeface="acumin-pro"/>
              </a:rPr>
              <a:t>Primordial germ cells</a:t>
            </a:r>
            <a:r>
              <a:rPr lang="en-GB" b="0" i="0" dirty="0">
                <a:solidFill>
                  <a:srgbClr val="32323C"/>
                </a:solidFill>
                <a:effectLst/>
                <a:latin typeface="acumin-pro"/>
              </a:rPr>
              <a:t> (originate in the yolk sac of the embryo) move to colonise the cortex of the primordial gonad</a:t>
            </a:r>
          </a:p>
          <a:p>
            <a:pPr algn="just"/>
            <a:r>
              <a:rPr lang="en-GB" b="0" i="0" dirty="0">
                <a:solidFill>
                  <a:srgbClr val="32323C"/>
                </a:solidFill>
                <a:effectLst/>
                <a:latin typeface="acumin-pro"/>
              </a:rPr>
              <a:t>Meiosis I begins before birth and forms </a:t>
            </a:r>
            <a:r>
              <a:rPr lang="en-GB" b="1" i="0" dirty="0">
                <a:solidFill>
                  <a:srgbClr val="32323C"/>
                </a:solidFill>
                <a:effectLst/>
                <a:latin typeface="acumin-pro"/>
              </a:rPr>
              <a:t>primary oocytes</a:t>
            </a:r>
            <a:r>
              <a:rPr lang="en-GB" b="0" i="0" dirty="0">
                <a:solidFill>
                  <a:srgbClr val="32323C"/>
                </a:solidFill>
                <a:effectLst/>
                <a:latin typeface="acumin-pro"/>
              </a:rPr>
              <a:t>. There is therefore a finite supply of ova.</a:t>
            </a:r>
          </a:p>
          <a:p>
            <a:pPr algn="just"/>
            <a:r>
              <a:rPr lang="en-GB" b="0" i="0" dirty="0">
                <a:solidFill>
                  <a:srgbClr val="32323C"/>
                </a:solidFill>
                <a:effectLst/>
                <a:latin typeface="acumin-pro"/>
              </a:rPr>
              <a:t>Primary oocytes are arranged in the gonads as clusters. They have flattened epithelial cells surrounding them, and this is called the </a:t>
            </a:r>
            <a:r>
              <a:rPr lang="en-GB" b="1" i="0" dirty="0">
                <a:solidFill>
                  <a:srgbClr val="32323C"/>
                </a:solidFill>
                <a:effectLst/>
                <a:latin typeface="acumin-pro"/>
              </a:rPr>
              <a:t>primary follicle</a:t>
            </a:r>
            <a:r>
              <a:rPr lang="en-GB" b="0" i="0" dirty="0">
                <a:solidFill>
                  <a:srgbClr val="32323C"/>
                </a:solidFill>
                <a:effectLst/>
                <a:latin typeface="acumin-pro"/>
              </a:rPr>
              <a:t>.</a:t>
            </a:r>
          </a:p>
          <a:p>
            <a:pPr algn="just"/>
            <a:r>
              <a:rPr lang="en-GB" b="0" i="0" dirty="0">
                <a:solidFill>
                  <a:srgbClr val="32323C"/>
                </a:solidFill>
                <a:effectLst/>
                <a:latin typeface="acumin-pro"/>
              </a:rPr>
              <a:t>Once </a:t>
            </a:r>
            <a:r>
              <a:rPr lang="en-GB" b="1" i="0" dirty="0">
                <a:solidFill>
                  <a:srgbClr val="32323C"/>
                </a:solidFill>
                <a:effectLst/>
                <a:latin typeface="acumin-pro"/>
              </a:rPr>
              <a:t>puberty</a:t>
            </a:r>
            <a:r>
              <a:rPr lang="en-GB" b="0" i="0" dirty="0">
                <a:solidFill>
                  <a:srgbClr val="32323C"/>
                </a:solidFill>
                <a:effectLst/>
                <a:latin typeface="acumin-pro"/>
              </a:rPr>
              <a:t> begins, several primary oocytes (15-20) begin to mature each month, although only one of these reaches full maturation to become an oocyte.</a:t>
            </a: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987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To understand the HPG axis it’s important to recap some anatomy! The pituitary gland is an extensions of the hypothalamus which can be divided into the anterior and posterior pituitary.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posterior pituitary is neural tissue and the conversation between the hypothalamus and post pituitary is via nerves. Therefore, does not make/store it’s own hormones and get these from the hypothalamus itself: oxytocin and ADH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Oxytocin is involved in parturition and milk secretion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ADH is involved in blood osmolarity control.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What is the stalk called that connects the hypothalamus to the posterior pituitary? It is the infundibulum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The anterior pituitary is NOT an extension of the hypothalamus and is pure endocrine tissue, the conversation between hypothalamus and ant pituitary gland is via the bloodstream (aka hypophyseal portal system). It becomes a hormonal stimulus to produce AND release TRH, PRH, GnRH, CRH, GHRH this stimulates the release of TSH, prolactin, FSH/LH, ACTH, GH respectively into the bloodstream.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Where does the ant pituitary gland receive blood from? </a:t>
            </a:r>
            <a:endParaRPr lang="en-US" b="0" dirty="0">
              <a:effectLst/>
            </a:endParaRPr>
          </a:p>
          <a:p>
            <a:br>
              <a:rPr lang="en-US" dirty="0"/>
            </a:b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503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Gonadotrophins are the hormones produced to control the reproductive system: LH and FSH. They are essential for controlling the reproductive system and regulation production of gametes and sex steroids. </a:t>
            </a:r>
          </a:p>
          <a:p>
            <a:pPr marL="152400" indent="0" rtl="0">
              <a:spcBef>
                <a:spcPts val="0"/>
              </a:spcBef>
              <a:spcAft>
                <a:spcPts val="0"/>
              </a:spcAft>
              <a:buNone/>
            </a:pPr>
            <a:br>
              <a:rPr lang="en-US" b="0" dirty="0">
                <a:effectLst/>
              </a:rPr>
            </a:br>
            <a:r>
              <a:rPr lang="en-US" b="0" dirty="0">
                <a:effectLst/>
              </a:rPr>
              <a:t>1. </a:t>
            </a:r>
            <a:r>
              <a:rPr lang="en-US" sz="1800" b="0" i="0" u="none" strike="noStrike" dirty="0">
                <a:solidFill>
                  <a:srgbClr val="000000"/>
                </a:solidFill>
                <a:effectLst/>
                <a:latin typeface="Arial" panose="020B0604020202020204" pitchFamily="34" charset="0"/>
              </a:rPr>
              <a:t>GnRH is released in pulsatile fashion from neurons in hypothalamus </a:t>
            </a:r>
          </a:p>
          <a:p>
            <a:pPr marL="152400" indent="0"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2. This acts on GnRH receptors found in gonadotroph cells of anterior pituitary </a:t>
            </a:r>
          </a:p>
          <a:p>
            <a:pPr marL="152400" indent="0"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3. This stimulates the production of LH and FSH which are released into the bloodstream in an episodic fashion </a:t>
            </a:r>
          </a:p>
          <a:p>
            <a:pPr marL="152400" indent="0" rtl="0" fontAlgn="base">
              <a:spcBef>
                <a:spcPts val="0"/>
              </a:spcBef>
              <a:spcAft>
                <a:spcPts val="0"/>
              </a:spcAft>
              <a:buFont typeface="+mj-lt"/>
              <a:buNone/>
            </a:pPr>
            <a:r>
              <a:rPr lang="en-US" sz="1800" b="0" i="0" u="none" strike="noStrike" dirty="0">
                <a:solidFill>
                  <a:srgbClr val="000000"/>
                </a:solidFill>
                <a:effectLst/>
                <a:latin typeface="Arial" panose="020B0604020202020204" pitchFamily="34" charset="0"/>
              </a:rPr>
              <a:t>4. LH and FSH act on the gonads to stimulate testosterone release from testes, </a:t>
            </a:r>
            <a:r>
              <a:rPr lang="en-US" sz="1800" b="0" i="0" u="none" strike="noStrike" dirty="0" err="1">
                <a:solidFill>
                  <a:srgbClr val="000000"/>
                </a:solidFill>
                <a:effectLst/>
                <a:latin typeface="Arial" panose="020B0604020202020204" pitchFamily="34" charset="0"/>
              </a:rPr>
              <a:t>oestrogen</a:t>
            </a:r>
            <a:r>
              <a:rPr lang="en-US" sz="1800" b="0" i="0" u="none" strike="noStrike" dirty="0">
                <a:solidFill>
                  <a:srgbClr val="000000"/>
                </a:solidFill>
                <a:effectLst/>
                <a:latin typeface="Arial" panose="020B0604020202020204" pitchFamily="34" charset="0"/>
              </a:rPr>
              <a:t>/progesterone release in ovaries </a:t>
            </a:r>
          </a:p>
          <a:p>
            <a:pPr marL="152400" indent="0" rtl="0" fontAlgn="base">
              <a:spcBef>
                <a:spcPts val="0"/>
              </a:spcBef>
              <a:spcAft>
                <a:spcPts val="0"/>
              </a:spcAft>
              <a:buFont typeface="+mj-lt"/>
              <a:buNone/>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Which cells does LH stimulate in the testes? Leydig cells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Which cells does FSH stimulate in the testes? Sertoli cells </a:t>
            </a:r>
            <a:endParaRPr lang="en-US" b="0" dirty="0">
              <a:effectLst/>
            </a:endParaRPr>
          </a:p>
          <a:p>
            <a:br>
              <a:rPr lang="en-US" dirty="0"/>
            </a:b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088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29.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0" i="0" u="none" strike="noStrike" cap="none">
              <a:solidFill>
                <a:schemeClr val="dk1"/>
              </a:solidFill>
              <a:latin typeface="Radley"/>
              <a:ea typeface="Radley"/>
              <a:cs typeface="Radley"/>
              <a:sym typeface="Radley"/>
            </a:endParaRPr>
          </a:p>
        </p:txBody>
      </p:sp>
      <p:sp>
        <p:nvSpPr>
          <p:cNvPr id="95" name="Google Shape;95;p14"/>
          <p:cNvSpPr txBox="1"/>
          <p:nvPr/>
        </p:nvSpPr>
        <p:spPr>
          <a:xfrm>
            <a:off x="5061475" y="5930880"/>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3</a:t>
            </a:r>
            <a:r>
              <a:rPr lang="en-US" sz="3600" b="1" i="0" u="none" strike="noStrike" cap="none">
                <a:solidFill>
                  <a:srgbClr val="293267"/>
                </a:solidFill>
                <a:latin typeface="Calibri"/>
                <a:ea typeface="Calibri"/>
                <a:cs typeface="Calibri"/>
                <a:sym typeface="Calibri"/>
              </a:rPr>
              <a:t>/202</a:t>
            </a:r>
            <a:r>
              <a:rPr lang="en-US" sz="3600" b="1">
                <a:solidFill>
                  <a:srgbClr val="293267"/>
                </a:solidFill>
                <a:latin typeface="Calibri"/>
                <a:ea typeface="Calibri"/>
                <a:cs typeface="Calibri"/>
                <a:sym typeface="Calibri"/>
              </a:rPr>
              <a:t>4</a:t>
            </a:r>
            <a:endParaRPr sz="3200" b="1" i="0" u="none" strike="noStrike" cap="none">
              <a:solidFill>
                <a:srgbClr val="293267"/>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14" descr="A picture containing text&#10;&#10;Description automatically generated"/>
          <p:cNvPicPr preferRelativeResize="0"/>
          <p:nvPr/>
        </p:nvPicPr>
        <p:blipFill rotWithShape="1">
          <a:blip r:embed="rId4">
            <a:alphaModFix/>
          </a:blip>
          <a:srcRect b="11473"/>
          <a:stretch/>
        </p:blipFill>
        <p:spPr>
          <a:xfrm>
            <a:off x="2358025" y="-587025"/>
            <a:ext cx="7475949" cy="661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Menopausal changes</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4" name="TextBox 3">
            <a:extLst>
              <a:ext uri="{FF2B5EF4-FFF2-40B4-BE49-F238E27FC236}">
                <a16:creationId xmlns:a16="http://schemas.microsoft.com/office/drawing/2014/main" id="{74E64000-FB3D-DD6B-294F-940A76088405}"/>
              </a:ext>
            </a:extLst>
          </p:cNvPr>
          <p:cNvSpPr txBox="1"/>
          <p:nvPr/>
        </p:nvSpPr>
        <p:spPr>
          <a:xfrm>
            <a:off x="437998" y="1705968"/>
            <a:ext cx="3496328" cy="2677656"/>
          </a:xfrm>
          <a:prstGeom prst="rect">
            <a:avLst/>
          </a:prstGeom>
          <a:noFill/>
        </p:spPr>
        <p:txBody>
          <a:bodyPr wrap="square">
            <a:spAutoFit/>
          </a:bodyPr>
          <a:lstStyle/>
          <a:p>
            <a:pPr marL="285750" indent="-28575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Hormonal</a:t>
            </a:r>
          </a:p>
          <a:p>
            <a:pPr marL="285750" indent="-28575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Vasomotor</a:t>
            </a:r>
          </a:p>
          <a:p>
            <a:pPr marL="285750" indent="-28575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Urogenital changes</a:t>
            </a:r>
          </a:p>
          <a:p>
            <a:pPr marL="285750" indent="-28575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Bone density</a:t>
            </a:r>
          </a:p>
          <a:p>
            <a:pPr marL="285750" indent="-285750">
              <a:buFont typeface="Arial" panose="020B0604020202020204" pitchFamily="34" charset="0"/>
              <a:buChar char="•"/>
            </a:pPr>
            <a:r>
              <a:rPr lang="en-GB" sz="2800" dirty="0">
                <a:solidFill>
                  <a:schemeClr val="tx1"/>
                </a:solidFill>
                <a:latin typeface="Calibri" panose="020F0502020204030204" pitchFamily="34" charset="0"/>
                <a:cs typeface="Calibri" panose="020F0502020204030204" pitchFamily="34" charset="0"/>
              </a:rPr>
              <a:t>Ischaemic heart disease</a:t>
            </a:r>
            <a:endParaRPr lang="en-US" sz="2800" dirty="0">
              <a:solidFill>
                <a:schemeClr val="tx1"/>
              </a:solidFill>
              <a:latin typeface="Calibri" panose="020F0502020204030204" pitchFamily="34" charset="0"/>
              <a:cs typeface="Calibri" panose="020F0502020204030204" pitchFamily="34" charset="0"/>
            </a:endParaRPr>
          </a:p>
        </p:txBody>
      </p:sp>
      <p:pic>
        <p:nvPicPr>
          <p:cNvPr id="14338" name="Picture 2" descr="Everything you need to know about perimenopause | Jennis">
            <a:extLst>
              <a:ext uri="{FF2B5EF4-FFF2-40B4-BE49-F238E27FC236}">
                <a16:creationId xmlns:a16="http://schemas.microsoft.com/office/drawing/2014/main" id="{6F911800-077B-D447-1E75-FF58521761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57" t="31695" r="8141" b="8582"/>
          <a:stretch/>
        </p:blipFill>
        <p:spPr bwMode="auto">
          <a:xfrm>
            <a:off x="3664503" y="1778143"/>
            <a:ext cx="8394492" cy="409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Puberty changes - female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TextBox 1">
            <a:extLst>
              <a:ext uri="{FF2B5EF4-FFF2-40B4-BE49-F238E27FC236}">
                <a16:creationId xmlns:a16="http://schemas.microsoft.com/office/drawing/2014/main" id="{457C66E5-C3A2-4879-FA1A-6BBE2B78AC5B}"/>
              </a:ext>
            </a:extLst>
          </p:cNvPr>
          <p:cNvSpPr txBox="1"/>
          <p:nvPr/>
        </p:nvSpPr>
        <p:spPr>
          <a:xfrm>
            <a:off x="816410" y="1713018"/>
            <a:ext cx="5279589" cy="3432735"/>
          </a:xfrm>
          <a:prstGeom prst="rect">
            <a:avLst/>
          </a:prstGeom>
          <a:noFill/>
        </p:spPr>
        <p:txBody>
          <a:bodyPr wrap="square" rtlCol="0">
            <a:spAutoFit/>
          </a:bodyPr>
          <a:lstStyle/>
          <a:p>
            <a:pPr marL="381000" lvl="0" indent="-374650" algn="l" rtl="0">
              <a:lnSpc>
                <a:spcPct val="90000"/>
              </a:lnSpc>
              <a:spcBef>
                <a:spcPts val="0"/>
              </a:spcBef>
              <a:spcAft>
                <a:spcPts val="0"/>
              </a:spcAft>
              <a:buClr>
                <a:schemeClr val="dk1"/>
              </a:buClr>
              <a:buSzPts val="2100"/>
              <a:buAutoNum type="arabicPeriod"/>
            </a:pPr>
            <a:r>
              <a:rPr lang="en-GB" sz="2800" dirty="0">
                <a:latin typeface="Calibri" panose="020F0502020204030204" pitchFamily="34" charset="0"/>
                <a:cs typeface="Calibri" panose="020F0502020204030204" pitchFamily="34" charset="0"/>
              </a:rPr>
              <a:t>Breast formation</a:t>
            </a:r>
          </a:p>
          <a:p>
            <a:pPr marL="381000" lvl="0" indent="-374650" algn="l" rtl="0">
              <a:lnSpc>
                <a:spcPct val="90000"/>
              </a:lnSpc>
              <a:spcBef>
                <a:spcPts val="800"/>
              </a:spcBef>
              <a:spcAft>
                <a:spcPts val="0"/>
              </a:spcAft>
              <a:buClr>
                <a:schemeClr val="dk1"/>
              </a:buClr>
              <a:buSzPts val="2100"/>
              <a:buAutoNum type="arabicPeriod"/>
            </a:pPr>
            <a:r>
              <a:rPr lang="en-GB" sz="2800" dirty="0">
                <a:latin typeface="Calibri" panose="020F0502020204030204" pitchFamily="34" charset="0"/>
                <a:cs typeface="Calibri" panose="020F0502020204030204" pitchFamily="34" charset="0"/>
              </a:rPr>
              <a:t>1.5-3 years later 1</a:t>
            </a:r>
            <a:r>
              <a:rPr lang="en-GB" sz="2800" baseline="30000" dirty="0">
                <a:latin typeface="Calibri" panose="020F0502020204030204" pitchFamily="34" charset="0"/>
                <a:cs typeface="Calibri" panose="020F0502020204030204" pitchFamily="34" charset="0"/>
              </a:rPr>
              <a:t>st</a:t>
            </a:r>
            <a:r>
              <a:rPr lang="en-GB" sz="2800" dirty="0">
                <a:latin typeface="Calibri" panose="020F0502020204030204" pitchFamily="34" charset="0"/>
                <a:cs typeface="Calibri" panose="020F0502020204030204" pitchFamily="34" charset="0"/>
              </a:rPr>
              <a:t> period – 12.8 y/o (Caucasian)</a:t>
            </a:r>
          </a:p>
          <a:p>
            <a:pPr marL="381000" lvl="0" indent="-374650" algn="l" rtl="0">
              <a:lnSpc>
                <a:spcPct val="90000"/>
              </a:lnSpc>
              <a:spcBef>
                <a:spcPts val="800"/>
              </a:spcBef>
              <a:spcAft>
                <a:spcPts val="0"/>
              </a:spcAft>
              <a:buClr>
                <a:schemeClr val="dk1"/>
              </a:buClr>
              <a:buSzPts val="2100"/>
              <a:buAutoNum type="arabicPeriod"/>
            </a:pPr>
            <a:r>
              <a:rPr lang="en-GB" sz="2800" dirty="0">
                <a:latin typeface="Calibri" panose="020F0502020204030204" pitchFamily="34" charset="0"/>
                <a:cs typeface="Calibri" panose="020F0502020204030204" pitchFamily="34" charset="0"/>
              </a:rPr>
              <a:t>Pubic hair growth (2 years after start of puberty)</a:t>
            </a:r>
          </a:p>
          <a:p>
            <a:pPr marL="381000" lvl="0" indent="-241300" algn="l" rtl="0">
              <a:lnSpc>
                <a:spcPct val="90000"/>
              </a:lnSpc>
              <a:spcBef>
                <a:spcPts val="800"/>
              </a:spcBef>
              <a:spcAft>
                <a:spcPts val="0"/>
              </a:spcAft>
              <a:buClr>
                <a:schemeClr val="dk1"/>
              </a:buClr>
              <a:buSzPts val="2100"/>
              <a:buNone/>
            </a:pPr>
            <a:endParaRPr lang="en-GB" sz="2800" dirty="0">
              <a:latin typeface="Calibri" panose="020F0502020204030204" pitchFamily="34" charset="0"/>
              <a:cs typeface="Calibri" panose="020F0502020204030204" pitchFamily="34" charset="0"/>
            </a:endParaRPr>
          </a:p>
          <a:p>
            <a:pPr marL="0" lvl="0" indent="0" algn="l" rtl="0">
              <a:lnSpc>
                <a:spcPct val="90000"/>
              </a:lnSpc>
              <a:spcBef>
                <a:spcPts val="800"/>
              </a:spcBef>
              <a:spcAft>
                <a:spcPts val="0"/>
              </a:spcAft>
              <a:buClr>
                <a:schemeClr val="dk1"/>
              </a:buClr>
              <a:buSzPts val="2100"/>
              <a:buNone/>
            </a:pPr>
            <a:r>
              <a:rPr lang="en-GB" sz="2800" dirty="0">
                <a:latin typeface="Calibri" panose="020F0502020204030204" pitchFamily="34" charset="0"/>
                <a:cs typeface="Calibri" panose="020F0502020204030204" pitchFamily="34" charset="0"/>
              </a:rPr>
              <a:t>Tanner Staging system →</a:t>
            </a:r>
          </a:p>
          <a:p>
            <a:endParaRPr lang="en-US" dirty="0">
              <a:latin typeface="Calibri" panose="020F0502020204030204" pitchFamily="34" charset="0"/>
              <a:cs typeface="Calibri" panose="020F0502020204030204" pitchFamily="34" charset="0"/>
            </a:endParaRPr>
          </a:p>
        </p:txBody>
      </p:sp>
      <p:pic>
        <p:nvPicPr>
          <p:cNvPr id="3" name="Google Shape;244;p41">
            <a:extLst>
              <a:ext uri="{FF2B5EF4-FFF2-40B4-BE49-F238E27FC236}">
                <a16:creationId xmlns:a16="http://schemas.microsoft.com/office/drawing/2014/main" id="{BBC22203-832D-FE2C-27C4-792A75FA19FF}"/>
              </a:ext>
            </a:extLst>
          </p:cNvPr>
          <p:cNvPicPr preferRelativeResize="0"/>
          <p:nvPr/>
        </p:nvPicPr>
        <p:blipFill rotWithShape="1">
          <a:blip r:embed="rId4">
            <a:alphaModFix/>
          </a:blip>
          <a:srcRect/>
          <a:stretch/>
        </p:blipFill>
        <p:spPr>
          <a:xfrm>
            <a:off x="6531616" y="1382712"/>
            <a:ext cx="5163079" cy="5256743"/>
          </a:xfrm>
          <a:prstGeom prst="rect">
            <a:avLst/>
          </a:prstGeom>
          <a:noFill/>
          <a:ln>
            <a:noFill/>
          </a:ln>
        </p:spPr>
      </p:pic>
    </p:spTree>
    <p:extLst>
      <p:ext uri="{BB962C8B-B14F-4D97-AF65-F5344CB8AC3E}">
        <p14:creationId xmlns:p14="http://schemas.microsoft.com/office/powerpoint/2010/main" val="68471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Puberty changes - male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2" name="TextBox 1">
            <a:extLst>
              <a:ext uri="{FF2B5EF4-FFF2-40B4-BE49-F238E27FC236}">
                <a16:creationId xmlns:a16="http://schemas.microsoft.com/office/drawing/2014/main" id="{457C66E5-C3A2-4879-FA1A-6BBE2B78AC5B}"/>
              </a:ext>
            </a:extLst>
          </p:cNvPr>
          <p:cNvSpPr txBox="1"/>
          <p:nvPr/>
        </p:nvSpPr>
        <p:spPr>
          <a:xfrm>
            <a:off x="816410" y="1713018"/>
            <a:ext cx="5279589" cy="3432735"/>
          </a:xfrm>
          <a:prstGeom prst="rect">
            <a:avLst/>
          </a:prstGeom>
          <a:noFill/>
        </p:spPr>
        <p:txBody>
          <a:bodyPr wrap="square" rtlCol="0">
            <a:spAutoFit/>
          </a:bodyPr>
          <a:lstStyle/>
          <a:p>
            <a:pPr marL="234950" lvl="0" indent="-228600" algn="l" rtl="0">
              <a:lnSpc>
                <a:spcPct val="90000"/>
              </a:lnSpc>
              <a:spcBef>
                <a:spcPts val="0"/>
              </a:spcBef>
              <a:spcAft>
                <a:spcPts val="0"/>
              </a:spcAft>
              <a:buClr>
                <a:schemeClr val="dk1"/>
              </a:buClr>
              <a:buSzPct val="100000"/>
              <a:buFont typeface="+mj-lt"/>
              <a:buAutoNum type="arabicPeriod"/>
            </a:pPr>
            <a:r>
              <a:rPr lang="en-GB" sz="2800" dirty="0">
                <a:latin typeface="Calibri" panose="020F0502020204030204" pitchFamily="34" charset="0"/>
                <a:cs typeface="Calibri" panose="020F0502020204030204" pitchFamily="34" charset="0"/>
              </a:rPr>
              <a:t>Increase in testicular size – 11.6 y/o (UK average) </a:t>
            </a:r>
          </a:p>
          <a:p>
            <a:pPr marL="234950" lvl="0" indent="-228600" algn="l" rtl="0">
              <a:lnSpc>
                <a:spcPct val="90000"/>
              </a:lnSpc>
              <a:spcBef>
                <a:spcPts val="800"/>
              </a:spcBef>
              <a:spcAft>
                <a:spcPts val="0"/>
              </a:spcAft>
              <a:buClr>
                <a:schemeClr val="dk1"/>
              </a:buClr>
              <a:buSzPct val="100000"/>
              <a:buFont typeface="+mj-lt"/>
              <a:buAutoNum type="arabicPeriod"/>
            </a:pPr>
            <a:r>
              <a:rPr lang="en-GB" sz="2800" dirty="0">
                <a:latin typeface="Calibri" panose="020F0502020204030204" pitchFamily="34" charset="0"/>
                <a:cs typeface="Calibri" panose="020F0502020204030204" pitchFamily="34" charset="0"/>
              </a:rPr>
              <a:t>1 year later first ejaculation </a:t>
            </a:r>
          </a:p>
          <a:p>
            <a:pPr marL="234950" lvl="0" indent="-228600" algn="l" rtl="0">
              <a:lnSpc>
                <a:spcPct val="90000"/>
              </a:lnSpc>
              <a:spcBef>
                <a:spcPts val="800"/>
              </a:spcBef>
              <a:spcAft>
                <a:spcPts val="0"/>
              </a:spcAft>
              <a:buClr>
                <a:schemeClr val="dk1"/>
              </a:buClr>
              <a:buSzPct val="100000"/>
              <a:buFont typeface="+mj-lt"/>
              <a:buAutoNum type="arabicPeriod"/>
            </a:pPr>
            <a:r>
              <a:rPr lang="en-GB" sz="2800" dirty="0">
                <a:latin typeface="Calibri" panose="020F0502020204030204" pitchFamily="34" charset="0"/>
                <a:cs typeface="Calibri" panose="020F0502020204030204" pitchFamily="34" charset="0"/>
              </a:rPr>
              <a:t>Pubic hair growth (2 years after start of puberty)</a:t>
            </a:r>
          </a:p>
          <a:p>
            <a:pPr marL="381000" lvl="0" indent="-241300" algn="l" rtl="0">
              <a:lnSpc>
                <a:spcPct val="90000"/>
              </a:lnSpc>
              <a:spcBef>
                <a:spcPts val="800"/>
              </a:spcBef>
              <a:spcAft>
                <a:spcPts val="0"/>
              </a:spcAft>
              <a:buClr>
                <a:schemeClr val="dk1"/>
              </a:buClr>
              <a:buSzPts val="2100"/>
              <a:buNone/>
            </a:pPr>
            <a:endParaRPr lang="en-GB" sz="2800" dirty="0">
              <a:latin typeface="Calibri" panose="020F0502020204030204" pitchFamily="34" charset="0"/>
              <a:cs typeface="Calibri" panose="020F0502020204030204" pitchFamily="34" charset="0"/>
            </a:endParaRPr>
          </a:p>
          <a:p>
            <a:pPr marL="0" lvl="0" indent="0" algn="l" rtl="0">
              <a:lnSpc>
                <a:spcPct val="90000"/>
              </a:lnSpc>
              <a:spcBef>
                <a:spcPts val="800"/>
              </a:spcBef>
              <a:spcAft>
                <a:spcPts val="0"/>
              </a:spcAft>
              <a:buClr>
                <a:schemeClr val="dk1"/>
              </a:buClr>
              <a:buSzPts val="2100"/>
              <a:buNone/>
            </a:pPr>
            <a:r>
              <a:rPr lang="en-GB" sz="2800" dirty="0">
                <a:latin typeface="Calibri" panose="020F0502020204030204" pitchFamily="34" charset="0"/>
                <a:cs typeface="Calibri" panose="020F0502020204030204" pitchFamily="34" charset="0"/>
              </a:rPr>
              <a:t>Tanner Staging system →</a:t>
            </a:r>
          </a:p>
          <a:p>
            <a:endParaRPr lang="en-US" dirty="0">
              <a:latin typeface="Calibri" panose="020F0502020204030204" pitchFamily="34" charset="0"/>
              <a:cs typeface="Calibri" panose="020F0502020204030204" pitchFamily="34" charset="0"/>
            </a:endParaRPr>
          </a:p>
        </p:txBody>
      </p:sp>
      <p:pic>
        <p:nvPicPr>
          <p:cNvPr id="4" name="Google Shape;251;p42">
            <a:extLst>
              <a:ext uri="{FF2B5EF4-FFF2-40B4-BE49-F238E27FC236}">
                <a16:creationId xmlns:a16="http://schemas.microsoft.com/office/drawing/2014/main" id="{9699F199-53CF-DC50-48AC-8E1A60C03619}"/>
              </a:ext>
            </a:extLst>
          </p:cNvPr>
          <p:cNvPicPr preferRelativeResize="0"/>
          <p:nvPr/>
        </p:nvPicPr>
        <p:blipFill rotWithShape="1">
          <a:blip r:embed="rId4">
            <a:alphaModFix/>
          </a:blip>
          <a:srcRect/>
          <a:stretch/>
        </p:blipFill>
        <p:spPr>
          <a:xfrm>
            <a:off x="7749915" y="1382712"/>
            <a:ext cx="3805649" cy="5256743"/>
          </a:xfrm>
          <a:prstGeom prst="rect">
            <a:avLst/>
          </a:prstGeom>
          <a:noFill/>
          <a:ln>
            <a:noFill/>
          </a:ln>
        </p:spPr>
      </p:pic>
    </p:spTree>
    <p:extLst>
      <p:ext uri="{BB962C8B-B14F-4D97-AF65-F5344CB8AC3E}">
        <p14:creationId xmlns:p14="http://schemas.microsoft.com/office/powerpoint/2010/main" val="16413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Menstrual cycle – Ovarian cycle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6386" name="Picture 2">
            <a:extLst>
              <a:ext uri="{FF2B5EF4-FFF2-40B4-BE49-F238E27FC236}">
                <a16:creationId xmlns:a16="http://schemas.microsoft.com/office/drawing/2014/main" id="{16408AA3-4ADF-B7D7-6935-BEA9FA11A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525" y="1557071"/>
            <a:ext cx="9943474" cy="483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9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Menstrual cycle – Uterine cycle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a:extLst>
              <a:ext uri="{FF2B5EF4-FFF2-40B4-BE49-F238E27FC236}">
                <a16:creationId xmlns:a16="http://schemas.microsoft.com/office/drawing/2014/main" id="{9BF3C7BE-FC4F-63A0-226C-5E7AF472A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023" y="1325475"/>
            <a:ext cx="1016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3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Fertilization</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3" name="Google Shape;167;p30">
            <a:extLst>
              <a:ext uri="{FF2B5EF4-FFF2-40B4-BE49-F238E27FC236}">
                <a16:creationId xmlns:a16="http://schemas.microsoft.com/office/drawing/2014/main" id="{2DD668DE-2FD7-09FA-B527-5DFB5A628F86}"/>
              </a:ext>
            </a:extLst>
          </p:cNvPr>
          <p:cNvPicPr preferRelativeResize="0"/>
          <p:nvPr/>
        </p:nvPicPr>
        <p:blipFill>
          <a:blip r:embed="rId4">
            <a:alphaModFix/>
          </a:blip>
          <a:stretch>
            <a:fillRect/>
          </a:stretch>
        </p:blipFill>
        <p:spPr>
          <a:xfrm>
            <a:off x="1328023" y="1502837"/>
            <a:ext cx="8970220" cy="4766551"/>
          </a:xfrm>
          <a:prstGeom prst="rect">
            <a:avLst/>
          </a:prstGeom>
          <a:noFill/>
          <a:ln>
            <a:noFill/>
          </a:ln>
        </p:spPr>
      </p:pic>
    </p:spTree>
    <p:extLst>
      <p:ext uri="{BB962C8B-B14F-4D97-AF65-F5344CB8AC3E}">
        <p14:creationId xmlns:p14="http://schemas.microsoft.com/office/powerpoint/2010/main" val="47877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Follicular development</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482" name="Picture 2" descr="Female reproductive system: The Histology Guide">
            <a:extLst>
              <a:ext uri="{FF2B5EF4-FFF2-40B4-BE49-F238E27FC236}">
                <a16:creationId xmlns:a16="http://schemas.microsoft.com/office/drawing/2014/main" id="{6C8FEF93-2EFB-DAD6-2049-E5D718A21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816" y="1501095"/>
            <a:ext cx="10485619" cy="449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95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Calibri"/>
                <a:ea typeface="Calibri"/>
                <a:cs typeface="Calibri"/>
                <a:sym typeface="Calibri"/>
              </a:rPr>
              <a:t>Layers of the uterus</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6150" name="Picture 6">
            <a:extLst>
              <a:ext uri="{FF2B5EF4-FFF2-40B4-BE49-F238E27FC236}">
                <a16:creationId xmlns:a16="http://schemas.microsoft.com/office/drawing/2014/main" id="{2E5221BD-CCF3-B04D-50FF-34AF6448E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10" y="2072194"/>
            <a:ext cx="5255087" cy="32636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1039DDA5-7925-D5A7-B879-C9E44AD07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114" y="1846268"/>
            <a:ext cx="4301550" cy="348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0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Ligaments/vasculature/innervation </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7170" name="Picture 2">
            <a:extLst>
              <a:ext uri="{FF2B5EF4-FFF2-40B4-BE49-F238E27FC236}">
                <a16:creationId xmlns:a16="http://schemas.microsoft.com/office/drawing/2014/main" id="{1980289B-5A6A-DE3C-A8AB-9733E1A70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11" y="1830654"/>
            <a:ext cx="36576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3D16563-09DD-A2B4-69A3-06AC9616D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9189" y="1602428"/>
            <a:ext cx="3606800" cy="22606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BD4F21C9-8621-4558-C57D-4E75FA3D2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450" y="2254250"/>
            <a:ext cx="34671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5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A bit about the cervix </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8194" name="Picture 2">
            <a:extLst>
              <a:ext uri="{FF2B5EF4-FFF2-40B4-BE49-F238E27FC236}">
                <a16:creationId xmlns:a16="http://schemas.microsoft.com/office/drawing/2014/main" id="{A3CD72E8-9DA4-6DD7-B90B-C830E0744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18" y="1896586"/>
            <a:ext cx="3948555" cy="37162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2A56CDA-5B2F-78B2-3230-7580C0617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188" y="1485900"/>
            <a:ext cx="41910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6EB1D071-E5C6-165F-2B12-82B6D11D2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438" y="3656296"/>
            <a:ext cx="2730500" cy="29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3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15"/>
          <p:cNvSpPr txBox="1">
            <a:spLocks noGrp="1"/>
          </p:cNvSpPr>
          <p:nvPr>
            <p:ph type="body" idx="1"/>
          </p:nvPr>
        </p:nvSpPr>
        <p:spPr>
          <a:xfrm>
            <a:off x="2402947" y="3006870"/>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dirty="0"/>
              <a:t>Phase 1 Revision Session</a:t>
            </a:r>
            <a:endParaRPr dirty="0"/>
          </a:p>
          <a:p>
            <a:pPr marL="342900" lvl="0" indent="-342900" algn="r" rtl="0">
              <a:lnSpc>
                <a:spcPct val="90000"/>
              </a:lnSpc>
              <a:spcBef>
                <a:spcPts val="1000"/>
              </a:spcBef>
              <a:spcAft>
                <a:spcPts val="0"/>
              </a:spcAft>
              <a:buClr>
                <a:schemeClr val="dk1"/>
              </a:buClr>
              <a:buSzPts val="800"/>
              <a:buNone/>
            </a:pPr>
            <a:endParaRPr lang="en-US" dirty="0"/>
          </a:p>
          <a:p>
            <a:pPr marL="342900" lvl="0" indent="-342900" algn="r" rtl="0">
              <a:lnSpc>
                <a:spcPct val="90000"/>
              </a:lnSpc>
              <a:spcBef>
                <a:spcPts val="1000"/>
              </a:spcBef>
              <a:spcAft>
                <a:spcPts val="0"/>
              </a:spcAft>
              <a:buClr>
                <a:schemeClr val="dk1"/>
              </a:buClr>
              <a:buSzPts val="800"/>
              <a:buNone/>
            </a:pPr>
            <a:r>
              <a:rPr lang="en-GB" dirty="0"/>
              <a:t>Asha Chaudhry and Molly Warren</a:t>
            </a:r>
            <a:endParaRPr dirty="0"/>
          </a:p>
        </p:txBody>
      </p:sp>
      <p:sp>
        <p:nvSpPr>
          <p:cNvPr id="105" name="Google Shape;105;p15"/>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0" b="0" i="0" u="none" strike="noStrike" cap="none" dirty="0">
                <a:solidFill>
                  <a:schemeClr val="lt1"/>
                </a:solidFill>
                <a:latin typeface="Calibri"/>
                <a:ea typeface="Calibri"/>
                <a:cs typeface="Calibri"/>
                <a:sym typeface="Calibri"/>
              </a:rPr>
              <a:t>Reproduction</a:t>
            </a:r>
            <a:endParaRPr sz="1800" b="0" i="0" u="none" strike="noStrike" cap="none" dirty="0">
              <a:solidFill>
                <a:schemeClr val="dk1"/>
              </a:solidFill>
              <a:latin typeface="Calibri"/>
              <a:ea typeface="Calibri"/>
              <a:cs typeface="Calibri"/>
              <a:sym typeface="Calibri"/>
            </a:endParaRPr>
          </a:p>
        </p:txBody>
      </p:sp>
      <p:sp>
        <p:nvSpPr>
          <p:cNvPr id="107" name="Google Shape;107;p1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15"/>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Cervical ripening/effacement  </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9218" name="Picture 2">
            <a:extLst>
              <a:ext uri="{FF2B5EF4-FFF2-40B4-BE49-F238E27FC236}">
                <a16:creationId xmlns:a16="http://schemas.microsoft.com/office/drawing/2014/main" id="{E3DD0C95-1857-57DC-7100-258D0F4BB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99217"/>
            <a:ext cx="5372369" cy="34536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696C508B-5AE2-FBA8-426B-FB7F6E797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143" y="3455965"/>
            <a:ext cx="3919574" cy="32002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40E764ED-F7F9-D6AC-8C78-E2D4B67E80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09735"/>
            <a:ext cx="427990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8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1266669" y="488067"/>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Maternal adaptations in pregnancy</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Google Shape;181;p32">
            <a:extLst>
              <a:ext uri="{FF2B5EF4-FFF2-40B4-BE49-F238E27FC236}">
                <a16:creationId xmlns:a16="http://schemas.microsoft.com/office/drawing/2014/main" id="{E79FA77B-340F-362E-A880-80FC27E6761F}"/>
              </a:ext>
            </a:extLst>
          </p:cNvPr>
          <p:cNvPicPr preferRelativeResize="0"/>
          <p:nvPr/>
        </p:nvPicPr>
        <p:blipFill>
          <a:blip r:embed="rId4">
            <a:alphaModFix/>
          </a:blip>
          <a:stretch>
            <a:fillRect/>
          </a:stretch>
        </p:blipFill>
        <p:spPr>
          <a:xfrm>
            <a:off x="7678043" y="423718"/>
            <a:ext cx="4278097" cy="6123482"/>
          </a:xfrm>
          <a:prstGeom prst="rect">
            <a:avLst/>
          </a:prstGeom>
          <a:noFill/>
          <a:ln>
            <a:noFill/>
          </a:ln>
        </p:spPr>
      </p:pic>
      <p:sp>
        <p:nvSpPr>
          <p:cNvPr id="4" name="TextBox 3">
            <a:extLst>
              <a:ext uri="{FF2B5EF4-FFF2-40B4-BE49-F238E27FC236}">
                <a16:creationId xmlns:a16="http://schemas.microsoft.com/office/drawing/2014/main" id="{528588C8-25D4-35CE-9271-5071EB4638E7}"/>
              </a:ext>
            </a:extLst>
          </p:cNvPr>
          <p:cNvSpPr txBox="1"/>
          <p:nvPr/>
        </p:nvSpPr>
        <p:spPr>
          <a:xfrm>
            <a:off x="539646" y="2023672"/>
            <a:ext cx="4422098" cy="353943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Endocrine</a:t>
            </a:r>
          </a:p>
          <a:p>
            <a:r>
              <a:rPr lang="en-US" sz="2800" dirty="0">
                <a:latin typeface="Calibri" panose="020F0502020204030204" pitchFamily="34" charset="0"/>
                <a:cs typeface="Calibri" panose="020F0502020204030204" pitchFamily="34" charset="0"/>
              </a:rPr>
              <a:t>- Cardiovascular</a:t>
            </a:r>
          </a:p>
          <a:p>
            <a:r>
              <a:rPr lang="en-US" sz="2800" dirty="0">
                <a:latin typeface="Calibri" panose="020F0502020204030204" pitchFamily="34" charset="0"/>
                <a:cs typeface="Calibri" panose="020F0502020204030204" pitchFamily="34" charset="0"/>
              </a:rPr>
              <a:t>- Respiratory</a:t>
            </a:r>
          </a:p>
          <a:p>
            <a:r>
              <a:rPr lang="en-US" sz="2800" dirty="0">
                <a:latin typeface="Calibri" panose="020F0502020204030204" pitchFamily="34" charset="0"/>
                <a:cs typeface="Calibri" panose="020F0502020204030204" pitchFamily="34" charset="0"/>
              </a:rPr>
              <a:t>- GI</a:t>
            </a:r>
          </a:p>
          <a:p>
            <a:r>
              <a:rPr lang="en-US" sz="2800" dirty="0">
                <a:latin typeface="Calibri" panose="020F0502020204030204" pitchFamily="34" charset="0"/>
                <a:cs typeface="Calibri" panose="020F0502020204030204" pitchFamily="34" charset="0"/>
              </a:rPr>
              <a:t>- Urinary</a:t>
            </a:r>
          </a:p>
          <a:p>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Haematological</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40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Stages of </a:t>
            </a:r>
            <a:r>
              <a:rPr lang="en-US" sz="3600" b="0" i="0" u="none" strike="noStrike" cap="none" dirty="0" err="1">
                <a:solidFill>
                  <a:schemeClr val="lt1"/>
                </a:solidFill>
                <a:latin typeface="Calibri"/>
                <a:ea typeface="Calibri"/>
                <a:cs typeface="Calibri"/>
                <a:sym typeface="Calibri"/>
              </a:rPr>
              <a:t>labour</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7410" name="Picture 2" descr="THREE STAGES OF LABOUR – Dr Gan Kam Ling">
            <a:extLst>
              <a:ext uri="{FF2B5EF4-FFF2-40B4-BE49-F238E27FC236}">
                <a16:creationId xmlns:a16="http://schemas.microsoft.com/office/drawing/2014/main" id="{4D46ABED-EF56-028E-5E2F-DCCD8C6CA8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83" t="1749" b="34208"/>
          <a:stretch/>
        </p:blipFill>
        <p:spPr bwMode="auto">
          <a:xfrm>
            <a:off x="8109679" y="239712"/>
            <a:ext cx="4082321" cy="4392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06213E-C7C5-B931-AD10-DEB098BB544B}"/>
              </a:ext>
            </a:extLst>
          </p:cNvPr>
          <p:cNvSpPr txBox="1"/>
          <p:nvPr/>
        </p:nvSpPr>
        <p:spPr>
          <a:xfrm>
            <a:off x="539646" y="2023672"/>
            <a:ext cx="4422098"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Stage 1: Beginning of </a:t>
            </a:r>
            <a:r>
              <a:rPr lang="en-US" sz="2800" dirty="0" err="1">
                <a:latin typeface="Calibri" panose="020F0502020204030204" pitchFamily="34" charset="0"/>
                <a:cs typeface="Calibri" panose="020F0502020204030204" pitchFamily="34" charset="0"/>
              </a:rPr>
              <a:t>labour</a:t>
            </a:r>
            <a:r>
              <a:rPr lang="en-US" sz="2800" dirty="0">
                <a:latin typeface="Calibri" panose="020F0502020204030204" pitchFamily="34" charset="0"/>
                <a:cs typeface="Calibri" panose="020F0502020204030204" pitchFamily="34" charset="0"/>
              </a:rPr>
              <a:t> until cervix fully dilated</a:t>
            </a:r>
          </a:p>
          <a:p>
            <a:r>
              <a:rPr lang="en-US" sz="2800" dirty="0">
                <a:latin typeface="Calibri" panose="020F0502020204030204" pitchFamily="34" charset="0"/>
                <a:cs typeface="Calibri" panose="020F0502020204030204" pitchFamily="34" charset="0"/>
              </a:rPr>
              <a:t>Stage 2: Full dilation of cervix until </a:t>
            </a:r>
            <a:r>
              <a:rPr lang="en-US" sz="2800" dirty="0" err="1">
                <a:latin typeface="Calibri" panose="020F0502020204030204" pitchFamily="34" charset="0"/>
                <a:cs typeface="Calibri" panose="020F0502020204030204" pitchFamily="34" charset="0"/>
              </a:rPr>
              <a:t>foetus</a:t>
            </a:r>
            <a:r>
              <a:rPr lang="en-US" sz="2800" dirty="0">
                <a:latin typeface="Calibri" panose="020F0502020204030204" pitchFamily="34" charset="0"/>
                <a:cs typeface="Calibri" panose="020F0502020204030204" pitchFamily="34" charset="0"/>
              </a:rPr>
              <a:t> expelled</a:t>
            </a:r>
          </a:p>
          <a:p>
            <a:r>
              <a:rPr lang="en-US" sz="2800" dirty="0">
                <a:latin typeface="Calibri" panose="020F0502020204030204" pitchFamily="34" charset="0"/>
                <a:cs typeface="Calibri" panose="020F0502020204030204" pitchFamily="34" charset="0"/>
              </a:rPr>
              <a:t>Stage 3: Placenta delivered</a:t>
            </a:r>
          </a:p>
        </p:txBody>
      </p:sp>
      <p:pic>
        <p:nvPicPr>
          <p:cNvPr id="3" name="Picture 2" descr="THREE STAGES OF LABOUR – Dr Gan Kam Ling">
            <a:extLst>
              <a:ext uri="{FF2B5EF4-FFF2-40B4-BE49-F238E27FC236}">
                <a16:creationId xmlns:a16="http://schemas.microsoft.com/office/drawing/2014/main" id="{44812841-B74C-5929-F32B-877F354F5E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98" t="71805" r="240" b="401"/>
          <a:stretch/>
        </p:blipFill>
        <p:spPr bwMode="auto">
          <a:xfrm>
            <a:off x="7746960" y="4862790"/>
            <a:ext cx="4422098" cy="1906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5B1074-814E-1963-E97A-D674029179CC}"/>
              </a:ext>
            </a:extLst>
          </p:cNvPr>
          <p:cNvSpPr txBox="1"/>
          <p:nvPr/>
        </p:nvSpPr>
        <p:spPr>
          <a:xfrm>
            <a:off x="7375161" y="1828800"/>
            <a:ext cx="284052" cy="307777"/>
          </a:xfrm>
          <a:prstGeom prst="rect">
            <a:avLst/>
          </a:prstGeom>
          <a:noFill/>
        </p:spPr>
        <p:txBody>
          <a:bodyPr wrap="none" rtlCol="0">
            <a:spAutoFit/>
          </a:bodyPr>
          <a:lstStyle/>
          <a:p>
            <a:r>
              <a:rPr lang="en-US" dirty="0"/>
              <a:t>1</a:t>
            </a:r>
          </a:p>
        </p:txBody>
      </p:sp>
      <p:sp>
        <p:nvSpPr>
          <p:cNvPr id="5" name="TextBox 4">
            <a:extLst>
              <a:ext uri="{FF2B5EF4-FFF2-40B4-BE49-F238E27FC236}">
                <a16:creationId xmlns:a16="http://schemas.microsoft.com/office/drawing/2014/main" id="{D2848CFD-ACBE-34D0-F678-BE255D7FBCB9}"/>
              </a:ext>
            </a:extLst>
          </p:cNvPr>
          <p:cNvSpPr txBox="1"/>
          <p:nvPr/>
        </p:nvSpPr>
        <p:spPr>
          <a:xfrm>
            <a:off x="7525062" y="4032354"/>
            <a:ext cx="284052" cy="307777"/>
          </a:xfrm>
          <a:prstGeom prst="rect">
            <a:avLst/>
          </a:prstGeom>
          <a:noFill/>
        </p:spPr>
        <p:txBody>
          <a:bodyPr wrap="none" rtlCol="0">
            <a:spAutoFit/>
          </a:bodyPr>
          <a:lstStyle/>
          <a:p>
            <a:r>
              <a:rPr lang="en-US" dirty="0"/>
              <a:t>2</a:t>
            </a:r>
          </a:p>
        </p:txBody>
      </p:sp>
      <p:sp>
        <p:nvSpPr>
          <p:cNvPr id="6" name="TextBox 5">
            <a:extLst>
              <a:ext uri="{FF2B5EF4-FFF2-40B4-BE49-F238E27FC236}">
                <a16:creationId xmlns:a16="http://schemas.microsoft.com/office/drawing/2014/main" id="{567BD6EE-D004-6AA8-E968-1DFF71DFC4CD}"/>
              </a:ext>
            </a:extLst>
          </p:cNvPr>
          <p:cNvSpPr txBox="1"/>
          <p:nvPr/>
        </p:nvSpPr>
        <p:spPr>
          <a:xfrm>
            <a:off x="7450111" y="6490741"/>
            <a:ext cx="284052" cy="307777"/>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37530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Placenta (hormones, function and structure)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8434" name="Picture 2" descr="A simplified structure of the human placenta, taking into account the... |  Download Scientific Diagram">
            <a:extLst>
              <a:ext uri="{FF2B5EF4-FFF2-40B4-BE49-F238E27FC236}">
                <a16:creationId xmlns:a16="http://schemas.microsoft.com/office/drawing/2014/main" id="{285497C1-A081-B902-2D01-3614EE317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524" y="1325475"/>
            <a:ext cx="8285605" cy="486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1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5" name="Google Shape;105;p15"/>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0" dirty="0">
                <a:solidFill>
                  <a:schemeClr val="lt1"/>
                </a:solidFill>
                <a:latin typeface="Calibri"/>
                <a:ea typeface="Calibri"/>
                <a:cs typeface="Calibri"/>
                <a:sym typeface="Calibri"/>
              </a:rPr>
              <a:t>SBA QUESTIONS!!</a:t>
            </a:r>
            <a:endParaRPr sz="1800" b="0" i="0" u="none" strike="noStrike" cap="none" dirty="0">
              <a:solidFill>
                <a:schemeClr val="dk1"/>
              </a:solidFill>
              <a:latin typeface="Calibri"/>
              <a:ea typeface="Calibri"/>
              <a:cs typeface="Calibri"/>
              <a:sym typeface="Calibri"/>
            </a:endParaRPr>
          </a:p>
        </p:txBody>
      </p:sp>
      <p:sp>
        <p:nvSpPr>
          <p:cNvPr id="107" name="Google Shape;107;p1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15"/>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3" name="Text Placeholder 2">
            <a:extLst>
              <a:ext uri="{FF2B5EF4-FFF2-40B4-BE49-F238E27FC236}">
                <a16:creationId xmlns:a16="http://schemas.microsoft.com/office/drawing/2014/main" id="{9E5E1494-3936-6F8E-85AC-A07B6C34F841}"/>
              </a:ext>
            </a:extLst>
          </p:cNvPr>
          <p:cNvSpPr>
            <a:spLocks noGrp="1"/>
          </p:cNvSpPr>
          <p:nvPr>
            <p:ph type="body" idx="1"/>
          </p:nvPr>
        </p:nvSpPr>
        <p:spPr>
          <a:xfrm>
            <a:off x="780957" y="2195862"/>
            <a:ext cx="10515600" cy="4351338"/>
          </a:xfrm>
        </p:spPr>
        <p:txBody>
          <a:bodyPr/>
          <a:lstStyle/>
          <a:p>
            <a:pPr marL="114300" indent="0">
              <a:buNone/>
            </a:pPr>
            <a:r>
              <a:rPr lang="en-GB" b="1" dirty="0"/>
              <a:t>Which mechanism explains hot flushes experienced during menopause, influencing temperature control? </a:t>
            </a:r>
          </a:p>
          <a:p>
            <a:endParaRPr lang="en-GB" dirty="0"/>
          </a:p>
          <a:p>
            <a:pPr marL="114300" indent="0">
              <a:buNone/>
            </a:pPr>
            <a:r>
              <a:rPr lang="en-GB" dirty="0"/>
              <a:t>A – continuous FSH release  </a:t>
            </a:r>
          </a:p>
          <a:p>
            <a:pPr marL="114300" indent="0">
              <a:buNone/>
            </a:pPr>
            <a:r>
              <a:rPr lang="en-GB" dirty="0"/>
              <a:t>B -  Pulsatile FSH release </a:t>
            </a:r>
          </a:p>
          <a:p>
            <a:pPr marL="114300" indent="0">
              <a:buNone/>
            </a:pPr>
            <a:r>
              <a:rPr lang="en-GB" dirty="0"/>
              <a:t>C – continuous LH release</a:t>
            </a:r>
          </a:p>
          <a:p>
            <a:pPr marL="114300" indent="0">
              <a:buNone/>
            </a:pPr>
            <a:r>
              <a:rPr lang="en-GB" dirty="0"/>
              <a:t>D – pulsatile LH release </a:t>
            </a:r>
          </a:p>
        </p:txBody>
      </p:sp>
    </p:spTree>
    <p:extLst>
      <p:ext uri="{BB962C8B-B14F-4D97-AF65-F5344CB8AC3E}">
        <p14:creationId xmlns:p14="http://schemas.microsoft.com/office/powerpoint/2010/main" val="298451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411480" y="1563068"/>
            <a:ext cx="11449216" cy="459389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b="1" dirty="0"/>
              <a:t>What age does puberty typically begin in girls? </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A – 7-12</a:t>
            </a:r>
          </a:p>
          <a:p>
            <a:pPr marL="342900" lvl="0" indent="-342900" algn="l" rtl="0">
              <a:lnSpc>
                <a:spcPct val="90000"/>
              </a:lnSpc>
              <a:spcBef>
                <a:spcPts val="0"/>
              </a:spcBef>
              <a:spcAft>
                <a:spcPts val="0"/>
              </a:spcAft>
              <a:buClr>
                <a:schemeClr val="dk1"/>
              </a:buClr>
              <a:buSzPts val="2800"/>
              <a:buNone/>
            </a:pPr>
            <a:r>
              <a:rPr lang="en-US" dirty="0"/>
              <a:t>B – 8-14</a:t>
            </a:r>
          </a:p>
          <a:p>
            <a:pPr marL="342900" lvl="0" indent="-342900" algn="l" rtl="0">
              <a:lnSpc>
                <a:spcPct val="90000"/>
              </a:lnSpc>
              <a:spcBef>
                <a:spcPts val="0"/>
              </a:spcBef>
              <a:spcAft>
                <a:spcPts val="0"/>
              </a:spcAft>
              <a:buClr>
                <a:schemeClr val="dk1"/>
              </a:buClr>
              <a:buSzPts val="2800"/>
              <a:buNone/>
            </a:pPr>
            <a:r>
              <a:rPr lang="en-US" dirty="0"/>
              <a:t>C – 10-15</a:t>
            </a:r>
          </a:p>
          <a:p>
            <a:pPr marL="342900" lvl="0" indent="-342900" algn="l" rtl="0">
              <a:lnSpc>
                <a:spcPct val="90000"/>
              </a:lnSpc>
              <a:spcBef>
                <a:spcPts val="0"/>
              </a:spcBef>
              <a:spcAft>
                <a:spcPts val="0"/>
              </a:spcAft>
              <a:buClr>
                <a:schemeClr val="dk1"/>
              </a:buClr>
              <a:buSzPts val="2800"/>
              <a:buNone/>
            </a:pPr>
            <a:r>
              <a:rPr lang="en-US" dirty="0"/>
              <a:t>D – 12-16</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GB" dirty="0"/>
              <a:t>What age does puberty begin in boys? </a:t>
            </a:r>
            <a:endParaRPr dirty="0"/>
          </a:p>
        </p:txBody>
      </p:sp>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670560" y="1600201"/>
            <a:ext cx="11216640" cy="46691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b="1" dirty="0"/>
              <a:t>What is the name for the positive feedback loop oxytocin exerts on the posterior pituitary gland? </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A – Ferguson reflex</a:t>
            </a:r>
          </a:p>
          <a:p>
            <a:pPr marL="342900" lvl="0" indent="-342900" algn="l" rtl="0">
              <a:lnSpc>
                <a:spcPct val="90000"/>
              </a:lnSpc>
              <a:spcBef>
                <a:spcPts val="0"/>
              </a:spcBef>
              <a:spcAft>
                <a:spcPts val="0"/>
              </a:spcAft>
              <a:buClr>
                <a:schemeClr val="dk1"/>
              </a:buClr>
              <a:buSzPts val="2800"/>
              <a:buNone/>
            </a:pPr>
            <a:r>
              <a:rPr lang="en-US" dirty="0"/>
              <a:t>B – Braxton hicks reflex</a:t>
            </a:r>
          </a:p>
          <a:p>
            <a:pPr marL="342900" lvl="0" indent="-342900" algn="l" rtl="0">
              <a:lnSpc>
                <a:spcPct val="90000"/>
              </a:lnSpc>
              <a:spcBef>
                <a:spcPts val="0"/>
              </a:spcBef>
              <a:spcAft>
                <a:spcPts val="0"/>
              </a:spcAft>
              <a:buClr>
                <a:schemeClr val="dk1"/>
              </a:buClr>
              <a:buSzPts val="2800"/>
              <a:buNone/>
            </a:pPr>
            <a:r>
              <a:rPr lang="en-US" dirty="0"/>
              <a:t>C – cervical ripening </a:t>
            </a:r>
          </a:p>
          <a:p>
            <a:pPr marL="342900" lvl="0" indent="-342900" algn="l" rtl="0">
              <a:lnSpc>
                <a:spcPct val="90000"/>
              </a:lnSpc>
              <a:spcBef>
                <a:spcPts val="0"/>
              </a:spcBef>
              <a:spcAft>
                <a:spcPts val="0"/>
              </a:spcAft>
              <a:buClr>
                <a:schemeClr val="dk1"/>
              </a:buClr>
              <a:buSzPts val="2800"/>
              <a:buNone/>
            </a:pPr>
            <a:r>
              <a:rPr lang="en-US" dirty="0"/>
              <a:t>D – active stage of </a:t>
            </a:r>
            <a:r>
              <a:rPr lang="en-US" dirty="0" err="1"/>
              <a:t>labour</a:t>
            </a:r>
            <a:r>
              <a:rPr lang="en-US" dirty="0"/>
              <a:t> </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GB" dirty="0"/>
              <a:t> </a:t>
            </a:r>
            <a:endParaRPr dirty="0"/>
          </a:p>
        </p:txBody>
      </p:sp>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90625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609600" y="1563069"/>
            <a:ext cx="11251096" cy="441101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b="1" dirty="0"/>
              <a:t>What is the name for the involuntary contractions that occur during the third trimester of pregnancy? </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A – Braxton Hicks contractions</a:t>
            </a:r>
          </a:p>
          <a:p>
            <a:pPr marL="342900" lvl="0" indent="-342900" algn="l" rtl="0">
              <a:lnSpc>
                <a:spcPct val="90000"/>
              </a:lnSpc>
              <a:spcBef>
                <a:spcPts val="0"/>
              </a:spcBef>
              <a:spcAft>
                <a:spcPts val="0"/>
              </a:spcAft>
              <a:buClr>
                <a:schemeClr val="dk1"/>
              </a:buClr>
              <a:buSzPts val="2800"/>
              <a:buNone/>
            </a:pPr>
            <a:r>
              <a:rPr lang="en-US" dirty="0"/>
              <a:t>B – Myometrial excitability</a:t>
            </a:r>
          </a:p>
          <a:p>
            <a:pPr marL="342900" lvl="0" indent="-342900" algn="l" rtl="0">
              <a:lnSpc>
                <a:spcPct val="90000"/>
              </a:lnSpc>
              <a:spcBef>
                <a:spcPts val="0"/>
              </a:spcBef>
              <a:spcAft>
                <a:spcPts val="0"/>
              </a:spcAft>
              <a:buClr>
                <a:schemeClr val="dk1"/>
              </a:buClr>
              <a:buSzPts val="2800"/>
              <a:buNone/>
            </a:pPr>
            <a:r>
              <a:rPr lang="en-US" dirty="0"/>
              <a:t>C –  Positive feedback contractions</a:t>
            </a:r>
          </a:p>
          <a:p>
            <a:pPr marL="342900" lvl="0" indent="-342900" algn="l" rtl="0">
              <a:lnSpc>
                <a:spcPct val="90000"/>
              </a:lnSpc>
              <a:spcBef>
                <a:spcPts val="0"/>
              </a:spcBef>
              <a:spcAft>
                <a:spcPts val="0"/>
              </a:spcAft>
              <a:buClr>
                <a:schemeClr val="dk1"/>
              </a:buClr>
              <a:buSzPts val="2800"/>
              <a:buNone/>
            </a:pPr>
            <a:r>
              <a:rPr lang="en-US" dirty="0"/>
              <a:t>D – Latent phase contractions </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GB" dirty="0"/>
              <a:t> </a:t>
            </a:r>
            <a:endParaRPr dirty="0"/>
          </a:p>
        </p:txBody>
      </p:sp>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3511841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609600" y="1569720"/>
            <a:ext cx="11251096" cy="469966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b="1" dirty="0"/>
              <a:t>What is the effect of follicular inhibin in the follicular stage?</a:t>
            </a:r>
          </a:p>
          <a:p>
            <a:pPr marL="342900" lvl="0" indent="-342900" algn="l" rtl="0">
              <a:lnSpc>
                <a:spcPct val="90000"/>
              </a:lnSpc>
              <a:spcBef>
                <a:spcPts val="0"/>
              </a:spcBef>
              <a:spcAft>
                <a:spcPts val="0"/>
              </a:spcAft>
              <a:buClr>
                <a:schemeClr val="dk1"/>
              </a:buClr>
              <a:buSzPts val="2800"/>
              <a:buNone/>
            </a:pPr>
            <a:r>
              <a:rPr lang="en-US" dirty="0"/>
              <a:t> </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US" dirty="0"/>
              <a:t>A –  Stimulates LH release</a:t>
            </a:r>
          </a:p>
          <a:p>
            <a:pPr marL="342900" lvl="0" indent="-342900" algn="l" rtl="0">
              <a:lnSpc>
                <a:spcPct val="90000"/>
              </a:lnSpc>
              <a:spcBef>
                <a:spcPts val="0"/>
              </a:spcBef>
              <a:spcAft>
                <a:spcPts val="0"/>
              </a:spcAft>
              <a:buClr>
                <a:schemeClr val="dk1"/>
              </a:buClr>
              <a:buSzPts val="2800"/>
              <a:buNone/>
            </a:pPr>
            <a:r>
              <a:rPr lang="en-US" dirty="0"/>
              <a:t>B –  inhibits LH release</a:t>
            </a:r>
          </a:p>
          <a:p>
            <a:pPr marL="342900" lvl="0" indent="-342900" algn="l" rtl="0">
              <a:lnSpc>
                <a:spcPct val="90000"/>
              </a:lnSpc>
              <a:spcBef>
                <a:spcPts val="0"/>
              </a:spcBef>
              <a:spcAft>
                <a:spcPts val="0"/>
              </a:spcAft>
              <a:buClr>
                <a:schemeClr val="dk1"/>
              </a:buClr>
              <a:buSzPts val="2800"/>
              <a:buNone/>
            </a:pPr>
            <a:r>
              <a:rPr lang="en-US" dirty="0"/>
              <a:t>C –  Stimulates FSH release</a:t>
            </a:r>
          </a:p>
          <a:p>
            <a:pPr marL="342900" lvl="0" indent="-342900" algn="l" rtl="0">
              <a:lnSpc>
                <a:spcPct val="90000"/>
              </a:lnSpc>
              <a:spcBef>
                <a:spcPts val="0"/>
              </a:spcBef>
              <a:spcAft>
                <a:spcPts val="0"/>
              </a:spcAft>
              <a:buClr>
                <a:schemeClr val="dk1"/>
              </a:buClr>
              <a:buSzPts val="2800"/>
              <a:buNone/>
            </a:pPr>
            <a:r>
              <a:rPr lang="en-US" dirty="0"/>
              <a:t>D –  inhibits FSH release</a:t>
            </a:r>
          </a:p>
          <a:p>
            <a:pPr marL="342900" lvl="0" indent="-342900" algn="l" rtl="0">
              <a:lnSpc>
                <a:spcPct val="90000"/>
              </a:lnSpc>
              <a:spcBef>
                <a:spcPts val="0"/>
              </a:spcBef>
              <a:spcAft>
                <a:spcPts val="0"/>
              </a:spcAft>
              <a:buClr>
                <a:schemeClr val="dk1"/>
              </a:buClr>
              <a:buSzPts val="2800"/>
              <a:buNone/>
            </a:pPr>
            <a:endParaRPr lang="en-US" dirty="0"/>
          </a:p>
          <a:p>
            <a:pPr marL="342900" lvl="0" indent="-342900" algn="l" rtl="0">
              <a:lnSpc>
                <a:spcPct val="90000"/>
              </a:lnSpc>
              <a:spcBef>
                <a:spcPts val="0"/>
              </a:spcBef>
              <a:spcAft>
                <a:spcPts val="0"/>
              </a:spcAft>
              <a:buClr>
                <a:schemeClr val="dk1"/>
              </a:buClr>
              <a:buSzPts val="2800"/>
              <a:buNone/>
            </a:pPr>
            <a:r>
              <a:rPr lang="en-GB" dirty="0"/>
              <a:t> </a:t>
            </a:r>
            <a:endParaRPr dirty="0"/>
          </a:p>
        </p:txBody>
      </p:sp>
      <p:sp>
        <p:nvSpPr>
          <p:cNvPr id="142" name="Google Shape;142;p19"/>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121167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2D6D-82DB-460E-DC21-F24A3AC7BEBE}"/>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4B7BFA81-D5E9-FD72-0B29-7CA7D006D7D5}"/>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BECADF4-98DD-F9C8-C8A7-131AA53A48DD}"/>
              </a:ext>
            </a:extLst>
          </p:cNvPr>
          <p:cNvPicPr>
            <a:picLocks noChangeAspect="1"/>
          </p:cNvPicPr>
          <p:nvPr/>
        </p:nvPicPr>
        <p:blipFill>
          <a:blip r:embed="rId3"/>
          <a:stretch>
            <a:fillRect/>
          </a:stretch>
        </p:blipFill>
        <p:spPr>
          <a:xfrm>
            <a:off x="2193770" y="752316"/>
            <a:ext cx="7804460" cy="5121358"/>
          </a:xfrm>
          <a:prstGeom prst="rect">
            <a:avLst/>
          </a:prstGeom>
        </p:spPr>
      </p:pic>
      <p:pic>
        <p:nvPicPr>
          <p:cNvPr id="7" name="Graphic 6" descr="Badge 1 with solid fill">
            <a:extLst>
              <a:ext uri="{FF2B5EF4-FFF2-40B4-BE49-F238E27FC236}">
                <a16:creationId xmlns:a16="http://schemas.microsoft.com/office/drawing/2014/main" id="{4F5B7875-ED39-E17D-798A-BFDA0295E6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6049" y="-16755"/>
            <a:ext cx="914400" cy="914400"/>
          </a:xfrm>
          <a:prstGeom prst="rect">
            <a:avLst/>
          </a:prstGeom>
        </p:spPr>
      </p:pic>
      <p:pic>
        <p:nvPicPr>
          <p:cNvPr id="9" name="Graphic 8" descr="Badge 7 with solid fill">
            <a:extLst>
              <a:ext uri="{FF2B5EF4-FFF2-40B4-BE49-F238E27FC236}">
                <a16:creationId xmlns:a16="http://schemas.microsoft.com/office/drawing/2014/main" id="{28624F4B-D08E-E798-650C-EF8A350218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8615" y="2379304"/>
            <a:ext cx="914400" cy="914400"/>
          </a:xfrm>
          <a:prstGeom prst="rect">
            <a:avLst/>
          </a:prstGeom>
        </p:spPr>
      </p:pic>
      <p:pic>
        <p:nvPicPr>
          <p:cNvPr id="11" name="Graphic 10" descr="Badge 6 with solid fill">
            <a:extLst>
              <a:ext uri="{FF2B5EF4-FFF2-40B4-BE49-F238E27FC236}">
                <a16:creationId xmlns:a16="http://schemas.microsoft.com/office/drawing/2014/main" id="{63ADA1F1-8F9F-E20D-A862-AB548722B0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0472" y="3428765"/>
            <a:ext cx="914400" cy="914400"/>
          </a:xfrm>
          <a:prstGeom prst="rect">
            <a:avLst/>
          </a:prstGeom>
        </p:spPr>
      </p:pic>
      <p:pic>
        <p:nvPicPr>
          <p:cNvPr id="13" name="Graphic 12" descr="Badge 5 with solid fill">
            <a:extLst>
              <a:ext uri="{FF2B5EF4-FFF2-40B4-BE49-F238E27FC236}">
                <a16:creationId xmlns:a16="http://schemas.microsoft.com/office/drawing/2014/main" id="{65A32F2A-8C17-9DC1-5F9E-25563F2E59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27848" y="3885965"/>
            <a:ext cx="914400" cy="914400"/>
          </a:xfrm>
          <a:prstGeom prst="rect">
            <a:avLst/>
          </a:prstGeom>
        </p:spPr>
      </p:pic>
      <p:pic>
        <p:nvPicPr>
          <p:cNvPr id="15" name="Graphic 14" descr="Badge 4 with solid fill">
            <a:extLst>
              <a:ext uri="{FF2B5EF4-FFF2-40B4-BE49-F238E27FC236}">
                <a16:creationId xmlns:a16="http://schemas.microsoft.com/office/drawing/2014/main" id="{4D589CE5-4E71-5233-FE12-6AB0125434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75424" y="2855795"/>
            <a:ext cx="914400" cy="914400"/>
          </a:xfrm>
          <a:prstGeom prst="rect">
            <a:avLst/>
          </a:prstGeom>
        </p:spPr>
      </p:pic>
      <p:pic>
        <p:nvPicPr>
          <p:cNvPr id="17" name="Graphic 16" descr="Badge 3 with solid fill">
            <a:extLst>
              <a:ext uri="{FF2B5EF4-FFF2-40B4-BE49-F238E27FC236}">
                <a16:creationId xmlns:a16="http://schemas.microsoft.com/office/drawing/2014/main" id="{5C4E2C22-14CB-EA0B-AD49-4EC9BE05F4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51795" y="2208132"/>
            <a:ext cx="914400" cy="914400"/>
          </a:xfrm>
          <a:prstGeom prst="rect">
            <a:avLst/>
          </a:prstGeom>
        </p:spPr>
      </p:pic>
      <p:pic>
        <p:nvPicPr>
          <p:cNvPr id="19" name="Graphic 18" descr="Badge with solid fill">
            <a:extLst>
              <a:ext uri="{FF2B5EF4-FFF2-40B4-BE49-F238E27FC236}">
                <a16:creationId xmlns:a16="http://schemas.microsoft.com/office/drawing/2014/main" id="{6BB55268-4349-B7F3-369B-C51D1D96B3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27848" y="1531163"/>
            <a:ext cx="914400" cy="914400"/>
          </a:xfrm>
          <a:prstGeom prst="rect">
            <a:avLst/>
          </a:prstGeom>
        </p:spPr>
      </p:pic>
      <p:pic>
        <p:nvPicPr>
          <p:cNvPr id="21" name="Graphic 20" descr="Badge 9 with solid fill">
            <a:extLst>
              <a:ext uri="{FF2B5EF4-FFF2-40B4-BE49-F238E27FC236}">
                <a16:creationId xmlns:a16="http://schemas.microsoft.com/office/drawing/2014/main" id="{FF4A0C01-2290-F679-6D54-B3C109DE27E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442956" y="776877"/>
            <a:ext cx="921197" cy="921197"/>
          </a:xfrm>
          <a:prstGeom prst="rect">
            <a:avLst/>
          </a:prstGeom>
        </p:spPr>
      </p:pic>
      <p:pic>
        <p:nvPicPr>
          <p:cNvPr id="25" name="Graphic 24" descr="Badge 8 with solid fill">
            <a:extLst>
              <a:ext uri="{FF2B5EF4-FFF2-40B4-BE49-F238E27FC236}">
                <a16:creationId xmlns:a16="http://schemas.microsoft.com/office/drawing/2014/main" id="{9057717E-2B7C-AA8C-E4E9-6E520935430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13077" y="1549478"/>
            <a:ext cx="914400" cy="914400"/>
          </a:xfrm>
          <a:prstGeom prst="rect">
            <a:avLst/>
          </a:prstGeom>
        </p:spPr>
      </p:pic>
    </p:spTree>
    <p:extLst>
      <p:ext uri="{BB962C8B-B14F-4D97-AF65-F5344CB8AC3E}">
        <p14:creationId xmlns:p14="http://schemas.microsoft.com/office/powerpoint/2010/main" val="238019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body" idx="1"/>
          </p:nvPr>
        </p:nvSpPr>
        <p:spPr>
          <a:xfrm>
            <a:off x="854241" y="1600201"/>
            <a:ext cx="10720137" cy="4525963"/>
          </a:xfrm>
          <a:prstGeom prst="rect">
            <a:avLst/>
          </a:prstGeom>
          <a:noFill/>
          <a:ln>
            <a:noFill/>
          </a:ln>
        </p:spPr>
        <p:txBody>
          <a:bodyPr spcFirstLastPara="1" wrap="square" lIns="91425" tIns="45700" rIns="91425" bIns="45700" numCol="2" anchor="t" anchorCtr="0">
            <a:noAutofit/>
          </a:bodyPr>
          <a:lstStyle/>
          <a:p>
            <a:pPr indent="-457200">
              <a:spcBef>
                <a:spcPts val="0"/>
              </a:spcBef>
              <a:buSzPts val="2800"/>
            </a:pPr>
            <a:r>
              <a:rPr lang="en-GB" dirty="0"/>
              <a:t>SRY gene</a:t>
            </a:r>
          </a:p>
          <a:p>
            <a:pPr indent="-457200">
              <a:spcBef>
                <a:spcPts val="0"/>
              </a:spcBef>
              <a:buSzPts val="2800"/>
            </a:pPr>
            <a:r>
              <a:rPr lang="en-GB" dirty="0"/>
              <a:t>Oogenesis, spermatogenesis, spermiogenesis</a:t>
            </a:r>
          </a:p>
          <a:p>
            <a:pPr indent="-457200">
              <a:spcBef>
                <a:spcPts val="0"/>
              </a:spcBef>
              <a:buSzPts val="2800"/>
            </a:pPr>
            <a:r>
              <a:rPr lang="en-GB" dirty="0"/>
              <a:t>Hypothalamic pituitary gonadal axis</a:t>
            </a:r>
          </a:p>
          <a:p>
            <a:pPr indent="-457200">
              <a:spcBef>
                <a:spcPts val="0"/>
              </a:spcBef>
              <a:buSzPts val="2800"/>
            </a:pPr>
            <a:r>
              <a:rPr lang="en-GB" dirty="0"/>
              <a:t>Menopausal changes</a:t>
            </a:r>
          </a:p>
          <a:p>
            <a:pPr indent="-457200">
              <a:spcBef>
                <a:spcPts val="0"/>
              </a:spcBef>
              <a:buSzPts val="2800"/>
            </a:pPr>
            <a:r>
              <a:rPr lang="en-GB" dirty="0"/>
              <a:t>Puberty changes</a:t>
            </a:r>
          </a:p>
          <a:p>
            <a:pPr indent="-457200">
              <a:spcBef>
                <a:spcPts val="0"/>
              </a:spcBef>
              <a:buSzPts val="2800"/>
            </a:pPr>
            <a:r>
              <a:rPr lang="en-GB" dirty="0"/>
              <a:t>Menstrual cycle</a:t>
            </a:r>
          </a:p>
          <a:p>
            <a:pPr indent="-457200">
              <a:spcBef>
                <a:spcPts val="0"/>
              </a:spcBef>
              <a:buSzPts val="2800"/>
            </a:pPr>
            <a:r>
              <a:rPr lang="en-GB" dirty="0"/>
              <a:t>Fertilization and implantation</a:t>
            </a:r>
          </a:p>
          <a:p>
            <a:pPr indent="-457200">
              <a:spcBef>
                <a:spcPts val="0"/>
              </a:spcBef>
              <a:buSzPts val="2800"/>
            </a:pPr>
            <a:r>
              <a:rPr lang="en-GB" dirty="0"/>
              <a:t>Follicular development</a:t>
            </a:r>
          </a:p>
          <a:p>
            <a:pPr indent="-457200">
              <a:spcBef>
                <a:spcPts val="0"/>
              </a:spcBef>
              <a:buSzPts val="2800"/>
            </a:pPr>
            <a:r>
              <a:rPr lang="en-GB" dirty="0"/>
              <a:t>Layer of the uterus</a:t>
            </a:r>
          </a:p>
          <a:p>
            <a:pPr indent="-457200">
              <a:spcBef>
                <a:spcPts val="0"/>
              </a:spcBef>
              <a:buSzPts val="2800"/>
            </a:pPr>
            <a:r>
              <a:rPr lang="en-GB" dirty="0"/>
              <a:t>Cervical ripening</a:t>
            </a:r>
          </a:p>
          <a:p>
            <a:pPr indent="-457200">
              <a:spcBef>
                <a:spcPts val="0"/>
              </a:spcBef>
              <a:buSzPts val="2800"/>
            </a:pPr>
            <a:r>
              <a:rPr lang="en-GB" dirty="0"/>
              <a:t>Maternal adaptations during pregnancy</a:t>
            </a:r>
          </a:p>
          <a:p>
            <a:pPr indent="-457200">
              <a:spcBef>
                <a:spcPts val="0"/>
              </a:spcBef>
              <a:buSzPts val="2800"/>
            </a:pPr>
            <a:r>
              <a:rPr lang="en-GB" dirty="0"/>
              <a:t>Stages of labour</a:t>
            </a:r>
          </a:p>
          <a:p>
            <a:pPr indent="-457200">
              <a:spcBef>
                <a:spcPts val="0"/>
              </a:spcBef>
              <a:buSzPts val="2800"/>
            </a:pPr>
            <a:r>
              <a:rPr lang="en-GB" dirty="0"/>
              <a:t>Placenta (hormones, function and structure)</a:t>
            </a:r>
          </a:p>
        </p:txBody>
      </p:sp>
      <p:sp>
        <p:nvSpPr>
          <p:cNvPr id="114" name="Google Shape;114;p16"/>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sp>
        <p:nvSpPr>
          <p:cNvPr id="115" name="Google Shape;115;p16"/>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16"/>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16"/>
          <p:cNvSpPr txBox="1"/>
          <p:nvPr/>
        </p:nvSpPr>
        <p:spPr>
          <a:xfrm>
            <a:off x="2711609" y="449706"/>
            <a:ext cx="46942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What we will cover…</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body" idx="1"/>
          </p:nvPr>
        </p:nvSpPr>
        <p:spPr>
          <a:xfrm>
            <a:off x="655320" y="1600201"/>
            <a:ext cx="9879496" cy="4525963"/>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dirty="0"/>
              <a:t>Teach me Anatomy </a:t>
            </a:r>
          </a:p>
          <a:p>
            <a:pPr indent="-457200">
              <a:spcBef>
                <a:spcPts val="0"/>
              </a:spcBef>
              <a:buSzPts val="2800"/>
            </a:pPr>
            <a:r>
              <a:rPr lang="en-US" dirty="0"/>
              <a:t>Teach me Physiology !!!</a:t>
            </a:r>
          </a:p>
          <a:p>
            <a:pPr indent="-457200">
              <a:spcBef>
                <a:spcPts val="0"/>
              </a:spcBef>
              <a:buSzPts val="2800"/>
            </a:pPr>
            <a:endParaRPr lang="en-US" dirty="0"/>
          </a:p>
          <a:p>
            <a:pPr indent="-457200">
              <a:spcBef>
                <a:spcPts val="0"/>
              </a:spcBef>
              <a:buSzPts val="2800"/>
            </a:pPr>
            <a:r>
              <a:rPr lang="en-US" dirty="0"/>
              <a:t>Histology booklet</a:t>
            </a:r>
          </a:p>
          <a:p>
            <a:pPr indent="-457200">
              <a:spcBef>
                <a:spcPts val="0"/>
              </a:spcBef>
              <a:buSzPts val="2800"/>
            </a:pPr>
            <a:endParaRPr lang="en-US" dirty="0"/>
          </a:p>
          <a:p>
            <a:pPr indent="-457200">
              <a:spcBef>
                <a:spcPts val="0"/>
              </a:spcBef>
              <a:buSzPts val="2800"/>
            </a:pPr>
            <a:endParaRPr lang="en-US" dirty="0"/>
          </a:p>
          <a:p>
            <a:pPr indent="-457200">
              <a:spcBef>
                <a:spcPts val="0"/>
              </a:spcBef>
              <a:buSzPts val="2800"/>
            </a:pPr>
            <a:r>
              <a:rPr lang="en-US" dirty="0"/>
              <a:t>Any questions??? </a:t>
            </a:r>
            <a:endParaRPr dirty="0"/>
          </a:p>
        </p:txBody>
      </p:sp>
      <p:sp>
        <p:nvSpPr>
          <p:cNvPr id="142" name="Google Shape;142;p19"/>
          <p:cNvSpPr txBox="1"/>
          <p:nvPr/>
        </p:nvSpPr>
        <p:spPr>
          <a:xfrm>
            <a:off x="441960" y="313977"/>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19"/>
          <p:cNvSpPr txBox="1"/>
          <p:nvPr/>
        </p:nvSpPr>
        <p:spPr>
          <a:xfrm>
            <a:off x="900861" y="536889"/>
            <a:ext cx="100414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a:solidFill>
                  <a:schemeClr val="lt1"/>
                </a:solidFill>
                <a:latin typeface="Calibri"/>
                <a:ea typeface="Calibri"/>
                <a:cs typeface="Calibri"/>
                <a:sym typeface="Calibri"/>
              </a:rPr>
              <a:t>Conclusion</a:t>
            </a:r>
            <a:endParaRPr sz="1800" b="0" i="0" u="none" strike="noStrike" cap="none" dirty="0">
              <a:solidFill>
                <a:schemeClr val="dk1"/>
              </a:solidFill>
              <a:latin typeface="Calibri"/>
              <a:ea typeface="Calibri"/>
              <a:cs typeface="Calibri"/>
              <a:sym typeface="Calibri"/>
            </a:endParaRPr>
          </a:p>
        </p:txBody>
      </p:sp>
      <p:sp>
        <p:nvSpPr>
          <p:cNvPr id="144" name="Google Shape;144;p19"/>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extLst>
      <p:ext uri="{BB962C8B-B14F-4D97-AF65-F5344CB8AC3E}">
        <p14:creationId xmlns:p14="http://schemas.microsoft.com/office/powerpoint/2010/main" val="4284326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51" name="Google Shape;151;p20"/>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152" name="Google Shape;152;p20"/>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sp>
        <p:nvSpPr>
          <p:cNvPr id="153" name="Google Shape;153;p20"/>
          <p:cNvSpPr txBox="1"/>
          <p:nvPr/>
        </p:nvSpPr>
        <p:spPr>
          <a:xfrm>
            <a:off x="3647943" y="5609186"/>
            <a:ext cx="538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dirty="0">
                <a:solidFill>
                  <a:schemeClr val="dk1"/>
                </a:solidFill>
                <a:latin typeface="Calibri"/>
                <a:ea typeface="Calibri"/>
                <a:cs typeface="Calibri"/>
                <a:sym typeface="Calibri"/>
              </a:rPr>
              <a:t>https://forms.gle/ZSMrqfZgtSWmzde8A</a:t>
            </a:r>
            <a:endParaRPr sz="2400" b="1" i="0" u="none" strike="noStrike" cap="none" dirty="0">
              <a:solidFill>
                <a:schemeClr val="dk1"/>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2424473" y="964711"/>
            <a:ext cx="7832856" cy="44059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1"/>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SRY Gene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a:extLst>
              <a:ext uri="{FF2B5EF4-FFF2-40B4-BE49-F238E27FC236}">
                <a16:creationId xmlns:a16="http://schemas.microsoft.com/office/drawing/2014/main" id="{369F5A3C-F4EF-A20B-7185-A8880D0732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41" r="26608" b="56140"/>
          <a:stretch/>
        </p:blipFill>
        <p:spPr bwMode="auto">
          <a:xfrm>
            <a:off x="3744767" y="972764"/>
            <a:ext cx="4702466" cy="5296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SRY Gene</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 name="Picture 4">
            <a:extLst>
              <a:ext uri="{FF2B5EF4-FFF2-40B4-BE49-F238E27FC236}">
                <a16:creationId xmlns:a16="http://schemas.microsoft.com/office/drawing/2014/main" id="{49A52D48-CE4F-3AEE-5D31-94E550BE06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917"/>
          <a:stretch/>
        </p:blipFill>
        <p:spPr bwMode="auto">
          <a:xfrm>
            <a:off x="2312895" y="1325475"/>
            <a:ext cx="7996517" cy="489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6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Calibri"/>
                <a:ea typeface="Calibri"/>
                <a:cs typeface="Calibri"/>
                <a:sym typeface="Calibri"/>
              </a:rPr>
              <a:t>	Spermatogenesis and spermiogenesis</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2292" name="Picture 4" descr="Spermatogenesis, illustration | Stock Image - Science Source Images">
            <a:extLst>
              <a:ext uri="{FF2B5EF4-FFF2-40B4-BE49-F238E27FC236}">
                <a16:creationId xmlns:a16="http://schemas.microsoft.com/office/drawing/2014/main" id="{CC8547A8-A027-B1E1-F4BD-C7CC92656D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72"/>
          <a:stretch/>
        </p:blipFill>
        <p:spPr bwMode="auto">
          <a:xfrm>
            <a:off x="3312458" y="1105718"/>
            <a:ext cx="6046694" cy="525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64000" y="326137"/>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Calibri"/>
                <a:ea typeface="Calibri"/>
                <a:cs typeface="Calibri"/>
                <a:sym typeface="Calibri"/>
              </a:rPr>
              <a:t>Oogenesis</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500549"/>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52" name="Picture 4" descr="43.3C: Gametogenesis (Spermatogenesis and Oogenesis) - Biology LibreTexts">
            <a:extLst>
              <a:ext uri="{FF2B5EF4-FFF2-40B4-BE49-F238E27FC236}">
                <a16:creationId xmlns:a16="http://schemas.microsoft.com/office/drawing/2014/main" id="{C0C18D8C-310E-0138-5913-141223FD8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274" y="1058852"/>
            <a:ext cx="4922946" cy="537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4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lt1"/>
                </a:solidFill>
                <a:latin typeface="Calibri"/>
                <a:ea typeface="Calibri"/>
                <a:cs typeface="Calibri"/>
                <a:sym typeface="Calibri"/>
              </a:rPr>
              <a:t>HPG axis: posterior vs anterior pituitary gland </a:t>
            </a:r>
            <a:endParaRPr lang="en-US"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lang="en-US"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2050" name="Picture 2">
            <a:extLst>
              <a:ext uri="{FF2B5EF4-FFF2-40B4-BE49-F238E27FC236}">
                <a16:creationId xmlns:a16="http://schemas.microsoft.com/office/drawing/2014/main" id="{47B7E9BC-8A7F-CD82-2599-D922F0C34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236" y="1982962"/>
            <a:ext cx="6531527" cy="39073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8CB739-0D6C-5F31-4629-9D34C196CCCB}"/>
              </a:ext>
            </a:extLst>
          </p:cNvPr>
          <p:cNvSpPr txBox="1"/>
          <p:nvPr/>
        </p:nvSpPr>
        <p:spPr>
          <a:xfrm>
            <a:off x="0" y="2842889"/>
            <a:ext cx="2830236" cy="3108543"/>
          </a:xfrm>
          <a:prstGeom prst="rect">
            <a:avLst/>
          </a:prstGeom>
          <a:noFill/>
        </p:spPr>
        <p:txBody>
          <a:bodyPr wrap="square">
            <a:spAutoFit/>
          </a:bodyPr>
          <a:lstStyle/>
          <a:p>
            <a:pPr rtl="0">
              <a:spcBef>
                <a:spcPts val="0"/>
              </a:spcBef>
              <a:spcAft>
                <a:spcPts val="0"/>
              </a:spcAft>
            </a:pPr>
            <a:r>
              <a:rPr lang="en-GB" sz="2000" b="0" i="0" u="none" strike="noStrike" dirty="0">
                <a:solidFill>
                  <a:schemeClr val="tx1"/>
                </a:solidFill>
                <a:effectLst/>
                <a:latin typeface="Calibri" panose="020F0502020204030204" pitchFamily="34" charset="0"/>
                <a:cs typeface="Calibri" panose="020F0502020204030204" pitchFamily="34" charset="0"/>
              </a:rPr>
              <a:t>ANTERIOR</a:t>
            </a:r>
            <a:r>
              <a:rPr lang="en-GB" sz="2800" b="0" i="0" u="none" strike="noStrike" dirty="0">
                <a:solidFill>
                  <a:schemeClr val="tx1"/>
                </a:solidFill>
                <a:effectLst/>
                <a:latin typeface="Calibri" panose="020F0502020204030204" pitchFamily="34" charset="0"/>
                <a:cs typeface="Calibri" panose="020F0502020204030204" pitchFamily="34" charset="0"/>
              </a:rPr>
              <a:t>: </a:t>
            </a:r>
            <a:endParaRPr lang="en-GB" sz="2800" i="0" u="none" strike="noStrike" dirty="0">
              <a:solidFill>
                <a:schemeClr val="tx1"/>
              </a:solidFill>
              <a:latin typeface="Calibri" panose="020F0502020204030204" pitchFamily="34" charset="0"/>
              <a:cs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n-GB" sz="2000" b="0" i="0" u="none" strike="noStrike" dirty="0">
                <a:solidFill>
                  <a:schemeClr val="tx1"/>
                </a:solidFill>
                <a:effectLst/>
                <a:latin typeface="Calibri" panose="020F0502020204030204" pitchFamily="34" charset="0"/>
                <a:cs typeface="Calibri" panose="020F0502020204030204" pitchFamily="34" charset="0"/>
              </a:rPr>
              <a:t>Endocrine tissue </a:t>
            </a:r>
          </a:p>
          <a:p>
            <a:pPr rtl="0" fontAlgn="base">
              <a:spcBef>
                <a:spcPts val="0"/>
              </a:spcBef>
              <a:spcAft>
                <a:spcPts val="0"/>
              </a:spcAft>
              <a:buFont typeface="Arial" panose="020B0604020202020204" pitchFamily="34" charset="0"/>
              <a:buChar char="•"/>
            </a:pPr>
            <a:r>
              <a:rPr lang="en-GB" sz="2000" b="0" i="0" u="none" strike="noStrike" dirty="0">
                <a:solidFill>
                  <a:schemeClr val="tx1"/>
                </a:solidFill>
                <a:effectLst/>
                <a:latin typeface="Calibri" panose="020F0502020204030204" pitchFamily="34" charset="0"/>
                <a:cs typeface="Calibri" panose="020F0502020204030204" pitchFamily="34" charset="0"/>
              </a:rPr>
              <a:t>Hormone stimulus </a:t>
            </a:r>
          </a:p>
          <a:p>
            <a:pPr rtl="0" fontAlgn="base">
              <a:spcBef>
                <a:spcPts val="0"/>
              </a:spcBef>
              <a:spcAft>
                <a:spcPts val="0"/>
              </a:spcAft>
              <a:buFont typeface="Arial" panose="020B0604020202020204" pitchFamily="34" charset="0"/>
              <a:buChar char="•"/>
            </a:pPr>
            <a:endParaRPr lang="en-GB" sz="2000" b="0" i="0" u="none" strike="noStrike"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GB" sz="2000" b="0" i="0" u="none" strike="noStrike" dirty="0">
                <a:solidFill>
                  <a:schemeClr val="tx1"/>
                </a:solidFill>
                <a:effectLst/>
                <a:latin typeface="Calibri" panose="020F0502020204030204" pitchFamily="34" charset="0"/>
                <a:cs typeface="Calibri" panose="020F0502020204030204" pitchFamily="34" charset="0"/>
              </a:rPr>
              <a:t>Stimulates the release of: TSH, prolactin, FSH/LH, ACTH, GH into bloodstream</a:t>
            </a:r>
          </a:p>
          <a:p>
            <a:br>
              <a:rPr lang="en-GB" b="0" dirty="0">
                <a:effectLst/>
              </a:rPr>
            </a:br>
            <a:endParaRPr lang="en-US" dirty="0"/>
          </a:p>
        </p:txBody>
      </p:sp>
      <p:sp>
        <p:nvSpPr>
          <p:cNvPr id="5" name="TextBox 4">
            <a:extLst>
              <a:ext uri="{FF2B5EF4-FFF2-40B4-BE49-F238E27FC236}">
                <a16:creationId xmlns:a16="http://schemas.microsoft.com/office/drawing/2014/main" id="{B6C9F23D-B48A-726A-01B7-D16A6C049046}"/>
              </a:ext>
            </a:extLst>
          </p:cNvPr>
          <p:cNvSpPr txBox="1"/>
          <p:nvPr/>
        </p:nvSpPr>
        <p:spPr>
          <a:xfrm>
            <a:off x="9361763" y="3010441"/>
            <a:ext cx="2525437" cy="2246769"/>
          </a:xfrm>
          <a:prstGeom prst="rect">
            <a:avLst/>
          </a:prstGeom>
          <a:noFill/>
        </p:spPr>
        <p:txBody>
          <a:bodyPr wrap="square">
            <a:spAutoFit/>
          </a:bodyPr>
          <a:lstStyle/>
          <a:p>
            <a:pPr rtl="0">
              <a:spcBef>
                <a:spcPts val="0"/>
              </a:spcBef>
              <a:spcAft>
                <a:spcPts val="0"/>
              </a:spcAft>
            </a:pPr>
            <a:r>
              <a:rPr lang="en-GB" sz="2000" b="0" i="0" u="none" strike="noStrike" dirty="0">
                <a:solidFill>
                  <a:schemeClr val="tx1"/>
                </a:solidFill>
                <a:effectLst/>
                <a:latin typeface="Calibri" panose="020F0502020204030204" pitchFamily="34" charset="0"/>
                <a:cs typeface="Calibri" panose="020F0502020204030204" pitchFamily="34" charset="0"/>
              </a:rPr>
              <a:t>POSTERIOR: </a:t>
            </a:r>
            <a:endParaRPr lang="en-GB" sz="2000" b="0"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GB" sz="2000" b="0" i="0" u="none" strike="noStrike" dirty="0">
                <a:solidFill>
                  <a:schemeClr val="tx1"/>
                </a:solidFill>
                <a:effectLst/>
                <a:latin typeface="Calibri" panose="020F0502020204030204" pitchFamily="34" charset="0"/>
                <a:cs typeface="Calibri" panose="020F0502020204030204" pitchFamily="34" charset="0"/>
              </a:rPr>
              <a:t>Neural tissue and direct extension of hypothalamus </a:t>
            </a:r>
          </a:p>
          <a:p>
            <a:pPr rtl="0" fontAlgn="base">
              <a:spcBef>
                <a:spcPts val="0"/>
              </a:spcBef>
              <a:spcAft>
                <a:spcPts val="0"/>
              </a:spcAft>
              <a:buFont typeface="Arial" panose="020B0604020202020204" pitchFamily="34" charset="0"/>
              <a:buChar char="•"/>
            </a:pPr>
            <a:endParaRPr lang="en-GB" sz="2000" b="0" i="0" u="none" strike="noStrike" dirty="0">
              <a:solidFill>
                <a:schemeClr val="tx1"/>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GB" sz="2000" b="0" i="0" u="none" strike="noStrike" dirty="0">
                <a:solidFill>
                  <a:schemeClr val="tx1"/>
                </a:solidFill>
                <a:effectLst/>
                <a:latin typeface="Calibri" panose="020F0502020204030204" pitchFamily="34" charset="0"/>
                <a:cs typeface="Calibri" panose="020F0502020204030204" pitchFamily="34" charset="0"/>
              </a:rPr>
              <a:t>Releases: ADH and oxytocin </a:t>
            </a:r>
          </a:p>
        </p:txBody>
      </p:sp>
    </p:spTree>
    <p:extLst>
      <p:ext uri="{BB962C8B-B14F-4D97-AF65-F5344CB8AC3E}">
        <p14:creationId xmlns:p14="http://schemas.microsoft.com/office/powerpoint/2010/main" val="45298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17"/>
          <p:cNvSpPr txBox="1"/>
          <p:nvPr/>
        </p:nvSpPr>
        <p:spPr>
          <a:xfrm>
            <a:off x="278296" y="239712"/>
            <a:ext cx="11608904"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25" name="Google Shape;125;p17"/>
          <p:cNvSpPr txBox="1"/>
          <p:nvPr/>
        </p:nvSpPr>
        <p:spPr>
          <a:xfrm>
            <a:off x="457200" y="459428"/>
            <a:ext cx="11237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HPG Axis</a:t>
            </a:r>
            <a:endParaRPr sz="1800" b="0" i="0" u="none" strike="noStrike" cap="none" dirty="0">
              <a:solidFill>
                <a:schemeClr val="dk1"/>
              </a:solidFill>
              <a:latin typeface="Calibri"/>
              <a:ea typeface="Calibri"/>
              <a:cs typeface="Calibri"/>
              <a:sym typeface="Calibri"/>
            </a:endParaRPr>
          </a:p>
        </p:txBody>
      </p:sp>
      <p:sp>
        <p:nvSpPr>
          <p:cNvPr id="126" name="Google Shape;126;p17"/>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17"/>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4098" name="Picture 2">
            <a:extLst>
              <a:ext uri="{FF2B5EF4-FFF2-40B4-BE49-F238E27FC236}">
                <a16:creationId xmlns:a16="http://schemas.microsoft.com/office/drawing/2014/main" id="{B3D43586-4562-9137-68DF-A5C298577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9986" y="1429092"/>
            <a:ext cx="4197601" cy="4840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E3C9A8-CF73-8FA1-32B1-000B99D2AAA4}"/>
              </a:ext>
            </a:extLst>
          </p:cNvPr>
          <p:cNvSpPr txBox="1"/>
          <p:nvPr/>
        </p:nvSpPr>
        <p:spPr>
          <a:xfrm>
            <a:off x="8416248" y="4069080"/>
            <a:ext cx="3278447" cy="1169551"/>
          </a:xfrm>
          <a:prstGeom prst="rect">
            <a:avLst/>
          </a:prstGeom>
          <a:noFill/>
        </p:spPr>
        <p:txBody>
          <a:bodyPr wrap="square" rtlCol="0">
            <a:spAutoFit/>
          </a:bodyPr>
          <a:lstStyle/>
          <a:p>
            <a:r>
              <a:rPr lang="en-GB" b="1" dirty="0"/>
              <a:t>Which cells does LH stimulate in the testes? </a:t>
            </a:r>
          </a:p>
          <a:p>
            <a:endParaRPr lang="en-GB" b="1" dirty="0"/>
          </a:p>
          <a:p>
            <a:r>
              <a:rPr lang="en-GB" b="1" dirty="0"/>
              <a:t>Which cells does FSH stimulate in the testes? </a:t>
            </a:r>
          </a:p>
        </p:txBody>
      </p:sp>
    </p:spTree>
    <p:extLst>
      <p:ext uri="{BB962C8B-B14F-4D97-AF65-F5344CB8AC3E}">
        <p14:creationId xmlns:p14="http://schemas.microsoft.com/office/powerpoint/2010/main" val="8630043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5232</Words>
  <Application>Microsoft Macintosh PowerPoint</Application>
  <PresentationFormat>Widescreen</PresentationFormat>
  <Paragraphs>395</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Radley</vt:lpstr>
      <vt:lpstr>Arial</vt:lpstr>
      <vt:lpstr>Lora</vt:lpstr>
      <vt:lpstr>Cormorant Garamond</vt:lpstr>
      <vt:lpstr>inherit</vt:lpstr>
      <vt:lpstr>Calibri</vt:lpstr>
      <vt:lpstr>Google Sans</vt:lpstr>
      <vt:lpstr>acumin-pro</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Molly Warren</cp:lastModifiedBy>
  <cp:revision>6</cp:revision>
  <dcterms:modified xsi:type="dcterms:W3CDTF">2024-03-21T17:52:03Z</dcterms:modified>
</cp:coreProperties>
</file>