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Radley" panose="020B0604020202020204" charset="0"/>
      <p:regular r:id="rId54"/>
      <p:italic r:id="rId55"/>
    </p:embeddedFont>
    <p:embeddedFont>
      <p:font typeface="Rockwell" panose="02060603020205020403" pitchFamily="18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gWLOuXGzST0oV1c6a5DBcI4Nwb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00D8EA1-EF81-4245-AC74-94DCB7E541D1}">
  <a:tblStyle styleId="{A00D8EA1-EF81-4245-AC74-94DCB7E541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4a4f9394f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83" name="Google Shape;183;g294a4f9394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94a4f9394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image: https://clinicalgate.com/thorax-6/</a:t>
            </a:r>
            <a:endParaRPr/>
          </a:p>
        </p:txBody>
      </p:sp>
      <p:sp>
        <p:nvSpPr>
          <p:cNvPr id="191" name="Google Shape;191;g294a4f9394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94a4f9394f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image: https://clinicalgate.com/thorax-6/</a:t>
            </a:r>
            <a:endParaRPr/>
          </a:p>
        </p:txBody>
      </p:sp>
      <p:sp>
        <p:nvSpPr>
          <p:cNvPr id="205" name="Google Shape;205;g294a4f9394f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94a4f9394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image: https://clinicalgate.com/thorax-6/</a:t>
            </a:r>
            <a:endParaRPr/>
          </a:p>
        </p:txBody>
      </p:sp>
      <p:sp>
        <p:nvSpPr>
          <p:cNvPr id="217" name="Google Shape;217;g294a4f9394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1" name="Google Shape;2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94a4f9394f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4" name="Google Shape;244;g294a4f9394f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94a4f9394f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3" name="Google Shape;253;g294a4f9394f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94a4f9394f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4" name="Google Shape;264;g294a4f9394f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94a4f9394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7" name="Google Shape;277;g294a4f9394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954ffe703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7" name="Google Shape;287;g2954ffe703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961614aa2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5" name="Google Shape;305;g2961614aa2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954ffe703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5" name="Google Shape;315;g2954ffe703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954ffe703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5" name="Google Shape;325;g2954ffe703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954ffe703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5" name="Google Shape;335;g2954ffe703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961614aa2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6" name="Google Shape;346;g2961614aa2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94a4f9394f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8" name="Google Shape;358;g294a4f9394f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9597f7d63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9597f7d63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Suprahyoid - connects hyoid to skull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Infrahyoid - connects hyoid to the sternum and scapula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Common carotid artery and internal jugular vein are main blood vessels of the head and neck region</a:t>
            </a:r>
            <a:endParaRPr/>
          </a:p>
        </p:txBody>
      </p:sp>
      <p:sp>
        <p:nvSpPr>
          <p:cNvPr id="368" name="Google Shape;368;g29597f7d63b_0_6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94a4f9394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94a4f9394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will not talk deeply about what each of the nerves supply, only the main ones involving the neck. You will learn more in neuro.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Facial nerve - supplies platysma in the neck (sheet of muscle from collarbone to the angle of your neck) - it also supplies some salivary glands and the taste buds in the anterior ⅔ of your tongue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Glossopharyngeal nerve - supplies your pharynx and carotid sinus. Carotid sinus is a dilation near the carotid arteries bifurcation (contains baroreceptors - i will address more later)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Vagus nerve - muscles of the pharynx and both motor and sensory of the larynx (allows for swallowing) </a:t>
            </a:r>
            <a:endParaRPr/>
          </a:p>
        </p:txBody>
      </p:sp>
      <p:sp>
        <p:nvSpPr>
          <p:cNvPr id="378" name="Google Shape;378;g294a4f9394f_1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94a4f9394f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94a4f9394f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accessory nerve supplies sternocleidomastoid and trapezius muscles. Key that you know for exam as they tend to ask which nerve supplies which muscles for example.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Hypoglossal nerve - main function is that it supplies muscles of the tongue.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phrenic nerve which originates from C3, C4, C5 nerve fibres descends through the neck, enters the thorax and innervates the diaphragm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Take note while most of the nerves are in the anterior triangle of the neck, the phrenic nerve is in the posterior triangle. </a:t>
            </a:r>
            <a:endParaRPr/>
          </a:p>
        </p:txBody>
      </p:sp>
      <p:sp>
        <p:nvSpPr>
          <p:cNvPr id="388" name="Google Shape;388;g294a4f9394f_1_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9597f7d63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9597f7d63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29597f7d63b_0_3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94a4f9394f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94a4f9394f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lot of information on this page, I will focus mainly on the internal larynx. There are 2 pairs of folds in the cavity of the larynx, you have your vestibular folds (slightly higher-false vocal cords) than your vocal folds (lower - true vocal cords). In order to move your vocal cords, a few pairs of intrinsic muscles need to move the laryngeal cartilages. These include your cricothyroid muscle - between your thyroid and cricoid cartilage (when it contracts, it tips the thyroid cartilage anteriorly and inferiorly), posterior cricoarytenoids - when they contract, they abduct the vocal cords and open the rima glottidis. (have a look at the models in the anatomy lab). Transverse arytenoids adduct the vocal cords and close the rima glottidis.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Cricothyroid membrane used for emergency airway </a:t>
            </a:r>
            <a:endParaRPr/>
          </a:p>
        </p:txBody>
      </p:sp>
      <p:sp>
        <p:nvSpPr>
          <p:cNvPr id="420" name="Google Shape;420;g294a4f9394f_1_1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94a4f9394f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94a4f9394f_1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g294a4f9394f_1_10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94a4f9394f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94a4f9394f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294a4f9394f_1_2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94a4f9394f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94a4f9394f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-"/>
            </a:pPr>
            <a:r>
              <a:rPr lang="en-US" sz="1500"/>
              <a:t>Diaphragm and external intercostal muscles contract - increases intrathoracic volume (external intercostals pull ribs superiorly and laterally, ribs pull sternum superiorly and anteriorly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-"/>
            </a:pPr>
            <a:r>
              <a:rPr lang="en-US" sz="1500"/>
              <a:t>Lungs expand with thoracic wall due to surface tension 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-"/>
            </a:pPr>
            <a:r>
              <a:rPr lang="en-US" sz="1500"/>
              <a:t>Pressure in lungs lower than atmospheric pressure, drawing air in</a:t>
            </a:r>
            <a:endParaRPr sz="1500"/>
          </a:p>
        </p:txBody>
      </p:sp>
      <p:sp>
        <p:nvSpPr>
          <p:cNvPr id="452" name="Google Shape;452;g294a4f9394f_1_2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94a4f9394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94a4f9394f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294a4f9394f_1_3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94a4f9394f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294a4f9394f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294a4f9394f_1_4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94a4f9394f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94a4f9394f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g294a4f9394f_1_4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94a4f9394f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94a4f9394f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Anatomic dead space - 150ml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Alveolar dead space - 25ml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Total - 175ml </a:t>
            </a:r>
            <a:endParaRPr/>
          </a:p>
        </p:txBody>
      </p:sp>
      <p:sp>
        <p:nvSpPr>
          <p:cNvPr id="491" name="Google Shape;491;g294a4f9394f_1_5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94a4f9394f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94a4f9394f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pnemotaxic center sends out inhibitory impulses to the inspiratory centers to inhibit inspiration and transition to expiration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apneustic center helps start and maintain deeper breaths when needed to ensure you have the right amount of oxygen for different activities.</a:t>
            </a:r>
            <a:endParaRPr/>
          </a:p>
        </p:txBody>
      </p:sp>
      <p:sp>
        <p:nvSpPr>
          <p:cNvPr id="500" name="Google Shape;500;g294a4f9394f_1_13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94a4f9394f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294a4f9394f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g294a4f9394f_1_6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4a4f9394f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False. Sternal angle is located at the level of Rib 2, not T2. It is located at T4/5. This demonstrates the fact that the ribs curve upwards from the sternum to the vertebra.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image: https://clinicalgate.com/thorax-6/</a:t>
            </a:r>
            <a:endParaRPr/>
          </a:p>
        </p:txBody>
      </p:sp>
      <p:sp>
        <p:nvSpPr>
          <p:cNvPr id="116" name="Google Shape;116;g294a4f9394f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94a4f9394f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94a4f9394f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</a:t>
            </a:r>
            <a:endParaRPr/>
          </a:p>
        </p:txBody>
      </p:sp>
      <p:sp>
        <p:nvSpPr>
          <p:cNvPr id="520" name="Google Shape;520;g294a4f9394f_1_7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94a4f9394f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294a4f9394f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Carotid body - bifurcation of the common carotid artery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Aortic body - in the walls of the aortic arch</a:t>
            </a:r>
            <a:endParaRPr/>
          </a:p>
        </p:txBody>
      </p:sp>
      <p:sp>
        <p:nvSpPr>
          <p:cNvPr id="529" name="Google Shape;529;g294a4f9394f_1_7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94a4f9394f_1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94a4f9394f_1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g294a4f9394f_1_14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94a4f9394f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47" name="Google Shape;547;g294a4f9394f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94a4f9394f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94a4f9394f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Suppress a patient’s natural drive to breathe </a:t>
            </a:r>
            <a:endParaRPr/>
          </a:p>
        </p:txBody>
      </p:sp>
      <p:sp>
        <p:nvSpPr>
          <p:cNvPr id="563" name="Google Shape;563;g294a4f9394f_1_1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74" name="Google Shape;5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82" name="Google Shape;5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92" name="Google Shape;5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94a4f9394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28" name="Google Shape;128;g294a4f9394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94a4f9394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41" name="Google Shape;141;g294a4f9394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94a4f9394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53" name="Google Shape;153;g294a4f9394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94a4f9394f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64" name="Google Shape;164;g294a4f9394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94a4f9394f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74" name="Google Shape;174;g294a4f9394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the-qrcode-generator.com/" TargetMode="Externa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/>
          <p:nvPr/>
        </p:nvSpPr>
        <p:spPr>
          <a:xfrm>
            <a:off x="5401733" y="5046132"/>
            <a:ext cx="1744133" cy="629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5061475" y="5930880"/>
            <a:ext cx="27345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293267"/>
                </a:solidFill>
                <a:latin typeface="Calibri"/>
                <a:ea typeface="Calibri"/>
                <a:cs typeface="Calibri"/>
                <a:sym typeface="Calibri"/>
              </a:rPr>
              <a:t>2023/2024</a:t>
            </a:r>
            <a:endParaRPr sz="3200" b="1" i="0" u="none" strike="noStrike" cap="none">
              <a:solidFill>
                <a:srgbClr val="2932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9633" y="450064"/>
            <a:ext cx="4192731" cy="419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11472"/>
          <a:stretch/>
        </p:blipFill>
        <p:spPr>
          <a:xfrm>
            <a:off x="2358025" y="-587025"/>
            <a:ext cx="7475949" cy="661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94a4f9394f_0_51"/>
          <p:cNvSpPr txBox="1"/>
          <p:nvPr/>
        </p:nvSpPr>
        <p:spPr>
          <a:xfrm>
            <a:off x="278296" y="239712"/>
            <a:ext cx="116355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E6E9EE"/>
                </a:solidFill>
                <a:latin typeface="Calibri"/>
                <a:ea typeface="Calibri"/>
                <a:cs typeface="Calibri"/>
                <a:sym typeface="Calibri"/>
              </a:rPr>
              <a:t>Anatomy: </a:t>
            </a:r>
            <a:endParaRPr sz="4800" b="0" i="0" u="none" strike="noStrike" cap="none">
              <a:solidFill>
                <a:srgbClr val="E6E9E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294a4f9394f_0_51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g294a4f9394f_0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94a4f9394f_0_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032769" y="58795"/>
            <a:ext cx="7395314" cy="7277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94a4f9394f_0_170"/>
          <p:cNvSpPr txBox="1">
            <a:spLocks noGrp="1"/>
          </p:cNvSpPr>
          <p:nvPr>
            <p:ph type="body" idx="1"/>
          </p:nvPr>
        </p:nvSpPr>
        <p:spPr>
          <a:xfrm>
            <a:off x="0" y="1382700"/>
            <a:ext cx="9405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94" name="Google Shape;194;g294a4f9394f_0_170"/>
          <p:cNvSpPr txBox="1"/>
          <p:nvPr/>
        </p:nvSpPr>
        <p:spPr>
          <a:xfrm>
            <a:off x="278296" y="239712"/>
            <a:ext cx="116355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294a4f9394f_0_170"/>
          <p:cNvSpPr txBox="1"/>
          <p:nvPr/>
        </p:nvSpPr>
        <p:spPr>
          <a:xfrm>
            <a:off x="691792" y="449700"/>
            <a:ext cx="8925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muscle is this? Action?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294a4f9394f_0_170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g294a4f9394f_0_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294a4f9394f_0_170"/>
          <p:cNvSpPr txBox="1"/>
          <p:nvPr/>
        </p:nvSpPr>
        <p:spPr>
          <a:xfrm>
            <a:off x="410225" y="2213975"/>
            <a:ext cx="6294300" cy="3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294a4f9394f_0_170"/>
          <p:cNvSpPr txBox="1"/>
          <p:nvPr/>
        </p:nvSpPr>
        <p:spPr>
          <a:xfrm>
            <a:off x="175225" y="4962925"/>
            <a:ext cx="63786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Pectoralis major. Adducts the humerus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g294a4f9394f_0_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213" y="1519325"/>
            <a:ext cx="5182675" cy="344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94a4f9394f_0_1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9750" y="778525"/>
            <a:ext cx="4343040" cy="4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294a4f9394f_0_170"/>
          <p:cNvSpPr txBox="1"/>
          <p:nvPr/>
        </p:nvSpPr>
        <p:spPr>
          <a:xfrm>
            <a:off x="6553825" y="5302525"/>
            <a:ext cx="56604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Serratus anterior. Protracts the scapula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94a4f9394f_0_191"/>
          <p:cNvSpPr txBox="1">
            <a:spLocks noGrp="1"/>
          </p:cNvSpPr>
          <p:nvPr>
            <p:ph type="body" idx="1"/>
          </p:nvPr>
        </p:nvSpPr>
        <p:spPr>
          <a:xfrm>
            <a:off x="0" y="1382700"/>
            <a:ext cx="9405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08" name="Google Shape;208;g294a4f9394f_0_191"/>
          <p:cNvSpPr txBox="1"/>
          <p:nvPr/>
        </p:nvSpPr>
        <p:spPr>
          <a:xfrm>
            <a:off x="278296" y="239712"/>
            <a:ext cx="116355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294a4f9394f_0_191"/>
          <p:cNvSpPr txBox="1"/>
          <p:nvPr/>
        </p:nvSpPr>
        <p:spPr>
          <a:xfrm>
            <a:off x="410225" y="511050"/>
            <a:ext cx="11635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Which intercostal muscles are involved in inspiration vs expiration?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294a4f9394f_0_191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g294a4f9394f_0_1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294a4f9394f_0_191"/>
          <p:cNvSpPr txBox="1"/>
          <p:nvPr/>
        </p:nvSpPr>
        <p:spPr>
          <a:xfrm>
            <a:off x="410225" y="2213975"/>
            <a:ext cx="6294300" cy="3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294a4f9394f_0_191"/>
          <p:cNvSpPr txBox="1"/>
          <p:nvPr/>
        </p:nvSpPr>
        <p:spPr>
          <a:xfrm>
            <a:off x="410225" y="1721825"/>
            <a:ext cx="63786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External intercostals: inspiration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 and innermost intercostals: expiration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 the orientations of the fibres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External: antero-inferior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 &amp; innermost: postero-inferior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g294a4f9394f_0_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9575" y="1455000"/>
            <a:ext cx="5433224" cy="551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4a4f9394f_0_205"/>
          <p:cNvSpPr txBox="1">
            <a:spLocks noGrp="1"/>
          </p:cNvSpPr>
          <p:nvPr>
            <p:ph type="body" idx="1"/>
          </p:nvPr>
        </p:nvSpPr>
        <p:spPr>
          <a:xfrm>
            <a:off x="0" y="1382700"/>
            <a:ext cx="9405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20" name="Google Shape;220;g294a4f9394f_0_205"/>
          <p:cNvSpPr txBox="1"/>
          <p:nvPr/>
        </p:nvSpPr>
        <p:spPr>
          <a:xfrm>
            <a:off x="278296" y="239712"/>
            <a:ext cx="116355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294a4f9394f_0_205"/>
          <p:cNvSpPr txBox="1"/>
          <p:nvPr/>
        </p:nvSpPr>
        <p:spPr>
          <a:xfrm>
            <a:off x="278250" y="236050"/>
            <a:ext cx="1163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When a chest drain is done, incisions are made in the lower part of the intercostal space. Why?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294a4f9394f_0_205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g294a4f9394f_0_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294a4f9394f_0_205"/>
          <p:cNvSpPr txBox="1"/>
          <p:nvPr/>
        </p:nvSpPr>
        <p:spPr>
          <a:xfrm>
            <a:off x="410225" y="2213975"/>
            <a:ext cx="6294300" cy="3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294a4f9394f_0_205"/>
          <p:cNvSpPr txBox="1"/>
          <p:nvPr/>
        </p:nvSpPr>
        <p:spPr>
          <a:xfrm>
            <a:off x="410225" y="1721825"/>
            <a:ext cx="63786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avoid the neurovascular bundle (it lies in the costal groove of the rib above)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g294a4f9394f_0_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125" y="2847350"/>
            <a:ext cx="5506803" cy="37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294a4f9394f_0_2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8825" y="1679187"/>
            <a:ext cx="5065800" cy="425528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294a4f9394f_0_205"/>
          <p:cNvSpPr/>
          <p:nvPr/>
        </p:nvSpPr>
        <p:spPr>
          <a:xfrm>
            <a:off x="728975" y="4108550"/>
            <a:ext cx="1470900" cy="646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6"/>
          <p:cNvSpPr txBox="1"/>
          <p:nvPr/>
        </p:nvSpPr>
        <p:spPr>
          <a:xfrm>
            <a:off x="738744" y="487975"/>
            <a:ext cx="779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Fissures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0114" y="1265925"/>
            <a:ext cx="7211500" cy="548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6"/>
          <p:cNvSpPr/>
          <p:nvPr/>
        </p:nvSpPr>
        <p:spPr>
          <a:xfrm>
            <a:off x="2414400" y="1712925"/>
            <a:ext cx="1644000" cy="82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6"/>
          <p:cNvSpPr/>
          <p:nvPr/>
        </p:nvSpPr>
        <p:spPr>
          <a:xfrm>
            <a:off x="3882025" y="5919250"/>
            <a:ext cx="1644000" cy="82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6"/>
          <p:cNvSpPr/>
          <p:nvPr/>
        </p:nvSpPr>
        <p:spPr>
          <a:xfrm>
            <a:off x="7338175" y="1501025"/>
            <a:ext cx="1644000" cy="82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694175" y="5711263"/>
            <a:ext cx="1644000" cy="82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94a4f9394f_0_263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294a4f9394f_0_263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g294a4f9394f_0_2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294a4f9394f_0_263"/>
          <p:cNvSpPr txBox="1"/>
          <p:nvPr/>
        </p:nvSpPr>
        <p:spPr>
          <a:xfrm>
            <a:off x="738744" y="487975"/>
            <a:ext cx="779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Name the fissures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g294a4f9394f_0_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0114" y="1265925"/>
            <a:ext cx="7211500" cy="548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94a4f9394f_0_241"/>
          <p:cNvSpPr txBox="1">
            <a:spLocks noGrp="1"/>
          </p:cNvSpPr>
          <p:nvPr>
            <p:ph type="body" idx="1"/>
          </p:nvPr>
        </p:nvSpPr>
        <p:spPr>
          <a:xfrm>
            <a:off x="509400" y="1577425"/>
            <a:ext cx="115692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Right lung. The right bronchus is shorter, wider, and more vertical. </a:t>
            </a:r>
            <a:endParaRPr/>
          </a:p>
        </p:txBody>
      </p:sp>
      <p:sp>
        <p:nvSpPr>
          <p:cNvPr id="256" name="Google Shape;256;g294a4f9394f_0_241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294a4f9394f_0_241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g294a4f9394f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294a4f9394f_0_241"/>
          <p:cNvSpPr txBox="1"/>
          <p:nvPr/>
        </p:nvSpPr>
        <p:spPr>
          <a:xfrm>
            <a:off x="304801" y="210925"/>
            <a:ext cx="9567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If someones chokes on food, it is more likely to lodge in which lung? Why?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g294a4f9394f_0_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9375" y="2187700"/>
            <a:ext cx="5221075" cy="391582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294a4f9394f_0_241"/>
          <p:cNvSpPr txBox="1"/>
          <p:nvPr/>
        </p:nvSpPr>
        <p:spPr>
          <a:xfrm>
            <a:off x="8520825" y="2777650"/>
            <a:ext cx="3194100" cy="25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Easy way to remember: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The left bronchus is more angled and longer </a:t>
            </a: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due to the presence of the heart </a:t>
            </a:r>
            <a:endParaRPr sz="28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94a4f9394f_0_294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294a4f9394f_0_294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g294a4f9394f_0_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294a4f9394f_0_294"/>
          <p:cNvSpPr txBox="1"/>
          <p:nvPr/>
        </p:nvSpPr>
        <p:spPr>
          <a:xfrm>
            <a:off x="304801" y="210925"/>
            <a:ext cx="956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g294a4f9394f_0_2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250" y="1104250"/>
            <a:ext cx="9676349" cy="54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294a4f9394f_0_294"/>
          <p:cNvSpPr/>
          <p:nvPr/>
        </p:nvSpPr>
        <p:spPr>
          <a:xfrm>
            <a:off x="6085575" y="3690400"/>
            <a:ext cx="1023300" cy="3693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294a4f9394f_0_294"/>
          <p:cNvSpPr/>
          <p:nvPr/>
        </p:nvSpPr>
        <p:spPr>
          <a:xfrm>
            <a:off x="6085575" y="4059700"/>
            <a:ext cx="1023300" cy="4740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294a4f9394f_0_294"/>
          <p:cNvSpPr/>
          <p:nvPr/>
        </p:nvSpPr>
        <p:spPr>
          <a:xfrm>
            <a:off x="6085575" y="4533700"/>
            <a:ext cx="1023300" cy="3693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294a4f9394f_0_294"/>
          <p:cNvSpPr txBox="1"/>
          <p:nvPr/>
        </p:nvSpPr>
        <p:spPr>
          <a:xfrm>
            <a:off x="739000" y="350725"/>
            <a:ext cx="57927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Hilum of the Lung</a:t>
            </a:r>
            <a:endParaRPr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94a4f9394f_0_308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294a4f9394f_0_308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g294a4f9394f_0_3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294a4f9394f_0_308"/>
          <p:cNvSpPr txBox="1"/>
          <p:nvPr/>
        </p:nvSpPr>
        <p:spPr>
          <a:xfrm>
            <a:off x="304801" y="210925"/>
            <a:ext cx="956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g294a4f9394f_0_3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288" y="580225"/>
            <a:ext cx="8592326" cy="483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294a4f9394f_0_308"/>
          <p:cNvSpPr txBox="1"/>
          <p:nvPr/>
        </p:nvSpPr>
        <p:spPr>
          <a:xfrm>
            <a:off x="9319375" y="1572025"/>
            <a:ext cx="27525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 of Pulmonary Artery in relation to the bronchus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RALS</a:t>
            </a:r>
            <a:endParaRPr sz="2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Right Anterior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Left Superior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954ffe7032_0_7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2954ffe7032_0_7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g2954ffe7032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2954ffe7032_0_7"/>
          <p:cNvSpPr txBox="1"/>
          <p:nvPr/>
        </p:nvSpPr>
        <p:spPr>
          <a:xfrm>
            <a:off x="304801" y="210925"/>
            <a:ext cx="956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2954ffe7032_0_7"/>
          <p:cNvSpPr txBox="1"/>
          <p:nvPr/>
        </p:nvSpPr>
        <p:spPr>
          <a:xfrm>
            <a:off x="9006225" y="1549375"/>
            <a:ext cx="2752500" cy="53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Lobar bronchi -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for each lobe (right3,left2)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Segmental bronchi -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for each lung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bronchioles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2954ffe7032_0_7"/>
          <p:cNvSpPr txBox="1"/>
          <p:nvPr/>
        </p:nvSpPr>
        <p:spPr>
          <a:xfrm>
            <a:off x="676119" y="487975"/>
            <a:ext cx="779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Bronchial tree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g2954ffe7032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124" y="1313289"/>
            <a:ext cx="7993011" cy="501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2954ffe7032_0_7"/>
          <p:cNvSpPr/>
          <p:nvPr/>
        </p:nvSpPr>
        <p:spPr>
          <a:xfrm>
            <a:off x="3118975" y="2853313"/>
            <a:ext cx="1284000" cy="1143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2954ffe7032_0_7"/>
          <p:cNvSpPr/>
          <p:nvPr/>
        </p:nvSpPr>
        <p:spPr>
          <a:xfrm>
            <a:off x="3025025" y="4139850"/>
            <a:ext cx="1143000" cy="798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2954ffe7032_0_7"/>
          <p:cNvSpPr/>
          <p:nvPr/>
        </p:nvSpPr>
        <p:spPr>
          <a:xfrm>
            <a:off x="2907075" y="4938452"/>
            <a:ext cx="932100" cy="64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2954ffe7032_0_7"/>
          <p:cNvSpPr/>
          <p:nvPr/>
        </p:nvSpPr>
        <p:spPr>
          <a:xfrm>
            <a:off x="5729225" y="2704207"/>
            <a:ext cx="1351200" cy="1467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2954ffe7032_0_7"/>
          <p:cNvSpPr/>
          <p:nvPr/>
        </p:nvSpPr>
        <p:spPr>
          <a:xfrm>
            <a:off x="5043825" y="3996313"/>
            <a:ext cx="1284000" cy="1143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2954ffe7032_0_7"/>
          <p:cNvSpPr/>
          <p:nvPr/>
        </p:nvSpPr>
        <p:spPr>
          <a:xfrm>
            <a:off x="10213275" y="3027575"/>
            <a:ext cx="338400" cy="369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2954ffe7032_0_7"/>
          <p:cNvSpPr/>
          <p:nvPr/>
        </p:nvSpPr>
        <p:spPr>
          <a:xfrm>
            <a:off x="10213275" y="4708275"/>
            <a:ext cx="338400" cy="369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/>
              <a:t>     </a:t>
            </a:r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body" idx="1"/>
          </p:nvPr>
        </p:nvSpPr>
        <p:spPr>
          <a:xfrm>
            <a:off x="3468675" y="2468026"/>
            <a:ext cx="8229600" cy="3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US"/>
              <a:t>Phase 1 Revision Session</a:t>
            </a:r>
            <a:endParaRPr/>
          </a:p>
          <a:p>
            <a:pPr marL="342900" lvl="0" indent="-3429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/>
          </a:p>
          <a:p>
            <a:pPr marL="342900" lvl="0" indent="-3429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US"/>
              <a:t>[S Klyde Alistar and Yap Yuan Zher]</a:t>
            </a:r>
            <a:endParaRPr/>
          </a:p>
          <a:p>
            <a:pPr marL="342900" lvl="0" indent="-3429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/>
              <a:t>14/11/23- 6:30pm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]</a:t>
            </a:r>
            <a:endParaRPr/>
          </a:p>
        </p:txBody>
      </p:sp>
      <p:sp>
        <p:nvSpPr>
          <p:cNvPr id="99" name="Google Shape;99;p3"/>
          <p:cNvSpPr txBox="1"/>
          <p:nvPr/>
        </p:nvSpPr>
        <p:spPr>
          <a:xfrm>
            <a:off x="424069" y="475985"/>
            <a:ext cx="11383617" cy="1505214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2402947" y="605271"/>
            <a:ext cx="738610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Respiratory 1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3950" y="2142023"/>
            <a:ext cx="5065725" cy="3569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961614aa24_0_11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2961614aa24_0_11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g2961614aa24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2961614aa24_0_11"/>
          <p:cNvSpPr txBox="1"/>
          <p:nvPr/>
        </p:nvSpPr>
        <p:spPr>
          <a:xfrm>
            <a:off x="304801" y="210925"/>
            <a:ext cx="956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2961614aa24_0_11"/>
          <p:cNvSpPr txBox="1"/>
          <p:nvPr/>
        </p:nvSpPr>
        <p:spPr>
          <a:xfrm>
            <a:off x="304802" y="239725"/>
            <a:ext cx="1090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the bifurcation of trachea called? At which level is it located?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2961614aa24_0_11"/>
          <p:cNvSpPr txBox="1"/>
          <p:nvPr/>
        </p:nvSpPr>
        <p:spPr>
          <a:xfrm>
            <a:off x="806125" y="1991850"/>
            <a:ext cx="524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Carina. At sternal angle (T4/5)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954ffe7032_0_17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2954ffe7032_0_17"/>
          <p:cNvSpPr txBox="1"/>
          <p:nvPr/>
        </p:nvSpPr>
        <p:spPr>
          <a:xfrm>
            <a:off x="304801" y="210925"/>
            <a:ext cx="956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2954ffe7032_0_17"/>
          <p:cNvSpPr txBox="1"/>
          <p:nvPr/>
        </p:nvSpPr>
        <p:spPr>
          <a:xfrm>
            <a:off x="676125" y="1639750"/>
            <a:ext cx="2752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2954ffe7032_0_17"/>
          <p:cNvSpPr txBox="1"/>
          <p:nvPr/>
        </p:nvSpPr>
        <p:spPr>
          <a:xfrm>
            <a:off x="676119" y="487975"/>
            <a:ext cx="779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Pulmonary vs Bronchial blood supply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2954ffe7032_0_17"/>
          <p:cNvSpPr txBox="1"/>
          <p:nvPr/>
        </p:nvSpPr>
        <p:spPr>
          <a:xfrm>
            <a:off x="304800" y="1378350"/>
            <a:ext cx="7195800" cy="4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Pulmonary arteries and veins are mainly involved in GAS EXCHANGE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Pulmonary arteries carry </a:t>
            </a: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deoxygenated blood 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from heart to lungs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Pulmonary veins carry </a:t>
            </a: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oxygenated blood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from lungs to heart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Bronchial arteries and veins supply OXYGEN and NUTRIENTS to the lung tissue themselves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Bronchial arteries branch from </a:t>
            </a: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descending aorta</a:t>
            </a:r>
            <a:endParaRPr sz="28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Bronchial veins drain into </a:t>
            </a: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azygos veins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g2954ffe7032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025" y="1503788"/>
            <a:ext cx="4139140" cy="517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954ffe7032_0_26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2954ffe7032_0_26"/>
          <p:cNvSpPr txBox="1"/>
          <p:nvPr/>
        </p:nvSpPr>
        <p:spPr>
          <a:xfrm>
            <a:off x="304801" y="210925"/>
            <a:ext cx="956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2954ffe7032_0_26"/>
          <p:cNvSpPr txBox="1"/>
          <p:nvPr/>
        </p:nvSpPr>
        <p:spPr>
          <a:xfrm>
            <a:off x="481775" y="1633450"/>
            <a:ext cx="7061400" cy="6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parts: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Nasopharynx (nasal)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Oropharynx (oral)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Laryngopharynx (larynx)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External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circular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muscles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Superior, middle and inferior constrictors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Contracts superior to inferior, pushing food down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longitudinal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muscles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2954ffe7032_0_26"/>
          <p:cNvSpPr txBox="1"/>
          <p:nvPr/>
        </p:nvSpPr>
        <p:spPr>
          <a:xfrm>
            <a:off x="676119" y="487975"/>
            <a:ext cx="779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Pharynx and its muscles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g2954ffe7032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0950" y="3547050"/>
            <a:ext cx="3781050" cy="35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2954ffe7032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0950" y="4"/>
            <a:ext cx="3781050" cy="354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954ffe7032_0_35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2954ffe7032_0_35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g2954ffe7032_0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2954ffe7032_0_35"/>
          <p:cNvSpPr txBox="1"/>
          <p:nvPr/>
        </p:nvSpPr>
        <p:spPr>
          <a:xfrm>
            <a:off x="304801" y="210925"/>
            <a:ext cx="956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2954ffe7032_0_35"/>
          <p:cNvSpPr txBox="1"/>
          <p:nvPr/>
        </p:nvSpPr>
        <p:spPr>
          <a:xfrm>
            <a:off x="381850" y="1645775"/>
            <a:ext cx="68478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Consists of 2 lobes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joined by an isthmus, anterior to trachea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Blood supply: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 and R superior thyroid arteries (branch from external carotid)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 and R inferior thyroid arteries (branch from thyrocervical trunk, which is from subclavian artery)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2954ffe7032_0_35"/>
          <p:cNvSpPr txBox="1"/>
          <p:nvPr/>
        </p:nvSpPr>
        <p:spPr>
          <a:xfrm>
            <a:off x="676119" y="487975"/>
            <a:ext cx="779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Thyroid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g2954ffe7032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4850" y="1844854"/>
            <a:ext cx="5358475" cy="391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961614aa24_0_31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2961614aa24_0_31"/>
          <p:cNvSpPr txBox="1"/>
          <p:nvPr/>
        </p:nvSpPr>
        <p:spPr>
          <a:xfrm>
            <a:off x="304801" y="210925"/>
            <a:ext cx="956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2961614aa24_0_31"/>
          <p:cNvSpPr txBox="1"/>
          <p:nvPr/>
        </p:nvSpPr>
        <p:spPr>
          <a:xfrm>
            <a:off x="932100" y="1657500"/>
            <a:ext cx="2752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2961614aa24_0_31"/>
          <p:cNvSpPr txBox="1"/>
          <p:nvPr/>
        </p:nvSpPr>
        <p:spPr>
          <a:xfrm>
            <a:off x="676119" y="487975"/>
            <a:ext cx="779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Diaphragm openings (Hiatuses)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52" name="Google Shape;352;g2961614aa24_0_31"/>
          <p:cNvGraphicFramePr/>
          <p:nvPr/>
        </p:nvGraphicFramePr>
        <p:xfrm>
          <a:off x="512100" y="1561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{A00D8EA1-EF81-4245-AC74-94DCB7E541D1}</a:tableStyleId>
              </a:tblPr>
              <a:tblGrid>
                <a:gridCol w="223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T8</a:t>
                      </a:r>
                      <a:endParaRPr sz="2200"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T10</a:t>
                      </a:r>
                      <a:endParaRPr sz="2200"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T12</a:t>
                      </a:r>
                      <a:endParaRPr sz="2200"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IVC (Inferior vena cava)</a:t>
                      </a:r>
                      <a:endParaRPr sz="2200"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Oesophagus</a:t>
                      </a:r>
                      <a:endParaRPr sz="2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R and L vagus nerves</a:t>
                      </a:r>
                      <a:endParaRPr sz="2200"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/>
                        <a:t>Aorta</a:t>
                      </a:r>
                      <a:endParaRPr sz="22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Azygous vein</a:t>
                      </a:r>
                      <a:endParaRPr sz="2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Thoracic duct</a:t>
                      </a:r>
                      <a:endParaRPr sz="2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3" name="Google Shape;353;g2961614aa24_0_31"/>
          <p:cNvSpPr txBox="1"/>
          <p:nvPr/>
        </p:nvSpPr>
        <p:spPr>
          <a:xfrm>
            <a:off x="304800" y="3603125"/>
            <a:ext cx="7217700" cy="3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To remember: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I ate 10 eggs at 12.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(IVC)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(T8)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(T10)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ggs (Esophagus)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 (Aorta, thoracic duct)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(T12)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g2961614aa24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0025" y="1"/>
            <a:ext cx="4881975" cy="34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2961614aa24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2025" y="3414835"/>
            <a:ext cx="4549975" cy="34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94a4f9394f_0_275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294a4f9394f_0_275"/>
          <p:cNvSpPr txBox="1"/>
          <p:nvPr/>
        </p:nvSpPr>
        <p:spPr>
          <a:xfrm>
            <a:off x="1239777" y="487975"/>
            <a:ext cx="9927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Summary: Right lung vs Left lung: differences?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62" name="Google Shape;362;g294a4f9394f_0_275"/>
          <p:cNvGraphicFramePr/>
          <p:nvPr/>
        </p:nvGraphicFramePr>
        <p:xfrm>
          <a:off x="748950" y="1534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{A00D8EA1-EF81-4245-AC74-94DCB7E541D1}</a:tableStyleId>
              </a:tblPr>
              <a:tblGrid>
                <a:gridCol w="2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4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Right lung</a:t>
                      </a:r>
                      <a:endParaRPr sz="22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Left lung</a:t>
                      </a:r>
                      <a:endParaRPr sz="22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Lobes</a:t>
                      </a:r>
                      <a:endParaRPr sz="22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3</a:t>
                      </a:r>
                      <a:endParaRPr sz="22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2</a:t>
                      </a:r>
                      <a:endParaRPr sz="22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1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Hilum</a:t>
                      </a:r>
                      <a:endParaRPr sz="22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RA (right anterior: PA anterior to bronchus)</a:t>
                      </a:r>
                      <a:endParaRPr sz="22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LS (left superior: PA superior to bronchus)</a:t>
                      </a:r>
                      <a:endParaRPr sz="22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1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Length, angle, diameter</a:t>
                      </a:r>
                      <a:endParaRPr sz="22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Shorter, wider, more vertical</a:t>
                      </a:r>
                      <a:endParaRPr sz="22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Longer, narrower, more horizontal</a:t>
                      </a:r>
                      <a:endParaRPr sz="22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Presence of lingula</a:t>
                      </a:r>
                      <a:endParaRPr sz="22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No</a:t>
                      </a:r>
                      <a:endParaRPr sz="22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Yes</a:t>
                      </a:r>
                      <a:endParaRPr sz="22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63" name="Google Shape;363;g294a4f9394f_0_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6274" y="1534852"/>
            <a:ext cx="4105725" cy="31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294a4f9394f_0_275"/>
          <p:cNvSpPr/>
          <p:nvPr/>
        </p:nvSpPr>
        <p:spPr>
          <a:xfrm>
            <a:off x="10055250" y="3565500"/>
            <a:ext cx="798600" cy="6465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9597f7d63b_0_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Anterior triangle of the neck </a:t>
            </a:r>
            <a:endParaRPr/>
          </a:p>
        </p:txBody>
      </p:sp>
      <p:pic>
        <p:nvPicPr>
          <p:cNvPr id="371" name="Google Shape;371;g29597f7d63b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7100" y="1792225"/>
            <a:ext cx="8014501" cy="45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29597f7d63b_0_62"/>
          <p:cNvSpPr txBox="1"/>
          <p:nvPr/>
        </p:nvSpPr>
        <p:spPr>
          <a:xfrm>
            <a:off x="418000" y="1544025"/>
            <a:ext cx="2834700" cy="3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Important things to know that exist in the anterior triangle of the neck: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Trachea and larynx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Extrinsic muscles of the larynx (suprahyoid and infrahyoid)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Common carotid artery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Internal jugular vein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Nerves (covered in next slide)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3" name="Google Shape;373;g29597f7d63b_0_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29597f7d63b_0_62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94a4f9394f_1_0"/>
          <p:cNvSpPr txBox="1">
            <a:spLocks noGrp="1"/>
          </p:cNvSpPr>
          <p:nvPr>
            <p:ph type="body" idx="1"/>
          </p:nvPr>
        </p:nvSpPr>
        <p:spPr>
          <a:xfrm>
            <a:off x="237200" y="183637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arenR"/>
            </a:pPr>
            <a:r>
              <a:rPr lang="en-US"/>
              <a:t>Facial nerve (CN7) - Platysma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arenR"/>
            </a:pPr>
            <a:r>
              <a:rPr lang="en-US"/>
              <a:t>Glossopharyngeal nerve (CN 9) - Pharynx and carotid sinus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arenR"/>
            </a:pPr>
            <a:r>
              <a:rPr lang="en-US"/>
              <a:t>Vagus nerve (CN10)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Muscles of the pharynx and larynx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294a4f9394f_1_0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Nerves in the neck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g294a4f9394f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850" y="1382725"/>
            <a:ext cx="6334150" cy="551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294a4f9394f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294a4f9394f_1_0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94a4f9394f_1_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294a4f9394f_1_7"/>
          <p:cNvSpPr txBox="1">
            <a:spLocks noGrp="1"/>
          </p:cNvSpPr>
          <p:nvPr>
            <p:ph type="body" idx="1"/>
          </p:nvPr>
        </p:nvSpPr>
        <p:spPr>
          <a:xfrm>
            <a:off x="304800" y="1739750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arenR"/>
            </a:pPr>
            <a:r>
              <a:rPr lang="en-US"/>
              <a:t>Accessory nerve (CN XI) - supplies sternocleidomastoid and trapezius muscles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arenR"/>
            </a:pPr>
            <a:r>
              <a:rPr lang="en-US"/>
              <a:t>Hypoglossal nerve (CN XII) - supplies muscles of the tongue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arenR"/>
            </a:pPr>
            <a:r>
              <a:rPr lang="en-US"/>
              <a:t>Phrenic nerve (C3,4,5) - </a:t>
            </a:r>
            <a:r>
              <a:rPr lang="en-US">
                <a:solidFill>
                  <a:srgbClr val="38761D"/>
                </a:solidFill>
              </a:rPr>
              <a:t>supplies the diaphragm 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392" name="Google Shape;392;g294a4f9394f_1_7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Nerves in the neck (2)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" name="Google Shape;393;g294a4f9394f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850" y="1382725"/>
            <a:ext cx="6334150" cy="551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94a4f9394f_1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42550" y="-12"/>
            <a:ext cx="1863124" cy="139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294a4f9394f_1_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725" y="583142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294a4f9394f_1_7"/>
          <p:cNvSpPr txBox="1"/>
          <p:nvPr/>
        </p:nvSpPr>
        <p:spPr>
          <a:xfrm>
            <a:off x="1243829" y="648793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29597f7d63b_0_39"/>
          <p:cNvPicPr preferRelativeResize="0"/>
          <p:nvPr/>
        </p:nvPicPr>
        <p:blipFill rotWithShape="1">
          <a:blip r:embed="rId3">
            <a:alphaModFix/>
          </a:blip>
          <a:srcRect t="9136" r="55080" b="12105"/>
          <a:stretch/>
        </p:blipFill>
        <p:spPr>
          <a:xfrm>
            <a:off x="3896200" y="1497288"/>
            <a:ext cx="3670549" cy="4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29597f7d63b_0_39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Larynx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g29597f7d63b_0_39"/>
          <p:cNvPicPr preferRelativeResize="0"/>
          <p:nvPr/>
        </p:nvPicPr>
        <p:blipFill rotWithShape="1">
          <a:blip r:embed="rId3">
            <a:alphaModFix/>
          </a:blip>
          <a:srcRect l="62435" t="-1831" b="12072"/>
          <a:stretch/>
        </p:blipFill>
        <p:spPr>
          <a:xfrm>
            <a:off x="8804525" y="1110475"/>
            <a:ext cx="3069475" cy="48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29597f7d63b_0_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29597f7d63b_0_39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g29597f7d63b_0_39"/>
          <p:cNvSpPr txBox="1"/>
          <p:nvPr/>
        </p:nvSpPr>
        <p:spPr>
          <a:xfrm>
            <a:off x="6322425" y="1766100"/>
            <a:ext cx="914400" cy="36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29597f7d63b_0_39"/>
          <p:cNvSpPr txBox="1"/>
          <p:nvPr/>
        </p:nvSpPr>
        <p:spPr>
          <a:xfrm>
            <a:off x="6361600" y="2118800"/>
            <a:ext cx="1023300" cy="27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g29597f7d63b_0_39"/>
          <p:cNvSpPr txBox="1"/>
          <p:nvPr/>
        </p:nvSpPr>
        <p:spPr>
          <a:xfrm>
            <a:off x="6165675" y="3111575"/>
            <a:ext cx="757800" cy="36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g29597f7d63b_0_39"/>
          <p:cNvSpPr txBox="1"/>
          <p:nvPr/>
        </p:nvSpPr>
        <p:spPr>
          <a:xfrm>
            <a:off x="6387725" y="3542650"/>
            <a:ext cx="757800" cy="36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g29597f7d63b_0_39"/>
          <p:cNvSpPr txBox="1"/>
          <p:nvPr/>
        </p:nvSpPr>
        <p:spPr>
          <a:xfrm>
            <a:off x="6139550" y="4025975"/>
            <a:ext cx="1427100" cy="36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g29597f7d63b_0_39"/>
          <p:cNvSpPr txBox="1"/>
          <p:nvPr/>
        </p:nvSpPr>
        <p:spPr>
          <a:xfrm>
            <a:off x="6283225" y="4430925"/>
            <a:ext cx="1101600" cy="27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g29597f7d63b_0_39"/>
          <p:cNvSpPr txBox="1"/>
          <p:nvPr/>
        </p:nvSpPr>
        <p:spPr>
          <a:xfrm>
            <a:off x="8752125" y="3516525"/>
            <a:ext cx="757800" cy="36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g29597f7d63b_0_39"/>
          <p:cNvSpPr txBox="1"/>
          <p:nvPr/>
        </p:nvSpPr>
        <p:spPr>
          <a:xfrm>
            <a:off x="8778250" y="3921475"/>
            <a:ext cx="757800" cy="47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g29597f7d63b_0_39"/>
          <p:cNvSpPr txBox="1"/>
          <p:nvPr/>
        </p:nvSpPr>
        <p:spPr>
          <a:xfrm>
            <a:off x="11051175" y="3986775"/>
            <a:ext cx="640200" cy="36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g29597f7d63b_0_39"/>
          <p:cNvSpPr txBox="1"/>
          <p:nvPr/>
        </p:nvSpPr>
        <p:spPr>
          <a:xfrm>
            <a:off x="11064250" y="3268325"/>
            <a:ext cx="809700" cy="47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27500" y="18529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Anatomy </a:t>
            </a:r>
            <a:endParaRPr b="1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Muscles of the chest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Lungs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Bronchial tree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Larynx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Diaphragm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Nerves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2711595" y="449700"/>
            <a:ext cx="7386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Aims and Objectives (broadly)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6184725" y="1743300"/>
            <a:ext cx="5295300" cy="25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Physiology 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Inspiration and expiration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Pontine and medullary respiratory sensory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 vs peripheral chemoreceptors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g294a4f9394f_1_14"/>
          <p:cNvPicPr preferRelativeResize="0"/>
          <p:nvPr/>
        </p:nvPicPr>
        <p:blipFill rotWithShape="1">
          <a:blip r:embed="rId3">
            <a:alphaModFix/>
          </a:blip>
          <a:srcRect t="9136" r="55080" b="12105"/>
          <a:stretch/>
        </p:blipFill>
        <p:spPr>
          <a:xfrm>
            <a:off x="5156200" y="845700"/>
            <a:ext cx="3670549" cy="4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294a4f9394f_1_14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Intrinsic muscles of the larynx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4" name="Google Shape;424;g294a4f9394f_1_14"/>
          <p:cNvPicPr preferRelativeResize="0"/>
          <p:nvPr/>
        </p:nvPicPr>
        <p:blipFill rotWithShape="1">
          <a:blip r:embed="rId4">
            <a:alphaModFix/>
          </a:blip>
          <a:srcRect l="9150" t="7244" r="21419"/>
          <a:stretch/>
        </p:blipFill>
        <p:spPr>
          <a:xfrm>
            <a:off x="3595480" y="3321045"/>
            <a:ext cx="4513524" cy="3165426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g294a4f9394f_1_14"/>
          <p:cNvSpPr txBox="1"/>
          <p:nvPr/>
        </p:nvSpPr>
        <p:spPr>
          <a:xfrm>
            <a:off x="193175" y="2054075"/>
            <a:ext cx="3402300" cy="4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arenR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Cricothyroid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arenR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Posterior cricoarytenoids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arenR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Transverse arytenoids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g294a4f9394f_1_14"/>
          <p:cNvPicPr preferRelativeResize="0"/>
          <p:nvPr/>
        </p:nvPicPr>
        <p:blipFill rotWithShape="1">
          <a:blip r:embed="rId3">
            <a:alphaModFix/>
          </a:blip>
          <a:srcRect l="62435" t="-1831" b="12072"/>
          <a:stretch/>
        </p:blipFill>
        <p:spPr>
          <a:xfrm>
            <a:off x="8964475" y="1019050"/>
            <a:ext cx="3069475" cy="48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294a4f9394f_1_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294a4f9394f_1_14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94a4f9394f_1_101"/>
          <p:cNvSpPr txBox="1"/>
          <p:nvPr/>
        </p:nvSpPr>
        <p:spPr>
          <a:xfrm>
            <a:off x="872225" y="796325"/>
            <a:ext cx="10534800" cy="4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g294a4f9394f_1_101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Which nerve innervates the intrinsic muscles?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g294a4f9394f_1_101"/>
          <p:cNvSpPr txBox="1"/>
          <p:nvPr/>
        </p:nvSpPr>
        <p:spPr>
          <a:xfrm>
            <a:off x="1239475" y="2139000"/>
            <a:ext cx="62772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Cricothyroid — Superior laryngeal nerve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g294a4f9394f_1_101"/>
          <p:cNvSpPr txBox="1"/>
          <p:nvPr/>
        </p:nvSpPr>
        <p:spPr>
          <a:xfrm>
            <a:off x="1239475" y="3102975"/>
            <a:ext cx="105348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All other intrinsic muscles of the larynx - Recurrent laryngeal nerve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g294a4f9394f_1_101"/>
          <p:cNvSpPr txBox="1"/>
          <p:nvPr/>
        </p:nvSpPr>
        <p:spPr>
          <a:xfrm>
            <a:off x="3293675" y="2139000"/>
            <a:ext cx="3637800" cy="745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g294a4f9394f_1_101"/>
          <p:cNvSpPr txBox="1"/>
          <p:nvPr/>
        </p:nvSpPr>
        <p:spPr>
          <a:xfrm>
            <a:off x="6567500" y="3056100"/>
            <a:ext cx="3637800" cy="745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Google Shape;440;g294a4f9394f_1_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294a4f9394f_1_101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94a4f9394f_1_21"/>
          <p:cNvSpPr txBox="1">
            <a:spLocks noGrp="1"/>
          </p:cNvSpPr>
          <p:nvPr>
            <p:ph type="title"/>
          </p:nvPr>
        </p:nvSpPr>
        <p:spPr>
          <a:xfrm>
            <a:off x="838200" y="3766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PHYSIOLOGY </a:t>
            </a:r>
            <a:endParaRPr/>
          </a:p>
        </p:txBody>
      </p:sp>
      <p:pic>
        <p:nvPicPr>
          <p:cNvPr id="448" name="Google Shape;448;g294a4f9394f_1_21" descr="Abstract Word Cloud For Physiology With Related Tags And Terms Stock Photo,  Picture and Royalty Free Image. Image 16633223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750" y="2082250"/>
            <a:ext cx="10087325" cy="45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94a4f9394f_1_28"/>
          <p:cNvSpPr txBox="1"/>
          <p:nvPr/>
        </p:nvSpPr>
        <p:spPr>
          <a:xfrm>
            <a:off x="453975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Respiratory pump- System of muscles and structures involved in breathing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g294a4f9394f_1_28"/>
          <p:cNvSpPr txBox="1"/>
          <p:nvPr/>
        </p:nvSpPr>
        <p:spPr>
          <a:xfrm>
            <a:off x="378775" y="1691450"/>
            <a:ext cx="5393700" cy="47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Passive Inspiration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Diaphragm and external intercostal muscles contract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Lungs expand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Air is drawn in (passive inspiration)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Active inspiration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Above with accessory muscles (sternocleidomastoid, pectoralis major, pectoralis minot, serratus anterior)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g294a4f9394f_1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7825" y="1615450"/>
            <a:ext cx="6475350" cy="45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294a4f9394f_1_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75" y="583142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294a4f9394f_1_28"/>
          <p:cNvSpPr txBox="1"/>
          <p:nvPr/>
        </p:nvSpPr>
        <p:spPr>
          <a:xfrm>
            <a:off x="1296079" y="648793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94a4f9394f_1_35"/>
          <p:cNvSpPr txBox="1">
            <a:spLocks noGrp="1"/>
          </p:cNvSpPr>
          <p:nvPr>
            <p:ph type="body" idx="1"/>
          </p:nvPr>
        </p:nvSpPr>
        <p:spPr>
          <a:xfrm>
            <a:off x="298825" y="1814150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Passive expiration</a:t>
            </a:r>
            <a:endParaRPr sz="2500"/>
          </a:p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en-US" sz="2500"/>
              <a:t>Lungs recoil </a:t>
            </a:r>
            <a:endParaRPr sz="2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Active expiration</a:t>
            </a:r>
            <a:endParaRPr sz="2500"/>
          </a:p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en-US" sz="2500"/>
              <a:t>Diaphragm and external intercostal muscles relax </a:t>
            </a:r>
            <a:endParaRPr sz="2500"/>
          </a:p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en-US" sz="2500"/>
              <a:t>Internal intercostals contract </a:t>
            </a:r>
            <a:endParaRPr sz="2500"/>
          </a:p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en-US" sz="2500"/>
              <a:t>Lungs recoil</a:t>
            </a:r>
            <a:endParaRPr sz="2500"/>
          </a:p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en-US" sz="2500"/>
              <a:t>Air is expelled</a:t>
            </a:r>
            <a:endParaRPr sz="25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g294a4f9394f_1_35"/>
          <p:cNvSpPr txBox="1"/>
          <p:nvPr/>
        </p:nvSpPr>
        <p:spPr>
          <a:xfrm>
            <a:off x="453975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Respiratory pump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6" name="Google Shape;466;g294a4f9394f_1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7825" y="1691000"/>
            <a:ext cx="6475350" cy="45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g294a4f9394f_1_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294a4f9394f_1_35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94a4f9394f_1_42"/>
          <p:cNvSpPr txBox="1"/>
          <p:nvPr/>
        </p:nvSpPr>
        <p:spPr>
          <a:xfrm>
            <a:off x="226750" y="1851750"/>
            <a:ext cx="7198200" cy="43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lvl="0" indent="-19097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Conducting zone</a:t>
            </a:r>
            <a:endParaRPr sz="200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lvl="1" indent="-19016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No gas exchange, just transport of air</a:t>
            </a:r>
            <a:endParaRPr sz="180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lvl="0" indent="-190976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</a:pPr>
            <a:r>
              <a:rPr lang="en-US" sz="20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Respiratory zone</a:t>
            </a:r>
            <a:endParaRPr sz="200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lvl="1" indent="-19016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</a:pPr>
            <a:r>
              <a:rPr lang="en-US" sz="180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Where most of the gas exchange takes place</a:t>
            </a:r>
            <a:endParaRPr sz="180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</a:rPr>
              <a:t>Dead space- </a:t>
            </a:r>
            <a:r>
              <a:rPr lang="en-US" sz="1800">
                <a:solidFill>
                  <a:schemeClr val="dk1"/>
                </a:solidFill>
              </a:rPr>
              <a:t>Refers to the volume of air that does not participate in gas exchange/ventilation. (it includes the air in the nose, pharynx, trachea and bronchioles)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latin typeface="Rockwell"/>
              <a:ea typeface="Rockwell"/>
              <a:cs typeface="Rockwell"/>
              <a:sym typeface="Rockwell"/>
            </a:endParaRPr>
          </a:p>
          <a:p>
            <a:pPr marL="182880" lvl="0" indent="-83026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75" name="Google Shape;475;g294a4f9394f_1_42"/>
          <p:cNvSpPr txBox="1"/>
          <p:nvPr/>
        </p:nvSpPr>
        <p:spPr>
          <a:xfrm>
            <a:off x="453975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Physiology of the airways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6" name="Google Shape;476;g294a4f9394f_1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1200" y="1503775"/>
            <a:ext cx="4471975" cy="50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294a4f9394f_1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294a4f9394f_1_42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94a4f9394f_1_49"/>
          <p:cNvSpPr txBox="1">
            <a:spLocks noGrp="1"/>
          </p:cNvSpPr>
          <p:nvPr>
            <p:ph type="body" idx="2"/>
          </p:nvPr>
        </p:nvSpPr>
        <p:spPr>
          <a:xfrm>
            <a:off x="778525" y="190597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lphaUcParenR"/>
            </a:pPr>
            <a:r>
              <a:rPr lang="en-US"/>
              <a:t>150ml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lphaUcParenR"/>
            </a:pPr>
            <a:r>
              <a:rPr lang="en-US"/>
              <a:t>75ml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lphaUcParenR"/>
            </a:pPr>
            <a:r>
              <a:rPr lang="en-US"/>
              <a:t>180ml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lphaUcParenR"/>
            </a:pPr>
            <a:r>
              <a:rPr lang="en-US"/>
              <a:t>175ml</a:t>
            </a:r>
            <a:endParaRPr/>
          </a:p>
        </p:txBody>
      </p:sp>
      <p:sp>
        <p:nvSpPr>
          <p:cNvPr id="485" name="Google Shape;485;g294a4f9394f_1_49"/>
          <p:cNvSpPr txBox="1"/>
          <p:nvPr/>
        </p:nvSpPr>
        <p:spPr>
          <a:xfrm>
            <a:off x="453975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the volume of dead space in the lungs?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6" name="Google Shape;486;g294a4f9394f_1_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294a4f9394f_1_49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94a4f9394f_1_56"/>
          <p:cNvSpPr txBox="1">
            <a:spLocks noGrp="1"/>
          </p:cNvSpPr>
          <p:nvPr>
            <p:ph type="body" idx="2"/>
          </p:nvPr>
        </p:nvSpPr>
        <p:spPr>
          <a:xfrm>
            <a:off x="778525" y="190597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lphaUcParenR"/>
            </a:pPr>
            <a:r>
              <a:rPr lang="en-US"/>
              <a:t>150ml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lphaUcParenR"/>
            </a:pPr>
            <a:r>
              <a:rPr lang="en-US"/>
              <a:t>75ml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lphaUcParenR"/>
            </a:pPr>
            <a:r>
              <a:rPr lang="en-US"/>
              <a:t>180ml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AutoNum type="alphaUcParenR"/>
            </a:pPr>
            <a:r>
              <a:rPr lang="en-US">
                <a:solidFill>
                  <a:srgbClr val="6AA84F"/>
                </a:solidFill>
              </a:rPr>
              <a:t>175ml</a:t>
            </a:r>
            <a:endParaRPr>
              <a:solidFill>
                <a:srgbClr val="6AA84F"/>
              </a:solidFill>
            </a:endParaRPr>
          </a:p>
        </p:txBody>
      </p:sp>
      <p:sp>
        <p:nvSpPr>
          <p:cNvPr id="494" name="Google Shape;494;g294a4f9394f_1_56"/>
          <p:cNvSpPr txBox="1"/>
          <p:nvPr/>
        </p:nvSpPr>
        <p:spPr>
          <a:xfrm>
            <a:off x="453975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the volume of dead space in the lungs?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5" name="Google Shape;495;g294a4f9394f_1_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g294a4f9394f_1_56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94a4f9394f_1_134"/>
          <p:cNvSpPr txBox="1">
            <a:spLocks noGrp="1"/>
          </p:cNvSpPr>
          <p:nvPr>
            <p:ph type="body" idx="2"/>
          </p:nvPr>
        </p:nvSpPr>
        <p:spPr>
          <a:xfrm>
            <a:off x="778525" y="190597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Pneumotaxic center - </a:t>
            </a:r>
            <a:r>
              <a:rPr lang="en-US"/>
              <a:t>sends inhibitory impulses to inspiratory centers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Apneustic center - </a:t>
            </a:r>
            <a:r>
              <a:rPr lang="en-US"/>
              <a:t>sends signal for inspiration for long and deep breaths.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Both located in the pons </a:t>
            </a:r>
            <a:endParaRPr/>
          </a:p>
        </p:txBody>
      </p:sp>
      <p:sp>
        <p:nvSpPr>
          <p:cNvPr id="503" name="Google Shape;503;g294a4f9394f_1_134"/>
          <p:cNvSpPr txBox="1"/>
          <p:nvPr/>
        </p:nvSpPr>
        <p:spPr>
          <a:xfrm>
            <a:off x="453975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Pontine and medullary respiratory sensory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4" name="Google Shape;504;g294a4f9394f_1_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2525" y="1535125"/>
            <a:ext cx="5397877" cy="517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294a4f9394f_1_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83142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294a4f9394f_1_134"/>
          <p:cNvSpPr txBox="1"/>
          <p:nvPr/>
        </p:nvSpPr>
        <p:spPr>
          <a:xfrm>
            <a:off x="1161104" y="648793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94a4f9394f_1_63"/>
          <p:cNvSpPr txBox="1">
            <a:spLocks noGrp="1"/>
          </p:cNvSpPr>
          <p:nvPr>
            <p:ph type="body" idx="2"/>
          </p:nvPr>
        </p:nvSpPr>
        <p:spPr>
          <a:xfrm>
            <a:off x="778525" y="190597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Dorsal respiratory group </a:t>
            </a:r>
            <a:r>
              <a:rPr lang="en-US"/>
              <a:t>– primarily triggers inspiratory movement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Ventral respiratory group - </a:t>
            </a:r>
            <a:r>
              <a:rPr lang="en-US"/>
              <a:t>primarily triggers expiratory movement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Both located in medulla </a:t>
            </a:r>
            <a:endParaRPr/>
          </a:p>
        </p:txBody>
      </p:sp>
      <p:sp>
        <p:nvSpPr>
          <p:cNvPr id="513" name="Google Shape;513;g294a4f9394f_1_63"/>
          <p:cNvSpPr txBox="1"/>
          <p:nvPr/>
        </p:nvSpPr>
        <p:spPr>
          <a:xfrm>
            <a:off x="453975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Pontine and medullary respiratory sensory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4" name="Google Shape;514;g294a4f9394f_1_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2525" y="1535125"/>
            <a:ext cx="5397877" cy="517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294a4f9394f_1_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294a4f9394f_1_63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4a4f9394f_0_144"/>
          <p:cNvSpPr txBox="1">
            <a:spLocks noGrp="1"/>
          </p:cNvSpPr>
          <p:nvPr>
            <p:ph type="body" idx="1"/>
          </p:nvPr>
        </p:nvSpPr>
        <p:spPr>
          <a:xfrm>
            <a:off x="0" y="1382700"/>
            <a:ext cx="9405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It is located at the level of T2. True or false?</a:t>
            </a:r>
            <a:endParaRPr/>
          </a:p>
          <a:p>
            <a:pPr marL="3429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19" name="Google Shape;119;g294a4f9394f_0_144"/>
          <p:cNvSpPr txBox="1"/>
          <p:nvPr/>
        </p:nvSpPr>
        <p:spPr>
          <a:xfrm>
            <a:off x="278296" y="239712"/>
            <a:ext cx="116355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294a4f9394f_0_144"/>
          <p:cNvSpPr txBox="1"/>
          <p:nvPr/>
        </p:nvSpPr>
        <p:spPr>
          <a:xfrm>
            <a:off x="6918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Sternal Angle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294a4f9394f_0_144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g294a4f9394f_0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294a4f9394f_0_144"/>
          <p:cNvSpPr txBox="1"/>
          <p:nvPr/>
        </p:nvSpPr>
        <p:spPr>
          <a:xfrm>
            <a:off x="410225" y="2213975"/>
            <a:ext cx="6294300" cy="3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294a4f9394f_0_144"/>
          <p:cNvSpPr txBox="1"/>
          <p:nvPr/>
        </p:nvSpPr>
        <p:spPr>
          <a:xfrm>
            <a:off x="304800" y="2782500"/>
            <a:ext cx="55428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False. It is located at T4/5 (rib 2)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g294a4f9394f_0_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8900" y="449701"/>
            <a:ext cx="5333100" cy="5675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94a4f9394f_1_70"/>
          <p:cNvSpPr txBox="1"/>
          <p:nvPr/>
        </p:nvSpPr>
        <p:spPr>
          <a:xfrm>
            <a:off x="453975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are central chemoreceptors located?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g294a4f9394f_1_70"/>
          <p:cNvSpPr txBox="1"/>
          <p:nvPr/>
        </p:nvSpPr>
        <p:spPr>
          <a:xfrm>
            <a:off x="791900" y="2161950"/>
            <a:ext cx="9605400" cy="3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AutoNum type="alphaUcParenR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In the carotid arteries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AutoNum type="alphaUcParenR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In the aorta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AutoNum type="alphaUcParenR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In the brainstem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AutoNum type="alphaUcParenR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In the lungs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4" name="Google Shape;524;g294a4f9394f_1_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294a4f9394f_1_70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94a4f9394f_1_77"/>
          <p:cNvSpPr txBox="1"/>
          <p:nvPr/>
        </p:nvSpPr>
        <p:spPr>
          <a:xfrm>
            <a:off x="453975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are peripheral chemoreceptors located?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g294a4f9394f_1_77"/>
          <p:cNvSpPr txBox="1"/>
          <p:nvPr/>
        </p:nvSpPr>
        <p:spPr>
          <a:xfrm>
            <a:off x="895200" y="2230800"/>
            <a:ext cx="9823500" cy="3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AutoNum type="alphaUcParenR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Carotid and aortic bodies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AutoNum type="alphaUcParenR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Heart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AutoNum type="alphaUcParenR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Brainstem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AutoNum type="alphaUcParenR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Lungs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3" name="Google Shape;533;g294a4f9394f_1_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g294a4f9394f_1_77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94a4f9394f_1_149"/>
          <p:cNvSpPr txBox="1">
            <a:spLocks noGrp="1"/>
          </p:cNvSpPr>
          <p:nvPr>
            <p:ph type="body" idx="2"/>
          </p:nvPr>
        </p:nvSpPr>
        <p:spPr>
          <a:xfrm>
            <a:off x="688625" y="1825625"/>
            <a:ext cx="10665300" cy="201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Responds to changes in pH of the cerebral spinal fluid (CSF)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If CO2 levels increase → pH of CSF decreases → receptor is inhibited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g294a4f9394f_1_149"/>
          <p:cNvSpPr txBox="1"/>
          <p:nvPr/>
        </p:nvSpPr>
        <p:spPr>
          <a:xfrm>
            <a:off x="453975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am I?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294a4f9394f_1_149"/>
          <p:cNvSpPr txBox="1"/>
          <p:nvPr/>
        </p:nvSpPr>
        <p:spPr>
          <a:xfrm>
            <a:off x="1446025" y="4250575"/>
            <a:ext cx="6977400" cy="18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Central  chemoreceptor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3" name="Google Shape;543;g294a4f9394f_1_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294a4f9394f_1_149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94a4f9394f_0_226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g294a4f9394f_0_226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1" name="Google Shape;551;g294a4f9394f_0_2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g294a4f9394f_0_226"/>
          <p:cNvSpPr txBox="1"/>
          <p:nvPr/>
        </p:nvSpPr>
        <p:spPr>
          <a:xfrm>
            <a:off x="367302" y="449700"/>
            <a:ext cx="11506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Differences between central and peripheral chemoreceptors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53" name="Google Shape;553;g294a4f9394f_0_226"/>
          <p:cNvGraphicFramePr/>
          <p:nvPr/>
        </p:nvGraphicFramePr>
        <p:xfrm>
          <a:off x="367300" y="2522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{A00D8EA1-EF81-4245-AC74-94DCB7E541D1}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Central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Peripheral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Strongest stimulus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Location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Innervation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4" name="Google Shape;554;g294a4f9394f_0_226"/>
          <p:cNvSpPr txBox="1"/>
          <p:nvPr/>
        </p:nvSpPr>
        <p:spPr>
          <a:xfrm>
            <a:off x="3970725" y="2981250"/>
            <a:ext cx="30297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Small changes in PaCO2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294a4f9394f_0_226"/>
          <p:cNvSpPr txBox="1"/>
          <p:nvPr/>
        </p:nvSpPr>
        <p:spPr>
          <a:xfrm>
            <a:off x="7379075" y="2930850"/>
            <a:ext cx="28689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Large reductions in O2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294a4f9394f_0_226"/>
          <p:cNvSpPr txBox="1"/>
          <p:nvPr/>
        </p:nvSpPr>
        <p:spPr>
          <a:xfrm>
            <a:off x="4029250" y="3467963"/>
            <a:ext cx="29631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Brainstem	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294a4f9394f_0_226"/>
          <p:cNvSpPr txBox="1"/>
          <p:nvPr/>
        </p:nvSpPr>
        <p:spPr>
          <a:xfrm>
            <a:off x="7379075" y="3447263"/>
            <a:ext cx="29631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Aortic and carotid bodies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g294a4f9394f_0_226"/>
          <p:cNvSpPr txBox="1"/>
          <p:nvPr/>
        </p:nvSpPr>
        <p:spPr>
          <a:xfrm>
            <a:off x="3970725" y="4055475"/>
            <a:ext cx="30297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No particular innervation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294a4f9394f_0_226"/>
          <p:cNvSpPr txBox="1"/>
          <p:nvPr/>
        </p:nvSpPr>
        <p:spPr>
          <a:xfrm>
            <a:off x="7413500" y="3963675"/>
            <a:ext cx="31902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Carotid bodies - glossopharyngeal nerve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Aortic bodies - Vagus nerve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94a4f9394f_1_188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g294a4f9394f_1_188"/>
          <p:cNvSpPr txBox="1"/>
          <p:nvPr/>
        </p:nvSpPr>
        <p:spPr>
          <a:xfrm>
            <a:off x="291925" y="239725"/>
            <a:ext cx="11569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are some patients with COPD not given supplemental oxygen for long periods of time?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g294a4f9394f_1_188"/>
          <p:cNvSpPr txBox="1"/>
          <p:nvPr/>
        </p:nvSpPr>
        <p:spPr>
          <a:xfrm>
            <a:off x="545125" y="2276725"/>
            <a:ext cx="110628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COPD - Obstructs airflow, difficulty breathing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294a4f9394f_1_188"/>
          <p:cNvSpPr txBox="1"/>
          <p:nvPr/>
        </p:nvSpPr>
        <p:spPr>
          <a:xfrm>
            <a:off x="311400" y="3217725"/>
            <a:ext cx="117498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Patients have chronically high CO2 levels and thus don’t respond to central chemoreceptor stimulation.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Respiratory drive becomes hypoxic —&gt; dependent on peripheral chemoreceptor stimulation (Oxygen driven)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g294a4f9394f_1_188"/>
          <p:cNvSpPr txBox="1"/>
          <p:nvPr/>
        </p:nvSpPr>
        <p:spPr>
          <a:xfrm>
            <a:off x="401725" y="4847325"/>
            <a:ext cx="11349600" cy="9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If patients with a hypoxic drive were given oxygen → decreased signals by peripheral chemoreceptors → frequency of breathing decreases possibly to point of respiratory arrest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0" name="Google Shape;570;g294a4f9394f_1_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g294a4f9394f_1_188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"/>
          <p:cNvSpPr txBox="1">
            <a:spLocks noGrp="1"/>
          </p:cNvSpPr>
          <p:nvPr>
            <p:ph type="body" idx="1"/>
          </p:nvPr>
        </p:nvSpPr>
        <p:spPr>
          <a:xfrm>
            <a:off x="1981200" y="188205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900"/>
              <a:t>Questions?</a:t>
            </a:r>
            <a:endParaRPr sz="3900"/>
          </a:p>
          <a:p>
            <a:pPr marL="34290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9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7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7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Google Shape;57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8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5" name="Google Shape;58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8"/>
          <p:cNvSpPr txBox="1"/>
          <p:nvPr/>
        </p:nvSpPr>
        <p:spPr>
          <a:xfrm>
            <a:off x="4700364" y="79698"/>
            <a:ext cx="279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8"/>
          <p:cNvSpPr txBox="1"/>
          <p:nvPr/>
        </p:nvSpPr>
        <p:spPr>
          <a:xfrm>
            <a:off x="3647943" y="5609186"/>
            <a:ext cx="538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reps add feedback link here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8" name="Google Shape;58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4473" y="964711"/>
            <a:ext cx="7832856" cy="4405963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8"/>
          <p:cNvSpPr txBox="1"/>
          <p:nvPr/>
        </p:nvSpPr>
        <p:spPr>
          <a:xfrm>
            <a:off x="4252225" y="2563925"/>
            <a:ext cx="2898300" cy="132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reps add QR code here - </a:t>
            </a:r>
            <a:r>
              <a:rPr lang="en-US" sz="11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QR Code Generator (the-qrcode-generator.com)</a:t>
            </a:r>
            <a:endParaRPr sz="2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9"/>
          <p:cNvPicPr preferRelativeResize="0"/>
          <p:nvPr/>
        </p:nvPicPr>
        <p:blipFill rotWithShape="1">
          <a:blip r:embed="rId3">
            <a:alphaModFix/>
          </a:blip>
          <a:srcRect r="3646"/>
          <a:stretch/>
        </p:blipFill>
        <p:spPr>
          <a:xfrm>
            <a:off x="2998243" y="0"/>
            <a:ext cx="6134099" cy="6858000"/>
          </a:xfrm>
          <a:prstGeom prst="rect">
            <a:avLst/>
          </a:prstGeom>
          <a:noFill/>
          <a:ln w="9525" cap="flat" cmpd="sng">
            <a:solidFill>
              <a:srgbClr val="29326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94a4f9394f_0_1"/>
          <p:cNvSpPr txBox="1"/>
          <p:nvPr/>
        </p:nvSpPr>
        <p:spPr>
          <a:xfrm>
            <a:off x="278296" y="239712"/>
            <a:ext cx="116355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E6E9EE"/>
                </a:solidFill>
                <a:latin typeface="Calibri"/>
                <a:ea typeface="Calibri"/>
                <a:cs typeface="Calibri"/>
                <a:sym typeface="Calibri"/>
              </a:rPr>
              <a:t>Anatomy: </a:t>
            </a:r>
            <a:endParaRPr sz="4800" b="0" i="0" u="none" strike="noStrike" cap="none">
              <a:solidFill>
                <a:srgbClr val="E6E9E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294a4f9394f_0_1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g294a4f9394f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94a4f9394f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032769" y="58795"/>
            <a:ext cx="7395314" cy="727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94a4f9394f_0_1"/>
          <p:cNvSpPr/>
          <p:nvPr/>
        </p:nvSpPr>
        <p:spPr>
          <a:xfrm>
            <a:off x="2091565" y="1934817"/>
            <a:ext cx="1301100" cy="2778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C84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35" name="Google Shape;135;g294a4f9394f_0_1"/>
          <p:cNvSpPr/>
          <p:nvPr/>
        </p:nvSpPr>
        <p:spPr>
          <a:xfrm>
            <a:off x="2172217" y="3219980"/>
            <a:ext cx="1301100" cy="2778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C84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36" name="Google Shape;136;g294a4f9394f_0_1"/>
          <p:cNvSpPr/>
          <p:nvPr/>
        </p:nvSpPr>
        <p:spPr>
          <a:xfrm>
            <a:off x="7612235" y="3822954"/>
            <a:ext cx="1301100" cy="2778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C84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37" name="Google Shape;137;g294a4f9394f_0_1"/>
          <p:cNvSpPr/>
          <p:nvPr/>
        </p:nvSpPr>
        <p:spPr>
          <a:xfrm>
            <a:off x="7612235" y="4657841"/>
            <a:ext cx="1439100" cy="2778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C84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138" name="Google Shape;138;g294a4f9394f_0_1"/>
          <p:cNvSpPr/>
          <p:nvPr/>
        </p:nvSpPr>
        <p:spPr>
          <a:xfrm>
            <a:off x="2091565" y="4246427"/>
            <a:ext cx="1301100" cy="6891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C84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94a4f9394f_0_13"/>
          <p:cNvSpPr txBox="1"/>
          <p:nvPr/>
        </p:nvSpPr>
        <p:spPr>
          <a:xfrm>
            <a:off x="278296" y="239712"/>
            <a:ext cx="116355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E6E9EE"/>
                </a:solidFill>
                <a:latin typeface="Calibri"/>
                <a:ea typeface="Calibri"/>
                <a:cs typeface="Calibri"/>
                <a:sym typeface="Calibri"/>
              </a:rPr>
              <a:t>Anatomy: </a:t>
            </a:r>
            <a:endParaRPr sz="4800" b="0" i="0" u="none" strike="noStrike" cap="none">
              <a:solidFill>
                <a:srgbClr val="E6E9E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294a4f9394f_0_13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g294a4f9394f_0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94a4f9394f_0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032769" y="58795"/>
            <a:ext cx="7395314" cy="727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294a4f9394f_0_13"/>
          <p:cNvSpPr/>
          <p:nvPr/>
        </p:nvSpPr>
        <p:spPr>
          <a:xfrm>
            <a:off x="2172217" y="3219980"/>
            <a:ext cx="1301100" cy="2778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C84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48" name="Google Shape;148;g294a4f9394f_0_13"/>
          <p:cNvSpPr/>
          <p:nvPr/>
        </p:nvSpPr>
        <p:spPr>
          <a:xfrm>
            <a:off x="7612235" y="3822954"/>
            <a:ext cx="1301100" cy="2778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C84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49" name="Google Shape;149;g294a4f9394f_0_13"/>
          <p:cNvSpPr/>
          <p:nvPr/>
        </p:nvSpPr>
        <p:spPr>
          <a:xfrm>
            <a:off x="7612235" y="4657841"/>
            <a:ext cx="1439100" cy="2778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C84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150" name="Google Shape;150;g294a4f9394f_0_13"/>
          <p:cNvSpPr/>
          <p:nvPr/>
        </p:nvSpPr>
        <p:spPr>
          <a:xfrm>
            <a:off x="2091565" y="4246427"/>
            <a:ext cx="1301100" cy="6891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C84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94a4f9394f_0_24"/>
          <p:cNvSpPr txBox="1"/>
          <p:nvPr/>
        </p:nvSpPr>
        <p:spPr>
          <a:xfrm>
            <a:off x="278296" y="239712"/>
            <a:ext cx="116355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E6E9EE"/>
                </a:solidFill>
                <a:latin typeface="Calibri"/>
                <a:ea typeface="Calibri"/>
                <a:cs typeface="Calibri"/>
                <a:sym typeface="Calibri"/>
              </a:rPr>
              <a:t>Anatomy: </a:t>
            </a:r>
            <a:endParaRPr sz="4800" b="0" i="0" u="none" strike="noStrike" cap="none">
              <a:solidFill>
                <a:srgbClr val="E6E9E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294a4f9394f_0_24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g294a4f9394f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294a4f9394f_0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032769" y="58795"/>
            <a:ext cx="7395314" cy="727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294a4f9394f_0_24"/>
          <p:cNvSpPr/>
          <p:nvPr/>
        </p:nvSpPr>
        <p:spPr>
          <a:xfrm>
            <a:off x="7612235" y="3822954"/>
            <a:ext cx="1301100" cy="2778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C84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60" name="Google Shape;160;g294a4f9394f_0_24"/>
          <p:cNvSpPr/>
          <p:nvPr/>
        </p:nvSpPr>
        <p:spPr>
          <a:xfrm>
            <a:off x="7612235" y="4657841"/>
            <a:ext cx="1439100" cy="2778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C84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161" name="Google Shape;161;g294a4f9394f_0_24"/>
          <p:cNvSpPr/>
          <p:nvPr/>
        </p:nvSpPr>
        <p:spPr>
          <a:xfrm>
            <a:off x="2091565" y="4246427"/>
            <a:ext cx="1301100" cy="6891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C84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4a4f9394f_0_34"/>
          <p:cNvSpPr txBox="1"/>
          <p:nvPr/>
        </p:nvSpPr>
        <p:spPr>
          <a:xfrm>
            <a:off x="278296" y="239712"/>
            <a:ext cx="116355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E6E9EE"/>
                </a:solidFill>
                <a:latin typeface="Calibri"/>
                <a:ea typeface="Calibri"/>
                <a:cs typeface="Calibri"/>
                <a:sym typeface="Calibri"/>
              </a:rPr>
              <a:t>Anatomy: </a:t>
            </a:r>
            <a:endParaRPr sz="4800" b="0" i="0" u="none" strike="noStrike" cap="none">
              <a:solidFill>
                <a:srgbClr val="E6E9E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294a4f9394f_0_34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g294a4f9394f_0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94a4f9394f_0_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032769" y="58795"/>
            <a:ext cx="7395314" cy="727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294a4f9394f_0_34"/>
          <p:cNvSpPr/>
          <p:nvPr/>
        </p:nvSpPr>
        <p:spPr>
          <a:xfrm>
            <a:off x="7612235" y="3822954"/>
            <a:ext cx="1301100" cy="2778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C84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71" name="Google Shape;171;g294a4f9394f_0_34"/>
          <p:cNvSpPr/>
          <p:nvPr/>
        </p:nvSpPr>
        <p:spPr>
          <a:xfrm>
            <a:off x="7612235" y="4657841"/>
            <a:ext cx="1439100" cy="2778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C84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94a4f9394f_0_43"/>
          <p:cNvSpPr txBox="1"/>
          <p:nvPr/>
        </p:nvSpPr>
        <p:spPr>
          <a:xfrm>
            <a:off x="278296" y="239712"/>
            <a:ext cx="116355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E6E9EE"/>
                </a:solidFill>
                <a:latin typeface="Calibri"/>
                <a:ea typeface="Calibri"/>
                <a:cs typeface="Calibri"/>
                <a:sym typeface="Calibri"/>
              </a:rPr>
              <a:t>Anatomy: </a:t>
            </a:r>
            <a:endParaRPr sz="4800" b="0" i="0" u="none" strike="noStrike" cap="none">
              <a:solidFill>
                <a:srgbClr val="E6E9E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294a4f9394f_0_43"/>
          <p:cNvSpPr txBox="1"/>
          <p:nvPr/>
        </p:nvSpPr>
        <p:spPr>
          <a:xfrm>
            <a:off x="1465904" y="6269388"/>
            <a:ext cx="5065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g294a4f9394f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294a4f9394f_0_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032769" y="58795"/>
            <a:ext cx="7395314" cy="727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294a4f9394f_0_43"/>
          <p:cNvSpPr/>
          <p:nvPr/>
        </p:nvSpPr>
        <p:spPr>
          <a:xfrm>
            <a:off x="7612235" y="4657841"/>
            <a:ext cx="1439100" cy="2778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C84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8F4E4"/>
      </a:lt1>
      <a:dk2>
        <a:srgbClr val="44546A"/>
      </a:dk2>
      <a:lt2>
        <a:srgbClr val="F8F4E4"/>
      </a:lt2>
      <a:accent1>
        <a:srgbClr val="D7B5C6"/>
      </a:accent1>
      <a:accent2>
        <a:srgbClr val="9A8AFA"/>
      </a:accent2>
      <a:accent3>
        <a:srgbClr val="E9D1F7"/>
      </a:accent3>
      <a:accent4>
        <a:srgbClr val="8496B0"/>
      </a:accent4>
      <a:accent5>
        <a:srgbClr val="48A1FA"/>
      </a:accent5>
      <a:accent6>
        <a:srgbClr val="F7CBA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2290</Words>
  <Application>Microsoft Office PowerPoint</Application>
  <PresentationFormat>Widescreen</PresentationFormat>
  <Paragraphs>379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Radley</vt:lpstr>
      <vt:lpstr>Rockwell</vt:lpstr>
      <vt:lpstr>Calibri</vt:lpstr>
      <vt:lpstr>Arial</vt:lpstr>
      <vt:lpstr>Noto Sans Symbols</vt:lpstr>
      <vt:lpstr>Office Theme</vt:lpstr>
      <vt:lpstr>PowerPoint Presentation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Anterior triangle of the neck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PHYSIOLOGY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</dc:creator>
  <cp:lastModifiedBy>Amber Dabill</cp:lastModifiedBy>
  <cp:revision>1</cp:revision>
  <dcterms:modified xsi:type="dcterms:W3CDTF">2023-11-14T12:20:28Z</dcterms:modified>
</cp:coreProperties>
</file>