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y="6858000" cx="12192000"/>
  <p:notesSz cx="6858000" cy="9144000"/>
  <p:embeddedFontLst>
    <p:embeddedFont>
      <p:font typeface="Radley"/>
      <p:regular r:id="rId74"/>
      <p: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6" roundtripDataSignature="AMtx7mgqXfqj5tpmQZI+ng+yl4BFKACP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0CCEC7-5283-4689-87A2-C2C53D27E973}">
  <a:tblStyle styleId="{0C0CCEC7-5283-4689-87A2-C2C53D27E9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Radley-italic.fntdata"/><Relationship Id="rId30" Type="http://schemas.openxmlformats.org/officeDocument/2006/relationships/slide" Target="slides/slide25.xml"/><Relationship Id="rId74" Type="http://schemas.openxmlformats.org/officeDocument/2006/relationships/font" Target="fonts/Radley-regular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76" Type="http://customschemas.google.com/relationships/presentationmetadata" Target="meta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e26f1fc4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174" name="Google Shape;174;g2ce26f1fc4c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e26f1fc4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183" name="Google Shape;183;g2ce26f1fc4c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f4dbe6f8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193" name="Google Shape;193;g2cf4dbe6f85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f4dbe6f8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202" name="Google Shape;202;g2cf4dbe6f85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bf3b4e79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1" name="Google Shape;211;g2cbf3b4e792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cf4dbe6f8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0" name="Google Shape;220;g2cf4dbe6f85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e26f1fc4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9" name="Google Shape;229;g2ce26f1fc4c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f4dbe6f8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38" name="Google Shape;238;g2cf4dbe6f85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e26f1fc4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47" name="Google Shape;247;g2ce26f1fc4c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e26f1fc4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7" name="Google Shape;257;g2ce26f1fc4c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e26f1fc4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68" name="Google Shape;268;g2ce26f1fc4c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e26f1fc4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78" name="Google Shape;278;g2ce26f1fc4c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f4dbe6f8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0" name="Google Shape;290;g2cf4dbe6f85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f4dbe6f8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9" name="Google Shape;299;g2cf4dbe6f85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e26f1fc4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08" name="Google Shape;308;g2ce26f1fc4c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e26f1fc4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17" name="Google Shape;317;g2ce26f1fc4c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e26f1fc4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27" name="Google Shape;327;g2ce26f1fc4c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e26f1fc4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37" name="Google Shape;337;g2ce26f1fc4c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e26f1fc4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46" name="Google Shape;346;g2ce26f1fc4c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ce26f1fc4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55" name="Google Shape;355;g2ce26f1fc4c_0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f4dbe6f8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64" name="Google Shape;364;g2cf4dbe6f85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ce26f1fc4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73" name="Google Shape;373;g2ce26f1fc4c_0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e26f1fc4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83" name="Google Shape;383;g2ce26f1fc4c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e26f1fc4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93" name="Google Shape;393;g2ce26f1fc4c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ce26f1fc4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04" name="Google Shape;404;g2ce26f1fc4c_0_2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e26f1fc4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14" name="Google Shape;414;g2ce26f1fc4c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ce26f1fc4c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23" name="Google Shape;423;g2ce26f1fc4c_0_2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ce26f1fc4c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32" name="Google Shape;432;g2ce26f1fc4c_0_2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ce26f1fc4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41" name="Google Shape;441;g2ce26f1fc4c_0_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ce26f1fc4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50" name="Google Shape;450;g2ce26f1fc4c_0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ce26f1fc4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59" name="Google Shape;459;g2ce26f1fc4c_0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ce26f1fc4c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68" name="Google Shape;468;g2ce26f1fc4c_0_2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ce26f1fc4c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77" name="Google Shape;477;g2ce26f1fc4c_0_2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ce26f1fc4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86" name="Google Shape;486;g2ce26f1fc4c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f4dbe6f8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97" name="Google Shape;497;g2cf4dbe6f85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f4dbe6f8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06" name="Google Shape;506;g2cf4dbe6f85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f4dbe6f8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15" name="Google Shape;515;g2cf4dbe6f85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ce26f1fc4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24" name="Google Shape;524;g2ce26f1fc4c_0_3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ce644e5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34" name="Google Shape;534;g2ce644e589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ce26f1fc4c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43" name="Google Shape;543;g2ce26f1fc4c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bf3b4e7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4" name="Google Shape;124;g2cbf3b4e79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ce644e58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54" name="Google Shape;554;g2ce644e589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ce644e58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66" name="Google Shape;566;g2ce644e589b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ce644e589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76" name="Google Shape;576;g2ce644e589b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cf4dbe6f8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89" name="Google Shape;589;g2cf4dbe6f85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cf4dbe6f8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98" name="Google Shape;598;g2cf4dbe6f85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cf4dbe6f8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07" name="Google Shape;607;g2cf4dbe6f85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cf4dbe6f8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16" name="Google Shape;616;g2cf4dbe6f85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ceb88302c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25" name="Google Shape;625;g2ceb88302c1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ceb88302c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33" name="Google Shape;633;g2ceb88302c1_1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ceb88302c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43" name="Google Shape;643;g2ceb88302c1_1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e26f1fc4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36" name="Google Shape;136;g2ce26f1fc4c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ceb88302c1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52" name="Google Shape;652;g2ceb88302c1_1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cf4dbe6f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61" name="Google Shape;661;g2cf4dbe6f8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cf4dbe6f8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70" name="Google Shape;670;g2cf4dbe6f85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cf4dbe6f8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80" name="Google Shape;680;g2cf4dbe6f8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cf4dbe6f8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89" name="Google Shape;689;g2cf4dbe6f85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cf4dbe6f8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98" name="Google Shape;698;g2cf4dbe6f85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07" name="Google Shape;7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6" name="Google Shape;7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5" name="Google Shape;7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e26f1fc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145" name="Google Shape;145;g2ce26f1fc4c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e26f1fc4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156" name="Google Shape;156;g2ce26f1fc4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e26f1fc4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All affect filtrate volume</a:t>
            </a:r>
            <a:endParaRPr/>
          </a:p>
        </p:txBody>
      </p:sp>
      <p:sp>
        <p:nvSpPr>
          <p:cNvPr id="165" name="Google Shape;165;g2ce26f1fc4c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Relationship Id="rId4" Type="http://schemas.openxmlformats.org/officeDocument/2006/relationships/hyperlink" Target="https://forms.gle/PxQg4yFBHK2aA1xj7" TargetMode="External"/><Relationship Id="rId5" Type="http://schemas.openxmlformats.org/officeDocument/2006/relationships/image" Target="../media/image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061475" y="5930880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2023/2024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11472" l="0" r="0" t="0"/>
          <a:stretch/>
        </p:blipFill>
        <p:spPr>
          <a:xfrm>
            <a:off x="2358025" y="-587025"/>
            <a:ext cx="7475949" cy="66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e26f1fc4c_0_3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ce26f1fc4c_0_30"/>
          <p:cNvSpPr txBox="1"/>
          <p:nvPr/>
        </p:nvSpPr>
        <p:spPr>
          <a:xfrm>
            <a:off x="16534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Calculating GFR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ce26f1fc4c_0_30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ce26f1fc4c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ce26f1fc4c_0_30"/>
          <p:cNvSpPr txBox="1"/>
          <p:nvPr/>
        </p:nvSpPr>
        <p:spPr>
          <a:xfrm>
            <a:off x="304800" y="1620900"/>
            <a:ext cx="11635500" cy="3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filtered molecule as a measurable control for filtration volume.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Freely filtered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secreted or absorbed in tubules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metabolised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Molecule fits these criteria and is used?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Creatinine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(insulin ideal)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e26f1fc4c_0_3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ce26f1fc4c_0_38"/>
          <p:cNvSpPr txBox="1"/>
          <p:nvPr/>
        </p:nvSpPr>
        <p:spPr>
          <a:xfrm>
            <a:off x="679294" y="487950"/>
            <a:ext cx="80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Calculating GFR - Creatinine clearance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ce26f1fc4c_0_3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2ce26f1fc4c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ce26f1fc4c_0_38"/>
          <p:cNvSpPr txBox="1"/>
          <p:nvPr/>
        </p:nvSpPr>
        <p:spPr>
          <a:xfrm>
            <a:off x="3397400" y="1607925"/>
            <a:ext cx="5397300" cy="18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GFR = UrineC x urine flow rate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—--------------------------------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PlasmaC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ce26f1fc4c_0_38"/>
          <p:cNvSpPr txBox="1"/>
          <p:nvPr/>
        </p:nvSpPr>
        <p:spPr>
          <a:xfrm>
            <a:off x="2821750" y="3967500"/>
            <a:ext cx="66600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GFR (70kg healthy person) = &gt;125ml/min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Creatinine = &gt;90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f4dbe6f85_0_2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cf4dbe6f85_0_28"/>
          <p:cNvSpPr txBox="1"/>
          <p:nvPr/>
        </p:nvSpPr>
        <p:spPr>
          <a:xfrm>
            <a:off x="679294" y="487950"/>
            <a:ext cx="80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cf4dbe6f85_0_2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2cf4dbe6f85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cf4dbe6f85_0_28"/>
          <p:cNvSpPr txBox="1"/>
          <p:nvPr/>
        </p:nvSpPr>
        <p:spPr>
          <a:xfrm>
            <a:off x="304800" y="1607925"/>
            <a:ext cx="11609100" cy="18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process related to glucose do the kidneys undergo in the post-absorptive state? [2]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f4dbe6f85_0_3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cf4dbe6f85_0_37"/>
          <p:cNvSpPr txBox="1"/>
          <p:nvPr/>
        </p:nvSpPr>
        <p:spPr>
          <a:xfrm>
            <a:off x="679294" y="487950"/>
            <a:ext cx="80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cf4dbe6f85_0_3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cf4dbe6f85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cf4dbe6f85_0_37"/>
          <p:cNvSpPr txBox="1"/>
          <p:nvPr/>
        </p:nvSpPr>
        <p:spPr>
          <a:xfrm>
            <a:off x="304800" y="1607925"/>
            <a:ext cx="11609100" cy="28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process related to glucose do the kidneys undergo in the post-absorptive state? [2]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Gluconeogenesis mainly in the PCT.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Synthesizing glucose from non-hexose precursors (in this case lactate specifically)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bf3b4e792_0_2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cbf3b4e792_0_20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cbf3b4e792_0_20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2cbf3b4e792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0948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cbf3b4e792_0_20"/>
          <p:cNvSpPr txBox="1"/>
          <p:nvPr/>
        </p:nvSpPr>
        <p:spPr>
          <a:xfrm>
            <a:off x="311300" y="1306950"/>
            <a:ext cx="115695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2 functions of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normal GFR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molecule is used to measure GFR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what process are substances filtered into the BC?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 flow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transport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Exocytosis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Osmosis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f4dbe6f85_0_4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cf4dbe6f85_0_45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cf4dbe6f85_0_4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cf4dbe6f85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0948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cf4dbe6f85_0_45"/>
          <p:cNvSpPr txBox="1"/>
          <p:nvPr/>
        </p:nvSpPr>
        <p:spPr>
          <a:xfrm>
            <a:off x="311300" y="1306950"/>
            <a:ext cx="11569500" cy="4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Which of the following is not a reason that creatinine clearance is used to measure GFR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Freely filtered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secreted or absorbed in tubules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molecular weight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metabolised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Which of the following is true about renal clearance? (urineC x flow rate)/plasmaC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GFR is with creatinine clearance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substance with clearance &gt; GFR must be filtered and secreted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substance with clearance &gt; GFR must be filtered and absorbed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calculated using only urine flow rate and urine concentration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e26f1fc4c_0_5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ce26f1fc4c_0_55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ce26f1fc4c_0_5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ce26f1fc4c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ce26f1fc4c_0_55"/>
          <p:cNvSpPr txBox="1"/>
          <p:nvPr/>
        </p:nvSpPr>
        <p:spPr>
          <a:xfrm>
            <a:off x="850750" y="1631575"/>
            <a:ext cx="115695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2 functions of the kidney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water, ion, acid/base regulation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product removal (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/chemical)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Gluconeogenesis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Hormone/enzyme production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normal GFR  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125ml/min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molecule is used to measure GFR    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Creatinine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what process are substances filtered into the BC?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 flow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transport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Exocytosis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Osmosis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f4dbe6f85_0_6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cf4dbe6f85_0_61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cf4dbe6f85_0_6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2cf4dbe6f85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0948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cf4dbe6f85_0_61"/>
          <p:cNvSpPr txBox="1"/>
          <p:nvPr/>
        </p:nvSpPr>
        <p:spPr>
          <a:xfrm>
            <a:off x="311300" y="1306950"/>
            <a:ext cx="11569500" cy="4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Which of the following is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reason that creatinine clearance is used to measure GFR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Freely filtered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secreted or absorbed in tubules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molecular weight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metabolised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Which of the following is true about renal clearance? (urineC x flow rate)/plasmaC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approximation of GFR is with creatinine clearance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substance with clearance &gt; GFR must be filtered and secreted 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substance with clearance &gt; GFR must be filtered and absorbed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calculated using only urine flow rate and urine concentration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e26f1fc4c_0_7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ce26f1fc4c_0_71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Filtration Pressure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ce26f1fc4c_0_7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2ce26f1fc4c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ce26f1fc4c_0_71"/>
          <p:cNvSpPr txBox="1"/>
          <p:nvPr/>
        </p:nvSpPr>
        <p:spPr>
          <a:xfrm>
            <a:off x="344175" y="1631650"/>
            <a:ext cx="115695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Starling forces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Hydrostatic pressure (Pa caused by flow resistance in the glomerular capillaries or Bowman’s capsule.)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Oncotic pressure (Pa caused by osmotic movement as a result of protein concentration differences.)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ce26f1fc4c_0_71"/>
          <p:cNvSpPr txBox="1"/>
          <p:nvPr/>
        </p:nvSpPr>
        <p:spPr>
          <a:xfrm>
            <a:off x="1441750" y="3987500"/>
            <a:ext cx="102480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Hydrostatic Pa in glomerulus (Pgc) is impacted by the lumen radius of afferent and efferent arterioles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Oncotic Pa in Bowman’s capsule (πbs) is zero because in a healthy kidney, no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cross into the Bowman’s capsule so there is nothing to produce osmotic movement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e26f1fc4c_0_8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ce26f1fc4c_0_81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Filtration Pressure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ce26f1fc4c_0_8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2ce26f1fc4c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ce26f1fc4c_0_81"/>
          <p:cNvSpPr txBox="1"/>
          <p:nvPr/>
        </p:nvSpPr>
        <p:spPr>
          <a:xfrm>
            <a:off x="344175" y="1631650"/>
            <a:ext cx="1156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Starling forces: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Glomerular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Filtration Pa = Pgc - Pbs - πgc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ce26f1fc4c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75" y="2527100"/>
            <a:ext cx="3133725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ce26f1fc4c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3700" y="2831900"/>
            <a:ext cx="55435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1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Alice Wilkinson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24/04/24 6:30pm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UGAR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e26f1fc4c_0_6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ce26f1fc4c_0_63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Hydrostatic Pressure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ce26f1fc4c_0_6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ce26f1fc4c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0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ce26f1fc4c_0_63"/>
          <p:cNvSpPr txBox="1"/>
          <p:nvPr/>
        </p:nvSpPr>
        <p:spPr>
          <a:xfrm>
            <a:off x="278300" y="1507151"/>
            <a:ext cx="5744100" cy="4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AUTOREGULATION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(afferent)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arteriole smooth muscle in nephron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Myogenic: raised Pa in arteriole detected so afferent constricts to lower Pa and GFR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Tubuloglomerular: RAAS*. Change in NaCl detected (macula densa) so afferent lumen adjusts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ce26f1fc4c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125" y="1484200"/>
            <a:ext cx="5512751" cy="46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e26f1fc4c_0_9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ce26f1fc4c_0_99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Capillary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permeability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ce26f1fc4c_0_9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ce26f1fc4c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ce26f1fc4c_0_99"/>
          <p:cNvSpPr txBox="1"/>
          <p:nvPr/>
        </p:nvSpPr>
        <p:spPr>
          <a:xfrm>
            <a:off x="278300" y="1306925"/>
            <a:ext cx="115695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Significantly higher filtration rates of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capillaries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nephron compared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systematically.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ce26f1fc4c_0_99"/>
          <p:cNvSpPr txBox="1"/>
          <p:nvPr/>
        </p:nvSpPr>
        <p:spPr>
          <a:xfrm>
            <a:off x="-97450" y="2201775"/>
            <a:ext cx="68061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histology (Highly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fenestrated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capillaries, podocytes with filtration slits. Allow lots of bulk transport, not high molecular weight molecules (blood cells, proteins/protein-bound minerals)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Filtration pathway -vely charged as are most proteins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2ce26f1fc4c_0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713" y="1870063"/>
            <a:ext cx="3393500" cy="31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ce26f1fc4c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1375" y="3521575"/>
            <a:ext cx="3117875" cy="31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f4dbe6f85_0_7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cf4dbe6f85_0_77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cf4dbe6f85_0_7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2cf4dbe6f85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cf4dbe6f85_0_77"/>
          <p:cNvSpPr txBox="1"/>
          <p:nvPr/>
        </p:nvSpPr>
        <p:spPr>
          <a:xfrm>
            <a:off x="732900" y="1306925"/>
            <a:ext cx="11569500" cy="4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will lead to increased glomerular fluid filtration?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plasma protein concentration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fluid pressure in the bowman’s space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glomerular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capillary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blood pressure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Afferent arteriole constriction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True or false: Oncotic pressure of bowman’s capsule is 0 because there is no significant protein concentration to drive osmosis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Which of the following stimulates the myogenic response in hydrostatic autoregulation?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RAAS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Macula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densa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detention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NaCl change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Cardiac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baroreceptors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detecting a change in systemic blood pressure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nephron arteriole smooth muscle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cf4dbe6f85_0_8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cf4dbe6f85_0_88"/>
          <p:cNvSpPr txBox="1"/>
          <p:nvPr/>
        </p:nvSpPr>
        <p:spPr>
          <a:xfrm>
            <a:off x="5884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cf4dbe6f85_0_8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2cf4dbe6f85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cf4dbe6f85_0_88"/>
          <p:cNvSpPr txBox="1"/>
          <p:nvPr/>
        </p:nvSpPr>
        <p:spPr>
          <a:xfrm>
            <a:off x="732900" y="1306925"/>
            <a:ext cx="11569500" cy="4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will lead to increased glomerular fluid filtration?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plasma protein concentration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fluid pressure in the bowman’s space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glomerular capillary blood pressure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Afferent arteriole constriction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True or false: Oncotic pressure of bowman’s capsule is 0 because there is no significant protein concentration to drive osmosis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Which of the following stimulates the myogenic response in hydrostatic autoregulation?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RAAS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Macula densa detention of NaCl change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Cardiac baroreceptors detecting a change in systemic blood pressure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property of nephron arteriole smooth muscle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e26f1fc4c_0_11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ce26f1fc4c_0_113"/>
          <p:cNvSpPr txBox="1"/>
          <p:nvPr/>
        </p:nvSpPr>
        <p:spPr>
          <a:xfrm>
            <a:off x="1653448" y="487950"/>
            <a:ext cx="551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 and water Regulation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ce26f1fc4c_0_113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2ce26f1fc4c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ce26f1fc4c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150" y="1506675"/>
            <a:ext cx="10036874" cy="48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e26f1fc4c_0_13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ce26f1fc4c_0_131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Proximal Convoluted Tubule (PCT)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ce26f1fc4c_0_131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2ce26f1fc4c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ce26f1fc4c_0_131"/>
          <p:cNvSpPr txBox="1"/>
          <p:nvPr/>
        </p:nvSpPr>
        <p:spPr>
          <a:xfrm>
            <a:off x="330275" y="1551613"/>
            <a:ext cx="6674100" cy="4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active Na+ reabsorption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(BC → tubular cell)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Na+/H+ countertransport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co- transports MANY molecules (glucose, phosphates, aa, lactates)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(tubular cell → GC)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NaKATPase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3Na out/2K in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freely flows due to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(many aquaporins) PCT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2ce26f1fc4c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024" y="1805425"/>
            <a:ext cx="5757350" cy="46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e26f1fc4c_0_15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ce26f1fc4c_0_151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Proximal Convoluted Tubule (PCT)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ce26f1fc4c_0_151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ce26f1fc4c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ce26f1fc4c_0_151"/>
          <p:cNvSpPr txBox="1"/>
          <p:nvPr/>
        </p:nvSpPr>
        <p:spPr>
          <a:xfrm>
            <a:off x="330275" y="1551625"/>
            <a:ext cx="6138000" cy="4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 bicarb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reabsorption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tubular cell: CO2 + H20 → H2CO3 (carbonic anhydrase)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Co-transported out of cell into capillaries with Na+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g2ce26f1fc4c_0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000" y="2240500"/>
            <a:ext cx="296227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e26f1fc4c_0_16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ce26f1fc4c_0_162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Proximal Convoluted Tubule (PCT)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ce26f1fc4c_0_162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ce26f1fc4c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ce26f1fc4c_0_162"/>
          <p:cNvSpPr txBox="1"/>
          <p:nvPr/>
        </p:nvSpPr>
        <p:spPr>
          <a:xfrm>
            <a:off x="330275" y="1551625"/>
            <a:ext cx="115155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reabsorption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Co-transported with Na+ (different co-transported for each different AA)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Cl- absorption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tight junctions between tubular cells means Na+ and Cl- can diffuse freely out of the lumen into capillaries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e26f1fc4c_0_17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ce26f1fc4c_0_171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Proximal Convoluted Tubule (PCT)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ce26f1fc4c_0_171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2ce26f1fc4c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ce26f1fc4c_0_171"/>
          <p:cNvSpPr txBox="1"/>
          <p:nvPr/>
        </p:nvSpPr>
        <p:spPr>
          <a:xfrm>
            <a:off x="330275" y="1551625"/>
            <a:ext cx="115155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transport maximum?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Glucosuria?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e26f1fc4c_0_17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ce26f1fc4c_0_179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Proximal Convoluted Tubule (PCT)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ce26f1fc4c_0_179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g2ce26f1fc4c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ce26f1fc4c_0_179"/>
          <p:cNvSpPr txBox="1"/>
          <p:nvPr/>
        </p:nvSpPr>
        <p:spPr>
          <a:xfrm>
            <a:off x="330275" y="1551625"/>
            <a:ext cx="115155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transport maximum?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limit to the amount of material the tubule can reabsorb per unit time due to binding site saturation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Glucosuria?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304800" y="1600200"/>
            <a:ext cx="5355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Renal: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Basic Renal Processes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Ion and water regulation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Hormone regulation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Pituitary: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Hormones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Feedback loops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6386350" y="2054800"/>
            <a:ext cx="5487600" cy="3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Thyroid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Pancreas: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Endocrine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cf4dbe6f85_0_6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cf4dbe6f85_0_69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Proximal Convoluted Tubule (PCT)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cf4dbe6f85_0_69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g2cf4dbe6f85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2cf4dbe6f85_0_69"/>
          <p:cNvSpPr txBox="1"/>
          <p:nvPr/>
        </p:nvSpPr>
        <p:spPr>
          <a:xfrm>
            <a:off x="330275" y="1551625"/>
            <a:ext cx="115155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transport maximum?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limit to the amount of material the tubule can reabsorb per unit time due to binding site saturation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Glucosuria?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in a non-diabetic person’s urine due to plasma glucose exceeding TM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e26f1fc4c_0_18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ce26f1fc4c_0_187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ce26f1fc4c_0_187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2ce26f1fc4c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ce26f1fc4c_0_187"/>
          <p:cNvSpPr txBox="1"/>
          <p:nvPr/>
        </p:nvSpPr>
        <p:spPr>
          <a:xfrm>
            <a:off x="330275" y="1551625"/>
            <a:ext cx="5371800" cy="4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 Limb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permeable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doesn’t exchange Na/Cl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moves between limb + interstitial fluid until osmolarity is the same between them.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hyperosmotic (less water lost, more solute in IF) further into medulla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ce26f1fc4c_0_187"/>
          <p:cNvSpPr txBox="1"/>
          <p:nvPr/>
        </p:nvSpPr>
        <p:spPr>
          <a:xfrm>
            <a:off x="6481325" y="1805425"/>
            <a:ext cx="54324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Ascending limb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Reabsorbs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(pumps out) Na + Cl but is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impermeable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water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 limb + IF have a higher osmolarity, distal tubule is more diluted and IF is hyperosmotic ready for bulk H2O reabsorption at collecting duct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e26f1fc4c_0_196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ce26f1fc4c_0_196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ce26f1fc4c_0_196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2ce26f1fc4c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ce26f1fc4c_0_196"/>
          <p:cNvPicPr preferRelativeResize="0"/>
          <p:nvPr/>
        </p:nvPicPr>
        <p:blipFill rotWithShape="1">
          <a:blip r:embed="rId4">
            <a:alphaModFix/>
          </a:blip>
          <a:srcRect b="9869" l="0" r="0" t="10277"/>
          <a:stretch/>
        </p:blipFill>
        <p:spPr>
          <a:xfrm>
            <a:off x="5329250" y="1631257"/>
            <a:ext cx="4490050" cy="467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ce26f1fc4c_0_196"/>
          <p:cNvSpPr txBox="1"/>
          <p:nvPr/>
        </p:nvSpPr>
        <p:spPr>
          <a:xfrm>
            <a:off x="532525" y="1631250"/>
            <a:ext cx="43383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now, pretend the filtrate in the tubules is stationary! Easier to explain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e26f1fc4c_0_20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ce26f1fc4c_0_208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ce26f1fc4c_0_208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2ce26f1fc4c_0_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ce26f1fc4c_0_208"/>
          <p:cNvPicPr preferRelativeResize="0"/>
          <p:nvPr/>
        </p:nvPicPr>
        <p:blipFill rotWithShape="1">
          <a:blip r:embed="rId4">
            <a:alphaModFix/>
          </a:blip>
          <a:srcRect b="-8130" l="10070" r="11071" t="8130"/>
          <a:stretch/>
        </p:blipFill>
        <p:spPr>
          <a:xfrm>
            <a:off x="1315725" y="1478000"/>
            <a:ext cx="3827775" cy="52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ce26f1fc4c_0_208"/>
          <p:cNvSpPr txBox="1"/>
          <p:nvPr/>
        </p:nvSpPr>
        <p:spPr>
          <a:xfrm>
            <a:off x="5857875" y="1478000"/>
            <a:ext cx="55461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achieving: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Reabsorbed H2O into the blood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Hyperosmotic IF so there can be massive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 reabsorption at the collecting duct + conc urine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Hypoosmotic fluid in distal tube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ce26f1fc4c_0_208"/>
          <p:cNvSpPr txBox="1"/>
          <p:nvPr/>
        </p:nvSpPr>
        <p:spPr>
          <a:xfrm>
            <a:off x="5740975" y="4273275"/>
            <a:ext cx="5377200" cy="2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countercurrent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difference in osmolarities between the ascending and descending so IF hyperosmolarity can be maintained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e26f1fc4c_0_22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ce26f1fc4c_0_221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ce26f1fc4c_0_221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2ce26f1fc4c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2ce26f1fc4c_0_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300" y="1621575"/>
            <a:ext cx="3306575" cy="41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2ce26f1fc4c_0_221"/>
          <p:cNvSpPr txBox="1"/>
          <p:nvPr/>
        </p:nvSpPr>
        <p:spPr>
          <a:xfrm>
            <a:off x="3831650" y="1688525"/>
            <a:ext cx="78321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add back in the idea of flow!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Ascending limb is more diluted and has generally less stuff in it so flow is slower than descending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+ Cl transport = NKCC2 proton pump (Na, Cl, and K)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back into Loop lumen by ROMK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e26f1fc4c_0_234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2ce26f1fc4c_0_234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ce26f1fc4c_0_234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g2ce26f1fc4c_0_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ce26f1fc4c_0_234"/>
          <p:cNvSpPr txBox="1"/>
          <p:nvPr/>
        </p:nvSpPr>
        <p:spPr>
          <a:xfrm>
            <a:off x="278300" y="1688525"/>
            <a:ext cx="11385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drug inhibits NKCC2 in order to dilute the blood and concentrate urine? [1]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ce26f1fc4c_0_27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2ce26f1fc4c_0_275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2ce26f1fc4c_0_275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g2ce26f1fc4c_0_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2ce26f1fc4c_0_275"/>
          <p:cNvSpPr txBox="1"/>
          <p:nvPr/>
        </p:nvSpPr>
        <p:spPr>
          <a:xfrm>
            <a:off x="278300" y="1688525"/>
            <a:ext cx="11385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drug inhibits NKCC2 in order to dilute the blood and concentrate urine? [1]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Frusemide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e26f1fc4c_0_26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2ce26f1fc4c_0_267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ce26f1fc4c_0_267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g2ce26f1fc4c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2ce26f1fc4c_0_267"/>
          <p:cNvSpPr txBox="1"/>
          <p:nvPr/>
        </p:nvSpPr>
        <p:spPr>
          <a:xfrm>
            <a:off x="278300" y="1688525"/>
            <a:ext cx="11385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mass diffusion from hyperosmotic IF into blood vessels prevented? [2 marks]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ce26f1fc4c_0_24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2ce26f1fc4c_0_243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2ce26f1fc4c_0_243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g2ce26f1fc4c_0_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ce26f1fc4c_0_243"/>
          <p:cNvSpPr txBox="1"/>
          <p:nvPr/>
        </p:nvSpPr>
        <p:spPr>
          <a:xfrm>
            <a:off x="278300" y="1688525"/>
            <a:ext cx="11385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mass diffusion from hyperosmotic IF into blood vessels prevented? [2 marks]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Specialised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blood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vessels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medulla called vasa recta have a hairpin loop structure.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effect of solutes in/water out as it descended deeper, is reversed after the loop bends and ascends. Solutes out/water in again.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ce26f1fc4c_0_25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2ce26f1fc4c_0_251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Distal convoluted tube (DCT)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2ce26f1fc4c_0_251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g2ce26f1fc4c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2ce26f1fc4c_0_251"/>
          <p:cNvSpPr txBox="1"/>
          <p:nvPr/>
        </p:nvSpPr>
        <p:spPr>
          <a:xfrm>
            <a:off x="278300" y="1688525"/>
            <a:ext cx="11385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tune reabsorption of solutes (Na, K, Pi, Ca)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Co-transporter for Na and Cl reabsorption: NCC → further dilutes filtrate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drug inhibits NCC? [1]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375048" y="1563075"/>
            <a:ext cx="115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400" u="sng"/>
              <a:t>Functions of the kidneys: </a:t>
            </a:r>
            <a:endParaRPr sz="3400" u="sng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3400"/>
              <a:t>Water, ion, and acid-base</a:t>
            </a:r>
            <a:r>
              <a:rPr b="1" lang="en-US" sz="3400"/>
              <a:t> regulation</a:t>
            </a:r>
            <a:endParaRPr b="1" sz="3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3400"/>
              <a:t>Removal of </a:t>
            </a:r>
            <a:r>
              <a:rPr b="1" lang="en-US" sz="3400"/>
              <a:t>metabolic </a:t>
            </a:r>
            <a:r>
              <a:rPr lang="en-US" sz="3400"/>
              <a:t>waste products (blood → urine)</a:t>
            </a:r>
            <a:endParaRPr sz="3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3400"/>
              <a:t>Removal of foreign </a:t>
            </a:r>
            <a:r>
              <a:rPr b="1" lang="en-US" sz="3400"/>
              <a:t>chemicals </a:t>
            </a:r>
            <a:r>
              <a:rPr lang="en-US" sz="3400"/>
              <a:t>(blood → urine)</a:t>
            </a:r>
            <a:endParaRPr sz="3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3400"/>
              <a:t>Gluconeogenesis </a:t>
            </a:r>
            <a:endParaRPr b="1" sz="3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3400"/>
              <a:t>Hormone/enzyme </a:t>
            </a:r>
            <a:r>
              <a:rPr b="1" lang="en-US" sz="3400"/>
              <a:t>production</a:t>
            </a:r>
            <a:endParaRPr b="1" sz="3400"/>
          </a:p>
        </p:txBody>
      </p:sp>
      <p:sp>
        <p:nvSpPr>
          <p:cNvPr id="118" name="Google Shape;118;p5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328034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Renal Processes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ce26f1fc4c_0_25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2ce26f1fc4c_0_259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Distal convoluted tube (DCT)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ce26f1fc4c_0_259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g2ce26f1fc4c_0_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2ce26f1fc4c_0_259"/>
          <p:cNvSpPr txBox="1"/>
          <p:nvPr/>
        </p:nvSpPr>
        <p:spPr>
          <a:xfrm>
            <a:off x="278300" y="1688525"/>
            <a:ext cx="11385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tune reabsorption of solutes (Na, K, Pi, Ca)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Co-transporter for Na and Cl reabsorption: NCC → further dilutes filtrate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drug inhibits NCC? [1]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Thiazide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ce26f1fc4c_0_28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ce26f1fc4c_0_283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Collecting duct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ce26f1fc4c_0_283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g2ce26f1fc4c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2ce26f1fc4c_0_283"/>
          <p:cNvSpPr txBox="1"/>
          <p:nvPr/>
        </p:nvSpPr>
        <p:spPr>
          <a:xfrm>
            <a:off x="278300" y="1382700"/>
            <a:ext cx="113856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 reabsorption regulator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cells -&gt; Majority, Na+ reabsorption and K excretion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Intercalated cells -&gt; assist in acid/base control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ce26f1fc4c_0_29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ce26f1fc4c_0_291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Collecting duct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2ce26f1fc4c_0_291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g2ce26f1fc4c_0_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2ce26f1fc4c_0_291"/>
          <p:cNvSpPr txBox="1"/>
          <p:nvPr/>
        </p:nvSpPr>
        <p:spPr>
          <a:xfrm>
            <a:off x="278300" y="1382700"/>
            <a:ext cx="113856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Aldosterone action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enters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parietal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 via ENaC (epithelial sodium channel) and from parietal cell into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capillaries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NaKATPase channels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Aldosterone increases the transcription rate of both of these = apical Na influx into parietal cells. K efflux.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ce26f1fc4c_0_30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2ce26f1fc4c_0_30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Collecting duct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2ce26f1fc4c_0_30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g2ce26f1fc4c_0_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2ce26f1fc4c_0_300"/>
          <p:cNvSpPr txBox="1"/>
          <p:nvPr/>
        </p:nvSpPr>
        <p:spPr>
          <a:xfrm>
            <a:off x="278300" y="1311850"/>
            <a:ext cx="113652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Vasopressin (ADH) action 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Binds to V2 receptors of collecting duct and increase aquaporin insertion.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permeability to H2O so more can be reabsorbed and the urine is more concentrated.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Signalled by osmoreceptors in the hypothalamus detecting change of plasma osmolarity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g2ce26f1fc4c_0_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025" y="3548025"/>
            <a:ext cx="3431649" cy="33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2ce26f1fc4c_0_300"/>
          <p:cNvSpPr txBox="1"/>
          <p:nvPr/>
        </p:nvSpPr>
        <p:spPr>
          <a:xfrm>
            <a:off x="9552500" y="5661175"/>
            <a:ext cx="20910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https://resources.wfsahq.org/atotw/vasopressin-2/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cf4dbe6f85_0_96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cf4dbe6f85_0_96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cf4dbe6f85_0_96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g2cf4dbe6f85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2cf4dbe6f85_0_96"/>
          <p:cNvSpPr txBox="1"/>
          <p:nvPr/>
        </p:nvSpPr>
        <p:spPr>
          <a:xfrm>
            <a:off x="278300" y="1311850"/>
            <a:ext cx="116355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false: Medullary hyperosmotic state is maintained by the exchange of water in the ascending limb of the loh.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renin production is caused by: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renal artery blood pressure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sodium perfusion of macula densa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Elevated levels of angiotensin II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systemic blood pressure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sodium is being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reabsorbed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tubular cells to the blood in the PCT, what transport protein is being used?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NaKATPase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Na+/H+ counter transport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NKCC2 proton pump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ENaC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Liddle’s syndrome is a genetic disorder causing overexpression of ENaC channels. Where in the nephron are ENaC channels found? And what physiological outcome does this overactivity have? [3]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cf4dbe6f85_0_106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2cf4dbe6f85_0_106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2cf4dbe6f85_0_106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g2cf4dbe6f85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2cf4dbe6f85_0_106"/>
          <p:cNvSpPr txBox="1"/>
          <p:nvPr/>
        </p:nvSpPr>
        <p:spPr>
          <a:xfrm>
            <a:off x="278300" y="1311850"/>
            <a:ext cx="116355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false: Medullary hyperosmotic state is maintained by the exchange of water in the ascending limb of the loh.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increase in renin production is caused by: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renal artery blood pressure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sodium perfusion of macula densa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Elevated levels of angiotensin II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systemic blood pressure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sodium is being reabsorbed from the tubular cells to the blood in the PCT, what transport protein is being used?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NaKATPase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Na+/H+ counter transport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NKCC2 proton pump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lphaL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ENaC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cf4dbe6f85_0_114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2cf4dbe6f85_0_114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g2cf4dbe6f85_0_114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g2cf4dbe6f85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2cf4dbe6f85_0_114"/>
          <p:cNvSpPr txBox="1"/>
          <p:nvPr/>
        </p:nvSpPr>
        <p:spPr>
          <a:xfrm>
            <a:off x="278300" y="1311850"/>
            <a:ext cx="116355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Liddle’s syndrome is a genetic disorder causing overexpression of ENaC channels. Where in the nephron are ENaC channels found? And what physiological outcome does this overactivity have? [3]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Tubular facing wall of parietal cells in the collecting duct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Elevated sodium reabsorption/sodium plasma concentration causing hypertension OR hyporeninemia OR suppressed aldosterone secretion.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ce26f1fc4c_0_30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g2ce26f1fc4c_0_309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Acid/base regulation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2ce26f1fc4c_0_309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g2ce26f1fc4c_0_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g2ce26f1fc4c_0_309"/>
          <p:cNvSpPr txBox="1"/>
          <p:nvPr/>
        </p:nvSpPr>
        <p:spPr>
          <a:xfrm>
            <a:off x="57500" y="1467725"/>
            <a:ext cx="6501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HCO3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reabsorbed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(Na counter-transport after CO2+H2O)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H+ filtered at PCT (Na counter-transport)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Intercalated cells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 cells → H/KATPase to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secrete H+ back into lumen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 cells → Reabsorption of HCO3-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g2ce26f1fc4c_0_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425" y="1467725"/>
            <a:ext cx="4445600" cy="53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ce644e589b_0_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g2ce644e589b_0_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Acid/base regulation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2ce644e589b_0_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g2ce644e589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2ce644e589b_0_0"/>
          <p:cNvSpPr txBox="1"/>
          <p:nvPr/>
        </p:nvSpPr>
        <p:spPr>
          <a:xfrm>
            <a:off x="322500" y="1311850"/>
            <a:ext cx="11547000" cy="46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 between CO2 and H+: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+ H2O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←→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H2CO3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←→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HCO3 + H+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(carbonic anhydrase)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Kidneys regulate reabsorption/filtration rates of H+ depending on arteriole H+ concentrations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H+ buffers: CO3/HCO3- system and external phosphates/proteins (Ammonium is the most significant, also HPO42-)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alkalosis Vs acidosis - requires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kidney &amp;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respiratory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system. Resp (Minutes) Kidney (hours/days)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ce26f1fc4c_0_31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2ce26f1fc4c_0_319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2ce26f1fc4c_0_319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g2ce26f1fc4c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2ce26f1fc4c_0_319"/>
          <p:cNvSpPr txBox="1"/>
          <p:nvPr/>
        </p:nvSpPr>
        <p:spPr>
          <a:xfrm>
            <a:off x="0" y="1264175"/>
            <a:ext cx="11635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Macula densa detects change in Na. Releases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prostaglandins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stimulate granular cells. Granular cells (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juxtaglomerular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release renin which has +ve feedback on kidney.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Renin stimulates angiotensinogen →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angiotensin 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g2ce26f1fc4c_0_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975" y="2558750"/>
            <a:ext cx="6364176" cy="35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2ce26f1fc4c_0_319"/>
          <p:cNvSpPr txBox="1"/>
          <p:nvPr/>
        </p:nvSpPr>
        <p:spPr>
          <a:xfrm>
            <a:off x="7253175" y="6104500"/>
            <a:ext cx="34809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url?sa=i&amp;url=https%3A%2F%2Fteachmephysiology.com%2Furinary-system%2Fregulation%2Fthe-renin-angiotensin-aldosterone-system%2F&amp;psig=AOvVaw2yNVqRS_QBrvngeYqlSuzN&amp;ust=1713762121540000&amp;source=images&amp;cd=vfe&amp;opi=89978449&amp;ved=0CAQQjB1qFwoTCMjdnc3D0oUDFQAAAAAdAAAAABAD</a:t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bf3b4e792_0_1"/>
          <p:cNvSpPr txBox="1"/>
          <p:nvPr>
            <p:ph idx="1" type="body"/>
          </p:nvPr>
        </p:nvSpPr>
        <p:spPr>
          <a:xfrm>
            <a:off x="304800" y="1600200"/>
            <a:ext cx="78534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Glomerular filtration = filter plasma from the glomerular capillaries → </a:t>
            </a:r>
            <a:r>
              <a:rPr lang="en-US"/>
              <a:t>Bowman's</a:t>
            </a:r>
            <a:r>
              <a:rPr lang="en-US"/>
              <a:t> space/capsule </a:t>
            </a:r>
            <a:endParaRPr/>
          </a:p>
        </p:txBody>
      </p:sp>
      <p:sp>
        <p:nvSpPr>
          <p:cNvPr id="127" name="Google Shape;127;g2cbf3b4e792_0_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cbf3b4e792_0_1"/>
          <p:cNvSpPr txBox="1"/>
          <p:nvPr/>
        </p:nvSpPr>
        <p:spPr>
          <a:xfrm>
            <a:off x="16534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GFR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cbf3b4e792_0_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2cbf3b4e79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k Drawings&#10;Ink Drawings&#10;￼&#10;￼&#10;￼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" id="131" name="Google Shape;131;g2cbf3b4e792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400" y="1382700"/>
            <a:ext cx="2753400" cy="25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bf3b4e792_0_1"/>
          <p:cNvSpPr txBox="1"/>
          <p:nvPr/>
        </p:nvSpPr>
        <p:spPr>
          <a:xfrm>
            <a:off x="395175" y="2970100"/>
            <a:ext cx="77631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Glomerular filtrate (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like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fluid in bowman’s capsule) - Cells, Proteins. Substances move by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 flow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cbf3b4e792_0_1"/>
          <p:cNvSpPr txBox="1"/>
          <p:nvPr/>
        </p:nvSpPr>
        <p:spPr>
          <a:xfrm>
            <a:off x="519550" y="4559000"/>
            <a:ext cx="106854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Glomerular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filtration rate = total filter volume / unit time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ce644e589b_0_1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2ce644e589b_0_1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Adrenal Gland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2ce644e589b_0_1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g2ce644e589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2ce644e589b_0_10"/>
          <p:cNvSpPr txBox="1"/>
          <p:nvPr/>
        </p:nvSpPr>
        <p:spPr>
          <a:xfrm>
            <a:off x="7253175" y="6104500"/>
            <a:ext cx="34809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url?sa=i&amp;url=https%3A%2F%2Fteachmephysiology.com%2Furinary-system%2Fregulation%2Fthe-renin-angiotensin-aldosterone-system%2F&amp;psig=AOvVaw2yNVqRS_QBrvngeYqlSuzN&amp;ust=1713762121540000&amp;source=images&amp;cd=vfe&amp;opi=89978449&amp;ved=0CAQQjB1qFwoTCMjdnc3D0oUDFQAAAAAdAAAAABAD</a:t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g2ce644e589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98" y="1382712"/>
            <a:ext cx="3473825" cy="441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g2ce644e589b_0_10"/>
          <p:cNvPicPr preferRelativeResize="0"/>
          <p:nvPr/>
        </p:nvPicPr>
        <p:blipFill rotWithShape="1">
          <a:blip r:embed="rId5">
            <a:alphaModFix/>
          </a:blip>
          <a:srcRect b="2155" l="6438" r="6438" t="8781"/>
          <a:stretch/>
        </p:blipFill>
        <p:spPr>
          <a:xfrm>
            <a:off x="5051001" y="2255136"/>
            <a:ext cx="4683024" cy="29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2ce644e589b_0_10"/>
          <p:cNvSpPr txBox="1"/>
          <p:nvPr/>
        </p:nvSpPr>
        <p:spPr>
          <a:xfrm>
            <a:off x="1636575" y="5799700"/>
            <a:ext cx="3610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https://teachmeanatomy.info/abdomen/viscera/adrenal-glands/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ce644e589b_0_2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g2ce644e589b_0_25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Pituitary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Gland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g2ce644e589b_0_25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g2ce644e589b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g2ce644e589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79" y="1182775"/>
            <a:ext cx="4885104" cy="517048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g2ce644e589b_0_25"/>
          <p:cNvSpPr txBox="1"/>
          <p:nvPr/>
        </p:nvSpPr>
        <p:spPr>
          <a:xfrm>
            <a:off x="6338450" y="1779450"/>
            <a:ext cx="57411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Posterior: ADH, oxytocin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Anterior: GH, FSH, TSH, LH, ACTH, prolactin, melanocyte stimulating hormone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ce644e589b_0_3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2ce644e589b_0_39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Pituitary Gland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2ce644e589b_0_39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g2ce644e589b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g2ce644e589b_0_39"/>
          <p:cNvPicPr preferRelativeResize="0"/>
          <p:nvPr/>
        </p:nvPicPr>
        <p:blipFill rotWithShape="1">
          <a:blip r:embed="rId4">
            <a:alphaModFix/>
          </a:blip>
          <a:srcRect b="13203" l="7414" r="6065" t="12203"/>
          <a:stretch/>
        </p:blipFill>
        <p:spPr>
          <a:xfrm>
            <a:off x="0" y="1896325"/>
            <a:ext cx="3972900" cy="224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2ce644e589b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2889" y="2386450"/>
            <a:ext cx="3365561" cy="35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2ce644e589b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8216" y="1756000"/>
            <a:ext cx="4631234" cy="41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ce644e589b_0_39"/>
          <p:cNvSpPr txBox="1"/>
          <p:nvPr/>
        </p:nvSpPr>
        <p:spPr>
          <a:xfrm>
            <a:off x="454600" y="1516086"/>
            <a:ext cx="1023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</a:t>
            </a:r>
            <a:endParaRPr b="1" sz="2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2ce644e589b_0_39"/>
          <p:cNvSpPr txBox="1"/>
          <p:nvPr/>
        </p:nvSpPr>
        <p:spPr>
          <a:xfrm>
            <a:off x="4221300" y="1935300"/>
            <a:ext cx="14028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cf4dbe6f85_0_12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2cf4dbe6f85_0_122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2cf4dbe6f85_0_122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g2cf4dbe6f85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g2cf4dbe6f85_0_122"/>
          <p:cNvSpPr txBox="1"/>
          <p:nvPr/>
        </p:nvSpPr>
        <p:spPr>
          <a:xfrm>
            <a:off x="278300" y="1516075"/>
            <a:ext cx="11580300" cy="4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is part of the renal response to metabolic acidosis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H+ reabsorption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HCO3- secretion into tubular lumen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production of carbonic anhydrase mediated HPO42- buffer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ammonium secretion into tubular lumen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renin act in the RAAS?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Angiotensinogen and kidney (+ve feedback)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angiotensin 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Angiotensin II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Angiotensin II and aldosterone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cortisol 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secreted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pituitary gland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 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fascicularis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adrenal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 medulla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pituitary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cf4dbe6f85_0_134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2cf4dbe6f85_0_134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2cf4dbe6f85_0_134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g2cf4dbe6f85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g2cf4dbe6f85_0_134"/>
          <p:cNvSpPr txBox="1"/>
          <p:nvPr/>
        </p:nvSpPr>
        <p:spPr>
          <a:xfrm>
            <a:off x="278300" y="1516075"/>
            <a:ext cx="11580300" cy="4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   Which of the following is true about ADH?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produced in the anterior pituitary gland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Secretion is stimulated by hypothalamus osmoreceptors detecting plasma osmolarity change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high concentrations it produces an negative feedback response on itself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acts on the collecting duct parietal cells to increase expression of sodium channel pumps.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cf4dbe6f85_0_14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g2cf4dbe6f85_0_142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2cf4dbe6f85_0_142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2cf4dbe6f85_0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2cf4dbe6f85_0_142"/>
          <p:cNvSpPr txBox="1"/>
          <p:nvPr/>
        </p:nvSpPr>
        <p:spPr>
          <a:xfrm>
            <a:off x="278300" y="1516075"/>
            <a:ext cx="11580300" cy="4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is part of the renal response to metabolic acidosis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H+ reabsorption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HCO3- secretion into tubular lumen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production of carbonic anhydrase mediated HPO42- buffer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ammonium secretion into tubular lumen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renin act in the RAAS?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Angiotensinogen and kidney (+ve feedback)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angiotensin 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Angiotensin II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Angiotensin II and aldosterone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cortisol secreted?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pituitary gland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 fascicularis of adrenal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 medulla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pituitary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cf4dbe6f85_0_15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2cf4dbe6f85_0_15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2cf4dbe6f85_0_15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g2cf4dbe6f8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g2cf4dbe6f85_0_150"/>
          <p:cNvSpPr txBox="1"/>
          <p:nvPr/>
        </p:nvSpPr>
        <p:spPr>
          <a:xfrm>
            <a:off x="278300" y="1516075"/>
            <a:ext cx="11580300" cy="4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   Which of the following is true about ADH?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produced in the anterior pituitary gland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Secretion is stimulated by hypothalamus osmoreceptors detecting plasma osmolarity change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high concentrations it produces an negative feedback response on itself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acts on the collecting duct parietal cells to increase expression of sodium channel pumps.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ceb88302c1_1_8"/>
          <p:cNvSpPr txBox="1"/>
          <p:nvPr/>
        </p:nvSpPr>
        <p:spPr>
          <a:xfrm>
            <a:off x="278246" y="28575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2ceb88302c1_1_8"/>
          <p:cNvSpPr txBox="1"/>
          <p:nvPr/>
        </p:nvSpPr>
        <p:spPr>
          <a:xfrm>
            <a:off x="2727450" y="31057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Thyroid + Pancreas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g2ceb88302c1_1_8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Google Shape;630;g2ceb88302c1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ceb88302c1_1_2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g2ceb88302c1_1_2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Thyroid Gland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2ceb88302c1_1_2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8" name="Google Shape;638;g2ceb88302c1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2ceb88302c1_1_20"/>
          <p:cNvSpPr txBox="1"/>
          <p:nvPr/>
        </p:nvSpPr>
        <p:spPr>
          <a:xfrm>
            <a:off x="311725" y="1493700"/>
            <a:ext cx="116022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T3 and T4: T3 is the active form of the hormone cleaved from T4 (thyroxine - more abundant in cells as a hormone store)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g2ceb88302c1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699" y="2021525"/>
            <a:ext cx="3162351" cy="473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ceb88302c1_1_3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2ceb88302c1_1_35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Thyroid gland - Thyroxine synthesis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g2ceb88302c1_1_35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g2ceb88302c1_1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g2ceb88302c1_1_35"/>
          <p:cNvSpPr txBox="1"/>
          <p:nvPr/>
        </p:nvSpPr>
        <p:spPr>
          <a:xfrm>
            <a:off x="311725" y="1493700"/>
            <a:ext cx="11602200" cy="4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Iodine trapping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(co-transported into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follicle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Na+, into the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colloid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Cl-/I- membrane protein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pendrin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Organification of iodine (in the colloid, iodine is added onto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thyroglobulin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enzyme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thyroid peroxidase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T3)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Hormone secreted by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endocytosis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the blood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e26f1fc4c_0_4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ce26f1fc4c_0_47"/>
          <p:cNvSpPr txBox="1"/>
          <p:nvPr/>
        </p:nvSpPr>
        <p:spPr>
          <a:xfrm>
            <a:off x="16534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Bulk flow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ce26f1fc4c_0_4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ce26f1fc4c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ce26f1fc4c_0_47"/>
          <p:cNvSpPr txBox="1"/>
          <p:nvPr/>
        </p:nvSpPr>
        <p:spPr>
          <a:xfrm>
            <a:off x="344175" y="1631650"/>
            <a:ext cx="11569500" cy="2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Small, lipid insoluble proteins/large molecules are transported across a capillary membrane from high to low pressure.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Bi-directional depending on what direction the net pressure gradient is going. In glomerulus, its being filtered rather than reabsorbed.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ceb88302c1_1_44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g2ceb88302c1_1_44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hyroid Gland - Thyroxine function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g2ceb88302c1_1_44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g2ceb88302c1_1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g2ceb88302c1_1_44"/>
          <p:cNvSpPr txBox="1"/>
          <p:nvPr/>
        </p:nvSpPr>
        <p:spPr>
          <a:xfrm>
            <a:off x="311725" y="1493700"/>
            <a:ext cx="11602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Regulates metabolism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beta-receptor expression in the heart: HR, CO, SV all increases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respiratory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 to increase oxygenation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development of skeletal fast-twitch muscles (type II)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metabolic rate (glucose reabsorption, gluconeogenesis, lipolysis, body temp, carbs)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Neonate growth (brain + body)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Fertility + menstruation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cf4dbe6f85_0_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2cf4dbe6f85_0_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Endocrine pancreas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2cf4dbe6f85_0_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g2cf4dbe6f8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g2cf4dbe6f85_0_0"/>
          <p:cNvSpPr txBox="1"/>
          <p:nvPr/>
        </p:nvSpPr>
        <p:spPr>
          <a:xfrm>
            <a:off x="311725" y="1493700"/>
            <a:ext cx="11602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cell types: Islets of Langerhans alpha or beta cells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 cells: Insulin production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Hormone that increases the expression of specific glucose transporters (e.g. GLUT-4 in muscle + adipose) on the plasma membrane thereby increasing the uptake of glucose (and AA) by cells.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cf4dbe6f85_0_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2cf4dbe6f85_0_8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Endocrine pancreas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2cf4dbe6f85_0_8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g2cf4dbe6f8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2cf4dbe6f85_0_8"/>
          <p:cNvSpPr txBox="1"/>
          <p:nvPr/>
        </p:nvSpPr>
        <p:spPr>
          <a:xfrm>
            <a:off x="311725" y="1493700"/>
            <a:ext cx="11602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Plasma insulin: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7" name="Google Shape;677;g2cf4dbe6f85_0_8"/>
          <p:cNvGraphicFramePr/>
          <p:nvPr/>
        </p:nvGraphicFramePr>
        <p:xfrm>
          <a:off x="435075" y="223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{0C0CCEC7-5283-4689-87A2-C2C53D27E973}</a:tableStyleId>
              </a:tblPr>
              <a:tblGrid>
                <a:gridCol w="3837375"/>
                <a:gridCol w="3837375"/>
                <a:gridCol w="3837375"/>
              </a:tblGrid>
              <a:tr h="82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Muscle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Adipose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Liver</a:t>
                      </a:r>
                      <a:endParaRPr sz="2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Increased glucose uptake and utilisation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Increased glucose uptake and utilisation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Decreased gluconeogenesis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Glycogen synthesis, AA uptake, and protein synthesis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Triglyceride synthesis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 ketone synthesis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Glycogen + </a:t>
                      </a:r>
                      <a:r>
                        <a:rPr lang="en-US" sz="1800"/>
                        <a:t>triglyceride</a:t>
                      </a:r>
                      <a:r>
                        <a:rPr lang="en-US" sz="1800"/>
                        <a:t> synthesis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cf4dbe6f85_0_1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2cf4dbe6f85_0_18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Endocrine pancreas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2cf4dbe6f85_0_18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5" name="Google Shape;685;g2cf4dbe6f85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2cf4dbe6f85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860" y="1535112"/>
            <a:ext cx="7742282" cy="471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cf4dbe6f85_0_16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2cf4dbe6f85_0_160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2cf4dbe6f85_0_160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4" name="Google Shape;694;g2cf4dbe6f85_0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g2cf4dbe6f85_0_160"/>
          <p:cNvSpPr txBox="1"/>
          <p:nvPr/>
        </p:nvSpPr>
        <p:spPr>
          <a:xfrm>
            <a:off x="311725" y="1493700"/>
            <a:ext cx="11602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someone has had decreased thyroxine levels since teen-age, what feature would you NOT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mood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gain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Amenorrhea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stature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false: thyroid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a negative feedback cycle on the anterior pituitary and hypothalamus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 specific glucose transporter that insulin acts 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a high insulin concentration in the blood, what response would you expect to happen in muscle cells?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ketone 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glycogen synthesis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plasma glucose levels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amino acid uptake by cells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cf4dbe6f85_0_16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2cf4dbe6f85_0_168"/>
          <p:cNvSpPr txBox="1"/>
          <p:nvPr/>
        </p:nvSpPr>
        <p:spPr>
          <a:xfrm>
            <a:off x="601350" y="487950"/>
            <a:ext cx="673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g2cf4dbe6f85_0_168"/>
          <p:cNvSpPr txBox="1"/>
          <p:nvPr/>
        </p:nvSpPr>
        <p:spPr>
          <a:xfrm>
            <a:off x="1023229" y="6401563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2cf4dbe6f85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3142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2cf4dbe6f85_0_168"/>
          <p:cNvSpPr txBox="1"/>
          <p:nvPr/>
        </p:nvSpPr>
        <p:spPr>
          <a:xfrm>
            <a:off x="311725" y="1493700"/>
            <a:ext cx="11602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someone has had decreased thyroxine levels since teen-age, what feature would you NOT expect to see?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mood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gain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Amenorrhea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stature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false: thyroid hormones have a negative feedback cycle on the anterior pituitary and hypothalamus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 specific glucose transporter that insulin acts on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GLUT-4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a high insulin concentration in the blood, what response would you expect to happen in muscle cells?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ketone 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glycogen synthesis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plasma glucose levels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amino acid uptake by cells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"/>
          <p:cNvSpPr txBox="1"/>
          <p:nvPr>
            <p:ph idx="1" type="body"/>
          </p:nvPr>
        </p:nvSpPr>
        <p:spPr>
          <a:xfrm>
            <a:off x="1974275" y="1600200"/>
            <a:ext cx="8236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 have covered: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Renal processes and nephron physiology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Acid/base balance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RAAS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Adrenal gland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Pituitary gland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Thyroid gland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Endocrine pancreas</a:t>
            </a:r>
            <a:endParaRPr/>
          </a:p>
        </p:txBody>
      </p:sp>
      <p:sp>
        <p:nvSpPr>
          <p:cNvPr id="710" name="Google Shape;710;p7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7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listening!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9" name="Google Shape;7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8"/>
          <p:cNvSpPr txBox="1"/>
          <p:nvPr/>
        </p:nvSpPr>
        <p:spPr>
          <a:xfrm>
            <a:off x="3647943" y="5609186"/>
            <a:ext cx="538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https://forms.gle/PxQg4yFBHK2aA1xj7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2" name="Google Shape;72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150" y="878598"/>
            <a:ext cx="4578188" cy="457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9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e26f1fc4c_0_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ce26f1fc4c_0_1"/>
          <p:cNvSpPr txBox="1"/>
          <p:nvPr/>
        </p:nvSpPr>
        <p:spPr>
          <a:xfrm>
            <a:off x="16534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GFR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ce26f1fc4c_0_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ce26f1fc4c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ce26f1fc4c_0_1"/>
          <p:cNvSpPr txBox="1"/>
          <p:nvPr/>
        </p:nvSpPr>
        <p:spPr>
          <a:xfrm>
            <a:off x="1122550" y="2971725"/>
            <a:ext cx="11635500" cy="18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GFR (volume) determined by: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filtration pressure*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afferent/efferent arteriole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Capillary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permeability*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renal = fenestrated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Filtration surface area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long capillary length of glomerulus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ce26f1fc4c_0_1"/>
          <p:cNvSpPr txBox="1"/>
          <p:nvPr/>
        </p:nvSpPr>
        <p:spPr>
          <a:xfrm>
            <a:off x="304800" y="1802213"/>
            <a:ext cx="106854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Glomerular filtration rate = total filter volume / unit time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ce26f1fc4c_0_1"/>
          <p:cNvSpPr txBox="1"/>
          <p:nvPr/>
        </p:nvSpPr>
        <p:spPr>
          <a:xfrm>
            <a:off x="1328025" y="4998025"/>
            <a:ext cx="114300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given Net filtration Pa,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GFR ∝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permeability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e26f1fc4c_0_1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ce26f1fc4c_0_13"/>
          <p:cNvSpPr txBox="1"/>
          <p:nvPr/>
        </p:nvSpPr>
        <p:spPr>
          <a:xfrm>
            <a:off x="16534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Calculating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GFR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ce26f1fc4c_0_1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ce26f1fc4c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ce26f1fc4c_0_13"/>
          <p:cNvSpPr txBox="1"/>
          <p:nvPr/>
        </p:nvSpPr>
        <p:spPr>
          <a:xfrm>
            <a:off x="304800" y="1620900"/>
            <a:ext cx="116355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GFR is measuring the rate of filtration by the glomerulus, it can be calculated fairly accurately by the rate of renal clearance of certain molecules.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necessary conditions for this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used to calculate the FV? [3]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e26f1fc4c_0_2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ce26f1fc4c_0_22"/>
          <p:cNvSpPr txBox="1"/>
          <p:nvPr/>
        </p:nvSpPr>
        <p:spPr>
          <a:xfrm>
            <a:off x="16534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Calculating GFR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ce26f1fc4c_0_2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ce26f1fc4c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ce26f1fc4c_0_22"/>
          <p:cNvSpPr txBox="1"/>
          <p:nvPr/>
        </p:nvSpPr>
        <p:spPr>
          <a:xfrm>
            <a:off x="304800" y="1620900"/>
            <a:ext cx="11635500" cy="3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filtered molecule as a measurable control for filtration volume.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Freely filtered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secreted or absorbed in tubules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metabolised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Molecule fits these criteria and is used?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Student</dc:creator>
</cp:coreProperties>
</file>