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1"/>
  </p:notesMasterIdLst>
  <p:sldIdLst>
    <p:sldId id="256" r:id="rId2"/>
    <p:sldId id="257" r:id="rId3"/>
    <p:sldId id="258" r:id="rId4"/>
    <p:sldId id="277" r:id="rId5"/>
    <p:sldId id="300" r:id="rId6"/>
    <p:sldId id="278" r:id="rId7"/>
    <p:sldId id="291" r:id="rId8"/>
    <p:sldId id="292" r:id="rId9"/>
    <p:sldId id="267" r:id="rId10"/>
    <p:sldId id="301" r:id="rId11"/>
    <p:sldId id="270" r:id="rId12"/>
    <p:sldId id="287" r:id="rId13"/>
    <p:sldId id="265" r:id="rId14"/>
    <p:sldId id="302" r:id="rId15"/>
    <p:sldId id="275" r:id="rId16"/>
    <p:sldId id="299" r:id="rId17"/>
    <p:sldId id="297" r:id="rId18"/>
    <p:sldId id="288" r:id="rId19"/>
    <p:sldId id="298" r:id="rId20"/>
    <p:sldId id="309" r:id="rId21"/>
    <p:sldId id="310" r:id="rId22"/>
    <p:sldId id="337" r:id="rId23"/>
    <p:sldId id="338" r:id="rId24"/>
    <p:sldId id="341" r:id="rId25"/>
    <p:sldId id="339" r:id="rId26"/>
    <p:sldId id="340" r:id="rId27"/>
    <p:sldId id="342" r:id="rId28"/>
    <p:sldId id="344" r:id="rId29"/>
    <p:sldId id="343" r:id="rId30"/>
    <p:sldId id="345" r:id="rId31"/>
    <p:sldId id="346" r:id="rId32"/>
    <p:sldId id="347" r:id="rId33"/>
    <p:sldId id="351" r:id="rId34"/>
    <p:sldId id="348" r:id="rId35"/>
    <p:sldId id="352" r:id="rId36"/>
    <p:sldId id="349" r:id="rId37"/>
    <p:sldId id="350" r:id="rId38"/>
    <p:sldId id="353" r:id="rId39"/>
    <p:sldId id="354" r:id="rId40"/>
    <p:sldId id="355" r:id="rId41"/>
    <p:sldId id="359" r:id="rId42"/>
    <p:sldId id="356" r:id="rId43"/>
    <p:sldId id="360" r:id="rId44"/>
    <p:sldId id="357" r:id="rId45"/>
    <p:sldId id="259" r:id="rId46"/>
    <p:sldId id="306" r:id="rId47"/>
    <p:sldId id="314" r:id="rId48"/>
    <p:sldId id="293" r:id="rId49"/>
    <p:sldId id="315" r:id="rId50"/>
    <p:sldId id="316" r:id="rId51"/>
    <p:sldId id="311" r:id="rId52"/>
    <p:sldId id="307" r:id="rId53"/>
    <p:sldId id="312" r:id="rId54"/>
    <p:sldId id="284" r:id="rId55"/>
    <p:sldId id="294" r:id="rId56"/>
    <p:sldId id="296" r:id="rId57"/>
    <p:sldId id="295" r:id="rId58"/>
    <p:sldId id="308" r:id="rId59"/>
    <p:sldId id="358" r:id="rId60"/>
    <p:sldId id="361" r:id="rId61"/>
    <p:sldId id="362" r:id="rId62"/>
    <p:sldId id="363" r:id="rId63"/>
    <p:sldId id="364" r:id="rId64"/>
    <p:sldId id="365" r:id="rId65"/>
    <p:sldId id="366" r:id="rId66"/>
    <p:sldId id="317" r:id="rId67"/>
    <p:sldId id="318" r:id="rId68"/>
    <p:sldId id="264" r:id="rId69"/>
    <p:sldId id="263" r:id="rId7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DA26"/>
    <a:srgbClr val="0000FF"/>
    <a:srgbClr val="8239C5"/>
    <a:srgbClr val="FF6699"/>
    <a:srgbClr val="CC0099"/>
    <a:srgbClr val="E98008"/>
    <a:srgbClr val="31CF8B"/>
    <a:srgbClr val="EED1AD"/>
    <a:srgbClr val="E89C81"/>
    <a:srgbClr val="FFE0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82764" autoAdjust="0"/>
  </p:normalViewPr>
  <p:slideViewPr>
    <p:cSldViewPr snapToGrid="0" snapToObjects="1">
      <p:cViewPr varScale="1">
        <p:scale>
          <a:sx n="58" d="100"/>
          <a:sy n="58" d="100"/>
        </p:scale>
        <p:origin x="98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09ACD-596E-4741-84D4-E413C87DB0D3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642314-A2C0-4E4B-AABE-6785A5D77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345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ECG basics Osmosis video - https://www.youtube.com/watch?v=xIZQRjkwV9Q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42314-A2C0-4E4B-AABE-6785A5D7781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200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ECG basics Osmosis video - https://www.youtube.com/watch?v=xIZQRjkwV9Q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42314-A2C0-4E4B-AABE-6785A5D7781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339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ECG basics Osmosis video - https://www.youtube.com/watch?v=xIZQRjkwV9Q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42314-A2C0-4E4B-AABE-6785A5D7781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178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65423-4D4D-8842-AE5E-C34E65646E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959979-D87F-6C4C-B7D4-18CE6C0972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A719E9-F950-5A41-888E-461C0E100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B9B8A-09B7-2C49-83B6-94C47B1BF555}" type="datetime1">
              <a:rPr lang="en-GB" smtClean="0"/>
              <a:t>02/10/2022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396D07-F64F-624B-B456-9A451F272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Peer Teaching and MedSoc are not liable for false or misleading information. This session was created by students, for students, as a revision resource, and any mistakes are unintentional.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F91BA-E7BC-F046-A93F-69FD97FC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9A35A-F519-6045-A243-17CEE5716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660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ED851-EF45-FC40-9360-544E35E10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96DA97-EDB6-794C-846C-43960210AF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FC605-B1B3-7C4F-A5C2-6798B0E21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03A7-412E-F64B-B7A3-05F670C51E87}" type="datetime1">
              <a:rPr lang="en-GB" smtClean="0"/>
              <a:t>02/10/2022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B4D52-23A0-2140-9CB6-6BE7C25B8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Peer Teaching and MedSoc are not liable for false or misleading information. This session was created by students, for students, as a revision resource, and any mistakes are unintentional.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C347B9-3094-C14A-AD63-970C50D52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9A35A-F519-6045-A243-17CEE5716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165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396F5D-00D5-1A46-8A79-07C3789283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2EA9E7-26F6-664B-AACC-49C00E15FB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AA0C6B-E55F-5F45-94D1-9BF9020C6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179DB-A361-C541-A364-19B6A6D86F77}" type="datetime1">
              <a:rPr lang="en-GB" smtClean="0"/>
              <a:t>02/10/2022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BC6E98-AD68-DE4D-AAD2-B10C82F4F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Peer Teaching and MedSoc are not liable for false or misleading information. This session was created by students, for students, as a revision resource, and any mistakes are unintentional.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95E52-8216-2B4D-82BA-D853345A9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9A35A-F519-6045-A243-17CEE5716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266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29BDD-9D0A-024F-BD3D-2FB249678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04D66-DC28-4045-B572-92781CEF06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E4931-B6B2-6446-86A5-AF1E651DB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4601E-4902-7345-8B01-3776FE416E64}" type="datetime1">
              <a:rPr lang="en-GB" smtClean="0"/>
              <a:t>02/10/2022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30A14D-F8B9-6D40-B562-D2C39F2B5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Peer Teaching and MedSoc are not liable for false or misleading information. This session was created by students, for students, as a revision resource, and any mistakes are unintentional.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D4C3FD-8458-5145-875F-A46EEF1E7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9A35A-F519-6045-A243-17CEE5716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226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CD30F-8089-7B49-8D85-E755EF694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AB8E21-724C-BD42-B57B-63C629358B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D1D0D8-0F60-F340-B453-84326F9CB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67447-B65E-2747-AB43-1A050C5F4AD9}" type="datetime1">
              <a:rPr lang="en-GB" smtClean="0"/>
              <a:t>02/10/2022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B4EC43-2DB3-984F-9DE3-E15EE6178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Peer Teaching and MedSoc are not liable for false or misleading information. This session was created by students, for students, as a revision resource, and any mistakes are unintentional.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43950-BDB5-0D44-943B-16A21DB78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9A35A-F519-6045-A243-17CEE5716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166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39F8E-E220-1A47-B795-5E79B7B64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52531-B11C-D848-A75F-628A230F8E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46DA91-0F45-F145-8D85-6EAB657891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87CBCB-477F-7743-BA1C-976C550D8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08F8C-E0FE-1546-AC58-6370688A1F38}" type="datetime1">
              <a:rPr lang="en-GB" smtClean="0"/>
              <a:t>02/10/2022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7B70BA-7C88-1E4E-A423-CC32DC7E7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Peer Teaching and MedSoc are not liable for false or misleading information. This session was created by students, for students, as a revision resource, and any mistakes are unintentional.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13DA39-DF94-C64F-B0B8-2D06AE74D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9A35A-F519-6045-A243-17CEE5716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388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17A78-3F5E-094E-B5AA-A0E36BA2B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5AD093-FBFF-134B-98F0-EC3B03C032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6C56C9-943F-8944-BF34-B9E551D280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6C6BF5-7130-5349-B854-B54E77C2F4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91E1E0-92D5-644A-9E39-7CF3187D4E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05EB60-5EE5-6443-B8E7-6A416FBFB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2ED9F-CB52-E145-AE8C-20ABAF509280}" type="datetime1">
              <a:rPr lang="en-GB" smtClean="0"/>
              <a:t>02/10/2022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3BA470-5EB2-5549-91B1-5680CCE7D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Peer Teaching and MedSoc are not liable for false or misleading information. This session was created by students, for students, as a revision resource, and any mistakes are unintentional.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0E6BA6-9A99-324A-BD46-6A839AF2C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9A35A-F519-6045-A243-17CEE5716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925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F6F55-B764-F74F-9AB9-EF528C9F6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1C0E6D-A23A-1445-8059-3481A9806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57C73-715A-F24C-8AA0-68CB8FC478D4}" type="datetime1">
              <a:rPr lang="en-GB" smtClean="0"/>
              <a:t>02/10/2022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DF6876-20BD-DA41-8EA1-2ACF8943A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Peer Teaching and MedSoc are not liable for false or misleading information. This session was created by students, for students, as a revision resource, and any mistakes are unintentional.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6C8C88-33D9-334B-8D4C-FD2A49312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9A35A-F519-6045-A243-17CEE5716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973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384B71-E77F-8146-91A7-CCAA889DB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ECFA4-438F-754A-A5D9-A1F6C655DFE1}" type="datetime1">
              <a:rPr lang="en-GB" smtClean="0"/>
              <a:t>02/10/2022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F87412-E802-854D-8484-D4B9363C3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Peer Teaching and MedSoc are not liable for false or misleading information. This session was created by students, for students, as a revision resource, and any mistakes are unintentional.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56A368-8685-124B-88A0-DE9EF6152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9A35A-F519-6045-A243-17CEE5716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922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E6432-FAD1-4D4C-A1B5-98FADBBC3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05FDB-E933-C949-AB77-3D97C5447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A6264B-956E-9B40-BF82-B6467136DE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723E39-04D3-1C47-8CD1-454A5034D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33DC5-05EF-D24A-A9F8-920AD82CBFE7}" type="datetime1">
              <a:rPr lang="en-GB" smtClean="0"/>
              <a:t>02/10/2022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F253EE-D506-D843-944F-9BF53DE90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Peer Teaching and MedSoc are not liable for false or misleading information. This session was created by students, for students, as a revision resource, and any mistakes are unintentional.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6F2DFF-210A-0842-8D22-3C7FD5FC8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9A35A-F519-6045-A243-17CEE5716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853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EDC49-6C47-F84B-8595-5F08C4E04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C42E1E-8063-5F49-9012-EA6681F671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912B82-332B-8343-A70F-B3B47D62F1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692B53-237B-7144-AAEC-26E8F6814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C89A6-D22C-5547-8AA1-DEBE0EC5111D}" type="datetime1">
              <a:rPr lang="en-GB" smtClean="0"/>
              <a:t>02/10/2022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4D79D1-B9FA-5D49-A4D8-7A7E5C1CF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Peer Teaching and MedSoc are not liable for false or misleading information. This session was created by students, for students, as a revision resource, and any mistakes are unintentional.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E403F3-2CD0-314B-A677-D91986D32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9A35A-F519-6045-A243-17CEE5716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537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C5">
            <a:alpha val="1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E8E9DB-8C06-A345-A8DD-8470580DB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AD8126-1398-B44D-A556-A58808C7D5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038E43-0681-E944-BF43-7606A0BA6D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565FE-FABD-5145-8D55-FE801C38A902}" type="datetime1">
              <a:rPr lang="en-GB" smtClean="0"/>
              <a:t>02/10/2022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86B6F4-8321-D542-A142-BB24AF913D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The Peer Teaching and MedSoc are not liable for false or misleading information. This session was created by students, for students, as a revision resource, and any mistakes are unintentional.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D364B-B582-3740-8B1B-7C4DCCF162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09A35A-F519-6045-A243-17CEE5716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47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microsoft.com/office/2007/relationships/hdphoto" Target="../media/hdphoto2.wdp"/><Relationship Id="rId7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gif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gif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gif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tif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gif"/><Relationship Id="rId5" Type="http://schemas.openxmlformats.org/officeDocument/2006/relationships/image" Target="../media/image21.jpeg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gif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-mL_NQ3pKnA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5" name="Rectangle 1044">
            <a:extLst>
              <a:ext uri="{FF2B5EF4-FFF2-40B4-BE49-F238E27FC236}">
                <a16:creationId xmlns:a16="http://schemas.microsoft.com/office/drawing/2014/main" id="{A29398BB-6F62-472B-88B2-8D942FEBFB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A84FB75-B91E-6F41-B9A6-CB0B38083953}"/>
              </a:ext>
            </a:extLst>
          </p:cNvPr>
          <p:cNvSpPr/>
          <p:nvPr/>
        </p:nvSpPr>
        <p:spPr>
          <a:xfrm>
            <a:off x="137710" y="5650746"/>
            <a:ext cx="1089552" cy="117260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680FA46-BD00-394C-BEE5-F3203E36CBCC}"/>
              </a:ext>
            </a:extLst>
          </p:cNvPr>
          <p:cNvGrpSpPr/>
          <p:nvPr/>
        </p:nvGrpSpPr>
        <p:grpSpPr>
          <a:xfrm>
            <a:off x="0" y="5582490"/>
            <a:ext cx="12070081" cy="1297375"/>
            <a:chOff x="0" y="5582490"/>
            <a:chExt cx="12070081" cy="1297375"/>
          </a:xfrm>
        </p:grpSpPr>
        <p:pic>
          <p:nvPicPr>
            <p:cNvPr id="18" name="Picture 4" descr="SHEFFIELD PEER TEACHING SOCIETY">
              <a:extLst>
                <a:ext uri="{FF2B5EF4-FFF2-40B4-BE49-F238E27FC236}">
                  <a16:creationId xmlns:a16="http://schemas.microsoft.com/office/drawing/2014/main" id="{906FFD82-7933-0643-A7F5-EE841E3E35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91" b="95814" l="1386" r="96767">
                          <a14:foregroundMark x1="76443" y1="31163" x2="61432" y2="20000"/>
                          <a14:foregroundMark x1="61432" y1="20000" x2="38799" y2="17442"/>
                          <a14:foregroundMark x1="38799" y1="17442" x2="26328" y2="23488"/>
                          <a14:foregroundMark x1="26328" y1="23488" x2="21478" y2="33953"/>
                          <a14:foregroundMark x1="21478" y1="33953" x2="24711" y2="56512"/>
                          <a14:foregroundMark x1="24711" y1="56512" x2="34642" y2="73721"/>
                          <a14:foregroundMark x1="34642" y1="73721" x2="41570" y2="80000"/>
                          <a14:foregroundMark x1="41570" y1="80000" x2="49885" y2="82558"/>
                          <a14:foregroundMark x1="49885" y1="82558" x2="59584" y2="81860"/>
                          <a14:foregroundMark x1="59584" y1="81860" x2="69515" y2="74884"/>
                          <a14:foregroundMark x1="69515" y1="74884" x2="83603" y2="41628"/>
                          <a14:foregroundMark x1="42725" y1="21860" x2="67898" y2="29070"/>
                          <a14:foregroundMark x1="67898" y1="29070" x2="42263" y2="18140"/>
                          <a14:foregroundMark x1="42263" y1="18140" x2="33256" y2="16512"/>
                          <a14:foregroundMark x1="33256" y1="16512" x2="49885" y2="15814"/>
                          <a14:foregroundMark x1="49885" y1="15814" x2="59815" y2="17209"/>
                          <a14:foregroundMark x1="59815" y1="17209" x2="42725" y2="15349"/>
                          <a14:foregroundMark x1="42725" y1="15349" x2="66513" y2="19535"/>
                          <a14:foregroundMark x1="66513" y1="19535" x2="78060" y2="31395"/>
                          <a14:foregroundMark x1="78060" y1="31395" x2="70901" y2="20233"/>
                          <a14:foregroundMark x1="70901" y1="20233" x2="77829" y2="31860"/>
                          <a14:foregroundMark x1="77829" y1="31860" x2="71132" y2="22093"/>
                          <a14:foregroundMark x1="71132" y1="22093" x2="76212" y2="30698"/>
                          <a14:foregroundMark x1="76212" y1="30698" x2="76212" y2="31163"/>
                          <a14:foregroundMark x1="24942" y1="23256" x2="18476" y2="29302"/>
                          <a14:foregroundMark x1="18476" y1="29302" x2="25866" y2="22326"/>
                          <a14:foregroundMark x1="25866" y1="22326" x2="17090" y2="32326"/>
                          <a14:foregroundMark x1="34411" y1="16977" x2="22864" y2="18837"/>
                          <a14:foregroundMark x1="22864" y1="18837" x2="16397" y2="24884"/>
                          <a14:foregroundMark x1="16397" y1="24884" x2="12933" y2="33023"/>
                          <a14:foregroundMark x1="12933" y1="33023" x2="13857" y2="53721"/>
                          <a14:foregroundMark x1="13857" y1="53721" x2="23788" y2="75814"/>
                          <a14:foregroundMark x1="23788" y1="75814" x2="34642" y2="84419"/>
                          <a14:foregroundMark x1="34642" y1="84419" x2="46651" y2="87209"/>
                          <a14:foregroundMark x1="46651" y1="87209" x2="57506" y2="83256"/>
                          <a14:foregroundMark x1="57506" y1="83256" x2="73210" y2="66512"/>
                          <a14:foregroundMark x1="73210" y1="66512" x2="80139" y2="46047"/>
                          <a14:foregroundMark x1="80139" y1="46047" x2="80370" y2="30930"/>
                          <a14:foregroundMark x1="80370" y1="30930" x2="75520" y2="19302"/>
                          <a14:foregroundMark x1="75520" y1="19302" x2="64896" y2="13023"/>
                          <a14:foregroundMark x1="64896" y1="13023" x2="56981" y2="10781"/>
                          <a14:foregroundMark x1="40046" y1="11177" x2="35104" y2="12326"/>
                          <a14:foregroundMark x1="35104" y1="12326" x2="17783" y2="29070"/>
                          <a14:foregroundMark x1="17783" y1="29070" x2="15473" y2="56512"/>
                          <a14:foregroundMark x1="15473" y1="56512" x2="17321" y2="67442"/>
                          <a14:foregroundMark x1="17321" y1="67442" x2="22402" y2="76047"/>
                          <a14:foregroundMark x1="22402" y1="76047" x2="30716" y2="82093"/>
                          <a14:foregroundMark x1="30716" y1="82093" x2="43418" y2="85116"/>
                          <a14:foregroundMark x1="43418" y1="85116" x2="54273" y2="84884"/>
                          <a14:foregroundMark x1="54273" y1="84884" x2="76443" y2="74186"/>
                          <a14:foregroundMark x1="76443" y1="74186" x2="82679" y2="66512"/>
                          <a14:foregroundMark x1="82679" y1="66512" x2="86605" y2="56744"/>
                          <a14:foregroundMark x1="86605" y1="56744" x2="87298" y2="39767"/>
                          <a14:foregroundMark x1="87298" y1="39767" x2="80831" y2="20233"/>
                          <a14:foregroundMark x1="94919" y1="52558" x2="94919" y2="52558"/>
                          <a14:foregroundMark x1="9469" y1="64419" x2="9469" y2="64419"/>
                          <a14:foregroundMark x1="45958" y1="92791" x2="45958" y2="92791"/>
                          <a14:foregroundMark x1="6928" y1="50698" x2="6928" y2="50698"/>
                          <a14:foregroundMark x1="49192" y1="3023" x2="49192" y2="3023"/>
                          <a14:foregroundMark x1="40647" y1="91163" x2="56813" y2="90698"/>
                          <a14:foregroundMark x1="56813" y1="90698" x2="69284" y2="81395"/>
                          <a14:foregroundMark x1="26328" y1="26512" x2="37182" y2="25349"/>
                          <a14:foregroundMark x1="37182" y1="25349" x2="27021" y2="28372"/>
                          <a14:foregroundMark x1="27021" y1="28372" x2="41801" y2="16279"/>
                          <a14:foregroundMark x1="41801" y1="16279" x2="35335" y2="24186"/>
                          <a14:foregroundMark x1="35335" y1="24186" x2="30947" y2="26744"/>
                          <a14:foregroundMark x1="1386" y1="50698" x2="1386" y2="50698"/>
                          <a14:foregroundMark x1="96767" y1="50000" x2="96767" y2="50000"/>
                          <a14:backgroundMark x1="693" y1="49302" x2="693" y2="49302"/>
                          <a14:backgroundMark x1="13626" y1="16279" x2="5312" y2="27442"/>
                          <a14:backgroundMark x1="33487" y1="96744" x2="49423" y2="97209"/>
                          <a14:backgroundMark x1="49423" y1="97209" x2="77598" y2="92558"/>
                          <a14:backgroundMark x1="4850" y1="72558" x2="3464" y2="28605"/>
                          <a14:backgroundMark x1="3464" y1="68837" x2="25404" y2="90465"/>
                          <a14:backgroundMark x1="25404" y1="90465" x2="36721" y2="95349"/>
                          <a14:backgroundMark x1="66513" y1="95349" x2="89376" y2="75116"/>
                          <a14:backgroundMark x1="89376" y1="75116" x2="97460" y2="59767"/>
                          <a14:backgroundMark x1="97460" y1="59767" x2="96998" y2="42093"/>
                          <a14:backgroundMark x1="96998" y1="42093" x2="87529" y2="15581"/>
                          <a14:backgroundMark x1="7852" y1="22791" x2="36028" y2="8140"/>
                          <a14:backgroundMark x1="36028" y1="8140" x2="53118" y2="7209"/>
                          <a14:backgroundMark x1="53118" y1="7209" x2="69053" y2="7907"/>
                          <a14:backgroundMark x1="69053" y1="7907" x2="84296" y2="16047"/>
                          <a14:backgroundMark x1="84296" y1="16047" x2="92610" y2="260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82490"/>
              <a:ext cx="1306426" cy="1297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Sheffield Medical Society">
              <a:extLst>
                <a:ext uri="{FF2B5EF4-FFF2-40B4-BE49-F238E27FC236}">
                  <a16:creationId xmlns:a16="http://schemas.microsoft.com/office/drawing/2014/main" id="{A6E895D6-B4D2-1544-ADCA-028522041A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763655" y="6054562"/>
              <a:ext cx="1306426" cy="768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47" name="Group 1046">
            <a:extLst>
              <a:ext uri="{FF2B5EF4-FFF2-40B4-BE49-F238E27FC236}">
                <a16:creationId xmlns:a16="http://schemas.microsoft.com/office/drawing/2014/main" id="{A3C0D298-47AC-4912-8022-B969E5732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6430" y="626107"/>
            <a:ext cx="1128382" cy="847206"/>
            <a:chOff x="5307830" y="325570"/>
            <a:chExt cx="1128382" cy="847206"/>
          </a:xfrm>
        </p:grpSpPr>
        <p:sp>
          <p:nvSpPr>
            <p:cNvPr id="1048" name="Freeform 5">
              <a:extLst>
                <a:ext uri="{FF2B5EF4-FFF2-40B4-BE49-F238E27FC236}">
                  <a16:creationId xmlns:a16="http://schemas.microsoft.com/office/drawing/2014/main" id="{F8ED9F95-2ADE-4C89-BD97-AF7DB8DB36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307830" y="577396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9" name="Freeform 5">
              <a:extLst>
                <a:ext uri="{FF2B5EF4-FFF2-40B4-BE49-F238E27FC236}">
                  <a16:creationId xmlns:a16="http://schemas.microsoft.com/office/drawing/2014/main" id="{1DD52534-E915-42C0-890A-5B19A15B53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5720" y="325570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51" name="Freeform 5">
            <a:extLst>
              <a:ext uri="{FF2B5EF4-FFF2-40B4-BE49-F238E27FC236}">
                <a16:creationId xmlns:a16="http://schemas.microsoft.com/office/drawing/2014/main" id="{01F1CEA4-5DA0-41E1-A743-4F227AE62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958811" y="1645694"/>
            <a:ext cx="4689240" cy="411502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50800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53" name="Freeform: Shape 1052">
            <a:extLst>
              <a:ext uri="{FF2B5EF4-FFF2-40B4-BE49-F238E27FC236}">
                <a16:creationId xmlns:a16="http://schemas.microsoft.com/office/drawing/2014/main" id="{07D1A722-B699-4DA0-B7AC-F06CC81AD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39502" y="626107"/>
            <a:ext cx="3154669" cy="2796247"/>
          </a:xfrm>
          <a:custGeom>
            <a:avLst/>
            <a:gdLst>
              <a:gd name="connsiteX0" fmla="*/ 853538 w 2991693"/>
              <a:gd name="connsiteY0" fmla="*/ 0 h 2651787"/>
              <a:gd name="connsiteX1" fmla="*/ 2141030 w 2991693"/>
              <a:gd name="connsiteY1" fmla="*/ 0 h 2651787"/>
              <a:gd name="connsiteX2" fmla="*/ 2324957 w 2991693"/>
              <a:gd name="connsiteY2" fmla="*/ 103466 h 2651787"/>
              <a:gd name="connsiteX3" fmla="*/ 2968702 w 2991693"/>
              <a:gd name="connsiteY3" fmla="*/ 1218596 h 2651787"/>
              <a:gd name="connsiteX4" fmla="*/ 2968702 w 2991693"/>
              <a:gd name="connsiteY4" fmla="*/ 1433192 h 2651787"/>
              <a:gd name="connsiteX5" fmla="*/ 2324957 w 2991693"/>
              <a:gd name="connsiteY5" fmla="*/ 2548321 h 2651787"/>
              <a:gd name="connsiteX6" fmla="*/ 2141030 w 2991693"/>
              <a:gd name="connsiteY6" fmla="*/ 2651787 h 2651787"/>
              <a:gd name="connsiteX7" fmla="*/ 853538 w 2991693"/>
              <a:gd name="connsiteY7" fmla="*/ 2651787 h 2651787"/>
              <a:gd name="connsiteX8" fmla="*/ 669612 w 2991693"/>
              <a:gd name="connsiteY8" fmla="*/ 2548321 h 2651787"/>
              <a:gd name="connsiteX9" fmla="*/ 25866 w 2991693"/>
              <a:gd name="connsiteY9" fmla="*/ 1433192 h 2651787"/>
              <a:gd name="connsiteX10" fmla="*/ 25866 w 2991693"/>
              <a:gd name="connsiteY10" fmla="*/ 1218596 h 2651787"/>
              <a:gd name="connsiteX11" fmla="*/ 669612 w 2991693"/>
              <a:gd name="connsiteY11" fmla="*/ 103466 h 2651787"/>
              <a:gd name="connsiteX12" fmla="*/ 853538 w 2991693"/>
              <a:gd name="connsiteY12" fmla="*/ 0 h 265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1693" h="2651787">
                <a:moveTo>
                  <a:pt x="853538" y="0"/>
                </a:moveTo>
                <a:cubicBezTo>
                  <a:pt x="2141030" y="0"/>
                  <a:pt x="2141030" y="0"/>
                  <a:pt x="2141030" y="0"/>
                </a:cubicBezTo>
                <a:cubicBezTo>
                  <a:pt x="2206170" y="0"/>
                  <a:pt x="2290471" y="45985"/>
                  <a:pt x="2324957" y="103466"/>
                </a:cubicBezTo>
                <a:cubicBezTo>
                  <a:pt x="2968702" y="1218596"/>
                  <a:pt x="2968702" y="1218596"/>
                  <a:pt x="2968702" y="1218596"/>
                </a:cubicBezTo>
                <a:cubicBezTo>
                  <a:pt x="2999357" y="1279909"/>
                  <a:pt x="2999357" y="1371878"/>
                  <a:pt x="2968702" y="1433192"/>
                </a:cubicBezTo>
                <a:cubicBezTo>
                  <a:pt x="2324957" y="2548321"/>
                  <a:pt x="2324957" y="2548321"/>
                  <a:pt x="2324957" y="2548321"/>
                </a:cubicBezTo>
                <a:cubicBezTo>
                  <a:pt x="2290471" y="2605803"/>
                  <a:pt x="2206170" y="2651787"/>
                  <a:pt x="2141030" y="2651787"/>
                </a:cubicBezTo>
                <a:lnTo>
                  <a:pt x="853538" y="2651787"/>
                </a:lnTo>
                <a:cubicBezTo>
                  <a:pt x="784566" y="2651787"/>
                  <a:pt x="700266" y="2605803"/>
                  <a:pt x="669612" y="2548321"/>
                </a:cubicBezTo>
                <a:cubicBezTo>
                  <a:pt x="25866" y="1433192"/>
                  <a:pt x="25866" y="1433192"/>
                  <a:pt x="25866" y="1433192"/>
                </a:cubicBezTo>
                <a:cubicBezTo>
                  <a:pt x="-8621" y="1371878"/>
                  <a:pt x="-8621" y="1279909"/>
                  <a:pt x="25866" y="1218596"/>
                </a:cubicBezTo>
                <a:cubicBezTo>
                  <a:pt x="669612" y="103466"/>
                  <a:pt x="669612" y="103466"/>
                  <a:pt x="669612" y="103466"/>
                </a:cubicBezTo>
                <a:cubicBezTo>
                  <a:pt x="700266" y="45985"/>
                  <a:pt x="784566" y="0"/>
                  <a:pt x="853538" y="0"/>
                </a:cubicBezTo>
                <a:close/>
              </a:path>
            </a:pathLst>
          </a:custGeom>
          <a:noFill/>
          <a:ln w="50800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B86AEF-DB08-BF42-9E92-1D1C292F5356}"/>
              </a:ext>
            </a:extLst>
          </p:cNvPr>
          <p:cNvSpPr txBox="1"/>
          <p:nvPr/>
        </p:nvSpPr>
        <p:spPr>
          <a:xfrm>
            <a:off x="966430" y="3450865"/>
            <a:ext cx="6006864" cy="15664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latin typeface="+mj-lt"/>
                <a:ea typeface="+mj-ea"/>
                <a:cs typeface="+mj-cs"/>
              </a:rPr>
              <a:t>GEM SBA-Style Revision Series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latin typeface="+mj-lt"/>
                <a:ea typeface="+mj-ea"/>
                <a:cs typeface="+mj-cs"/>
              </a:rPr>
              <a:t>2022/23</a:t>
            </a:r>
          </a:p>
        </p:txBody>
      </p:sp>
      <p:pic>
        <p:nvPicPr>
          <p:cNvPr id="1026" name="Picture 2" descr="Sheffield Medical Society">
            <a:extLst>
              <a:ext uri="{FF2B5EF4-FFF2-40B4-BE49-F238E27FC236}">
                <a16:creationId xmlns:a16="http://schemas.microsoft.com/office/drawing/2014/main" id="{564E71FF-F94A-8B4A-8DFF-5E6274FF7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07859" y="1510852"/>
            <a:ext cx="2617954" cy="1540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978C04B-B0BB-2D44-8F41-F410AF0D445B}"/>
              </a:ext>
            </a:extLst>
          </p:cNvPr>
          <p:cNvSpPr/>
          <p:nvPr/>
        </p:nvSpPr>
        <p:spPr>
          <a:xfrm>
            <a:off x="7325813" y="1775638"/>
            <a:ext cx="3899757" cy="388111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CE3FE9-947A-1F47-A5D2-5543F71B7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9181" y="6173037"/>
            <a:ext cx="9335310" cy="550159"/>
          </a:xfrm>
        </p:spPr>
        <p:txBody>
          <a:bodyPr/>
          <a:lstStyle/>
          <a:p>
            <a:pPr algn="l"/>
            <a:r>
              <a:rPr lang="en-US" dirty="0"/>
              <a:t>The Peer Teaching and MedSoc are not liable for false or misleading information. This session was created by students, for students, as a revision resource, therefore any resemblance to university questions is purely coincidental. Content has not been reviewed by and is therefore unaffiliated with Sheffield Medical School. </a:t>
            </a:r>
          </a:p>
        </p:txBody>
      </p:sp>
      <p:pic>
        <p:nvPicPr>
          <p:cNvPr id="1028" name="Picture 4" descr="SHEFFIELD PEER TEACHING SOCIETY">
            <a:extLst>
              <a:ext uri="{FF2B5EF4-FFF2-40B4-BE49-F238E27FC236}">
                <a16:creationId xmlns:a16="http://schemas.microsoft.com/office/drawing/2014/main" id="{BF75F769-5C17-7244-B566-270F596C1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91" b="95814" l="1386" r="96767">
                        <a14:foregroundMark x1="76443" y1="31163" x2="61432" y2="20000"/>
                        <a14:foregroundMark x1="61432" y1="20000" x2="38799" y2="17442"/>
                        <a14:foregroundMark x1="38799" y1="17442" x2="26328" y2="23488"/>
                        <a14:foregroundMark x1="26328" y1="23488" x2="21478" y2="33953"/>
                        <a14:foregroundMark x1="21478" y1="33953" x2="24711" y2="56512"/>
                        <a14:foregroundMark x1="24711" y1="56512" x2="34642" y2="73721"/>
                        <a14:foregroundMark x1="34642" y1="73721" x2="41570" y2="80000"/>
                        <a14:foregroundMark x1="41570" y1="80000" x2="49885" y2="82558"/>
                        <a14:foregroundMark x1="49885" y1="82558" x2="59584" y2="81860"/>
                        <a14:foregroundMark x1="59584" y1="81860" x2="69515" y2="74884"/>
                        <a14:foregroundMark x1="69515" y1="74884" x2="83603" y2="41628"/>
                        <a14:foregroundMark x1="42725" y1="21860" x2="67898" y2="29070"/>
                        <a14:foregroundMark x1="67898" y1="29070" x2="42263" y2="18140"/>
                        <a14:foregroundMark x1="42263" y1="18140" x2="33256" y2="16512"/>
                        <a14:foregroundMark x1="33256" y1="16512" x2="49885" y2="15814"/>
                        <a14:foregroundMark x1="49885" y1="15814" x2="59815" y2="17209"/>
                        <a14:foregroundMark x1="59815" y1="17209" x2="42725" y2="15349"/>
                        <a14:foregroundMark x1="42725" y1="15349" x2="66513" y2="19535"/>
                        <a14:foregroundMark x1="66513" y1="19535" x2="78060" y2="31395"/>
                        <a14:foregroundMark x1="78060" y1="31395" x2="70901" y2="20233"/>
                        <a14:foregroundMark x1="70901" y1="20233" x2="77829" y2="31860"/>
                        <a14:foregroundMark x1="77829" y1="31860" x2="71132" y2="22093"/>
                        <a14:foregroundMark x1="71132" y1="22093" x2="76212" y2="30698"/>
                        <a14:foregroundMark x1="76212" y1="30698" x2="76212" y2="31163"/>
                        <a14:foregroundMark x1="24942" y1="23256" x2="18476" y2="29302"/>
                        <a14:foregroundMark x1="18476" y1="29302" x2="25866" y2="22326"/>
                        <a14:foregroundMark x1="25866" y1="22326" x2="17090" y2="32326"/>
                        <a14:foregroundMark x1="34411" y1="16977" x2="22864" y2="18837"/>
                        <a14:foregroundMark x1="22864" y1="18837" x2="16397" y2="24884"/>
                        <a14:foregroundMark x1="16397" y1="24884" x2="12933" y2="33023"/>
                        <a14:foregroundMark x1="12933" y1="33023" x2="13857" y2="53721"/>
                        <a14:foregroundMark x1="13857" y1="53721" x2="23788" y2="75814"/>
                        <a14:foregroundMark x1="23788" y1="75814" x2="34642" y2="84419"/>
                        <a14:foregroundMark x1="34642" y1="84419" x2="46651" y2="87209"/>
                        <a14:foregroundMark x1="46651" y1="87209" x2="57506" y2="83256"/>
                        <a14:foregroundMark x1="57506" y1="83256" x2="73210" y2="66512"/>
                        <a14:foregroundMark x1="73210" y1="66512" x2="80139" y2="46047"/>
                        <a14:foregroundMark x1="80139" y1="46047" x2="80370" y2="30930"/>
                        <a14:foregroundMark x1="80370" y1="30930" x2="75520" y2="19302"/>
                        <a14:foregroundMark x1="75520" y1="19302" x2="64896" y2="13023"/>
                        <a14:foregroundMark x1="64896" y1="13023" x2="56981" y2="10781"/>
                        <a14:foregroundMark x1="40046" y1="11177" x2="35104" y2="12326"/>
                        <a14:foregroundMark x1="35104" y1="12326" x2="17783" y2="29070"/>
                        <a14:foregroundMark x1="17783" y1="29070" x2="15473" y2="56512"/>
                        <a14:foregroundMark x1="15473" y1="56512" x2="17321" y2="67442"/>
                        <a14:foregroundMark x1="17321" y1="67442" x2="22402" y2="76047"/>
                        <a14:foregroundMark x1="22402" y1="76047" x2="30716" y2="82093"/>
                        <a14:foregroundMark x1="30716" y1="82093" x2="43418" y2="85116"/>
                        <a14:foregroundMark x1="43418" y1="85116" x2="54273" y2="84884"/>
                        <a14:foregroundMark x1="54273" y1="84884" x2="76443" y2="74186"/>
                        <a14:foregroundMark x1="76443" y1="74186" x2="82679" y2="66512"/>
                        <a14:foregroundMark x1="82679" y1="66512" x2="86605" y2="56744"/>
                        <a14:foregroundMark x1="86605" y1="56744" x2="87298" y2="39767"/>
                        <a14:foregroundMark x1="87298" y1="39767" x2="80831" y2="20233"/>
                        <a14:foregroundMark x1="94919" y1="52558" x2="94919" y2="52558"/>
                        <a14:foregroundMark x1="9469" y1="64419" x2="9469" y2="64419"/>
                        <a14:foregroundMark x1="45958" y1="92791" x2="45958" y2="92791"/>
                        <a14:foregroundMark x1="6928" y1="50698" x2="6928" y2="50698"/>
                        <a14:foregroundMark x1="49192" y1="3023" x2="49192" y2="3023"/>
                        <a14:foregroundMark x1="40647" y1="91163" x2="56813" y2="90698"/>
                        <a14:foregroundMark x1="56813" y1="90698" x2="69284" y2="81395"/>
                        <a14:foregroundMark x1="26328" y1="26512" x2="37182" y2="25349"/>
                        <a14:foregroundMark x1="37182" y1="25349" x2="27021" y2="28372"/>
                        <a14:foregroundMark x1="27021" y1="28372" x2="41801" y2="16279"/>
                        <a14:foregroundMark x1="41801" y1="16279" x2="35335" y2="24186"/>
                        <a14:foregroundMark x1="35335" y1="24186" x2="30947" y2="26744"/>
                        <a14:foregroundMark x1="1386" y1="50698" x2="1386" y2="50698"/>
                        <a14:foregroundMark x1="96767" y1="50000" x2="96767" y2="50000"/>
                        <a14:backgroundMark x1="693" y1="49302" x2="693" y2="49302"/>
                        <a14:backgroundMark x1="13626" y1="16279" x2="5312" y2="27442"/>
                        <a14:backgroundMark x1="33487" y1="96744" x2="49423" y2="97209"/>
                        <a14:backgroundMark x1="49423" y1="97209" x2="77598" y2="92558"/>
                        <a14:backgroundMark x1="4850" y1="72558" x2="3464" y2="28605"/>
                        <a14:backgroundMark x1="3464" y1="68837" x2="25404" y2="90465"/>
                        <a14:backgroundMark x1="25404" y1="90465" x2="36721" y2="95349"/>
                        <a14:backgroundMark x1="66513" y1="95349" x2="89376" y2="75116"/>
                        <a14:backgroundMark x1="89376" y1="75116" x2="97460" y2="59767"/>
                        <a14:backgroundMark x1="97460" y1="59767" x2="96998" y2="42093"/>
                        <a14:backgroundMark x1="96998" y1="42093" x2="87529" y2="15581"/>
                        <a14:backgroundMark x1="7852" y1="22791" x2="36028" y2="8140"/>
                        <a14:backgroundMark x1="36028" y1="8140" x2="53118" y2="7209"/>
                        <a14:backgroundMark x1="53118" y1="7209" x2="69053" y2="7907"/>
                        <a14:backgroundMark x1="69053" y1="7907" x2="84296" y2="16047"/>
                        <a14:backgroundMark x1="84296" y1="16047" x2="92610" y2="26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721" y="1666738"/>
            <a:ext cx="4300526" cy="4270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5425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72DFE-41DF-354C-8D55-8F462048E28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293267"/>
          </a:solidFill>
          <a:ln>
            <a:solidFill>
              <a:srgbClr val="293267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00B0F0"/>
                </a:solidFill>
              </a:rPr>
              <a:t>Q2. </a:t>
            </a:r>
            <a:r>
              <a:rPr lang="en-US" sz="3200" b="1" dirty="0">
                <a:solidFill>
                  <a:schemeClr val="bg1"/>
                </a:solidFill>
              </a:rPr>
              <a:t>How could respiratory epithelium best be described?</a:t>
            </a:r>
          </a:p>
        </p:txBody>
      </p:sp>
      <p:sp>
        <p:nvSpPr>
          <p:cNvPr id="5" name="Shape 97">
            <a:extLst>
              <a:ext uri="{FF2B5EF4-FFF2-40B4-BE49-F238E27FC236}">
                <a16:creationId xmlns:a16="http://schemas.microsoft.com/office/drawing/2014/main" id="{6D7A6F5B-6327-4844-BD16-4BB44595B27A}"/>
              </a:ext>
            </a:extLst>
          </p:cNvPr>
          <p:cNvSpPr txBox="1">
            <a:spLocks/>
          </p:cNvSpPr>
          <p:nvPr/>
        </p:nvSpPr>
        <p:spPr>
          <a:xfrm>
            <a:off x="838200" y="1881052"/>
            <a:ext cx="10515600" cy="42843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lphaLcPeriod"/>
            </a:pPr>
            <a:r>
              <a:rPr lang="en-GB" sz="3200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Simple columnar epithelium</a:t>
            </a:r>
          </a:p>
          <a:p>
            <a:pPr marL="514350" indent="-51435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lphaLcPeriod"/>
            </a:pPr>
            <a:r>
              <a:rPr lang="en-GB" sz="32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Ciliated pseudostratified columnar epithelium</a:t>
            </a:r>
          </a:p>
          <a:p>
            <a:pPr marL="514350" indent="-51435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lphaLcPeriod"/>
            </a:pPr>
            <a:r>
              <a:rPr lang="en-GB" sz="3200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Stratified cuboidal epithelium</a:t>
            </a:r>
          </a:p>
          <a:p>
            <a:pPr marL="514350" indent="-51435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lphaLcPeriod"/>
            </a:pPr>
            <a:r>
              <a:rPr lang="en-GB" sz="3200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Transitional epithelium</a:t>
            </a:r>
          </a:p>
          <a:p>
            <a:pPr marL="514350" indent="-51435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lphaLcPeriod"/>
            </a:pPr>
            <a:r>
              <a:rPr lang="en-GB" sz="3200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Smooth muscle</a:t>
            </a:r>
          </a:p>
          <a:p>
            <a:pPr marL="514350" indent="-51435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AutoNum type="alphaLcPeriod"/>
            </a:pPr>
            <a:endParaRPr lang="en-GB" sz="3200" dirty="0">
              <a:solidFill>
                <a:schemeClr val="dk1"/>
              </a:solidFill>
              <a:latin typeface="Calibri" panose="020F0502020204030204" pitchFamily="34" charset="0"/>
              <a:ea typeface="Didot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4BAD0E53-7C5C-A14F-9980-0CB4F341B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9181" y="6173037"/>
            <a:ext cx="9335310" cy="550159"/>
          </a:xfrm>
        </p:spPr>
        <p:txBody>
          <a:bodyPr/>
          <a:lstStyle/>
          <a:p>
            <a:pPr algn="l"/>
            <a:r>
              <a:rPr lang="en-US" dirty="0"/>
              <a:t>The Peer Teaching and MedSoc are not liable for false or misleading information. This session was created by students, for students, as a revision resource, therefore any resemblance to university questions is purely coincidental. Content has not been reviewed by and is therefore unaffiliated with Sheffield Medical School.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4442BA4-4209-724A-A942-FC70F7AB7A32}"/>
              </a:ext>
            </a:extLst>
          </p:cNvPr>
          <p:cNvSpPr/>
          <p:nvPr/>
        </p:nvSpPr>
        <p:spPr>
          <a:xfrm>
            <a:off x="137710" y="5650746"/>
            <a:ext cx="1089552" cy="117260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342140D-D47C-1944-A9AE-F0B86BD206D6}"/>
              </a:ext>
            </a:extLst>
          </p:cNvPr>
          <p:cNvGrpSpPr/>
          <p:nvPr/>
        </p:nvGrpSpPr>
        <p:grpSpPr>
          <a:xfrm>
            <a:off x="0" y="5582490"/>
            <a:ext cx="12070081" cy="1297375"/>
            <a:chOff x="0" y="5582490"/>
            <a:chExt cx="12070081" cy="1297375"/>
          </a:xfrm>
        </p:grpSpPr>
        <p:pic>
          <p:nvPicPr>
            <p:cNvPr id="7" name="Picture 4" descr="SHEFFIELD PEER TEACHING SOCIETY">
              <a:extLst>
                <a:ext uri="{FF2B5EF4-FFF2-40B4-BE49-F238E27FC236}">
                  <a16:creationId xmlns:a16="http://schemas.microsoft.com/office/drawing/2014/main" id="{756BA6DE-3C99-BD42-AB91-68D3A1842C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91" b="95814" l="1386" r="96767">
                          <a14:foregroundMark x1="76443" y1="31163" x2="61432" y2="20000"/>
                          <a14:foregroundMark x1="61432" y1="20000" x2="38799" y2="17442"/>
                          <a14:foregroundMark x1="38799" y1="17442" x2="26328" y2="23488"/>
                          <a14:foregroundMark x1="26328" y1="23488" x2="21478" y2="33953"/>
                          <a14:foregroundMark x1="21478" y1="33953" x2="24711" y2="56512"/>
                          <a14:foregroundMark x1="24711" y1="56512" x2="34642" y2="73721"/>
                          <a14:foregroundMark x1="34642" y1="73721" x2="41570" y2="80000"/>
                          <a14:foregroundMark x1="41570" y1="80000" x2="49885" y2="82558"/>
                          <a14:foregroundMark x1="49885" y1="82558" x2="59584" y2="81860"/>
                          <a14:foregroundMark x1="59584" y1="81860" x2="69515" y2="74884"/>
                          <a14:foregroundMark x1="69515" y1="74884" x2="83603" y2="41628"/>
                          <a14:foregroundMark x1="42725" y1="21860" x2="67898" y2="29070"/>
                          <a14:foregroundMark x1="67898" y1="29070" x2="42263" y2="18140"/>
                          <a14:foregroundMark x1="42263" y1="18140" x2="33256" y2="16512"/>
                          <a14:foregroundMark x1="33256" y1="16512" x2="49885" y2="15814"/>
                          <a14:foregroundMark x1="49885" y1="15814" x2="59815" y2="17209"/>
                          <a14:foregroundMark x1="59815" y1="17209" x2="42725" y2="15349"/>
                          <a14:foregroundMark x1="42725" y1="15349" x2="66513" y2="19535"/>
                          <a14:foregroundMark x1="66513" y1="19535" x2="78060" y2="31395"/>
                          <a14:foregroundMark x1="78060" y1="31395" x2="70901" y2="20233"/>
                          <a14:foregroundMark x1="70901" y1="20233" x2="77829" y2="31860"/>
                          <a14:foregroundMark x1="77829" y1="31860" x2="71132" y2="22093"/>
                          <a14:foregroundMark x1="71132" y1="22093" x2="76212" y2="30698"/>
                          <a14:foregroundMark x1="76212" y1="30698" x2="76212" y2="31163"/>
                          <a14:foregroundMark x1="24942" y1="23256" x2="18476" y2="29302"/>
                          <a14:foregroundMark x1="18476" y1="29302" x2="25866" y2="22326"/>
                          <a14:foregroundMark x1="25866" y1="22326" x2="17090" y2="32326"/>
                          <a14:foregroundMark x1="34411" y1="16977" x2="22864" y2="18837"/>
                          <a14:foregroundMark x1="22864" y1="18837" x2="16397" y2="24884"/>
                          <a14:foregroundMark x1="16397" y1="24884" x2="12933" y2="33023"/>
                          <a14:foregroundMark x1="12933" y1="33023" x2="13857" y2="53721"/>
                          <a14:foregroundMark x1="13857" y1="53721" x2="23788" y2="75814"/>
                          <a14:foregroundMark x1="23788" y1="75814" x2="34642" y2="84419"/>
                          <a14:foregroundMark x1="34642" y1="84419" x2="46651" y2="87209"/>
                          <a14:foregroundMark x1="46651" y1="87209" x2="57506" y2="83256"/>
                          <a14:foregroundMark x1="57506" y1="83256" x2="73210" y2="66512"/>
                          <a14:foregroundMark x1="73210" y1="66512" x2="80139" y2="46047"/>
                          <a14:foregroundMark x1="80139" y1="46047" x2="80370" y2="30930"/>
                          <a14:foregroundMark x1="80370" y1="30930" x2="75520" y2="19302"/>
                          <a14:foregroundMark x1="75520" y1="19302" x2="64896" y2="13023"/>
                          <a14:foregroundMark x1="64896" y1="13023" x2="56981" y2="10781"/>
                          <a14:foregroundMark x1="40046" y1="11177" x2="35104" y2="12326"/>
                          <a14:foregroundMark x1="35104" y1="12326" x2="17783" y2="29070"/>
                          <a14:foregroundMark x1="17783" y1="29070" x2="15473" y2="56512"/>
                          <a14:foregroundMark x1="15473" y1="56512" x2="17321" y2="67442"/>
                          <a14:foregroundMark x1="17321" y1="67442" x2="22402" y2="76047"/>
                          <a14:foregroundMark x1="22402" y1="76047" x2="30716" y2="82093"/>
                          <a14:foregroundMark x1="30716" y1="82093" x2="43418" y2="85116"/>
                          <a14:foregroundMark x1="43418" y1="85116" x2="54273" y2="84884"/>
                          <a14:foregroundMark x1="54273" y1="84884" x2="76443" y2="74186"/>
                          <a14:foregroundMark x1="76443" y1="74186" x2="82679" y2="66512"/>
                          <a14:foregroundMark x1="82679" y1="66512" x2="86605" y2="56744"/>
                          <a14:foregroundMark x1="86605" y1="56744" x2="87298" y2="39767"/>
                          <a14:foregroundMark x1="87298" y1="39767" x2="80831" y2="20233"/>
                          <a14:foregroundMark x1="94919" y1="52558" x2="94919" y2="52558"/>
                          <a14:foregroundMark x1="9469" y1="64419" x2="9469" y2="64419"/>
                          <a14:foregroundMark x1="45958" y1="92791" x2="45958" y2="92791"/>
                          <a14:foregroundMark x1="6928" y1="50698" x2="6928" y2="50698"/>
                          <a14:foregroundMark x1="49192" y1="3023" x2="49192" y2="3023"/>
                          <a14:foregroundMark x1="40647" y1="91163" x2="56813" y2="90698"/>
                          <a14:foregroundMark x1="56813" y1="90698" x2="69284" y2="81395"/>
                          <a14:foregroundMark x1="26328" y1="26512" x2="37182" y2="25349"/>
                          <a14:foregroundMark x1="37182" y1="25349" x2="27021" y2="28372"/>
                          <a14:foregroundMark x1="27021" y1="28372" x2="41801" y2="16279"/>
                          <a14:foregroundMark x1="41801" y1="16279" x2="35335" y2="24186"/>
                          <a14:foregroundMark x1="35335" y1="24186" x2="30947" y2="26744"/>
                          <a14:foregroundMark x1="1386" y1="50698" x2="1386" y2="50698"/>
                          <a14:foregroundMark x1="96767" y1="50000" x2="96767" y2="50000"/>
                          <a14:backgroundMark x1="693" y1="49302" x2="693" y2="49302"/>
                          <a14:backgroundMark x1="13626" y1="16279" x2="5312" y2="27442"/>
                          <a14:backgroundMark x1="33487" y1="96744" x2="49423" y2="97209"/>
                          <a14:backgroundMark x1="49423" y1="97209" x2="77598" y2="92558"/>
                          <a14:backgroundMark x1="4850" y1="72558" x2="3464" y2="28605"/>
                          <a14:backgroundMark x1="3464" y1="68837" x2="25404" y2="90465"/>
                          <a14:backgroundMark x1="25404" y1="90465" x2="36721" y2="95349"/>
                          <a14:backgroundMark x1="66513" y1="95349" x2="89376" y2="75116"/>
                          <a14:backgroundMark x1="89376" y1="75116" x2="97460" y2="59767"/>
                          <a14:backgroundMark x1="97460" y1="59767" x2="96998" y2="42093"/>
                          <a14:backgroundMark x1="96998" y1="42093" x2="87529" y2="15581"/>
                          <a14:backgroundMark x1="7852" y1="22791" x2="36028" y2="8140"/>
                          <a14:backgroundMark x1="36028" y1="8140" x2="53118" y2="7209"/>
                          <a14:backgroundMark x1="53118" y1="7209" x2="69053" y2="7907"/>
                          <a14:backgroundMark x1="69053" y1="7907" x2="84296" y2="16047"/>
                          <a14:backgroundMark x1="84296" y1="16047" x2="92610" y2="260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82490"/>
              <a:ext cx="1306426" cy="1297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Sheffield Medical Society">
              <a:extLst>
                <a:ext uri="{FF2B5EF4-FFF2-40B4-BE49-F238E27FC236}">
                  <a16:creationId xmlns:a16="http://schemas.microsoft.com/office/drawing/2014/main" id="{96ADA7C3-3F09-9349-9EB3-5AE8C0962A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763655" y="6054562"/>
              <a:ext cx="1306426" cy="768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611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72DFE-41DF-354C-8D55-8F462048E28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293267"/>
          </a:solidFill>
          <a:ln>
            <a:solidFill>
              <a:srgbClr val="293267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Histology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4BAD0E53-7C5C-A14F-9980-0CB4F341B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9181" y="6173037"/>
            <a:ext cx="9335310" cy="550159"/>
          </a:xfrm>
        </p:spPr>
        <p:txBody>
          <a:bodyPr/>
          <a:lstStyle/>
          <a:p>
            <a:pPr algn="l"/>
            <a:r>
              <a:rPr lang="en-US" dirty="0"/>
              <a:t>The Peer Teaching and MedSoc are not liable for false or misleading information. This session was created by students, for students, as a revision resource, therefore any resemblance to university questions is purely coincidental. Content has not been reviewed by and is therefore unaffiliated with Sheffield Medical School.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4442BA4-4209-724A-A942-FC70F7AB7A32}"/>
              </a:ext>
            </a:extLst>
          </p:cNvPr>
          <p:cNvSpPr/>
          <p:nvPr/>
        </p:nvSpPr>
        <p:spPr>
          <a:xfrm>
            <a:off x="137710" y="5650746"/>
            <a:ext cx="1089552" cy="117260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342140D-D47C-1944-A9AE-F0B86BD206D6}"/>
              </a:ext>
            </a:extLst>
          </p:cNvPr>
          <p:cNvGrpSpPr/>
          <p:nvPr/>
        </p:nvGrpSpPr>
        <p:grpSpPr>
          <a:xfrm>
            <a:off x="0" y="5582490"/>
            <a:ext cx="12070081" cy="1297375"/>
            <a:chOff x="0" y="5582490"/>
            <a:chExt cx="12070081" cy="1297375"/>
          </a:xfrm>
        </p:grpSpPr>
        <p:pic>
          <p:nvPicPr>
            <p:cNvPr id="7" name="Picture 4" descr="SHEFFIELD PEER TEACHING SOCIETY">
              <a:extLst>
                <a:ext uri="{FF2B5EF4-FFF2-40B4-BE49-F238E27FC236}">
                  <a16:creationId xmlns:a16="http://schemas.microsoft.com/office/drawing/2014/main" id="{756BA6DE-3C99-BD42-AB91-68D3A1842C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91" b="95814" l="1386" r="96767">
                          <a14:foregroundMark x1="76443" y1="31163" x2="61432" y2="20000"/>
                          <a14:foregroundMark x1="61432" y1="20000" x2="38799" y2="17442"/>
                          <a14:foregroundMark x1="38799" y1="17442" x2="26328" y2="23488"/>
                          <a14:foregroundMark x1="26328" y1="23488" x2="21478" y2="33953"/>
                          <a14:foregroundMark x1="21478" y1="33953" x2="24711" y2="56512"/>
                          <a14:foregroundMark x1="24711" y1="56512" x2="34642" y2="73721"/>
                          <a14:foregroundMark x1="34642" y1="73721" x2="41570" y2="80000"/>
                          <a14:foregroundMark x1="41570" y1="80000" x2="49885" y2="82558"/>
                          <a14:foregroundMark x1="49885" y1="82558" x2="59584" y2="81860"/>
                          <a14:foregroundMark x1="59584" y1="81860" x2="69515" y2="74884"/>
                          <a14:foregroundMark x1="69515" y1="74884" x2="83603" y2="41628"/>
                          <a14:foregroundMark x1="42725" y1="21860" x2="67898" y2="29070"/>
                          <a14:foregroundMark x1="67898" y1="29070" x2="42263" y2="18140"/>
                          <a14:foregroundMark x1="42263" y1="18140" x2="33256" y2="16512"/>
                          <a14:foregroundMark x1="33256" y1="16512" x2="49885" y2="15814"/>
                          <a14:foregroundMark x1="49885" y1="15814" x2="59815" y2="17209"/>
                          <a14:foregroundMark x1="59815" y1="17209" x2="42725" y2="15349"/>
                          <a14:foregroundMark x1="42725" y1="15349" x2="66513" y2="19535"/>
                          <a14:foregroundMark x1="66513" y1="19535" x2="78060" y2="31395"/>
                          <a14:foregroundMark x1="78060" y1="31395" x2="70901" y2="20233"/>
                          <a14:foregroundMark x1="70901" y1="20233" x2="77829" y2="31860"/>
                          <a14:foregroundMark x1="77829" y1="31860" x2="71132" y2="22093"/>
                          <a14:foregroundMark x1="71132" y1="22093" x2="76212" y2="30698"/>
                          <a14:foregroundMark x1="76212" y1="30698" x2="76212" y2="31163"/>
                          <a14:foregroundMark x1="24942" y1="23256" x2="18476" y2="29302"/>
                          <a14:foregroundMark x1="18476" y1="29302" x2="25866" y2="22326"/>
                          <a14:foregroundMark x1="25866" y1="22326" x2="17090" y2="32326"/>
                          <a14:foregroundMark x1="34411" y1="16977" x2="22864" y2="18837"/>
                          <a14:foregroundMark x1="22864" y1="18837" x2="16397" y2="24884"/>
                          <a14:foregroundMark x1="16397" y1="24884" x2="12933" y2="33023"/>
                          <a14:foregroundMark x1="12933" y1="33023" x2="13857" y2="53721"/>
                          <a14:foregroundMark x1="13857" y1="53721" x2="23788" y2="75814"/>
                          <a14:foregroundMark x1="23788" y1="75814" x2="34642" y2="84419"/>
                          <a14:foregroundMark x1="34642" y1="84419" x2="46651" y2="87209"/>
                          <a14:foregroundMark x1="46651" y1="87209" x2="57506" y2="83256"/>
                          <a14:foregroundMark x1="57506" y1="83256" x2="73210" y2="66512"/>
                          <a14:foregroundMark x1="73210" y1="66512" x2="80139" y2="46047"/>
                          <a14:foregroundMark x1="80139" y1="46047" x2="80370" y2="30930"/>
                          <a14:foregroundMark x1="80370" y1="30930" x2="75520" y2="19302"/>
                          <a14:foregroundMark x1="75520" y1="19302" x2="64896" y2="13023"/>
                          <a14:foregroundMark x1="64896" y1="13023" x2="56981" y2="10781"/>
                          <a14:foregroundMark x1="40046" y1="11177" x2="35104" y2="12326"/>
                          <a14:foregroundMark x1="35104" y1="12326" x2="17783" y2="29070"/>
                          <a14:foregroundMark x1="17783" y1="29070" x2="15473" y2="56512"/>
                          <a14:foregroundMark x1="15473" y1="56512" x2="17321" y2="67442"/>
                          <a14:foregroundMark x1="17321" y1="67442" x2="22402" y2="76047"/>
                          <a14:foregroundMark x1="22402" y1="76047" x2="30716" y2="82093"/>
                          <a14:foregroundMark x1="30716" y1="82093" x2="43418" y2="85116"/>
                          <a14:foregroundMark x1="43418" y1="85116" x2="54273" y2="84884"/>
                          <a14:foregroundMark x1="54273" y1="84884" x2="76443" y2="74186"/>
                          <a14:foregroundMark x1="76443" y1="74186" x2="82679" y2="66512"/>
                          <a14:foregroundMark x1="82679" y1="66512" x2="86605" y2="56744"/>
                          <a14:foregroundMark x1="86605" y1="56744" x2="87298" y2="39767"/>
                          <a14:foregroundMark x1="87298" y1="39767" x2="80831" y2="20233"/>
                          <a14:foregroundMark x1="94919" y1="52558" x2="94919" y2="52558"/>
                          <a14:foregroundMark x1="9469" y1="64419" x2="9469" y2="64419"/>
                          <a14:foregroundMark x1="45958" y1="92791" x2="45958" y2="92791"/>
                          <a14:foregroundMark x1="6928" y1="50698" x2="6928" y2="50698"/>
                          <a14:foregroundMark x1="49192" y1="3023" x2="49192" y2="3023"/>
                          <a14:foregroundMark x1="40647" y1="91163" x2="56813" y2="90698"/>
                          <a14:foregroundMark x1="56813" y1="90698" x2="69284" y2="81395"/>
                          <a14:foregroundMark x1="26328" y1="26512" x2="37182" y2="25349"/>
                          <a14:foregroundMark x1="37182" y1="25349" x2="27021" y2="28372"/>
                          <a14:foregroundMark x1="27021" y1="28372" x2="41801" y2="16279"/>
                          <a14:foregroundMark x1="41801" y1="16279" x2="35335" y2="24186"/>
                          <a14:foregroundMark x1="35335" y1="24186" x2="30947" y2="26744"/>
                          <a14:foregroundMark x1="1386" y1="50698" x2="1386" y2="50698"/>
                          <a14:foregroundMark x1="96767" y1="50000" x2="96767" y2="50000"/>
                          <a14:backgroundMark x1="693" y1="49302" x2="693" y2="49302"/>
                          <a14:backgroundMark x1="13626" y1="16279" x2="5312" y2="27442"/>
                          <a14:backgroundMark x1="33487" y1="96744" x2="49423" y2="97209"/>
                          <a14:backgroundMark x1="49423" y1="97209" x2="77598" y2="92558"/>
                          <a14:backgroundMark x1="4850" y1="72558" x2="3464" y2="28605"/>
                          <a14:backgroundMark x1="3464" y1="68837" x2="25404" y2="90465"/>
                          <a14:backgroundMark x1="25404" y1="90465" x2="36721" y2="95349"/>
                          <a14:backgroundMark x1="66513" y1="95349" x2="89376" y2="75116"/>
                          <a14:backgroundMark x1="89376" y1="75116" x2="97460" y2="59767"/>
                          <a14:backgroundMark x1="97460" y1="59767" x2="96998" y2="42093"/>
                          <a14:backgroundMark x1="96998" y1="42093" x2="87529" y2="15581"/>
                          <a14:backgroundMark x1="7852" y1="22791" x2="36028" y2="8140"/>
                          <a14:backgroundMark x1="36028" y1="8140" x2="53118" y2="7209"/>
                          <a14:backgroundMark x1="53118" y1="7209" x2="69053" y2="7907"/>
                          <a14:backgroundMark x1="69053" y1="7907" x2="84296" y2="16047"/>
                          <a14:backgroundMark x1="84296" y1="16047" x2="92610" y2="260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82490"/>
              <a:ext cx="1306426" cy="1297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Sheffield Medical Society">
              <a:extLst>
                <a:ext uri="{FF2B5EF4-FFF2-40B4-BE49-F238E27FC236}">
                  <a16:creationId xmlns:a16="http://schemas.microsoft.com/office/drawing/2014/main" id="{96ADA7C3-3F09-9349-9EB3-5AE8C0962A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763655" y="6054562"/>
              <a:ext cx="1306426" cy="768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2" descr="Respiratory: The Histology Guide">
            <a:extLst>
              <a:ext uri="{FF2B5EF4-FFF2-40B4-BE49-F238E27FC236}">
                <a16:creationId xmlns:a16="http://schemas.microsoft.com/office/drawing/2014/main" id="{B6F78170-EC3D-47D0-09BD-1819BDECA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85" y="4376004"/>
            <a:ext cx="2192041" cy="175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Respiratory epithelium - Wikiwand">
            <a:extLst>
              <a:ext uri="{FF2B5EF4-FFF2-40B4-BE49-F238E27FC236}">
                <a16:creationId xmlns:a16="http://schemas.microsoft.com/office/drawing/2014/main" id="{089E3FBC-D139-D3D9-BB43-FBCDFC0F2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99" y="1695155"/>
            <a:ext cx="4477469" cy="2622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Pneumocytes | BioNinja">
            <a:extLst>
              <a:ext uri="{FF2B5EF4-FFF2-40B4-BE49-F238E27FC236}">
                <a16:creationId xmlns:a16="http://schemas.microsoft.com/office/drawing/2014/main" id="{96F64D6D-22B1-7732-CC07-593FF95770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8"/>
          <a:stretch/>
        </p:blipFill>
        <p:spPr bwMode="auto">
          <a:xfrm>
            <a:off x="2946913" y="4330611"/>
            <a:ext cx="2192042" cy="1883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9648341-7BFF-420D-76E1-9CE5A5E75F5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25" b="20391"/>
          <a:stretch/>
        </p:blipFill>
        <p:spPr>
          <a:xfrm>
            <a:off x="6674401" y="1899759"/>
            <a:ext cx="3515050" cy="431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591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72DFE-41DF-354C-8D55-8F462048E28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293267"/>
          </a:solidFill>
          <a:ln>
            <a:solidFill>
              <a:srgbClr val="293267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Histology - Barriers to Diffusion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4BAD0E53-7C5C-A14F-9980-0CB4F341B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9181" y="6173037"/>
            <a:ext cx="9335310" cy="550159"/>
          </a:xfrm>
        </p:spPr>
        <p:txBody>
          <a:bodyPr/>
          <a:lstStyle/>
          <a:p>
            <a:pPr algn="l"/>
            <a:r>
              <a:rPr lang="en-US" dirty="0"/>
              <a:t>The Peer Teaching and MedSoc are not liable for false or misleading information. This session was created by students, for students, as a revision resource, therefore any resemblance to university questions is purely coincidental. Content has not been reviewed by and is therefore unaffiliated with Sheffield Medical School.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4442BA4-4209-724A-A942-FC70F7AB7A32}"/>
              </a:ext>
            </a:extLst>
          </p:cNvPr>
          <p:cNvSpPr/>
          <p:nvPr/>
        </p:nvSpPr>
        <p:spPr>
          <a:xfrm>
            <a:off x="137710" y="5650746"/>
            <a:ext cx="1089552" cy="117260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342140D-D47C-1944-A9AE-F0B86BD206D6}"/>
              </a:ext>
            </a:extLst>
          </p:cNvPr>
          <p:cNvGrpSpPr/>
          <p:nvPr/>
        </p:nvGrpSpPr>
        <p:grpSpPr>
          <a:xfrm>
            <a:off x="0" y="5582490"/>
            <a:ext cx="12070081" cy="1297375"/>
            <a:chOff x="0" y="5582490"/>
            <a:chExt cx="12070081" cy="1297375"/>
          </a:xfrm>
        </p:grpSpPr>
        <p:pic>
          <p:nvPicPr>
            <p:cNvPr id="7" name="Picture 4" descr="SHEFFIELD PEER TEACHING SOCIETY">
              <a:extLst>
                <a:ext uri="{FF2B5EF4-FFF2-40B4-BE49-F238E27FC236}">
                  <a16:creationId xmlns:a16="http://schemas.microsoft.com/office/drawing/2014/main" id="{756BA6DE-3C99-BD42-AB91-68D3A1842C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91" b="95814" l="1386" r="96767">
                          <a14:foregroundMark x1="76443" y1="31163" x2="61432" y2="20000"/>
                          <a14:foregroundMark x1="61432" y1="20000" x2="38799" y2="17442"/>
                          <a14:foregroundMark x1="38799" y1="17442" x2="26328" y2="23488"/>
                          <a14:foregroundMark x1="26328" y1="23488" x2="21478" y2="33953"/>
                          <a14:foregroundMark x1="21478" y1="33953" x2="24711" y2="56512"/>
                          <a14:foregroundMark x1="24711" y1="56512" x2="34642" y2="73721"/>
                          <a14:foregroundMark x1="34642" y1="73721" x2="41570" y2="80000"/>
                          <a14:foregroundMark x1="41570" y1="80000" x2="49885" y2="82558"/>
                          <a14:foregroundMark x1="49885" y1="82558" x2="59584" y2="81860"/>
                          <a14:foregroundMark x1="59584" y1="81860" x2="69515" y2="74884"/>
                          <a14:foregroundMark x1="69515" y1="74884" x2="83603" y2="41628"/>
                          <a14:foregroundMark x1="42725" y1="21860" x2="67898" y2="29070"/>
                          <a14:foregroundMark x1="67898" y1="29070" x2="42263" y2="18140"/>
                          <a14:foregroundMark x1="42263" y1="18140" x2="33256" y2="16512"/>
                          <a14:foregroundMark x1="33256" y1="16512" x2="49885" y2="15814"/>
                          <a14:foregroundMark x1="49885" y1="15814" x2="59815" y2="17209"/>
                          <a14:foregroundMark x1="59815" y1="17209" x2="42725" y2="15349"/>
                          <a14:foregroundMark x1="42725" y1="15349" x2="66513" y2="19535"/>
                          <a14:foregroundMark x1="66513" y1="19535" x2="78060" y2="31395"/>
                          <a14:foregroundMark x1="78060" y1="31395" x2="70901" y2="20233"/>
                          <a14:foregroundMark x1="70901" y1="20233" x2="77829" y2="31860"/>
                          <a14:foregroundMark x1="77829" y1="31860" x2="71132" y2="22093"/>
                          <a14:foregroundMark x1="71132" y1="22093" x2="76212" y2="30698"/>
                          <a14:foregroundMark x1="76212" y1="30698" x2="76212" y2="31163"/>
                          <a14:foregroundMark x1="24942" y1="23256" x2="18476" y2="29302"/>
                          <a14:foregroundMark x1="18476" y1="29302" x2="25866" y2="22326"/>
                          <a14:foregroundMark x1="25866" y1="22326" x2="17090" y2="32326"/>
                          <a14:foregroundMark x1="34411" y1="16977" x2="22864" y2="18837"/>
                          <a14:foregroundMark x1="22864" y1="18837" x2="16397" y2="24884"/>
                          <a14:foregroundMark x1="16397" y1="24884" x2="12933" y2="33023"/>
                          <a14:foregroundMark x1="12933" y1="33023" x2="13857" y2="53721"/>
                          <a14:foregroundMark x1="13857" y1="53721" x2="23788" y2="75814"/>
                          <a14:foregroundMark x1="23788" y1="75814" x2="34642" y2="84419"/>
                          <a14:foregroundMark x1="34642" y1="84419" x2="46651" y2="87209"/>
                          <a14:foregroundMark x1="46651" y1="87209" x2="57506" y2="83256"/>
                          <a14:foregroundMark x1="57506" y1="83256" x2="73210" y2="66512"/>
                          <a14:foregroundMark x1="73210" y1="66512" x2="80139" y2="46047"/>
                          <a14:foregroundMark x1="80139" y1="46047" x2="80370" y2="30930"/>
                          <a14:foregroundMark x1="80370" y1="30930" x2="75520" y2="19302"/>
                          <a14:foregroundMark x1="75520" y1="19302" x2="64896" y2="13023"/>
                          <a14:foregroundMark x1="64896" y1="13023" x2="56981" y2="10781"/>
                          <a14:foregroundMark x1="40046" y1="11177" x2="35104" y2="12326"/>
                          <a14:foregroundMark x1="35104" y1="12326" x2="17783" y2="29070"/>
                          <a14:foregroundMark x1="17783" y1="29070" x2="15473" y2="56512"/>
                          <a14:foregroundMark x1="15473" y1="56512" x2="17321" y2="67442"/>
                          <a14:foregroundMark x1="17321" y1="67442" x2="22402" y2="76047"/>
                          <a14:foregroundMark x1="22402" y1="76047" x2="30716" y2="82093"/>
                          <a14:foregroundMark x1="30716" y1="82093" x2="43418" y2="85116"/>
                          <a14:foregroundMark x1="43418" y1="85116" x2="54273" y2="84884"/>
                          <a14:foregroundMark x1="54273" y1="84884" x2="76443" y2="74186"/>
                          <a14:foregroundMark x1="76443" y1="74186" x2="82679" y2="66512"/>
                          <a14:foregroundMark x1="82679" y1="66512" x2="86605" y2="56744"/>
                          <a14:foregroundMark x1="86605" y1="56744" x2="87298" y2="39767"/>
                          <a14:foregroundMark x1="87298" y1="39767" x2="80831" y2="20233"/>
                          <a14:foregroundMark x1="94919" y1="52558" x2="94919" y2="52558"/>
                          <a14:foregroundMark x1="9469" y1="64419" x2="9469" y2="64419"/>
                          <a14:foregroundMark x1="45958" y1="92791" x2="45958" y2="92791"/>
                          <a14:foregroundMark x1="6928" y1="50698" x2="6928" y2="50698"/>
                          <a14:foregroundMark x1="49192" y1="3023" x2="49192" y2="3023"/>
                          <a14:foregroundMark x1="40647" y1="91163" x2="56813" y2="90698"/>
                          <a14:foregroundMark x1="56813" y1="90698" x2="69284" y2="81395"/>
                          <a14:foregroundMark x1="26328" y1="26512" x2="37182" y2="25349"/>
                          <a14:foregroundMark x1="37182" y1="25349" x2="27021" y2="28372"/>
                          <a14:foregroundMark x1="27021" y1="28372" x2="41801" y2="16279"/>
                          <a14:foregroundMark x1="41801" y1="16279" x2="35335" y2="24186"/>
                          <a14:foregroundMark x1="35335" y1="24186" x2="30947" y2="26744"/>
                          <a14:foregroundMark x1="1386" y1="50698" x2="1386" y2="50698"/>
                          <a14:foregroundMark x1="96767" y1="50000" x2="96767" y2="50000"/>
                          <a14:backgroundMark x1="693" y1="49302" x2="693" y2="49302"/>
                          <a14:backgroundMark x1="13626" y1="16279" x2="5312" y2="27442"/>
                          <a14:backgroundMark x1="33487" y1="96744" x2="49423" y2="97209"/>
                          <a14:backgroundMark x1="49423" y1="97209" x2="77598" y2="92558"/>
                          <a14:backgroundMark x1="4850" y1="72558" x2="3464" y2="28605"/>
                          <a14:backgroundMark x1="3464" y1="68837" x2="25404" y2="90465"/>
                          <a14:backgroundMark x1="25404" y1="90465" x2="36721" y2="95349"/>
                          <a14:backgroundMark x1="66513" y1="95349" x2="89376" y2="75116"/>
                          <a14:backgroundMark x1="89376" y1="75116" x2="97460" y2="59767"/>
                          <a14:backgroundMark x1="97460" y1="59767" x2="96998" y2="42093"/>
                          <a14:backgroundMark x1="96998" y1="42093" x2="87529" y2="15581"/>
                          <a14:backgroundMark x1="7852" y1="22791" x2="36028" y2="8140"/>
                          <a14:backgroundMark x1="36028" y1="8140" x2="53118" y2="7209"/>
                          <a14:backgroundMark x1="53118" y1="7209" x2="69053" y2="7907"/>
                          <a14:backgroundMark x1="69053" y1="7907" x2="84296" y2="16047"/>
                          <a14:backgroundMark x1="84296" y1="16047" x2="92610" y2="260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82490"/>
              <a:ext cx="1306426" cy="1297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Sheffield Medical Society">
              <a:extLst>
                <a:ext uri="{FF2B5EF4-FFF2-40B4-BE49-F238E27FC236}">
                  <a16:creationId xmlns:a16="http://schemas.microsoft.com/office/drawing/2014/main" id="{96ADA7C3-3F09-9349-9EB3-5AE8C0962A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763655" y="6054562"/>
              <a:ext cx="1306426" cy="768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A0287C-D4BA-A10E-EC4A-5A9D91D56B12}"/>
              </a:ext>
            </a:extLst>
          </p:cNvPr>
          <p:cNvSpPr txBox="1">
            <a:spLocks/>
          </p:cNvSpPr>
          <p:nvPr/>
        </p:nvSpPr>
        <p:spPr>
          <a:xfrm>
            <a:off x="1349181" y="6173037"/>
            <a:ext cx="9335310" cy="5501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/>
              <a:t>The Peer Teaching and MedSoc are not liable for false or misleading information. This session was created by students, for students, as a revision resource, therefore any resemblance to university questions is purely coincidental. Content has not been reviewed by and is therefore unaffiliated with Sheffield Medical School.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624B1F-DA44-07E1-7164-F0F96BFF8B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531" y="1958426"/>
            <a:ext cx="3697337" cy="3413875"/>
          </a:xfrm>
          <a:prstGeom prst="rect">
            <a:avLst/>
          </a:prstGeom>
        </p:spPr>
      </p:pic>
      <p:sp>
        <p:nvSpPr>
          <p:cNvPr id="14" name="Shape 106">
            <a:extLst>
              <a:ext uri="{FF2B5EF4-FFF2-40B4-BE49-F238E27FC236}">
                <a16:creationId xmlns:a16="http://schemas.microsoft.com/office/drawing/2014/main" id="{83427811-40C3-BE4A-0163-AD04EBB49E2B}"/>
              </a:ext>
            </a:extLst>
          </p:cNvPr>
          <p:cNvSpPr txBox="1">
            <a:spLocks/>
          </p:cNvSpPr>
          <p:nvPr/>
        </p:nvSpPr>
        <p:spPr>
          <a:xfrm>
            <a:off x="838200" y="1874644"/>
            <a:ext cx="7289294" cy="5332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3835" indent="-203835">
              <a:buFont typeface="+mj-lt"/>
              <a:buAutoNum type="arabicPeriod"/>
            </a:pPr>
            <a:r>
              <a:rPr lang="en-US" dirty="0"/>
              <a:t> Fluid lining alveolus (surfactant)</a:t>
            </a:r>
          </a:p>
        </p:txBody>
      </p:sp>
      <p:sp>
        <p:nvSpPr>
          <p:cNvPr id="15" name="Shape 106">
            <a:extLst>
              <a:ext uri="{FF2B5EF4-FFF2-40B4-BE49-F238E27FC236}">
                <a16:creationId xmlns:a16="http://schemas.microsoft.com/office/drawing/2014/main" id="{F0C42AE5-B38B-F66D-6169-2BC2C78E0FA4}"/>
              </a:ext>
            </a:extLst>
          </p:cNvPr>
          <p:cNvSpPr txBox="1">
            <a:spLocks/>
          </p:cNvSpPr>
          <p:nvPr/>
        </p:nvSpPr>
        <p:spPr>
          <a:xfrm>
            <a:off x="838200" y="2407882"/>
            <a:ext cx="7289294" cy="5332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2. Layer of epithelial cells – type I pneumocytes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6" name="Shape 106">
            <a:extLst>
              <a:ext uri="{FF2B5EF4-FFF2-40B4-BE49-F238E27FC236}">
                <a16:creationId xmlns:a16="http://schemas.microsoft.com/office/drawing/2014/main" id="{19DB9320-9E04-B9D1-1556-77AFA549DE25}"/>
              </a:ext>
            </a:extLst>
          </p:cNvPr>
          <p:cNvSpPr txBox="1">
            <a:spLocks/>
          </p:cNvSpPr>
          <p:nvPr/>
        </p:nvSpPr>
        <p:spPr>
          <a:xfrm>
            <a:off x="838200" y="2941120"/>
            <a:ext cx="7289294" cy="5332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3. Basement membrane of type I cells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7" name="Shape 106">
            <a:extLst>
              <a:ext uri="{FF2B5EF4-FFF2-40B4-BE49-F238E27FC236}">
                <a16:creationId xmlns:a16="http://schemas.microsoft.com/office/drawing/2014/main" id="{3795FFBD-BC20-F878-AA61-24C839BA1F30}"/>
              </a:ext>
            </a:extLst>
          </p:cNvPr>
          <p:cNvSpPr txBox="1">
            <a:spLocks/>
          </p:cNvSpPr>
          <p:nvPr/>
        </p:nvSpPr>
        <p:spPr>
          <a:xfrm>
            <a:off x="838200" y="3474358"/>
            <a:ext cx="7289294" cy="5332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4. Interstitial space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8" name="Shape 106">
            <a:extLst>
              <a:ext uri="{FF2B5EF4-FFF2-40B4-BE49-F238E27FC236}">
                <a16:creationId xmlns:a16="http://schemas.microsoft.com/office/drawing/2014/main" id="{26236D73-6201-CADA-3E05-498216110A40}"/>
              </a:ext>
            </a:extLst>
          </p:cNvPr>
          <p:cNvSpPr txBox="1">
            <a:spLocks/>
          </p:cNvSpPr>
          <p:nvPr/>
        </p:nvSpPr>
        <p:spPr>
          <a:xfrm>
            <a:off x="838200" y="3934534"/>
            <a:ext cx="7289294" cy="5332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5. Basement membrane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9" name="Shape 106">
            <a:extLst>
              <a:ext uri="{FF2B5EF4-FFF2-40B4-BE49-F238E27FC236}">
                <a16:creationId xmlns:a16="http://schemas.microsoft.com/office/drawing/2014/main" id="{2EC2A865-92F4-F9AF-82AC-FD7201FF323C}"/>
              </a:ext>
            </a:extLst>
          </p:cNvPr>
          <p:cNvSpPr txBox="1">
            <a:spLocks/>
          </p:cNvSpPr>
          <p:nvPr/>
        </p:nvSpPr>
        <p:spPr>
          <a:xfrm>
            <a:off x="838200" y="4467772"/>
            <a:ext cx="7289294" cy="5332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6. Endothelia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0" name="Shape 106">
            <a:extLst>
              <a:ext uri="{FF2B5EF4-FFF2-40B4-BE49-F238E27FC236}">
                <a16:creationId xmlns:a16="http://schemas.microsoft.com/office/drawing/2014/main" id="{6871212B-F9C0-AC8A-BEF0-DBCA07EBA574}"/>
              </a:ext>
            </a:extLst>
          </p:cNvPr>
          <p:cNvSpPr txBox="1">
            <a:spLocks/>
          </p:cNvSpPr>
          <p:nvPr/>
        </p:nvSpPr>
        <p:spPr>
          <a:xfrm>
            <a:off x="838200" y="5001010"/>
            <a:ext cx="7289294" cy="5332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7. Erythrocyte</a:t>
            </a:r>
          </a:p>
        </p:txBody>
      </p:sp>
    </p:spTree>
    <p:extLst>
      <p:ext uri="{BB962C8B-B14F-4D97-AF65-F5344CB8AC3E}">
        <p14:creationId xmlns:p14="http://schemas.microsoft.com/office/powerpoint/2010/main" val="19649853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72DFE-41DF-354C-8D55-8F462048E28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293267"/>
          </a:solidFill>
          <a:ln>
            <a:solidFill>
              <a:srgbClr val="293267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sz="4800" b="1" dirty="0">
                <a:solidFill>
                  <a:srgbClr val="00B0F0"/>
                </a:solidFill>
              </a:rPr>
              <a:t>Q3.</a:t>
            </a:r>
            <a:r>
              <a:rPr lang="en-US" sz="4800" b="1" dirty="0">
                <a:solidFill>
                  <a:srgbClr val="9ADA26"/>
                </a:solidFill>
              </a:rPr>
              <a:t> </a:t>
            </a:r>
            <a:r>
              <a:rPr lang="en-US" sz="4800" b="1" dirty="0">
                <a:solidFill>
                  <a:schemeClr val="bg1"/>
                </a:solidFill>
              </a:rPr>
              <a:t>During inspiration, which of the following statements is true? </a:t>
            </a:r>
          </a:p>
        </p:txBody>
      </p:sp>
      <p:sp>
        <p:nvSpPr>
          <p:cNvPr id="5" name="Shape 97">
            <a:extLst>
              <a:ext uri="{FF2B5EF4-FFF2-40B4-BE49-F238E27FC236}">
                <a16:creationId xmlns:a16="http://schemas.microsoft.com/office/drawing/2014/main" id="{6D7A6F5B-6327-4844-BD16-4BB44595B27A}"/>
              </a:ext>
            </a:extLst>
          </p:cNvPr>
          <p:cNvSpPr txBox="1">
            <a:spLocks/>
          </p:cNvSpPr>
          <p:nvPr/>
        </p:nvSpPr>
        <p:spPr>
          <a:xfrm>
            <a:off x="838200" y="1881052"/>
            <a:ext cx="10515600" cy="42843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spcBef>
                <a:spcPts val="0"/>
              </a:spcBef>
              <a:buClr>
                <a:schemeClr val="dk1"/>
              </a:buClr>
              <a:buSzPct val="100000"/>
              <a:buFont typeface="+mj-lt"/>
              <a:buAutoNum type="alphaLcPeriod"/>
            </a:pPr>
            <a:r>
              <a:rPr lang="en-GB" sz="2400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External intercostal muscles = contract, Diaphragm = relaxes, Volume = increases, Pressure = increases</a:t>
            </a:r>
          </a:p>
          <a:p>
            <a:pPr marL="514350" indent="-514350">
              <a:spcBef>
                <a:spcPts val="0"/>
              </a:spcBef>
              <a:buClr>
                <a:schemeClr val="dk1"/>
              </a:buClr>
              <a:buSzPct val="100000"/>
              <a:buFont typeface="+mj-lt"/>
              <a:buAutoNum type="alphaLcPeriod"/>
            </a:pPr>
            <a:r>
              <a:rPr lang="en-GB" sz="2400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External intercostal muscles = relax, Diaphragm = relaxes, Volume = decreases, Pressure = Increases</a:t>
            </a:r>
          </a:p>
          <a:p>
            <a:pPr marL="514350" indent="-514350">
              <a:spcBef>
                <a:spcPts val="0"/>
              </a:spcBef>
              <a:buClr>
                <a:schemeClr val="dk1"/>
              </a:buClr>
              <a:buSzPct val="100000"/>
              <a:buFont typeface="+mj-lt"/>
              <a:buAutoNum type="alphaLcPeriod"/>
            </a:pPr>
            <a:r>
              <a:rPr lang="en-GB" sz="2400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External intercostal muscles = relax, Diaphragm = relaxes, Volume = decreases, Pressure = decreases</a:t>
            </a:r>
          </a:p>
          <a:p>
            <a:pPr marL="514350" indent="-514350">
              <a:spcBef>
                <a:spcPts val="0"/>
              </a:spcBef>
              <a:buClr>
                <a:schemeClr val="dk1"/>
              </a:buClr>
              <a:buSzPct val="100000"/>
              <a:buFont typeface="+mj-lt"/>
              <a:buAutoNum type="alphaLcPeriod"/>
            </a:pPr>
            <a:r>
              <a:rPr lang="en-GB" sz="2400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External intercostal muscles = contract, Diaphragm = contracts, Volume = increases, Pressure = decreases</a:t>
            </a:r>
          </a:p>
          <a:p>
            <a:pPr marL="514350" indent="-514350">
              <a:spcBef>
                <a:spcPts val="0"/>
              </a:spcBef>
              <a:buClr>
                <a:schemeClr val="dk1"/>
              </a:buClr>
              <a:buSzPct val="100000"/>
              <a:buFont typeface="+mj-lt"/>
              <a:buAutoNum type="alphaLcPeriod"/>
            </a:pPr>
            <a:r>
              <a:rPr lang="en-GB" sz="2400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External intercostal muscles = relaxes, Diaphragm = contracts, Volume = increases, Pressure = decreases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4BAD0E53-7C5C-A14F-9980-0CB4F341B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9181" y="6173037"/>
            <a:ext cx="9335310" cy="550159"/>
          </a:xfrm>
        </p:spPr>
        <p:txBody>
          <a:bodyPr/>
          <a:lstStyle/>
          <a:p>
            <a:pPr algn="l"/>
            <a:r>
              <a:rPr lang="en-US" dirty="0"/>
              <a:t>The Peer Teaching and MedSoc are not liable for false or misleading information. This session was created by students, for students, as a revision resource, therefore any resemblance to university questions is purely coincidental. Content has not been reviewed by and is therefore unaffiliated with Sheffield Medical School.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4442BA4-4209-724A-A942-FC70F7AB7A32}"/>
              </a:ext>
            </a:extLst>
          </p:cNvPr>
          <p:cNvSpPr/>
          <p:nvPr/>
        </p:nvSpPr>
        <p:spPr>
          <a:xfrm>
            <a:off x="137710" y="5650746"/>
            <a:ext cx="1089552" cy="117260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342140D-D47C-1944-A9AE-F0B86BD206D6}"/>
              </a:ext>
            </a:extLst>
          </p:cNvPr>
          <p:cNvGrpSpPr/>
          <p:nvPr/>
        </p:nvGrpSpPr>
        <p:grpSpPr>
          <a:xfrm>
            <a:off x="0" y="5582490"/>
            <a:ext cx="12070081" cy="1297375"/>
            <a:chOff x="0" y="5582490"/>
            <a:chExt cx="12070081" cy="1297375"/>
          </a:xfrm>
        </p:grpSpPr>
        <p:pic>
          <p:nvPicPr>
            <p:cNvPr id="7" name="Picture 4" descr="SHEFFIELD PEER TEACHING SOCIETY">
              <a:extLst>
                <a:ext uri="{FF2B5EF4-FFF2-40B4-BE49-F238E27FC236}">
                  <a16:creationId xmlns:a16="http://schemas.microsoft.com/office/drawing/2014/main" id="{756BA6DE-3C99-BD42-AB91-68D3A1842C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91" b="95814" l="1386" r="96767">
                          <a14:foregroundMark x1="76443" y1="31163" x2="61432" y2="20000"/>
                          <a14:foregroundMark x1="61432" y1="20000" x2="38799" y2="17442"/>
                          <a14:foregroundMark x1="38799" y1="17442" x2="26328" y2="23488"/>
                          <a14:foregroundMark x1="26328" y1="23488" x2="21478" y2="33953"/>
                          <a14:foregroundMark x1="21478" y1="33953" x2="24711" y2="56512"/>
                          <a14:foregroundMark x1="24711" y1="56512" x2="34642" y2="73721"/>
                          <a14:foregroundMark x1="34642" y1="73721" x2="41570" y2="80000"/>
                          <a14:foregroundMark x1="41570" y1="80000" x2="49885" y2="82558"/>
                          <a14:foregroundMark x1="49885" y1="82558" x2="59584" y2="81860"/>
                          <a14:foregroundMark x1="59584" y1="81860" x2="69515" y2="74884"/>
                          <a14:foregroundMark x1="69515" y1="74884" x2="83603" y2="41628"/>
                          <a14:foregroundMark x1="42725" y1="21860" x2="67898" y2="29070"/>
                          <a14:foregroundMark x1="67898" y1="29070" x2="42263" y2="18140"/>
                          <a14:foregroundMark x1="42263" y1="18140" x2="33256" y2="16512"/>
                          <a14:foregroundMark x1="33256" y1="16512" x2="49885" y2="15814"/>
                          <a14:foregroundMark x1="49885" y1="15814" x2="59815" y2="17209"/>
                          <a14:foregroundMark x1="59815" y1="17209" x2="42725" y2="15349"/>
                          <a14:foregroundMark x1="42725" y1="15349" x2="66513" y2="19535"/>
                          <a14:foregroundMark x1="66513" y1="19535" x2="78060" y2="31395"/>
                          <a14:foregroundMark x1="78060" y1="31395" x2="70901" y2="20233"/>
                          <a14:foregroundMark x1="70901" y1="20233" x2="77829" y2="31860"/>
                          <a14:foregroundMark x1="77829" y1="31860" x2="71132" y2="22093"/>
                          <a14:foregroundMark x1="71132" y1="22093" x2="76212" y2="30698"/>
                          <a14:foregroundMark x1="76212" y1="30698" x2="76212" y2="31163"/>
                          <a14:foregroundMark x1="24942" y1="23256" x2="18476" y2="29302"/>
                          <a14:foregroundMark x1="18476" y1="29302" x2="25866" y2="22326"/>
                          <a14:foregroundMark x1="25866" y1="22326" x2="17090" y2="32326"/>
                          <a14:foregroundMark x1="34411" y1="16977" x2="22864" y2="18837"/>
                          <a14:foregroundMark x1="22864" y1="18837" x2="16397" y2="24884"/>
                          <a14:foregroundMark x1="16397" y1="24884" x2="12933" y2="33023"/>
                          <a14:foregroundMark x1="12933" y1="33023" x2="13857" y2="53721"/>
                          <a14:foregroundMark x1="13857" y1="53721" x2="23788" y2="75814"/>
                          <a14:foregroundMark x1="23788" y1="75814" x2="34642" y2="84419"/>
                          <a14:foregroundMark x1="34642" y1="84419" x2="46651" y2="87209"/>
                          <a14:foregroundMark x1="46651" y1="87209" x2="57506" y2="83256"/>
                          <a14:foregroundMark x1="57506" y1="83256" x2="73210" y2="66512"/>
                          <a14:foregroundMark x1="73210" y1="66512" x2="80139" y2="46047"/>
                          <a14:foregroundMark x1="80139" y1="46047" x2="80370" y2="30930"/>
                          <a14:foregroundMark x1="80370" y1="30930" x2="75520" y2="19302"/>
                          <a14:foregroundMark x1="75520" y1="19302" x2="64896" y2="13023"/>
                          <a14:foregroundMark x1="64896" y1="13023" x2="56981" y2="10781"/>
                          <a14:foregroundMark x1="40046" y1="11177" x2="35104" y2="12326"/>
                          <a14:foregroundMark x1="35104" y1="12326" x2="17783" y2="29070"/>
                          <a14:foregroundMark x1="17783" y1="29070" x2="15473" y2="56512"/>
                          <a14:foregroundMark x1="15473" y1="56512" x2="17321" y2="67442"/>
                          <a14:foregroundMark x1="17321" y1="67442" x2="22402" y2="76047"/>
                          <a14:foregroundMark x1="22402" y1="76047" x2="30716" y2="82093"/>
                          <a14:foregroundMark x1="30716" y1="82093" x2="43418" y2="85116"/>
                          <a14:foregroundMark x1="43418" y1="85116" x2="54273" y2="84884"/>
                          <a14:foregroundMark x1="54273" y1="84884" x2="76443" y2="74186"/>
                          <a14:foregroundMark x1="76443" y1="74186" x2="82679" y2="66512"/>
                          <a14:foregroundMark x1="82679" y1="66512" x2="86605" y2="56744"/>
                          <a14:foregroundMark x1="86605" y1="56744" x2="87298" y2="39767"/>
                          <a14:foregroundMark x1="87298" y1="39767" x2="80831" y2="20233"/>
                          <a14:foregroundMark x1="94919" y1="52558" x2="94919" y2="52558"/>
                          <a14:foregroundMark x1="9469" y1="64419" x2="9469" y2="64419"/>
                          <a14:foregroundMark x1="45958" y1="92791" x2="45958" y2="92791"/>
                          <a14:foregroundMark x1="6928" y1="50698" x2="6928" y2="50698"/>
                          <a14:foregroundMark x1="49192" y1="3023" x2="49192" y2="3023"/>
                          <a14:foregroundMark x1="40647" y1="91163" x2="56813" y2="90698"/>
                          <a14:foregroundMark x1="56813" y1="90698" x2="69284" y2="81395"/>
                          <a14:foregroundMark x1="26328" y1="26512" x2="37182" y2="25349"/>
                          <a14:foregroundMark x1="37182" y1="25349" x2="27021" y2="28372"/>
                          <a14:foregroundMark x1="27021" y1="28372" x2="41801" y2="16279"/>
                          <a14:foregroundMark x1="41801" y1="16279" x2="35335" y2="24186"/>
                          <a14:foregroundMark x1="35335" y1="24186" x2="30947" y2="26744"/>
                          <a14:foregroundMark x1="1386" y1="50698" x2="1386" y2="50698"/>
                          <a14:foregroundMark x1="96767" y1="50000" x2="96767" y2="50000"/>
                          <a14:backgroundMark x1="693" y1="49302" x2="693" y2="49302"/>
                          <a14:backgroundMark x1="13626" y1="16279" x2="5312" y2="27442"/>
                          <a14:backgroundMark x1="33487" y1="96744" x2="49423" y2="97209"/>
                          <a14:backgroundMark x1="49423" y1="97209" x2="77598" y2="92558"/>
                          <a14:backgroundMark x1="4850" y1="72558" x2="3464" y2="28605"/>
                          <a14:backgroundMark x1="3464" y1="68837" x2="25404" y2="90465"/>
                          <a14:backgroundMark x1="25404" y1="90465" x2="36721" y2="95349"/>
                          <a14:backgroundMark x1="66513" y1="95349" x2="89376" y2="75116"/>
                          <a14:backgroundMark x1="89376" y1="75116" x2="97460" y2="59767"/>
                          <a14:backgroundMark x1="97460" y1="59767" x2="96998" y2="42093"/>
                          <a14:backgroundMark x1="96998" y1="42093" x2="87529" y2="15581"/>
                          <a14:backgroundMark x1="7852" y1="22791" x2="36028" y2="8140"/>
                          <a14:backgroundMark x1="36028" y1="8140" x2="53118" y2="7209"/>
                          <a14:backgroundMark x1="53118" y1="7209" x2="69053" y2="7907"/>
                          <a14:backgroundMark x1="69053" y1="7907" x2="84296" y2="16047"/>
                          <a14:backgroundMark x1="84296" y1="16047" x2="92610" y2="260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82490"/>
              <a:ext cx="1306426" cy="1297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Sheffield Medical Society">
              <a:extLst>
                <a:ext uri="{FF2B5EF4-FFF2-40B4-BE49-F238E27FC236}">
                  <a16:creationId xmlns:a16="http://schemas.microsoft.com/office/drawing/2014/main" id="{96ADA7C3-3F09-9349-9EB3-5AE8C0962A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763655" y="6054562"/>
              <a:ext cx="1306426" cy="768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4833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72DFE-41DF-354C-8D55-8F462048E28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293267"/>
          </a:solidFill>
          <a:ln>
            <a:solidFill>
              <a:srgbClr val="293267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sz="4800" b="1" dirty="0">
                <a:solidFill>
                  <a:srgbClr val="00B0F0"/>
                </a:solidFill>
              </a:rPr>
              <a:t>Q3.</a:t>
            </a:r>
            <a:r>
              <a:rPr lang="en-US" sz="4800" b="1" dirty="0">
                <a:solidFill>
                  <a:srgbClr val="9ADA26"/>
                </a:solidFill>
              </a:rPr>
              <a:t> </a:t>
            </a:r>
            <a:r>
              <a:rPr lang="en-US" sz="4800" b="1" dirty="0">
                <a:solidFill>
                  <a:schemeClr val="bg1"/>
                </a:solidFill>
              </a:rPr>
              <a:t>During inspiration, which of the following statements is true? </a:t>
            </a:r>
          </a:p>
        </p:txBody>
      </p:sp>
      <p:sp>
        <p:nvSpPr>
          <p:cNvPr id="5" name="Shape 97">
            <a:extLst>
              <a:ext uri="{FF2B5EF4-FFF2-40B4-BE49-F238E27FC236}">
                <a16:creationId xmlns:a16="http://schemas.microsoft.com/office/drawing/2014/main" id="{6D7A6F5B-6327-4844-BD16-4BB44595B27A}"/>
              </a:ext>
            </a:extLst>
          </p:cNvPr>
          <p:cNvSpPr txBox="1">
            <a:spLocks/>
          </p:cNvSpPr>
          <p:nvPr/>
        </p:nvSpPr>
        <p:spPr>
          <a:xfrm>
            <a:off x="838200" y="1881052"/>
            <a:ext cx="10515600" cy="42843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spcBef>
                <a:spcPts val="0"/>
              </a:spcBef>
              <a:buClr>
                <a:schemeClr val="dk1"/>
              </a:buClr>
              <a:buSzPct val="100000"/>
              <a:buFont typeface="+mj-lt"/>
              <a:buAutoNum type="alphaLcPeriod"/>
            </a:pPr>
            <a:r>
              <a:rPr lang="en-GB" sz="2400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External intercostal muscles = contract, Diaphragm = relaxes, Volume = increases, Pressure = increases</a:t>
            </a:r>
          </a:p>
          <a:p>
            <a:pPr marL="514350" indent="-514350">
              <a:spcBef>
                <a:spcPts val="0"/>
              </a:spcBef>
              <a:buClr>
                <a:schemeClr val="dk1"/>
              </a:buClr>
              <a:buSzPct val="100000"/>
              <a:buFont typeface="+mj-lt"/>
              <a:buAutoNum type="alphaLcPeriod"/>
            </a:pPr>
            <a:r>
              <a:rPr lang="en-GB" sz="2400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External intercostal muscles = relax, Diaphragm = relaxes, Volume = decreases, Pressure = Increases</a:t>
            </a:r>
          </a:p>
          <a:p>
            <a:pPr marL="514350" indent="-514350">
              <a:spcBef>
                <a:spcPts val="0"/>
              </a:spcBef>
              <a:buClr>
                <a:schemeClr val="dk1"/>
              </a:buClr>
              <a:buSzPct val="100000"/>
              <a:buFont typeface="+mj-lt"/>
              <a:buAutoNum type="alphaLcPeriod"/>
            </a:pPr>
            <a:r>
              <a:rPr lang="en-GB" sz="2400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External intercostal muscles = relax, Diaphragm = relaxes, Volume = decreases, Pressure = decreases</a:t>
            </a:r>
          </a:p>
          <a:p>
            <a:pPr marL="514350" indent="-514350">
              <a:spcBef>
                <a:spcPts val="0"/>
              </a:spcBef>
              <a:buClr>
                <a:schemeClr val="dk1"/>
              </a:buClr>
              <a:buSzPct val="100000"/>
              <a:buFont typeface="+mj-lt"/>
              <a:buAutoNum type="alphaLcPeriod"/>
            </a:pPr>
            <a:r>
              <a:rPr lang="en-GB" sz="2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External intercostal muscles = contract, Diaphragm = contracts, Volume = increases, Pressure = decreases</a:t>
            </a:r>
          </a:p>
          <a:p>
            <a:pPr marL="514350" indent="-514350">
              <a:spcBef>
                <a:spcPts val="0"/>
              </a:spcBef>
              <a:buClr>
                <a:schemeClr val="dk1"/>
              </a:buClr>
              <a:buSzPct val="100000"/>
              <a:buFont typeface="+mj-lt"/>
              <a:buAutoNum type="alphaLcPeriod"/>
            </a:pPr>
            <a:r>
              <a:rPr lang="en-GB" sz="2400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External intercostal muscles = relaxes, Diaphragm = contracts, Volume = increases, Pressure = decreases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4BAD0E53-7C5C-A14F-9980-0CB4F341B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9181" y="6173037"/>
            <a:ext cx="9335310" cy="550159"/>
          </a:xfrm>
        </p:spPr>
        <p:txBody>
          <a:bodyPr/>
          <a:lstStyle/>
          <a:p>
            <a:pPr algn="l"/>
            <a:r>
              <a:rPr lang="en-US" dirty="0"/>
              <a:t>The Peer Teaching and MedSoc are not liable for false or misleading information. This session was created by students, for students, as a revision resource, therefore any resemblance to university questions is purely coincidental. Content has not been reviewed by and is therefore unaffiliated with Sheffield Medical School.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4442BA4-4209-724A-A942-FC70F7AB7A32}"/>
              </a:ext>
            </a:extLst>
          </p:cNvPr>
          <p:cNvSpPr/>
          <p:nvPr/>
        </p:nvSpPr>
        <p:spPr>
          <a:xfrm>
            <a:off x="137710" y="5650746"/>
            <a:ext cx="1089552" cy="117260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342140D-D47C-1944-A9AE-F0B86BD206D6}"/>
              </a:ext>
            </a:extLst>
          </p:cNvPr>
          <p:cNvGrpSpPr/>
          <p:nvPr/>
        </p:nvGrpSpPr>
        <p:grpSpPr>
          <a:xfrm>
            <a:off x="0" y="5582490"/>
            <a:ext cx="12070081" cy="1297375"/>
            <a:chOff x="0" y="5582490"/>
            <a:chExt cx="12070081" cy="1297375"/>
          </a:xfrm>
        </p:grpSpPr>
        <p:pic>
          <p:nvPicPr>
            <p:cNvPr id="7" name="Picture 4" descr="SHEFFIELD PEER TEACHING SOCIETY">
              <a:extLst>
                <a:ext uri="{FF2B5EF4-FFF2-40B4-BE49-F238E27FC236}">
                  <a16:creationId xmlns:a16="http://schemas.microsoft.com/office/drawing/2014/main" id="{756BA6DE-3C99-BD42-AB91-68D3A1842C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91" b="95814" l="1386" r="96767">
                          <a14:foregroundMark x1="76443" y1="31163" x2="61432" y2="20000"/>
                          <a14:foregroundMark x1="61432" y1="20000" x2="38799" y2="17442"/>
                          <a14:foregroundMark x1="38799" y1="17442" x2="26328" y2="23488"/>
                          <a14:foregroundMark x1="26328" y1="23488" x2="21478" y2="33953"/>
                          <a14:foregroundMark x1="21478" y1="33953" x2="24711" y2="56512"/>
                          <a14:foregroundMark x1="24711" y1="56512" x2="34642" y2="73721"/>
                          <a14:foregroundMark x1="34642" y1="73721" x2="41570" y2="80000"/>
                          <a14:foregroundMark x1="41570" y1="80000" x2="49885" y2="82558"/>
                          <a14:foregroundMark x1="49885" y1="82558" x2="59584" y2="81860"/>
                          <a14:foregroundMark x1="59584" y1="81860" x2="69515" y2="74884"/>
                          <a14:foregroundMark x1="69515" y1="74884" x2="83603" y2="41628"/>
                          <a14:foregroundMark x1="42725" y1="21860" x2="67898" y2="29070"/>
                          <a14:foregroundMark x1="67898" y1="29070" x2="42263" y2="18140"/>
                          <a14:foregroundMark x1="42263" y1="18140" x2="33256" y2="16512"/>
                          <a14:foregroundMark x1="33256" y1="16512" x2="49885" y2="15814"/>
                          <a14:foregroundMark x1="49885" y1="15814" x2="59815" y2="17209"/>
                          <a14:foregroundMark x1="59815" y1="17209" x2="42725" y2="15349"/>
                          <a14:foregroundMark x1="42725" y1="15349" x2="66513" y2="19535"/>
                          <a14:foregroundMark x1="66513" y1="19535" x2="78060" y2="31395"/>
                          <a14:foregroundMark x1="78060" y1="31395" x2="70901" y2="20233"/>
                          <a14:foregroundMark x1="70901" y1="20233" x2="77829" y2="31860"/>
                          <a14:foregroundMark x1="77829" y1="31860" x2="71132" y2="22093"/>
                          <a14:foregroundMark x1="71132" y1="22093" x2="76212" y2="30698"/>
                          <a14:foregroundMark x1="76212" y1="30698" x2="76212" y2="31163"/>
                          <a14:foregroundMark x1="24942" y1="23256" x2="18476" y2="29302"/>
                          <a14:foregroundMark x1="18476" y1="29302" x2="25866" y2="22326"/>
                          <a14:foregroundMark x1="25866" y1="22326" x2="17090" y2="32326"/>
                          <a14:foregroundMark x1="34411" y1="16977" x2="22864" y2="18837"/>
                          <a14:foregroundMark x1="22864" y1="18837" x2="16397" y2="24884"/>
                          <a14:foregroundMark x1="16397" y1="24884" x2="12933" y2="33023"/>
                          <a14:foregroundMark x1="12933" y1="33023" x2="13857" y2="53721"/>
                          <a14:foregroundMark x1="13857" y1="53721" x2="23788" y2="75814"/>
                          <a14:foregroundMark x1="23788" y1="75814" x2="34642" y2="84419"/>
                          <a14:foregroundMark x1="34642" y1="84419" x2="46651" y2="87209"/>
                          <a14:foregroundMark x1="46651" y1="87209" x2="57506" y2="83256"/>
                          <a14:foregroundMark x1="57506" y1="83256" x2="73210" y2="66512"/>
                          <a14:foregroundMark x1="73210" y1="66512" x2="80139" y2="46047"/>
                          <a14:foregroundMark x1="80139" y1="46047" x2="80370" y2="30930"/>
                          <a14:foregroundMark x1="80370" y1="30930" x2="75520" y2="19302"/>
                          <a14:foregroundMark x1="75520" y1="19302" x2="64896" y2="13023"/>
                          <a14:foregroundMark x1="64896" y1="13023" x2="56981" y2="10781"/>
                          <a14:foregroundMark x1="40046" y1="11177" x2="35104" y2="12326"/>
                          <a14:foregroundMark x1="35104" y1="12326" x2="17783" y2="29070"/>
                          <a14:foregroundMark x1="17783" y1="29070" x2="15473" y2="56512"/>
                          <a14:foregroundMark x1="15473" y1="56512" x2="17321" y2="67442"/>
                          <a14:foregroundMark x1="17321" y1="67442" x2="22402" y2="76047"/>
                          <a14:foregroundMark x1="22402" y1="76047" x2="30716" y2="82093"/>
                          <a14:foregroundMark x1="30716" y1="82093" x2="43418" y2="85116"/>
                          <a14:foregroundMark x1="43418" y1="85116" x2="54273" y2="84884"/>
                          <a14:foregroundMark x1="54273" y1="84884" x2="76443" y2="74186"/>
                          <a14:foregroundMark x1="76443" y1="74186" x2="82679" y2="66512"/>
                          <a14:foregroundMark x1="82679" y1="66512" x2="86605" y2="56744"/>
                          <a14:foregroundMark x1="86605" y1="56744" x2="87298" y2="39767"/>
                          <a14:foregroundMark x1="87298" y1="39767" x2="80831" y2="20233"/>
                          <a14:foregroundMark x1="94919" y1="52558" x2="94919" y2="52558"/>
                          <a14:foregroundMark x1="9469" y1="64419" x2="9469" y2="64419"/>
                          <a14:foregroundMark x1="45958" y1="92791" x2="45958" y2="92791"/>
                          <a14:foregroundMark x1="6928" y1="50698" x2="6928" y2="50698"/>
                          <a14:foregroundMark x1="49192" y1="3023" x2="49192" y2="3023"/>
                          <a14:foregroundMark x1="40647" y1="91163" x2="56813" y2="90698"/>
                          <a14:foregroundMark x1="56813" y1="90698" x2="69284" y2="81395"/>
                          <a14:foregroundMark x1="26328" y1="26512" x2="37182" y2="25349"/>
                          <a14:foregroundMark x1="37182" y1="25349" x2="27021" y2="28372"/>
                          <a14:foregroundMark x1="27021" y1="28372" x2="41801" y2="16279"/>
                          <a14:foregroundMark x1="41801" y1="16279" x2="35335" y2="24186"/>
                          <a14:foregroundMark x1="35335" y1="24186" x2="30947" y2="26744"/>
                          <a14:foregroundMark x1="1386" y1="50698" x2="1386" y2="50698"/>
                          <a14:foregroundMark x1="96767" y1="50000" x2="96767" y2="50000"/>
                          <a14:backgroundMark x1="693" y1="49302" x2="693" y2="49302"/>
                          <a14:backgroundMark x1="13626" y1="16279" x2="5312" y2="27442"/>
                          <a14:backgroundMark x1="33487" y1="96744" x2="49423" y2="97209"/>
                          <a14:backgroundMark x1="49423" y1="97209" x2="77598" y2="92558"/>
                          <a14:backgroundMark x1="4850" y1="72558" x2="3464" y2="28605"/>
                          <a14:backgroundMark x1="3464" y1="68837" x2="25404" y2="90465"/>
                          <a14:backgroundMark x1="25404" y1="90465" x2="36721" y2="95349"/>
                          <a14:backgroundMark x1="66513" y1="95349" x2="89376" y2="75116"/>
                          <a14:backgroundMark x1="89376" y1="75116" x2="97460" y2="59767"/>
                          <a14:backgroundMark x1="97460" y1="59767" x2="96998" y2="42093"/>
                          <a14:backgroundMark x1="96998" y1="42093" x2="87529" y2="15581"/>
                          <a14:backgroundMark x1="7852" y1="22791" x2="36028" y2="8140"/>
                          <a14:backgroundMark x1="36028" y1="8140" x2="53118" y2="7209"/>
                          <a14:backgroundMark x1="53118" y1="7209" x2="69053" y2="7907"/>
                          <a14:backgroundMark x1="69053" y1="7907" x2="84296" y2="16047"/>
                          <a14:backgroundMark x1="84296" y1="16047" x2="92610" y2="260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82490"/>
              <a:ext cx="1306426" cy="1297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Sheffield Medical Society">
              <a:extLst>
                <a:ext uri="{FF2B5EF4-FFF2-40B4-BE49-F238E27FC236}">
                  <a16:creationId xmlns:a16="http://schemas.microsoft.com/office/drawing/2014/main" id="{96ADA7C3-3F09-9349-9EB3-5AE8C0962A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763655" y="6054562"/>
              <a:ext cx="1306426" cy="768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20342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72DFE-41DF-354C-8D55-8F462048E28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293267"/>
          </a:solidFill>
          <a:ln>
            <a:solidFill>
              <a:srgbClr val="293267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Respiratory Pump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4BAD0E53-7C5C-A14F-9980-0CB4F341B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9181" y="6173037"/>
            <a:ext cx="9335310" cy="550159"/>
          </a:xfrm>
        </p:spPr>
        <p:txBody>
          <a:bodyPr/>
          <a:lstStyle/>
          <a:p>
            <a:pPr algn="l"/>
            <a:r>
              <a:rPr lang="en-US" dirty="0"/>
              <a:t>The Peer Teaching and MedSoc are not liable for false or misleading information. This session was created by students, for students, as a revision resource, therefore any resemblance to university questions is purely coincidental. Content has not been reviewed by and is therefore unaffiliated with Sheffield Medical School.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4442BA4-4209-724A-A942-FC70F7AB7A32}"/>
              </a:ext>
            </a:extLst>
          </p:cNvPr>
          <p:cNvSpPr/>
          <p:nvPr/>
        </p:nvSpPr>
        <p:spPr>
          <a:xfrm>
            <a:off x="137710" y="5650746"/>
            <a:ext cx="1089552" cy="117260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342140D-D47C-1944-A9AE-F0B86BD206D6}"/>
              </a:ext>
            </a:extLst>
          </p:cNvPr>
          <p:cNvGrpSpPr/>
          <p:nvPr/>
        </p:nvGrpSpPr>
        <p:grpSpPr>
          <a:xfrm>
            <a:off x="0" y="5582490"/>
            <a:ext cx="12070081" cy="1297375"/>
            <a:chOff x="0" y="5582490"/>
            <a:chExt cx="12070081" cy="1297375"/>
          </a:xfrm>
        </p:grpSpPr>
        <p:pic>
          <p:nvPicPr>
            <p:cNvPr id="7" name="Picture 4" descr="SHEFFIELD PEER TEACHING SOCIETY">
              <a:extLst>
                <a:ext uri="{FF2B5EF4-FFF2-40B4-BE49-F238E27FC236}">
                  <a16:creationId xmlns:a16="http://schemas.microsoft.com/office/drawing/2014/main" id="{756BA6DE-3C99-BD42-AB91-68D3A1842C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91" b="95814" l="1386" r="96767">
                          <a14:foregroundMark x1="76443" y1="31163" x2="61432" y2="20000"/>
                          <a14:foregroundMark x1="61432" y1="20000" x2="38799" y2="17442"/>
                          <a14:foregroundMark x1="38799" y1="17442" x2="26328" y2="23488"/>
                          <a14:foregroundMark x1="26328" y1="23488" x2="21478" y2="33953"/>
                          <a14:foregroundMark x1="21478" y1="33953" x2="24711" y2="56512"/>
                          <a14:foregroundMark x1="24711" y1="56512" x2="34642" y2="73721"/>
                          <a14:foregroundMark x1="34642" y1="73721" x2="41570" y2="80000"/>
                          <a14:foregroundMark x1="41570" y1="80000" x2="49885" y2="82558"/>
                          <a14:foregroundMark x1="49885" y1="82558" x2="59584" y2="81860"/>
                          <a14:foregroundMark x1="59584" y1="81860" x2="69515" y2="74884"/>
                          <a14:foregroundMark x1="69515" y1="74884" x2="83603" y2="41628"/>
                          <a14:foregroundMark x1="42725" y1="21860" x2="67898" y2="29070"/>
                          <a14:foregroundMark x1="67898" y1="29070" x2="42263" y2="18140"/>
                          <a14:foregroundMark x1="42263" y1="18140" x2="33256" y2="16512"/>
                          <a14:foregroundMark x1="33256" y1="16512" x2="49885" y2="15814"/>
                          <a14:foregroundMark x1="49885" y1="15814" x2="59815" y2="17209"/>
                          <a14:foregroundMark x1="59815" y1="17209" x2="42725" y2="15349"/>
                          <a14:foregroundMark x1="42725" y1="15349" x2="66513" y2="19535"/>
                          <a14:foregroundMark x1="66513" y1="19535" x2="78060" y2="31395"/>
                          <a14:foregroundMark x1="78060" y1="31395" x2="70901" y2="20233"/>
                          <a14:foregroundMark x1="70901" y1="20233" x2="77829" y2="31860"/>
                          <a14:foregroundMark x1="77829" y1="31860" x2="71132" y2="22093"/>
                          <a14:foregroundMark x1="71132" y1="22093" x2="76212" y2="30698"/>
                          <a14:foregroundMark x1="76212" y1="30698" x2="76212" y2="31163"/>
                          <a14:foregroundMark x1="24942" y1="23256" x2="18476" y2="29302"/>
                          <a14:foregroundMark x1="18476" y1="29302" x2="25866" y2="22326"/>
                          <a14:foregroundMark x1="25866" y1="22326" x2="17090" y2="32326"/>
                          <a14:foregroundMark x1="34411" y1="16977" x2="22864" y2="18837"/>
                          <a14:foregroundMark x1="22864" y1="18837" x2="16397" y2="24884"/>
                          <a14:foregroundMark x1="16397" y1="24884" x2="12933" y2="33023"/>
                          <a14:foregroundMark x1="12933" y1="33023" x2="13857" y2="53721"/>
                          <a14:foregroundMark x1="13857" y1="53721" x2="23788" y2="75814"/>
                          <a14:foregroundMark x1="23788" y1="75814" x2="34642" y2="84419"/>
                          <a14:foregroundMark x1="34642" y1="84419" x2="46651" y2="87209"/>
                          <a14:foregroundMark x1="46651" y1="87209" x2="57506" y2="83256"/>
                          <a14:foregroundMark x1="57506" y1="83256" x2="73210" y2="66512"/>
                          <a14:foregroundMark x1="73210" y1="66512" x2="80139" y2="46047"/>
                          <a14:foregroundMark x1="80139" y1="46047" x2="80370" y2="30930"/>
                          <a14:foregroundMark x1="80370" y1="30930" x2="75520" y2="19302"/>
                          <a14:foregroundMark x1="75520" y1="19302" x2="64896" y2="13023"/>
                          <a14:foregroundMark x1="64896" y1="13023" x2="56981" y2="10781"/>
                          <a14:foregroundMark x1="40046" y1="11177" x2="35104" y2="12326"/>
                          <a14:foregroundMark x1="35104" y1="12326" x2="17783" y2="29070"/>
                          <a14:foregroundMark x1="17783" y1="29070" x2="15473" y2="56512"/>
                          <a14:foregroundMark x1="15473" y1="56512" x2="17321" y2="67442"/>
                          <a14:foregroundMark x1="17321" y1="67442" x2="22402" y2="76047"/>
                          <a14:foregroundMark x1="22402" y1="76047" x2="30716" y2="82093"/>
                          <a14:foregroundMark x1="30716" y1="82093" x2="43418" y2="85116"/>
                          <a14:foregroundMark x1="43418" y1="85116" x2="54273" y2="84884"/>
                          <a14:foregroundMark x1="54273" y1="84884" x2="76443" y2="74186"/>
                          <a14:foregroundMark x1="76443" y1="74186" x2="82679" y2="66512"/>
                          <a14:foregroundMark x1="82679" y1="66512" x2="86605" y2="56744"/>
                          <a14:foregroundMark x1="86605" y1="56744" x2="87298" y2="39767"/>
                          <a14:foregroundMark x1="87298" y1="39767" x2="80831" y2="20233"/>
                          <a14:foregroundMark x1="94919" y1="52558" x2="94919" y2="52558"/>
                          <a14:foregroundMark x1="9469" y1="64419" x2="9469" y2="64419"/>
                          <a14:foregroundMark x1="45958" y1="92791" x2="45958" y2="92791"/>
                          <a14:foregroundMark x1="6928" y1="50698" x2="6928" y2="50698"/>
                          <a14:foregroundMark x1="49192" y1="3023" x2="49192" y2="3023"/>
                          <a14:foregroundMark x1="40647" y1="91163" x2="56813" y2="90698"/>
                          <a14:foregroundMark x1="56813" y1="90698" x2="69284" y2="81395"/>
                          <a14:foregroundMark x1="26328" y1="26512" x2="37182" y2="25349"/>
                          <a14:foregroundMark x1="37182" y1="25349" x2="27021" y2="28372"/>
                          <a14:foregroundMark x1="27021" y1="28372" x2="41801" y2="16279"/>
                          <a14:foregroundMark x1="41801" y1="16279" x2="35335" y2="24186"/>
                          <a14:foregroundMark x1="35335" y1="24186" x2="30947" y2="26744"/>
                          <a14:foregroundMark x1="1386" y1="50698" x2="1386" y2="50698"/>
                          <a14:foregroundMark x1="96767" y1="50000" x2="96767" y2="50000"/>
                          <a14:backgroundMark x1="693" y1="49302" x2="693" y2="49302"/>
                          <a14:backgroundMark x1="13626" y1="16279" x2="5312" y2="27442"/>
                          <a14:backgroundMark x1="33487" y1="96744" x2="49423" y2="97209"/>
                          <a14:backgroundMark x1="49423" y1="97209" x2="77598" y2="92558"/>
                          <a14:backgroundMark x1="4850" y1="72558" x2="3464" y2="28605"/>
                          <a14:backgroundMark x1="3464" y1="68837" x2="25404" y2="90465"/>
                          <a14:backgroundMark x1="25404" y1="90465" x2="36721" y2="95349"/>
                          <a14:backgroundMark x1="66513" y1="95349" x2="89376" y2="75116"/>
                          <a14:backgroundMark x1="89376" y1="75116" x2="97460" y2="59767"/>
                          <a14:backgroundMark x1="97460" y1="59767" x2="96998" y2="42093"/>
                          <a14:backgroundMark x1="96998" y1="42093" x2="87529" y2="15581"/>
                          <a14:backgroundMark x1="7852" y1="22791" x2="36028" y2="8140"/>
                          <a14:backgroundMark x1="36028" y1="8140" x2="53118" y2="7209"/>
                          <a14:backgroundMark x1="53118" y1="7209" x2="69053" y2="7907"/>
                          <a14:backgroundMark x1="69053" y1="7907" x2="84296" y2="16047"/>
                          <a14:backgroundMark x1="84296" y1="16047" x2="92610" y2="260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82490"/>
              <a:ext cx="1306426" cy="1297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Sheffield Medical Society">
              <a:extLst>
                <a:ext uri="{FF2B5EF4-FFF2-40B4-BE49-F238E27FC236}">
                  <a16:creationId xmlns:a16="http://schemas.microsoft.com/office/drawing/2014/main" id="{96ADA7C3-3F09-9349-9EB3-5AE8C0962A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763655" y="6054562"/>
              <a:ext cx="1306426" cy="768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Google Shape;188;p24" descr="Image result for inspiration expiration">
            <a:extLst>
              <a:ext uri="{FF2B5EF4-FFF2-40B4-BE49-F238E27FC236}">
                <a16:creationId xmlns:a16="http://schemas.microsoft.com/office/drawing/2014/main" id="{32C75F9D-7F6B-96C5-23DF-859D5EA6973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42807" t="29852"/>
          <a:stretch/>
        </p:blipFill>
        <p:spPr>
          <a:xfrm>
            <a:off x="6418133" y="1888409"/>
            <a:ext cx="3986324" cy="410721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08F7B42-0E0E-FEA5-B3C5-4B711AC6C746}"/>
              </a:ext>
            </a:extLst>
          </p:cNvPr>
          <p:cNvSpPr txBox="1"/>
          <p:nvPr/>
        </p:nvSpPr>
        <p:spPr>
          <a:xfrm>
            <a:off x="5349163" y="2183649"/>
            <a:ext cx="210578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Sternocleidomastoid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58C18F9-6B3A-513B-F013-EFCD753F7CA5}"/>
              </a:ext>
            </a:extLst>
          </p:cNvPr>
          <p:cNvCxnSpPr>
            <a:cxnSpLocks/>
          </p:cNvCxnSpPr>
          <p:nvPr/>
        </p:nvCxnSpPr>
        <p:spPr>
          <a:xfrm>
            <a:off x="7448943" y="2356973"/>
            <a:ext cx="470703" cy="115747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57D75A6-41D6-680E-70C1-FA0348577DF3}"/>
              </a:ext>
            </a:extLst>
          </p:cNvPr>
          <p:cNvCxnSpPr>
            <a:cxnSpLocks/>
          </p:cNvCxnSpPr>
          <p:nvPr/>
        </p:nvCxnSpPr>
        <p:spPr>
          <a:xfrm flipV="1">
            <a:off x="7774059" y="2668901"/>
            <a:ext cx="0" cy="21806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7345BC0-556D-F5E7-0C3F-33624EB25B48}"/>
              </a:ext>
            </a:extLst>
          </p:cNvPr>
          <p:cNvCxnSpPr>
            <a:cxnSpLocks/>
          </p:cNvCxnSpPr>
          <p:nvPr/>
        </p:nvCxnSpPr>
        <p:spPr>
          <a:xfrm flipV="1">
            <a:off x="7978545" y="2559868"/>
            <a:ext cx="0" cy="21806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DA22557-C272-AA7A-7338-3E0CAA84739C}"/>
              </a:ext>
            </a:extLst>
          </p:cNvPr>
          <p:cNvCxnSpPr>
            <a:cxnSpLocks/>
          </p:cNvCxnSpPr>
          <p:nvPr/>
        </p:nvCxnSpPr>
        <p:spPr>
          <a:xfrm flipV="1">
            <a:off x="8181102" y="2522203"/>
            <a:ext cx="0" cy="21806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2C655ADD-833E-83A4-069A-BF0B3F590053}"/>
              </a:ext>
            </a:extLst>
          </p:cNvPr>
          <p:cNvSpPr txBox="1"/>
          <p:nvPr/>
        </p:nvSpPr>
        <p:spPr>
          <a:xfrm>
            <a:off x="6336177" y="2456160"/>
            <a:ext cx="91657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Scalenes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912FCEF-3379-FE01-56C8-9DF56633C9AC}"/>
              </a:ext>
            </a:extLst>
          </p:cNvPr>
          <p:cNvCxnSpPr>
            <a:cxnSpLocks/>
          </p:cNvCxnSpPr>
          <p:nvPr/>
        </p:nvCxnSpPr>
        <p:spPr>
          <a:xfrm>
            <a:off x="7256756" y="2625437"/>
            <a:ext cx="312818" cy="152496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18DFA82-0413-EA7F-3478-19360335CAC7}"/>
              </a:ext>
            </a:extLst>
          </p:cNvPr>
          <p:cNvCxnSpPr>
            <a:cxnSpLocks/>
          </p:cNvCxnSpPr>
          <p:nvPr/>
        </p:nvCxnSpPr>
        <p:spPr>
          <a:xfrm flipV="1">
            <a:off x="7531948" y="2815664"/>
            <a:ext cx="0" cy="21806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720A1C18-BDE3-8D53-936A-007507608CA9}"/>
              </a:ext>
            </a:extLst>
          </p:cNvPr>
          <p:cNvSpPr txBox="1"/>
          <p:nvPr/>
        </p:nvSpPr>
        <p:spPr>
          <a:xfrm>
            <a:off x="6935861" y="1809289"/>
            <a:ext cx="114396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0070C0"/>
                </a:solidFill>
              </a:rPr>
              <a:t>Inspiration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A9DB219-9BB7-A1BF-102C-AF15482A6F00}"/>
              </a:ext>
            </a:extLst>
          </p:cNvPr>
          <p:cNvSpPr txBox="1"/>
          <p:nvPr/>
        </p:nvSpPr>
        <p:spPr>
          <a:xfrm>
            <a:off x="8819641" y="1809289"/>
            <a:ext cx="114396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0070C0"/>
                </a:solidFill>
              </a:rPr>
              <a:t>Expiration</a:t>
            </a:r>
          </a:p>
        </p:txBody>
      </p:sp>
      <p:sp>
        <p:nvSpPr>
          <p:cNvPr id="33" name="Shape 106">
            <a:extLst>
              <a:ext uri="{FF2B5EF4-FFF2-40B4-BE49-F238E27FC236}">
                <a16:creationId xmlns:a16="http://schemas.microsoft.com/office/drawing/2014/main" id="{C66570EB-22DF-DA47-3202-AB83FB577AE1}"/>
              </a:ext>
            </a:extLst>
          </p:cNvPr>
          <p:cNvSpPr txBox="1">
            <a:spLocks/>
          </p:cNvSpPr>
          <p:nvPr/>
        </p:nvSpPr>
        <p:spPr>
          <a:xfrm>
            <a:off x="557108" y="1753476"/>
            <a:ext cx="4642743" cy="43017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rgbClr val="0070C0"/>
                </a:solidFill>
              </a:rPr>
              <a:t>Passive Inspiration/Expiration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50A3FD9-116A-2971-1AC0-D8B04F7D91EB}"/>
              </a:ext>
            </a:extLst>
          </p:cNvPr>
          <p:cNvCxnSpPr>
            <a:cxnSpLocks/>
          </p:cNvCxnSpPr>
          <p:nvPr/>
        </p:nvCxnSpPr>
        <p:spPr>
          <a:xfrm flipV="1">
            <a:off x="7572146" y="3636755"/>
            <a:ext cx="0" cy="21806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48926F3-9BE8-4FB1-B4F5-708BD5508CE5}"/>
              </a:ext>
            </a:extLst>
          </p:cNvPr>
          <p:cNvCxnSpPr>
            <a:cxnSpLocks/>
          </p:cNvCxnSpPr>
          <p:nvPr/>
        </p:nvCxnSpPr>
        <p:spPr>
          <a:xfrm flipV="1">
            <a:off x="7173985" y="3418690"/>
            <a:ext cx="0" cy="21806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206599A-2D75-E1A6-5A18-9228C96EB0AD}"/>
              </a:ext>
            </a:extLst>
          </p:cNvPr>
          <p:cNvCxnSpPr>
            <a:cxnSpLocks/>
          </p:cNvCxnSpPr>
          <p:nvPr/>
        </p:nvCxnSpPr>
        <p:spPr>
          <a:xfrm flipV="1">
            <a:off x="7088925" y="3804491"/>
            <a:ext cx="0" cy="21806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8CB8928A-EB6F-DD90-A343-76AAC93D5285}"/>
              </a:ext>
            </a:extLst>
          </p:cNvPr>
          <p:cNvCxnSpPr>
            <a:cxnSpLocks/>
          </p:cNvCxnSpPr>
          <p:nvPr/>
        </p:nvCxnSpPr>
        <p:spPr>
          <a:xfrm flipV="1">
            <a:off x="7517503" y="4022556"/>
            <a:ext cx="0" cy="21806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712F2B7-C79F-E810-E85D-5A6C542987F2}"/>
              </a:ext>
            </a:extLst>
          </p:cNvPr>
          <p:cNvCxnSpPr>
            <a:cxnSpLocks/>
          </p:cNvCxnSpPr>
          <p:nvPr/>
        </p:nvCxnSpPr>
        <p:spPr>
          <a:xfrm flipH="1">
            <a:off x="7454948" y="4703245"/>
            <a:ext cx="62555" cy="26324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3270F1F4-BB62-C583-2E05-34EFB31180A3}"/>
              </a:ext>
            </a:extLst>
          </p:cNvPr>
          <p:cNvCxnSpPr>
            <a:cxnSpLocks/>
          </p:cNvCxnSpPr>
          <p:nvPr/>
        </p:nvCxnSpPr>
        <p:spPr>
          <a:xfrm>
            <a:off x="9080986" y="2870179"/>
            <a:ext cx="96665" cy="10903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7BF18DA-A78B-DC2C-7166-CC3AADCA8E22}"/>
              </a:ext>
            </a:extLst>
          </p:cNvPr>
          <p:cNvCxnSpPr>
            <a:cxnSpLocks/>
          </p:cNvCxnSpPr>
          <p:nvPr/>
        </p:nvCxnSpPr>
        <p:spPr>
          <a:xfrm>
            <a:off x="9185053" y="3151630"/>
            <a:ext cx="96665" cy="12905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641803F6-26D2-7A01-B2E5-806A25616A3D}"/>
              </a:ext>
            </a:extLst>
          </p:cNvPr>
          <p:cNvCxnSpPr>
            <a:cxnSpLocks/>
          </p:cNvCxnSpPr>
          <p:nvPr/>
        </p:nvCxnSpPr>
        <p:spPr>
          <a:xfrm>
            <a:off x="9391621" y="3446602"/>
            <a:ext cx="96665" cy="10903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6F325DF1-B4F2-8ABD-353A-7B13F2398BAD}"/>
              </a:ext>
            </a:extLst>
          </p:cNvPr>
          <p:cNvCxnSpPr>
            <a:cxnSpLocks/>
          </p:cNvCxnSpPr>
          <p:nvPr/>
        </p:nvCxnSpPr>
        <p:spPr>
          <a:xfrm>
            <a:off x="9545274" y="3735384"/>
            <a:ext cx="96665" cy="10903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C6DC0C8-4399-1E5A-A49B-01DBE30CDEBE}"/>
              </a:ext>
            </a:extLst>
          </p:cNvPr>
          <p:cNvCxnSpPr>
            <a:cxnSpLocks/>
          </p:cNvCxnSpPr>
          <p:nvPr/>
        </p:nvCxnSpPr>
        <p:spPr>
          <a:xfrm flipH="1">
            <a:off x="9340455" y="4966485"/>
            <a:ext cx="123388" cy="17669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8745C825-959E-4C93-AC78-903D3DE57904}"/>
              </a:ext>
            </a:extLst>
          </p:cNvPr>
          <p:cNvCxnSpPr>
            <a:cxnSpLocks/>
          </p:cNvCxnSpPr>
          <p:nvPr/>
        </p:nvCxnSpPr>
        <p:spPr>
          <a:xfrm flipH="1">
            <a:off x="9281718" y="4539696"/>
            <a:ext cx="93880" cy="1635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300E9972-8592-2F84-1B42-A80E43CAF38A}"/>
              </a:ext>
            </a:extLst>
          </p:cNvPr>
          <p:cNvCxnSpPr>
            <a:cxnSpLocks/>
          </p:cNvCxnSpPr>
          <p:nvPr/>
        </p:nvCxnSpPr>
        <p:spPr>
          <a:xfrm flipV="1">
            <a:off x="8811222" y="4328761"/>
            <a:ext cx="0" cy="25767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67D430A8-2487-A645-E74D-119B918893BF}"/>
              </a:ext>
            </a:extLst>
          </p:cNvPr>
          <p:cNvSpPr txBox="1"/>
          <p:nvPr/>
        </p:nvSpPr>
        <p:spPr>
          <a:xfrm>
            <a:off x="5810270" y="2766832"/>
            <a:ext cx="110529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Serratus Anterior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7516ED41-24E6-B5B6-807A-9B7DD52E9725}"/>
              </a:ext>
            </a:extLst>
          </p:cNvPr>
          <p:cNvCxnSpPr>
            <a:cxnSpLocks/>
          </p:cNvCxnSpPr>
          <p:nvPr/>
        </p:nvCxnSpPr>
        <p:spPr>
          <a:xfrm>
            <a:off x="6924441" y="2982971"/>
            <a:ext cx="312818" cy="152496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8D19839F-4F3D-C39F-CAC3-A6F4EEC04A68}"/>
              </a:ext>
            </a:extLst>
          </p:cNvPr>
          <p:cNvCxnSpPr>
            <a:cxnSpLocks/>
          </p:cNvCxnSpPr>
          <p:nvPr/>
        </p:nvCxnSpPr>
        <p:spPr>
          <a:xfrm>
            <a:off x="6896928" y="3018514"/>
            <a:ext cx="238798" cy="440828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8BBD750E-7224-2F95-F06D-BD9A1A11A975}"/>
              </a:ext>
            </a:extLst>
          </p:cNvPr>
          <p:cNvSpPr txBox="1"/>
          <p:nvPr/>
        </p:nvSpPr>
        <p:spPr>
          <a:xfrm>
            <a:off x="5810271" y="3480706"/>
            <a:ext cx="115384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0070C0"/>
                </a:solidFill>
              </a:rPr>
              <a:t>External intercostals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0FD55134-056A-C0B4-6914-6D7995F123E3}"/>
              </a:ext>
            </a:extLst>
          </p:cNvPr>
          <p:cNvCxnSpPr>
            <a:cxnSpLocks/>
          </p:cNvCxnSpPr>
          <p:nvPr/>
        </p:nvCxnSpPr>
        <p:spPr>
          <a:xfrm>
            <a:off x="6964113" y="3615757"/>
            <a:ext cx="522900" cy="28669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E8EE815E-3546-63FE-2E69-2EECB7906D39}"/>
              </a:ext>
            </a:extLst>
          </p:cNvPr>
          <p:cNvCxnSpPr>
            <a:cxnSpLocks/>
          </p:cNvCxnSpPr>
          <p:nvPr/>
        </p:nvCxnSpPr>
        <p:spPr>
          <a:xfrm>
            <a:off x="6956453" y="3690760"/>
            <a:ext cx="399085" cy="248872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79FBC0E2-494B-CEAB-24B0-FD15C48CC161}"/>
              </a:ext>
            </a:extLst>
          </p:cNvPr>
          <p:cNvSpPr txBox="1"/>
          <p:nvPr/>
        </p:nvSpPr>
        <p:spPr>
          <a:xfrm>
            <a:off x="9727600" y="2393713"/>
            <a:ext cx="115384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600" b="1" dirty="0">
                <a:solidFill>
                  <a:srgbClr val="FF0000"/>
                </a:solidFill>
              </a:rPr>
              <a:t>Internal intercostals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B4AE75B-CDBF-190D-B0E7-3353E4BD6B14}"/>
              </a:ext>
            </a:extLst>
          </p:cNvPr>
          <p:cNvCxnSpPr>
            <a:cxnSpLocks/>
          </p:cNvCxnSpPr>
          <p:nvPr/>
        </p:nvCxnSpPr>
        <p:spPr>
          <a:xfrm flipH="1">
            <a:off x="9340455" y="2837194"/>
            <a:ext cx="403282" cy="259769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8EDD4478-0A9F-28F6-681C-34C1F202B4A6}"/>
              </a:ext>
            </a:extLst>
          </p:cNvPr>
          <p:cNvSpPr txBox="1"/>
          <p:nvPr/>
        </p:nvSpPr>
        <p:spPr>
          <a:xfrm>
            <a:off x="9767999" y="2959222"/>
            <a:ext cx="118637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600" b="1" dirty="0">
                <a:solidFill>
                  <a:srgbClr val="FF0000"/>
                </a:solidFill>
              </a:rPr>
              <a:t>Transversus thoracis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DC1CBD4C-5186-E144-EC8E-3CB1ADA087EE}"/>
              </a:ext>
            </a:extLst>
          </p:cNvPr>
          <p:cNvCxnSpPr>
            <a:cxnSpLocks/>
          </p:cNvCxnSpPr>
          <p:nvPr/>
        </p:nvCxnSpPr>
        <p:spPr>
          <a:xfrm flipH="1" flipV="1">
            <a:off x="8819641" y="3341592"/>
            <a:ext cx="964859" cy="18170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709D18C8-5505-136B-311D-A579BD26A56B}"/>
              </a:ext>
            </a:extLst>
          </p:cNvPr>
          <p:cNvSpPr txBox="1"/>
          <p:nvPr/>
        </p:nvSpPr>
        <p:spPr>
          <a:xfrm>
            <a:off x="9910009" y="4694340"/>
            <a:ext cx="96494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600" b="1" dirty="0">
                <a:solidFill>
                  <a:srgbClr val="FF0000"/>
                </a:solidFill>
              </a:rPr>
              <a:t>External Obliques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BE0C2D79-4531-7EDD-BFA0-B83499C8F336}"/>
              </a:ext>
            </a:extLst>
          </p:cNvPr>
          <p:cNvCxnSpPr>
            <a:cxnSpLocks/>
          </p:cNvCxnSpPr>
          <p:nvPr/>
        </p:nvCxnSpPr>
        <p:spPr>
          <a:xfrm flipH="1" flipV="1">
            <a:off x="9678552" y="4819987"/>
            <a:ext cx="393618" cy="146498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061AD1AB-9BC4-7F5D-0120-B0BF541C2201}"/>
              </a:ext>
            </a:extLst>
          </p:cNvPr>
          <p:cNvSpPr txBox="1"/>
          <p:nvPr/>
        </p:nvSpPr>
        <p:spPr>
          <a:xfrm>
            <a:off x="9885679" y="5284692"/>
            <a:ext cx="96494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600" b="1" dirty="0">
                <a:solidFill>
                  <a:srgbClr val="FF0000"/>
                </a:solidFill>
              </a:rPr>
              <a:t>Internal Obliques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96AAA89B-57C8-7312-B50E-EF6A8D1934CE}"/>
              </a:ext>
            </a:extLst>
          </p:cNvPr>
          <p:cNvCxnSpPr>
            <a:cxnSpLocks/>
            <a:stCxn id="73" idx="1"/>
          </p:cNvCxnSpPr>
          <p:nvPr/>
        </p:nvCxnSpPr>
        <p:spPr>
          <a:xfrm flipH="1">
            <a:off x="9297691" y="5577080"/>
            <a:ext cx="587988" cy="77888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2EF17311-D827-D6D5-D19C-D6F017094931}"/>
              </a:ext>
            </a:extLst>
          </p:cNvPr>
          <p:cNvSpPr txBox="1"/>
          <p:nvPr/>
        </p:nvSpPr>
        <p:spPr>
          <a:xfrm>
            <a:off x="7197645" y="5146690"/>
            <a:ext cx="114396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600" b="1" dirty="0">
                <a:solidFill>
                  <a:srgbClr val="0070C0"/>
                </a:solidFill>
              </a:rPr>
              <a:t>Diaphragm</a:t>
            </a: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EDAAA635-C6D3-5202-F930-BE02FF2C95D9}"/>
              </a:ext>
            </a:extLst>
          </p:cNvPr>
          <p:cNvCxnSpPr>
            <a:cxnSpLocks/>
          </p:cNvCxnSpPr>
          <p:nvPr/>
        </p:nvCxnSpPr>
        <p:spPr>
          <a:xfrm flipH="1" flipV="1">
            <a:off x="7765988" y="4557102"/>
            <a:ext cx="258873" cy="627253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C970F210-31F1-4CF3-62A6-DC4B188590CC}"/>
              </a:ext>
            </a:extLst>
          </p:cNvPr>
          <p:cNvSpPr txBox="1"/>
          <p:nvPr/>
        </p:nvSpPr>
        <p:spPr>
          <a:xfrm>
            <a:off x="8415119" y="5050275"/>
            <a:ext cx="792206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solidFill>
                  <a:srgbClr val="FF0000"/>
                </a:solidFill>
              </a:rPr>
              <a:t>Rectus abdominis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CDCCF64F-891A-DEFD-2585-8A463FD46200}"/>
              </a:ext>
            </a:extLst>
          </p:cNvPr>
          <p:cNvSpPr txBox="1"/>
          <p:nvPr/>
        </p:nvSpPr>
        <p:spPr>
          <a:xfrm rot="10800000" flipV="1">
            <a:off x="5033280" y="5459000"/>
            <a:ext cx="186000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FF0000"/>
                </a:solidFill>
              </a:rPr>
              <a:t>*Accessory muscles – only used in active inspiration/expiration</a:t>
            </a:r>
          </a:p>
        </p:txBody>
      </p:sp>
      <p:sp>
        <p:nvSpPr>
          <p:cNvPr id="3" name="Shape 106">
            <a:extLst>
              <a:ext uri="{FF2B5EF4-FFF2-40B4-BE49-F238E27FC236}">
                <a16:creationId xmlns:a16="http://schemas.microsoft.com/office/drawing/2014/main" id="{B8430136-A114-23EC-8A01-B173C941E8D6}"/>
              </a:ext>
            </a:extLst>
          </p:cNvPr>
          <p:cNvSpPr txBox="1">
            <a:spLocks/>
          </p:cNvSpPr>
          <p:nvPr/>
        </p:nvSpPr>
        <p:spPr>
          <a:xfrm>
            <a:off x="517701" y="4801466"/>
            <a:ext cx="4642743" cy="8787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Nerves involved:</a:t>
            </a:r>
          </a:p>
          <a:p>
            <a:r>
              <a:rPr lang="en-US" sz="1200" dirty="0"/>
              <a:t>C3,4,5 – phrenic nerve – diaphragm</a:t>
            </a:r>
          </a:p>
          <a:p>
            <a:r>
              <a:rPr lang="en-US" sz="1200" dirty="0"/>
              <a:t>Intercostal nerve – intercostal muscles</a:t>
            </a:r>
          </a:p>
        </p:txBody>
      </p:sp>
      <p:sp>
        <p:nvSpPr>
          <p:cNvPr id="4" name="Shape 106">
            <a:extLst>
              <a:ext uri="{FF2B5EF4-FFF2-40B4-BE49-F238E27FC236}">
                <a16:creationId xmlns:a16="http://schemas.microsoft.com/office/drawing/2014/main" id="{F3F08DAF-DB7F-A769-7563-ADEDB4FC96A5}"/>
              </a:ext>
            </a:extLst>
          </p:cNvPr>
          <p:cNvSpPr txBox="1">
            <a:spLocks/>
          </p:cNvSpPr>
          <p:nvPr/>
        </p:nvSpPr>
        <p:spPr>
          <a:xfrm>
            <a:off x="557107" y="2147843"/>
            <a:ext cx="4642743" cy="5503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US" sz="2000" dirty="0"/>
              <a:t>Diaphragm contracts (Flattens)</a:t>
            </a:r>
          </a:p>
        </p:txBody>
      </p:sp>
      <p:sp>
        <p:nvSpPr>
          <p:cNvPr id="10" name="Shape 106">
            <a:extLst>
              <a:ext uri="{FF2B5EF4-FFF2-40B4-BE49-F238E27FC236}">
                <a16:creationId xmlns:a16="http://schemas.microsoft.com/office/drawing/2014/main" id="{2C057262-2621-15AE-D40C-C02432E4D651}"/>
              </a:ext>
            </a:extLst>
          </p:cNvPr>
          <p:cNvSpPr txBox="1">
            <a:spLocks/>
          </p:cNvSpPr>
          <p:nvPr/>
        </p:nvSpPr>
        <p:spPr>
          <a:xfrm>
            <a:off x="555703" y="2532985"/>
            <a:ext cx="4642743" cy="5503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2.   External intercostal muscle contract (ribs lifted up and out)</a:t>
            </a:r>
          </a:p>
        </p:txBody>
      </p:sp>
      <p:sp>
        <p:nvSpPr>
          <p:cNvPr id="12" name="Shape 106">
            <a:extLst>
              <a:ext uri="{FF2B5EF4-FFF2-40B4-BE49-F238E27FC236}">
                <a16:creationId xmlns:a16="http://schemas.microsoft.com/office/drawing/2014/main" id="{5D5AD72F-F371-4A38-3AD8-B7B792A83AC1}"/>
              </a:ext>
            </a:extLst>
          </p:cNvPr>
          <p:cNvSpPr txBox="1">
            <a:spLocks/>
          </p:cNvSpPr>
          <p:nvPr/>
        </p:nvSpPr>
        <p:spPr>
          <a:xfrm>
            <a:off x="546072" y="3159758"/>
            <a:ext cx="4642743" cy="5503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3. Air is drawn in – passive inspiration</a:t>
            </a:r>
          </a:p>
        </p:txBody>
      </p:sp>
      <p:sp>
        <p:nvSpPr>
          <p:cNvPr id="13" name="Shape 106">
            <a:extLst>
              <a:ext uri="{FF2B5EF4-FFF2-40B4-BE49-F238E27FC236}">
                <a16:creationId xmlns:a16="http://schemas.microsoft.com/office/drawing/2014/main" id="{7C7A620B-F666-C966-2CB6-1502FE0BFD97}"/>
              </a:ext>
            </a:extLst>
          </p:cNvPr>
          <p:cNvSpPr txBox="1">
            <a:spLocks/>
          </p:cNvSpPr>
          <p:nvPr/>
        </p:nvSpPr>
        <p:spPr>
          <a:xfrm>
            <a:off x="552869" y="3543997"/>
            <a:ext cx="4642743" cy="5503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4.   Diaphragm and external intercostal muscles relax</a:t>
            </a:r>
          </a:p>
        </p:txBody>
      </p:sp>
      <p:sp>
        <p:nvSpPr>
          <p:cNvPr id="15" name="Shape 106">
            <a:extLst>
              <a:ext uri="{FF2B5EF4-FFF2-40B4-BE49-F238E27FC236}">
                <a16:creationId xmlns:a16="http://schemas.microsoft.com/office/drawing/2014/main" id="{F111872B-7EAF-50CE-B3D4-D15F9126B1AC}"/>
              </a:ext>
            </a:extLst>
          </p:cNvPr>
          <p:cNvSpPr txBox="1">
            <a:spLocks/>
          </p:cNvSpPr>
          <p:nvPr/>
        </p:nvSpPr>
        <p:spPr>
          <a:xfrm>
            <a:off x="517702" y="4225250"/>
            <a:ext cx="4642743" cy="5503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5.   Air leaves the lungs – passive expiration</a:t>
            </a:r>
          </a:p>
        </p:txBody>
      </p:sp>
    </p:spTree>
    <p:extLst>
      <p:ext uri="{BB962C8B-B14F-4D97-AF65-F5344CB8AC3E}">
        <p14:creationId xmlns:p14="http://schemas.microsoft.com/office/powerpoint/2010/main" val="351947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4" grpId="0" animBg="1"/>
      <p:bldP spid="33" grpId="0"/>
      <p:bldP spid="55" grpId="0" animBg="1"/>
      <p:bldP spid="59" grpId="0" animBg="1"/>
      <p:bldP spid="64" grpId="0" animBg="1"/>
      <p:bldP spid="67" grpId="0" animBg="1"/>
      <p:bldP spid="70" grpId="0" animBg="1"/>
      <p:bldP spid="73" grpId="0" animBg="1"/>
      <p:bldP spid="76" grpId="0" animBg="1"/>
      <p:bldP spid="79" grpId="0" animBg="1"/>
      <p:bldP spid="80" grpId="0" animBg="1"/>
      <p:bldP spid="3" grpId="0"/>
      <p:bldP spid="4" grpId="0"/>
      <p:bldP spid="10" grpId="0"/>
      <p:bldP spid="12" grpId="0"/>
      <p:bldP spid="13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72DFE-41DF-354C-8D55-8F462048E28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293267"/>
          </a:solidFill>
          <a:ln>
            <a:solidFill>
              <a:srgbClr val="293267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Respiratory Pump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4BAD0E53-7C5C-A14F-9980-0CB4F341B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9181" y="6173037"/>
            <a:ext cx="9335310" cy="550159"/>
          </a:xfrm>
        </p:spPr>
        <p:txBody>
          <a:bodyPr/>
          <a:lstStyle/>
          <a:p>
            <a:pPr algn="l"/>
            <a:r>
              <a:rPr lang="en-US" dirty="0"/>
              <a:t>The Peer Teaching and MedSoc are not liable for false or misleading information. This session was created by students, for students, as a revision resource, therefore any resemblance to university questions is purely coincidental. Content has not been reviewed by and is therefore unaffiliated with Sheffield Medical School.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4442BA4-4209-724A-A942-FC70F7AB7A32}"/>
              </a:ext>
            </a:extLst>
          </p:cNvPr>
          <p:cNvSpPr/>
          <p:nvPr/>
        </p:nvSpPr>
        <p:spPr>
          <a:xfrm>
            <a:off x="137710" y="5650746"/>
            <a:ext cx="1089552" cy="117260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342140D-D47C-1944-A9AE-F0B86BD206D6}"/>
              </a:ext>
            </a:extLst>
          </p:cNvPr>
          <p:cNvGrpSpPr/>
          <p:nvPr/>
        </p:nvGrpSpPr>
        <p:grpSpPr>
          <a:xfrm>
            <a:off x="0" y="5582490"/>
            <a:ext cx="12070081" cy="1297375"/>
            <a:chOff x="0" y="5582490"/>
            <a:chExt cx="12070081" cy="1297375"/>
          </a:xfrm>
        </p:grpSpPr>
        <p:pic>
          <p:nvPicPr>
            <p:cNvPr id="7" name="Picture 4" descr="SHEFFIELD PEER TEACHING SOCIETY">
              <a:extLst>
                <a:ext uri="{FF2B5EF4-FFF2-40B4-BE49-F238E27FC236}">
                  <a16:creationId xmlns:a16="http://schemas.microsoft.com/office/drawing/2014/main" id="{756BA6DE-3C99-BD42-AB91-68D3A1842C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91" b="95814" l="1386" r="96767">
                          <a14:foregroundMark x1="76443" y1="31163" x2="61432" y2="20000"/>
                          <a14:foregroundMark x1="61432" y1="20000" x2="38799" y2="17442"/>
                          <a14:foregroundMark x1="38799" y1="17442" x2="26328" y2="23488"/>
                          <a14:foregroundMark x1="26328" y1="23488" x2="21478" y2="33953"/>
                          <a14:foregroundMark x1="21478" y1="33953" x2="24711" y2="56512"/>
                          <a14:foregroundMark x1="24711" y1="56512" x2="34642" y2="73721"/>
                          <a14:foregroundMark x1="34642" y1="73721" x2="41570" y2="80000"/>
                          <a14:foregroundMark x1="41570" y1="80000" x2="49885" y2="82558"/>
                          <a14:foregroundMark x1="49885" y1="82558" x2="59584" y2="81860"/>
                          <a14:foregroundMark x1="59584" y1="81860" x2="69515" y2="74884"/>
                          <a14:foregroundMark x1="69515" y1="74884" x2="83603" y2="41628"/>
                          <a14:foregroundMark x1="42725" y1="21860" x2="67898" y2="29070"/>
                          <a14:foregroundMark x1="67898" y1="29070" x2="42263" y2="18140"/>
                          <a14:foregroundMark x1="42263" y1="18140" x2="33256" y2="16512"/>
                          <a14:foregroundMark x1="33256" y1="16512" x2="49885" y2="15814"/>
                          <a14:foregroundMark x1="49885" y1="15814" x2="59815" y2="17209"/>
                          <a14:foregroundMark x1="59815" y1="17209" x2="42725" y2="15349"/>
                          <a14:foregroundMark x1="42725" y1="15349" x2="66513" y2="19535"/>
                          <a14:foregroundMark x1="66513" y1="19535" x2="78060" y2="31395"/>
                          <a14:foregroundMark x1="78060" y1="31395" x2="70901" y2="20233"/>
                          <a14:foregroundMark x1="70901" y1="20233" x2="77829" y2="31860"/>
                          <a14:foregroundMark x1="77829" y1="31860" x2="71132" y2="22093"/>
                          <a14:foregroundMark x1="71132" y1="22093" x2="76212" y2="30698"/>
                          <a14:foregroundMark x1="76212" y1="30698" x2="76212" y2="31163"/>
                          <a14:foregroundMark x1="24942" y1="23256" x2="18476" y2="29302"/>
                          <a14:foregroundMark x1="18476" y1="29302" x2="25866" y2="22326"/>
                          <a14:foregroundMark x1="25866" y1="22326" x2="17090" y2="32326"/>
                          <a14:foregroundMark x1="34411" y1="16977" x2="22864" y2="18837"/>
                          <a14:foregroundMark x1="22864" y1="18837" x2="16397" y2="24884"/>
                          <a14:foregroundMark x1="16397" y1="24884" x2="12933" y2="33023"/>
                          <a14:foregroundMark x1="12933" y1="33023" x2="13857" y2="53721"/>
                          <a14:foregroundMark x1="13857" y1="53721" x2="23788" y2="75814"/>
                          <a14:foregroundMark x1="23788" y1="75814" x2="34642" y2="84419"/>
                          <a14:foregroundMark x1="34642" y1="84419" x2="46651" y2="87209"/>
                          <a14:foregroundMark x1="46651" y1="87209" x2="57506" y2="83256"/>
                          <a14:foregroundMark x1="57506" y1="83256" x2="73210" y2="66512"/>
                          <a14:foregroundMark x1="73210" y1="66512" x2="80139" y2="46047"/>
                          <a14:foregroundMark x1="80139" y1="46047" x2="80370" y2="30930"/>
                          <a14:foregroundMark x1="80370" y1="30930" x2="75520" y2="19302"/>
                          <a14:foregroundMark x1="75520" y1="19302" x2="64896" y2="13023"/>
                          <a14:foregroundMark x1="64896" y1="13023" x2="56981" y2="10781"/>
                          <a14:foregroundMark x1="40046" y1="11177" x2="35104" y2="12326"/>
                          <a14:foregroundMark x1="35104" y1="12326" x2="17783" y2="29070"/>
                          <a14:foregroundMark x1="17783" y1="29070" x2="15473" y2="56512"/>
                          <a14:foregroundMark x1="15473" y1="56512" x2="17321" y2="67442"/>
                          <a14:foregroundMark x1="17321" y1="67442" x2="22402" y2="76047"/>
                          <a14:foregroundMark x1="22402" y1="76047" x2="30716" y2="82093"/>
                          <a14:foregroundMark x1="30716" y1="82093" x2="43418" y2="85116"/>
                          <a14:foregroundMark x1="43418" y1="85116" x2="54273" y2="84884"/>
                          <a14:foregroundMark x1="54273" y1="84884" x2="76443" y2="74186"/>
                          <a14:foregroundMark x1="76443" y1="74186" x2="82679" y2="66512"/>
                          <a14:foregroundMark x1="82679" y1="66512" x2="86605" y2="56744"/>
                          <a14:foregroundMark x1="86605" y1="56744" x2="87298" y2="39767"/>
                          <a14:foregroundMark x1="87298" y1="39767" x2="80831" y2="20233"/>
                          <a14:foregroundMark x1="94919" y1="52558" x2="94919" y2="52558"/>
                          <a14:foregroundMark x1="9469" y1="64419" x2="9469" y2="64419"/>
                          <a14:foregroundMark x1="45958" y1="92791" x2="45958" y2="92791"/>
                          <a14:foregroundMark x1="6928" y1="50698" x2="6928" y2="50698"/>
                          <a14:foregroundMark x1="49192" y1="3023" x2="49192" y2="3023"/>
                          <a14:foregroundMark x1="40647" y1="91163" x2="56813" y2="90698"/>
                          <a14:foregroundMark x1="56813" y1="90698" x2="69284" y2="81395"/>
                          <a14:foregroundMark x1="26328" y1="26512" x2="37182" y2="25349"/>
                          <a14:foregroundMark x1="37182" y1="25349" x2="27021" y2="28372"/>
                          <a14:foregroundMark x1="27021" y1="28372" x2="41801" y2="16279"/>
                          <a14:foregroundMark x1="41801" y1="16279" x2="35335" y2="24186"/>
                          <a14:foregroundMark x1="35335" y1="24186" x2="30947" y2="26744"/>
                          <a14:foregroundMark x1="1386" y1="50698" x2="1386" y2="50698"/>
                          <a14:foregroundMark x1="96767" y1="50000" x2="96767" y2="50000"/>
                          <a14:backgroundMark x1="693" y1="49302" x2="693" y2="49302"/>
                          <a14:backgroundMark x1="13626" y1="16279" x2="5312" y2="27442"/>
                          <a14:backgroundMark x1="33487" y1="96744" x2="49423" y2="97209"/>
                          <a14:backgroundMark x1="49423" y1="97209" x2="77598" y2="92558"/>
                          <a14:backgroundMark x1="4850" y1="72558" x2="3464" y2="28605"/>
                          <a14:backgroundMark x1="3464" y1="68837" x2="25404" y2="90465"/>
                          <a14:backgroundMark x1="25404" y1="90465" x2="36721" y2="95349"/>
                          <a14:backgroundMark x1="66513" y1="95349" x2="89376" y2="75116"/>
                          <a14:backgroundMark x1="89376" y1="75116" x2="97460" y2="59767"/>
                          <a14:backgroundMark x1="97460" y1="59767" x2="96998" y2="42093"/>
                          <a14:backgroundMark x1="96998" y1="42093" x2="87529" y2="15581"/>
                          <a14:backgroundMark x1="7852" y1="22791" x2="36028" y2="8140"/>
                          <a14:backgroundMark x1="36028" y1="8140" x2="53118" y2="7209"/>
                          <a14:backgroundMark x1="53118" y1="7209" x2="69053" y2="7907"/>
                          <a14:backgroundMark x1="69053" y1="7907" x2="84296" y2="16047"/>
                          <a14:backgroundMark x1="84296" y1="16047" x2="92610" y2="260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82490"/>
              <a:ext cx="1306426" cy="1297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Sheffield Medical Society">
              <a:extLst>
                <a:ext uri="{FF2B5EF4-FFF2-40B4-BE49-F238E27FC236}">
                  <a16:creationId xmlns:a16="http://schemas.microsoft.com/office/drawing/2014/main" id="{96ADA7C3-3F09-9349-9EB3-5AE8C0962A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763655" y="6054562"/>
              <a:ext cx="1306426" cy="768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42" name="Picture 2" descr="Inspiration &amp; Expiration">
            <a:extLst>
              <a:ext uri="{FF2B5EF4-FFF2-40B4-BE49-F238E27FC236}">
                <a16:creationId xmlns:a16="http://schemas.microsoft.com/office/drawing/2014/main" id="{DEA70057-15CA-823F-4583-4053AC01B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846" y="1904999"/>
            <a:ext cx="5045038" cy="4066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9946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72DFE-41DF-354C-8D55-8F462048E28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293267"/>
          </a:solidFill>
          <a:ln>
            <a:solidFill>
              <a:srgbClr val="293267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Respiratory Pump - Pressures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4BAD0E53-7C5C-A14F-9980-0CB4F341B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9181" y="6173037"/>
            <a:ext cx="9335310" cy="550159"/>
          </a:xfrm>
        </p:spPr>
        <p:txBody>
          <a:bodyPr/>
          <a:lstStyle/>
          <a:p>
            <a:pPr algn="l"/>
            <a:r>
              <a:rPr lang="en-US" dirty="0"/>
              <a:t>The Peer Teaching and MedSoc are not liable for false or misleading information. This session was created by students, for students, as a revision resource, therefore any resemblance to university questions is purely coincidental. Content has not been reviewed by and is therefore unaffiliated with Sheffield Medical School.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4442BA4-4209-724A-A942-FC70F7AB7A32}"/>
              </a:ext>
            </a:extLst>
          </p:cNvPr>
          <p:cNvSpPr/>
          <p:nvPr/>
        </p:nvSpPr>
        <p:spPr>
          <a:xfrm>
            <a:off x="137710" y="5650746"/>
            <a:ext cx="1089552" cy="117260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342140D-D47C-1944-A9AE-F0B86BD206D6}"/>
              </a:ext>
            </a:extLst>
          </p:cNvPr>
          <p:cNvGrpSpPr/>
          <p:nvPr/>
        </p:nvGrpSpPr>
        <p:grpSpPr>
          <a:xfrm>
            <a:off x="0" y="5582490"/>
            <a:ext cx="12070081" cy="1297375"/>
            <a:chOff x="0" y="5582490"/>
            <a:chExt cx="12070081" cy="1297375"/>
          </a:xfrm>
        </p:grpSpPr>
        <p:pic>
          <p:nvPicPr>
            <p:cNvPr id="7" name="Picture 4" descr="SHEFFIELD PEER TEACHING SOCIETY">
              <a:extLst>
                <a:ext uri="{FF2B5EF4-FFF2-40B4-BE49-F238E27FC236}">
                  <a16:creationId xmlns:a16="http://schemas.microsoft.com/office/drawing/2014/main" id="{756BA6DE-3C99-BD42-AB91-68D3A1842C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91" b="95814" l="1386" r="96767">
                          <a14:foregroundMark x1="76443" y1="31163" x2="61432" y2="20000"/>
                          <a14:foregroundMark x1="61432" y1="20000" x2="38799" y2="17442"/>
                          <a14:foregroundMark x1="38799" y1="17442" x2="26328" y2="23488"/>
                          <a14:foregroundMark x1="26328" y1="23488" x2="21478" y2="33953"/>
                          <a14:foregroundMark x1="21478" y1="33953" x2="24711" y2="56512"/>
                          <a14:foregroundMark x1="24711" y1="56512" x2="34642" y2="73721"/>
                          <a14:foregroundMark x1="34642" y1="73721" x2="41570" y2="80000"/>
                          <a14:foregroundMark x1="41570" y1="80000" x2="49885" y2="82558"/>
                          <a14:foregroundMark x1="49885" y1="82558" x2="59584" y2="81860"/>
                          <a14:foregroundMark x1="59584" y1="81860" x2="69515" y2="74884"/>
                          <a14:foregroundMark x1="69515" y1="74884" x2="83603" y2="41628"/>
                          <a14:foregroundMark x1="42725" y1="21860" x2="67898" y2="29070"/>
                          <a14:foregroundMark x1="67898" y1="29070" x2="42263" y2="18140"/>
                          <a14:foregroundMark x1="42263" y1="18140" x2="33256" y2="16512"/>
                          <a14:foregroundMark x1="33256" y1="16512" x2="49885" y2="15814"/>
                          <a14:foregroundMark x1="49885" y1="15814" x2="59815" y2="17209"/>
                          <a14:foregroundMark x1="59815" y1="17209" x2="42725" y2="15349"/>
                          <a14:foregroundMark x1="42725" y1="15349" x2="66513" y2="19535"/>
                          <a14:foregroundMark x1="66513" y1="19535" x2="78060" y2="31395"/>
                          <a14:foregroundMark x1="78060" y1="31395" x2="70901" y2="20233"/>
                          <a14:foregroundMark x1="70901" y1="20233" x2="77829" y2="31860"/>
                          <a14:foregroundMark x1="77829" y1="31860" x2="71132" y2="22093"/>
                          <a14:foregroundMark x1="71132" y1="22093" x2="76212" y2="30698"/>
                          <a14:foregroundMark x1="76212" y1="30698" x2="76212" y2="31163"/>
                          <a14:foregroundMark x1="24942" y1="23256" x2="18476" y2="29302"/>
                          <a14:foregroundMark x1="18476" y1="29302" x2="25866" y2="22326"/>
                          <a14:foregroundMark x1="25866" y1="22326" x2="17090" y2="32326"/>
                          <a14:foregroundMark x1="34411" y1="16977" x2="22864" y2="18837"/>
                          <a14:foregroundMark x1="22864" y1="18837" x2="16397" y2="24884"/>
                          <a14:foregroundMark x1="16397" y1="24884" x2="12933" y2="33023"/>
                          <a14:foregroundMark x1="12933" y1="33023" x2="13857" y2="53721"/>
                          <a14:foregroundMark x1="13857" y1="53721" x2="23788" y2="75814"/>
                          <a14:foregroundMark x1="23788" y1="75814" x2="34642" y2="84419"/>
                          <a14:foregroundMark x1="34642" y1="84419" x2="46651" y2="87209"/>
                          <a14:foregroundMark x1="46651" y1="87209" x2="57506" y2="83256"/>
                          <a14:foregroundMark x1="57506" y1="83256" x2="73210" y2="66512"/>
                          <a14:foregroundMark x1="73210" y1="66512" x2="80139" y2="46047"/>
                          <a14:foregroundMark x1="80139" y1="46047" x2="80370" y2="30930"/>
                          <a14:foregroundMark x1="80370" y1="30930" x2="75520" y2="19302"/>
                          <a14:foregroundMark x1="75520" y1="19302" x2="64896" y2="13023"/>
                          <a14:foregroundMark x1="64896" y1="13023" x2="56981" y2="10781"/>
                          <a14:foregroundMark x1="40046" y1="11177" x2="35104" y2="12326"/>
                          <a14:foregroundMark x1="35104" y1="12326" x2="17783" y2="29070"/>
                          <a14:foregroundMark x1="17783" y1="29070" x2="15473" y2="56512"/>
                          <a14:foregroundMark x1="15473" y1="56512" x2="17321" y2="67442"/>
                          <a14:foregroundMark x1="17321" y1="67442" x2="22402" y2="76047"/>
                          <a14:foregroundMark x1="22402" y1="76047" x2="30716" y2="82093"/>
                          <a14:foregroundMark x1="30716" y1="82093" x2="43418" y2="85116"/>
                          <a14:foregroundMark x1="43418" y1="85116" x2="54273" y2="84884"/>
                          <a14:foregroundMark x1="54273" y1="84884" x2="76443" y2="74186"/>
                          <a14:foregroundMark x1="76443" y1="74186" x2="82679" y2="66512"/>
                          <a14:foregroundMark x1="82679" y1="66512" x2="86605" y2="56744"/>
                          <a14:foregroundMark x1="86605" y1="56744" x2="87298" y2="39767"/>
                          <a14:foregroundMark x1="87298" y1="39767" x2="80831" y2="20233"/>
                          <a14:foregroundMark x1="94919" y1="52558" x2="94919" y2="52558"/>
                          <a14:foregroundMark x1="9469" y1="64419" x2="9469" y2="64419"/>
                          <a14:foregroundMark x1="45958" y1="92791" x2="45958" y2="92791"/>
                          <a14:foregroundMark x1="6928" y1="50698" x2="6928" y2="50698"/>
                          <a14:foregroundMark x1="49192" y1="3023" x2="49192" y2="3023"/>
                          <a14:foregroundMark x1="40647" y1="91163" x2="56813" y2="90698"/>
                          <a14:foregroundMark x1="56813" y1="90698" x2="69284" y2="81395"/>
                          <a14:foregroundMark x1="26328" y1="26512" x2="37182" y2="25349"/>
                          <a14:foregroundMark x1="37182" y1="25349" x2="27021" y2="28372"/>
                          <a14:foregroundMark x1="27021" y1="28372" x2="41801" y2="16279"/>
                          <a14:foregroundMark x1="41801" y1="16279" x2="35335" y2="24186"/>
                          <a14:foregroundMark x1="35335" y1="24186" x2="30947" y2="26744"/>
                          <a14:foregroundMark x1="1386" y1="50698" x2="1386" y2="50698"/>
                          <a14:foregroundMark x1="96767" y1="50000" x2="96767" y2="50000"/>
                          <a14:backgroundMark x1="693" y1="49302" x2="693" y2="49302"/>
                          <a14:backgroundMark x1="13626" y1="16279" x2="5312" y2="27442"/>
                          <a14:backgroundMark x1="33487" y1="96744" x2="49423" y2="97209"/>
                          <a14:backgroundMark x1="49423" y1="97209" x2="77598" y2="92558"/>
                          <a14:backgroundMark x1="4850" y1="72558" x2="3464" y2="28605"/>
                          <a14:backgroundMark x1="3464" y1="68837" x2="25404" y2="90465"/>
                          <a14:backgroundMark x1="25404" y1="90465" x2="36721" y2="95349"/>
                          <a14:backgroundMark x1="66513" y1="95349" x2="89376" y2="75116"/>
                          <a14:backgroundMark x1="89376" y1="75116" x2="97460" y2="59767"/>
                          <a14:backgroundMark x1="97460" y1="59767" x2="96998" y2="42093"/>
                          <a14:backgroundMark x1="96998" y1="42093" x2="87529" y2="15581"/>
                          <a14:backgroundMark x1="7852" y1="22791" x2="36028" y2="8140"/>
                          <a14:backgroundMark x1="36028" y1="8140" x2="53118" y2="7209"/>
                          <a14:backgroundMark x1="53118" y1="7209" x2="69053" y2="7907"/>
                          <a14:backgroundMark x1="69053" y1="7907" x2="84296" y2="16047"/>
                          <a14:backgroundMark x1="84296" y1="16047" x2="92610" y2="260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82490"/>
              <a:ext cx="1306426" cy="1297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Sheffield Medical Society">
              <a:extLst>
                <a:ext uri="{FF2B5EF4-FFF2-40B4-BE49-F238E27FC236}">
                  <a16:creationId xmlns:a16="http://schemas.microsoft.com/office/drawing/2014/main" id="{96ADA7C3-3F09-9349-9EB3-5AE8C0962A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763655" y="6054562"/>
              <a:ext cx="1306426" cy="768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194" name="Picture 2" descr="The Pleural Cavities and Pleural Membranes - Structure and Function |  Organization of the Respiratory System">
            <a:extLst>
              <a:ext uri="{FF2B5EF4-FFF2-40B4-BE49-F238E27FC236}">
                <a16:creationId xmlns:a16="http://schemas.microsoft.com/office/drawing/2014/main" id="{360E3395-23E3-B839-74DA-B85BDFC402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10"/>
          <a:stretch/>
        </p:blipFill>
        <p:spPr bwMode="auto">
          <a:xfrm>
            <a:off x="3113088" y="1923406"/>
            <a:ext cx="6196012" cy="422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6479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72DFE-41DF-354C-8D55-8F462048E28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293267"/>
          </a:solidFill>
          <a:ln>
            <a:solidFill>
              <a:srgbClr val="293267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Respiratory Pump - Pressures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4BAD0E53-7C5C-A14F-9980-0CB4F341B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9181" y="6173037"/>
            <a:ext cx="9335310" cy="550159"/>
          </a:xfrm>
        </p:spPr>
        <p:txBody>
          <a:bodyPr/>
          <a:lstStyle/>
          <a:p>
            <a:pPr algn="l"/>
            <a:r>
              <a:rPr lang="en-US" dirty="0"/>
              <a:t>The Peer Teaching and MedSoc are not liable for false or misleading information. This session was created by students, for students, as a revision resource, therefore any resemblance to university questions is purely coincidental. Content has not been reviewed by and is therefore unaffiliated with Sheffield Medical School.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4442BA4-4209-724A-A942-FC70F7AB7A32}"/>
              </a:ext>
            </a:extLst>
          </p:cNvPr>
          <p:cNvSpPr/>
          <p:nvPr/>
        </p:nvSpPr>
        <p:spPr>
          <a:xfrm>
            <a:off x="137710" y="5650746"/>
            <a:ext cx="1089552" cy="117260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342140D-D47C-1944-A9AE-F0B86BD206D6}"/>
              </a:ext>
            </a:extLst>
          </p:cNvPr>
          <p:cNvGrpSpPr/>
          <p:nvPr/>
        </p:nvGrpSpPr>
        <p:grpSpPr>
          <a:xfrm>
            <a:off x="0" y="5582490"/>
            <a:ext cx="12070081" cy="1297375"/>
            <a:chOff x="0" y="5582490"/>
            <a:chExt cx="12070081" cy="1297375"/>
          </a:xfrm>
        </p:grpSpPr>
        <p:pic>
          <p:nvPicPr>
            <p:cNvPr id="7" name="Picture 4" descr="SHEFFIELD PEER TEACHING SOCIETY">
              <a:extLst>
                <a:ext uri="{FF2B5EF4-FFF2-40B4-BE49-F238E27FC236}">
                  <a16:creationId xmlns:a16="http://schemas.microsoft.com/office/drawing/2014/main" id="{756BA6DE-3C99-BD42-AB91-68D3A1842C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91" b="95814" l="1386" r="96767">
                          <a14:foregroundMark x1="76443" y1="31163" x2="61432" y2="20000"/>
                          <a14:foregroundMark x1="61432" y1="20000" x2="38799" y2="17442"/>
                          <a14:foregroundMark x1="38799" y1="17442" x2="26328" y2="23488"/>
                          <a14:foregroundMark x1="26328" y1="23488" x2="21478" y2="33953"/>
                          <a14:foregroundMark x1="21478" y1="33953" x2="24711" y2="56512"/>
                          <a14:foregroundMark x1="24711" y1="56512" x2="34642" y2="73721"/>
                          <a14:foregroundMark x1="34642" y1="73721" x2="41570" y2="80000"/>
                          <a14:foregroundMark x1="41570" y1="80000" x2="49885" y2="82558"/>
                          <a14:foregroundMark x1="49885" y1="82558" x2="59584" y2="81860"/>
                          <a14:foregroundMark x1="59584" y1="81860" x2="69515" y2="74884"/>
                          <a14:foregroundMark x1="69515" y1="74884" x2="83603" y2="41628"/>
                          <a14:foregroundMark x1="42725" y1="21860" x2="67898" y2="29070"/>
                          <a14:foregroundMark x1="67898" y1="29070" x2="42263" y2="18140"/>
                          <a14:foregroundMark x1="42263" y1="18140" x2="33256" y2="16512"/>
                          <a14:foregroundMark x1="33256" y1="16512" x2="49885" y2="15814"/>
                          <a14:foregroundMark x1="49885" y1="15814" x2="59815" y2="17209"/>
                          <a14:foregroundMark x1="59815" y1="17209" x2="42725" y2="15349"/>
                          <a14:foregroundMark x1="42725" y1="15349" x2="66513" y2="19535"/>
                          <a14:foregroundMark x1="66513" y1="19535" x2="78060" y2="31395"/>
                          <a14:foregroundMark x1="78060" y1="31395" x2="70901" y2="20233"/>
                          <a14:foregroundMark x1="70901" y1="20233" x2="77829" y2="31860"/>
                          <a14:foregroundMark x1="77829" y1="31860" x2="71132" y2="22093"/>
                          <a14:foregroundMark x1="71132" y1="22093" x2="76212" y2="30698"/>
                          <a14:foregroundMark x1="76212" y1="30698" x2="76212" y2="31163"/>
                          <a14:foregroundMark x1="24942" y1="23256" x2="18476" y2="29302"/>
                          <a14:foregroundMark x1="18476" y1="29302" x2="25866" y2="22326"/>
                          <a14:foregroundMark x1="25866" y1="22326" x2="17090" y2="32326"/>
                          <a14:foregroundMark x1="34411" y1="16977" x2="22864" y2="18837"/>
                          <a14:foregroundMark x1="22864" y1="18837" x2="16397" y2="24884"/>
                          <a14:foregroundMark x1="16397" y1="24884" x2="12933" y2="33023"/>
                          <a14:foregroundMark x1="12933" y1="33023" x2="13857" y2="53721"/>
                          <a14:foregroundMark x1="13857" y1="53721" x2="23788" y2="75814"/>
                          <a14:foregroundMark x1="23788" y1="75814" x2="34642" y2="84419"/>
                          <a14:foregroundMark x1="34642" y1="84419" x2="46651" y2="87209"/>
                          <a14:foregroundMark x1="46651" y1="87209" x2="57506" y2="83256"/>
                          <a14:foregroundMark x1="57506" y1="83256" x2="73210" y2="66512"/>
                          <a14:foregroundMark x1="73210" y1="66512" x2="80139" y2="46047"/>
                          <a14:foregroundMark x1="80139" y1="46047" x2="80370" y2="30930"/>
                          <a14:foregroundMark x1="80370" y1="30930" x2="75520" y2="19302"/>
                          <a14:foregroundMark x1="75520" y1="19302" x2="64896" y2="13023"/>
                          <a14:foregroundMark x1="64896" y1="13023" x2="56981" y2="10781"/>
                          <a14:foregroundMark x1="40046" y1="11177" x2="35104" y2="12326"/>
                          <a14:foregroundMark x1="35104" y1="12326" x2="17783" y2="29070"/>
                          <a14:foregroundMark x1="17783" y1="29070" x2="15473" y2="56512"/>
                          <a14:foregroundMark x1="15473" y1="56512" x2="17321" y2="67442"/>
                          <a14:foregroundMark x1="17321" y1="67442" x2="22402" y2="76047"/>
                          <a14:foregroundMark x1="22402" y1="76047" x2="30716" y2="82093"/>
                          <a14:foregroundMark x1="30716" y1="82093" x2="43418" y2="85116"/>
                          <a14:foregroundMark x1="43418" y1="85116" x2="54273" y2="84884"/>
                          <a14:foregroundMark x1="54273" y1="84884" x2="76443" y2="74186"/>
                          <a14:foregroundMark x1="76443" y1="74186" x2="82679" y2="66512"/>
                          <a14:foregroundMark x1="82679" y1="66512" x2="86605" y2="56744"/>
                          <a14:foregroundMark x1="86605" y1="56744" x2="87298" y2="39767"/>
                          <a14:foregroundMark x1="87298" y1="39767" x2="80831" y2="20233"/>
                          <a14:foregroundMark x1="94919" y1="52558" x2="94919" y2="52558"/>
                          <a14:foregroundMark x1="9469" y1="64419" x2="9469" y2="64419"/>
                          <a14:foregroundMark x1="45958" y1="92791" x2="45958" y2="92791"/>
                          <a14:foregroundMark x1="6928" y1="50698" x2="6928" y2="50698"/>
                          <a14:foregroundMark x1="49192" y1="3023" x2="49192" y2="3023"/>
                          <a14:foregroundMark x1="40647" y1="91163" x2="56813" y2="90698"/>
                          <a14:foregroundMark x1="56813" y1="90698" x2="69284" y2="81395"/>
                          <a14:foregroundMark x1="26328" y1="26512" x2="37182" y2="25349"/>
                          <a14:foregroundMark x1="37182" y1="25349" x2="27021" y2="28372"/>
                          <a14:foregroundMark x1="27021" y1="28372" x2="41801" y2="16279"/>
                          <a14:foregroundMark x1="41801" y1="16279" x2="35335" y2="24186"/>
                          <a14:foregroundMark x1="35335" y1="24186" x2="30947" y2="26744"/>
                          <a14:foregroundMark x1="1386" y1="50698" x2="1386" y2="50698"/>
                          <a14:foregroundMark x1="96767" y1="50000" x2="96767" y2="50000"/>
                          <a14:backgroundMark x1="693" y1="49302" x2="693" y2="49302"/>
                          <a14:backgroundMark x1="13626" y1="16279" x2="5312" y2="27442"/>
                          <a14:backgroundMark x1="33487" y1="96744" x2="49423" y2="97209"/>
                          <a14:backgroundMark x1="49423" y1="97209" x2="77598" y2="92558"/>
                          <a14:backgroundMark x1="4850" y1="72558" x2="3464" y2="28605"/>
                          <a14:backgroundMark x1="3464" y1="68837" x2="25404" y2="90465"/>
                          <a14:backgroundMark x1="25404" y1="90465" x2="36721" y2="95349"/>
                          <a14:backgroundMark x1="66513" y1="95349" x2="89376" y2="75116"/>
                          <a14:backgroundMark x1="89376" y1="75116" x2="97460" y2="59767"/>
                          <a14:backgroundMark x1="97460" y1="59767" x2="96998" y2="42093"/>
                          <a14:backgroundMark x1="96998" y1="42093" x2="87529" y2="15581"/>
                          <a14:backgroundMark x1="7852" y1="22791" x2="36028" y2="8140"/>
                          <a14:backgroundMark x1="36028" y1="8140" x2="53118" y2="7209"/>
                          <a14:backgroundMark x1="53118" y1="7209" x2="69053" y2="7907"/>
                          <a14:backgroundMark x1="69053" y1="7907" x2="84296" y2="16047"/>
                          <a14:backgroundMark x1="84296" y1="16047" x2="92610" y2="260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82490"/>
              <a:ext cx="1306426" cy="1297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Sheffield Medical Society">
              <a:extLst>
                <a:ext uri="{FF2B5EF4-FFF2-40B4-BE49-F238E27FC236}">
                  <a16:creationId xmlns:a16="http://schemas.microsoft.com/office/drawing/2014/main" id="{96ADA7C3-3F09-9349-9EB3-5AE8C0962A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763655" y="6054562"/>
              <a:ext cx="1306426" cy="768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C8C44A8-3992-FA26-A957-0BBB86A3B1B2}"/>
              </a:ext>
            </a:extLst>
          </p:cNvPr>
          <p:cNvSpPr txBox="1"/>
          <p:nvPr/>
        </p:nvSpPr>
        <p:spPr>
          <a:xfrm>
            <a:off x="357992" y="4024797"/>
            <a:ext cx="28209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Transpulmonary pressure (TPP)</a:t>
            </a:r>
            <a:r>
              <a:rPr lang="en-US" sz="1400" dirty="0"/>
              <a:t> = </a:t>
            </a:r>
            <a:r>
              <a:rPr lang="en-US" sz="1400" b="1" dirty="0" err="1"/>
              <a:t>Palv</a:t>
            </a:r>
            <a:r>
              <a:rPr lang="en-US" sz="1400" b="1" dirty="0"/>
              <a:t> – Ppl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 positive TPP allows inspiration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Palv</a:t>
            </a:r>
            <a:r>
              <a:rPr lang="en-US" sz="1400" dirty="0"/>
              <a:t> &gt; Ppl stops the lung collapsing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6156D64-AE91-B0E2-DA31-7D9150784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728" y="1873894"/>
            <a:ext cx="6249590" cy="449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888D324-400F-E2F8-AFDD-C7B2356600F2}"/>
              </a:ext>
            </a:extLst>
          </p:cNvPr>
          <p:cNvSpPr/>
          <p:nvPr/>
        </p:nvSpPr>
        <p:spPr>
          <a:xfrm>
            <a:off x="6016836" y="2108200"/>
            <a:ext cx="1196764" cy="381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0E4ED76-3314-E3D3-E151-6435EE70CBE8}"/>
              </a:ext>
            </a:extLst>
          </p:cNvPr>
          <p:cNvSpPr/>
          <p:nvPr/>
        </p:nvSpPr>
        <p:spPr>
          <a:xfrm>
            <a:off x="5524094" y="2502804"/>
            <a:ext cx="852382" cy="5271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chemeClr val="tx1"/>
                </a:solidFill>
              </a:rPr>
              <a:t>Alveolar Pressure 760 mmHg</a:t>
            </a:r>
            <a:endParaRPr lang="en-GB" sz="700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D238884-CDE0-6D73-C990-78BE9A36F5AF}"/>
              </a:ext>
            </a:extLst>
          </p:cNvPr>
          <p:cNvSpPr/>
          <p:nvPr/>
        </p:nvSpPr>
        <p:spPr>
          <a:xfrm>
            <a:off x="5762836" y="3048000"/>
            <a:ext cx="852382" cy="381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099B869-AAC9-B8E0-4716-02D03EABD218}"/>
              </a:ext>
            </a:extLst>
          </p:cNvPr>
          <p:cNvSpPr/>
          <p:nvPr/>
        </p:nvSpPr>
        <p:spPr>
          <a:xfrm>
            <a:off x="9124223" y="2926258"/>
            <a:ext cx="1196764" cy="381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8B618EA-1690-92A8-0C1F-03658D12F870}"/>
              </a:ext>
            </a:extLst>
          </p:cNvPr>
          <p:cNvSpPr/>
          <p:nvPr/>
        </p:nvSpPr>
        <p:spPr>
          <a:xfrm>
            <a:off x="9131328" y="3421558"/>
            <a:ext cx="1196764" cy="381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B1118C3-F9AF-97E5-35E6-858BBC488F59}"/>
              </a:ext>
            </a:extLst>
          </p:cNvPr>
          <p:cNvSpPr/>
          <p:nvPr/>
        </p:nvSpPr>
        <p:spPr>
          <a:xfrm>
            <a:off x="7308123" y="5184025"/>
            <a:ext cx="1196764" cy="381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DDF0C15-D318-2451-B0B8-372F71B5E989}"/>
              </a:ext>
            </a:extLst>
          </p:cNvPr>
          <p:cNvSpPr/>
          <p:nvPr/>
        </p:nvSpPr>
        <p:spPr>
          <a:xfrm>
            <a:off x="7308123" y="5582490"/>
            <a:ext cx="1196764" cy="381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D4E016-109B-4EFE-E8D5-B4479BC9BFF1}"/>
              </a:ext>
            </a:extLst>
          </p:cNvPr>
          <p:cNvSpPr txBox="1"/>
          <p:nvPr/>
        </p:nvSpPr>
        <p:spPr>
          <a:xfrm>
            <a:off x="420713" y="1873894"/>
            <a:ext cx="29458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Alveolar pressure (</a:t>
            </a:r>
            <a:r>
              <a:rPr lang="en-US" sz="1600" b="1" dirty="0" err="1"/>
              <a:t>Palv</a:t>
            </a:r>
            <a:r>
              <a:rPr lang="en-US" sz="1600" b="1" dirty="0"/>
              <a:t>) </a:t>
            </a:r>
            <a:r>
              <a:rPr lang="en-US" sz="1600" dirty="0"/>
              <a:t>aka intrapulmonary pressure</a:t>
            </a:r>
            <a:r>
              <a:rPr lang="en-US" sz="1600" b="1" dirty="0"/>
              <a:t> </a:t>
            </a:r>
            <a:r>
              <a:rPr lang="en-US" sz="1600" dirty="0"/>
              <a:t>is the pressure within the alveoli  </a:t>
            </a:r>
            <a:endParaRPr lang="en-US" sz="1600" b="1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D23573B-7288-28C1-CA90-4A04C87D72CF}"/>
              </a:ext>
            </a:extLst>
          </p:cNvPr>
          <p:cNvSpPr/>
          <p:nvPr/>
        </p:nvSpPr>
        <p:spPr>
          <a:xfrm>
            <a:off x="5500990" y="2509677"/>
            <a:ext cx="852382" cy="52717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26DBE86-8D05-86F9-5070-0FBB3145AA14}"/>
              </a:ext>
            </a:extLst>
          </p:cNvPr>
          <p:cNvSpPr txBox="1"/>
          <p:nvPr/>
        </p:nvSpPr>
        <p:spPr>
          <a:xfrm>
            <a:off x="420713" y="2859266"/>
            <a:ext cx="2820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Intrapleural pressure (Ppl)</a:t>
            </a:r>
            <a:r>
              <a:rPr lang="en-US" sz="1600" dirty="0"/>
              <a:t> is the pressure difference across the pleura</a:t>
            </a:r>
          </a:p>
        </p:txBody>
      </p:sp>
    </p:spTree>
    <p:extLst>
      <p:ext uri="{BB962C8B-B14F-4D97-AF65-F5344CB8AC3E}">
        <p14:creationId xmlns:p14="http://schemas.microsoft.com/office/powerpoint/2010/main" val="93576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/>
      <p:bldP spid="21" grpId="0" animBg="1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72DFE-41DF-354C-8D55-8F462048E28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293267"/>
          </a:solidFill>
          <a:ln>
            <a:solidFill>
              <a:srgbClr val="293267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Respiratory Pump - Pressures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4BAD0E53-7C5C-A14F-9980-0CB4F341B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9181" y="6173037"/>
            <a:ext cx="9335310" cy="550159"/>
          </a:xfrm>
        </p:spPr>
        <p:txBody>
          <a:bodyPr/>
          <a:lstStyle/>
          <a:p>
            <a:pPr algn="l"/>
            <a:r>
              <a:rPr lang="en-US" dirty="0"/>
              <a:t>The Peer Teaching and MedSoc are not liable for false or misleading information. This session was created by students, for students, as a revision resource, therefore any resemblance to university questions is purely coincidental. Content has not been reviewed by and is therefore unaffiliated with Sheffield Medical School.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4442BA4-4209-724A-A942-FC70F7AB7A32}"/>
              </a:ext>
            </a:extLst>
          </p:cNvPr>
          <p:cNvSpPr/>
          <p:nvPr/>
        </p:nvSpPr>
        <p:spPr>
          <a:xfrm>
            <a:off x="137710" y="5650746"/>
            <a:ext cx="1089552" cy="117260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342140D-D47C-1944-A9AE-F0B86BD206D6}"/>
              </a:ext>
            </a:extLst>
          </p:cNvPr>
          <p:cNvGrpSpPr/>
          <p:nvPr/>
        </p:nvGrpSpPr>
        <p:grpSpPr>
          <a:xfrm>
            <a:off x="0" y="5582490"/>
            <a:ext cx="12070081" cy="1297375"/>
            <a:chOff x="0" y="5582490"/>
            <a:chExt cx="12070081" cy="1297375"/>
          </a:xfrm>
        </p:grpSpPr>
        <p:pic>
          <p:nvPicPr>
            <p:cNvPr id="7" name="Picture 4" descr="SHEFFIELD PEER TEACHING SOCIETY">
              <a:extLst>
                <a:ext uri="{FF2B5EF4-FFF2-40B4-BE49-F238E27FC236}">
                  <a16:creationId xmlns:a16="http://schemas.microsoft.com/office/drawing/2014/main" id="{756BA6DE-3C99-BD42-AB91-68D3A1842C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91" b="95814" l="1386" r="96767">
                          <a14:foregroundMark x1="76443" y1="31163" x2="61432" y2="20000"/>
                          <a14:foregroundMark x1="61432" y1="20000" x2="38799" y2="17442"/>
                          <a14:foregroundMark x1="38799" y1="17442" x2="26328" y2="23488"/>
                          <a14:foregroundMark x1="26328" y1="23488" x2="21478" y2="33953"/>
                          <a14:foregroundMark x1="21478" y1="33953" x2="24711" y2="56512"/>
                          <a14:foregroundMark x1="24711" y1="56512" x2="34642" y2="73721"/>
                          <a14:foregroundMark x1="34642" y1="73721" x2="41570" y2="80000"/>
                          <a14:foregroundMark x1="41570" y1="80000" x2="49885" y2="82558"/>
                          <a14:foregroundMark x1="49885" y1="82558" x2="59584" y2="81860"/>
                          <a14:foregroundMark x1="59584" y1="81860" x2="69515" y2="74884"/>
                          <a14:foregroundMark x1="69515" y1="74884" x2="83603" y2="41628"/>
                          <a14:foregroundMark x1="42725" y1="21860" x2="67898" y2="29070"/>
                          <a14:foregroundMark x1="67898" y1="29070" x2="42263" y2="18140"/>
                          <a14:foregroundMark x1="42263" y1="18140" x2="33256" y2="16512"/>
                          <a14:foregroundMark x1="33256" y1="16512" x2="49885" y2="15814"/>
                          <a14:foregroundMark x1="49885" y1="15814" x2="59815" y2="17209"/>
                          <a14:foregroundMark x1="59815" y1="17209" x2="42725" y2="15349"/>
                          <a14:foregroundMark x1="42725" y1="15349" x2="66513" y2="19535"/>
                          <a14:foregroundMark x1="66513" y1="19535" x2="78060" y2="31395"/>
                          <a14:foregroundMark x1="78060" y1="31395" x2="70901" y2="20233"/>
                          <a14:foregroundMark x1="70901" y1="20233" x2="77829" y2="31860"/>
                          <a14:foregroundMark x1="77829" y1="31860" x2="71132" y2="22093"/>
                          <a14:foregroundMark x1="71132" y1="22093" x2="76212" y2="30698"/>
                          <a14:foregroundMark x1="76212" y1="30698" x2="76212" y2="31163"/>
                          <a14:foregroundMark x1="24942" y1="23256" x2="18476" y2="29302"/>
                          <a14:foregroundMark x1="18476" y1="29302" x2="25866" y2="22326"/>
                          <a14:foregroundMark x1="25866" y1="22326" x2="17090" y2="32326"/>
                          <a14:foregroundMark x1="34411" y1="16977" x2="22864" y2="18837"/>
                          <a14:foregroundMark x1="22864" y1="18837" x2="16397" y2="24884"/>
                          <a14:foregroundMark x1="16397" y1="24884" x2="12933" y2="33023"/>
                          <a14:foregroundMark x1="12933" y1="33023" x2="13857" y2="53721"/>
                          <a14:foregroundMark x1="13857" y1="53721" x2="23788" y2="75814"/>
                          <a14:foregroundMark x1="23788" y1="75814" x2="34642" y2="84419"/>
                          <a14:foregroundMark x1="34642" y1="84419" x2="46651" y2="87209"/>
                          <a14:foregroundMark x1="46651" y1="87209" x2="57506" y2="83256"/>
                          <a14:foregroundMark x1="57506" y1="83256" x2="73210" y2="66512"/>
                          <a14:foregroundMark x1="73210" y1="66512" x2="80139" y2="46047"/>
                          <a14:foregroundMark x1="80139" y1="46047" x2="80370" y2="30930"/>
                          <a14:foregroundMark x1="80370" y1="30930" x2="75520" y2="19302"/>
                          <a14:foregroundMark x1="75520" y1="19302" x2="64896" y2="13023"/>
                          <a14:foregroundMark x1="64896" y1="13023" x2="56981" y2="10781"/>
                          <a14:foregroundMark x1="40046" y1="11177" x2="35104" y2="12326"/>
                          <a14:foregroundMark x1="35104" y1="12326" x2="17783" y2="29070"/>
                          <a14:foregroundMark x1="17783" y1="29070" x2="15473" y2="56512"/>
                          <a14:foregroundMark x1="15473" y1="56512" x2="17321" y2="67442"/>
                          <a14:foregroundMark x1="17321" y1="67442" x2="22402" y2="76047"/>
                          <a14:foregroundMark x1="22402" y1="76047" x2="30716" y2="82093"/>
                          <a14:foregroundMark x1="30716" y1="82093" x2="43418" y2="85116"/>
                          <a14:foregroundMark x1="43418" y1="85116" x2="54273" y2="84884"/>
                          <a14:foregroundMark x1="54273" y1="84884" x2="76443" y2="74186"/>
                          <a14:foregroundMark x1="76443" y1="74186" x2="82679" y2="66512"/>
                          <a14:foregroundMark x1="82679" y1="66512" x2="86605" y2="56744"/>
                          <a14:foregroundMark x1="86605" y1="56744" x2="87298" y2="39767"/>
                          <a14:foregroundMark x1="87298" y1="39767" x2="80831" y2="20233"/>
                          <a14:foregroundMark x1="94919" y1="52558" x2="94919" y2="52558"/>
                          <a14:foregroundMark x1="9469" y1="64419" x2="9469" y2="64419"/>
                          <a14:foregroundMark x1="45958" y1="92791" x2="45958" y2="92791"/>
                          <a14:foregroundMark x1="6928" y1="50698" x2="6928" y2="50698"/>
                          <a14:foregroundMark x1="49192" y1="3023" x2="49192" y2="3023"/>
                          <a14:foregroundMark x1="40647" y1="91163" x2="56813" y2="90698"/>
                          <a14:foregroundMark x1="56813" y1="90698" x2="69284" y2="81395"/>
                          <a14:foregroundMark x1="26328" y1="26512" x2="37182" y2="25349"/>
                          <a14:foregroundMark x1="37182" y1="25349" x2="27021" y2="28372"/>
                          <a14:foregroundMark x1="27021" y1="28372" x2="41801" y2="16279"/>
                          <a14:foregroundMark x1="41801" y1="16279" x2="35335" y2="24186"/>
                          <a14:foregroundMark x1="35335" y1="24186" x2="30947" y2="26744"/>
                          <a14:foregroundMark x1="1386" y1="50698" x2="1386" y2="50698"/>
                          <a14:foregroundMark x1="96767" y1="50000" x2="96767" y2="50000"/>
                          <a14:backgroundMark x1="693" y1="49302" x2="693" y2="49302"/>
                          <a14:backgroundMark x1="13626" y1="16279" x2="5312" y2="27442"/>
                          <a14:backgroundMark x1="33487" y1="96744" x2="49423" y2="97209"/>
                          <a14:backgroundMark x1="49423" y1="97209" x2="77598" y2="92558"/>
                          <a14:backgroundMark x1="4850" y1="72558" x2="3464" y2="28605"/>
                          <a14:backgroundMark x1="3464" y1="68837" x2="25404" y2="90465"/>
                          <a14:backgroundMark x1="25404" y1="90465" x2="36721" y2="95349"/>
                          <a14:backgroundMark x1="66513" y1="95349" x2="89376" y2="75116"/>
                          <a14:backgroundMark x1="89376" y1="75116" x2="97460" y2="59767"/>
                          <a14:backgroundMark x1="97460" y1="59767" x2="96998" y2="42093"/>
                          <a14:backgroundMark x1="96998" y1="42093" x2="87529" y2="15581"/>
                          <a14:backgroundMark x1="7852" y1="22791" x2="36028" y2="8140"/>
                          <a14:backgroundMark x1="36028" y1="8140" x2="53118" y2="7209"/>
                          <a14:backgroundMark x1="53118" y1="7209" x2="69053" y2="7907"/>
                          <a14:backgroundMark x1="69053" y1="7907" x2="84296" y2="16047"/>
                          <a14:backgroundMark x1="84296" y1="16047" x2="92610" y2="260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82490"/>
              <a:ext cx="1306426" cy="1297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Sheffield Medical Society">
              <a:extLst>
                <a:ext uri="{FF2B5EF4-FFF2-40B4-BE49-F238E27FC236}">
                  <a16:creationId xmlns:a16="http://schemas.microsoft.com/office/drawing/2014/main" id="{96ADA7C3-3F09-9349-9EB3-5AE8C0962A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763655" y="6054562"/>
              <a:ext cx="1306426" cy="768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8EF823A-DBF6-B194-3CC4-28EE376E8524}"/>
              </a:ext>
            </a:extLst>
          </p:cNvPr>
          <p:cNvSpPr txBox="1"/>
          <p:nvPr/>
        </p:nvSpPr>
        <p:spPr>
          <a:xfrm>
            <a:off x="838200" y="1784345"/>
            <a:ext cx="7970186" cy="937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Boyles Law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</a:t>
            </a:r>
            <a:r>
              <a:rPr lang="en-US" baseline="-25000" dirty="0"/>
              <a:t>1</a:t>
            </a:r>
            <a:r>
              <a:rPr lang="en-US" dirty="0"/>
              <a:t>V</a:t>
            </a:r>
            <a:r>
              <a:rPr lang="en-US" baseline="-25000" dirty="0"/>
              <a:t>1 </a:t>
            </a:r>
            <a:r>
              <a:rPr lang="en-US" dirty="0"/>
              <a:t> = P</a:t>
            </a:r>
            <a:r>
              <a:rPr lang="en-US" baseline="-25000" dirty="0"/>
              <a:t>2</a:t>
            </a:r>
            <a:r>
              <a:rPr lang="en-US" dirty="0"/>
              <a:t>V</a:t>
            </a:r>
            <a:r>
              <a:rPr lang="en-US" baseline="-25000" dirty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Describes how the pressure of a gas is inversely proportional to its volume 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246AF12F-1413-C244-7F14-201DA2101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2880558"/>
            <a:ext cx="4242630" cy="277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3897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BC8C511E-8030-F74B-98BF-60F43D2267FB}"/>
              </a:ext>
            </a:extLst>
          </p:cNvPr>
          <p:cNvSpPr/>
          <p:nvPr/>
        </p:nvSpPr>
        <p:spPr>
          <a:xfrm>
            <a:off x="137710" y="5650746"/>
            <a:ext cx="1089552" cy="117260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072DFE-41DF-354C-8D55-8F462048E28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293267"/>
          </a:solidFill>
          <a:ln>
            <a:solidFill>
              <a:srgbClr val="293267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</a:rPr>
              <a:t>GEM - Phase 1 Respiratory SBAs</a:t>
            </a:r>
          </a:p>
        </p:txBody>
      </p:sp>
      <p:sp>
        <p:nvSpPr>
          <p:cNvPr id="5" name="Shape 97">
            <a:extLst>
              <a:ext uri="{FF2B5EF4-FFF2-40B4-BE49-F238E27FC236}">
                <a16:creationId xmlns:a16="http://schemas.microsoft.com/office/drawing/2014/main" id="{6D7A6F5B-6327-4844-BD16-4BB44595B27A}"/>
              </a:ext>
            </a:extLst>
          </p:cNvPr>
          <p:cNvSpPr txBox="1">
            <a:spLocks/>
          </p:cNvSpPr>
          <p:nvPr/>
        </p:nvSpPr>
        <p:spPr>
          <a:xfrm>
            <a:off x="3124200" y="3020514"/>
            <a:ext cx="8229600" cy="314483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GB" sz="3200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Phase 1 Respiratory GEM SBA Revision Session</a:t>
            </a:r>
          </a:p>
          <a:p>
            <a:pPr marL="342900" indent="-342900" algn="r">
              <a:spcBef>
                <a:spcPts val="64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en-GB" sz="3200" dirty="0">
              <a:solidFill>
                <a:schemeClr val="dk1"/>
              </a:solidFill>
              <a:latin typeface="Calibri" panose="020F0502020204030204" pitchFamily="34" charset="0"/>
              <a:ea typeface="Didot" charset="0"/>
              <a:cs typeface="Calibri" panose="020F0502020204030204" pitchFamily="34" charset="0"/>
              <a:sym typeface="Calibri"/>
            </a:endParaRPr>
          </a:p>
          <a:p>
            <a:pPr marL="342900" indent="-342900" algn="r">
              <a:spcBef>
                <a:spcPts val="64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GB" sz="3200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Arthur and Beth</a:t>
            </a:r>
          </a:p>
          <a:p>
            <a:pPr marL="342900" indent="-342900" algn="r">
              <a:spcBef>
                <a:spcPts val="64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GB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27/09/2022 18:30-19:30</a:t>
            </a:r>
            <a:endParaRPr lang="en-GB" sz="3200" dirty="0">
              <a:solidFill>
                <a:schemeClr val="dk1"/>
              </a:solidFill>
              <a:latin typeface="Calibri" panose="020F0502020204030204" pitchFamily="34" charset="0"/>
              <a:ea typeface="Didot" charset="0"/>
              <a:cs typeface="Calibri" panose="020F0502020204030204" pitchFamily="34" charset="0"/>
              <a:sym typeface="Calibri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BBA54F4-A429-AE48-B0C9-2C929728FBEB}"/>
              </a:ext>
            </a:extLst>
          </p:cNvPr>
          <p:cNvGrpSpPr/>
          <p:nvPr/>
        </p:nvGrpSpPr>
        <p:grpSpPr>
          <a:xfrm>
            <a:off x="0" y="5582490"/>
            <a:ext cx="12070081" cy="1297375"/>
            <a:chOff x="0" y="5582490"/>
            <a:chExt cx="12070081" cy="1297375"/>
          </a:xfrm>
        </p:grpSpPr>
        <p:pic>
          <p:nvPicPr>
            <p:cNvPr id="11" name="Picture 4" descr="SHEFFIELD PEER TEACHING SOCIETY">
              <a:extLst>
                <a:ext uri="{FF2B5EF4-FFF2-40B4-BE49-F238E27FC236}">
                  <a16:creationId xmlns:a16="http://schemas.microsoft.com/office/drawing/2014/main" id="{CBC142CF-F31F-724D-9912-FE8957EB11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91" b="95814" l="1386" r="96767">
                          <a14:foregroundMark x1="76443" y1="31163" x2="61432" y2="20000"/>
                          <a14:foregroundMark x1="61432" y1="20000" x2="38799" y2="17442"/>
                          <a14:foregroundMark x1="38799" y1="17442" x2="26328" y2="23488"/>
                          <a14:foregroundMark x1="26328" y1="23488" x2="21478" y2="33953"/>
                          <a14:foregroundMark x1="21478" y1="33953" x2="24711" y2="56512"/>
                          <a14:foregroundMark x1="24711" y1="56512" x2="34642" y2="73721"/>
                          <a14:foregroundMark x1="34642" y1="73721" x2="41570" y2="80000"/>
                          <a14:foregroundMark x1="41570" y1="80000" x2="49885" y2="82558"/>
                          <a14:foregroundMark x1="49885" y1="82558" x2="59584" y2="81860"/>
                          <a14:foregroundMark x1="59584" y1="81860" x2="69515" y2="74884"/>
                          <a14:foregroundMark x1="69515" y1="74884" x2="83603" y2="41628"/>
                          <a14:foregroundMark x1="42725" y1="21860" x2="67898" y2="29070"/>
                          <a14:foregroundMark x1="67898" y1="29070" x2="42263" y2="18140"/>
                          <a14:foregroundMark x1="42263" y1="18140" x2="33256" y2="16512"/>
                          <a14:foregroundMark x1="33256" y1="16512" x2="49885" y2="15814"/>
                          <a14:foregroundMark x1="49885" y1="15814" x2="59815" y2="17209"/>
                          <a14:foregroundMark x1="59815" y1="17209" x2="42725" y2="15349"/>
                          <a14:foregroundMark x1="42725" y1="15349" x2="66513" y2="19535"/>
                          <a14:foregroundMark x1="66513" y1="19535" x2="78060" y2="31395"/>
                          <a14:foregroundMark x1="78060" y1="31395" x2="70901" y2="20233"/>
                          <a14:foregroundMark x1="70901" y1="20233" x2="77829" y2="31860"/>
                          <a14:foregroundMark x1="77829" y1="31860" x2="71132" y2="22093"/>
                          <a14:foregroundMark x1="71132" y1="22093" x2="76212" y2="30698"/>
                          <a14:foregroundMark x1="76212" y1="30698" x2="76212" y2="31163"/>
                          <a14:foregroundMark x1="24942" y1="23256" x2="18476" y2="29302"/>
                          <a14:foregroundMark x1="18476" y1="29302" x2="25866" y2="22326"/>
                          <a14:foregroundMark x1="25866" y1="22326" x2="17090" y2="32326"/>
                          <a14:foregroundMark x1="34411" y1="16977" x2="22864" y2="18837"/>
                          <a14:foregroundMark x1="22864" y1="18837" x2="16397" y2="24884"/>
                          <a14:foregroundMark x1="16397" y1="24884" x2="12933" y2="33023"/>
                          <a14:foregroundMark x1="12933" y1="33023" x2="13857" y2="53721"/>
                          <a14:foregroundMark x1="13857" y1="53721" x2="23788" y2="75814"/>
                          <a14:foregroundMark x1="23788" y1="75814" x2="34642" y2="84419"/>
                          <a14:foregroundMark x1="34642" y1="84419" x2="46651" y2="87209"/>
                          <a14:foregroundMark x1="46651" y1="87209" x2="57506" y2="83256"/>
                          <a14:foregroundMark x1="57506" y1="83256" x2="73210" y2="66512"/>
                          <a14:foregroundMark x1="73210" y1="66512" x2="80139" y2="46047"/>
                          <a14:foregroundMark x1="80139" y1="46047" x2="80370" y2="30930"/>
                          <a14:foregroundMark x1="80370" y1="30930" x2="75520" y2="19302"/>
                          <a14:foregroundMark x1="75520" y1="19302" x2="64896" y2="13023"/>
                          <a14:foregroundMark x1="64896" y1="13023" x2="56981" y2="10781"/>
                          <a14:foregroundMark x1="40046" y1="11177" x2="35104" y2="12326"/>
                          <a14:foregroundMark x1="35104" y1="12326" x2="17783" y2="29070"/>
                          <a14:foregroundMark x1="17783" y1="29070" x2="15473" y2="56512"/>
                          <a14:foregroundMark x1="15473" y1="56512" x2="17321" y2="67442"/>
                          <a14:foregroundMark x1="17321" y1="67442" x2="22402" y2="76047"/>
                          <a14:foregroundMark x1="22402" y1="76047" x2="30716" y2="82093"/>
                          <a14:foregroundMark x1="30716" y1="82093" x2="43418" y2="85116"/>
                          <a14:foregroundMark x1="43418" y1="85116" x2="54273" y2="84884"/>
                          <a14:foregroundMark x1="54273" y1="84884" x2="76443" y2="74186"/>
                          <a14:foregroundMark x1="76443" y1="74186" x2="82679" y2="66512"/>
                          <a14:foregroundMark x1="82679" y1="66512" x2="86605" y2="56744"/>
                          <a14:foregroundMark x1="86605" y1="56744" x2="87298" y2="39767"/>
                          <a14:foregroundMark x1="87298" y1="39767" x2="80831" y2="20233"/>
                          <a14:foregroundMark x1="94919" y1="52558" x2="94919" y2="52558"/>
                          <a14:foregroundMark x1="9469" y1="64419" x2="9469" y2="64419"/>
                          <a14:foregroundMark x1="45958" y1="92791" x2="45958" y2="92791"/>
                          <a14:foregroundMark x1="6928" y1="50698" x2="6928" y2="50698"/>
                          <a14:foregroundMark x1="49192" y1="3023" x2="49192" y2="3023"/>
                          <a14:foregroundMark x1="40647" y1="91163" x2="56813" y2="90698"/>
                          <a14:foregroundMark x1="56813" y1="90698" x2="69284" y2="81395"/>
                          <a14:foregroundMark x1="26328" y1="26512" x2="37182" y2="25349"/>
                          <a14:foregroundMark x1="37182" y1="25349" x2="27021" y2="28372"/>
                          <a14:foregroundMark x1="27021" y1="28372" x2="41801" y2="16279"/>
                          <a14:foregroundMark x1="41801" y1="16279" x2="35335" y2="24186"/>
                          <a14:foregroundMark x1="35335" y1="24186" x2="30947" y2="26744"/>
                          <a14:foregroundMark x1="1386" y1="50698" x2="1386" y2="50698"/>
                          <a14:foregroundMark x1="96767" y1="50000" x2="96767" y2="50000"/>
                          <a14:backgroundMark x1="693" y1="49302" x2="693" y2="49302"/>
                          <a14:backgroundMark x1="13626" y1="16279" x2="5312" y2="27442"/>
                          <a14:backgroundMark x1="33487" y1="96744" x2="49423" y2="97209"/>
                          <a14:backgroundMark x1="49423" y1="97209" x2="77598" y2="92558"/>
                          <a14:backgroundMark x1="4850" y1="72558" x2="3464" y2="28605"/>
                          <a14:backgroundMark x1="3464" y1="68837" x2="25404" y2="90465"/>
                          <a14:backgroundMark x1="25404" y1="90465" x2="36721" y2="95349"/>
                          <a14:backgroundMark x1="66513" y1="95349" x2="89376" y2="75116"/>
                          <a14:backgroundMark x1="89376" y1="75116" x2="97460" y2="59767"/>
                          <a14:backgroundMark x1="97460" y1="59767" x2="96998" y2="42093"/>
                          <a14:backgroundMark x1="96998" y1="42093" x2="87529" y2="15581"/>
                          <a14:backgroundMark x1="7852" y1="22791" x2="36028" y2="8140"/>
                          <a14:backgroundMark x1="36028" y1="8140" x2="53118" y2="7209"/>
                          <a14:backgroundMark x1="53118" y1="7209" x2="69053" y2="7907"/>
                          <a14:backgroundMark x1="69053" y1="7907" x2="84296" y2="16047"/>
                          <a14:backgroundMark x1="84296" y1="16047" x2="92610" y2="260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82490"/>
              <a:ext cx="1306426" cy="1297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Sheffield Medical Society">
              <a:extLst>
                <a:ext uri="{FF2B5EF4-FFF2-40B4-BE49-F238E27FC236}">
                  <a16:creationId xmlns:a16="http://schemas.microsoft.com/office/drawing/2014/main" id="{92506BE5-8DCD-BB4C-A711-2702197D4F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763655" y="6054562"/>
              <a:ext cx="1306426" cy="768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9012ED63-BC5E-F142-A199-7F2516FA2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9181" y="6173037"/>
            <a:ext cx="9335310" cy="550159"/>
          </a:xfrm>
        </p:spPr>
        <p:txBody>
          <a:bodyPr/>
          <a:lstStyle/>
          <a:p>
            <a:pPr algn="l"/>
            <a:r>
              <a:rPr lang="en-US" dirty="0"/>
              <a:t>The Peer Teaching and MedSoc are not liable for false or misleading information. This session was created by students, for students, as a revision resource, therefore any resemblance to university questions is purely coincidental. Content has not been reviewed by and is therefore unaffiliated with Sheffield Medical School. </a:t>
            </a:r>
          </a:p>
        </p:txBody>
      </p:sp>
    </p:spTree>
    <p:extLst>
      <p:ext uri="{BB962C8B-B14F-4D97-AF65-F5344CB8AC3E}">
        <p14:creationId xmlns:p14="http://schemas.microsoft.com/office/powerpoint/2010/main" val="2783404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72DFE-41DF-354C-8D55-8F462048E28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293267"/>
          </a:solidFill>
          <a:ln>
            <a:solidFill>
              <a:srgbClr val="293267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00B0F0"/>
                </a:solidFill>
              </a:rPr>
              <a:t>Q4. </a:t>
            </a:r>
            <a:r>
              <a:rPr lang="en-US" sz="2400" b="1" dirty="0" err="1">
                <a:solidFill>
                  <a:schemeClr val="bg1"/>
                </a:solidFill>
              </a:rPr>
              <a:t>Mr</a:t>
            </a:r>
            <a:r>
              <a:rPr lang="en-US" sz="2400" b="1" dirty="0">
                <a:solidFill>
                  <a:schemeClr val="bg1"/>
                </a:solidFill>
              </a:rPr>
              <a:t> Jones is a 22-year old male complaining of sharp chest pain that is worse when he is breathing in. After a number tests, it is determined he has a pneumothorax, meaning that air is leaking from his lungs and into his pleural space. How will this affect his </a:t>
            </a:r>
            <a:r>
              <a:rPr lang="en-US" sz="2400" b="1" dirty="0" err="1">
                <a:solidFill>
                  <a:schemeClr val="bg1"/>
                </a:solidFill>
              </a:rPr>
              <a:t>Palv</a:t>
            </a:r>
            <a:r>
              <a:rPr lang="en-US" sz="2400" b="1" dirty="0">
                <a:solidFill>
                  <a:schemeClr val="bg1"/>
                </a:solidFill>
              </a:rPr>
              <a:t> (pressure in alveoli) and Ppl (intrapleural pressure)?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5" name="Shape 97">
            <a:extLst>
              <a:ext uri="{FF2B5EF4-FFF2-40B4-BE49-F238E27FC236}">
                <a16:creationId xmlns:a16="http://schemas.microsoft.com/office/drawing/2014/main" id="{6D7A6F5B-6327-4844-BD16-4BB44595B27A}"/>
              </a:ext>
            </a:extLst>
          </p:cNvPr>
          <p:cNvSpPr txBox="1">
            <a:spLocks/>
          </p:cNvSpPr>
          <p:nvPr/>
        </p:nvSpPr>
        <p:spPr>
          <a:xfrm>
            <a:off x="838200" y="1921692"/>
            <a:ext cx="10515600" cy="244176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lphaLcPeriod"/>
            </a:pPr>
            <a:r>
              <a:rPr lang="en-GB" sz="3200" dirty="0" err="1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Palv</a:t>
            </a:r>
            <a:r>
              <a:rPr lang="en-GB" sz="3200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 = Ppl</a:t>
            </a:r>
          </a:p>
          <a:p>
            <a:pPr marL="514350" indent="-51435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lphaLcPeriod"/>
            </a:pPr>
            <a:r>
              <a:rPr lang="en-GB" sz="3200" dirty="0" err="1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Palv</a:t>
            </a:r>
            <a:r>
              <a:rPr lang="en-GB" sz="3200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 &gt; Ppl</a:t>
            </a:r>
            <a:endParaRPr lang="en-GB" sz="3200" baseline="-25000" dirty="0">
              <a:solidFill>
                <a:schemeClr val="dk1"/>
              </a:solidFill>
              <a:latin typeface="Calibri" panose="020F0502020204030204" pitchFamily="34" charset="0"/>
              <a:ea typeface="Didot" charset="0"/>
              <a:cs typeface="Calibri" panose="020F0502020204030204" pitchFamily="34" charset="0"/>
              <a:sym typeface="Calibri"/>
            </a:endParaRPr>
          </a:p>
          <a:p>
            <a:pPr marL="514350" indent="-51435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lphaLcPeriod"/>
            </a:pPr>
            <a:r>
              <a:rPr lang="en-GB" sz="3200" dirty="0" err="1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Palv</a:t>
            </a:r>
            <a:r>
              <a:rPr lang="en-GB" sz="3200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 &lt; Ppl 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4BAD0E53-7C5C-A14F-9980-0CB4F341B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9181" y="6173037"/>
            <a:ext cx="9335310" cy="550159"/>
          </a:xfrm>
        </p:spPr>
        <p:txBody>
          <a:bodyPr/>
          <a:lstStyle/>
          <a:p>
            <a:pPr algn="l"/>
            <a:r>
              <a:rPr lang="en-US" dirty="0"/>
              <a:t>The Peer Teaching and MedSoc are not liable for false or misleading information. This session was created by students, for students, as a revision resource, therefore any resemblance to university questions is purely coincidental. Content has not been reviewed by and is therefore unaffiliated with Sheffield Medical School.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4442BA4-4209-724A-A942-FC70F7AB7A32}"/>
              </a:ext>
            </a:extLst>
          </p:cNvPr>
          <p:cNvSpPr/>
          <p:nvPr/>
        </p:nvSpPr>
        <p:spPr>
          <a:xfrm>
            <a:off x="137710" y="5650746"/>
            <a:ext cx="1089552" cy="117260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342140D-D47C-1944-A9AE-F0B86BD206D6}"/>
              </a:ext>
            </a:extLst>
          </p:cNvPr>
          <p:cNvGrpSpPr/>
          <p:nvPr/>
        </p:nvGrpSpPr>
        <p:grpSpPr>
          <a:xfrm>
            <a:off x="0" y="5582490"/>
            <a:ext cx="12070081" cy="1297375"/>
            <a:chOff x="0" y="5582490"/>
            <a:chExt cx="12070081" cy="1297375"/>
          </a:xfrm>
        </p:grpSpPr>
        <p:pic>
          <p:nvPicPr>
            <p:cNvPr id="7" name="Picture 4" descr="SHEFFIELD PEER TEACHING SOCIETY">
              <a:extLst>
                <a:ext uri="{FF2B5EF4-FFF2-40B4-BE49-F238E27FC236}">
                  <a16:creationId xmlns:a16="http://schemas.microsoft.com/office/drawing/2014/main" id="{756BA6DE-3C99-BD42-AB91-68D3A1842C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91" b="95814" l="1386" r="96767">
                          <a14:foregroundMark x1="76443" y1="31163" x2="61432" y2="20000"/>
                          <a14:foregroundMark x1="61432" y1="20000" x2="38799" y2="17442"/>
                          <a14:foregroundMark x1="38799" y1="17442" x2="26328" y2="23488"/>
                          <a14:foregroundMark x1="26328" y1="23488" x2="21478" y2="33953"/>
                          <a14:foregroundMark x1="21478" y1="33953" x2="24711" y2="56512"/>
                          <a14:foregroundMark x1="24711" y1="56512" x2="34642" y2="73721"/>
                          <a14:foregroundMark x1="34642" y1="73721" x2="41570" y2="80000"/>
                          <a14:foregroundMark x1="41570" y1="80000" x2="49885" y2="82558"/>
                          <a14:foregroundMark x1="49885" y1="82558" x2="59584" y2="81860"/>
                          <a14:foregroundMark x1="59584" y1="81860" x2="69515" y2="74884"/>
                          <a14:foregroundMark x1="69515" y1="74884" x2="83603" y2="41628"/>
                          <a14:foregroundMark x1="42725" y1="21860" x2="67898" y2="29070"/>
                          <a14:foregroundMark x1="67898" y1="29070" x2="42263" y2="18140"/>
                          <a14:foregroundMark x1="42263" y1="18140" x2="33256" y2="16512"/>
                          <a14:foregroundMark x1="33256" y1="16512" x2="49885" y2="15814"/>
                          <a14:foregroundMark x1="49885" y1="15814" x2="59815" y2="17209"/>
                          <a14:foregroundMark x1="59815" y1="17209" x2="42725" y2="15349"/>
                          <a14:foregroundMark x1="42725" y1="15349" x2="66513" y2="19535"/>
                          <a14:foregroundMark x1="66513" y1="19535" x2="78060" y2="31395"/>
                          <a14:foregroundMark x1="78060" y1="31395" x2="70901" y2="20233"/>
                          <a14:foregroundMark x1="70901" y1="20233" x2="77829" y2="31860"/>
                          <a14:foregroundMark x1="77829" y1="31860" x2="71132" y2="22093"/>
                          <a14:foregroundMark x1="71132" y1="22093" x2="76212" y2="30698"/>
                          <a14:foregroundMark x1="76212" y1="30698" x2="76212" y2="31163"/>
                          <a14:foregroundMark x1="24942" y1="23256" x2="18476" y2="29302"/>
                          <a14:foregroundMark x1="18476" y1="29302" x2="25866" y2="22326"/>
                          <a14:foregroundMark x1="25866" y1="22326" x2="17090" y2="32326"/>
                          <a14:foregroundMark x1="34411" y1="16977" x2="22864" y2="18837"/>
                          <a14:foregroundMark x1="22864" y1="18837" x2="16397" y2="24884"/>
                          <a14:foregroundMark x1="16397" y1="24884" x2="12933" y2="33023"/>
                          <a14:foregroundMark x1="12933" y1="33023" x2="13857" y2="53721"/>
                          <a14:foregroundMark x1="13857" y1="53721" x2="23788" y2="75814"/>
                          <a14:foregroundMark x1="23788" y1="75814" x2="34642" y2="84419"/>
                          <a14:foregroundMark x1="34642" y1="84419" x2="46651" y2="87209"/>
                          <a14:foregroundMark x1="46651" y1="87209" x2="57506" y2="83256"/>
                          <a14:foregroundMark x1="57506" y1="83256" x2="73210" y2="66512"/>
                          <a14:foregroundMark x1="73210" y1="66512" x2="80139" y2="46047"/>
                          <a14:foregroundMark x1="80139" y1="46047" x2="80370" y2="30930"/>
                          <a14:foregroundMark x1="80370" y1="30930" x2="75520" y2="19302"/>
                          <a14:foregroundMark x1="75520" y1="19302" x2="64896" y2="13023"/>
                          <a14:foregroundMark x1="64896" y1="13023" x2="56981" y2="10781"/>
                          <a14:foregroundMark x1="40046" y1="11177" x2="35104" y2="12326"/>
                          <a14:foregroundMark x1="35104" y1="12326" x2="17783" y2="29070"/>
                          <a14:foregroundMark x1="17783" y1="29070" x2="15473" y2="56512"/>
                          <a14:foregroundMark x1="15473" y1="56512" x2="17321" y2="67442"/>
                          <a14:foregroundMark x1="17321" y1="67442" x2="22402" y2="76047"/>
                          <a14:foregroundMark x1="22402" y1="76047" x2="30716" y2="82093"/>
                          <a14:foregroundMark x1="30716" y1="82093" x2="43418" y2="85116"/>
                          <a14:foregroundMark x1="43418" y1="85116" x2="54273" y2="84884"/>
                          <a14:foregroundMark x1="54273" y1="84884" x2="76443" y2="74186"/>
                          <a14:foregroundMark x1="76443" y1="74186" x2="82679" y2="66512"/>
                          <a14:foregroundMark x1="82679" y1="66512" x2="86605" y2="56744"/>
                          <a14:foregroundMark x1="86605" y1="56744" x2="87298" y2="39767"/>
                          <a14:foregroundMark x1="87298" y1="39767" x2="80831" y2="20233"/>
                          <a14:foregroundMark x1="94919" y1="52558" x2="94919" y2="52558"/>
                          <a14:foregroundMark x1="9469" y1="64419" x2="9469" y2="64419"/>
                          <a14:foregroundMark x1="45958" y1="92791" x2="45958" y2="92791"/>
                          <a14:foregroundMark x1="6928" y1="50698" x2="6928" y2="50698"/>
                          <a14:foregroundMark x1="49192" y1="3023" x2="49192" y2="3023"/>
                          <a14:foregroundMark x1="40647" y1="91163" x2="56813" y2="90698"/>
                          <a14:foregroundMark x1="56813" y1="90698" x2="69284" y2="81395"/>
                          <a14:foregroundMark x1="26328" y1="26512" x2="37182" y2="25349"/>
                          <a14:foregroundMark x1="37182" y1="25349" x2="27021" y2="28372"/>
                          <a14:foregroundMark x1="27021" y1="28372" x2="41801" y2="16279"/>
                          <a14:foregroundMark x1="41801" y1="16279" x2="35335" y2="24186"/>
                          <a14:foregroundMark x1="35335" y1="24186" x2="30947" y2="26744"/>
                          <a14:foregroundMark x1="1386" y1="50698" x2="1386" y2="50698"/>
                          <a14:foregroundMark x1="96767" y1="50000" x2="96767" y2="50000"/>
                          <a14:backgroundMark x1="693" y1="49302" x2="693" y2="49302"/>
                          <a14:backgroundMark x1="13626" y1="16279" x2="5312" y2="27442"/>
                          <a14:backgroundMark x1="33487" y1="96744" x2="49423" y2="97209"/>
                          <a14:backgroundMark x1="49423" y1="97209" x2="77598" y2="92558"/>
                          <a14:backgroundMark x1="4850" y1="72558" x2="3464" y2="28605"/>
                          <a14:backgroundMark x1="3464" y1="68837" x2="25404" y2="90465"/>
                          <a14:backgroundMark x1="25404" y1="90465" x2="36721" y2="95349"/>
                          <a14:backgroundMark x1="66513" y1="95349" x2="89376" y2="75116"/>
                          <a14:backgroundMark x1="89376" y1="75116" x2="97460" y2="59767"/>
                          <a14:backgroundMark x1="97460" y1="59767" x2="96998" y2="42093"/>
                          <a14:backgroundMark x1="96998" y1="42093" x2="87529" y2="15581"/>
                          <a14:backgroundMark x1="7852" y1="22791" x2="36028" y2="8140"/>
                          <a14:backgroundMark x1="36028" y1="8140" x2="53118" y2="7209"/>
                          <a14:backgroundMark x1="53118" y1="7209" x2="69053" y2="7907"/>
                          <a14:backgroundMark x1="69053" y1="7907" x2="84296" y2="16047"/>
                          <a14:backgroundMark x1="84296" y1="16047" x2="92610" y2="260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82490"/>
              <a:ext cx="1306426" cy="1297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Sheffield Medical Society">
              <a:extLst>
                <a:ext uri="{FF2B5EF4-FFF2-40B4-BE49-F238E27FC236}">
                  <a16:creationId xmlns:a16="http://schemas.microsoft.com/office/drawing/2014/main" id="{96ADA7C3-3F09-9349-9EB3-5AE8C0962A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763655" y="6054562"/>
              <a:ext cx="1306426" cy="768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407861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72DFE-41DF-354C-8D55-8F462048E28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293267"/>
          </a:solidFill>
          <a:ln>
            <a:solidFill>
              <a:srgbClr val="293267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00B0F0"/>
                </a:solidFill>
              </a:rPr>
              <a:t>Q4. </a:t>
            </a:r>
            <a:r>
              <a:rPr lang="en-US" sz="2400" b="1" dirty="0" err="1">
                <a:solidFill>
                  <a:schemeClr val="bg1"/>
                </a:solidFill>
              </a:rPr>
              <a:t>Mr</a:t>
            </a:r>
            <a:r>
              <a:rPr lang="en-US" sz="2400" b="1" dirty="0">
                <a:solidFill>
                  <a:schemeClr val="bg1"/>
                </a:solidFill>
              </a:rPr>
              <a:t> Jones is a 22-year old male complaining of sharp chest pain that is worse when he is breathing in. After a number tests, it is determined he has a pneumothorax, meaning that air is leaking from his lungs and into his pleural space. How will this affect his </a:t>
            </a:r>
            <a:r>
              <a:rPr lang="en-US" sz="2400" b="1" dirty="0" err="1">
                <a:solidFill>
                  <a:schemeClr val="bg1"/>
                </a:solidFill>
              </a:rPr>
              <a:t>Palv</a:t>
            </a:r>
            <a:r>
              <a:rPr lang="en-US" sz="2400" b="1" dirty="0">
                <a:solidFill>
                  <a:schemeClr val="bg1"/>
                </a:solidFill>
              </a:rPr>
              <a:t> (pressure in alveoli) and Ppl (intrapleural pressure)?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5" name="Shape 97">
            <a:extLst>
              <a:ext uri="{FF2B5EF4-FFF2-40B4-BE49-F238E27FC236}">
                <a16:creationId xmlns:a16="http://schemas.microsoft.com/office/drawing/2014/main" id="{6D7A6F5B-6327-4844-BD16-4BB44595B27A}"/>
              </a:ext>
            </a:extLst>
          </p:cNvPr>
          <p:cNvSpPr txBox="1">
            <a:spLocks/>
          </p:cNvSpPr>
          <p:nvPr/>
        </p:nvSpPr>
        <p:spPr>
          <a:xfrm>
            <a:off x="838200" y="1921692"/>
            <a:ext cx="10515600" cy="244176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lphaLcPeriod"/>
            </a:pPr>
            <a:r>
              <a:rPr lang="en-GB" sz="3200" dirty="0" err="1">
                <a:solidFill>
                  <a:srgbClr val="00B050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Palv</a:t>
            </a:r>
            <a:r>
              <a:rPr lang="en-GB" sz="3200" dirty="0">
                <a:solidFill>
                  <a:srgbClr val="00B050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 = Ppl</a:t>
            </a:r>
          </a:p>
          <a:p>
            <a:pPr marL="514350" indent="-51435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lphaLcPeriod"/>
            </a:pPr>
            <a:r>
              <a:rPr lang="en-GB" sz="3200" dirty="0" err="1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Palv</a:t>
            </a:r>
            <a:r>
              <a:rPr lang="en-GB" sz="3200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 &gt; Ppl</a:t>
            </a:r>
            <a:endParaRPr lang="en-GB" sz="3200" baseline="-25000" dirty="0">
              <a:solidFill>
                <a:schemeClr val="dk1"/>
              </a:solidFill>
              <a:latin typeface="Calibri" panose="020F0502020204030204" pitchFamily="34" charset="0"/>
              <a:ea typeface="Didot" charset="0"/>
              <a:cs typeface="Calibri" panose="020F0502020204030204" pitchFamily="34" charset="0"/>
              <a:sym typeface="Calibri"/>
            </a:endParaRPr>
          </a:p>
          <a:p>
            <a:pPr marL="514350" indent="-51435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lphaLcPeriod"/>
            </a:pPr>
            <a:r>
              <a:rPr lang="en-GB" sz="3200" dirty="0" err="1"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Palv</a:t>
            </a:r>
            <a:r>
              <a:rPr lang="en-GB" sz="3200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 &lt; Ppl 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4BAD0E53-7C5C-A14F-9980-0CB4F341B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9181" y="6173037"/>
            <a:ext cx="9335310" cy="550159"/>
          </a:xfrm>
        </p:spPr>
        <p:txBody>
          <a:bodyPr/>
          <a:lstStyle/>
          <a:p>
            <a:pPr algn="l"/>
            <a:r>
              <a:rPr lang="en-US" dirty="0"/>
              <a:t>The Peer Teaching and MedSoc are not liable for false or misleading information. This session was created by students, for students, as a revision resource, therefore any resemblance to university questions is purely coincidental. Content has not been reviewed by and is therefore unaffiliated with Sheffield Medical School.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4442BA4-4209-724A-A942-FC70F7AB7A32}"/>
              </a:ext>
            </a:extLst>
          </p:cNvPr>
          <p:cNvSpPr/>
          <p:nvPr/>
        </p:nvSpPr>
        <p:spPr>
          <a:xfrm>
            <a:off x="137710" y="5650746"/>
            <a:ext cx="1089552" cy="117260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342140D-D47C-1944-A9AE-F0B86BD206D6}"/>
              </a:ext>
            </a:extLst>
          </p:cNvPr>
          <p:cNvGrpSpPr/>
          <p:nvPr/>
        </p:nvGrpSpPr>
        <p:grpSpPr>
          <a:xfrm>
            <a:off x="0" y="5582490"/>
            <a:ext cx="12070081" cy="1297375"/>
            <a:chOff x="0" y="5582490"/>
            <a:chExt cx="12070081" cy="1297375"/>
          </a:xfrm>
        </p:grpSpPr>
        <p:pic>
          <p:nvPicPr>
            <p:cNvPr id="7" name="Picture 4" descr="SHEFFIELD PEER TEACHING SOCIETY">
              <a:extLst>
                <a:ext uri="{FF2B5EF4-FFF2-40B4-BE49-F238E27FC236}">
                  <a16:creationId xmlns:a16="http://schemas.microsoft.com/office/drawing/2014/main" id="{756BA6DE-3C99-BD42-AB91-68D3A1842C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91" b="95814" l="1386" r="96767">
                          <a14:foregroundMark x1="76443" y1="31163" x2="61432" y2="20000"/>
                          <a14:foregroundMark x1="61432" y1="20000" x2="38799" y2="17442"/>
                          <a14:foregroundMark x1="38799" y1="17442" x2="26328" y2="23488"/>
                          <a14:foregroundMark x1="26328" y1="23488" x2="21478" y2="33953"/>
                          <a14:foregroundMark x1="21478" y1="33953" x2="24711" y2="56512"/>
                          <a14:foregroundMark x1="24711" y1="56512" x2="34642" y2="73721"/>
                          <a14:foregroundMark x1="34642" y1="73721" x2="41570" y2="80000"/>
                          <a14:foregroundMark x1="41570" y1="80000" x2="49885" y2="82558"/>
                          <a14:foregroundMark x1="49885" y1="82558" x2="59584" y2="81860"/>
                          <a14:foregroundMark x1="59584" y1="81860" x2="69515" y2="74884"/>
                          <a14:foregroundMark x1="69515" y1="74884" x2="83603" y2="41628"/>
                          <a14:foregroundMark x1="42725" y1="21860" x2="67898" y2="29070"/>
                          <a14:foregroundMark x1="67898" y1="29070" x2="42263" y2="18140"/>
                          <a14:foregroundMark x1="42263" y1="18140" x2="33256" y2="16512"/>
                          <a14:foregroundMark x1="33256" y1="16512" x2="49885" y2="15814"/>
                          <a14:foregroundMark x1="49885" y1="15814" x2="59815" y2="17209"/>
                          <a14:foregroundMark x1="59815" y1="17209" x2="42725" y2="15349"/>
                          <a14:foregroundMark x1="42725" y1="15349" x2="66513" y2="19535"/>
                          <a14:foregroundMark x1="66513" y1="19535" x2="78060" y2="31395"/>
                          <a14:foregroundMark x1="78060" y1="31395" x2="70901" y2="20233"/>
                          <a14:foregroundMark x1="70901" y1="20233" x2="77829" y2="31860"/>
                          <a14:foregroundMark x1="77829" y1="31860" x2="71132" y2="22093"/>
                          <a14:foregroundMark x1="71132" y1="22093" x2="76212" y2="30698"/>
                          <a14:foregroundMark x1="76212" y1="30698" x2="76212" y2="31163"/>
                          <a14:foregroundMark x1="24942" y1="23256" x2="18476" y2="29302"/>
                          <a14:foregroundMark x1="18476" y1="29302" x2="25866" y2="22326"/>
                          <a14:foregroundMark x1="25866" y1="22326" x2="17090" y2="32326"/>
                          <a14:foregroundMark x1="34411" y1="16977" x2="22864" y2="18837"/>
                          <a14:foregroundMark x1="22864" y1="18837" x2="16397" y2="24884"/>
                          <a14:foregroundMark x1="16397" y1="24884" x2="12933" y2="33023"/>
                          <a14:foregroundMark x1="12933" y1="33023" x2="13857" y2="53721"/>
                          <a14:foregroundMark x1="13857" y1="53721" x2="23788" y2="75814"/>
                          <a14:foregroundMark x1="23788" y1="75814" x2="34642" y2="84419"/>
                          <a14:foregroundMark x1="34642" y1="84419" x2="46651" y2="87209"/>
                          <a14:foregroundMark x1="46651" y1="87209" x2="57506" y2="83256"/>
                          <a14:foregroundMark x1="57506" y1="83256" x2="73210" y2="66512"/>
                          <a14:foregroundMark x1="73210" y1="66512" x2="80139" y2="46047"/>
                          <a14:foregroundMark x1="80139" y1="46047" x2="80370" y2="30930"/>
                          <a14:foregroundMark x1="80370" y1="30930" x2="75520" y2="19302"/>
                          <a14:foregroundMark x1="75520" y1="19302" x2="64896" y2="13023"/>
                          <a14:foregroundMark x1="64896" y1="13023" x2="56981" y2="10781"/>
                          <a14:foregroundMark x1="40046" y1="11177" x2="35104" y2="12326"/>
                          <a14:foregroundMark x1="35104" y1="12326" x2="17783" y2="29070"/>
                          <a14:foregroundMark x1="17783" y1="29070" x2="15473" y2="56512"/>
                          <a14:foregroundMark x1="15473" y1="56512" x2="17321" y2="67442"/>
                          <a14:foregroundMark x1="17321" y1="67442" x2="22402" y2="76047"/>
                          <a14:foregroundMark x1="22402" y1="76047" x2="30716" y2="82093"/>
                          <a14:foregroundMark x1="30716" y1="82093" x2="43418" y2="85116"/>
                          <a14:foregroundMark x1="43418" y1="85116" x2="54273" y2="84884"/>
                          <a14:foregroundMark x1="54273" y1="84884" x2="76443" y2="74186"/>
                          <a14:foregroundMark x1="76443" y1="74186" x2="82679" y2="66512"/>
                          <a14:foregroundMark x1="82679" y1="66512" x2="86605" y2="56744"/>
                          <a14:foregroundMark x1="86605" y1="56744" x2="87298" y2="39767"/>
                          <a14:foregroundMark x1="87298" y1="39767" x2="80831" y2="20233"/>
                          <a14:foregroundMark x1="94919" y1="52558" x2="94919" y2="52558"/>
                          <a14:foregroundMark x1="9469" y1="64419" x2="9469" y2="64419"/>
                          <a14:foregroundMark x1="45958" y1="92791" x2="45958" y2="92791"/>
                          <a14:foregroundMark x1="6928" y1="50698" x2="6928" y2="50698"/>
                          <a14:foregroundMark x1="49192" y1="3023" x2="49192" y2="3023"/>
                          <a14:foregroundMark x1="40647" y1="91163" x2="56813" y2="90698"/>
                          <a14:foregroundMark x1="56813" y1="90698" x2="69284" y2="81395"/>
                          <a14:foregroundMark x1="26328" y1="26512" x2="37182" y2="25349"/>
                          <a14:foregroundMark x1="37182" y1="25349" x2="27021" y2="28372"/>
                          <a14:foregroundMark x1="27021" y1="28372" x2="41801" y2="16279"/>
                          <a14:foregroundMark x1="41801" y1="16279" x2="35335" y2="24186"/>
                          <a14:foregroundMark x1="35335" y1="24186" x2="30947" y2="26744"/>
                          <a14:foregroundMark x1="1386" y1="50698" x2="1386" y2="50698"/>
                          <a14:foregroundMark x1="96767" y1="50000" x2="96767" y2="50000"/>
                          <a14:backgroundMark x1="693" y1="49302" x2="693" y2="49302"/>
                          <a14:backgroundMark x1="13626" y1="16279" x2="5312" y2="27442"/>
                          <a14:backgroundMark x1="33487" y1="96744" x2="49423" y2="97209"/>
                          <a14:backgroundMark x1="49423" y1="97209" x2="77598" y2="92558"/>
                          <a14:backgroundMark x1="4850" y1="72558" x2="3464" y2="28605"/>
                          <a14:backgroundMark x1="3464" y1="68837" x2="25404" y2="90465"/>
                          <a14:backgroundMark x1="25404" y1="90465" x2="36721" y2="95349"/>
                          <a14:backgroundMark x1="66513" y1="95349" x2="89376" y2="75116"/>
                          <a14:backgroundMark x1="89376" y1="75116" x2="97460" y2="59767"/>
                          <a14:backgroundMark x1="97460" y1="59767" x2="96998" y2="42093"/>
                          <a14:backgroundMark x1="96998" y1="42093" x2="87529" y2="15581"/>
                          <a14:backgroundMark x1="7852" y1="22791" x2="36028" y2="8140"/>
                          <a14:backgroundMark x1="36028" y1="8140" x2="53118" y2="7209"/>
                          <a14:backgroundMark x1="53118" y1="7209" x2="69053" y2="7907"/>
                          <a14:backgroundMark x1="69053" y1="7907" x2="84296" y2="16047"/>
                          <a14:backgroundMark x1="84296" y1="16047" x2="92610" y2="260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82490"/>
              <a:ext cx="1306426" cy="1297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Sheffield Medical Society">
              <a:extLst>
                <a:ext uri="{FF2B5EF4-FFF2-40B4-BE49-F238E27FC236}">
                  <a16:creationId xmlns:a16="http://schemas.microsoft.com/office/drawing/2014/main" id="{96ADA7C3-3F09-9349-9EB3-5AE8C0962A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763655" y="6054562"/>
              <a:ext cx="1306426" cy="768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Shape 97">
            <a:extLst>
              <a:ext uri="{FF2B5EF4-FFF2-40B4-BE49-F238E27FC236}">
                <a16:creationId xmlns:a16="http://schemas.microsoft.com/office/drawing/2014/main" id="{DD1E14A6-D9AD-AA37-785D-7DFC7A0E1241}"/>
              </a:ext>
            </a:extLst>
          </p:cNvPr>
          <p:cNvSpPr txBox="1">
            <a:spLocks/>
          </p:cNvSpPr>
          <p:nvPr/>
        </p:nvSpPr>
        <p:spPr>
          <a:xfrm>
            <a:off x="1049820" y="3484594"/>
            <a:ext cx="10515600" cy="244176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dk1"/>
              </a:buClr>
              <a:buSzPct val="100000"/>
              <a:buNone/>
            </a:pPr>
            <a:r>
              <a:rPr lang="en-GB" sz="2400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N.B. This is the case for a spontaneous pneumothorax as there is a 2-way valve, allowing the pressure to equalise. In </a:t>
            </a:r>
            <a:r>
              <a:rPr lang="en-GB" sz="2400" b="1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tension</a:t>
            </a:r>
            <a:r>
              <a:rPr lang="en-GB" sz="2400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 pneumothorax, a 1-way valve is created, therefore the intrapleural pressure or Ppl continues to rise above the </a:t>
            </a:r>
            <a:r>
              <a:rPr lang="en-GB" sz="2400" dirty="0" err="1"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Palv</a:t>
            </a:r>
            <a:r>
              <a:rPr lang="en-GB" sz="2400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, making a tension pneumothorax an emergency requiring immediate treatment.  </a:t>
            </a:r>
          </a:p>
        </p:txBody>
      </p:sp>
    </p:spTree>
    <p:extLst>
      <p:ext uri="{BB962C8B-B14F-4D97-AF65-F5344CB8AC3E}">
        <p14:creationId xmlns:p14="http://schemas.microsoft.com/office/powerpoint/2010/main" val="25444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72DFE-41DF-354C-8D55-8F462048E28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293267"/>
          </a:solidFill>
          <a:ln>
            <a:solidFill>
              <a:srgbClr val="293267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Control of Breathing</a:t>
            </a:r>
            <a:endParaRPr lang="en-US" sz="6600" b="1" dirty="0">
              <a:solidFill>
                <a:schemeClr val="bg1"/>
              </a:solidFill>
            </a:endParaRP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4BAD0E53-7C5C-A14F-9980-0CB4F341B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9181" y="6173037"/>
            <a:ext cx="9335310" cy="550159"/>
          </a:xfrm>
        </p:spPr>
        <p:txBody>
          <a:bodyPr/>
          <a:lstStyle/>
          <a:p>
            <a:pPr algn="l"/>
            <a:r>
              <a:rPr lang="en-US" dirty="0"/>
              <a:t>The Peer Teaching and MedSoc are not liable for false or misleading information. This session was created by students, for students, as a revision resource, therefore any resemblance to university questions is purely coincidental. Content has not been reviewed by and is therefore unaffiliated with Sheffield Medical School.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4442BA4-4209-724A-A942-FC70F7AB7A32}"/>
              </a:ext>
            </a:extLst>
          </p:cNvPr>
          <p:cNvSpPr/>
          <p:nvPr/>
        </p:nvSpPr>
        <p:spPr>
          <a:xfrm>
            <a:off x="137710" y="5650746"/>
            <a:ext cx="1089552" cy="117260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342140D-D47C-1944-A9AE-F0B86BD206D6}"/>
              </a:ext>
            </a:extLst>
          </p:cNvPr>
          <p:cNvGrpSpPr/>
          <p:nvPr/>
        </p:nvGrpSpPr>
        <p:grpSpPr>
          <a:xfrm>
            <a:off x="0" y="5582490"/>
            <a:ext cx="12070081" cy="1297375"/>
            <a:chOff x="0" y="5582490"/>
            <a:chExt cx="12070081" cy="1297375"/>
          </a:xfrm>
        </p:grpSpPr>
        <p:pic>
          <p:nvPicPr>
            <p:cNvPr id="7" name="Picture 4" descr="SHEFFIELD PEER TEACHING SOCIETY">
              <a:extLst>
                <a:ext uri="{FF2B5EF4-FFF2-40B4-BE49-F238E27FC236}">
                  <a16:creationId xmlns:a16="http://schemas.microsoft.com/office/drawing/2014/main" id="{756BA6DE-3C99-BD42-AB91-68D3A1842C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91" b="95814" l="1386" r="96767">
                          <a14:foregroundMark x1="76443" y1="31163" x2="61432" y2="20000"/>
                          <a14:foregroundMark x1="61432" y1="20000" x2="38799" y2="17442"/>
                          <a14:foregroundMark x1="38799" y1="17442" x2="26328" y2="23488"/>
                          <a14:foregroundMark x1="26328" y1="23488" x2="21478" y2="33953"/>
                          <a14:foregroundMark x1="21478" y1="33953" x2="24711" y2="56512"/>
                          <a14:foregroundMark x1="24711" y1="56512" x2="34642" y2="73721"/>
                          <a14:foregroundMark x1="34642" y1="73721" x2="41570" y2="80000"/>
                          <a14:foregroundMark x1="41570" y1="80000" x2="49885" y2="82558"/>
                          <a14:foregroundMark x1="49885" y1="82558" x2="59584" y2="81860"/>
                          <a14:foregroundMark x1="59584" y1="81860" x2="69515" y2="74884"/>
                          <a14:foregroundMark x1="69515" y1="74884" x2="83603" y2="41628"/>
                          <a14:foregroundMark x1="42725" y1="21860" x2="67898" y2="29070"/>
                          <a14:foregroundMark x1="67898" y1="29070" x2="42263" y2="18140"/>
                          <a14:foregroundMark x1="42263" y1="18140" x2="33256" y2="16512"/>
                          <a14:foregroundMark x1="33256" y1="16512" x2="49885" y2="15814"/>
                          <a14:foregroundMark x1="49885" y1="15814" x2="59815" y2="17209"/>
                          <a14:foregroundMark x1="59815" y1="17209" x2="42725" y2="15349"/>
                          <a14:foregroundMark x1="42725" y1="15349" x2="66513" y2="19535"/>
                          <a14:foregroundMark x1="66513" y1="19535" x2="78060" y2="31395"/>
                          <a14:foregroundMark x1="78060" y1="31395" x2="70901" y2="20233"/>
                          <a14:foregroundMark x1="70901" y1="20233" x2="77829" y2="31860"/>
                          <a14:foregroundMark x1="77829" y1="31860" x2="71132" y2="22093"/>
                          <a14:foregroundMark x1="71132" y1="22093" x2="76212" y2="30698"/>
                          <a14:foregroundMark x1="76212" y1="30698" x2="76212" y2="31163"/>
                          <a14:foregroundMark x1="24942" y1="23256" x2="18476" y2="29302"/>
                          <a14:foregroundMark x1="18476" y1="29302" x2="25866" y2="22326"/>
                          <a14:foregroundMark x1="25866" y1="22326" x2="17090" y2="32326"/>
                          <a14:foregroundMark x1="34411" y1="16977" x2="22864" y2="18837"/>
                          <a14:foregroundMark x1="22864" y1="18837" x2="16397" y2="24884"/>
                          <a14:foregroundMark x1="16397" y1="24884" x2="12933" y2="33023"/>
                          <a14:foregroundMark x1="12933" y1="33023" x2="13857" y2="53721"/>
                          <a14:foregroundMark x1="13857" y1="53721" x2="23788" y2="75814"/>
                          <a14:foregroundMark x1="23788" y1="75814" x2="34642" y2="84419"/>
                          <a14:foregroundMark x1="34642" y1="84419" x2="46651" y2="87209"/>
                          <a14:foregroundMark x1="46651" y1="87209" x2="57506" y2="83256"/>
                          <a14:foregroundMark x1="57506" y1="83256" x2="73210" y2="66512"/>
                          <a14:foregroundMark x1="73210" y1="66512" x2="80139" y2="46047"/>
                          <a14:foregroundMark x1="80139" y1="46047" x2="80370" y2="30930"/>
                          <a14:foregroundMark x1="80370" y1="30930" x2="75520" y2="19302"/>
                          <a14:foregroundMark x1="75520" y1="19302" x2="64896" y2="13023"/>
                          <a14:foregroundMark x1="64896" y1="13023" x2="56981" y2="10781"/>
                          <a14:foregroundMark x1="40046" y1="11177" x2="35104" y2="12326"/>
                          <a14:foregroundMark x1="35104" y1="12326" x2="17783" y2="29070"/>
                          <a14:foregroundMark x1="17783" y1="29070" x2="15473" y2="56512"/>
                          <a14:foregroundMark x1="15473" y1="56512" x2="17321" y2="67442"/>
                          <a14:foregroundMark x1="17321" y1="67442" x2="22402" y2="76047"/>
                          <a14:foregroundMark x1="22402" y1="76047" x2="30716" y2="82093"/>
                          <a14:foregroundMark x1="30716" y1="82093" x2="43418" y2="85116"/>
                          <a14:foregroundMark x1="43418" y1="85116" x2="54273" y2="84884"/>
                          <a14:foregroundMark x1="54273" y1="84884" x2="76443" y2="74186"/>
                          <a14:foregroundMark x1="76443" y1="74186" x2="82679" y2="66512"/>
                          <a14:foregroundMark x1="82679" y1="66512" x2="86605" y2="56744"/>
                          <a14:foregroundMark x1="86605" y1="56744" x2="87298" y2="39767"/>
                          <a14:foregroundMark x1="87298" y1="39767" x2="80831" y2="20233"/>
                          <a14:foregroundMark x1="94919" y1="52558" x2="94919" y2="52558"/>
                          <a14:foregroundMark x1="9469" y1="64419" x2="9469" y2="64419"/>
                          <a14:foregroundMark x1="45958" y1="92791" x2="45958" y2="92791"/>
                          <a14:foregroundMark x1="6928" y1="50698" x2="6928" y2="50698"/>
                          <a14:foregroundMark x1="49192" y1="3023" x2="49192" y2="3023"/>
                          <a14:foregroundMark x1="40647" y1="91163" x2="56813" y2="90698"/>
                          <a14:foregroundMark x1="56813" y1="90698" x2="69284" y2="81395"/>
                          <a14:foregroundMark x1="26328" y1="26512" x2="37182" y2="25349"/>
                          <a14:foregroundMark x1="37182" y1="25349" x2="27021" y2="28372"/>
                          <a14:foregroundMark x1="27021" y1="28372" x2="41801" y2="16279"/>
                          <a14:foregroundMark x1="41801" y1="16279" x2="35335" y2="24186"/>
                          <a14:foregroundMark x1="35335" y1="24186" x2="30947" y2="26744"/>
                          <a14:foregroundMark x1="1386" y1="50698" x2="1386" y2="50698"/>
                          <a14:foregroundMark x1="96767" y1="50000" x2="96767" y2="50000"/>
                          <a14:backgroundMark x1="693" y1="49302" x2="693" y2="49302"/>
                          <a14:backgroundMark x1="13626" y1="16279" x2="5312" y2="27442"/>
                          <a14:backgroundMark x1="33487" y1="96744" x2="49423" y2="97209"/>
                          <a14:backgroundMark x1="49423" y1="97209" x2="77598" y2="92558"/>
                          <a14:backgroundMark x1="4850" y1="72558" x2="3464" y2="28605"/>
                          <a14:backgroundMark x1="3464" y1="68837" x2="25404" y2="90465"/>
                          <a14:backgroundMark x1="25404" y1="90465" x2="36721" y2="95349"/>
                          <a14:backgroundMark x1="66513" y1="95349" x2="89376" y2="75116"/>
                          <a14:backgroundMark x1="89376" y1="75116" x2="97460" y2="59767"/>
                          <a14:backgroundMark x1="97460" y1="59767" x2="96998" y2="42093"/>
                          <a14:backgroundMark x1="96998" y1="42093" x2="87529" y2="15581"/>
                          <a14:backgroundMark x1="7852" y1="22791" x2="36028" y2="8140"/>
                          <a14:backgroundMark x1="36028" y1="8140" x2="53118" y2="7209"/>
                          <a14:backgroundMark x1="53118" y1="7209" x2="69053" y2="7907"/>
                          <a14:backgroundMark x1="69053" y1="7907" x2="84296" y2="16047"/>
                          <a14:backgroundMark x1="84296" y1="16047" x2="92610" y2="260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82490"/>
              <a:ext cx="1306426" cy="1297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Sheffield Medical Society">
              <a:extLst>
                <a:ext uri="{FF2B5EF4-FFF2-40B4-BE49-F238E27FC236}">
                  <a16:creationId xmlns:a16="http://schemas.microsoft.com/office/drawing/2014/main" id="{96ADA7C3-3F09-9349-9EB3-5AE8C0962A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763655" y="6054562"/>
              <a:ext cx="1306426" cy="768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5-point Star 3">
            <a:extLst>
              <a:ext uri="{FF2B5EF4-FFF2-40B4-BE49-F238E27FC236}">
                <a16:creationId xmlns:a16="http://schemas.microsoft.com/office/drawing/2014/main" id="{2B7C4C81-A285-2E3A-E5D3-F53D2AA4F228}"/>
              </a:ext>
            </a:extLst>
          </p:cNvPr>
          <p:cNvSpPr/>
          <p:nvPr/>
        </p:nvSpPr>
        <p:spPr>
          <a:xfrm>
            <a:off x="2921282" y="1682425"/>
            <a:ext cx="6520173" cy="4060117"/>
          </a:xfrm>
          <a:prstGeom prst="star5">
            <a:avLst>
              <a:gd name="adj" fmla="val 32106"/>
              <a:gd name="hf" fmla="val 105146"/>
              <a:gd name="vf" fmla="val 1105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Ventilation describes a breath in and out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Respiration describes the process of gas exchange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**these are often used interchangeably </a:t>
            </a:r>
            <a:r>
              <a:rPr lang="en-US" dirty="0">
                <a:sym typeface="Wingdings" pitchFamily="2" charset="2"/>
              </a:rPr>
              <a:t></a:t>
            </a:r>
            <a:r>
              <a:rPr lang="en-US" dirty="0"/>
              <a:t>** </a:t>
            </a:r>
          </a:p>
        </p:txBody>
      </p:sp>
    </p:spTree>
    <p:extLst>
      <p:ext uri="{BB962C8B-B14F-4D97-AF65-F5344CB8AC3E}">
        <p14:creationId xmlns:p14="http://schemas.microsoft.com/office/powerpoint/2010/main" val="1680003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72DFE-41DF-354C-8D55-8F462048E28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293267"/>
          </a:solidFill>
          <a:ln>
            <a:solidFill>
              <a:srgbClr val="293267"/>
            </a:solidFill>
          </a:ln>
        </p:spPr>
        <p:txBody>
          <a:bodyPr>
            <a:noAutofit/>
          </a:bodyPr>
          <a:lstStyle/>
          <a:p>
            <a:pPr algn="ctr"/>
            <a:r>
              <a:rPr lang="en-GB" sz="3200" b="1" dirty="0">
                <a:solidFill>
                  <a:srgbClr val="00B0F0"/>
                </a:solidFill>
              </a:rPr>
              <a:t>Q5. </a:t>
            </a:r>
            <a:r>
              <a:rPr lang="en-GB" sz="3200" b="1" dirty="0">
                <a:solidFill>
                  <a:schemeClr val="bg1"/>
                </a:solidFill>
              </a:rPr>
              <a:t>Ventilation is controlled by peripheral and central (neural) chemoreceptors. Where are the peripheral chemoreceptors located?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4BAD0E53-7C5C-A14F-9980-0CB4F341B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9181" y="6173037"/>
            <a:ext cx="9335310" cy="550159"/>
          </a:xfrm>
        </p:spPr>
        <p:txBody>
          <a:bodyPr/>
          <a:lstStyle/>
          <a:p>
            <a:pPr algn="l"/>
            <a:r>
              <a:rPr lang="en-US" dirty="0"/>
              <a:t>The Peer Teaching and MedSoc are not liable for false or misleading information. This session was created by students, for students, as a revision resource, therefore any resemblance to university questions is purely coincidental. Content has not been reviewed by and is therefore unaffiliated with Sheffield Medical School.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4442BA4-4209-724A-A942-FC70F7AB7A32}"/>
              </a:ext>
            </a:extLst>
          </p:cNvPr>
          <p:cNvSpPr/>
          <p:nvPr/>
        </p:nvSpPr>
        <p:spPr>
          <a:xfrm>
            <a:off x="137710" y="5650746"/>
            <a:ext cx="1089552" cy="117260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342140D-D47C-1944-A9AE-F0B86BD206D6}"/>
              </a:ext>
            </a:extLst>
          </p:cNvPr>
          <p:cNvGrpSpPr/>
          <p:nvPr/>
        </p:nvGrpSpPr>
        <p:grpSpPr>
          <a:xfrm>
            <a:off x="0" y="5582490"/>
            <a:ext cx="12070081" cy="1297375"/>
            <a:chOff x="0" y="5582490"/>
            <a:chExt cx="12070081" cy="1297375"/>
          </a:xfrm>
        </p:grpSpPr>
        <p:pic>
          <p:nvPicPr>
            <p:cNvPr id="7" name="Picture 4" descr="SHEFFIELD PEER TEACHING SOCIETY">
              <a:extLst>
                <a:ext uri="{FF2B5EF4-FFF2-40B4-BE49-F238E27FC236}">
                  <a16:creationId xmlns:a16="http://schemas.microsoft.com/office/drawing/2014/main" id="{756BA6DE-3C99-BD42-AB91-68D3A1842C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91" b="95814" l="1386" r="96767">
                          <a14:foregroundMark x1="76443" y1="31163" x2="61432" y2="20000"/>
                          <a14:foregroundMark x1="61432" y1="20000" x2="38799" y2="17442"/>
                          <a14:foregroundMark x1="38799" y1="17442" x2="26328" y2="23488"/>
                          <a14:foregroundMark x1="26328" y1="23488" x2="21478" y2="33953"/>
                          <a14:foregroundMark x1="21478" y1="33953" x2="24711" y2="56512"/>
                          <a14:foregroundMark x1="24711" y1="56512" x2="34642" y2="73721"/>
                          <a14:foregroundMark x1="34642" y1="73721" x2="41570" y2="80000"/>
                          <a14:foregroundMark x1="41570" y1="80000" x2="49885" y2="82558"/>
                          <a14:foregroundMark x1="49885" y1="82558" x2="59584" y2="81860"/>
                          <a14:foregroundMark x1="59584" y1="81860" x2="69515" y2="74884"/>
                          <a14:foregroundMark x1="69515" y1="74884" x2="83603" y2="41628"/>
                          <a14:foregroundMark x1="42725" y1="21860" x2="67898" y2="29070"/>
                          <a14:foregroundMark x1="67898" y1="29070" x2="42263" y2="18140"/>
                          <a14:foregroundMark x1="42263" y1="18140" x2="33256" y2="16512"/>
                          <a14:foregroundMark x1="33256" y1="16512" x2="49885" y2="15814"/>
                          <a14:foregroundMark x1="49885" y1="15814" x2="59815" y2="17209"/>
                          <a14:foregroundMark x1="59815" y1="17209" x2="42725" y2="15349"/>
                          <a14:foregroundMark x1="42725" y1="15349" x2="66513" y2="19535"/>
                          <a14:foregroundMark x1="66513" y1="19535" x2="78060" y2="31395"/>
                          <a14:foregroundMark x1="78060" y1="31395" x2="70901" y2="20233"/>
                          <a14:foregroundMark x1="70901" y1="20233" x2="77829" y2="31860"/>
                          <a14:foregroundMark x1="77829" y1="31860" x2="71132" y2="22093"/>
                          <a14:foregroundMark x1="71132" y1="22093" x2="76212" y2="30698"/>
                          <a14:foregroundMark x1="76212" y1="30698" x2="76212" y2="31163"/>
                          <a14:foregroundMark x1="24942" y1="23256" x2="18476" y2="29302"/>
                          <a14:foregroundMark x1="18476" y1="29302" x2="25866" y2="22326"/>
                          <a14:foregroundMark x1="25866" y1="22326" x2="17090" y2="32326"/>
                          <a14:foregroundMark x1="34411" y1="16977" x2="22864" y2="18837"/>
                          <a14:foregroundMark x1="22864" y1="18837" x2="16397" y2="24884"/>
                          <a14:foregroundMark x1="16397" y1="24884" x2="12933" y2="33023"/>
                          <a14:foregroundMark x1="12933" y1="33023" x2="13857" y2="53721"/>
                          <a14:foregroundMark x1="13857" y1="53721" x2="23788" y2="75814"/>
                          <a14:foregroundMark x1="23788" y1="75814" x2="34642" y2="84419"/>
                          <a14:foregroundMark x1="34642" y1="84419" x2="46651" y2="87209"/>
                          <a14:foregroundMark x1="46651" y1="87209" x2="57506" y2="83256"/>
                          <a14:foregroundMark x1="57506" y1="83256" x2="73210" y2="66512"/>
                          <a14:foregroundMark x1="73210" y1="66512" x2="80139" y2="46047"/>
                          <a14:foregroundMark x1="80139" y1="46047" x2="80370" y2="30930"/>
                          <a14:foregroundMark x1="80370" y1="30930" x2="75520" y2="19302"/>
                          <a14:foregroundMark x1="75520" y1="19302" x2="64896" y2="13023"/>
                          <a14:foregroundMark x1="64896" y1="13023" x2="56981" y2="10781"/>
                          <a14:foregroundMark x1="40046" y1="11177" x2="35104" y2="12326"/>
                          <a14:foregroundMark x1="35104" y1="12326" x2="17783" y2="29070"/>
                          <a14:foregroundMark x1="17783" y1="29070" x2="15473" y2="56512"/>
                          <a14:foregroundMark x1="15473" y1="56512" x2="17321" y2="67442"/>
                          <a14:foregroundMark x1="17321" y1="67442" x2="22402" y2="76047"/>
                          <a14:foregroundMark x1="22402" y1="76047" x2="30716" y2="82093"/>
                          <a14:foregroundMark x1="30716" y1="82093" x2="43418" y2="85116"/>
                          <a14:foregroundMark x1="43418" y1="85116" x2="54273" y2="84884"/>
                          <a14:foregroundMark x1="54273" y1="84884" x2="76443" y2="74186"/>
                          <a14:foregroundMark x1="76443" y1="74186" x2="82679" y2="66512"/>
                          <a14:foregroundMark x1="82679" y1="66512" x2="86605" y2="56744"/>
                          <a14:foregroundMark x1="86605" y1="56744" x2="87298" y2="39767"/>
                          <a14:foregroundMark x1="87298" y1="39767" x2="80831" y2="20233"/>
                          <a14:foregroundMark x1="94919" y1="52558" x2="94919" y2="52558"/>
                          <a14:foregroundMark x1="9469" y1="64419" x2="9469" y2="64419"/>
                          <a14:foregroundMark x1="45958" y1="92791" x2="45958" y2="92791"/>
                          <a14:foregroundMark x1="6928" y1="50698" x2="6928" y2="50698"/>
                          <a14:foregroundMark x1="49192" y1="3023" x2="49192" y2="3023"/>
                          <a14:foregroundMark x1="40647" y1="91163" x2="56813" y2="90698"/>
                          <a14:foregroundMark x1="56813" y1="90698" x2="69284" y2="81395"/>
                          <a14:foregroundMark x1="26328" y1="26512" x2="37182" y2="25349"/>
                          <a14:foregroundMark x1="37182" y1="25349" x2="27021" y2="28372"/>
                          <a14:foregroundMark x1="27021" y1="28372" x2="41801" y2="16279"/>
                          <a14:foregroundMark x1="41801" y1="16279" x2="35335" y2="24186"/>
                          <a14:foregroundMark x1="35335" y1="24186" x2="30947" y2="26744"/>
                          <a14:foregroundMark x1="1386" y1="50698" x2="1386" y2="50698"/>
                          <a14:foregroundMark x1="96767" y1="50000" x2="96767" y2="50000"/>
                          <a14:backgroundMark x1="693" y1="49302" x2="693" y2="49302"/>
                          <a14:backgroundMark x1="13626" y1="16279" x2="5312" y2="27442"/>
                          <a14:backgroundMark x1="33487" y1="96744" x2="49423" y2="97209"/>
                          <a14:backgroundMark x1="49423" y1="97209" x2="77598" y2="92558"/>
                          <a14:backgroundMark x1="4850" y1="72558" x2="3464" y2="28605"/>
                          <a14:backgroundMark x1="3464" y1="68837" x2="25404" y2="90465"/>
                          <a14:backgroundMark x1="25404" y1="90465" x2="36721" y2="95349"/>
                          <a14:backgroundMark x1="66513" y1="95349" x2="89376" y2="75116"/>
                          <a14:backgroundMark x1="89376" y1="75116" x2="97460" y2="59767"/>
                          <a14:backgroundMark x1="97460" y1="59767" x2="96998" y2="42093"/>
                          <a14:backgroundMark x1="96998" y1="42093" x2="87529" y2="15581"/>
                          <a14:backgroundMark x1="7852" y1="22791" x2="36028" y2="8140"/>
                          <a14:backgroundMark x1="36028" y1="8140" x2="53118" y2="7209"/>
                          <a14:backgroundMark x1="53118" y1="7209" x2="69053" y2="7907"/>
                          <a14:backgroundMark x1="69053" y1="7907" x2="84296" y2="16047"/>
                          <a14:backgroundMark x1="84296" y1="16047" x2="92610" y2="260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82490"/>
              <a:ext cx="1306426" cy="1297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Sheffield Medical Society">
              <a:extLst>
                <a:ext uri="{FF2B5EF4-FFF2-40B4-BE49-F238E27FC236}">
                  <a16:creationId xmlns:a16="http://schemas.microsoft.com/office/drawing/2014/main" id="{96ADA7C3-3F09-9349-9EB3-5AE8C0962A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763655" y="6054562"/>
              <a:ext cx="1306426" cy="768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FF661BD-7912-4905-11EC-F8DB2094DE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730" y="1722997"/>
            <a:ext cx="10644539" cy="445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0557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72DFE-41DF-354C-8D55-8F462048E28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293267"/>
          </a:solidFill>
          <a:ln>
            <a:solidFill>
              <a:srgbClr val="293267"/>
            </a:solidFill>
          </a:ln>
        </p:spPr>
        <p:txBody>
          <a:bodyPr>
            <a:noAutofit/>
          </a:bodyPr>
          <a:lstStyle/>
          <a:p>
            <a:pPr algn="ctr"/>
            <a:r>
              <a:rPr lang="en-GB" sz="3200" b="1" dirty="0">
                <a:solidFill>
                  <a:srgbClr val="00B0F0"/>
                </a:solidFill>
              </a:rPr>
              <a:t>Q5. </a:t>
            </a:r>
            <a:r>
              <a:rPr lang="en-GB" sz="3200" b="1" dirty="0">
                <a:solidFill>
                  <a:schemeClr val="bg1"/>
                </a:solidFill>
              </a:rPr>
              <a:t>Ventilation is controlled by peripheral and central (neural) chemoreceptors. Where are the peripheral chemoreceptors located?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4BAD0E53-7C5C-A14F-9980-0CB4F341B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9181" y="6173037"/>
            <a:ext cx="9335310" cy="550159"/>
          </a:xfrm>
        </p:spPr>
        <p:txBody>
          <a:bodyPr/>
          <a:lstStyle/>
          <a:p>
            <a:pPr algn="l"/>
            <a:r>
              <a:rPr lang="en-US" dirty="0"/>
              <a:t>The Peer Teaching and MedSoc are not liable for false or misleading information. This session was created by students, for students, as a revision resource, therefore any resemblance to university questions is purely coincidental. Content has not been reviewed by and is therefore unaffiliated with Sheffield Medical School.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4442BA4-4209-724A-A942-FC70F7AB7A32}"/>
              </a:ext>
            </a:extLst>
          </p:cNvPr>
          <p:cNvSpPr/>
          <p:nvPr/>
        </p:nvSpPr>
        <p:spPr>
          <a:xfrm>
            <a:off x="137710" y="5650746"/>
            <a:ext cx="1089552" cy="117260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342140D-D47C-1944-A9AE-F0B86BD206D6}"/>
              </a:ext>
            </a:extLst>
          </p:cNvPr>
          <p:cNvGrpSpPr/>
          <p:nvPr/>
        </p:nvGrpSpPr>
        <p:grpSpPr>
          <a:xfrm>
            <a:off x="0" y="5582490"/>
            <a:ext cx="12070081" cy="1297375"/>
            <a:chOff x="0" y="5582490"/>
            <a:chExt cx="12070081" cy="1297375"/>
          </a:xfrm>
        </p:grpSpPr>
        <p:pic>
          <p:nvPicPr>
            <p:cNvPr id="7" name="Picture 4" descr="SHEFFIELD PEER TEACHING SOCIETY">
              <a:extLst>
                <a:ext uri="{FF2B5EF4-FFF2-40B4-BE49-F238E27FC236}">
                  <a16:creationId xmlns:a16="http://schemas.microsoft.com/office/drawing/2014/main" id="{756BA6DE-3C99-BD42-AB91-68D3A1842C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91" b="95814" l="1386" r="96767">
                          <a14:foregroundMark x1="76443" y1="31163" x2="61432" y2="20000"/>
                          <a14:foregroundMark x1="61432" y1="20000" x2="38799" y2="17442"/>
                          <a14:foregroundMark x1="38799" y1="17442" x2="26328" y2="23488"/>
                          <a14:foregroundMark x1="26328" y1="23488" x2="21478" y2="33953"/>
                          <a14:foregroundMark x1="21478" y1="33953" x2="24711" y2="56512"/>
                          <a14:foregroundMark x1="24711" y1="56512" x2="34642" y2="73721"/>
                          <a14:foregroundMark x1="34642" y1="73721" x2="41570" y2="80000"/>
                          <a14:foregroundMark x1="41570" y1="80000" x2="49885" y2="82558"/>
                          <a14:foregroundMark x1="49885" y1="82558" x2="59584" y2="81860"/>
                          <a14:foregroundMark x1="59584" y1="81860" x2="69515" y2="74884"/>
                          <a14:foregroundMark x1="69515" y1="74884" x2="83603" y2="41628"/>
                          <a14:foregroundMark x1="42725" y1="21860" x2="67898" y2="29070"/>
                          <a14:foregroundMark x1="67898" y1="29070" x2="42263" y2="18140"/>
                          <a14:foregroundMark x1="42263" y1="18140" x2="33256" y2="16512"/>
                          <a14:foregroundMark x1="33256" y1="16512" x2="49885" y2="15814"/>
                          <a14:foregroundMark x1="49885" y1="15814" x2="59815" y2="17209"/>
                          <a14:foregroundMark x1="59815" y1="17209" x2="42725" y2="15349"/>
                          <a14:foregroundMark x1="42725" y1="15349" x2="66513" y2="19535"/>
                          <a14:foregroundMark x1="66513" y1="19535" x2="78060" y2="31395"/>
                          <a14:foregroundMark x1="78060" y1="31395" x2="70901" y2="20233"/>
                          <a14:foregroundMark x1="70901" y1="20233" x2="77829" y2="31860"/>
                          <a14:foregroundMark x1="77829" y1="31860" x2="71132" y2="22093"/>
                          <a14:foregroundMark x1="71132" y1="22093" x2="76212" y2="30698"/>
                          <a14:foregroundMark x1="76212" y1="30698" x2="76212" y2="31163"/>
                          <a14:foregroundMark x1="24942" y1="23256" x2="18476" y2="29302"/>
                          <a14:foregroundMark x1="18476" y1="29302" x2="25866" y2="22326"/>
                          <a14:foregroundMark x1="25866" y1="22326" x2="17090" y2="32326"/>
                          <a14:foregroundMark x1="34411" y1="16977" x2="22864" y2="18837"/>
                          <a14:foregroundMark x1="22864" y1="18837" x2="16397" y2="24884"/>
                          <a14:foregroundMark x1="16397" y1="24884" x2="12933" y2="33023"/>
                          <a14:foregroundMark x1="12933" y1="33023" x2="13857" y2="53721"/>
                          <a14:foregroundMark x1="13857" y1="53721" x2="23788" y2="75814"/>
                          <a14:foregroundMark x1="23788" y1="75814" x2="34642" y2="84419"/>
                          <a14:foregroundMark x1="34642" y1="84419" x2="46651" y2="87209"/>
                          <a14:foregroundMark x1="46651" y1="87209" x2="57506" y2="83256"/>
                          <a14:foregroundMark x1="57506" y1="83256" x2="73210" y2="66512"/>
                          <a14:foregroundMark x1="73210" y1="66512" x2="80139" y2="46047"/>
                          <a14:foregroundMark x1="80139" y1="46047" x2="80370" y2="30930"/>
                          <a14:foregroundMark x1="80370" y1="30930" x2="75520" y2="19302"/>
                          <a14:foregroundMark x1="75520" y1="19302" x2="64896" y2="13023"/>
                          <a14:foregroundMark x1="64896" y1="13023" x2="56981" y2="10781"/>
                          <a14:foregroundMark x1="40046" y1="11177" x2="35104" y2="12326"/>
                          <a14:foregroundMark x1="35104" y1="12326" x2="17783" y2="29070"/>
                          <a14:foregroundMark x1="17783" y1="29070" x2="15473" y2="56512"/>
                          <a14:foregroundMark x1="15473" y1="56512" x2="17321" y2="67442"/>
                          <a14:foregroundMark x1="17321" y1="67442" x2="22402" y2="76047"/>
                          <a14:foregroundMark x1="22402" y1="76047" x2="30716" y2="82093"/>
                          <a14:foregroundMark x1="30716" y1="82093" x2="43418" y2="85116"/>
                          <a14:foregroundMark x1="43418" y1="85116" x2="54273" y2="84884"/>
                          <a14:foregroundMark x1="54273" y1="84884" x2="76443" y2="74186"/>
                          <a14:foregroundMark x1="76443" y1="74186" x2="82679" y2="66512"/>
                          <a14:foregroundMark x1="82679" y1="66512" x2="86605" y2="56744"/>
                          <a14:foregroundMark x1="86605" y1="56744" x2="87298" y2="39767"/>
                          <a14:foregroundMark x1="87298" y1="39767" x2="80831" y2="20233"/>
                          <a14:foregroundMark x1="94919" y1="52558" x2="94919" y2="52558"/>
                          <a14:foregroundMark x1="9469" y1="64419" x2="9469" y2="64419"/>
                          <a14:foregroundMark x1="45958" y1="92791" x2="45958" y2="92791"/>
                          <a14:foregroundMark x1="6928" y1="50698" x2="6928" y2="50698"/>
                          <a14:foregroundMark x1="49192" y1="3023" x2="49192" y2="3023"/>
                          <a14:foregroundMark x1="40647" y1="91163" x2="56813" y2="90698"/>
                          <a14:foregroundMark x1="56813" y1="90698" x2="69284" y2="81395"/>
                          <a14:foregroundMark x1="26328" y1="26512" x2="37182" y2="25349"/>
                          <a14:foregroundMark x1="37182" y1="25349" x2="27021" y2="28372"/>
                          <a14:foregroundMark x1="27021" y1="28372" x2="41801" y2="16279"/>
                          <a14:foregroundMark x1="41801" y1="16279" x2="35335" y2="24186"/>
                          <a14:foregroundMark x1="35335" y1="24186" x2="30947" y2="26744"/>
                          <a14:foregroundMark x1="1386" y1="50698" x2="1386" y2="50698"/>
                          <a14:foregroundMark x1="96767" y1="50000" x2="96767" y2="50000"/>
                          <a14:backgroundMark x1="693" y1="49302" x2="693" y2="49302"/>
                          <a14:backgroundMark x1="13626" y1="16279" x2="5312" y2="27442"/>
                          <a14:backgroundMark x1="33487" y1="96744" x2="49423" y2="97209"/>
                          <a14:backgroundMark x1="49423" y1="97209" x2="77598" y2="92558"/>
                          <a14:backgroundMark x1="4850" y1="72558" x2="3464" y2="28605"/>
                          <a14:backgroundMark x1="3464" y1="68837" x2="25404" y2="90465"/>
                          <a14:backgroundMark x1="25404" y1="90465" x2="36721" y2="95349"/>
                          <a14:backgroundMark x1="66513" y1="95349" x2="89376" y2="75116"/>
                          <a14:backgroundMark x1="89376" y1="75116" x2="97460" y2="59767"/>
                          <a14:backgroundMark x1="97460" y1="59767" x2="96998" y2="42093"/>
                          <a14:backgroundMark x1="96998" y1="42093" x2="87529" y2="15581"/>
                          <a14:backgroundMark x1="7852" y1="22791" x2="36028" y2="8140"/>
                          <a14:backgroundMark x1="36028" y1="8140" x2="53118" y2="7209"/>
                          <a14:backgroundMark x1="53118" y1="7209" x2="69053" y2="7907"/>
                          <a14:backgroundMark x1="69053" y1="7907" x2="84296" y2="16047"/>
                          <a14:backgroundMark x1="84296" y1="16047" x2="92610" y2="260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82490"/>
              <a:ext cx="1306426" cy="1297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Sheffield Medical Society">
              <a:extLst>
                <a:ext uri="{FF2B5EF4-FFF2-40B4-BE49-F238E27FC236}">
                  <a16:creationId xmlns:a16="http://schemas.microsoft.com/office/drawing/2014/main" id="{96ADA7C3-3F09-9349-9EB3-5AE8C0962A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763655" y="6054562"/>
              <a:ext cx="1306426" cy="768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3F7B8ED-6F7A-FF34-2E4B-7F3A6FF3E76B}"/>
              </a:ext>
            </a:extLst>
          </p:cNvPr>
          <p:cNvSpPr txBox="1"/>
          <p:nvPr/>
        </p:nvSpPr>
        <p:spPr>
          <a:xfrm>
            <a:off x="838200" y="1949450"/>
            <a:ext cx="609783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eriod"/>
            </a:pPr>
            <a:r>
              <a:rPr lang="en-US" sz="2800" dirty="0">
                <a:solidFill>
                  <a:srgbClr val="00B050"/>
                </a:solidFill>
              </a:rPr>
              <a:t>Carotid and aortic bodies</a:t>
            </a:r>
          </a:p>
          <a:p>
            <a:pPr marL="514350" indent="-514350">
              <a:buAutoNum type="alphaLcPeriod"/>
            </a:pPr>
            <a:r>
              <a:rPr lang="en-US" sz="2800" dirty="0"/>
              <a:t>Juglar and ICV bodies</a:t>
            </a:r>
          </a:p>
          <a:p>
            <a:pPr marL="514350" indent="-514350">
              <a:buAutoNum type="alphaLcPeriod"/>
            </a:pPr>
            <a:r>
              <a:rPr lang="en-US" sz="2800" dirty="0"/>
              <a:t>Pulmonary vein</a:t>
            </a:r>
          </a:p>
          <a:p>
            <a:pPr marL="514350" indent="-514350">
              <a:buAutoNum type="alphaLcPeriod"/>
            </a:pPr>
            <a:r>
              <a:rPr lang="en-US" sz="2800" dirty="0"/>
              <a:t>Pulmonary artery</a:t>
            </a:r>
          </a:p>
          <a:p>
            <a:pPr marL="514350" indent="-514350">
              <a:buAutoNum type="alphaLcPeriod"/>
            </a:pPr>
            <a:r>
              <a:rPr lang="en-US" sz="2800" dirty="0"/>
              <a:t>Pulmonary bodies</a:t>
            </a:r>
          </a:p>
        </p:txBody>
      </p:sp>
    </p:spTree>
    <p:extLst>
      <p:ext uri="{BB962C8B-B14F-4D97-AF65-F5344CB8AC3E}">
        <p14:creationId xmlns:p14="http://schemas.microsoft.com/office/powerpoint/2010/main" val="13457656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72DFE-41DF-354C-8D55-8F462048E28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293267"/>
          </a:solidFill>
          <a:ln>
            <a:solidFill>
              <a:srgbClr val="293267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Peripheral chemoreceptors</a:t>
            </a:r>
            <a:endParaRPr lang="en-US" sz="6600" b="1" dirty="0">
              <a:solidFill>
                <a:schemeClr val="bg1"/>
              </a:solidFill>
            </a:endParaRP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4BAD0E53-7C5C-A14F-9980-0CB4F341B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9181" y="6173037"/>
            <a:ext cx="9335310" cy="550159"/>
          </a:xfrm>
        </p:spPr>
        <p:txBody>
          <a:bodyPr/>
          <a:lstStyle/>
          <a:p>
            <a:pPr algn="l"/>
            <a:r>
              <a:rPr lang="en-US" dirty="0"/>
              <a:t>The Peer Teaching and MedSoc are not liable for false or misleading information. This session was created by students, for students, as a revision resource, therefore any resemblance to university questions is purely coincidental. Content has not been reviewed by and is therefore unaffiliated with Sheffield Medical School.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4442BA4-4209-724A-A942-FC70F7AB7A32}"/>
              </a:ext>
            </a:extLst>
          </p:cNvPr>
          <p:cNvSpPr/>
          <p:nvPr/>
        </p:nvSpPr>
        <p:spPr>
          <a:xfrm>
            <a:off x="137710" y="5650746"/>
            <a:ext cx="1089552" cy="117260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342140D-D47C-1944-A9AE-F0B86BD206D6}"/>
              </a:ext>
            </a:extLst>
          </p:cNvPr>
          <p:cNvGrpSpPr/>
          <p:nvPr/>
        </p:nvGrpSpPr>
        <p:grpSpPr>
          <a:xfrm>
            <a:off x="0" y="5582490"/>
            <a:ext cx="12070081" cy="1297375"/>
            <a:chOff x="0" y="5582490"/>
            <a:chExt cx="12070081" cy="1297375"/>
          </a:xfrm>
        </p:grpSpPr>
        <p:pic>
          <p:nvPicPr>
            <p:cNvPr id="7" name="Picture 4" descr="SHEFFIELD PEER TEACHING SOCIETY">
              <a:extLst>
                <a:ext uri="{FF2B5EF4-FFF2-40B4-BE49-F238E27FC236}">
                  <a16:creationId xmlns:a16="http://schemas.microsoft.com/office/drawing/2014/main" id="{756BA6DE-3C99-BD42-AB91-68D3A1842C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91" b="95814" l="1386" r="96767">
                          <a14:foregroundMark x1="76443" y1="31163" x2="61432" y2="20000"/>
                          <a14:foregroundMark x1="61432" y1="20000" x2="38799" y2="17442"/>
                          <a14:foregroundMark x1="38799" y1="17442" x2="26328" y2="23488"/>
                          <a14:foregroundMark x1="26328" y1="23488" x2="21478" y2="33953"/>
                          <a14:foregroundMark x1="21478" y1="33953" x2="24711" y2="56512"/>
                          <a14:foregroundMark x1="24711" y1="56512" x2="34642" y2="73721"/>
                          <a14:foregroundMark x1="34642" y1="73721" x2="41570" y2="80000"/>
                          <a14:foregroundMark x1="41570" y1="80000" x2="49885" y2="82558"/>
                          <a14:foregroundMark x1="49885" y1="82558" x2="59584" y2="81860"/>
                          <a14:foregroundMark x1="59584" y1="81860" x2="69515" y2="74884"/>
                          <a14:foregroundMark x1="69515" y1="74884" x2="83603" y2="41628"/>
                          <a14:foregroundMark x1="42725" y1="21860" x2="67898" y2="29070"/>
                          <a14:foregroundMark x1="67898" y1="29070" x2="42263" y2="18140"/>
                          <a14:foregroundMark x1="42263" y1="18140" x2="33256" y2="16512"/>
                          <a14:foregroundMark x1="33256" y1="16512" x2="49885" y2="15814"/>
                          <a14:foregroundMark x1="49885" y1="15814" x2="59815" y2="17209"/>
                          <a14:foregroundMark x1="59815" y1="17209" x2="42725" y2="15349"/>
                          <a14:foregroundMark x1="42725" y1="15349" x2="66513" y2="19535"/>
                          <a14:foregroundMark x1="66513" y1="19535" x2="78060" y2="31395"/>
                          <a14:foregroundMark x1="78060" y1="31395" x2="70901" y2="20233"/>
                          <a14:foregroundMark x1="70901" y1="20233" x2="77829" y2="31860"/>
                          <a14:foregroundMark x1="77829" y1="31860" x2="71132" y2="22093"/>
                          <a14:foregroundMark x1="71132" y1="22093" x2="76212" y2="30698"/>
                          <a14:foregroundMark x1="76212" y1="30698" x2="76212" y2="31163"/>
                          <a14:foregroundMark x1="24942" y1="23256" x2="18476" y2="29302"/>
                          <a14:foregroundMark x1="18476" y1="29302" x2="25866" y2="22326"/>
                          <a14:foregroundMark x1="25866" y1="22326" x2="17090" y2="32326"/>
                          <a14:foregroundMark x1="34411" y1="16977" x2="22864" y2="18837"/>
                          <a14:foregroundMark x1="22864" y1="18837" x2="16397" y2="24884"/>
                          <a14:foregroundMark x1="16397" y1="24884" x2="12933" y2="33023"/>
                          <a14:foregroundMark x1="12933" y1="33023" x2="13857" y2="53721"/>
                          <a14:foregroundMark x1="13857" y1="53721" x2="23788" y2="75814"/>
                          <a14:foregroundMark x1="23788" y1="75814" x2="34642" y2="84419"/>
                          <a14:foregroundMark x1="34642" y1="84419" x2="46651" y2="87209"/>
                          <a14:foregroundMark x1="46651" y1="87209" x2="57506" y2="83256"/>
                          <a14:foregroundMark x1="57506" y1="83256" x2="73210" y2="66512"/>
                          <a14:foregroundMark x1="73210" y1="66512" x2="80139" y2="46047"/>
                          <a14:foregroundMark x1="80139" y1="46047" x2="80370" y2="30930"/>
                          <a14:foregroundMark x1="80370" y1="30930" x2="75520" y2="19302"/>
                          <a14:foregroundMark x1="75520" y1="19302" x2="64896" y2="13023"/>
                          <a14:foregroundMark x1="64896" y1="13023" x2="56981" y2="10781"/>
                          <a14:foregroundMark x1="40046" y1="11177" x2="35104" y2="12326"/>
                          <a14:foregroundMark x1="35104" y1="12326" x2="17783" y2="29070"/>
                          <a14:foregroundMark x1="17783" y1="29070" x2="15473" y2="56512"/>
                          <a14:foregroundMark x1="15473" y1="56512" x2="17321" y2="67442"/>
                          <a14:foregroundMark x1="17321" y1="67442" x2="22402" y2="76047"/>
                          <a14:foregroundMark x1="22402" y1="76047" x2="30716" y2="82093"/>
                          <a14:foregroundMark x1="30716" y1="82093" x2="43418" y2="85116"/>
                          <a14:foregroundMark x1="43418" y1="85116" x2="54273" y2="84884"/>
                          <a14:foregroundMark x1="54273" y1="84884" x2="76443" y2="74186"/>
                          <a14:foregroundMark x1="76443" y1="74186" x2="82679" y2="66512"/>
                          <a14:foregroundMark x1="82679" y1="66512" x2="86605" y2="56744"/>
                          <a14:foregroundMark x1="86605" y1="56744" x2="87298" y2="39767"/>
                          <a14:foregroundMark x1="87298" y1="39767" x2="80831" y2="20233"/>
                          <a14:foregroundMark x1="94919" y1="52558" x2="94919" y2="52558"/>
                          <a14:foregroundMark x1="9469" y1="64419" x2="9469" y2="64419"/>
                          <a14:foregroundMark x1="45958" y1="92791" x2="45958" y2="92791"/>
                          <a14:foregroundMark x1="6928" y1="50698" x2="6928" y2="50698"/>
                          <a14:foregroundMark x1="49192" y1="3023" x2="49192" y2="3023"/>
                          <a14:foregroundMark x1="40647" y1="91163" x2="56813" y2="90698"/>
                          <a14:foregroundMark x1="56813" y1="90698" x2="69284" y2="81395"/>
                          <a14:foregroundMark x1="26328" y1="26512" x2="37182" y2="25349"/>
                          <a14:foregroundMark x1="37182" y1="25349" x2="27021" y2="28372"/>
                          <a14:foregroundMark x1="27021" y1="28372" x2="41801" y2="16279"/>
                          <a14:foregroundMark x1="41801" y1="16279" x2="35335" y2="24186"/>
                          <a14:foregroundMark x1="35335" y1="24186" x2="30947" y2="26744"/>
                          <a14:foregroundMark x1="1386" y1="50698" x2="1386" y2="50698"/>
                          <a14:foregroundMark x1="96767" y1="50000" x2="96767" y2="50000"/>
                          <a14:backgroundMark x1="693" y1="49302" x2="693" y2="49302"/>
                          <a14:backgroundMark x1="13626" y1="16279" x2="5312" y2="27442"/>
                          <a14:backgroundMark x1="33487" y1="96744" x2="49423" y2="97209"/>
                          <a14:backgroundMark x1="49423" y1="97209" x2="77598" y2="92558"/>
                          <a14:backgroundMark x1="4850" y1="72558" x2="3464" y2="28605"/>
                          <a14:backgroundMark x1="3464" y1="68837" x2="25404" y2="90465"/>
                          <a14:backgroundMark x1="25404" y1="90465" x2="36721" y2="95349"/>
                          <a14:backgroundMark x1="66513" y1="95349" x2="89376" y2="75116"/>
                          <a14:backgroundMark x1="89376" y1="75116" x2="97460" y2="59767"/>
                          <a14:backgroundMark x1="97460" y1="59767" x2="96998" y2="42093"/>
                          <a14:backgroundMark x1="96998" y1="42093" x2="87529" y2="15581"/>
                          <a14:backgroundMark x1="7852" y1="22791" x2="36028" y2="8140"/>
                          <a14:backgroundMark x1="36028" y1="8140" x2="53118" y2="7209"/>
                          <a14:backgroundMark x1="53118" y1="7209" x2="69053" y2="7907"/>
                          <a14:backgroundMark x1="69053" y1="7907" x2="84296" y2="16047"/>
                          <a14:backgroundMark x1="84296" y1="16047" x2="92610" y2="260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82490"/>
              <a:ext cx="1306426" cy="1297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Sheffield Medical Society">
              <a:extLst>
                <a:ext uri="{FF2B5EF4-FFF2-40B4-BE49-F238E27FC236}">
                  <a16:creationId xmlns:a16="http://schemas.microsoft.com/office/drawing/2014/main" id="{96ADA7C3-3F09-9349-9EB3-5AE8C0962A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763655" y="6054562"/>
              <a:ext cx="1306426" cy="768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 descr="16) Locations of peripheral chemoreceptors [22]. | Download Scientific  Diagram">
            <a:extLst>
              <a:ext uri="{FF2B5EF4-FFF2-40B4-BE49-F238E27FC236}">
                <a16:creationId xmlns:a16="http://schemas.microsoft.com/office/drawing/2014/main" id="{AFBEC7DA-FB9A-8340-0964-CF416E496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450" y="2065261"/>
            <a:ext cx="4737100" cy="389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91401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72DFE-41DF-354C-8D55-8F462048E28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293267"/>
          </a:solidFill>
          <a:ln>
            <a:solidFill>
              <a:srgbClr val="293267"/>
            </a:solidFill>
          </a:ln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Peripheral chemoreceptors involved in respiration</a:t>
            </a:r>
            <a:endParaRPr lang="en-US" sz="6600" b="1" dirty="0">
              <a:solidFill>
                <a:schemeClr val="bg1"/>
              </a:solidFill>
            </a:endParaRP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4BAD0E53-7C5C-A14F-9980-0CB4F341B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9181" y="6173037"/>
            <a:ext cx="9335310" cy="550159"/>
          </a:xfrm>
        </p:spPr>
        <p:txBody>
          <a:bodyPr/>
          <a:lstStyle/>
          <a:p>
            <a:pPr algn="l"/>
            <a:r>
              <a:rPr lang="en-US" dirty="0"/>
              <a:t>The Peer Teaching and MedSoc are not liable for false or misleading information. This session was created by students, for students, as a revision resource, therefore any resemblance to university questions is purely coincidental. Content has not been reviewed by and is therefore unaffiliated with Sheffield Medical School.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4442BA4-4209-724A-A942-FC70F7AB7A32}"/>
              </a:ext>
            </a:extLst>
          </p:cNvPr>
          <p:cNvSpPr/>
          <p:nvPr/>
        </p:nvSpPr>
        <p:spPr>
          <a:xfrm>
            <a:off x="137710" y="5650746"/>
            <a:ext cx="1089552" cy="117260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342140D-D47C-1944-A9AE-F0B86BD206D6}"/>
              </a:ext>
            </a:extLst>
          </p:cNvPr>
          <p:cNvGrpSpPr/>
          <p:nvPr/>
        </p:nvGrpSpPr>
        <p:grpSpPr>
          <a:xfrm>
            <a:off x="0" y="5582490"/>
            <a:ext cx="12070081" cy="1297375"/>
            <a:chOff x="0" y="5582490"/>
            <a:chExt cx="12070081" cy="1297375"/>
          </a:xfrm>
        </p:grpSpPr>
        <p:pic>
          <p:nvPicPr>
            <p:cNvPr id="7" name="Picture 4" descr="SHEFFIELD PEER TEACHING SOCIETY">
              <a:extLst>
                <a:ext uri="{FF2B5EF4-FFF2-40B4-BE49-F238E27FC236}">
                  <a16:creationId xmlns:a16="http://schemas.microsoft.com/office/drawing/2014/main" id="{756BA6DE-3C99-BD42-AB91-68D3A1842C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91" b="95814" l="1386" r="96767">
                          <a14:foregroundMark x1="76443" y1="31163" x2="61432" y2="20000"/>
                          <a14:foregroundMark x1="61432" y1="20000" x2="38799" y2="17442"/>
                          <a14:foregroundMark x1="38799" y1="17442" x2="26328" y2="23488"/>
                          <a14:foregroundMark x1="26328" y1="23488" x2="21478" y2="33953"/>
                          <a14:foregroundMark x1="21478" y1="33953" x2="24711" y2="56512"/>
                          <a14:foregroundMark x1="24711" y1="56512" x2="34642" y2="73721"/>
                          <a14:foregroundMark x1="34642" y1="73721" x2="41570" y2="80000"/>
                          <a14:foregroundMark x1="41570" y1="80000" x2="49885" y2="82558"/>
                          <a14:foregroundMark x1="49885" y1="82558" x2="59584" y2="81860"/>
                          <a14:foregroundMark x1="59584" y1="81860" x2="69515" y2="74884"/>
                          <a14:foregroundMark x1="69515" y1="74884" x2="83603" y2="41628"/>
                          <a14:foregroundMark x1="42725" y1="21860" x2="67898" y2="29070"/>
                          <a14:foregroundMark x1="67898" y1="29070" x2="42263" y2="18140"/>
                          <a14:foregroundMark x1="42263" y1="18140" x2="33256" y2="16512"/>
                          <a14:foregroundMark x1="33256" y1="16512" x2="49885" y2="15814"/>
                          <a14:foregroundMark x1="49885" y1="15814" x2="59815" y2="17209"/>
                          <a14:foregroundMark x1="59815" y1="17209" x2="42725" y2="15349"/>
                          <a14:foregroundMark x1="42725" y1="15349" x2="66513" y2="19535"/>
                          <a14:foregroundMark x1="66513" y1="19535" x2="78060" y2="31395"/>
                          <a14:foregroundMark x1="78060" y1="31395" x2="70901" y2="20233"/>
                          <a14:foregroundMark x1="70901" y1="20233" x2="77829" y2="31860"/>
                          <a14:foregroundMark x1="77829" y1="31860" x2="71132" y2="22093"/>
                          <a14:foregroundMark x1="71132" y1="22093" x2="76212" y2="30698"/>
                          <a14:foregroundMark x1="76212" y1="30698" x2="76212" y2="31163"/>
                          <a14:foregroundMark x1="24942" y1="23256" x2="18476" y2="29302"/>
                          <a14:foregroundMark x1="18476" y1="29302" x2="25866" y2="22326"/>
                          <a14:foregroundMark x1="25866" y1="22326" x2="17090" y2="32326"/>
                          <a14:foregroundMark x1="34411" y1="16977" x2="22864" y2="18837"/>
                          <a14:foregroundMark x1="22864" y1="18837" x2="16397" y2="24884"/>
                          <a14:foregroundMark x1="16397" y1="24884" x2="12933" y2="33023"/>
                          <a14:foregroundMark x1="12933" y1="33023" x2="13857" y2="53721"/>
                          <a14:foregroundMark x1="13857" y1="53721" x2="23788" y2="75814"/>
                          <a14:foregroundMark x1="23788" y1="75814" x2="34642" y2="84419"/>
                          <a14:foregroundMark x1="34642" y1="84419" x2="46651" y2="87209"/>
                          <a14:foregroundMark x1="46651" y1="87209" x2="57506" y2="83256"/>
                          <a14:foregroundMark x1="57506" y1="83256" x2="73210" y2="66512"/>
                          <a14:foregroundMark x1="73210" y1="66512" x2="80139" y2="46047"/>
                          <a14:foregroundMark x1="80139" y1="46047" x2="80370" y2="30930"/>
                          <a14:foregroundMark x1="80370" y1="30930" x2="75520" y2="19302"/>
                          <a14:foregroundMark x1="75520" y1="19302" x2="64896" y2="13023"/>
                          <a14:foregroundMark x1="64896" y1="13023" x2="56981" y2="10781"/>
                          <a14:foregroundMark x1="40046" y1="11177" x2="35104" y2="12326"/>
                          <a14:foregroundMark x1="35104" y1="12326" x2="17783" y2="29070"/>
                          <a14:foregroundMark x1="17783" y1="29070" x2="15473" y2="56512"/>
                          <a14:foregroundMark x1="15473" y1="56512" x2="17321" y2="67442"/>
                          <a14:foregroundMark x1="17321" y1="67442" x2="22402" y2="76047"/>
                          <a14:foregroundMark x1="22402" y1="76047" x2="30716" y2="82093"/>
                          <a14:foregroundMark x1="30716" y1="82093" x2="43418" y2="85116"/>
                          <a14:foregroundMark x1="43418" y1="85116" x2="54273" y2="84884"/>
                          <a14:foregroundMark x1="54273" y1="84884" x2="76443" y2="74186"/>
                          <a14:foregroundMark x1="76443" y1="74186" x2="82679" y2="66512"/>
                          <a14:foregroundMark x1="82679" y1="66512" x2="86605" y2="56744"/>
                          <a14:foregroundMark x1="86605" y1="56744" x2="87298" y2="39767"/>
                          <a14:foregroundMark x1="87298" y1="39767" x2="80831" y2="20233"/>
                          <a14:foregroundMark x1="94919" y1="52558" x2="94919" y2="52558"/>
                          <a14:foregroundMark x1="9469" y1="64419" x2="9469" y2="64419"/>
                          <a14:foregroundMark x1="45958" y1="92791" x2="45958" y2="92791"/>
                          <a14:foregroundMark x1="6928" y1="50698" x2="6928" y2="50698"/>
                          <a14:foregroundMark x1="49192" y1="3023" x2="49192" y2="3023"/>
                          <a14:foregroundMark x1="40647" y1="91163" x2="56813" y2="90698"/>
                          <a14:foregroundMark x1="56813" y1="90698" x2="69284" y2="81395"/>
                          <a14:foregroundMark x1="26328" y1="26512" x2="37182" y2="25349"/>
                          <a14:foregroundMark x1="37182" y1="25349" x2="27021" y2="28372"/>
                          <a14:foregroundMark x1="27021" y1="28372" x2="41801" y2="16279"/>
                          <a14:foregroundMark x1="41801" y1="16279" x2="35335" y2="24186"/>
                          <a14:foregroundMark x1="35335" y1="24186" x2="30947" y2="26744"/>
                          <a14:foregroundMark x1="1386" y1="50698" x2="1386" y2="50698"/>
                          <a14:foregroundMark x1="96767" y1="50000" x2="96767" y2="50000"/>
                          <a14:backgroundMark x1="693" y1="49302" x2="693" y2="49302"/>
                          <a14:backgroundMark x1="13626" y1="16279" x2="5312" y2="27442"/>
                          <a14:backgroundMark x1="33487" y1="96744" x2="49423" y2="97209"/>
                          <a14:backgroundMark x1="49423" y1="97209" x2="77598" y2="92558"/>
                          <a14:backgroundMark x1="4850" y1="72558" x2="3464" y2="28605"/>
                          <a14:backgroundMark x1="3464" y1="68837" x2="25404" y2="90465"/>
                          <a14:backgroundMark x1="25404" y1="90465" x2="36721" y2="95349"/>
                          <a14:backgroundMark x1="66513" y1="95349" x2="89376" y2="75116"/>
                          <a14:backgroundMark x1="89376" y1="75116" x2="97460" y2="59767"/>
                          <a14:backgroundMark x1="97460" y1="59767" x2="96998" y2="42093"/>
                          <a14:backgroundMark x1="96998" y1="42093" x2="87529" y2="15581"/>
                          <a14:backgroundMark x1="7852" y1="22791" x2="36028" y2="8140"/>
                          <a14:backgroundMark x1="36028" y1="8140" x2="53118" y2="7209"/>
                          <a14:backgroundMark x1="53118" y1="7209" x2="69053" y2="7907"/>
                          <a14:backgroundMark x1="69053" y1="7907" x2="84296" y2="16047"/>
                          <a14:backgroundMark x1="84296" y1="16047" x2="92610" y2="260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82490"/>
              <a:ext cx="1306426" cy="1297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Sheffield Medical Society">
              <a:extLst>
                <a:ext uri="{FF2B5EF4-FFF2-40B4-BE49-F238E27FC236}">
                  <a16:creationId xmlns:a16="http://schemas.microsoft.com/office/drawing/2014/main" id="{96ADA7C3-3F09-9349-9EB3-5AE8C0962A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763655" y="6054562"/>
              <a:ext cx="1306426" cy="768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B3A3105-51A7-8F37-EEA0-64918D513F9C}"/>
              </a:ext>
            </a:extLst>
          </p:cNvPr>
          <p:cNvSpPr txBox="1"/>
          <p:nvPr/>
        </p:nvSpPr>
        <p:spPr>
          <a:xfrm>
            <a:off x="838200" y="1914630"/>
            <a:ext cx="1071849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Detect ↓ in PaO2 (also detect pH / CO2)</a:t>
            </a:r>
          </a:p>
          <a:p>
            <a:endParaRPr lang="en-US" sz="2800" dirty="0"/>
          </a:p>
          <a:p>
            <a:r>
              <a:rPr lang="en-US" sz="2800" dirty="0"/>
              <a:t>Afferent impulses conducted along the </a:t>
            </a:r>
            <a:r>
              <a:rPr lang="en-US" sz="2800" dirty="0" err="1"/>
              <a:t>vagus</a:t>
            </a:r>
            <a:r>
              <a:rPr lang="en-US" sz="2800" dirty="0"/>
              <a:t> and glossopharyngeal nerve</a:t>
            </a:r>
          </a:p>
          <a:p>
            <a:endParaRPr lang="en-US" sz="2800" dirty="0"/>
          </a:p>
          <a:p>
            <a:r>
              <a:rPr lang="en-US" sz="2800" dirty="0"/>
              <a:t>Impulses transmitted to pons and medulla</a:t>
            </a:r>
          </a:p>
          <a:p>
            <a:endParaRPr lang="en-US" sz="2800" dirty="0"/>
          </a:p>
          <a:p>
            <a:r>
              <a:rPr lang="en-US" sz="2800" dirty="0"/>
              <a:t>↑ RR, tidal volume, blood flow to kidneys + brain and CO</a:t>
            </a:r>
          </a:p>
        </p:txBody>
      </p:sp>
    </p:spTree>
    <p:extLst>
      <p:ext uri="{BB962C8B-B14F-4D97-AF65-F5344CB8AC3E}">
        <p14:creationId xmlns:p14="http://schemas.microsoft.com/office/powerpoint/2010/main" val="32558506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72DFE-41DF-354C-8D55-8F462048E28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293267"/>
          </a:solidFill>
          <a:ln>
            <a:solidFill>
              <a:srgbClr val="293267"/>
            </a:solidFill>
          </a:ln>
        </p:spPr>
        <p:txBody>
          <a:bodyPr>
            <a:noAutofit/>
          </a:bodyPr>
          <a:lstStyle/>
          <a:p>
            <a:pPr algn="ctr"/>
            <a:r>
              <a:rPr lang="en-GB" sz="3200" b="1" dirty="0">
                <a:solidFill>
                  <a:srgbClr val="00B0F0"/>
                </a:solidFill>
              </a:rPr>
              <a:t>Q6. </a:t>
            </a:r>
            <a:r>
              <a:rPr lang="en-GB" sz="3200" b="1" dirty="0">
                <a:solidFill>
                  <a:schemeClr val="bg1"/>
                </a:solidFill>
              </a:rPr>
              <a:t>Ventilator drive is controlled by peripheral and central (neural) chemoreceptors. Where are the central chemoreceptors located?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4BAD0E53-7C5C-A14F-9980-0CB4F341B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9181" y="6173037"/>
            <a:ext cx="9335310" cy="550159"/>
          </a:xfrm>
        </p:spPr>
        <p:txBody>
          <a:bodyPr/>
          <a:lstStyle/>
          <a:p>
            <a:pPr algn="l"/>
            <a:r>
              <a:rPr lang="en-US" dirty="0"/>
              <a:t>The Peer Teaching and MedSoc are not liable for false or misleading information. This session was created by students, for students, as a revision resource, therefore any resemblance to university questions is purely coincidental. Content has not been reviewed by and is therefore unaffiliated with Sheffield Medical School.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4442BA4-4209-724A-A942-FC70F7AB7A32}"/>
              </a:ext>
            </a:extLst>
          </p:cNvPr>
          <p:cNvSpPr/>
          <p:nvPr/>
        </p:nvSpPr>
        <p:spPr>
          <a:xfrm>
            <a:off x="137710" y="5650746"/>
            <a:ext cx="1089552" cy="117260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342140D-D47C-1944-A9AE-F0B86BD206D6}"/>
              </a:ext>
            </a:extLst>
          </p:cNvPr>
          <p:cNvGrpSpPr/>
          <p:nvPr/>
        </p:nvGrpSpPr>
        <p:grpSpPr>
          <a:xfrm>
            <a:off x="0" y="5582490"/>
            <a:ext cx="12070081" cy="1297375"/>
            <a:chOff x="0" y="5582490"/>
            <a:chExt cx="12070081" cy="1297375"/>
          </a:xfrm>
        </p:grpSpPr>
        <p:pic>
          <p:nvPicPr>
            <p:cNvPr id="7" name="Picture 4" descr="SHEFFIELD PEER TEACHING SOCIETY">
              <a:extLst>
                <a:ext uri="{FF2B5EF4-FFF2-40B4-BE49-F238E27FC236}">
                  <a16:creationId xmlns:a16="http://schemas.microsoft.com/office/drawing/2014/main" id="{756BA6DE-3C99-BD42-AB91-68D3A1842C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91" b="95814" l="1386" r="96767">
                          <a14:foregroundMark x1="76443" y1="31163" x2="61432" y2="20000"/>
                          <a14:foregroundMark x1="61432" y1="20000" x2="38799" y2="17442"/>
                          <a14:foregroundMark x1="38799" y1="17442" x2="26328" y2="23488"/>
                          <a14:foregroundMark x1="26328" y1="23488" x2="21478" y2="33953"/>
                          <a14:foregroundMark x1="21478" y1="33953" x2="24711" y2="56512"/>
                          <a14:foregroundMark x1="24711" y1="56512" x2="34642" y2="73721"/>
                          <a14:foregroundMark x1="34642" y1="73721" x2="41570" y2="80000"/>
                          <a14:foregroundMark x1="41570" y1="80000" x2="49885" y2="82558"/>
                          <a14:foregroundMark x1="49885" y1="82558" x2="59584" y2="81860"/>
                          <a14:foregroundMark x1="59584" y1="81860" x2="69515" y2="74884"/>
                          <a14:foregroundMark x1="69515" y1="74884" x2="83603" y2="41628"/>
                          <a14:foregroundMark x1="42725" y1="21860" x2="67898" y2="29070"/>
                          <a14:foregroundMark x1="67898" y1="29070" x2="42263" y2="18140"/>
                          <a14:foregroundMark x1="42263" y1="18140" x2="33256" y2="16512"/>
                          <a14:foregroundMark x1="33256" y1="16512" x2="49885" y2="15814"/>
                          <a14:foregroundMark x1="49885" y1="15814" x2="59815" y2="17209"/>
                          <a14:foregroundMark x1="59815" y1="17209" x2="42725" y2="15349"/>
                          <a14:foregroundMark x1="42725" y1="15349" x2="66513" y2="19535"/>
                          <a14:foregroundMark x1="66513" y1="19535" x2="78060" y2="31395"/>
                          <a14:foregroundMark x1="78060" y1="31395" x2="70901" y2="20233"/>
                          <a14:foregroundMark x1="70901" y1="20233" x2="77829" y2="31860"/>
                          <a14:foregroundMark x1="77829" y1="31860" x2="71132" y2="22093"/>
                          <a14:foregroundMark x1="71132" y1="22093" x2="76212" y2="30698"/>
                          <a14:foregroundMark x1="76212" y1="30698" x2="76212" y2="31163"/>
                          <a14:foregroundMark x1="24942" y1="23256" x2="18476" y2="29302"/>
                          <a14:foregroundMark x1="18476" y1="29302" x2="25866" y2="22326"/>
                          <a14:foregroundMark x1="25866" y1="22326" x2="17090" y2="32326"/>
                          <a14:foregroundMark x1="34411" y1="16977" x2="22864" y2="18837"/>
                          <a14:foregroundMark x1="22864" y1="18837" x2="16397" y2="24884"/>
                          <a14:foregroundMark x1="16397" y1="24884" x2="12933" y2="33023"/>
                          <a14:foregroundMark x1="12933" y1="33023" x2="13857" y2="53721"/>
                          <a14:foregroundMark x1="13857" y1="53721" x2="23788" y2="75814"/>
                          <a14:foregroundMark x1="23788" y1="75814" x2="34642" y2="84419"/>
                          <a14:foregroundMark x1="34642" y1="84419" x2="46651" y2="87209"/>
                          <a14:foregroundMark x1="46651" y1="87209" x2="57506" y2="83256"/>
                          <a14:foregroundMark x1="57506" y1="83256" x2="73210" y2="66512"/>
                          <a14:foregroundMark x1="73210" y1="66512" x2="80139" y2="46047"/>
                          <a14:foregroundMark x1="80139" y1="46047" x2="80370" y2="30930"/>
                          <a14:foregroundMark x1="80370" y1="30930" x2="75520" y2="19302"/>
                          <a14:foregroundMark x1="75520" y1="19302" x2="64896" y2="13023"/>
                          <a14:foregroundMark x1="64896" y1="13023" x2="56981" y2="10781"/>
                          <a14:foregroundMark x1="40046" y1="11177" x2="35104" y2="12326"/>
                          <a14:foregroundMark x1="35104" y1="12326" x2="17783" y2="29070"/>
                          <a14:foregroundMark x1="17783" y1="29070" x2="15473" y2="56512"/>
                          <a14:foregroundMark x1="15473" y1="56512" x2="17321" y2="67442"/>
                          <a14:foregroundMark x1="17321" y1="67442" x2="22402" y2="76047"/>
                          <a14:foregroundMark x1="22402" y1="76047" x2="30716" y2="82093"/>
                          <a14:foregroundMark x1="30716" y1="82093" x2="43418" y2="85116"/>
                          <a14:foregroundMark x1="43418" y1="85116" x2="54273" y2="84884"/>
                          <a14:foregroundMark x1="54273" y1="84884" x2="76443" y2="74186"/>
                          <a14:foregroundMark x1="76443" y1="74186" x2="82679" y2="66512"/>
                          <a14:foregroundMark x1="82679" y1="66512" x2="86605" y2="56744"/>
                          <a14:foregroundMark x1="86605" y1="56744" x2="87298" y2="39767"/>
                          <a14:foregroundMark x1="87298" y1="39767" x2="80831" y2="20233"/>
                          <a14:foregroundMark x1="94919" y1="52558" x2="94919" y2="52558"/>
                          <a14:foregroundMark x1="9469" y1="64419" x2="9469" y2="64419"/>
                          <a14:foregroundMark x1="45958" y1="92791" x2="45958" y2="92791"/>
                          <a14:foregroundMark x1="6928" y1="50698" x2="6928" y2="50698"/>
                          <a14:foregroundMark x1="49192" y1="3023" x2="49192" y2="3023"/>
                          <a14:foregroundMark x1="40647" y1="91163" x2="56813" y2="90698"/>
                          <a14:foregroundMark x1="56813" y1="90698" x2="69284" y2="81395"/>
                          <a14:foregroundMark x1="26328" y1="26512" x2="37182" y2="25349"/>
                          <a14:foregroundMark x1="37182" y1="25349" x2="27021" y2="28372"/>
                          <a14:foregroundMark x1="27021" y1="28372" x2="41801" y2="16279"/>
                          <a14:foregroundMark x1="41801" y1="16279" x2="35335" y2="24186"/>
                          <a14:foregroundMark x1="35335" y1="24186" x2="30947" y2="26744"/>
                          <a14:foregroundMark x1="1386" y1="50698" x2="1386" y2="50698"/>
                          <a14:foregroundMark x1="96767" y1="50000" x2="96767" y2="50000"/>
                          <a14:backgroundMark x1="693" y1="49302" x2="693" y2="49302"/>
                          <a14:backgroundMark x1="13626" y1="16279" x2="5312" y2="27442"/>
                          <a14:backgroundMark x1="33487" y1="96744" x2="49423" y2="97209"/>
                          <a14:backgroundMark x1="49423" y1="97209" x2="77598" y2="92558"/>
                          <a14:backgroundMark x1="4850" y1="72558" x2="3464" y2="28605"/>
                          <a14:backgroundMark x1="3464" y1="68837" x2="25404" y2="90465"/>
                          <a14:backgroundMark x1="25404" y1="90465" x2="36721" y2="95349"/>
                          <a14:backgroundMark x1="66513" y1="95349" x2="89376" y2="75116"/>
                          <a14:backgroundMark x1="89376" y1="75116" x2="97460" y2="59767"/>
                          <a14:backgroundMark x1="97460" y1="59767" x2="96998" y2="42093"/>
                          <a14:backgroundMark x1="96998" y1="42093" x2="87529" y2="15581"/>
                          <a14:backgroundMark x1="7852" y1="22791" x2="36028" y2="8140"/>
                          <a14:backgroundMark x1="36028" y1="8140" x2="53118" y2="7209"/>
                          <a14:backgroundMark x1="53118" y1="7209" x2="69053" y2="7907"/>
                          <a14:backgroundMark x1="69053" y1="7907" x2="84296" y2="16047"/>
                          <a14:backgroundMark x1="84296" y1="16047" x2="92610" y2="260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82490"/>
              <a:ext cx="1306426" cy="1297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Sheffield Medical Society">
              <a:extLst>
                <a:ext uri="{FF2B5EF4-FFF2-40B4-BE49-F238E27FC236}">
                  <a16:creationId xmlns:a16="http://schemas.microsoft.com/office/drawing/2014/main" id="{96ADA7C3-3F09-9349-9EB3-5AE8C0962A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763655" y="6054562"/>
              <a:ext cx="1306426" cy="768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3D24C0E-29E0-3A0C-2B48-F29BD4D6414F}"/>
              </a:ext>
            </a:extLst>
          </p:cNvPr>
          <p:cNvSpPr txBox="1"/>
          <p:nvPr/>
        </p:nvSpPr>
        <p:spPr>
          <a:xfrm>
            <a:off x="838200" y="2037585"/>
            <a:ext cx="609783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eriod"/>
            </a:pPr>
            <a:r>
              <a:rPr lang="en-US" sz="3200" dirty="0"/>
              <a:t>Medulla</a:t>
            </a:r>
          </a:p>
          <a:p>
            <a:pPr marL="514350" indent="-514350">
              <a:buAutoNum type="alphaLcPeriod"/>
            </a:pPr>
            <a:r>
              <a:rPr lang="en-US" sz="3200" dirty="0"/>
              <a:t>Pons</a:t>
            </a:r>
          </a:p>
          <a:p>
            <a:pPr marL="514350" indent="-514350">
              <a:buAutoNum type="alphaLcPeriod"/>
            </a:pPr>
            <a:r>
              <a:rPr lang="en-US" sz="3200" dirty="0"/>
              <a:t>Medulla and pons</a:t>
            </a:r>
          </a:p>
          <a:p>
            <a:pPr marL="514350" indent="-514350">
              <a:buAutoNum type="alphaLcPeriod"/>
            </a:pPr>
            <a:r>
              <a:rPr lang="en-US" sz="3200" dirty="0"/>
              <a:t>Cerebellum</a:t>
            </a:r>
          </a:p>
          <a:p>
            <a:pPr marL="514350" indent="-514350">
              <a:buAutoNum type="alphaLcPeriod"/>
            </a:pPr>
            <a:r>
              <a:rPr lang="en-US" sz="3200" dirty="0"/>
              <a:t>Tentorium cerebelli</a:t>
            </a:r>
          </a:p>
        </p:txBody>
      </p:sp>
    </p:spTree>
    <p:extLst>
      <p:ext uri="{BB962C8B-B14F-4D97-AF65-F5344CB8AC3E}">
        <p14:creationId xmlns:p14="http://schemas.microsoft.com/office/powerpoint/2010/main" val="26666244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72DFE-41DF-354C-8D55-8F462048E28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293267"/>
          </a:solidFill>
          <a:ln>
            <a:solidFill>
              <a:srgbClr val="293267"/>
            </a:solidFill>
          </a:ln>
        </p:spPr>
        <p:txBody>
          <a:bodyPr>
            <a:noAutofit/>
          </a:bodyPr>
          <a:lstStyle/>
          <a:p>
            <a:pPr algn="ctr"/>
            <a:r>
              <a:rPr lang="en-GB" sz="3200" b="1" dirty="0">
                <a:solidFill>
                  <a:srgbClr val="00B0F0"/>
                </a:solidFill>
              </a:rPr>
              <a:t>Q6. </a:t>
            </a:r>
            <a:r>
              <a:rPr lang="en-GB" sz="3200" b="1" dirty="0">
                <a:solidFill>
                  <a:schemeClr val="bg1"/>
                </a:solidFill>
              </a:rPr>
              <a:t>Ventilator drive is controlled by peripheral and central (neural) chemoreceptors. Where are the central chemoreceptors located?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4BAD0E53-7C5C-A14F-9980-0CB4F341B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9181" y="6173037"/>
            <a:ext cx="9335310" cy="550159"/>
          </a:xfrm>
        </p:spPr>
        <p:txBody>
          <a:bodyPr/>
          <a:lstStyle/>
          <a:p>
            <a:pPr algn="l"/>
            <a:r>
              <a:rPr lang="en-US" dirty="0"/>
              <a:t>The Peer Teaching and MedSoc are not liable for false or misleading information. This session was created by students, for students, as a revision resource, therefore any resemblance to university questions is purely coincidental. Content has not been reviewed by and is therefore unaffiliated with Sheffield Medical School.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4442BA4-4209-724A-A942-FC70F7AB7A32}"/>
              </a:ext>
            </a:extLst>
          </p:cNvPr>
          <p:cNvSpPr/>
          <p:nvPr/>
        </p:nvSpPr>
        <p:spPr>
          <a:xfrm>
            <a:off x="137710" y="5650746"/>
            <a:ext cx="1089552" cy="117260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342140D-D47C-1944-A9AE-F0B86BD206D6}"/>
              </a:ext>
            </a:extLst>
          </p:cNvPr>
          <p:cNvGrpSpPr/>
          <p:nvPr/>
        </p:nvGrpSpPr>
        <p:grpSpPr>
          <a:xfrm>
            <a:off x="0" y="5582490"/>
            <a:ext cx="12070081" cy="1297375"/>
            <a:chOff x="0" y="5582490"/>
            <a:chExt cx="12070081" cy="1297375"/>
          </a:xfrm>
        </p:grpSpPr>
        <p:pic>
          <p:nvPicPr>
            <p:cNvPr id="7" name="Picture 4" descr="SHEFFIELD PEER TEACHING SOCIETY">
              <a:extLst>
                <a:ext uri="{FF2B5EF4-FFF2-40B4-BE49-F238E27FC236}">
                  <a16:creationId xmlns:a16="http://schemas.microsoft.com/office/drawing/2014/main" id="{756BA6DE-3C99-BD42-AB91-68D3A1842C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91" b="95814" l="1386" r="96767">
                          <a14:foregroundMark x1="76443" y1="31163" x2="61432" y2="20000"/>
                          <a14:foregroundMark x1="61432" y1="20000" x2="38799" y2="17442"/>
                          <a14:foregroundMark x1="38799" y1="17442" x2="26328" y2="23488"/>
                          <a14:foregroundMark x1="26328" y1="23488" x2="21478" y2="33953"/>
                          <a14:foregroundMark x1="21478" y1="33953" x2="24711" y2="56512"/>
                          <a14:foregroundMark x1="24711" y1="56512" x2="34642" y2="73721"/>
                          <a14:foregroundMark x1="34642" y1="73721" x2="41570" y2="80000"/>
                          <a14:foregroundMark x1="41570" y1="80000" x2="49885" y2="82558"/>
                          <a14:foregroundMark x1="49885" y1="82558" x2="59584" y2="81860"/>
                          <a14:foregroundMark x1="59584" y1="81860" x2="69515" y2="74884"/>
                          <a14:foregroundMark x1="69515" y1="74884" x2="83603" y2="41628"/>
                          <a14:foregroundMark x1="42725" y1="21860" x2="67898" y2="29070"/>
                          <a14:foregroundMark x1="67898" y1="29070" x2="42263" y2="18140"/>
                          <a14:foregroundMark x1="42263" y1="18140" x2="33256" y2="16512"/>
                          <a14:foregroundMark x1="33256" y1="16512" x2="49885" y2="15814"/>
                          <a14:foregroundMark x1="49885" y1="15814" x2="59815" y2="17209"/>
                          <a14:foregroundMark x1="59815" y1="17209" x2="42725" y2="15349"/>
                          <a14:foregroundMark x1="42725" y1="15349" x2="66513" y2="19535"/>
                          <a14:foregroundMark x1="66513" y1="19535" x2="78060" y2="31395"/>
                          <a14:foregroundMark x1="78060" y1="31395" x2="70901" y2="20233"/>
                          <a14:foregroundMark x1="70901" y1="20233" x2="77829" y2="31860"/>
                          <a14:foregroundMark x1="77829" y1="31860" x2="71132" y2="22093"/>
                          <a14:foregroundMark x1="71132" y1="22093" x2="76212" y2="30698"/>
                          <a14:foregroundMark x1="76212" y1="30698" x2="76212" y2="31163"/>
                          <a14:foregroundMark x1="24942" y1="23256" x2="18476" y2="29302"/>
                          <a14:foregroundMark x1="18476" y1="29302" x2="25866" y2="22326"/>
                          <a14:foregroundMark x1="25866" y1="22326" x2="17090" y2="32326"/>
                          <a14:foregroundMark x1="34411" y1="16977" x2="22864" y2="18837"/>
                          <a14:foregroundMark x1="22864" y1="18837" x2="16397" y2="24884"/>
                          <a14:foregroundMark x1="16397" y1="24884" x2="12933" y2="33023"/>
                          <a14:foregroundMark x1="12933" y1="33023" x2="13857" y2="53721"/>
                          <a14:foregroundMark x1="13857" y1="53721" x2="23788" y2="75814"/>
                          <a14:foregroundMark x1="23788" y1="75814" x2="34642" y2="84419"/>
                          <a14:foregroundMark x1="34642" y1="84419" x2="46651" y2="87209"/>
                          <a14:foregroundMark x1="46651" y1="87209" x2="57506" y2="83256"/>
                          <a14:foregroundMark x1="57506" y1="83256" x2="73210" y2="66512"/>
                          <a14:foregroundMark x1="73210" y1="66512" x2="80139" y2="46047"/>
                          <a14:foregroundMark x1="80139" y1="46047" x2="80370" y2="30930"/>
                          <a14:foregroundMark x1="80370" y1="30930" x2="75520" y2="19302"/>
                          <a14:foregroundMark x1="75520" y1="19302" x2="64896" y2="13023"/>
                          <a14:foregroundMark x1="64896" y1="13023" x2="56981" y2="10781"/>
                          <a14:foregroundMark x1="40046" y1="11177" x2="35104" y2="12326"/>
                          <a14:foregroundMark x1="35104" y1="12326" x2="17783" y2="29070"/>
                          <a14:foregroundMark x1="17783" y1="29070" x2="15473" y2="56512"/>
                          <a14:foregroundMark x1="15473" y1="56512" x2="17321" y2="67442"/>
                          <a14:foregroundMark x1="17321" y1="67442" x2="22402" y2="76047"/>
                          <a14:foregroundMark x1="22402" y1="76047" x2="30716" y2="82093"/>
                          <a14:foregroundMark x1="30716" y1="82093" x2="43418" y2="85116"/>
                          <a14:foregroundMark x1="43418" y1="85116" x2="54273" y2="84884"/>
                          <a14:foregroundMark x1="54273" y1="84884" x2="76443" y2="74186"/>
                          <a14:foregroundMark x1="76443" y1="74186" x2="82679" y2="66512"/>
                          <a14:foregroundMark x1="82679" y1="66512" x2="86605" y2="56744"/>
                          <a14:foregroundMark x1="86605" y1="56744" x2="87298" y2="39767"/>
                          <a14:foregroundMark x1="87298" y1="39767" x2="80831" y2="20233"/>
                          <a14:foregroundMark x1="94919" y1="52558" x2="94919" y2="52558"/>
                          <a14:foregroundMark x1="9469" y1="64419" x2="9469" y2="64419"/>
                          <a14:foregroundMark x1="45958" y1="92791" x2="45958" y2="92791"/>
                          <a14:foregroundMark x1="6928" y1="50698" x2="6928" y2="50698"/>
                          <a14:foregroundMark x1="49192" y1="3023" x2="49192" y2="3023"/>
                          <a14:foregroundMark x1="40647" y1="91163" x2="56813" y2="90698"/>
                          <a14:foregroundMark x1="56813" y1="90698" x2="69284" y2="81395"/>
                          <a14:foregroundMark x1="26328" y1="26512" x2="37182" y2="25349"/>
                          <a14:foregroundMark x1="37182" y1="25349" x2="27021" y2="28372"/>
                          <a14:foregroundMark x1="27021" y1="28372" x2="41801" y2="16279"/>
                          <a14:foregroundMark x1="41801" y1="16279" x2="35335" y2="24186"/>
                          <a14:foregroundMark x1="35335" y1="24186" x2="30947" y2="26744"/>
                          <a14:foregroundMark x1="1386" y1="50698" x2="1386" y2="50698"/>
                          <a14:foregroundMark x1="96767" y1="50000" x2="96767" y2="50000"/>
                          <a14:backgroundMark x1="693" y1="49302" x2="693" y2="49302"/>
                          <a14:backgroundMark x1="13626" y1="16279" x2="5312" y2="27442"/>
                          <a14:backgroundMark x1="33487" y1="96744" x2="49423" y2="97209"/>
                          <a14:backgroundMark x1="49423" y1="97209" x2="77598" y2="92558"/>
                          <a14:backgroundMark x1="4850" y1="72558" x2="3464" y2="28605"/>
                          <a14:backgroundMark x1="3464" y1="68837" x2="25404" y2="90465"/>
                          <a14:backgroundMark x1="25404" y1="90465" x2="36721" y2="95349"/>
                          <a14:backgroundMark x1="66513" y1="95349" x2="89376" y2="75116"/>
                          <a14:backgroundMark x1="89376" y1="75116" x2="97460" y2="59767"/>
                          <a14:backgroundMark x1="97460" y1="59767" x2="96998" y2="42093"/>
                          <a14:backgroundMark x1="96998" y1="42093" x2="87529" y2="15581"/>
                          <a14:backgroundMark x1="7852" y1="22791" x2="36028" y2="8140"/>
                          <a14:backgroundMark x1="36028" y1="8140" x2="53118" y2="7209"/>
                          <a14:backgroundMark x1="53118" y1="7209" x2="69053" y2="7907"/>
                          <a14:backgroundMark x1="69053" y1="7907" x2="84296" y2="16047"/>
                          <a14:backgroundMark x1="84296" y1="16047" x2="92610" y2="260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82490"/>
              <a:ext cx="1306426" cy="1297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Sheffield Medical Society">
              <a:extLst>
                <a:ext uri="{FF2B5EF4-FFF2-40B4-BE49-F238E27FC236}">
                  <a16:creationId xmlns:a16="http://schemas.microsoft.com/office/drawing/2014/main" id="{96ADA7C3-3F09-9349-9EB3-5AE8C0962A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763655" y="6054562"/>
              <a:ext cx="1306426" cy="768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3D24C0E-29E0-3A0C-2B48-F29BD4D6414F}"/>
              </a:ext>
            </a:extLst>
          </p:cNvPr>
          <p:cNvSpPr txBox="1"/>
          <p:nvPr/>
        </p:nvSpPr>
        <p:spPr>
          <a:xfrm>
            <a:off x="838200" y="2037585"/>
            <a:ext cx="609783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eriod"/>
            </a:pPr>
            <a:r>
              <a:rPr lang="en-US" sz="3200" dirty="0">
                <a:solidFill>
                  <a:srgbClr val="00B050"/>
                </a:solidFill>
              </a:rPr>
              <a:t>Medulla</a:t>
            </a:r>
          </a:p>
          <a:p>
            <a:pPr marL="514350" indent="-514350">
              <a:buAutoNum type="alphaLcPeriod"/>
            </a:pPr>
            <a:r>
              <a:rPr lang="en-US" sz="3200" dirty="0"/>
              <a:t>Pons</a:t>
            </a:r>
          </a:p>
          <a:p>
            <a:pPr marL="514350" indent="-514350">
              <a:buAutoNum type="alphaLcPeriod"/>
            </a:pPr>
            <a:r>
              <a:rPr lang="en-US" sz="3200" dirty="0"/>
              <a:t>Medulla and pons</a:t>
            </a:r>
          </a:p>
          <a:p>
            <a:pPr marL="514350" indent="-514350">
              <a:buAutoNum type="alphaLcPeriod"/>
            </a:pPr>
            <a:r>
              <a:rPr lang="en-US" sz="3200" dirty="0"/>
              <a:t>Cerebellum</a:t>
            </a:r>
          </a:p>
          <a:p>
            <a:pPr marL="514350" indent="-514350">
              <a:buAutoNum type="alphaLcPeriod"/>
            </a:pPr>
            <a:r>
              <a:rPr lang="en-US" sz="3200" dirty="0"/>
              <a:t>Tentorium cerebelli</a:t>
            </a:r>
          </a:p>
        </p:txBody>
      </p:sp>
    </p:spTree>
    <p:extLst>
      <p:ext uri="{BB962C8B-B14F-4D97-AF65-F5344CB8AC3E}">
        <p14:creationId xmlns:p14="http://schemas.microsoft.com/office/powerpoint/2010/main" val="3735125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72DFE-41DF-354C-8D55-8F462048E28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293267"/>
          </a:solidFill>
          <a:ln>
            <a:solidFill>
              <a:srgbClr val="293267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n-lt"/>
              </a:rPr>
              <a:t>Peripheral chemoreceptors</a:t>
            </a:r>
            <a:endParaRPr lang="en-US" sz="6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4BAD0E53-7C5C-A14F-9980-0CB4F341B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9181" y="6173037"/>
            <a:ext cx="9335310" cy="550159"/>
          </a:xfrm>
        </p:spPr>
        <p:txBody>
          <a:bodyPr/>
          <a:lstStyle/>
          <a:p>
            <a:pPr algn="l"/>
            <a:r>
              <a:rPr lang="en-US" dirty="0"/>
              <a:t>The Peer Teaching and MedSoc are not liable for false or misleading information. This session was created by students, for students, as a revision resource, therefore any resemblance to university questions is purely coincidental. Content has not been reviewed by and is therefore unaffiliated with Sheffield Medical School.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4442BA4-4209-724A-A942-FC70F7AB7A32}"/>
              </a:ext>
            </a:extLst>
          </p:cNvPr>
          <p:cNvSpPr/>
          <p:nvPr/>
        </p:nvSpPr>
        <p:spPr>
          <a:xfrm>
            <a:off x="137710" y="5650746"/>
            <a:ext cx="1089552" cy="117260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342140D-D47C-1944-A9AE-F0B86BD206D6}"/>
              </a:ext>
            </a:extLst>
          </p:cNvPr>
          <p:cNvGrpSpPr/>
          <p:nvPr/>
        </p:nvGrpSpPr>
        <p:grpSpPr>
          <a:xfrm>
            <a:off x="0" y="5582490"/>
            <a:ext cx="12070081" cy="1297375"/>
            <a:chOff x="0" y="5582490"/>
            <a:chExt cx="12070081" cy="1297375"/>
          </a:xfrm>
        </p:grpSpPr>
        <p:pic>
          <p:nvPicPr>
            <p:cNvPr id="7" name="Picture 4" descr="SHEFFIELD PEER TEACHING SOCIETY">
              <a:extLst>
                <a:ext uri="{FF2B5EF4-FFF2-40B4-BE49-F238E27FC236}">
                  <a16:creationId xmlns:a16="http://schemas.microsoft.com/office/drawing/2014/main" id="{756BA6DE-3C99-BD42-AB91-68D3A1842C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91" b="95814" l="1386" r="96767">
                          <a14:foregroundMark x1="76443" y1="31163" x2="61432" y2="20000"/>
                          <a14:foregroundMark x1="61432" y1="20000" x2="38799" y2="17442"/>
                          <a14:foregroundMark x1="38799" y1="17442" x2="26328" y2="23488"/>
                          <a14:foregroundMark x1="26328" y1="23488" x2="21478" y2="33953"/>
                          <a14:foregroundMark x1="21478" y1="33953" x2="24711" y2="56512"/>
                          <a14:foregroundMark x1="24711" y1="56512" x2="34642" y2="73721"/>
                          <a14:foregroundMark x1="34642" y1="73721" x2="41570" y2="80000"/>
                          <a14:foregroundMark x1="41570" y1="80000" x2="49885" y2="82558"/>
                          <a14:foregroundMark x1="49885" y1="82558" x2="59584" y2="81860"/>
                          <a14:foregroundMark x1="59584" y1="81860" x2="69515" y2="74884"/>
                          <a14:foregroundMark x1="69515" y1="74884" x2="83603" y2="41628"/>
                          <a14:foregroundMark x1="42725" y1="21860" x2="67898" y2="29070"/>
                          <a14:foregroundMark x1="67898" y1="29070" x2="42263" y2="18140"/>
                          <a14:foregroundMark x1="42263" y1="18140" x2="33256" y2="16512"/>
                          <a14:foregroundMark x1="33256" y1="16512" x2="49885" y2="15814"/>
                          <a14:foregroundMark x1="49885" y1="15814" x2="59815" y2="17209"/>
                          <a14:foregroundMark x1="59815" y1="17209" x2="42725" y2="15349"/>
                          <a14:foregroundMark x1="42725" y1="15349" x2="66513" y2="19535"/>
                          <a14:foregroundMark x1="66513" y1="19535" x2="78060" y2="31395"/>
                          <a14:foregroundMark x1="78060" y1="31395" x2="70901" y2="20233"/>
                          <a14:foregroundMark x1="70901" y1="20233" x2="77829" y2="31860"/>
                          <a14:foregroundMark x1="77829" y1="31860" x2="71132" y2="22093"/>
                          <a14:foregroundMark x1="71132" y1="22093" x2="76212" y2="30698"/>
                          <a14:foregroundMark x1="76212" y1="30698" x2="76212" y2="31163"/>
                          <a14:foregroundMark x1="24942" y1="23256" x2="18476" y2="29302"/>
                          <a14:foregroundMark x1="18476" y1="29302" x2="25866" y2="22326"/>
                          <a14:foregroundMark x1="25866" y1="22326" x2="17090" y2="32326"/>
                          <a14:foregroundMark x1="34411" y1="16977" x2="22864" y2="18837"/>
                          <a14:foregroundMark x1="22864" y1="18837" x2="16397" y2="24884"/>
                          <a14:foregroundMark x1="16397" y1="24884" x2="12933" y2="33023"/>
                          <a14:foregroundMark x1="12933" y1="33023" x2="13857" y2="53721"/>
                          <a14:foregroundMark x1="13857" y1="53721" x2="23788" y2="75814"/>
                          <a14:foregroundMark x1="23788" y1="75814" x2="34642" y2="84419"/>
                          <a14:foregroundMark x1="34642" y1="84419" x2="46651" y2="87209"/>
                          <a14:foregroundMark x1="46651" y1="87209" x2="57506" y2="83256"/>
                          <a14:foregroundMark x1="57506" y1="83256" x2="73210" y2="66512"/>
                          <a14:foregroundMark x1="73210" y1="66512" x2="80139" y2="46047"/>
                          <a14:foregroundMark x1="80139" y1="46047" x2="80370" y2="30930"/>
                          <a14:foregroundMark x1="80370" y1="30930" x2="75520" y2="19302"/>
                          <a14:foregroundMark x1="75520" y1="19302" x2="64896" y2="13023"/>
                          <a14:foregroundMark x1="64896" y1="13023" x2="56981" y2="10781"/>
                          <a14:foregroundMark x1="40046" y1="11177" x2="35104" y2="12326"/>
                          <a14:foregroundMark x1="35104" y1="12326" x2="17783" y2="29070"/>
                          <a14:foregroundMark x1="17783" y1="29070" x2="15473" y2="56512"/>
                          <a14:foregroundMark x1="15473" y1="56512" x2="17321" y2="67442"/>
                          <a14:foregroundMark x1="17321" y1="67442" x2="22402" y2="76047"/>
                          <a14:foregroundMark x1="22402" y1="76047" x2="30716" y2="82093"/>
                          <a14:foregroundMark x1="30716" y1="82093" x2="43418" y2="85116"/>
                          <a14:foregroundMark x1="43418" y1="85116" x2="54273" y2="84884"/>
                          <a14:foregroundMark x1="54273" y1="84884" x2="76443" y2="74186"/>
                          <a14:foregroundMark x1="76443" y1="74186" x2="82679" y2="66512"/>
                          <a14:foregroundMark x1="82679" y1="66512" x2="86605" y2="56744"/>
                          <a14:foregroundMark x1="86605" y1="56744" x2="87298" y2="39767"/>
                          <a14:foregroundMark x1="87298" y1="39767" x2="80831" y2="20233"/>
                          <a14:foregroundMark x1="94919" y1="52558" x2="94919" y2="52558"/>
                          <a14:foregroundMark x1="9469" y1="64419" x2="9469" y2="64419"/>
                          <a14:foregroundMark x1="45958" y1="92791" x2="45958" y2="92791"/>
                          <a14:foregroundMark x1="6928" y1="50698" x2="6928" y2="50698"/>
                          <a14:foregroundMark x1="49192" y1="3023" x2="49192" y2="3023"/>
                          <a14:foregroundMark x1="40647" y1="91163" x2="56813" y2="90698"/>
                          <a14:foregroundMark x1="56813" y1="90698" x2="69284" y2="81395"/>
                          <a14:foregroundMark x1="26328" y1="26512" x2="37182" y2="25349"/>
                          <a14:foregroundMark x1="37182" y1="25349" x2="27021" y2="28372"/>
                          <a14:foregroundMark x1="27021" y1="28372" x2="41801" y2="16279"/>
                          <a14:foregroundMark x1="41801" y1="16279" x2="35335" y2="24186"/>
                          <a14:foregroundMark x1="35335" y1="24186" x2="30947" y2="26744"/>
                          <a14:foregroundMark x1="1386" y1="50698" x2="1386" y2="50698"/>
                          <a14:foregroundMark x1="96767" y1="50000" x2="96767" y2="50000"/>
                          <a14:backgroundMark x1="693" y1="49302" x2="693" y2="49302"/>
                          <a14:backgroundMark x1="13626" y1="16279" x2="5312" y2="27442"/>
                          <a14:backgroundMark x1="33487" y1="96744" x2="49423" y2="97209"/>
                          <a14:backgroundMark x1="49423" y1="97209" x2="77598" y2="92558"/>
                          <a14:backgroundMark x1="4850" y1="72558" x2="3464" y2="28605"/>
                          <a14:backgroundMark x1="3464" y1="68837" x2="25404" y2="90465"/>
                          <a14:backgroundMark x1="25404" y1="90465" x2="36721" y2="95349"/>
                          <a14:backgroundMark x1="66513" y1="95349" x2="89376" y2="75116"/>
                          <a14:backgroundMark x1="89376" y1="75116" x2="97460" y2="59767"/>
                          <a14:backgroundMark x1="97460" y1="59767" x2="96998" y2="42093"/>
                          <a14:backgroundMark x1="96998" y1="42093" x2="87529" y2="15581"/>
                          <a14:backgroundMark x1="7852" y1="22791" x2="36028" y2="8140"/>
                          <a14:backgroundMark x1="36028" y1="8140" x2="53118" y2="7209"/>
                          <a14:backgroundMark x1="53118" y1="7209" x2="69053" y2="7907"/>
                          <a14:backgroundMark x1="69053" y1="7907" x2="84296" y2="16047"/>
                          <a14:backgroundMark x1="84296" y1="16047" x2="92610" y2="260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82490"/>
              <a:ext cx="1306426" cy="1297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Sheffield Medical Society">
              <a:extLst>
                <a:ext uri="{FF2B5EF4-FFF2-40B4-BE49-F238E27FC236}">
                  <a16:creationId xmlns:a16="http://schemas.microsoft.com/office/drawing/2014/main" id="{96ADA7C3-3F09-9349-9EB3-5AE8C0962A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763655" y="6054562"/>
              <a:ext cx="1306426" cy="768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 descr="Medulla oblongata - Wikipedia">
            <a:extLst>
              <a:ext uri="{FF2B5EF4-FFF2-40B4-BE49-F238E27FC236}">
                <a16:creationId xmlns:a16="http://schemas.microsoft.com/office/drawing/2014/main" id="{E8E38207-EE75-1774-4181-8C3AC03D1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220" y="1787905"/>
            <a:ext cx="5671560" cy="4287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46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72DFE-41DF-354C-8D55-8F462048E28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293267"/>
          </a:solidFill>
          <a:ln>
            <a:solidFill>
              <a:srgbClr val="293267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Aims and Objectives</a:t>
            </a:r>
          </a:p>
        </p:txBody>
      </p:sp>
      <p:sp>
        <p:nvSpPr>
          <p:cNvPr id="5" name="Shape 97">
            <a:extLst>
              <a:ext uri="{FF2B5EF4-FFF2-40B4-BE49-F238E27FC236}">
                <a16:creationId xmlns:a16="http://schemas.microsoft.com/office/drawing/2014/main" id="{6D7A6F5B-6327-4844-BD16-4BB44595B27A}"/>
              </a:ext>
            </a:extLst>
          </p:cNvPr>
          <p:cNvSpPr txBox="1">
            <a:spLocks/>
          </p:cNvSpPr>
          <p:nvPr/>
        </p:nvSpPr>
        <p:spPr>
          <a:xfrm>
            <a:off x="759036" y="1946877"/>
            <a:ext cx="10515600" cy="42843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GB" sz="3200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Basic overview of </a:t>
            </a:r>
            <a:r>
              <a:rPr lang="en-GB" sz="3200" dirty="0">
                <a:solidFill>
                  <a:srgbClr val="00B0F0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respiratory</a:t>
            </a:r>
            <a:r>
              <a:rPr lang="en-GB" sz="3200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 in </a:t>
            </a:r>
            <a:r>
              <a:rPr lang="en-GB" sz="3200" dirty="0">
                <a:solidFill>
                  <a:srgbClr val="00B0F0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Phase 1, </a:t>
            </a:r>
            <a:r>
              <a:rPr lang="en-GB" sz="3200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introducing some concepts from </a:t>
            </a:r>
            <a:r>
              <a:rPr lang="en-GB" sz="3200" dirty="0">
                <a:solidFill>
                  <a:srgbClr val="FF0000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Phase 2a </a:t>
            </a:r>
          </a:p>
          <a:p>
            <a:pPr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GB" sz="3200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13 questions with explanations</a:t>
            </a:r>
            <a:endParaRPr lang="en-GB" sz="3600" dirty="0">
              <a:solidFill>
                <a:schemeClr val="dk1"/>
              </a:solidFill>
              <a:latin typeface="Calibri" panose="020F0502020204030204" pitchFamily="34" charset="0"/>
              <a:ea typeface="Didot" charset="0"/>
              <a:cs typeface="Calibri" panose="020F0502020204030204" pitchFamily="34" charset="0"/>
              <a:sym typeface="Calibri"/>
            </a:endParaRPr>
          </a:p>
          <a:p>
            <a:pPr>
              <a:spcBef>
                <a:spcPts val="0"/>
              </a:spcBef>
              <a:buClr>
                <a:schemeClr val="dk1"/>
              </a:buClr>
              <a:buSzPct val="25000"/>
              <a:buFontTx/>
              <a:buChar char="-"/>
            </a:pPr>
            <a:r>
              <a:rPr lang="en-GB" sz="3200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 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90450A8C-76E1-F34A-A7BC-95F5F2841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9181" y="6173037"/>
            <a:ext cx="9335310" cy="550159"/>
          </a:xfrm>
        </p:spPr>
        <p:txBody>
          <a:bodyPr/>
          <a:lstStyle/>
          <a:p>
            <a:pPr algn="l"/>
            <a:r>
              <a:rPr lang="en-US" dirty="0"/>
              <a:t>The Peer Teaching and MedSoc are not liable for false or misleading information. This session was created by students, for students, as a revision resource, therefore any resemblance to university questions is purely coincidental. Content has not been reviewed by and is therefore unaffiliated with Sheffield Medical School. 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7E09FE4-55FC-7F47-BCF2-28EC9BF57576}"/>
              </a:ext>
            </a:extLst>
          </p:cNvPr>
          <p:cNvSpPr/>
          <p:nvPr/>
        </p:nvSpPr>
        <p:spPr>
          <a:xfrm>
            <a:off x="137710" y="5650746"/>
            <a:ext cx="1089552" cy="117260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44F32E0-E072-3F4C-BDEF-54EDBC2D155F}"/>
              </a:ext>
            </a:extLst>
          </p:cNvPr>
          <p:cNvGrpSpPr/>
          <p:nvPr/>
        </p:nvGrpSpPr>
        <p:grpSpPr>
          <a:xfrm>
            <a:off x="0" y="5582490"/>
            <a:ext cx="12070081" cy="1297375"/>
            <a:chOff x="0" y="5582490"/>
            <a:chExt cx="12070081" cy="1297375"/>
          </a:xfrm>
        </p:grpSpPr>
        <p:pic>
          <p:nvPicPr>
            <p:cNvPr id="7" name="Picture 4" descr="SHEFFIELD PEER TEACHING SOCIETY">
              <a:extLst>
                <a:ext uri="{FF2B5EF4-FFF2-40B4-BE49-F238E27FC236}">
                  <a16:creationId xmlns:a16="http://schemas.microsoft.com/office/drawing/2014/main" id="{642DE56C-A765-8D42-9622-BD52FD04EF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91" b="95814" l="1386" r="96767">
                          <a14:foregroundMark x1="76443" y1="31163" x2="61432" y2="20000"/>
                          <a14:foregroundMark x1="61432" y1="20000" x2="38799" y2="17442"/>
                          <a14:foregroundMark x1="38799" y1="17442" x2="26328" y2="23488"/>
                          <a14:foregroundMark x1="26328" y1="23488" x2="21478" y2="33953"/>
                          <a14:foregroundMark x1="21478" y1="33953" x2="24711" y2="56512"/>
                          <a14:foregroundMark x1="24711" y1="56512" x2="34642" y2="73721"/>
                          <a14:foregroundMark x1="34642" y1="73721" x2="41570" y2="80000"/>
                          <a14:foregroundMark x1="41570" y1="80000" x2="49885" y2="82558"/>
                          <a14:foregroundMark x1="49885" y1="82558" x2="59584" y2="81860"/>
                          <a14:foregroundMark x1="59584" y1="81860" x2="69515" y2="74884"/>
                          <a14:foregroundMark x1="69515" y1="74884" x2="83603" y2="41628"/>
                          <a14:foregroundMark x1="42725" y1="21860" x2="67898" y2="29070"/>
                          <a14:foregroundMark x1="67898" y1="29070" x2="42263" y2="18140"/>
                          <a14:foregroundMark x1="42263" y1="18140" x2="33256" y2="16512"/>
                          <a14:foregroundMark x1="33256" y1="16512" x2="49885" y2="15814"/>
                          <a14:foregroundMark x1="49885" y1="15814" x2="59815" y2="17209"/>
                          <a14:foregroundMark x1="59815" y1="17209" x2="42725" y2="15349"/>
                          <a14:foregroundMark x1="42725" y1="15349" x2="66513" y2="19535"/>
                          <a14:foregroundMark x1="66513" y1="19535" x2="78060" y2="31395"/>
                          <a14:foregroundMark x1="78060" y1="31395" x2="70901" y2="20233"/>
                          <a14:foregroundMark x1="70901" y1="20233" x2="77829" y2="31860"/>
                          <a14:foregroundMark x1="77829" y1="31860" x2="71132" y2="22093"/>
                          <a14:foregroundMark x1="71132" y1="22093" x2="76212" y2="30698"/>
                          <a14:foregroundMark x1="76212" y1="30698" x2="76212" y2="31163"/>
                          <a14:foregroundMark x1="24942" y1="23256" x2="18476" y2="29302"/>
                          <a14:foregroundMark x1="18476" y1="29302" x2="25866" y2="22326"/>
                          <a14:foregroundMark x1="25866" y1="22326" x2="17090" y2="32326"/>
                          <a14:foregroundMark x1="34411" y1="16977" x2="22864" y2="18837"/>
                          <a14:foregroundMark x1="22864" y1="18837" x2="16397" y2="24884"/>
                          <a14:foregroundMark x1="16397" y1="24884" x2="12933" y2="33023"/>
                          <a14:foregroundMark x1="12933" y1="33023" x2="13857" y2="53721"/>
                          <a14:foregroundMark x1="13857" y1="53721" x2="23788" y2="75814"/>
                          <a14:foregroundMark x1="23788" y1="75814" x2="34642" y2="84419"/>
                          <a14:foregroundMark x1="34642" y1="84419" x2="46651" y2="87209"/>
                          <a14:foregroundMark x1="46651" y1="87209" x2="57506" y2="83256"/>
                          <a14:foregroundMark x1="57506" y1="83256" x2="73210" y2="66512"/>
                          <a14:foregroundMark x1="73210" y1="66512" x2="80139" y2="46047"/>
                          <a14:foregroundMark x1="80139" y1="46047" x2="80370" y2="30930"/>
                          <a14:foregroundMark x1="80370" y1="30930" x2="75520" y2="19302"/>
                          <a14:foregroundMark x1="75520" y1="19302" x2="64896" y2="13023"/>
                          <a14:foregroundMark x1="64896" y1="13023" x2="56981" y2="10781"/>
                          <a14:foregroundMark x1="40046" y1="11177" x2="35104" y2="12326"/>
                          <a14:foregroundMark x1="35104" y1="12326" x2="17783" y2="29070"/>
                          <a14:foregroundMark x1="17783" y1="29070" x2="15473" y2="56512"/>
                          <a14:foregroundMark x1="15473" y1="56512" x2="17321" y2="67442"/>
                          <a14:foregroundMark x1="17321" y1="67442" x2="22402" y2="76047"/>
                          <a14:foregroundMark x1="22402" y1="76047" x2="30716" y2="82093"/>
                          <a14:foregroundMark x1="30716" y1="82093" x2="43418" y2="85116"/>
                          <a14:foregroundMark x1="43418" y1="85116" x2="54273" y2="84884"/>
                          <a14:foregroundMark x1="54273" y1="84884" x2="76443" y2="74186"/>
                          <a14:foregroundMark x1="76443" y1="74186" x2="82679" y2="66512"/>
                          <a14:foregroundMark x1="82679" y1="66512" x2="86605" y2="56744"/>
                          <a14:foregroundMark x1="86605" y1="56744" x2="87298" y2="39767"/>
                          <a14:foregroundMark x1="87298" y1="39767" x2="80831" y2="20233"/>
                          <a14:foregroundMark x1="94919" y1="52558" x2="94919" y2="52558"/>
                          <a14:foregroundMark x1="9469" y1="64419" x2="9469" y2="64419"/>
                          <a14:foregroundMark x1="45958" y1="92791" x2="45958" y2="92791"/>
                          <a14:foregroundMark x1="6928" y1="50698" x2="6928" y2="50698"/>
                          <a14:foregroundMark x1="49192" y1="3023" x2="49192" y2="3023"/>
                          <a14:foregroundMark x1="40647" y1="91163" x2="56813" y2="90698"/>
                          <a14:foregroundMark x1="56813" y1="90698" x2="69284" y2="81395"/>
                          <a14:foregroundMark x1="26328" y1="26512" x2="37182" y2="25349"/>
                          <a14:foregroundMark x1="37182" y1="25349" x2="27021" y2="28372"/>
                          <a14:foregroundMark x1="27021" y1="28372" x2="41801" y2="16279"/>
                          <a14:foregroundMark x1="41801" y1="16279" x2="35335" y2="24186"/>
                          <a14:foregroundMark x1="35335" y1="24186" x2="30947" y2="26744"/>
                          <a14:foregroundMark x1="1386" y1="50698" x2="1386" y2="50698"/>
                          <a14:foregroundMark x1="96767" y1="50000" x2="96767" y2="50000"/>
                          <a14:backgroundMark x1="693" y1="49302" x2="693" y2="49302"/>
                          <a14:backgroundMark x1="13626" y1="16279" x2="5312" y2="27442"/>
                          <a14:backgroundMark x1="33487" y1="96744" x2="49423" y2="97209"/>
                          <a14:backgroundMark x1="49423" y1="97209" x2="77598" y2="92558"/>
                          <a14:backgroundMark x1="4850" y1="72558" x2="3464" y2="28605"/>
                          <a14:backgroundMark x1="3464" y1="68837" x2="25404" y2="90465"/>
                          <a14:backgroundMark x1="25404" y1="90465" x2="36721" y2="95349"/>
                          <a14:backgroundMark x1="66513" y1="95349" x2="89376" y2="75116"/>
                          <a14:backgroundMark x1="89376" y1="75116" x2="97460" y2="59767"/>
                          <a14:backgroundMark x1="97460" y1="59767" x2="96998" y2="42093"/>
                          <a14:backgroundMark x1="96998" y1="42093" x2="87529" y2="15581"/>
                          <a14:backgroundMark x1="7852" y1="22791" x2="36028" y2="8140"/>
                          <a14:backgroundMark x1="36028" y1="8140" x2="53118" y2="7209"/>
                          <a14:backgroundMark x1="53118" y1="7209" x2="69053" y2="7907"/>
                          <a14:backgroundMark x1="69053" y1="7907" x2="84296" y2="16047"/>
                          <a14:backgroundMark x1="84296" y1="16047" x2="92610" y2="260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82490"/>
              <a:ext cx="1306426" cy="1297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Sheffield Medical Society">
              <a:extLst>
                <a:ext uri="{FF2B5EF4-FFF2-40B4-BE49-F238E27FC236}">
                  <a16:creationId xmlns:a16="http://schemas.microsoft.com/office/drawing/2014/main" id="{A4EE3FA4-933D-B548-BEF0-9C71E39945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763655" y="6054562"/>
              <a:ext cx="1306426" cy="768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678191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72DFE-41DF-354C-8D55-8F462048E28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293267"/>
          </a:solidFill>
          <a:ln>
            <a:solidFill>
              <a:srgbClr val="293267"/>
            </a:solidFill>
          </a:ln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Central chemoreceptors involved in respiration</a:t>
            </a:r>
            <a:endParaRPr lang="en-US" sz="6600" b="1" dirty="0">
              <a:solidFill>
                <a:schemeClr val="bg1"/>
              </a:solidFill>
            </a:endParaRP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4BAD0E53-7C5C-A14F-9980-0CB4F341B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9181" y="6173037"/>
            <a:ext cx="9335310" cy="550159"/>
          </a:xfrm>
        </p:spPr>
        <p:txBody>
          <a:bodyPr/>
          <a:lstStyle/>
          <a:p>
            <a:pPr algn="l"/>
            <a:r>
              <a:rPr lang="en-US" dirty="0"/>
              <a:t>The Peer Teaching and MedSoc are not liable for false or misleading information. This session was created by students, for students, as a revision resource, therefore any resemblance to university questions is purely coincidental. Content has not been reviewed by and is therefore unaffiliated with Sheffield Medical School.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4442BA4-4209-724A-A942-FC70F7AB7A32}"/>
              </a:ext>
            </a:extLst>
          </p:cNvPr>
          <p:cNvSpPr/>
          <p:nvPr/>
        </p:nvSpPr>
        <p:spPr>
          <a:xfrm>
            <a:off x="137710" y="5650746"/>
            <a:ext cx="1089552" cy="117260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342140D-D47C-1944-A9AE-F0B86BD206D6}"/>
              </a:ext>
            </a:extLst>
          </p:cNvPr>
          <p:cNvGrpSpPr/>
          <p:nvPr/>
        </p:nvGrpSpPr>
        <p:grpSpPr>
          <a:xfrm>
            <a:off x="0" y="5582490"/>
            <a:ext cx="12070081" cy="1297375"/>
            <a:chOff x="0" y="5582490"/>
            <a:chExt cx="12070081" cy="1297375"/>
          </a:xfrm>
        </p:grpSpPr>
        <p:pic>
          <p:nvPicPr>
            <p:cNvPr id="7" name="Picture 4" descr="SHEFFIELD PEER TEACHING SOCIETY">
              <a:extLst>
                <a:ext uri="{FF2B5EF4-FFF2-40B4-BE49-F238E27FC236}">
                  <a16:creationId xmlns:a16="http://schemas.microsoft.com/office/drawing/2014/main" id="{756BA6DE-3C99-BD42-AB91-68D3A1842C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91" b="95814" l="1386" r="96767">
                          <a14:foregroundMark x1="76443" y1="31163" x2="61432" y2="20000"/>
                          <a14:foregroundMark x1="61432" y1="20000" x2="38799" y2="17442"/>
                          <a14:foregroundMark x1="38799" y1="17442" x2="26328" y2="23488"/>
                          <a14:foregroundMark x1="26328" y1="23488" x2="21478" y2="33953"/>
                          <a14:foregroundMark x1="21478" y1="33953" x2="24711" y2="56512"/>
                          <a14:foregroundMark x1="24711" y1="56512" x2="34642" y2="73721"/>
                          <a14:foregroundMark x1="34642" y1="73721" x2="41570" y2="80000"/>
                          <a14:foregroundMark x1="41570" y1="80000" x2="49885" y2="82558"/>
                          <a14:foregroundMark x1="49885" y1="82558" x2="59584" y2="81860"/>
                          <a14:foregroundMark x1="59584" y1="81860" x2="69515" y2="74884"/>
                          <a14:foregroundMark x1="69515" y1="74884" x2="83603" y2="41628"/>
                          <a14:foregroundMark x1="42725" y1="21860" x2="67898" y2="29070"/>
                          <a14:foregroundMark x1="67898" y1="29070" x2="42263" y2="18140"/>
                          <a14:foregroundMark x1="42263" y1="18140" x2="33256" y2="16512"/>
                          <a14:foregroundMark x1="33256" y1="16512" x2="49885" y2="15814"/>
                          <a14:foregroundMark x1="49885" y1="15814" x2="59815" y2="17209"/>
                          <a14:foregroundMark x1="59815" y1="17209" x2="42725" y2="15349"/>
                          <a14:foregroundMark x1="42725" y1="15349" x2="66513" y2="19535"/>
                          <a14:foregroundMark x1="66513" y1="19535" x2="78060" y2="31395"/>
                          <a14:foregroundMark x1="78060" y1="31395" x2="70901" y2="20233"/>
                          <a14:foregroundMark x1="70901" y1="20233" x2="77829" y2="31860"/>
                          <a14:foregroundMark x1="77829" y1="31860" x2="71132" y2="22093"/>
                          <a14:foregroundMark x1="71132" y1="22093" x2="76212" y2="30698"/>
                          <a14:foregroundMark x1="76212" y1="30698" x2="76212" y2="31163"/>
                          <a14:foregroundMark x1="24942" y1="23256" x2="18476" y2="29302"/>
                          <a14:foregroundMark x1="18476" y1="29302" x2="25866" y2="22326"/>
                          <a14:foregroundMark x1="25866" y1="22326" x2="17090" y2="32326"/>
                          <a14:foregroundMark x1="34411" y1="16977" x2="22864" y2="18837"/>
                          <a14:foregroundMark x1="22864" y1="18837" x2="16397" y2="24884"/>
                          <a14:foregroundMark x1="16397" y1="24884" x2="12933" y2="33023"/>
                          <a14:foregroundMark x1="12933" y1="33023" x2="13857" y2="53721"/>
                          <a14:foregroundMark x1="13857" y1="53721" x2="23788" y2="75814"/>
                          <a14:foregroundMark x1="23788" y1="75814" x2="34642" y2="84419"/>
                          <a14:foregroundMark x1="34642" y1="84419" x2="46651" y2="87209"/>
                          <a14:foregroundMark x1="46651" y1="87209" x2="57506" y2="83256"/>
                          <a14:foregroundMark x1="57506" y1="83256" x2="73210" y2="66512"/>
                          <a14:foregroundMark x1="73210" y1="66512" x2="80139" y2="46047"/>
                          <a14:foregroundMark x1="80139" y1="46047" x2="80370" y2="30930"/>
                          <a14:foregroundMark x1="80370" y1="30930" x2="75520" y2="19302"/>
                          <a14:foregroundMark x1="75520" y1="19302" x2="64896" y2="13023"/>
                          <a14:foregroundMark x1="64896" y1="13023" x2="56981" y2="10781"/>
                          <a14:foregroundMark x1="40046" y1="11177" x2="35104" y2="12326"/>
                          <a14:foregroundMark x1="35104" y1="12326" x2="17783" y2="29070"/>
                          <a14:foregroundMark x1="17783" y1="29070" x2="15473" y2="56512"/>
                          <a14:foregroundMark x1="15473" y1="56512" x2="17321" y2="67442"/>
                          <a14:foregroundMark x1="17321" y1="67442" x2="22402" y2="76047"/>
                          <a14:foregroundMark x1="22402" y1="76047" x2="30716" y2="82093"/>
                          <a14:foregroundMark x1="30716" y1="82093" x2="43418" y2="85116"/>
                          <a14:foregroundMark x1="43418" y1="85116" x2="54273" y2="84884"/>
                          <a14:foregroundMark x1="54273" y1="84884" x2="76443" y2="74186"/>
                          <a14:foregroundMark x1="76443" y1="74186" x2="82679" y2="66512"/>
                          <a14:foregroundMark x1="82679" y1="66512" x2="86605" y2="56744"/>
                          <a14:foregroundMark x1="86605" y1="56744" x2="87298" y2="39767"/>
                          <a14:foregroundMark x1="87298" y1="39767" x2="80831" y2="20233"/>
                          <a14:foregroundMark x1="94919" y1="52558" x2="94919" y2="52558"/>
                          <a14:foregroundMark x1="9469" y1="64419" x2="9469" y2="64419"/>
                          <a14:foregroundMark x1="45958" y1="92791" x2="45958" y2="92791"/>
                          <a14:foregroundMark x1="6928" y1="50698" x2="6928" y2="50698"/>
                          <a14:foregroundMark x1="49192" y1="3023" x2="49192" y2="3023"/>
                          <a14:foregroundMark x1="40647" y1="91163" x2="56813" y2="90698"/>
                          <a14:foregroundMark x1="56813" y1="90698" x2="69284" y2="81395"/>
                          <a14:foregroundMark x1="26328" y1="26512" x2="37182" y2="25349"/>
                          <a14:foregroundMark x1="37182" y1="25349" x2="27021" y2="28372"/>
                          <a14:foregroundMark x1="27021" y1="28372" x2="41801" y2="16279"/>
                          <a14:foregroundMark x1="41801" y1="16279" x2="35335" y2="24186"/>
                          <a14:foregroundMark x1="35335" y1="24186" x2="30947" y2="26744"/>
                          <a14:foregroundMark x1="1386" y1="50698" x2="1386" y2="50698"/>
                          <a14:foregroundMark x1="96767" y1="50000" x2="96767" y2="50000"/>
                          <a14:backgroundMark x1="693" y1="49302" x2="693" y2="49302"/>
                          <a14:backgroundMark x1="13626" y1="16279" x2="5312" y2="27442"/>
                          <a14:backgroundMark x1="33487" y1="96744" x2="49423" y2="97209"/>
                          <a14:backgroundMark x1="49423" y1="97209" x2="77598" y2="92558"/>
                          <a14:backgroundMark x1="4850" y1="72558" x2="3464" y2="28605"/>
                          <a14:backgroundMark x1="3464" y1="68837" x2="25404" y2="90465"/>
                          <a14:backgroundMark x1="25404" y1="90465" x2="36721" y2="95349"/>
                          <a14:backgroundMark x1="66513" y1="95349" x2="89376" y2="75116"/>
                          <a14:backgroundMark x1="89376" y1="75116" x2="97460" y2="59767"/>
                          <a14:backgroundMark x1="97460" y1="59767" x2="96998" y2="42093"/>
                          <a14:backgroundMark x1="96998" y1="42093" x2="87529" y2="15581"/>
                          <a14:backgroundMark x1="7852" y1="22791" x2="36028" y2="8140"/>
                          <a14:backgroundMark x1="36028" y1="8140" x2="53118" y2="7209"/>
                          <a14:backgroundMark x1="53118" y1="7209" x2="69053" y2="7907"/>
                          <a14:backgroundMark x1="69053" y1="7907" x2="84296" y2="16047"/>
                          <a14:backgroundMark x1="84296" y1="16047" x2="92610" y2="260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82490"/>
              <a:ext cx="1306426" cy="1297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Sheffield Medical Society">
              <a:extLst>
                <a:ext uri="{FF2B5EF4-FFF2-40B4-BE49-F238E27FC236}">
                  <a16:creationId xmlns:a16="http://schemas.microsoft.com/office/drawing/2014/main" id="{96ADA7C3-3F09-9349-9EB3-5AE8C0962A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763655" y="6054562"/>
              <a:ext cx="1306426" cy="768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D2B41F6-C9D1-78BA-54BD-84615147C71F}"/>
              </a:ext>
            </a:extLst>
          </p:cNvPr>
          <p:cNvSpPr txBox="1"/>
          <p:nvPr/>
        </p:nvSpPr>
        <p:spPr>
          <a:xfrm>
            <a:off x="708936" y="1903636"/>
            <a:ext cx="1136114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Located in medulla</a:t>
            </a:r>
          </a:p>
          <a:p>
            <a:endParaRPr lang="en-US" sz="2400" dirty="0"/>
          </a:p>
          <a:p>
            <a:r>
              <a:rPr lang="en-US" sz="2400" dirty="0"/>
              <a:t>Detect changes in CO2</a:t>
            </a:r>
          </a:p>
          <a:p>
            <a:endParaRPr lang="en-US" sz="2400" dirty="0"/>
          </a:p>
          <a:p>
            <a:r>
              <a:rPr lang="en-US" sz="2400" dirty="0"/>
              <a:t>Send impulses to respiratory </a:t>
            </a:r>
            <a:r>
              <a:rPr lang="en-US" sz="2400" dirty="0" err="1"/>
              <a:t>centre</a:t>
            </a:r>
            <a:r>
              <a:rPr lang="en-US" sz="2400" dirty="0"/>
              <a:t> in medulla to initiate change in ventilation to restore normal CO2</a:t>
            </a:r>
          </a:p>
          <a:p>
            <a:endParaRPr lang="en-US" sz="2400" dirty="0"/>
          </a:p>
          <a:p>
            <a:r>
              <a:rPr lang="en-US" sz="2400" dirty="0"/>
              <a:t>↑ CO2 = ↑ ventilation</a:t>
            </a:r>
          </a:p>
          <a:p>
            <a:endParaRPr lang="en-US" sz="2400" dirty="0"/>
          </a:p>
          <a:p>
            <a:r>
              <a:rPr lang="en-US" sz="2400" dirty="0"/>
              <a:t>↓ CO2 = ↓ ventilation</a:t>
            </a:r>
          </a:p>
        </p:txBody>
      </p:sp>
    </p:spTree>
    <p:extLst>
      <p:ext uri="{BB962C8B-B14F-4D97-AF65-F5344CB8AC3E}">
        <p14:creationId xmlns:p14="http://schemas.microsoft.com/office/powerpoint/2010/main" val="26993450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72DFE-41DF-354C-8D55-8F462048E28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293267"/>
          </a:solidFill>
          <a:ln>
            <a:solidFill>
              <a:srgbClr val="293267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n-lt"/>
              </a:rPr>
              <a:t>How do central chemoreceptors detect changes in CO2</a:t>
            </a:r>
            <a:endParaRPr lang="en-US" sz="6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4BAD0E53-7C5C-A14F-9980-0CB4F341B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9181" y="6173037"/>
            <a:ext cx="9335310" cy="550159"/>
          </a:xfrm>
        </p:spPr>
        <p:txBody>
          <a:bodyPr/>
          <a:lstStyle/>
          <a:p>
            <a:pPr algn="l"/>
            <a:r>
              <a:rPr lang="en-US" dirty="0"/>
              <a:t>The Peer Teaching and MedSoc are not liable for false or misleading information. This session was created by students, for students, as a revision resource, therefore any resemblance to university questions is purely coincidental. Content has not been reviewed by and is therefore unaffiliated with Sheffield Medical School.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4442BA4-4209-724A-A942-FC70F7AB7A32}"/>
              </a:ext>
            </a:extLst>
          </p:cNvPr>
          <p:cNvSpPr/>
          <p:nvPr/>
        </p:nvSpPr>
        <p:spPr>
          <a:xfrm>
            <a:off x="137710" y="5650746"/>
            <a:ext cx="1089552" cy="117260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342140D-D47C-1944-A9AE-F0B86BD206D6}"/>
              </a:ext>
            </a:extLst>
          </p:cNvPr>
          <p:cNvGrpSpPr/>
          <p:nvPr/>
        </p:nvGrpSpPr>
        <p:grpSpPr>
          <a:xfrm>
            <a:off x="0" y="5582490"/>
            <a:ext cx="12070081" cy="1297375"/>
            <a:chOff x="0" y="5582490"/>
            <a:chExt cx="12070081" cy="1297375"/>
          </a:xfrm>
        </p:grpSpPr>
        <p:pic>
          <p:nvPicPr>
            <p:cNvPr id="7" name="Picture 4" descr="SHEFFIELD PEER TEACHING SOCIETY">
              <a:extLst>
                <a:ext uri="{FF2B5EF4-FFF2-40B4-BE49-F238E27FC236}">
                  <a16:creationId xmlns:a16="http://schemas.microsoft.com/office/drawing/2014/main" id="{756BA6DE-3C99-BD42-AB91-68D3A1842C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91" b="95814" l="1386" r="96767">
                          <a14:foregroundMark x1="76443" y1="31163" x2="61432" y2="20000"/>
                          <a14:foregroundMark x1="61432" y1="20000" x2="38799" y2="17442"/>
                          <a14:foregroundMark x1="38799" y1="17442" x2="26328" y2="23488"/>
                          <a14:foregroundMark x1="26328" y1="23488" x2="21478" y2="33953"/>
                          <a14:foregroundMark x1="21478" y1="33953" x2="24711" y2="56512"/>
                          <a14:foregroundMark x1="24711" y1="56512" x2="34642" y2="73721"/>
                          <a14:foregroundMark x1="34642" y1="73721" x2="41570" y2="80000"/>
                          <a14:foregroundMark x1="41570" y1="80000" x2="49885" y2="82558"/>
                          <a14:foregroundMark x1="49885" y1="82558" x2="59584" y2="81860"/>
                          <a14:foregroundMark x1="59584" y1="81860" x2="69515" y2="74884"/>
                          <a14:foregroundMark x1="69515" y1="74884" x2="83603" y2="41628"/>
                          <a14:foregroundMark x1="42725" y1="21860" x2="67898" y2="29070"/>
                          <a14:foregroundMark x1="67898" y1="29070" x2="42263" y2="18140"/>
                          <a14:foregroundMark x1="42263" y1="18140" x2="33256" y2="16512"/>
                          <a14:foregroundMark x1="33256" y1="16512" x2="49885" y2="15814"/>
                          <a14:foregroundMark x1="49885" y1="15814" x2="59815" y2="17209"/>
                          <a14:foregroundMark x1="59815" y1="17209" x2="42725" y2="15349"/>
                          <a14:foregroundMark x1="42725" y1="15349" x2="66513" y2="19535"/>
                          <a14:foregroundMark x1="66513" y1="19535" x2="78060" y2="31395"/>
                          <a14:foregroundMark x1="78060" y1="31395" x2="70901" y2="20233"/>
                          <a14:foregroundMark x1="70901" y1="20233" x2="77829" y2="31860"/>
                          <a14:foregroundMark x1="77829" y1="31860" x2="71132" y2="22093"/>
                          <a14:foregroundMark x1="71132" y1="22093" x2="76212" y2="30698"/>
                          <a14:foregroundMark x1="76212" y1="30698" x2="76212" y2="31163"/>
                          <a14:foregroundMark x1="24942" y1="23256" x2="18476" y2="29302"/>
                          <a14:foregroundMark x1="18476" y1="29302" x2="25866" y2="22326"/>
                          <a14:foregroundMark x1="25866" y1="22326" x2="17090" y2="32326"/>
                          <a14:foregroundMark x1="34411" y1="16977" x2="22864" y2="18837"/>
                          <a14:foregroundMark x1="22864" y1="18837" x2="16397" y2="24884"/>
                          <a14:foregroundMark x1="16397" y1="24884" x2="12933" y2="33023"/>
                          <a14:foregroundMark x1="12933" y1="33023" x2="13857" y2="53721"/>
                          <a14:foregroundMark x1="13857" y1="53721" x2="23788" y2="75814"/>
                          <a14:foregroundMark x1="23788" y1="75814" x2="34642" y2="84419"/>
                          <a14:foregroundMark x1="34642" y1="84419" x2="46651" y2="87209"/>
                          <a14:foregroundMark x1="46651" y1="87209" x2="57506" y2="83256"/>
                          <a14:foregroundMark x1="57506" y1="83256" x2="73210" y2="66512"/>
                          <a14:foregroundMark x1="73210" y1="66512" x2="80139" y2="46047"/>
                          <a14:foregroundMark x1="80139" y1="46047" x2="80370" y2="30930"/>
                          <a14:foregroundMark x1="80370" y1="30930" x2="75520" y2="19302"/>
                          <a14:foregroundMark x1="75520" y1="19302" x2="64896" y2="13023"/>
                          <a14:foregroundMark x1="64896" y1="13023" x2="56981" y2="10781"/>
                          <a14:foregroundMark x1="40046" y1="11177" x2="35104" y2="12326"/>
                          <a14:foregroundMark x1="35104" y1="12326" x2="17783" y2="29070"/>
                          <a14:foregroundMark x1="17783" y1="29070" x2="15473" y2="56512"/>
                          <a14:foregroundMark x1="15473" y1="56512" x2="17321" y2="67442"/>
                          <a14:foregroundMark x1="17321" y1="67442" x2="22402" y2="76047"/>
                          <a14:foregroundMark x1="22402" y1="76047" x2="30716" y2="82093"/>
                          <a14:foregroundMark x1="30716" y1="82093" x2="43418" y2="85116"/>
                          <a14:foregroundMark x1="43418" y1="85116" x2="54273" y2="84884"/>
                          <a14:foregroundMark x1="54273" y1="84884" x2="76443" y2="74186"/>
                          <a14:foregroundMark x1="76443" y1="74186" x2="82679" y2="66512"/>
                          <a14:foregroundMark x1="82679" y1="66512" x2="86605" y2="56744"/>
                          <a14:foregroundMark x1="86605" y1="56744" x2="87298" y2="39767"/>
                          <a14:foregroundMark x1="87298" y1="39767" x2="80831" y2="20233"/>
                          <a14:foregroundMark x1="94919" y1="52558" x2="94919" y2="52558"/>
                          <a14:foregroundMark x1="9469" y1="64419" x2="9469" y2="64419"/>
                          <a14:foregroundMark x1="45958" y1="92791" x2="45958" y2="92791"/>
                          <a14:foregroundMark x1="6928" y1="50698" x2="6928" y2="50698"/>
                          <a14:foregroundMark x1="49192" y1="3023" x2="49192" y2="3023"/>
                          <a14:foregroundMark x1="40647" y1="91163" x2="56813" y2="90698"/>
                          <a14:foregroundMark x1="56813" y1="90698" x2="69284" y2="81395"/>
                          <a14:foregroundMark x1="26328" y1="26512" x2="37182" y2="25349"/>
                          <a14:foregroundMark x1="37182" y1="25349" x2="27021" y2="28372"/>
                          <a14:foregroundMark x1="27021" y1="28372" x2="41801" y2="16279"/>
                          <a14:foregroundMark x1="41801" y1="16279" x2="35335" y2="24186"/>
                          <a14:foregroundMark x1="35335" y1="24186" x2="30947" y2="26744"/>
                          <a14:foregroundMark x1="1386" y1="50698" x2="1386" y2="50698"/>
                          <a14:foregroundMark x1="96767" y1="50000" x2="96767" y2="50000"/>
                          <a14:backgroundMark x1="693" y1="49302" x2="693" y2="49302"/>
                          <a14:backgroundMark x1="13626" y1="16279" x2="5312" y2="27442"/>
                          <a14:backgroundMark x1="33487" y1="96744" x2="49423" y2="97209"/>
                          <a14:backgroundMark x1="49423" y1="97209" x2="77598" y2="92558"/>
                          <a14:backgroundMark x1="4850" y1="72558" x2="3464" y2="28605"/>
                          <a14:backgroundMark x1="3464" y1="68837" x2="25404" y2="90465"/>
                          <a14:backgroundMark x1="25404" y1="90465" x2="36721" y2="95349"/>
                          <a14:backgroundMark x1="66513" y1="95349" x2="89376" y2="75116"/>
                          <a14:backgroundMark x1="89376" y1="75116" x2="97460" y2="59767"/>
                          <a14:backgroundMark x1="97460" y1="59767" x2="96998" y2="42093"/>
                          <a14:backgroundMark x1="96998" y1="42093" x2="87529" y2="15581"/>
                          <a14:backgroundMark x1="7852" y1="22791" x2="36028" y2="8140"/>
                          <a14:backgroundMark x1="36028" y1="8140" x2="53118" y2="7209"/>
                          <a14:backgroundMark x1="53118" y1="7209" x2="69053" y2="7907"/>
                          <a14:backgroundMark x1="69053" y1="7907" x2="84296" y2="16047"/>
                          <a14:backgroundMark x1="84296" y1="16047" x2="92610" y2="260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82490"/>
              <a:ext cx="1306426" cy="1297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Sheffield Medical Society">
              <a:extLst>
                <a:ext uri="{FF2B5EF4-FFF2-40B4-BE49-F238E27FC236}">
                  <a16:creationId xmlns:a16="http://schemas.microsoft.com/office/drawing/2014/main" id="{96ADA7C3-3F09-9349-9EB3-5AE8C0962A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763655" y="6054562"/>
              <a:ext cx="1306426" cy="768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9DE143-BCF7-83F0-52A6-DC6DBAEE5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92312"/>
            <a:ext cx="10515600" cy="593726"/>
          </a:xfrm>
        </p:spPr>
        <p:txBody>
          <a:bodyPr/>
          <a:lstStyle/>
          <a:p>
            <a:r>
              <a:rPr lang="en-US" dirty="0"/>
              <a:t>They actually detect changes in pH of the CSF!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an 4">
            <a:extLst>
              <a:ext uri="{FF2B5EF4-FFF2-40B4-BE49-F238E27FC236}">
                <a16:creationId xmlns:a16="http://schemas.microsoft.com/office/drawing/2014/main" id="{CD885E9E-8AFC-16A9-4D93-175B2E71EF52}"/>
              </a:ext>
            </a:extLst>
          </p:cNvPr>
          <p:cNvSpPr/>
          <p:nvPr/>
        </p:nvSpPr>
        <p:spPr>
          <a:xfrm>
            <a:off x="2576512" y="2887663"/>
            <a:ext cx="1543050" cy="3313112"/>
          </a:xfrm>
          <a:prstGeom prst="ca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DF5A36-B622-2F18-76EE-C8313712C6FB}"/>
              </a:ext>
            </a:extLst>
          </p:cNvPr>
          <p:cNvSpPr/>
          <p:nvPr/>
        </p:nvSpPr>
        <p:spPr>
          <a:xfrm>
            <a:off x="4719639" y="2887662"/>
            <a:ext cx="3090860" cy="33131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6">
            <a:extLst>
              <a:ext uri="{FF2B5EF4-FFF2-40B4-BE49-F238E27FC236}">
                <a16:creationId xmlns:a16="http://schemas.microsoft.com/office/drawing/2014/main" id="{D8F5D446-1CBA-83AA-4004-FAD4A1717829}"/>
              </a:ext>
            </a:extLst>
          </p:cNvPr>
          <p:cNvSpPr/>
          <p:nvPr/>
        </p:nvSpPr>
        <p:spPr>
          <a:xfrm rot="16200000">
            <a:off x="2763044" y="4244181"/>
            <a:ext cx="3313112" cy="60007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Blood brain barrier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E5DD00-883A-1CB3-38D0-0CBE5F03874B}"/>
              </a:ext>
            </a:extLst>
          </p:cNvPr>
          <p:cNvSpPr txBox="1"/>
          <p:nvPr/>
        </p:nvSpPr>
        <p:spPr>
          <a:xfrm>
            <a:off x="3052762" y="4544218"/>
            <a:ext cx="766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FA30CE-FBED-9207-1E03-330E469AF2E3}"/>
              </a:ext>
            </a:extLst>
          </p:cNvPr>
          <p:cNvSpPr txBox="1"/>
          <p:nvPr/>
        </p:nvSpPr>
        <p:spPr>
          <a:xfrm>
            <a:off x="3043236" y="4099715"/>
            <a:ext cx="766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9F9499-758C-520A-8058-FEF980B50A89}"/>
              </a:ext>
            </a:extLst>
          </p:cNvPr>
          <p:cNvSpPr txBox="1"/>
          <p:nvPr/>
        </p:nvSpPr>
        <p:spPr>
          <a:xfrm>
            <a:off x="3019423" y="5017539"/>
            <a:ext cx="766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3C8C9C-6161-D2C8-B796-C9F806298C81}"/>
              </a:ext>
            </a:extLst>
          </p:cNvPr>
          <p:cNvSpPr txBox="1"/>
          <p:nvPr/>
        </p:nvSpPr>
        <p:spPr>
          <a:xfrm>
            <a:off x="5053015" y="6165331"/>
            <a:ext cx="714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CSF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7B17F0D-B5C9-483C-9DC4-B450639C5759}"/>
              </a:ext>
            </a:extLst>
          </p:cNvPr>
          <p:cNvCxnSpPr/>
          <p:nvPr/>
        </p:nvCxnSpPr>
        <p:spPr>
          <a:xfrm>
            <a:off x="3629025" y="4728884"/>
            <a:ext cx="1314450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9514EBE-0422-A8EC-AE22-ABCB56A673D0}"/>
              </a:ext>
            </a:extLst>
          </p:cNvPr>
          <p:cNvSpPr txBox="1"/>
          <p:nvPr/>
        </p:nvSpPr>
        <p:spPr>
          <a:xfrm>
            <a:off x="4957763" y="4544218"/>
            <a:ext cx="1528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Carbonic acid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BB90A29-ED37-A1AD-693A-06B77645F387}"/>
              </a:ext>
            </a:extLst>
          </p:cNvPr>
          <p:cNvCxnSpPr>
            <a:cxnSpLocks/>
            <a:stCxn id="17" idx="0"/>
          </p:cNvCxnSpPr>
          <p:nvPr/>
        </p:nvCxnSpPr>
        <p:spPr>
          <a:xfrm flipV="1">
            <a:off x="5722144" y="4300535"/>
            <a:ext cx="416721" cy="24368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C76A1D6-6541-A81C-CD6E-A20AA3E0AEB5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5722144" y="4913550"/>
            <a:ext cx="426246" cy="24423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347BC15-1D98-5FC4-0D33-A7B6FB59917B}"/>
              </a:ext>
            </a:extLst>
          </p:cNvPr>
          <p:cNvSpPr txBox="1"/>
          <p:nvPr/>
        </p:nvSpPr>
        <p:spPr>
          <a:xfrm>
            <a:off x="6148390" y="4043361"/>
            <a:ext cx="600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H+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7266930-C2EE-257D-A302-0F17B3E60501}"/>
              </a:ext>
            </a:extLst>
          </p:cNvPr>
          <p:cNvSpPr txBox="1"/>
          <p:nvPr/>
        </p:nvSpPr>
        <p:spPr>
          <a:xfrm>
            <a:off x="6157915" y="4973119"/>
            <a:ext cx="1181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HCO3-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E388BDB-1564-4638-C340-C385AC67240F}"/>
              </a:ext>
            </a:extLst>
          </p:cNvPr>
          <p:cNvCxnSpPr>
            <a:cxnSpLocks/>
          </p:cNvCxnSpPr>
          <p:nvPr/>
        </p:nvCxnSpPr>
        <p:spPr>
          <a:xfrm>
            <a:off x="6549630" y="4221556"/>
            <a:ext cx="422670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B8EEFC81-EF07-E652-7E85-E5A78D272617}"/>
              </a:ext>
            </a:extLst>
          </p:cNvPr>
          <p:cNvSpPr txBox="1"/>
          <p:nvPr/>
        </p:nvSpPr>
        <p:spPr>
          <a:xfrm>
            <a:off x="6972300" y="4036890"/>
            <a:ext cx="838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↓ pH</a:t>
            </a:r>
          </a:p>
        </p:txBody>
      </p:sp>
      <p:pic>
        <p:nvPicPr>
          <p:cNvPr id="24" name="Picture 4" descr="Duke Neurosciences - Lab 2: Spinal Cord &amp; Brainstem: Surface and Sectional  Anatomy">
            <a:extLst>
              <a:ext uri="{FF2B5EF4-FFF2-40B4-BE49-F238E27FC236}">
                <a16:creationId xmlns:a16="http://schemas.microsoft.com/office/drawing/2014/main" id="{69CED88D-61A2-215D-275D-35B45E8A44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7" r="23966" b="12083"/>
          <a:stretch/>
        </p:blipFill>
        <p:spPr bwMode="auto">
          <a:xfrm>
            <a:off x="7839074" y="2707244"/>
            <a:ext cx="2136471" cy="3397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C877B86-4983-9748-DCE6-4CDFC22AB3AB}"/>
              </a:ext>
            </a:extLst>
          </p:cNvPr>
          <p:cNvCxnSpPr>
            <a:cxnSpLocks/>
          </p:cNvCxnSpPr>
          <p:nvPr/>
        </p:nvCxnSpPr>
        <p:spPr>
          <a:xfrm>
            <a:off x="7659293" y="4300535"/>
            <a:ext cx="915587" cy="857250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1462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 animBg="1"/>
      <p:bldP spid="12" grpId="0"/>
      <p:bldP spid="13" grpId="0"/>
      <p:bldP spid="14" grpId="0"/>
      <p:bldP spid="15" grpId="0"/>
      <p:bldP spid="17" grpId="0"/>
      <p:bldP spid="21" grpId="0"/>
      <p:bldP spid="2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72DFE-41DF-354C-8D55-8F462048E28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293267"/>
          </a:solidFill>
          <a:ln>
            <a:solidFill>
              <a:srgbClr val="293267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rgbClr val="00B0F0"/>
                </a:solidFill>
                <a:latin typeface="+mn-lt"/>
              </a:rPr>
              <a:t>Q7. </a:t>
            </a:r>
            <a:r>
              <a:rPr lang="en-US" sz="3600" dirty="0">
                <a:solidFill>
                  <a:schemeClr val="bg1"/>
                </a:solidFill>
                <a:latin typeface="+mn-lt"/>
              </a:rPr>
              <a:t>Which nerve innervates the diaphragm?</a:t>
            </a:r>
            <a:endParaRPr lang="en-US" sz="6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4BAD0E53-7C5C-A14F-9980-0CB4F341B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9181" y="6173037"/>
            <a:ext cx="9335310" cy="550159"/>
          </a:xfrm>
        </p:spPr>
        <p:txBody>
          <a:bodyPr/>
          <a:lstStyle/>
          <a:p>
            <a:pPr algn="l"/>
            <a:r>
              <a:rPr lang="en-US" dirty="0"/>
              <a:t>The Peer Teaching and MedSoc are not liable for false or misleading information. This session was created by students, for students, as a revision resource, therefore any resemblance to university questions is purely coincidental. Content has not been reviewed by and is therefore unaffiliated with Sheffield Medical School.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4442BA4-4209-724A-A942-FC70F7AB7A32}"/>
              </a:ext>
            </a:extLst>
          </p:cNvPr>
          <p:cNvSpPr/>
          <p:nvPr/>
        </p:nvSpPr>
        <p:spPr>
          <a:xfrm>
            <a:off x="137710" y="5650746"/>
            <a:ext cx="1089552" cy="117260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342140D-D47C-1944-A9AE-F0B86BD206D6}"/>
              </a:ext>
            </a:extLst>
          </p:cNvPr>
          <p:cNvGrpSpPr/>
          <p:nvPr/>
        </p:nvGrpSpPr>
        <p:grpSpPr>
          <a:xfrm>
            <a:off x="0" y="5582490"/>
            <a:ext cx="12070081" cy="1297375"/>
            <a:chOff x="0" y="5582490"/>
            <a:chExt cx="12070081" cy="1297375"/>
          </a:xfrm>
        </p:grpSpPr>
        <p:pic>
          <p:nvPicPr>
            <p:cNvPr id="7" name="Picture 4" descr="SHEFFIELD PEER TEACHING SOCIETY">
              <a:extLst>
                <a:ext uri="{FF2B5EF4-FFF2-40B4-BE49-F238E27FC236}">
                  <a16:creationId xmlns:a16="http://schemas.microsoft.com/office/drawing/2014/main" id="{756BA6DE-3C99-BD42-AB91-68D3A1842C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91" b="95814" l="1386" r="96767">
                          <a14:foregroundMark x1="76443" y1="31163" x2="61432" y2="20000"/>
                          <a14:foregroundMark x1="61432" y1="20000" x2="38799" y2="17442"/>
                          <a14:foregroundMark x1="38799" y1="17442" x2="26328" y2="23488"/>
                          <a14:foregroundMark x1="26328" y1="23488" x2="21478" y2="33953"/>
                          <a14:foregroundMark x1="21478" y1="33953" x2="24711" y2="56512"/>
                          <a14:foregroundMark x1="24711" y1="56512" x2="34642" y2="73721"/>
                          <a14:foregroundMark x1="34642" y1="73721" x2="41570" y2="80000"/>
                          <a14:foregroundMark x1="41570" y1="80000" x2="49885" y2="82558"/>
                          <a14:foregroundMark x1="49885" y1="82558" x2="59584" y2="81860"/>
                          <a14:foregroundMark x1="59584" y1="81860" x2="69515" y2="74884"/>
                          <a14:foregroundMark x1="69515" y1="74884" x2="83603" y2="41628"/>
                          <a14:foregroundMark x1="42725" y1="21860" x2="67898" y2="29070"/>
                          <a14:foregroundMark x1="67898" y1="29070" x2="42263" y2="18140"/>
                          <a14:foregroundMark x1="42263" y1="18140" x2="33256" y2="16512"/>
                          <a14:foregroundMark x1="33256" y1="16512" x2="49885" y2="15814"/>
                          <a14:foregroundMark x1="49885" y1="15814" x2="59815" y2="17209"/>
                          <a14:foregroundMark x1="59815" y1="17209" x2="42725" y2="15349"/>
                          <a14:foregroundMark x1="42725" y1="15349" x2="66513" y2="19535"/>
                          <a14:foregroundMark x1="66513" y1="19535" x2="78060" y2="31395"/>
                          <a14:foregroundMark x1="78060" y1="31395" x2="70901" y2="20233"/>
                          <a14:foregroundMark x1="70901" y1="20233" x2="77829" y2="31860"/>
                          <a14:foregroundMark x1="77829" y1="31860" x2="71132" y2="22093"/>
                          <a14:foregroundMark x1="71132" y1="22093" x2="76212" y2="30698"/>
                          <a14:foregroundMark x1="76212" y1="30698" x2="76212" y2="31163"/>
                          <a14:foregroundMark x1="24942" y1="23256" x2="18476" y2="29302"/>
                          <a14:foregroundMark x1="18476" y1="29302" x2="25866" y2="22326"/>
                          <a14:foregroundMark x1="25866" y1="22326" x2="17090" y2="32326"/>
                          <a14:foregroundMark x1="34411" y1="16977" x2="22864" y2="18837"/>
                          <a14:foregroundMark x1="22864" y1="18837" x2="16397" y2="24884"/>
                          <a14:foregroundMark x1="16397" y1="24884" x2="12933" y2="33023"/>
                          <a14:foregroundMark x1="12933" y1="33023" x2="13857" y2="53721"/>
                          <a14:foregroundMark x1="13857" y1="53721" x2="23788" y2="75814"/>
                          <a14:foregroundMark x1="23788" y1="75814" x2="34642" y2="84419"/>
                          <a14:foregroundMark x1="34642" y1="84419" x2="46651" y2="87209"/>
                          <a14:foregroundMark x1="46651" y1="87209" x2="57506" y2="83256"/>
                          <a14:foregroundMark x1="57506" y1="83256" x2="73210" y2="66512"/>
                          <a14:foregroundMark x1="73210" y1="66512" x2="80139" y2="46047"/>
                          <a14:foregroundMark x1="80139" y1="46047" x2="80370" y2="30930"/>
                          <a14:foregroundMark x1="80370" y1="30930" x2="75520" y2="19302"/>
                          <a14:foregroundMark x1="75520" y1="19302" x2="64896" y2="13023"/>
                          <a14:foregroundMark x1="64896" y1="13023" x2="56981" y2="10781"/>
                          <a14:foregroundMark x1="40046" y1="11177" x2="35104" y2="12326"/>
                          <a14:foregroundMark x1="35104" y1="12326" x2="17783" y2="29070"/>
                          <a14:foregroundMark x1="17783" y1="29070" x2="15473" y2="56512"/>
                          <a14:foregroundMark x1="15473" y1="56512" x2="17321" y2="67442"/>
                          <a14:foregroundMark x1="17321" y1="67442" x2="22402" y2="76047"/>
                          <a14:foregroundMark x1="22402" y1="76047" x2="30716" y2="82093"/>
                          <a14:foregroundMark x1="30716" y1="82093" x2="43418" y2="85116"/>
                          <a14:foregroundMark x1="43418" y1="85116" x2="54273" y2="84884"/>
                          <a14:foregroundMark x1="54273" y1="84884" x2="76443" y2="74186"/>
                          <a14:foregroundMark x1="76443" y1="74186" x2="82679" y2="66512"/>
                          <a14:foregroundMark x1="82679" y1="66512" x2="86605" y2="56744"/>
                          <a14:foregroundMark x1="86605" y1="56744" x2="87298" y2="39767"/>
                          <a14:foregroundMark x1="87298" y1="39767" x2="80831" y2="20233"/>
                          <a14:foregroundMark x1="94919" y1="52558" x2="94919" y2="52558"/>
                          <a14:foregroundMark x1="9469" y1="64419" x2="9469" y2="64419"/>
                          <a14:foregroundMark x1="45958" y1="92791" x2="45958" y2="92791"/>
                          <a14:foregroundMark x1="6928" y1="50698" x2="6928" y2="50698"/>
                          <a14:foregroundMark x1="49192" y1="3023" x2="49192" y2="3023"/>
                          <a14:foregroundMark x1="40647" y1="91163" x2="56813" y2="90698"/>
                          <a14:foregroundMark x1="56813" y1="90698" x2="69284" y2="81395"/>
                          <a14:foregroundMark x1="26328" y1="26512" x2="37182" y2="25349"/>
                          <a14:foregroundMark x1="37182" y1="25349" x2="27021" y2="28372"/>
                          <a14:foregroundMark x1="27021" y1="28372" x2="41801" y2="16279"/>
                          <a14:foregroundMark x1="41801" y1="16279" x2="35335" y2="24186"/>
                          <a14:foregroundMark x1="35335" y1="24186" x2="30947" y2="26744"/>
                          <a14:foregroundMark x1="1386" y1="50698" x2="1386" y2="50698"/>
                          <a14:foregroundMark x1="96767" y1="50000" x2="96767" y2="50000"/>
                          <a14:backgroundMark x1="693" y1="49302" x2="693" y2="49302"/>
                          <a14:backgroundMark x1="13626" y1="16279" x2="5312" y2="27442"/>
                          <a14:backgroundMark x1="33487" y1="96744" x2="49423" y2="97209"/>
                          <a14:backgroundMark x1="49423" y1="97209" x2="77598" y2="92558"/>
                          <a14:backgroundMark x1="4850" y1="72558" x2="3464" y2="28605"/>
                          <a14:backgroundMark x1="3464" y1="68837" x2="25404" y2="90465"/>
                          <a14:backgroundMark x1="25404" y1="90465" x2="36721" y2="95349"/>
                          <a14:backgroundMark x1="66513" y1="95349" x2="89376" y2="75116"/>
                          <a14:backgroundMark x1="89376" y1="75116" x2="97460" y2="59767"/>
                          <a14:backgroundMark x1="97460" y1="59767" x2="96998" y2="42093"/>
                          <a14:backgroundMark x1="96998" y1="42093" x2="87529" y2="15581"/>
                          <a14:backgroundMark x1="7852" y1="22791" x2="36028" y2="8140"/>
                          <a14:backgroundMark x1="36028" y1="8140" x2="53118" y2="7209"/>
                          <a14:backgroundMark x1="53118" y1="7209" x2="69053" y2="7907"/>
                          <a14:backgroundMark x1="69053" y1="7907" x2="84296" y2="16047"/>
                          <a14:backgroundMark x1="84296" y1="16047" x2="92610" y2="260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82490"/>
              <a:ext cx="1306426" cy="1297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Sheffield Medical Society">
              <a:extLst>
                <a:ext uri="{FF2B5EF4-FFF2-40B4-BE49-F238E27FC236}">
                  <a16:creationId xmlns:a16="http://schemas.microsoft.com/office/drawing/2014/main" id="{96ADA7C3-3F09-9349-9EB3-5AE8C0962A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763655" y="6054562"/>
              <a:ext cx="1306426" cy="768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0117D-79C5-E168-015C-586A6250EB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1268" y="1855998"/>
            <a:ext cx="10515600" cy="4351338"/>
          </a:xfrm>
        </p:spPr>
        <p:txBody>
          <a:bodyPr/>
          <a:lstStyle/>
          <a:p>
            <a:pPr marL="514350" indent="-514350">
              <a:buAutoNum type="alphaLcPeriod"/>
            </a:pPr>
            <a:r>
              <a:rPr lang="en-US" dirty="0"/>
              <a:t>Phrenic nerve</a:t>
            </a:r>
          </a:p>
          <a:p>
            <a:pPr marL="514350" indent="-514350">
              <a:buAutoNum type="alphaLcPeriod"/>
            </a:pPr>
            <a:r>
              <a:rPr lang="en-US" dirty="0"/>
              <a:t>Intercostal nerve</a:t>
            </a:r>
          </a:p>
          <a:p>
            <a:pPr marL="514350" indent="-514350">
              <a:buAutoNum type="alphaLcPeriod"/>
            </a:pPr>
            <a:r>
              <a:rPr lang="en-US" dirty="0"/>
              <a:t>Sympathetic chain</a:t>
            </a:r>
          </a:p>
          <a:p>
            <a:pPr marL="514350" indent="-514350">
              <a:buAutoNum type="alphaLcPeriod"/>
            </a:pPr>
            <a:r>
              <a:rPr lang="en-US" dirty="0"/>
              <a:t>Vagus nerve</a:t>
            </a:r>
          </a:p>
          <a:p>
            <a:pPr marL="514350" indent="-514350">
              <a:buAutoNum type="alphaLcPeriod"/>
            </a:pPr>
            <a:r>
              <a:rPr lang="en-US" dirty="0"/>
              <a:t>Glossopharyngeal nerve</a:t>
            </a:r>
          </a:p>
        </p:txBody>
      </p:sp>
    </p:spTree>
    <p:extLst>
      <p:ext uri="{BB962C8B-B14F-4D97-AF65-F5344CB8AC3E}">
        <p14:creationId xmlns:p14="http://schemas.microsoft.com/office/powerpoint/2010/main" val="3201085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72DFE-41DF-354C-8D55-8F462048E28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293267"/>
          </a:solidFill>
          <a:ln>
            <a:solidFill>
              <a:srgbClr val="293267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rgbClr val="00B0F0"/>
                </a:solidFill>
                <a:latin typeface="+mn-lt"/>
              </a:rPr>
              <a:t>Q7. </a:t>
            </a:r>
            <a:r>
              <a:rPr lang="en-US" sz="3600" dirty="0">
                <a:solidFill>
                  <a:schemeClr val="bg1"/>
                </a:solidFill>
                <a:latin typeface="+mn-lt"/>
              </a:rPr>
              <a:t>Which nerve innervates the diaphragm?</a:t>
            </a:r>
            <a:endParaRPr lang="en-US" sz="6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4BAD0E53-7C5C-A14F-9980-0CB4F341B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9181" y="6173037"/>
            <a:ext cx="9335310" cy="550159"/>
          </a:xfrm>
        </p:spPr>
        <p:txBody>
          <a:bodyPr/>
          <a:lstStyle/>
          <a:p>
            <a:pPr algn="l"/>
            <a:r>
              <a:rPr lang="en-US" dirty="0"/>
              <a:t>The Peer Teaching and MedSoc are not liable for false or misleading information. This session was created by students, for students, as a revision resource, therefore any resemblance to university questions is purely coincidental. Content has not been reviewed by and is therefore unaffiliated with Sheffield Medical School.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4442BA4-4209-724A-A942-FC70F7AB7A32}"/>
              </a:ext>
            </a:extLst>
          </p:cNvPr>
          <p:cNvSpPr/>
          <p:nvPr/>
        </p:nvSpPr>
        <p:spPr>
          <a:xfrm>
            <a:off x="137710" y="5650746"/>
            <a:ext cx="1089552" cy="117260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342140D-D47C-1944-A9AE-F0B86BD206D6}"/>
              </a:ext>
            </a:extLst>
          </p:cNvPr>
          <p:cNvGrpSpPr/>
          <p:nvPr/>
        </p:nvGrpSpPr>
        <p:grpSpPr>
          <a:xfrm>
            <a:off x="0" y="5582490"/>
            <a:ext cx="12070081" cy="1297375"/>
            <a:chOff x="0" y="5582490"/>
            <a:chExt cx="12070081" cy="1297375"/>
          </a:xfrm>
        </p:grpSpPr>
        <p:pic>
          <p:nvPicPr>
            <p:cNvPr id="7" name="Picture 4" descr="SHEFFIELD PEER TEACHING SOCIETY">
              <a:extLst>
                <a:ext uri="{FF2B5EF4-FFF2-40B4-BE49-F238E27FC236}">
                  <a16:creationId xmlns:a16="http://schemas.microsoft.com/office/drawing/2014/main" id="{756BA6DE-3C99-BD42-AB91-68D3A1842C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91" b="95814" l="1386" r="96767">
                          <a14:foregroundMark x1="76443" y1="31163" x2="61432" y2="20000"/>
                          <a14:foregroundMark x1="61432" y1="20000" x2="38799" y2="17442"/>
                          <a14:foregroundMark x1="38799" y1="17442" x2="26328" y2="23488"/>
                          <a14:foregroundMark x1="26328" y1="23488" x2="21478" y2="33953"/>
                          <a14:foregroundMark x1="21478" y1="33953" x2="24711" y2="56512"/>
                          <a14:foregroundMark x1="24711" y1="56512" x2="34642" y2="73721"/>
                          <a14:foregroundMark x1="34642" y1="73721" x2="41570" y2="80000"/>
                          <a14:foregroundMark x1="41570" y1="80000" x2="49885" y2="82558"/>
                          <a14:foregroundMark x1="49885" y1="82558" x2="59584" y2="81860"/>
                          <a14:foregroundMark x1="59584" y1="81860" x2="69515" y2="74884"/>
                          <a14:foregroundMark x1="69515" y1="74884" x2="83603" y2="41628"/>
                          <a14:foregroundMark x1="42725" y1="21860" x2="67898" y2="29070"/>
                          <a14:foregroundMark x1="67898" y1="29070" x2="42263" y2="18140"/>
                          <a14:foregroundMark x1="42263" y1="18140" x2="33256" y2="16512"/>
                          <a14:foregroundMark x1="33256" y1="16512" x2="49885" y2="15814"/>
                          <a14:foregroundMark x1="49885" y1="15814" x2="59815" y2="17209"/>
                          <a14:foregroundMark x1="59815" y1="17209" x2="42725" y2="15349"/>
                          <a14:foregroundMark x1="42725" y1="15349" x2="66513" y2="19535"/>
                          <a14:foregroundMark x1="66513" y1="19535" x2="78060" y2="31395"/>
                          <a14:foregroundMark x1="78060" y1="31395" x2="70901" y2="20233"/>
                          <a14:foregroundMark x1="70901" y1="20233" x2="77829" y2="31860"/>
                          <a14:foregroundMark x1="77829" y1="31860" x2="71132" y2="22093"/>
                          <a14:foregroundMark x1="71132" y1="22093" x2="76212" y2="30698"/>
                          <a14:foregroundMark x1="76212" y1="30698" x2="76212" y2="31163"/>
                          <a14:foregroundMark x1="24942" y1="23256" x2="18476" y2="29302"/>
                          <a14:foregroundMark x1="18476" y1="29302" x2="25866" y2="22326"/>
                          <a14:foregroundMark x1="25866" y1="22326" x2="17090" y2="32326"/>
                          <a14:foregroundMark x1="34411" y1="16977" x2="22864" y2="18837"/>
                          <a14:foregroundMark x1="22864" y1="18837" x2="16397" y2="24884"/>
                          <a14:foregroundMark x1="16397" y1="24884" x2="12933" y2="33023"/>
                          <a14:foregroundMark x1="12933" y1="33023" x2="13857" y2="53721"/>
                          <a14:foregroundMark x1="13857" y1="53721" x2="23788" y2="75814"/>
                          <a14:foregroundMark x1="23788" y1="75814" x2="34642" y2="84419"/>
                          <a14:foregroundMark x1="34642" y1="84419" x2="46651" y2="87209"/>
                          <a14:foregroundMark x1="46651" y1="87209" x2="57506" y2="83256"/>
                          <a14:foregroundMark x1="57506" y1="83256" x2="73210" y2="66512"/>
                          <a14:foregroundMark x1="73210" y1="66512" x2="80139" y2="46047"/>
                          <a14:foregroundMark x1="80139" y1="46047" x2="80370" y2="30930"/>
                          <a14:foregroundMark x1="80370" y1="30930" x2="75520" y2="19302"/>
                          <a14:foregroundMark x1="75520" y1="19302" x2="64896" y2="13023"/>
                          <a14:foregroundMark x1="64896" y1="13023" x2="56981" y2="10781"/>
                          <a14:foregroundMark x1="40046" y1="11177" x2="35104" y2="12326"/>
                          <a14:foregroundMark x1="35104" y1="12326" x2="17783" y2="29070"/>
                          <a14:foregroundMark x1="17783" y1="29070" x2="15473" y2="56512"/>
                          <a14:foregroundMark x1="15473" y1="56512" x2="17321" y2="67442"/>
                          <a14:foregroundMark x1="17321" y1="67442" x2="22402" y2="76047"/>
                          <a14:foregroundMark x1="22402" y1="76047" x2="30716" y2="82093"/>
                          <a14:foregroundMark x1="30716" y1="82093" x2="43418" y2="85116"/>
                          <a14:foregroundMark x1="43418" y1="85116" x2="54273" y2="84884"/>
                          <a14:foregroundMark x1="54273" y1="84884" x2="76443" y2="74186"/>
                          <a14:foregroundMark x1="76443" y1="74186" x2="82679" y2="66512"/>
                          <a14:foregroundMark x1="82679" y1="66512" x2="86605" y2="56744"/>
                          <a14:foregroundMark x1="86605" y1="56744" x2="87298" y2="39767"/>
                          <a14:foregroundMark x1="87298" y1="39767" x2="80831" y2="20233"/>
                          <a14:foregroundMark x1="94919" y1="52558" x2="94919" y2="52558"/>
                          <a14:foregroundMark x1="9469" y1="64419" x2="9469" y2="64419"/>
                          <a14:foregroundMark x1="45958" y1="92791" x2="45958" y2="92791"/>
                          <a14:foregroundMark x1="6928" y1="50698" x2="6928" y2="50698"/>
                          <a14:foregroundMark x1="49192" y1="3023" x2="49192" y2="3023"/>
                          <a14:foregroundMark x1="40647" y1="91163" x2="56813" y2="90698"/>
                          <a14:foregroundMark x1="56813" y1="90698" x2="69284" y2="81395"/>
                          <a14:foregroundMark x1="26328" y1="26512" x2="37182" y2="25349"/>
                          <a14:foregroundMark x1="37182" y1="25349" x2="27021" y2="28372"/>
                          <a14:foregroundMark x1="27021" y1="28372" x2="41801" y2="16279"/>
                          <a14:foregroundMark x1="41801" y1="16279" x2="35335" y2="24186"/>
                          <a14:foregroundMark x1="35335" y1="24186" x2="30947" y2="26744"/>
                          <a14:foregroundMark x1="1386" y1="50698" x2="1386" y2="50698"/>
                          <a14:foregroundMark x1="96767" y1="50000" x2="96767" y2="50000"/>
                          <a14:backgroundMark x1="693" y1="49302" x2="693" y2="49302"/>
                          <a14:backgroundMark x1="13626" y1="16279" x2="5312" y2="27442"/>
                          <a14:backgroundMark x1="33487" y1="96744" x2="49423" y2="97209"/>
                          <a14:backgroundMark x1="49423" y1="97209" x2="77598" y2="92558"/>
                          <a14:backgroundMark x1="4850" y1="72558" x2="3464" y2="28605"/>
                          <a14:backgroundMark x1="3464" y1="68837" x2="25404" y2="90465"/>
                          <a14:backgroundMark x1="25404" y1="90465" x2="36721" y2="95349"/>
                          <a14:backgroundMark x1="66513" y1="95349" x2="89376" y2="75116"/>
                          <a14:backgroundMark x1="89376" y1="75116" x2="97460" y2="59767"/>
                          <a14:backgroundMark x1="97460" y1="59767" x2="96998" y2="42093"/>
                          <a14:backgroundMark x1="96998" y1="42093" x2="87529" y2="15581"/>
                          <a14:backgroundMark x1="7852" y1="22791" x2="36028" y2="8140"/>
                          <a14:backgroundMark x1="36028" y1="8140" x2="53118" y2="7209"/>
                          <a14:backgroundMark x1="53118" y1="7209" x2="69053" y2="7907"/>
                          <a14:backgroundMark x1="69053" y1="7907" x2="84296" y2="16047"/>
                          <a14:backgroundMark x1="84296" y1="16047" x2="92610" y2="260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82490"/>
              <a:ext cx="1306426" cy="1297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Sheffield Medical Society">
              <a:extLst>
                <a:ext uri="{FF2B5EF4-FFF2-40B4-BE49-F238E27FC236}">
                  <a16:creationId xmlns:a16="http://schemas.microsoft.com/office/drawing/2014/main" id="{96ADA7C3-3F09-9349-9EB3-5AE8C0962A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763655" y="6054562"/>
              <a:ext cx="1306426" cy="768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0117D-79C5-E168-015C-586A6250EB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1268" y="1855998"/>
            <a:ext cx="10515600" cy="4351338"/>
          </a:xfrm>
        </p:spPr>
        <p:txBody>
          <a:bodyPr/>
          <a:lstStyle/>
          <a:p>
            <a:pPr marL="514350" indent="-514350">
              <a:buAutoNum type="alphaLcPeriod"/>
            </a:pPr>
            <a:r>
              <a:rPr lang="en-US" dirty="0">
                <a:solidFill>
                  <a:srgbClr val="00B050"/>
                </a:solidFill>
              </a:rPr>
              <a:t>Phrenic nerve</a:t>
            </a:r>
          </a:p>
          <a:p>
            <a:pPr marL="514350" indent="-514350">
              <a:buAutoNum type="alphaLcPeriod"/>
            </a:pPr>
            <a:r>
              <a:rPr lang="en-US" dirty="0"/>
              <a:t>Intercostal nerve</a:t>
            </a:r>
          </a:p>
          <a:p>
            <a:pPr marL="514350" indent="-514350">
              <a:buAutoNum type="alphaLcPeriod"/>
            </a:pPr>
            <a:r>
              <a:rPr lang="en-US" dirty="0"/>
              <a:t>Sympathetic chain</a:t>
            </a:r>
          </a:p>
          <a:p>
            <a:pPr marL="514350" indent="-514350">
              <a:buAutoNum type="alphaLcPeriod"/>
            </a:pPr>
            <a:r>
              <a:rPr lang="en-US" dirty="0"/>
              <a:t>Vagus nerve</a:t>
            </a:r>
          </a:p>
          <a:p>
            <a:pPr marL="514350" indent="-514350">
              <a:buAutoNum type="alphaLcPeriod"/>
            </a:pPr>
            <a:r>
              <a:rPr lang="en-US" dirty="0"/>
              <a:t>Glossopharyngeal nerve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5EBFE6-E223-AB9C-F33A-4A335C6F40B2}"/>
              </a:ext>
            </a:extLst>
          </p:cNvPr>
          <p:cNvSpPr txBox="1">
            <a:spLocks/>
          </p:cNvSpPr>
          <p:nvPr/>
        </p:nvSpPr>
        <p:spPr>
          <a:xfrm>
            <a:off x="6484984" y="2811494"/>
            <a:ext cx="4102225" cy="3278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N.B. C3, 4, 5 keep the diaphragm alive!</a:t>
            </a:r>
          </a:p>
        </p:txBody>
      </p:sp>
    </p:spTree>
    <p:extLst>
      <p:ext uri="{BB962C8B-B14F-4D97-AF65-F5344CB8AC3E}">
        <p14:creationId xmlns:p14="http://schemas.microsoft.com/office/powerpoint/2010/main" val="21902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72DFE-41DF-354C-8D55-8F462048E28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293267"/>
          </a:solidFill>
          <a:ln>
            <a:solidFill>
              <a:srgbClr val="293267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rgbClr val="00B0F0"/>
                </a:solidFill>
                <a:latin typeface="+mn-lt"/>
              </a:rPr>
              <a:t>Q8. </a:t>
            </a:r>
            <a:r>
              <a:rPr lang="en-US" sz="3600" dirty="0">
                <a:solidFill>
                  <a:schemeClr val="bg1"/>
                </a:solidFill>
                <a:latin typeface="+mn-lt"/>
              </a:rPr>
              <a:t>How many type of respiratory failure are there?</a:t>
            </a:r>
            <a:endParaRPr lang="en-US" sz="6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4BAD0E53-7C5C-A14F-9980-0CB4F341B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9181" y="6173037"/>
            <a:ext cx="9335310" cy="550159"/>
          </a:xfrm>
        </p:spPr>
        <p:txBody>
          <a:bodyPr/>
          <a:lstStyle/>
          <a:p>
            <a:pPr algn="l"/>
            <a:r>
              <a:rPr lang="en-US" dirty="0"/>
              <a:t>The Peer Teaching and MedSoc are not liable for false or misleading information. This session was created by students, for students, as a revision resource, therefore any resemblance to university questions is purely coincidental. Content has not been reviewed by and is therefore unaffiliated with Sheffield Medical School.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4442BA4-4209-724A-A942-FC70F7AB7A32}"/>
              </a:ext>
            </a:extLst>
          </p:cNvPr>
          <p:cNvSpPr/>
          <p:nvPr/>
        </p:nvSpPr>
        <p:spPr>
          <a:xfrm>
            <a:off x="137710" y="5650746"/>
            <a:ext cx="1089552" cy="117260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342140D-D47C-1944-A9AE-F0B86BD206D6}"/>
              </a:ext>
            </a:extLst>
          </p:cNvPr>
          <p:cNvGrpSpPr/>
          <p:nvPr/>
        </p:nvGrpSpPr>
        <p:grpSpPr>
          <a:xfrm>
            <a:off x="0" y="5582490"/>
            <a:ext cx="12070081" cy="1297375"/>
            <a:chOff x="0" y="5582490"/>
            <a:chExt cx="12070081" cy="1297375"/>
          </a:xfrm>
        </p:grpSpPr>
        <p:pic>
          <p:nvPicPr>
            <p:cNvPr id="7" name="Picture 4" descr="SHEFFIELD PEER TEACHING SOCIETY">
              <a:extLst>
                <a:ext uri="{FF2B5EF4-FFF2-40B4-BE49-F238E27FC236}">
                  <a16:creationId xmlns:a16="http://schemas.microsoft.com/office/drawing/2014/main" id="{756BA6DE-3C99-BD42-AB91-68D3A1842C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91" b="95814" l="1386" r="96767">
                          <a14:foregroundMark x1="76443" y1="31163" x2="61432" y2="20000"/>
                          <a14:foregroundMark x1="61432" y1="20000" x2="38799" y2="17442"/>
                          <a14:foregroundMark x1="38799" y1="17442" x2="26328" y2="23488"/>
                          <a14:foregroundMark x1="26328" y1="23488" x2="21478" y2="33953"/>
                          <a14:foregroundMark x1="21478" y1="33953" x2="24711" y2="56512"/>
                          <a14:foregroundMark x1="24711" y1="56512" x2="34642" y2="73721"/>
                          <a14:foregroundMark x1="34642" y1="73721" x2="41570" y2="80000"/>
                          <a14:foregroundMark x1="41570" y1="80000" x2="49885" y2="82558"/>
                          <a14:foregroundMark x1="49885" y1="82558" x2="59584" y2="81860"/>
                          <a14:foregroundMark x1="59584" y1="81860" x2="69515" y2="74884"/>
                          <a14:foregroundMark x1="69515" y1="74884" x2="83603" y2="41628"/>
                          <a14:foregroundMark x1="42725" y1="21860" x2="67898" y2="29070"/>
                          <a14:foregroundMark x1="67898" y1="29070" x2="42263" y2="18140"/>
                          <a14:foregroundMark x1="42263" y1="18140" x2="33256" y2="16512"/>
                          <a14:foregroundMark x1="33256" y1="16512" x2="49885" y2="15814"/>
                          <a14:foregroundMark x1="49885" y1="15814" x2="59815" y2="17209"/>
                          <a14:foregroundMark x1="59815" y1="17209" x2="42725" y2="15349"/>
                          <a14:foregroundMark x1="42725" y1="15349" x2="66513" y2="19535"/>
                          <a14:foregroundMark x1="66513" y1="19535" x2="78060" y2="31395"/>
                          <a14:foregroundMark x1="78060" y1="31395" x2="70901" y2="20233"/>
                          <a14:foregroundMark x1="70901" y1="20233" x2="77829" y2="31860"/>
                          <a14:foregroundMark x1="77829" y1="31860" x2="71132" y2="22093"/>
                          <a14:foregroundMark x1="71132" y1="22093" x2="76212" y2="30698"/>
                          <a14:foregroundMark x1="76212" y1="30698" x2="76212" y2="31163"/>
                          <a14:foregroundMark x1="24942" y1="23256" x2="18476" y2="29302"/>
                          <a14:foregroundMark x1="18476" y1="29302" x2="25866" y2="22326"/>
                          <a14:foregroundMark x1="25866" y1="22326" x2="17090" y2="32326"/>
                          <a14:foregroundMark x1="34411" y1="16977" x2="22864" y2="18837"/>
                          <a14:foregroundMark x1="22864" y1="18837" x2="16397" y2="24884"/>
                          <a14:foregroundMark x1="16397" y1="24884" x2="12933" y2="33023"/>
                          <a14:foregroundMark x1="12933" y1="33023" x2="13857" y2="53721"/>
                          <a14:foregroundMark x1="13857" y1="53721" x2="23788" y2="75814"/>
                          <a14:foregroundMark x1="23788" y1="75814" x2="34642" y2="84419"/>
                          <a14:foregroundMark x1="34642" y1="84419" x2="46651" y2="87209"/>
                          <a14:foregroundMark x1="46651" y1="87209" x2="57506" y2="83256"/>
                          <a14:foregroundMark x1="57506" y1="83256" x2="73210" y2="66512"/>
                          <a14:foregroundMark x1="73210" y1="66512" x2="80139" y2="46047"/>
                          <a14:foregroundMark x1="80139" y1="46047" x2="80370" y2="30930"/>
                          <a14:foregroundMark x1="80370" y1="30930" x2="75520" y2="19302"/>
                          <a14:foregroundMark x1="75520" y1="19302" x2="64896" y2="13023"/>
                          <a14:foregroundMark x1="64896" y1="13023" x2="56981" y2="10781"/>
                          <a14:foregroundMark x1="40046" y1="11177" x2="35104" y2="12326"/>
                          <a14:foregroundMark x1="35104" y1="12326" x2="17783" y2="29070"/>
                          <a14:foregroundMark x1="17783" y1="29070" x2="15473" y2="56512"/>
                          <a14:foregroundMark x1="15473" y1="56512" x2="17321" y2="67442"/>
                          <a14:foregroundMark x1="17321" y1="67442" x2="22402" y2="76047"/>
                          <a14:foregroundMark x1="22402" y1="76047" x2="30716" y2="82093"/>
                          <a14:foregroundMark x1="30716" y1="82093" x2="43418" y2="85116"/>
                          <a14:foregroundMark x1="43418" y1="85116" x2="54273" y2="84884"/>
                          <a14:foregroundMark x1="54273" y1="84884" x2="76443" y2="74186"/>
                          <a14:foregroundMark x1="76443" y1="74186" x2="82679" y2="66512"/>
                          <a14:foregroundMark x1="82679" y1="66512" x2="86605" y2="56744"/>
                          <a14:foregroundMark x1="86605" y1="56744" x2="87298" y2="39767"/>
                          <a14:foregroundMark x1="87298" y1="39767" x2="80831" y2="20233"/>
                          <a14:foregroundMark x1="94919" y1="52558" x2="94919" y2="52558"/>
                          <a14:foregroundMark x1="9469" y1="64419" x2="9469" y2="64419"/>
                          <a14:foregroundMark x1="45958" y1="92791" x2="45958" y2="92791"/>
                          <a14:foregroundMark x1="6928" y1="50698" x2="6928" y2="50698"/>
                          <a14:foregroundMark x1="49192" y1="3023" x2="49192" y2="3023"/>
                          <a14:foregroundMark x1="40647" y1="91163" x2="56813" y2="90698"/>
                          <a14:foregroundMark x1="56813" y1="90698" x2="69284" y2="81395"/>
                          <a14:foregroundMark x1="26328" y1="26512" x2="37182" y2="25349"/>
                          <a14:foregroundMark x1="37182" y1="25349" x2="27021" y2="28372"/>
                          <a14:foregroundMark x1="27021" y1="28372" x2="41801" y2="16279"/>
                          <a14:foregroundMark x1="41801" y1="16279" x2="35335" y2="24186"/>
                          <a14:foregroundMark x1="35335" y1="24186" x2="30947" y2="26744"/>
                          <a14:foregroundMark x1="1386" y1="50698" x2="1386" y2="50698"/>
                          <a14:foregroundMark x1="96767" y1="50000" x2="96767" y2="50000"/>
                          <a14:backgroundMark x1="693" y1="49302" x2="693" y2="49302"/>
                          <a14:backgroundMark x1="13626" y1="16279" x2="5312" y2="27442"/>
                          <a14:backgroundMark x1="33487" y1="96744" x2="49423" y2="97209"/>
                          <a14:backgroundMark x1="49423" y1="97209" x2="77598" y2="92558"/>
                          <a14:backgroundMark x1="4850" y1="72558" x2="3464" y2="28605"/>
                          <a14:backgroundMark x1="3464" y1="68837" x2="25404" y2="90465"/>
                          <a14:backgroundMark x1="25404" y1="90465" x2="36721" y2="95349"/>
                          <a14:backgroundMark x1="66513" y1="95349" x2="89376" y2="75116"/>
                          <a14:backgroundMark x1="89376" y1="75116" x2="97460" y2="59767"/>
                          <a14:backgroundMark x1="97460" y1="59767" x2="96998" y2="42093"/>
                          <a14:backgroundMark x1="96998" y1="42093" x2="87529" y2="15581"/>
                          <a14:backgroundMark x1="7852" y1="22791" x2="36028" y2="8140"/>
                          <a14:backgroundMark x1="36028" y1="8140" x2="53118" y2="7209"/>
                          <a14:backgroundMark x1="53118" y1="7209" x2="69053" y2="7907"/>
                          <a14:backgroundMark x1="69053" y1="7907" x2="84296" y2="16047"/>
                          <a14:backgroundMark x1="84296" y1="16047" x2="92610" y2="260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82490"/>
              <a:ext cx="1306426" cy="1297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Sheffield Medical Society">
              <a:extLst>
                <a:ext uri="{FF2B5EF4-FFF2-40B4-BE49-F238E27FC236}">
                  <a16:creationId xmlns:a16="http://schemas.microsoft.com/office/drawing/2014/main" id="{96ADA7C3-3F09-9349-9EB3-5AE8C0962A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763655" y="6054562"/>
              <a:ext cx="1306426" cy="768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47BB11-FE3F-5609-FC74-307461B30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514350" indent="-514350">
              <a:buAutoNum type="alphaLcPeriod"/>
            </a:pPr>
            <a:r>
              <a:rPr lang="en-US" dirty="0"/>
              <a:t>1</a:t>
            </a:r>
          </a:p>
          <a:p>
            <a:pPr marL="514350" indent="-514350">
              <a:buAutoNum type="alphaLcPeriod"/>
            </a:pPr>
            <a:r>
              <a:rPr lang="en-US" dirty="0"/>
              <a:t>2</a:t>
            </a:r>
          </a:p>
          <a:p>
            <a:pPr marL="514350" indent="-514350">
              <a:buAutoNum type="alphaLcPeriod"/>
            </a:pPr>
            <a:r>
              <a:rPr lang="en-US" dirty="0"/>
              <a:t>3</a:t>
            </a:r>
          </a:p>
          <a:p>
            <a:pPr marL="514350" indent="-514350">
              <a:buAutoNum type="alphaLcPeriod"/>
            </a:pPr>
            <a:r>
              <a:rPr lang="en-US" dirty="0"/>
              <a:t>4</a:t>
            </a:r>
          </a:p>
          <a:p>
            <a:pPr marL="514350" indent="-514350">
              <a:buAutoNum type="alphaLcPeriod"/>
            </a:pPr>
            <a:r>
              <a:rPr lang="en-US" dirty="0"/>
              <a:t>5</a:t>
            </a:r>
          </a:p>
          <a:p>
            <a:pPr marL="514350" indent="-514350">
              <a:buAutoNum type="alphaL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55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72DFE-41DF-354C-8D55-8F462048E28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293267"/>
          </a:solidFill>
          <a:ln>
            <a:solidFill>
              <a:srgbClr val="293267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rgbClr val="00B0F0"/>
                </a:solidFill>
                <a:latin typeface="+mn-lt"/>
              </a:rPr>
              <a:t>Q8. </a:t>
            </a:r>
            <a:r>
              <a:rPr lang="en-US" sz="3600" dirty="0">
                <a:solidFill>
                  <a:schemeClr val="bg1"/>
                </a:solidFill>
                <a:latin typeface="+mn-lt"/>
              </a:rPr>
              <a:t>How many type of respiratory failure are there?</a:t>
            </a:r>
            <a:endParaRPr lang="en-US" sz="6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4BAD0E53-7C5C-A14F-9980-0CB4F341B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9181" y="6173037"/>
            <a:ext cx="9335310" cy="550159"/>
          </a:xfrm>
        </p:spPr>
        <p:txBody>
          <a:bodyPr/>
          <a:lstStyle/>
          <a:p>
            <a:pPr algn="l"/>
            <a:r>
              <a:rPr lang="en-US" dirty="0"/>
              <a:t>The Peer Teaching and MedSoc are not liable for false or misleading information. This session was created by students, for students, as a revision resource, therefore any resemblance to university questions is purely coincidental. Content has not been reviewed by and is therefore unaffiliated with Sheffield Medical School.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4442BA4-4209-724A-A942-FC70F7AB7A32}"/>
              </a:ext>
            </a:extLst>
          </p:cNvPr>
          <p:cNvSpPr/>
          <p:nvPr/>
        </p:nvSpPr>
        <p:spPr>
          <a:xfrm>
            <a:off x="137710" y="5650746"/>
            <a:ext cx="1089552" cy="117260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342140D-D47C-1944-A9AE-F0B86BD206D6}"/>
              </a:ext>
            </a:extLst>
          </p:cNvPr>
          <p:cNvGrpSpPr/>
          <p:nvPr/>
        </p:nvGrpSpPr>
        <p:grpSpPr>
          <a:xfrm>
            <a:off x="0" y="5582490"/>
            <a:ext cx="12070081" cy="1297375"/>
            <a:chOff x="0" y="5582490"/>
            <a:chExt cx="12070081" cy="1297375"/>
          </a:xfrm>
        </p:grpSpPr>
        <p:pic>
          <p:nvPicPr>
            <p:cNvPr id="7" name="Picture 4" descr="SHEFFIELD PEER TEACHING SOCIETY">
              <a:extLst>
                <a:ext uri="{FF2B5EF4-FFF2-40B4-BE49-F238E27FC236}">
                  <a16:creationId xmlns:a16="http://schemas.microsoft.com/office/drawing/2014/main" id="{756BA6DE-3C99-BD42-AB91-68D3A1842C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91" b="95814" l="1386" r="96767">
                          <a14:foregroundMark x1="76443" y1="31163" x2="61432" y2="20000"/>
                          <a14:foregroundMark x1="61432" y1="20000" x2="38799" y2="17442"/>
                          <a14:foregroundMark x1="38799" y1="17442" x2="26328" y2="23488"/>
                          <a14:foregroundMark x1="26328" y1="23488" x2="21478" y2="33953"/>
                          <a14:foregroundMark x1="21478" y1="33953" x2="24711" y2="56512"/>
                          <a14:foregroundMark x1="24711" y1="56512" x2="34642" y2="73721"/>
                          <a14:foregroundMark x1="34642" y1="73721" x2="41570" y2="80000"/>
                          <a14:foregroundMark x1="41570" y1="80000" x2="49885" y2="82558"/>
                          <a14:foregroundMark x1="49885" y1="82558" x2="59584" y2="81860"/>
                          <a14:foregroundMark x1="59584" y1="81860" x2="69515" y2="74884"/>
                          <a14:foregroundMark x1="69515" y1="74884" x2="83603" y2="41628"/>
                          <a14:foregroundMark x1="42725" y1="21860" x2="67898" y2="29070"/>
                          <a14:foregroundMark x1="67898" y1="29070" x2="42263" y2="18140"/>
                          <a14:foregroundMark x1="42263" y1="18140" x2="33256" y2="16512"/>
                          <a14:foregroundMark x1="33256" y1="16512" x2="49885" y2="15814"/>
                          <a14:foregroundMark x1="49885" y1="15814" x2="59815" y2="17209"/>
                          <a14:foregroundMark x1="59815" y1="17209" x2="42725" y2="15349"/>
                          <a14:foregroundMark x1="42725" y1="15349" x2="66513" y2="19535"/>
                          <a14:foregroundMark x1="66513" y1="19535" x2="78060" y2="31395"/>
                          <a14:foregroundMark x1="78060" y1="31395" x2="70901" y2="20233"/>
                          <a14:foregroundMark x1="70901" y1="20233" x2="77829" y2="31860"/>
                          <a14:foregroundMark x1="77829" y1="31860" x2="71132" y2="22093"/>
                          <a14:foregroundMark x1="71132" y1="22093" x2="76212" y2="30698"/>
                          <a14:foregroundMark x1="76212" y1="30698" x2="76212" y2="31163"/>
                          <a14:foregroundMark x1="24942" y1="23256" x2="18476" y2="29302"/>
                          <a14:foregroundMark x1="18476" y1="29302" x2="25866" y2="22326"/>
                          <a14:foregroundMark x1="25866" y1="22326" x2="17090" y2="32326"/>
                          <a14:foregroundMark x1="34411" y1="16977" x2="22864" y2="18837"/>
                          <a14:foregroundMark x1="22864" y1="18837" x2="16397" y2="24884"/>
                          <a14:foregroundMark x1="16397" y1="24884" x2="12933" y2="33023"/>
                          <a14:foregroundMark x1="12933" y1="33023" x2="13857" y2="53721"/>
                          <a14:foregroundMark x1="13857" y1="53721" x2="23788" y2="75814"/>
                          <a14:foregroundMark x1="23788" y1="75814" x2="34642" y2="84419"/>
                          <a14:foregroundMark x1="34642" y1="84419" x2="46651" y2="87209"/>
                          <a14:foregroundMark x1="46651" y1="87209" x2="57506" y2="83256"/>
                          <a14:foregroundMark x1="57506" y1="83256" x2="73210" y2="66512"/>
                          <a14:foregroundMark x1="73210" y1="66512" x2="80139" y2="46047"/>
                          <a14:foregroundMark x1="80139" y1="46047" x2="80370" y2="30930"/>
                          <a14:foregroundMark x1="80370" y1="30930" x2="75520" y2="19302"/>
                          <a14:foregroundMark x1="75520" y1="19302" x2="64896" y2="13023"/>
                          <a14:foregroundMark x1="64896" y1="13023" x2="56981" y2="10781"/>
                          <a14:foregroundMark x1="40046" y1="11177" x2="35104" y2="12326"/>
                          <a14:foregroundMark x1="35104" y1="12326" x2="17783" y2="29070"/>
                          <a14:foregroundMark x1="17783" y1="29070" x2="15473" y2="56512"/>
                          <a14:foregroundMark x1="15473" y1="56512" x2="17321" y2="67442"/>
                          <a14:foregroundMark x1="17321" y1="67442" x2="22402" y2="76047"/>
                          <a14:foregroundMark x1="22402" y1="76047" x2="30716" y2="82093"/>
                          <a14:foregroundMark x1="30716" y1="82093" x2="43418" y2="85116"/>
                          <a14:foregroundMark x1="43418" y1="85116" x2="54273" y2="84884"/>
                          <a14:foregroundMark x1="54273" y1="84884" x2="76443" y2="74186"/>
                          <a14:foregroundMark x1="76443" y1="74186" x2="82679" y2="66512"/>
                          <a14:foregroundMark x1="82679" y1="66512" x2="86605" y2="56744"/>
                          <a14:foregroundMark x1="86605" y1="56744" x2="87298" y2="39767"/>
                          <a14:foregroundMark x1="87298" y1="39767" x2="80831" y2="20233"/>
                          <a14:foregroundMark x1="94919" y1="52558" x2="94919" y2="52558"/>
                          <a14:foregroundMark x1="9469" y1="64419" x2="9469" y2="64419"/>
                          <a14:foregroundMark x1="45958" y1="92791" x2="45958" y2="92791"/>
                          <a14:foregroundMark x1="6928" y1="50698" x2="6928" y2="50698"/>
                          <a14:foregroundMark x1="49192" y1="3023" x2="49192" y2="3023"/>
                          <a14:foregroundMark x1="40647" y1="91163" x2="56813" y2="90698"/>
                          <a14:foregroundMark x1="56813" y1="90698" x2="69284" y2="81395"/>
                          <a14:foregroundMark x1="26328" y1="26512" x2="37182" y2="25349"/>
                          <a14:foregroundMark x1="37182" y1="25349" x2="27021" y2="28372"/>
                          <a14:foregroundMark x1="27021" y1="28372" x2="41801" y2="16279"/>
                          <a14:foregroundMark x1="41801" y1="16279" x2="35335" y2="24186"/>
                          <a14:foregroundMark x1="35335" y1="24186" x2="30947" y2="26744"/>
                          <a14:foregroundMark x1="1386" y1="50698" x2="1386" y2="50698"/>
                          <a14:foregroundMark x1="96767" y1="50000" x2="96767" y2="50000"/>
                          <a14:backgroundMark x1="693" y1="49302" x2="693" y2="49302"/>
                          <a14:backgroundMark x1="13626" y1="16279" x2="5312" y2="27442"/>
                          <a14:backgroundMark x1="33487" y1="96744" x2="49423" y2="97209"/>
                          <a14:backgroundMark x1="49423" y1="97209" x2="77598" y2="92558"/>
                          <a14:backgroundMark x1="4850" y1="72558" x2="3464" y2="28605"/>
                          <a14:backgroundMark x1="3464" y1="68837" x2="25404" y2="90465"/>
                          <a14:backgroundMark x1="25404" y1="90465" x2="36721" y2="95349"/>
                          <a14:backgroundMark x1="66513" y1="95349" x2="89376" y2="75116"/>
                          <a14:backgroundMark x1="89376" y1="75116" x2="97460" y2="59767"/>
                          <a14:backgroundMark x1="97460" y1="59767" x2="96998" y2="42093"/>
                          <a14:backgroundMark x1="96998" y1="42093" x2="87529" y2="15581"/>
                          <a14:backgroundMark x1="7852" y1="22791" x2="36028" y2="8140"/>
                          <a14:backgroundMark x1="36028" y1="8140" x2="53118" y2="7209"/>
                          <a14:backgroundMark x1="53118" y1="7209" x2="69053" y2="7907"/>
                          <a14:backgroundMark x1="69053" y1="7907" x2="84296" y2="16047"/>
                          <a14:backgroundMark x1="84296" y1="16047" x2="92610" y2="260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82490"/>
              <a:ext cx="1306426" cy="1297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Sheffield Medical Society">
              <a:extLst>
                <a:ext uri="{FF2B5EF4-FFF2-40B4-BE49-F238E27FC236}">
                  <a16:creationId xmlns:a16="http://schemas.microsoft.com/office/drawing/2014/main" id="{96ADA7C3-3F09-9349-9EB3-5AE8C0962A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763655" y="6054562"/>
              <a:ext cx="1306426" cy="768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47BB11-FE3F-5609-FC74-307461B30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514350" indent="-514350">
              <a:buAutoNum type="alphaLcPeriod"/>
            </a:pPr>
            <a:r>
              <a:rPr lang="en-US" dirty="0"/>
              <a:t>1</a:t>
            </a:r>
          </a:p>
          <a:p>
            <a:pPr marL="514350" indent="-514350">
              <a:buAutoNum type="alphaLcPeriod"/>
            </a:pPr>
            <a:r>
              <a:rPr lang="en-US" dirty="0">
                <a:solidFill>
                  <a:srgbClr val="00B050"/>
                </a:solidFill>
              </a:rPr>
              <a:t>2</a:t>
            </a:r>
          </a:p>
          <a:p>
            <a:pPr marL="514350" indent="-514350">
              <a:buAutoNum type="alphaLcPeriod"/>
            </a:pPr>
            <a:r>
              <a:rPr lang="en-US" dirty="0"/>
              <a:t>3</a:t>
            </a:r>
          </a:p>
          <a:p>
            <a:pPr marL="514350" indent="-514350">
              <a:buAutoNum type="alphaLcPeriod"/>
            </a:pPr>
            <a:r>
              <a:rPr lang="en-US" dirty="0"/>
              <a:t>4</a:t>
            </a:r>
          </a:p>
          <a:p>
            <a:pPr marL="514350" indent="-514350">
              <a:buAutoNum type="alphaLcPeriod"/>
            </a:pPr>
            <a:r>
              <a:rPr lang="en-US" dirty="0"/>
              <a:t>5</a:t>
            </a:r>
          </a:p>
          <a:p>
            <a:pPr marL="514350" indent="-514350">
              <a:buAutoNum type="alphaL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21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72DFE-41DF-354C-8D55-8F462048E28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293267"/>
          </a:solidFill>
          <a:ln>
            <a:solidFill>
              <a:srgbClr val="293267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Respiratory failure</a:t>
            </a:r>
            <a:endParaRPr lang="en-US" sz="6600" b="1" dirty="0">
              <a:solidFill>
                <a:schemeClr val="bg1"/>
              </a:solidFill>
            </a:endParaRP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4BAD0E53-7C5C-A14F-9980-0CB4F341B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9181" y="6173037"/>
            <a:ext cx="9335310" cy="550159"/>
          </a:xfrm>
        </p:spPr>
        <p:txBody>
          <a:bodyPr/>
          <a:lstStyle/>
          <a:p>
            <a:pPr algn="l"/>
            <a:r>
              <a:rPr lang="en-US" dirty="0"/>
              <a:t>The Peer Teaching and MedSoc are not liable for false or misleading information. This session was created by students, for students, as a revision resource, therefore any resemblance to university questions is purely coincidental. Content has not been reviewed by and is therefore unaffiliated with Sheffield Medical School.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4442BA4-4209-724A-A942-FC70F7AB7A32}"/>
              </a:ext>
            </a:extLst>
          </p:cNvPr>
          <p:cNvSpPr/>
          <p:nvPr/>
        </p:nvSpPr>
        <p:spPr>
          <a:xfrm>
            <a:off x="137710" y="5650746"/>
            <a:ext cx="1089552" cy="117260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342140D-D47C-1944-A9AE-F0B86BD206D6}"/>
              </a:ext>
            </a:extLst>
          </p:cNvPr>
          <p:cNvGrpSpPr/>
          <p:nvPr/>
        </p:nvGrpSpPr>
        <p:grpSpPr>
          <a:xfrm>
            <a:off x="0" y="5582490"/>
            <a:ext cx="12070081" cy="1297375"/>
            <a:chOff x="0" y="5582490"/>
            <a:chExt cx="12070081" cy="1297375"/>
          </a:xfrm>
        </p:grpSpPr>
        <p:pic>
          <p:nvPicPr>
            <p:cNvPr id="7" name="Picture 4" descr="SHEFFIELD PEER TEACHING SOCIETY">
              <a:extLst>
                <a:ext uri="{FF2B5EF4-FFF2-40B4-BE49-F238E27FC236}">
                  <a16:creationId xmlns:a16="http://schemas.microsoft.com/office/drawing/2014/main" id="{756BA6DE-3C99-BD42-AB91-68D3A1842C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91" b="95814" l="1386" r="96767">
                          <a14:foregroundMark x1="76443" y1="31163" x2="61432" y2="20000"/>
                          <a14:foregroundMark x1="61432" y1="20000" x2="38799" y2="17442"/>
                          <a14:foregroundMark x1="38799" y1="17442" x2="26328" y2="23488"/>
                          <a14:foregroundMark x1="26328" y1="23488" x2="21478" y2="33953"/>
                          <a14:foregroundMark x1="21478" y1="33953" x2="24711" y2="56512"/>
                          <a14:foregroundMark x1="24711" y1="56512" x2="34642" y2="73721"/>
                          <a14:foregroundMark x1="34642" y1="73721" x2="41570" y2="80000"/>
                          <a14:foregroundMark x1="41570" y1="80000" x2="49885" y2="82558"/>
                          <a14:foregroundMark x1="49885" y1="82558" x2="59584" y2="81860"/>
                          <a14:foregroundMark x1="59584" y1="81860" x2="69515" y2="74884"/>
                          <a14:foregroundMark x1="69515" y1="74884" x2="83603" y2="41628"/>
                          <a14:foregroundMark x1="42725" y1="21860" x2="67898" y2="29070"/>
                          <a14:foregroundMark x1="67898" y1="29070" x2="42263" y2="18140"/>
                          <a14:foregroundMark x1="42263" y1="18140" x2="33256" y2="16512"/>
                          <a14:foregroundMark x1="33256" y1="16512" x2="49885" y2="15814"/>
                          <a14:foregroundMark x1="49885" y1="15814" x2="59815" y2="17209"/>
                          <a14:foregroundMark x1="59815" y1="17209" x2="42725" y2="15349"/>
                          <a14:foregroundMark x1="42725" y1="15349" x2="66513" y2="19535"/>
                          <a14:foregroundMark x1="66513" y1="19535" x2="78060" y2="31395"/>
                          <a14:foregroundMark x1="78060" y1="31395" x2="70901" y2="20233"/>
                          <a14:foregroundMark x1="70901" y1="20233" x2="77829" y2="31860"/>
                          <a14:foregroundMark x1="77829" y1="31860" x2="71132" y2="22093"/>
                          <a14:foregroundMark x1="71132" y1="22093" x2="76212" y2="30698"/>
                          <a14:foregroundMark x1="76212" y1="30698" x2="76212" y2="31163"/>
                          <a14:foregroundMark x1="24942" y1="23256" x2="18476" y2="29302"/>
                          <a14:foregroundMark x1="18476" y1="29302" x2="25866" y2="22326"/>
                          <a14:foregroundMark x1="25866" y1="22326" x2="17090" y2="32326"/>
                          <a14:foregroundMark x1="34411" y1="16977" x2="22864" y2="18837"/>
                          <a14:foregroundMark x1="22864" y1="18837" x2="16397" y2="24884"/>
                          <a14:foregroundMark x1="16397" y1="24884" x2="12933" y2="33023"/>
                          <a14:foregroundMark x1="12933" y1="33023" x2="13857" y2="53721"/>
                          <a14:foregroundMark x1="13857" y1="53721" x2="23788" y2="75814"/>
                          <a14:foregroundMark x1="23788" y1="75814" x2="34642" y2="84419"/>
                          <a14:foregroundMark x1="34642" y1="84419" x2="46651" y2="87209"/>
                          <a14:foregroundMark x1="46651" y1="87209" x2="57506" y2="83256"/>
                          <a14:foregroundMark x1="57506" y1="83256" x2="73210" y2="66512"/>
                          <a14:foregroundMark x1="73210" y1="66512" x2="80139" y2="46047"/>
                          <a14:foregroundMark x1="80139" y1="46047" x2="80370" y2="30930"/>
                          <a14:foregroundMark x1="80370" y1="30930" x2="75520" y2="19302"/>
                          <a14:foregroundMark x1="75520" y1="19302" x2="64896" y2="13023"/>
                          <a14:foregroundMark x1="64896" y1="13023" x2="56981" y2="10781"/>
                          <a14:foregroundMark x1="40046" y1="11177" x2="35104" y2="12326"/>
                          <a14:foregroundMark x1="35104" y1="12326" x2="17783" y2="29070"/>
                          <a14:foregroundMark x1="17783" y1="29070" x2="15473" y2="56512"/>
                          <a14:foregroundMark x1="15473" y1="56512" x2="17321" y2="67442"/>
                          <a14:foregroundMark x1="17321" y1="67442" x2="22402" y2="76047"/>
                          <a14:foregroundMark x1="22402" y1="76047" x2="30716" y2="82093"/>
                          <a14:foregroundMark x1="30716" y1="82093" x2="43418" y2="85116"/>
                          <a14:foregroundMark x1="43418" y1="85116" x2="54273" y2="84884"/>
                          <a14:foregroundMark x1="54273" y1="84884" x2="76443" y2="74186"/>
                          <a14:foregroundMark x1="76443" y1="74186" x2="82679" y2="66512"/>
                          <a14:foregroundMark x1="82679" y1="66512" x2="86605" y2="56744"/>
                          <a14:foregroundMark x1="86605" y1="56744" x2="87298" y2="39767"/>
                          <a14:foregroundMark x1="87298" y1="39767" x2="80831" y2="20233"/>
                          <a14:foregroundMark x1="94919" y1="52558" x2="94919" y2="52558"/>
                          <a14:foregroundMark x1="9469" y1="64419" x2="9469" y2="64419"/>
                          <a14:foregroundMark x1="45958" y1="92791" x2="45958" y2="92791"/>
                          <a14:foregroundMark x1="6928" y1="50698" x2="6928" y2="50698"/>
                          <a14:foregroundMark x1="49192" y1="3023" x2="49192" y2="3023"/>
                          <a14:foregroundMark x1="40647" y1="91163" x2="56813" y2="90698"/>
                          <a14:foregroundMark x1="56813" y1="90698" x2="69284" y2="81395"/>
                          <a14:foregroundMark x1="26328" y1="26512" x2="37182" y2="25349"/>
                          <a14:foregroundMark x1="37182" y1="25349" x2="27021" y2="28372"/>
                          <a14:foregroundMark x1="27021" y1="28372" x2="41801" y2="16279"/>
                          <a14:foregroundMark x1="41801" y1="16279" x2="35335" y2="24186"/>
                          <a14:foregroundMark x1="35335" y1="24186" x2="30947" y2="26744"/>
                          <a14:foregroundMark x1="1386" y1="50698" x2="1386" y2="50698"/>
                          <a14:foregroundMark x1="96767" y1="50000" x2="96767" y2="50000"/>
                          <a14:backgroundMark x1="693" y1="49302" x2="693" y2="49302"/>
                          <a14:backgroundMark x1="13626" y1="16279" x2="5312" y2="27442"/>
                          <a14:backgroundMark x1="33487" y1="96744" x2="49423" y2="97209"/>
                          <a14:backgroundMark x1="49423" y1="97209" x2="77598" y2="92558"/>
                          <a14:backgroundMark x1="4850" y1="72558" x2="3464" y2="28605"/>
                          <a14:backgroundMark x1="3464" y1="68837" x2="25404" y2="90465"/>
                          <a14:backgroundMark x1="25404" y1="90465" x2="36721" y2="95349"/>
                          <a14:backgroundMark x1="66513" y1="95349" x2="89376" y2="75116"/>
                          <a14:backgroundMark x1="89376" y1="75116" x2="97460" y2="59767"/>
                          <a14:backgroundMark x1="97460" y1="59767" x2="96998" y2="42093"/>
                          <a14:backgroundMark x1="96998" y1="42093" x2="87529" y2="15581"/>
                          <a14:backgroundMark x1="7852" y1="22791" x2="36028" y2="8140"/>
                          <a14:backgroundMark x1="36028" y1="8140" x2="53118" y2="7209"/>
                          <a14:backgroundMark x1="53118" y1="7209" x2="69053" y2="7907"/>
                          <a14:backgroundMark x1="69053" y1="7907" x2="84296" y2="16047"/>
                          <a14:backgroundMark x1="84296" y1="16047" x2="92610" y2="260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82490"/>
              <a:ext cx="1306426" cy="1297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Sheffield Medical Society">
              <a:extLst>
                <a:ext uri="{FF2B5EF4-FFF2-40B4-BE49-F238E27FC236}">
                  <a16:creationId xmlns:a16="http://schemas.microsoft.com/office/drawing/2014/main" id="{96ADA7C3-3F09-9349-9EB3-5AE8C0962A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763655" y="6054562"/>
              <a:ext cx="1306426" cy="768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D0AEBE-49C7-AE73-5404-09846852D7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lang="en-US" dirty="0"/>
              <a:t>Respiratory failure is when the respiratory system is unable to get enough oxygen leading to hypoxaemia</a:t>
            </a:r>
          </a:p>
          <a:p>
            <a:endParaRPr lang="en-US" dirty="0"/>
          </a:p>
          <a:p>
            <a:r>
              <a:rPr lang="en-US" dirty="0"/>
              <a:t>Hypoxaemia may also occur alongside hypercapnia</a:t>
            </a:r>
          </a:p>
          <a:p>
            <a:endParaRPr lang="en-US" dirty="0"/>
          </a:p>
          <a:p>
            <a:r>
              <a:rPr lang="en-US" dirty="0"/>
              <a:t>There are two type of respiratory failure. You can tell which type by using an ABG</a:t>
            </a:r>
          </a:p>
          <a:p>
            <a:endParaRPr lang="en-US" dirty="0"/>
          </a:p>
          <a:p>
            <a:r>
              <a:rPr lang="en-US" dirty="0"/>
              <a:t>Type 1 respiratory failure and type 2 respiratory failure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50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72DFE-41DF-354C-8D55-8F462048E28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293267"/>
          </a:solidFill>
          <a:ln>
            <a:solidFill>
              <a:srgbClr val="293267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n-lt"/>
              </a:rPr>
              <a:t>Type of respiratory failure</a:t>
            </a:r>
            <a:endParaRPr lang="en-US" sz="6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4BAD0E53-7C5C-A14F-9980-0CB4F341B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9181" y="6173037"/>
            <a:ext cx="9335310" cy="550159"/>
          </a:xfrm>
        </p:spPr>
        <p:txBody>
          <a:bodyPr/>
          <a:lstStyle/>
          <a:p>
            <a:pPr algn="l"/>
            <a:r>
              <a:rPr lang="en-US" dirty="0"/>
              <a:t>The Peer Teaching and MedSoc are not liable for false or misleading information. This session was created by students, for students, as a revision resource, therefore any resemblance to university questions is purely coincidental. Content has not been reviewed by and is therefore unaffiliated with Sheffield Medical School.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4442BA4-4209-724A-A942-FC70F7AB7A32}"/>
              </a:ext>
            </a:extLst>
          </p:cNvPr>
          <p:cNvSpPr/>
          <p:nvPr/>
        </p:nvSpPr>
        <p:spPr>
          <a:xfrm>
            <a:off x="137710" y="5650746"/>
            <a:ext cx="1089552" cy="117260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342140D-D47C-1944-A9AE-F0B86BD206D6}"/>
              </a:ext>
            </a:extLst>
          </p:cNvPr>
          <p:cNvGrpSpPr/>
          <p:nvPr/>
        </p:nvGrpSpPr>
        <p:grpSpPr>
          <a:xfrm>
            <a:off x="0" y="5582490"/>
            <a:ext cx="12070081" cy="1297375"/>
            <a:chOff x="0" y="5582490"/>
            <a:chExt cx="12070081" cy="1297375"/>
          </a:xfrm>
        </p:grpSpPr>
        <p:pic>
          <p:nvPicPr>
            <p:cNvPr id="7" name="Picture 4" descr="SHEFFIELD PEER TEACHING SOCIETY">
              <a:extLst>
                <a:ext uri="{FF2B5EF4-FFF2-40B4-BE49-F238E27FC236}">
                  <a16:creationId xmlns:a16="http://schemas.microsoft.com/office/drawing/2014/main" id="{756BA6DE-3C99-BD42-AB91-68D3A1842C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91" b="95814" l="1386" r="96767">
                          <a14:foregroundMark x1="76443" y1="31163" x2="61432" y2="20000"/>
                          <a14:foregroundMark x1="61432" y1="20000" x2="38799" y2="17442"/>
                          <a14:foregroundMark x1="38799" y1="17442" x2="26328" y2="23488"/>
                          <a14:foregroundMark x1="26328" y1="23488" x2="21478" y2="33953"/>
                          <a14:foregroundMark x1="21478" y1="33953" x2="24711" y2="56512"/>
                          <a14:foregroundMark x1="24711" y1="56512" x2="34642" y2="73721"/>
                          <a14:foregroundMark x1="34642" y1="73721" x2="41570" y2="80000"/>
                          <a14:foregroundMark x1="41570" y1="80000" x2="49885" y2="82558"/>
                          <a14:foregroundMark x1="49885" y1="82558" x2="59584" y2="81860"/>
                          <a14:foregroundMark x1="59584" y1="81860" x2="69515" y2="74884"/>
                          <a14:foregroundMark x1="69515" y1="74884" x2="83603" y2="41628"/>
                          <a14:foregroundMark x1="42725" y1="21860" x2="67898" y2="29070"/>
                          <a14:foregroundMark x1="67898" y1="29070" x2="42263" y2="18140"/>
                          <a14:foregroundMark x1="42263" y1="18140" x2="33256" y2="16512"/>
                          <a14:foregroundMark x1="33256" y1="16512" x2="49885" y2="15814"/>
                          <a14:foregroundMark x1="49885" y1="15814" x2="59815" y2="17209"/>
                          <a14:foregroundMark x1="59815" y1="17209" x2="42725" y2="15349"/>
                          <a14:foregroundMark x1="42725" y1="15349" x2="66513" y2="19535"/>
                          <a14:foregroundMark x1="66513" y1="19535" x2="78060" y2="31395"/>
                          <a14:foregroundMark x1="78060" y1="31395" x2="70901" y2="20233"/>
                          <a14:foregroundMark x1="70901" y1="20233" x2="77829" y2="31860"/>
                          <a14:foregroundMark x1="77829" y1="31860" x2="71132" y2="22093"/>
                          <a14:foregroundMark x1="71132" y1="22093" x2="76212" y2="30698"/>
                          <a14:foregroundMark x1="76212" y1="30698" x2="76212" y2="31163"/>
                          <a14:foregroundMark x1="24942" y1="23256" x2="18476" y2="29302"/>
                          <a14:foregroundMark x1="18476" y1="29302" x2="25866" y2="22326"/>
                          <a14:foregroundMark x1="25866" y1="22326" x2="17090" y2="32326"/>
                          <a14:foregroundMark x1="34411" y1="16977" x2="22864" y2="18837"/>
                          <a14:foregroundMark x1="22864" y1="18837" x2="16397" y2="24884"/>
                          <a14:foregroundMark x1="16397" y1="24884" x2="12933" y2="33023"/>
                          <a14:foregroundMark x1="12933" y1="33023" x2="13857" y2="53721"/>
                          <a14:foregroundMark x1="13857" y1="53721" x2="23788" y2="75814"/>
                          <a14:foregroundMark x1="23788" y1="75814" x2="34642" y2="84419"/>
                          <a14:foregroundMark x1="34642" y1="84419" x2="46651" y2="87209"/>
                          <a14:foregroundMark x1="46651" y1="87209" x2="57506" y2="83256"/>
                          <a14:foregroundMark x1="57506" y1="83256" x2="73210" y2="66512"/>
                          <a14:foregroundMark x1="73210" y1="66512" x2="80139" y2="46047"/>
                          <a14:foregroundMark x1="80139" y1="46047" x2="80370" y2="30930"/>
                          <a14:foregroundMark x1="80370" y1="30930" x2="75520" y2="19302"/>
                          <a14:foregroundMark x1="75520" y1="19302" x2="64896" y2="13023"/>
                          <a14:foregroundMark x1="64896" y1="13023" x2="56981" y2="10781"/>
                          <a14:foregroundMark x1="40046" y1="11177" x2="35104" y2="12326"/>
                          <a14:foregroundMark x1="35104" y1="12326" x2="17783" y2="29070"/>
                          <a14:foregroundMark x1="17783" y1="29070" x2="15473" y2="56512"/>
                          <a14:foregroundMark x1="15473" y1="56512" x2="17321" y2="67442"/>
                          <a14:foregroundMark x1="17321" y1="67442" x2="22402" y2="76047"/>
                          <a14:foregroundMark x1="22402" y1="76047" x2="30716" y2="82093"/>
                          <a14:foregroundMark x1="30716" y1="82093" x2="43418" y2="85116"/>
                          <a14:foregroundMark x1="43418" y1="85116" x2="54273" y2="84884"/>
                          <a14:foregroundMark x1="54273" y1="84884" x2="76443" y2="74186"/>
                          <a14:foregroundMark x1="76443" y1="74186" x2="82679" y2="66512"/>
                          <a14:foregroundMark x1="82679" y1="66512" x2="86605" y2="56744"/>
                          <a14:foregroundMark x1="86605" y1="56744" x2="87298" y2="39767"/>
                          <a14:foregroundMark x1="87298" y1="39767" x2="80831" y2="20233"/>
                          <a14:foregroundMark x1="94919" y1="52558" x2="94919" y2="52558"/>
                          <a14:foregroundMark x1="9469" y1="64419" x2="9469" y2="64419"/>
                          <a14:foregroundMark x1="45958" y1="92791" x2="45958" y2="92791"/>
                          <a14:foregroundMark x1="6928" y1="50698" x2="6928" y2="50698"/>
                          <a14:foregroundMark x1="49192" y1="3023" x2="49192" y2="3023"/>
                          <a14:foregroundMark x1="40647" y1="91163" x2="56813" y2="90698"/>
                          <a14:foregroundMark x1="56813" y1="90698" x2="69284" y2="81395"/>
                          <a14:foregroundMark x1="26328" y1="26512" x2="37182" y2="25349"/>
                          <a14:foregroundMark x1="37182" y1="25349" x2="27021" y2="28372"/>
                          <a14:foregroundMark x1="27021" y1="28372" x2="41801" y2="16279"/>
                          <a14:foregroundMark x1="41801" y1="16279" x2="35335" y2="24186"/>
                          <a14:foregroundMark x1="35335" y1="24186" x2="30947" y2="26744"/>
                          <a14:foregroundMark x1="1386" y1="50698" x2="1386" y2="50698"/>
                          <a14:foregroundMark x1="96767" y1="50000" x2="96767" y2="50000"/>
                          <a14:backgroundMark x1="693" y1="49302" x2="693" y2="49302"/>
                          <a14:backgroundMark x1="13626" y1="16279" x2="5312" y2="27442"/>
                          <a14:backgroundMark x1="33487" y1="96744" x2="49423" y2="97209"/>
                          <a14:backgroundMark x1="49423" y1="97209" x2="77598" y2="92558"/>
                          <a14:backgroundMark x1="4850" y1="72558" x2="3464" y2="28605"/>
                          <a14:backgroundMark x1="3464" y1="68837" x2="25404" y2="90465"/>
                          <a14:backgroundMark x1="25404" y1="90465" x2="36721" y2="95349"/>
                          <a14:backgroundMark x1="66513" y1="95349" x2="89376" y2="75116"/>
                          <a14:backgroundMark x1="89376" y1="75116" x2="97460" y2="59767"/>
                          <a14:backgroundMark x1="97460" y1="59767" x2="96998" y2="42093"/>
                          <a14:backgroundMark x1="96998" y1="42093" x2="87529" y2="15581"/>
                          <a14:backgroundMark x1="7852" y1="22791" x2="36028" y2="8140"/>
                          <a14:backgroundMark x1="36028" y1="8140" x2="53118" y2="7209"/>
                          <a14:backgroundMark x1="53118" y1="7209" x2="69053" y2="7907"/>
                          <a14:backgroundMark x1="69053" y1="7907" x2="84296" y2="16047"/>
                          <a14:backgroundMark x1="84296" y1="16047" x2="92610" y2="260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82490"/>
              <a:ext cx="1306426" cy="1297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Sheffield Medical Society">
              <a:extLst>
                <a:ext uri="{FF2B5EF4-FFF2-40B4-BE49-F238E27FC236}">
                  <a16:creationId xmlns:a16="http://schemas.microsoft.com/office/drawing/2014/main" id="{96ADA7C3-3F09-9349-9EB3-5AE8C0962A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763655" y="6054562"/>
              <a:ext cx="1306426" cy="768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5F5A47-F202-49EE-D3AB-C2E2FBDD2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Type 1 respiratory failure is hypoxaemia with normal CO2</a:t>
            </a:r>
          </a:p>
          <a:p>
            <a:endParaRPr lang="en-US" dirty="0"/>
          </a:p>
          <a:p>
            <a:r>
              <a:rPr lang="en-US" dirty="0"/>
              <a:t>Type 2 respiratory failure is hypoxaemia with ↑ CO2</a:t>
            </a:r>
          </a:p>
          <a:p>
            <a:endParaRPr lang="en-US" dirty="0"/>
          </a:p>
          <a:p>
            <a:r>
              <a:rPr lang="en-US" dirty="0"/>
              <a:t>Type 1 respiratory failure is caused by V/Q mismatch</a:t>
            </a:r>
          </a:p>
          <a:p>
            <a:endParaRPr lang="en-US" dirty="0"/>
          </a:p>
          <a:p>
            <a:r>
              <a:rPr lang="en-US" dirty="0"/>
              <a:t>Type 2 respiratory failure is caused by alveolar hypoventilation</a:t>
            </a:r>
          </a:p>
        </p:txBody>
      </p:sp>
    </p:spTree>
    <p:extLst>
      <p:ext uri="{BB962C8B-B14F-4D97-AF65-F5344CB8AC3E}">
        <p14:creationId xmlns:p14="http://schemas.microsoft.com/office/powerpoint/2010/main" val="1759579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72DFE-41DF-354C-8D55-8F462048E28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293267"/>
          </a:solidFill>
          <a:ln>
            <a:solidFill>
              <a:srgbClr val="293267"/>
            </a:solidFill>
          </a:ln>
        </p:spPr>
        <p:txBody>
          <a:bodyPr>
            <a:no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  <a:latin typeface="+mn-lt"/>
              </a:rPr>
              <a:t>Can anyone think of things that might cause T1RF?</a:t>
            </a:r>
            <a:endParaRPr lang="en-US" sz="6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4BAD0E53-7C5C-A14F-9980-0CB4F341B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9181" y="6173037"/>
            <a:ext cx="9335310" cy="550159"/>
          </a:xfrm>
        </p:spPr>
        <p:txBody>
          <a:bodyPr/>
          <a:lstStyle/>
          <a:p>
            <a:pPr algn="l"/>
            <a:r>
              <a:rPr lang="en-US" dirty="0"/>
              <a:t>The Peer Teaching and MedSoc are not liable for false or misleading information. This session was created by students, for students, as a revision resource, therefore any resemblance to university questions is purely coincidental. Content has not been reviewed by and is therefore unaffiliated with Sheffield Medical School.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4442BA4-4209-724A-A942-FC70F7AB7A32}"/>
              </a:ext>
            </a:extLst>
          </p:cNvPr>
          <p:cNvSpPr/>
          <p:nvPr/>
        </p:nvSpPr>
        <p:spPr>
          <a:xfrm>
            <a:off x="137710" y="5650746"/>
            <a:ext cx="1089552" cy="117260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342140D-D47C-1944-A9AE-F0B86BD206D6}"/>
              </a:ext>
            </a:extLst>
          </p:cNvPr>
          <p:cNvGrpSpPr/>
          <p:nvPr/>
        </p:nvGrpSpPr>
        <p:grpSpPr>
          <a:xfrm>
            <a:off x="0" y="5582490"/>
            <a:ext cx="12070081" cy="1297375"/>
            <a:chOff x="0" y="5582490"/>
            <a:chExt cx="12070081" cy="1297375"/>
          </a:xfrm>
        </p:grpSpPr>
        <p:pic>
          <p:nvPicPr>
            <p:cNvPr id="7" name="Picture 4" descr="SHEFFIELD PEER TEACHING SOCIETY">
              <a:extLst>
                <a:ext uri="{FF2B5EF4-FFF2-40B4-BE49-F238E27FC236}">
                  <a16:creationId xmlns:a16="http://schemas.microsoft.com/office/drawing/2014/main" id="{756BA6DE-3C99-BD42-AB91-68D3A1842C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91" b="95814" l="1386" r="96767">
                          <a14:foregroundMark x1="76443" y1="31163" x2="61432" y2="20000"/>
                          <a14:foregroundMark x1="61432" y1="20000" x2="38799" y2="17442"/>
                          <a14:foregroundMark x1="38799" y1="17442" x2="26328" y2="23488"/>
                          <a14:foregroundMark x1="26328" y1="23488" x2="21478" y2="33953"/>
                          <a14:foregroundMark x1="21478" y1="33953" x2="24711" y2="56512"/>
                          <a14:foregroundMark x1="24711" y1="56512" x2="34642" y2="73721"/>
                          <a14:foregroundMark x1="34642" y1="73721" x2="41570" y2="80000"/>
                          <a14:foregroundMark x1="41570" y1="80000" x2="49885" y2="82558"/>
                          <a14:foregroundMark x1="49885" y1="82558" x2="59584" y2="81860"/>
                          <a14:foregroundMark x1="59584" y1="81860" x2="69515" y2="74884"/>
                          <a14:foregroundMark x1="69515" y1="74884" x2="83603" y2="41628"/>
                          <a14:foregroundMark x1="42725" y1="21860" x2="67898" y2="29070"/>
                          <a14:foregroundMark x1="67898" y1="29070" x2="42263" y2="18140"/>
                          <a14:foregroundMark x1="42263" y1="18140" x2="33256" y2="16512"/>
                          <a14:foregroundMark x1="33256" y1="16512" x2="49885" y2="15814"/>
                          <a14:foregroundMark x1="49885" y1="15814" x2="59815" y2="17209"/>
                          <a14:foregroundMark x1="59815" y1="17209" x2="42725" y2="15349"/>
                          <a14:foregroundMark x1="42725" y1="15349" x2="66513" y2="19535"/>
                          <a14:foregroundMark x1="66513" y1="19535" x2="78060" y2="31395"/>
                          <a14:foregroundMark x1="78060" y1="31395" x2="70901" y2="20233"/>
                          <a14:foregroundMark x1="70901" y1="20233" x2="77829" y2="31860"/>
                          <a14:foregroundMark x1="77829" y1="31860" x2="71132" y2="22093"/>
                          <a14:foregroundMark x1="71132" y1="22093" x2="76212" y2="30698"/>
                          <a14:foregroundMark x1="76212" y1="30698" x2="76212" y2="31163"/>
                          <a14:foregroundMark x1="24942" y1="23256" x2="18476" y2="29302"/>
                          <a14:foregroundMark x1="18476" y1="29302" x2="25866" y2="22326"/>
                          <a14:foregroundMark x1="25866" y1="22326" x2="17090" y2="32326"/>
                          <a14:foregroundMark x1="34411" y1="16977" x2="22864" y2="18837"/>
                          <a14:foregroundMark x1="22864" y1="18837" x2="16397" y2="24884"/>
                          <a14:foregroundMark x1="16397" y1="24884" x2="12933" y2="33023"/>
                          <a14:foregroundMark x1="12933" y1="33023" x2="13857" y2="53721"/>
                          <a14:foregroundMark x1="13857" y1="53721" x2="23788" y2="75814"/>
                          <a14:foregroundMark x1="23788" y1="75814" x2="34642" y2="84419"/>
                          <a14:foregroundMark x1="34642" y1="84419" x2="46651" y2="87209"/>
                          <a14:foregroundMark x1="46651" y1="87209" x2="57506" y2="83256"/>
                          <a14:foregroundMark x1="57506" y1="83256" x2="73210" y2="66512"/>
                          <a14:foregroundMark x1="73210" y1="66512" x2="80139" y2="46047"/>
                          <a14:foregroundMark x1="80139" y1="46047" x2="80370" y2="30930"/>
                          <a14:foregroundMark x1="80370" y1="30930" x2="75520" y2="19302"/>
                          <a14:foregroundMark x1="75520" y1="19302" x2="64896" y2="13023"/>
                          <a14:foregroundMark x1="64896" y1="13023" x2="56981" y2="10781"/>
                          <a14:foregroundMark x1="40046" y1="11177" x2="35104" y2="12326"/>
                          <a14:foregroundMark x1="35104" y1="12326" x2="17783" y2="29070"/>
                          <a14:foregroundMark x1="17783" y1="29070" x2="15473" y2="56512"/>
                          <a14:foregroundMark x1="15473" y1="56512" x2="17321" y2="67442"/>
                          <a14:foregroundMark x1="17321" y1="67442" x2="22402" y2="76047"/>
                          <a14:foregroundMark x1="22402" y1="76047" x2="30716" y2="82093"/>
                          <a14:foregroundMark x1="30716" y1="82093" x2="43418" y2="85116"/>
                          <a14:foregroundMark x1="43418" y1="85116" x2="54273" y2="84884"/>
                          <a14:foregroundMark x1="54273" y1="84884" x2="76443" y2="74186"/>
                          <a14:foregroundMark x1="76443" y1="74186" x2="82679" y2="66512"/>
                          <a14:foregroundMark x1="82679" y1="66512" x2="86605" y2="56744"/>
                          <a14:foregroundMark x1="86605" y1="56744" x2="87298" y2="39767"/>
                          <a14:foregroundMark x1="87298" y1="39767" x2="80831" y2="20233"/>
                          <a14:foregroundMark x1="94919" y1="52558" x2="94919" y2="52558"/>
                          <a14:foregroundMark x1="9469" y1="64419" x2="9469" y2="64419"/>
                          <a14:foregroundMark x1="45958" y1="92791" x2="45958" y2="92791"/>
                          <a14:foregroundMark x1="6928" y1="50698" x2="6928" y2="50698"/>
                          <a14:foregroundMark x1="49192" y1="3023" x2="49192" y2="3023"/>
                          <a14:foregroundMark x1="40647" y1="91163" x2="56813" y2="90698"/>
                          <a14:foregroundMark x1="56813" y1="90698" x2="69284" y2="81395"/>
                          <a14:foregroundMark x1="26328" y1="26512" x2="37182" y2="25349"/>
                          <a14:foregroundMark x1="37182" y1="25349" x2="27021" y2="28372"/>
                          <a14:foregroundMark x1="27021" y1="28372" x2="41801" y2="16279"/>
                          <a14:foregroundMark x1="41801" y1="16279" x2="35335" y2="24186"/>
                          <a14:foregroundMark x1="35335" y1="24186" x2="30947" y2="26744"/>
                          <a14:foregroundMark x1="1386" y1="50698" x2="1386" y2="50698"/>
                          <a14:foregroundMark x1="96767" y1="50000" x2="96767" y2="50000"/>
                          <a14:backgroundMark x1="693" y1="49302" x2="693" y2="49302"/>
                          <a14:backgroundMark x1="13626" y1="16279" x2="5312" y2="27442"/>
                          <a14:backgroundMark x1="33487" y1="96744" x2="49423" y2="97209"/>
                          <a14:backgroundMark x1="49423" y1="97209" x2="77598" y2="92558"/>
                          <a14:backgroundMark x1="4850" y1="72558" x2="3464" y2="28605"/>
                          <a14:backgroundMark x1="3464" y1="68837" x2="25404" y2="90465"/>
                          <a14:backgroundMark x1="25404" y1="90465" x2="36721" y2="95349"/>
                          <a14:backgroundMark x1="66513" y1="95349" x2="89376" y2="75116"/>
                          <a14:backgroundMark x1="89376" y1="75116" x2="97460" y2="59767"/>
                          <a14:backgroundMark x1="97460" y1="59767" x2="96998" y2="42093"/>
                          <a14:backgroundMark x1="96998" y1="42093" x2="87529" y2="15581"/>
                          <a14:backgroundMark x1="7852" y1="22791" x2="36028" y2="8140"/>
                          <a14:backgroundMark x1="36028" y1="8140" x2="53118" y2="7209"/>
                          <a14:backgroundMark x1="53118" y1="7209" x2="69053" y2="7907"/>
                          <a14:backgroundMark x1="69053" y1="7907" x2="84296" y2="16047"/>
                          <a14:backgroundMark x1="84296" y1="16047" x2="92610" y2="260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82490"/>
              <a:ext cx="1306426" cy="1297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Sheffield Medical Society">
              <a:extLst>
                <a:ext uri="{FF2B5EF4-FFF2-40B4-BE49-F238E27FC236}">
                  <a16:creationId xmlns:a16="http://schemas.microsoft.com/office/drawing/2014/main" id="{96ADA7C3-3F09-9349-9EB3-5AE8C0962A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763655" y="6054562"/>
              <a:ext cx="1306426" cy="768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A15B5-6188-51F0-5032-F28E972510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Remember T1RF is caused by V/Q mismatch</a:t>
            </a:r>
          </a:p>
          <a:p>
            <a:endParaRPr lang="en-US" dirty="0"/>
          </a:p>
          <a:p>
            <a:r>
              <a:rPr lang="en-US" dirty="0"/>
              <a:t>Common examples;</a:t>
            </a:r>
          </a:p>
          <a:p>
            <a:pPr marL="0" indent="0">
              <a:buNone/>
            </a:pPr>
            <a:r>
              <a:rPr lang="en-US" dirty="0"/>
              <a:t>	Pulmonary oedema (fluid on the lungs) - ↓ V, normal Q</a:t>
            </a:r>
          </a:p>
          <a:p>
            <a:pPr marL="0" indent="0">
              <a:buNone/>
            </a:pPr>
            <a:r>
              <a:rPr lang="en-US" dirty="0"/>
              <a:t>	Pulmonary embolism – Normal V, ↓ Q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70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72DFE-41DF-354C-8D55-8F462048E28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293267"/>
          </a:solidFill>
          <a:ln>
            <a:solidFill>
              <a:srgbClr val="293267"/>
            </a:solidFill>
          </a:ln>
        </p:spPr>
        <p:txBody>
          <a:bodyPr>
            <a:no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  <a:latin typeface="+mn-lt"/>
              </a:rPr>
              <a:t>Can anyone think of things that might cause T2RF?</a:t>
            </a:r>
            <a:endParaRPr lang="en-US" sz="6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4BAD0E53-7C5C-A14F-9980-0CB4F341B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9181" y="6173037"/>
            <a:ext cx="9335310" cy="550159"/>
          </a:xfrm>
        </p:spPr>
        <p:txBody>
          <a:bodyPr/>
          <a:lstStyle/>
          <a:p>
            <a:pPr algn="l"/>
            <a:r>
              <a:rPr lang="en-US" dirty="0"/>
              <a:t>The Peer Teaching and MedSoc are not liable for false or misleading information. This session was created by students, for students, as a revision resource, therefore any resemblance to university questions is purely coincidental. Content has not been reviewed by and is therefore unaffiliated with Sheffield Medical School.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4442BA4-4209-724A-A942-FC70F7AB7A32}"/>
              </a:ext>
            </a:extLst>
          </p:cNvPr>
          <p:cNvSpPr/>
          <p:nvPr/>
        </p:nvSpPr>
        <p:spPr>
          <a:xfrm>
            <a:off x="137710" y="5650746"/>
            <a:ext cx="1089552" cy="117260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342140D-D47C-1944-A9AE-F0B86BD206D6}"/>
              </a:ext>
            </a:extLst>
          </p:cNvPr>
          <p:cNvGrpSpPr/>
          <p:nvPr/>
        </p:nvGrpSpPr>
        <p:grpSpPr>
          <a:xfrm>
            <a:off x="0" y="5582490"/>
            <a:ext cx="12070081" cy="1297375"/>
            <a:chOff x="0" y="5582490"/>
            <a:chExt cx="12070081" cy="1297375"/>
          </a:xfrm>
        </p:grpSpPr>
        <p:pic>
          <p:nvPicPr>
            <p:cNvPr id="7" name="Picture 4" descr="SHEFFIELD PEER TEACHING SOCIETY">
              <a:extLst>
                <a:ext uri="{FF2B5EF4-FFF2-40B4-BE49-F238E27FC236}">
                  <a16:creationId xmlns:a16="http://schemas.microsoft.com/office/drawing/2014/main" id="{756BA6DE-3C99-BD42-AB91-68D3A1842C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91" b="95814" l="1386" r="96767">
                          <a14:foregroundMark x1="76443" y1="31163" x2="61432" y2="20000"/>
                          <a14:foregroundMark x1="61432" y1="20000" x2="38799" y2="17442"/>
                          <a14:foregroundMark x1="38799" y1="17442" x2="26328" y2="23488"/>
                          <a14:foregroundMark x1="26328" y1="23488" x2="21478" y2="33953"/>
                          <a14:foregroundMark x1="21478" y1="33953" x2="24711" y2="56512"/>
                          <a14:foregroundMark x1="24711" y1="56512" x2="34642" y2="73721"/>
                          <a14:foregroundMark x1="34642" y1="73721" x2="41570" y2="80000"/>
                          <a14:foregroundMark x1="41570" y1="80000" x2="49885" y2="82558"/>
                          <a14:foregroundMark x1="49885" y1="82558" x2="59584" y2="81860"/>
                          <a14:foregroundMark x1="59584" y1="81860" x2="69515" y2="74884"/>
                          <a14:foregroundMark x1="69515" y1="74884" x2="83603" y2="41628"/>
                          <a14:foregroundMark x1="42725" y1="21860" x2="67898" y2="29070"/>
                          <a14:foregroundMark x1="67898" y1="29070" x2="42263" y2="18140"/>
                          <a14:foregroundMark x1="42263" y1="18140" x2="33256" y2="16512"/>
                          <a14:foregroundMark x1="33256" y1="16512" x2="49885" y2="15814"/>
                          <a14:foregroundMark x1="49885" y1="15814" x2="59815" y2="17209"/>
                          <a14:foregroundMark x1="59815" y1="17209" x2="42725" y2="15349"/>
                          <a14:foregroundMark x1="42725" y1="15349" x2="66513" y2="19535"/>
                          <a14:foregroundMark x1="66513" y1="19535" x2="78060" y2="31395"/>
                          <a14:foregroundMark x1="78060" y1="31395" x2="70901" y2="20233"/>
                          <a14:foregroundMark x1="70901" y1="20233" x2="77829" y2="31860"/>
                          <a14:foregroundMark x1="77829" y1="31860" x2="71132" y2="22093"/>
                          <a14:foregroundMark x1="71132" y1="22093" x2="76212" y2="30698"/>
                          <a14:foregroundMark x1="76212" y1="30698" x2="76212" y2="31163"/>
                          <a14:foregroundMark x1="24942" y1="23256" x2="18476" y2="29302"/>
                          <a14:foregroundMark x1="18476" y1="29302" x2="25866" y2="22326"/>
                          <a14:foregroundMark x1="25866" y1="22326" x2="17090" y2="32326"/>
                          <a14:foregroundMark x1="34411" y1="16977" x2="22864" y2="18837"/>
                          <a14:foregroundMark x1="22864" y1="18837" x2="16397" y2="24884"/>
                          <a14:foregroundMark x1="16397" y1="24884" x2="12933" y2="33023"/>
                          <a14:foregroundMark x1="12933" y1="33023" x2="13857" y2="53721"/>
                          <a14:foregroundMark x1="13857" y1="53721" x2="23788" y2="75814"/>
                          <a14:foregroundMark x1="23788" y1="75814" x2="34642" y2="84419"/>
                          <a14:foregroundMark x1="34642" y1="84419" x2="46651" y2="87209"/>
                          <a14:foregroundMark x1="46651" y1="87209" x2="57506" y2="83256"/>
                          <a14:foregroundMark x1="57506" y1="83256" x2="73210" y2="66512"/>
                          <a14:foregroundMark x1="73210" y1="66512" x2="80139" y2="46047"/>
                          <a14:foregroundMark x1="80139" y1="46047" x2="80370" y2="30930"/>
                          <a14:foregroundMark x1="80370" y1="30930" x2="75520" y2="19302"/>
                          <a14:foregroundMark x1="75520" y1="19302" x2="64896" y2="13023"/>
                          <a14:foregroundMark x1="64896" y1="13023" x2="56981" y2="10781"/>
                          <a14:foregroundMark x1="40046" y1="11177" x2="35104" y2="12326"/>
                          <a14:foregroundMark x1="35104" y1="12326" x2="17783" y2="29070"/>
                          <a14:foregroundMark x1="17783" y1="29070" x2="15473" y2="56512"/>
                          <a14:foregroundMark x1="15473" y1="56512" x2="17321" y2="67442"/>
                          <a14:foregroundMark x1="17321" y1="67442" x2="22402" y2="76047"/>
                          <a14:foregroundMark x1="22402" y1="76047" x2="30716" y2="82093"/>
                          <a14:foregroundMark x1="30716" y1="82093" x2="43418" y2="85116"/>
                          <a14:foregroundMark x1="43418" y1="85116" x2="54273" y2="84884"/>
                          <a14:foregroundMark x1="54273" y1="84884" x2="76443" y2="74186"/>
                          <a14:foregroundMark x1="76443" y1="74186" x2="82679" y2="66512"/>
                          <a14:foregroundMark x1="82679" y1="66512" x2="86605" y2="56744"/>
                          <a14:foregroundMark x1="86605" y1="56744" x2="87298" y2="39767"/>
                          <a14:foregroundMark x1="87298" y1="39767" x2="80831" y2="20233"/>
                          <a14:foregroundMark x1="94919" y1="52558" x2="94919" y2="52558"/>
                          <a14:foregroundMark x1="9469" y1="64419" x2="9469" y2="64419"/>
                          <a14:foregroundMark x1="45958" y1="92791" x2="45958" y2="92791"/>
                          <a14:foregroundMark x1="6928" y1="50698" x2="6928" y2="50698"/>
                          <a14:foregroundMark x1="49192" y1="3023" x2="49192" y2="3023"/>
                          <a14:foregroundMark x1="40647" y1="91163" x2="56813" y2="90698"/>
                          <a14:foregroundMark x1="56813" y1="90698" x2="69284" y2="81395"/>
                          <a14:foregroundMark x1="26328" y1="26512" x2="37182" y2="25349"/>
                          <a14:foregroundMark x1="37182" y1="25349" x2="27021" y2="28372"/>
                          <a14:foregroundMark x1="27021" y1="28372" x2="41801" y2="16279"/>
                          <a14:foregroundMark x1="41801" y1="16279" x2="35335" y2="24186"/>
                          <a14:foregroundMark x1="35335" y1="24186" x2="30947" y2="26744"/>
                          <a14:foregroundMark x1="1386" y1="50698" x2="1386" y2="50698"/>
                          <a14:foregroundMark x1="96767" y1="50000" x2="96767" y2="50000"/>
                          <a14:backgroundMark x1="693" y1="49302" x2="693" y2="49302"/>
                          <a14:backgroundMark x1="13626" y1="16279" x2="5312" y2="27442"/>
                          <a14:backgroundMark x1="33487" y1="96744" x2="49423" y2="97209"/>
                          <a14:backgroundMark x1="49423" y1="97209" x2="77598" y2="92558"/>
                          <a14:backgroundMark x1="4850" y1="72558" x2="3464" y2="28605"/>
                          <a14:backgroundMark x1="3464" y1="68837" x2="25404" y2="90465"/>
                          <a14:backgroundMark x1="25404" y1="90465" x2="36721" y2="95349"/>
                          <a14:backgroundMark x1="66513" y1="95349" x2="89376" y2="75116"/>
                          <a14:backgroundMark x1="89376" y1="75116" x2="97460" y2="59767"/>
                          <a14:backgroundMark x1="97460" y1="59767" x2="96998" y2="42093"/>
                          <a14:backgroundMark x1="96998" y1="42093" x2="87529" y2="15581"/>
                          <a14:backgroundMark x1="7852" y1="22791" x2="36028" y2="8140"/>
                          <a14:backgroundMark x1="36028" y1="8140" x2="53118" y2="7209"/>
                          <a14:backgroundMark x1="53118" y1="7209" x2="69053" y2="7907"/>
                          <a14:backgroundMark x1="69053" y1="7907" x2="84296" y2="16047"/>
                          <a14:backgroundMark x1="84296" y1="16047" x2="92610" y2="260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82490"/>
              <a:ext cx="1306426" cy="1297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Sheffield Medical Society">
              <a:extLst>
                <a:ext uri="{FF2B5EF4-FFF2-40B4-BE49-F238E27FC236}">
                  <a16:creationId xmlns:a16="http://schemas.microsoft.com/office/drawing/2014/main" id="{96ADA7C3-3F09-9349-9EB3-5AE8C0962A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763655" y="6054562"/>
              <a:ext cx="1306426" cy="768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F0A3C70-3A1F-B9AA-24B8-23CD16BB2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Remember T2RF is caused by alveolar hypoventilation</a:t>
            </a:r>
          </a:p>
          <a:p>
            <a:endParaRPr lang="en-US" dirty="0"/>
          </a:p>
          <a:p>
            <a:r>
              <a:rPr lang="en-US" dirty="0"/>
              <a:t>Common examples</a:t>
            </a:r>
          </a:p>
          <a:p>
            <a:pPr lvl="1"/>
            <a:r>
              <a:rPr lang="en-US" dirty="0"/>
              <a:t>COPD </a:t>
            </a:r>
          </a:p>
          <a:p>
            <a:pPr lvl="1"/>
            <a:r>
              <a:rPr lang="en-US" dirty="0"/>
              <a:t>Neuromuscular disease </a:t>
            </a:r>
          </a:p>
          <a:p>
            <a:pPr lvl="1"/>
            <a:r>
              <a:rPr lang="en-US" dirty="0"/>
              <a:t>Opiates </a:t>
            </a:r>
          </a:p>
        </p:txBody>
      </p:sp>
    </p:spTree>
    <p:extLst>
      <p:ext uri="{BB962C8B-B14F-4D97-AF65-F5344CB8AC3E}">
        <p14:creationId xmlns:p14="http://schemas.microsoft.com/office/powerpoint/2010/main" val="2889412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72DFE-41DF-354C-8D55-8F462048E28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293267"/>
          </a:solidFill>
          <a:ln>
            <a:solidFill>
              <a:srgbClr val="293267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00B0F0"/>
                </a:solidFill>
              </a:rPr>
              <a:t>Q1. </a:t>
            </a:r>
            <a:r>
              <a:rPr lang="en-US" sz="3200" b="1" dirty="0">
                <a:solidFill>
                  <a:schemeClr val="bg1"/>
                </a:solidFill>
              </a:rPr>
              <a:t>You are on a respiratory ward listening to the chest of a patient with your stethoscope, as you suspect he might have pneumonia. How many lobes are there in the right lung? 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5" name="Shape 97">
            <a:extLst>
              <a:ext uri="{FF2B5EF4-FFF2-40B4-BE49-F238E27FC236}">
                <a16:creationId xmlns:a16="http://schemas.microsoft.com/office/drawing/2014/main" id="{6D7A6F5B-6327-4844-BD16-4BB44595B27A}"/>
              </a:ext>
            </a:extLst>
          </p:cNvPr>
          <p:cNvSpPr txBox="1">
            <a:spLocks/>
          </p:cNvSpPr>
          <p:nvPr/>
        </p:nvSpPr>
        <p:spPr>
          <a:xfrm>
            <a:off x="873855" y="1854609"/>
            <a:ext cx="6761480" cy="42843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lphaLcPeriod"/>
            </a:pPr>
            <a:r>
              <a:rPr lang="en-GB" sz="3200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3</a:t>
            </a:r>
          </a:p>
          <a:p>
            <a:pPr marL="514350" indent="-51435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lphaLcPeriod"/>
            </a:pPr>
            <a:r>
              <a:rPr lang="en-GB" sz="3200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2</a:t>
            </a:r>
          </a:p>
          <a:p>
            <a:pPr marL="514350" indent="-51435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lphaLcPeriod"/>
            </a:pPr>
            <a:r>
              <a:rPr lang="en-GB" sz="3200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1</a:t>
            </a:r>
          </a:p>
          <a:p>
            <a:pPr marL="514350" indent="-51435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lphaLcPeriod"/>
            </a:pPr>
            <a:r>
              <a:rPr lang="en-GB" sz="3200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4</a:t>
            </a:r>
          </a:p>
          <a:p>
            <a:pPr marL="514350" indent="-51435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lphaLcPeriod"/>
            </a:pPr>
            <a:r>
              <a:rPr lang="en-GB" sz="3200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5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6B087FB0-78CF-7C49-AA35-700EEB7E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9181" y="6173037"/>
            <a:ext cx="9335310" cy="550159"/>
          </a:xfrm>
        </p:spPr>
        <p:txBody>
          <a:bodyPr/>
          <a:lstStyle/>
          <a:p>
            <a:pPr algn="l"/>
            <a:r>
              <a:rPr lang="en-US" dirty="0"/>
              <a:t>The Peer Teaching and MedSoc are not liable for false or misleading information. This session was created by students, for students, as a revision resource, therefore any resemblance to university questions is purely coincidental. Content has not been reviewed by and is therefore unaffiliated with Sheffield Medical School. 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07EDA81-4CAB-1D4F-804A-98D2D498F676}"/>
              </a:ext>
            </a:extLst>
          </p:cNvPr>
          <p:cNvSpPr/>
          <p:nvPr/>
        </p:nvSpPr>
        <p:spPr>
          <a:xfrm>
            <a:off x="137710" y="5650746"/>
            <a:ext cx="1089552" cy="117260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1AC7441-033A-2645-A0C3-30E87FEDDAFC}"/>
              </a:ext>
            </a:extLst>
          </p:cNvPr>
          <p:cNvGrpSpPr/>
          <p:nvPr/>
        </p:nvGrpSpPr>
        <p:grpSpPr>
          <a:xfrm>
            <a:off x="0" y="5582490"/>
            <a:ext cx="12070081" cy="1297375"/>
            <a:chOff x="0" y="5582490"/>
            <a:chExt cx="12070081" cy="1297375"/>
          </a:xfrm>
        </p:grpSpPr>
        <p:pic>
          <p:nvPicPr>
            <p:cNvPr id="7" name="Picture 4" descr="SHEFFIELD PEER TEACHING SOCIETY">
              <a:extLst>
                <a:ext uri="{FF2B5EF4-FFF2-40B4-BE49-F238E27FC236}">
                  <a16:creationId xmlns:a16="http://schemas.microsoft.com/office/drawing/2014/main" id="{2C7F9F3B-3546-6849-9F8E-5491EC9C7F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91" b="95814" l="1386" r="96767">
                          <a14:foregroundMark x1="76443" y1="31163" x2="61432" y2="20000"/>
                          <a14:foregroundMark x1="61432" y1="20000" x2="38799" y2="17442"/>
                          <a14:foregroundMark x1="38799" y1="17442" x2="26328" y2="23488"/>
                          <a14:foregroundMark x1="26328" y1="23488" x2="21478" y2="33953"/>
                          <a14:foregroundMark x1="21478" y1="33953" x2="24711" y2="56512"/>
                          <a14:foregroundMark x1="24711" y1="56512" x2="34642" y2="73721"/>
                          <a14:foregroundMark x1="34642" y1="73721" x2="41570" y2="80000"/>
                          <a14:foregroundMark x1="41570" y1="80000" x2="49885" y2="82558"/>
                          <a14:foregroundMark x1="49885" y1="82558" x2="59584" y2="81860"/>
                          <a14:foregroundMark x1="59584" y1="81860" x2="69515" y2="74884"/>
                          <a14:foregroundMark x1="69515" y1="74884" x2="83603" y2="41628"/>
                          <a14:foregroundMark x1="42725" y1="21860" x2="67898" y2="29070"/>
                          <a14:foregroundMark x1="67898" y1="29070" x2="42263" y2="18140"/>
                          <a14:foregroundMark x1="42263" y1="18140" x2="33256" y2="16512"/>
                          <a14:foregroundMark x1="33256" y1="16512" x2="49885" y2="15814"/>
                          <a14:foregroundMark x1="49885" y1="15814" x2="59815" y2="17209"/>
                          <a14:foregroundMark x1="59815" y1="17209" x2="42725" y2="15349"/>
                          <a14:foregroundMark x1="42725" y1="15349" x2="66513" y2="19535"/>
                          <a14:foregroundMark x1="66513" y1="19535" x2="78060" y2="31395"/>
                          <a14:foregroundMark x1="78060" y1="31395" x2="70901" y2="20233"/>
                          <a14:foregroundMark x1="70901" y1="20233" x2="77829" y2="31860"/>
                          <a14:foregroundMark x1="77829" y1="31860" x2="71132" y2="22093"/>
                          <a14:foregroundMark x1="71132" y1="22093" x2="76212" y2="30698"/>
                          <a14:foregroundMark x1="76212" y1="30698" x2="76212" y2="31163"/>
                          <a14:foregroundMark x1="24942" y1="23256" x2="18476" y2="29302"/>
                          <a14:foregroundMark x1="18476" y1="29302" x2="25866" y2="22326"/>
                          <a14:foregroundMark x1="25866" y1="22326" x2="17090" y2="32326"/>
                          <a14:foregroundMark x1="34411" y1="16977" x2="22864" y2="18837"/>
                          <a14:foregroundMark x1="22864" y1="18837" x2="16397" y2="24884"/>
                          <a14:foregroundMark x1="16397" y1="24884" x2="12933" y2="33023"/>
                          <a14:foregroundMark x1="12933" y1="33023" x2="13857" y2="53721"/>
                          <a14:foregroundMark x1="13857" y1="53721" x2="23788" y2="75814"/>
                          <a14:foregroundMark x1="23788" y1="75814" x2="34642" y2="84419"/>
                          <a14:foregroundMark x1="34642" y1="84419" x2="46651" y2="87209"/>
                          <a14:foregroundMark x1="46651" y1="87209" x2="57506" y2="83256"/>
                          <a14:foregroundMark x1="57506" y1="83256" x2="73210" y2="66512"/>
                          <a14:foregroundMark x1="73210" y1="66512" x2="80139" y2="46047"/>
                          <a14:foregroundMark x1="80139" y1="46047" x2="80370" y2="30930"/>
                          <a14:foregroundMark x1="80370" y1="30930" x2="75520" y2="19302"/>
                          <a14:foregroundMark x1="75520" y1="19302" x2="64896" y2="13023"/>
                          <a14:foregroundMark x1="64896" y1="13023" x2="56981" y2="10781"/>
                          <a14:foregroundMark x1="40046" y1="11177" x2="35104" y2="12326"/>
                          <a14:foregroundMark x1="35104" y1="12326" x2="17783" y2="29070"/>
                          <a14:foregroundMark x1="17783" y1="29070" x2="15473" y2="56512"/>
                          <a14:foregroundMark x1="15473" y1="56512" x2="17321" y2="67442"/>
                          <a14:foregroundMark x1="17321" y1="67442" x2="22402" y2="76047"/>
                          <a14:foregroundMark x1="22402" y1="76047" x2="30716" y2="82093"/>
                          <a14:foregroundMark x1="30716" y1="82093" x2="43418" y2="85116"/>
                          <a14:foregroundMark x1="43418" y1="85116" x2="54273" y2="84884"/>
                          <a14:foregroundMark x1="54273" y1="84884" x2="76443" y2="74186"/>
                          <a14:foregroundMark x1="76443" y1="74186" x2="82679" y2="66512"/>
                          <a14:foregroundMark x1="82679" y1="66512" x2="86605" y2="56744"/>
                          <a14:foregroundMark x1="86605" y1="56744" x2="87298" y2="39767"/>
                          <a14:foregroundMark x1="87298" y1="39767" x2="80831" y2="20233"/>
                          <a14:foregroundMark x1="94919" y1="52558" x2="94919" y2="52558"/>
                          <a14:foregroundMark x1="9469" y1="64419" x2="9469" y2="64419"/>
                          <a14:foregroundMark x1="45958" y1="92791" x2="45958" y2="92791"/>
                          <a14:foregroundMark x1="6928" y1="50698" x2="6928" y2="50698"/>
                          <a14:foregroundMark x1="49192" y1="3023" x2="49192" y2="3023"/>
                          <a14:foregroundMark x1="40647" y1="91163" x2="56813" y2="90698"/>
                          <a14:foregroundMark x1="56813" y1="90698" x2="69284" y2="81395"/>
                          <a14:foregroundMark x1="26328" y1="26512" x2="37182" y2="25349"/>
                          <a14:foregroundMark x1="37182" y1="25349" x2="27021" y2="28372"/>
                          <a14:foregroundMark x1="27021" y1="28372" x2="41801" y2="16279"/>
                          <a14:foregroundMark x1="41801" y1="16279" x2="35335" y2="24186"/>
                          <a14:foregroundMark x1="35335" y1="24186" x2="30947" y2="26744"/>
                          <a14:foregroundMark x1="1386" y1="50698" x2="1386" y2="50698"/>
                          <a14:foregroundMark x1="96767" y1="50000" x2="96767" y2="50000"/>
                          <a14:backgroundMark x1="693" y1="49302" x2="693" y2="49302"/>
                          <a14:backgroundMark x1="13626" y1="16279" x2="5312" y2="27442"/>
                          <a14:backgroundMark x1="33487" y1="96744" x2="49423" y2="97209"/>
                          <a14:backgroundMark x1="49423" y1="97209" x2="77598" y2="92558"/>
                          <a14:backgroundMark x1="4850" y1="72558" x2="3464" y2="28605"/>
                          <a14:backgroundMark x1="3464" y1="68837" x2="25404" y2="90465"/>
                          <a14:backgroundMark x1="25404" y1="90465" x2="36721" y2="95349"/>
                          <a14:backgroundMark x1="66513" y1="95349" x2="89376" y2="75116"/>
                          <a14:backgroundMark x1="89376" y1="75116" x2="97460" y2="59767"/>
                          <a14:backgroundMark x1="97460" y1="59767" x2="96998" y2="42093"/>
                          <a14:backgroundMark x1="96998" y1="42093" x2="87529" y2="15581"/>
                          <a14:backgroundMark x1="7852" y1="22791" x2="36028" y2="8140"/>
                          <a14:backgroundMark x1="36028" y1="8140" x2="53118" y2="7209"/>
                          <a14:backgroundMark x1="53118" y1="7209" x2="69053" y2="7907"/>
                          <a14:backgroundMark x1="69053" y1="7907" x2="84296" y2="16047"/>
                          <a14:backgroundMark x1="84296" y1="16047" x2="92610" y2="260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82490"/>
              <a:ext cx="1306426" cy="1297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Sheffield Medical Society">
              <a:extLst>
                <a:ext uri="{FF2B5EF4-FFF2-40B4-BE49-F238E27FC236}">
                  <a16:creationId xmlns:a16="http://schemas.microsoft.com/office/drawing/2014/main" id="{749FE35D-BA8A-214D-9B10-5A44A7769C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763655" y="6054562"/>
              <a:ext cx="1306426" cy="768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2190188-9C5C-2749-9BD2-5372374AF1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2241" y="1870384"/>
            <a:ext cx="6225149" cy="400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93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72DFE-41DF-354C-8D55-8F462048E28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293267"/>
          </a:solidFill>
          <a:ln>
            <a:solidFill>
              <a:srgbClr val="293267"/>
            </a:solidFill>
          </a:ln>
        </p:spPr>
        <p:txBody>
          <a:bodyPr>
            <a:noAutofit/>
          </a:bodyPr>
          <a:lstStyle/>
          <a:p>
            <a:pPr algn="ctr"/>
            <a:r>
              <a:rPr lang="en-GB" sz="3600" dirty="0">
                <a:solidFill>
                  <a:srgbClr val="00B0F0"/>
                </a:solidFill>
                <a:latin typeface="+mn-lt"/>
              </a:rPr>
              <a:t>Q9. </a:t>
            </a:r>
            <a:r>
              <a:rPr lang="en-GB" sz="3600" dirty="0">
                <a:solidFill>
                  <a:schemeClr val="bg1"/>
                </a:solidFill>
                <a:latin typeface="+mn-lt"/>
              </a:rPr>
              <a:t>A 20-year-old is admitted with sudden onset right sided chest pain and SOB. An ABG shows the following;</a:t>
            </a:r>
            <a:endParaRPr lang="en-US" sz="6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4BAD0E53-7C5C-A14F-9980-0CB4F341B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9181" y="6173037"/>
            <a:ext cx="9335310" cy="550159"/>
          </a:xfrm>
        </p:spPr>
        <p:txBody>
          <a:bodyPr/>
          <a:lstStyle/>
          <a:p>
            <a:pPr algn="l"/>
            <a:r>
              <a:rPr lang="en-US" dirty="0"/>
              <a:t>The Peer Teaching and MedSoc are not liable for false or misleading information. This session was created by students, for students, as a revision resource, therefore any resemblance to university questions is purely coincidental. Content has not been reviewed by and is therefore unaffiliated with Sheffield Medical School.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4442BA4-4209-724A-A942-FC70F7AB7A32}"/>
              </a:ext>
            </a:extLst>
          </p:cNvPr>
          <p:cNvSpPr/>
          <p:nvPr/>
        </p:nvSpPr>
        <p:spPr>
          <a:xfrm>
            <a:off x="137710" y="5650746"/>
            <a:ext cx="1089552" cy="117260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342140D-D47C-1944-A9AE-F0B86BD206D6}"/>
              </a:ext>
            </a:extLst>
          </p:cNvPr>
          <p:cNvGrpSpPr/>
          <p:nvPr/>
        </p:nvGrpSpPr>
        <p:grpSpPr>
          <a:xfrm>
            <a:off x="0" y="5582490"/>
            <a:ext cx="12070081" cy="1297375"/>
            <a:chOff x="0" y="5582490"/>
            <a:chExt cx="12070081" cy="1297375"/>
          </a:xfrm>
        </p:grpSpPr>
        <p:pic>
          <p:nvPicPr>
            <p:cNvPr id="7" name="Picture 4" descr="SHEFFIELD PEER TEACHING SOCIETY">
              <a:extLst>
                <a:ext uri="{FF2B5EF4-FFF2-40B4-BE49-F238E27FC236}">
                  <a16:creationId xmlns:a16="http://schemas.microsoft.com/office/drawing/2014/main" id="{756BA6DE-3C99-BD42-AB91-68D3A1842C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91" b="95814" l="1386" r="96767">
                          <a14:foregroundMark x1="76443" y1="31163" x2="61432" y2="20000"/>
                          <a14:foregroundMark x1="61432" y1="20000" x2="38799" y2="17442"/>
                          <a14:foregroundMark x1="38799" y1="17442" x2="26328" y2="23488"/>
                          <a14:foregroundMark x1="26328" y1="23488" x2="21478" y2="33953"/>
                          <a14:foregroundMark x1="21478" y1="33953" x2="24711" y2="56512"/>
                          <a14:foregroundMark x1="24711" y1="56512" x2="34642" y2="73721"/>
                          <a14:foregroundMark x1="34642" y1="73721" x2="41570" y2="80000"/>
                          <a14:foregroundMark x1="41570" y1="80000" x2="49885" y2="82558"/>
                          <a14:foregroundMark x1="49885" y1="82558" x2="59584" y2="81860"/>
                          <a14:foregroundMark x1="59584" y1="81860" x2="69515" y2="74884"/>
                          <a14:foregroundMark x1="69515" y1="74884" x2="83603" y2="41628"/>
                          <a14:foregroundMark x1="42725" y1="21860" x2="67898" y2="29070"/>
                          <a14:foregroundMark x1="67898" y1="29070" x2="42263" y2="18140"/>
                          <a14:foregroundMark x1="42263" y1="18140" x2="33256" y2="16512"/>
                          <a14:foregroundMark x1="33256" y1="16512" x2="49885" y2="15814"/>
                          <a14:foregroundMark x1="49885" y1="15814" x2="59815" y2="17209"/>
                          <a14:foregroundMark x1="59815" y1="17209" x2="42725" y2="15349"/>
                          <a14:foregroundMark x1="42725" y1="15349" x2="66513" y2="19535"/>
                          <a14:foregroundMark x1="66513" y1="19535" x2="78060" y2="31395"/>
                          <a14:foregroundMark x1="78060" y1="31395" x2="70901" y2="20233"/>
                          <a14:foregroundMark x1="70901" y1="20233" x2="77829" y2="31860"/>
                          <a14:foregroundMark x1="77829" y1="31860" x2="71132" y2="22093"/>
                          <a14:foregroundMark x1="71132" y1="22093" x2="76212" y2="30698"/>
                          <a14:foregroundMark x1="76212" y1="30698" x2="76212" y2="31163"/>
                          <a14:foregroundMark x1="24942" y1="23256" x2="18476" y2="29302"/>
                          <a14:foregroundMark x1="18476" y1="29302" x2="25866" y2="22326"/>
                          <a14:foregroundMark x1="25866" y1="22326" x2="17090" y2="32326"/>
                          <a14:foregroundMark x1="34411" y1="16977" x2="22864" y2="18837"/>
                          <a14:foregroundMark x1="22864" y1="18837" x2="16397" y2="24884"/>
                          <a14:foregroundMark x1="16397" y1="24884" x2="12933" y2="33023"/>
                          <a14:foregroundMark x1="12933" y1="33023" x2="13857" y2="53721"/>
                          <a14:foregroundMark x1="13857" y1="53721" x2="23788" y2="75814"/>
                          <a14:foregroundMark x1="23788" y1="75814" x2="34642" y2="84419"/>
                          <a14:foregroundMark x1="34642" y1="84419" x2="46651" y2="87209"/>
                          <a14:foregroundMark x1="46651" y1="87209" x2="57506" y2="83256"/>
                          <a14:foregroundMark x1="57506" y1="83256" x2="73210" y2="66512"/>
                          <a14:foregroundMark x1="73210" y1="66512" x2="80139" y2="46047"/>
                          <a14:foregroundMark x1="80139" y1="46047" x2="80370" y2="30930"/>
                          <a14:foregroundMark x1="80370" y1="30930" x2="75520" y2="19302"/>
                          <a14:foregroundMark x1="75520" y1="19302" x2="64896" y2="13023"/>
                          <a14:foregroundMark x1="64896" y1="13023" x2="56981" y2="10781"/>
                          <a14:foregroundMark x1="40046" y1="11177" x2="35104" y2="12326"/>
                          <a14:foregroundMark x1="35104" y1="12326" x2="17783" y2="29070"/>
                          <a14:foregroundMark x1="17783" y1="29070" x2="15473" y2="56512"/>
                          <a14:foregroundMark x1="15473" y1="56512" x2="17321" y2="67442"/>
                          <a14:foregroundMark x1="17321" y1="67442" x2="22402" y2="76047"/>
                          <a14:foregroundMark x1="22402" y1="76047" x2="30716" y2="82093"/>
                          <a14:foregroundMark x1="30716" y1="82093" x2="43418" y2="85116"/>
                          <a14:foregroundMark x1="43418" y1="85116" x2="54273" y2="84884"/>
                          <a14:foregroundMark x1="54273" y1="84884" x2="76443" y2="74186"/>
                          <a14:foregroundMark x1="76443" y1="74186" x2="82679" y2="66512"/>
                          <a14:foregroundMark x1="82679" y1="66512" x2="86605" y2="56744"/>
                          <a14:foregroundMark x1="86605" y1="56744" x2="87298" y2="39767"/>
                          <a14:foregroundMark x1="87298" y1="39767" x2="80831" y2="20233"/>
                          <a14:foregroundMark x1="94919" y1="52558" x2="94919" y2="52558"/>
                          <a14:foregroundMark x1="9469" y1="64419" x2="9469" y2="64419"/>
                          <a14:foregroundMark x1="45958" y1="92791" x2="45958" y2="92791"/>
                          <a14:foregroundMark x1="6928" y1="50698" x2="6928" y2="50698"/>
                          <a14:foregroundMark x1="49192" y1="3023" x2="49192" y2="3023"/>
                          <a14:foregroundMark x1="40647" y1="91163" x2="56813" y2="90698"/>
                          <a14:foregroundMark x1="56813" y1="90698" x2="69284" y2="81395"/>
                          <a14:foregroundMark x1="26328" y1="26512" x2="37182" y2="25349"/>
                          <a14:foregroundMark x1="37182" y1="25349" x2="27021" y2="28372"/>
                          <a14:foregroundMark x1="27021" y1="28372" x2="41801" y2="16279"/>
                          <a14:foregroundMark x1="41801" y1="16279" x2="35335" y2="24186"/>
                          <a14:foregroundMark x1="35335" y1="24186" x2="30947" y2="26744"/>
                          <a14:foregroundMark x1="1386" y1="50698" x2="1386" y2="50698"/>
                          <a14:foregroundMark x1="96767" y1="50000" x2="96767" y2="50000"/>
                          <a14:backgroundMark x1="693" y1="49302" x2="693" y2="49302"/>
                          <a14:backgroundMark x1="13626" y1="16279" x2="5312" y2="27442"/>
                          <a14:backgroundMark x1="33487" y1="96744" x2="49423" y2="97209"/>
                          <a14:backgroundMark x1="49423" y1="97209" x2="77598" y2="92558"/>
                          <a14:backgroundMark x1="4850" y1="72558" x2="3464" y2="28605"/>
                          <a14:backgroundMark x1="3464" y1="68837" x2="25404" y2="90465"/>
                          <a14:backgroundMark x1="25404" y1="90465" x2="36721" y2="95349"/>
                          <a14:backgroundMark x1="66513" y1="95349" x2="89376" y2="75116"/>
                          <a14:backgroundMark x1="89376" y1="75116" x2="97460" y2="59767"/>
                          <a14:backgroundMark x1="97460" y1="59767" x2="96998" y2="42093"/>
                          <a14:backgroundMark x1="96998" y1="42093" x2="87529" y2="15581"/>
                          <a14:backgroundMark x1="7852" y1="22791" x2="36028" y2="8140"/>
                          <a14:backgroundMark x1="36028" y1="8140" x2="53118" y2="7209"/>
                          <a14:backgroundMark x1="53118" y1="7209" x2="69053" y2="7907"/>
                          <a14:backgroundMark x1="69053" y1="7907" x2="84296" y2="16047"/>
                          <a14:backgroundMark x1="84296" y1="16047" x2="92610" y2="260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82490"/>
              <a:ext cx="1306426" cy="1297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Sheffield Medical Society">
              <a:extLst>
                <a:ext uri="{FF2B5EF4-FFF2-40B4-BE49-F238E27FC236}">
                  <a16:creationId xmlns:a16="http://schemas.microsoft.com/office/drawing/2014/main" id="{96ADA7C3-3F09-9349-9EB3-5AE8C0962A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763655" y="6054562"/>
              <a:ext cx="1306426" cy="768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1C3E5D51-DBD0-5774-C09E-B717B6147DCE}"/>
              </a:ext>
            </a:extLst>
          </p:cNvPr>
          <p:cNvSpPr txBox="1">
            <a:spLocks/>
          </p:cNvSpPr>
          <p:nvPr/>
        </p:nvSpPr>
        <p:spPr>
          <a:xfrm>
            <a:off x="759036" y="188353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PaCO2 - 7 (normal 4 – 6)</a:t>
            </a:r>
            <a:br>
              <a:rPr lang="en-US" sz="3200" dirty="0"/>
            </a:br>
            <a:r>
              <a:rPr lang="en-US" sz="3200" dirty="0"/>
              <a:t>PaO2 - 8 (normal 10 - 14)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What type of respiratory failure is this?</a:t>
            </a:r>
            <a:br>
              <a:rPr lang="en-US" sz="3200" dirty="0"/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193923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72DFE-41DF-354C-8D55-8F462048E28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293267"/>
          </a:solidFill>
          <a:ln>
            <a:solidFill>
              <a:srgbClr val="293267"/>
            </a:solidFill>
          </a:ln>
        </p:spPr>
        <p:txBody>
          <a:bodyPr>
            <a:noAutofit/>
          </a:bodyPr>
          <a:lstStyle/>
          <a:p>
            <a:pPr algn="ctr"/>
            <a:r>
              <a:rPr lang="en-GB" sz="3600" dirty="0">
                <a:solidFill>
                  <a:srgbClr val="00B0F0"/>
                </a:solidFill>
                <a:latin typeface="+mn-lt"/>
              </a:rPr>
              <a:t>Q9. </a:t>
            </a:r>
            <a:r>
              <a:rPr lang="en-GB" sz="3600" dirty="0">
                <a:solidFill>
                  <a:schemeClr val="bg1"/>
                </a:solidFill>
                <a:latin typeface="+mn-lt"/>
              </a:rPr>
              <a:t>A 20-year-old is admitted with sudden onset right sided chest pain and SOB. An ABG shows the following;</a:t>
            </a:r>
            <a:endParaRPr lang="en-US" sz="6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4BAD0E53-7C5C-A14F-9980-0CB4F341B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9181" y="6173037"/>
            <a:ext cx="9335310" cy="550159"/>
          </a:xfrm>
        </p:spPr>
        <p:txBody>
          <a:bodyPr/>
          <a:lstStyle/>
          <a:p>
            <a:pPr algn="l"/>
            <a:r>
              <a:rPr lang="en-US" dirty="0"/>
              <a:t>The Peer Teaching and MedSoc are not liable for false or misleading information. This session was created by students, for students, as a revision resource, therefore any resemblance to university questions is purely coincidental. Content has not been reviewed by and is therefore unaffiliated with Sheffield Medical School.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4442BA4-4209-724A-A942-FC70F7AB7A32}"/>
              </a:ext>
            </a:extLst>
          </p:cNvPr>
          <p:cNvSpPr/>
          <p:nvPr/>
        </p:nvSpPr>
        <p:spPr>
          <a:xfrm>
            <a:off x="137710" y="5650746"/>
            <a:ext cx="1089552" cy="117260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342140D-D47C-1944-A9AE-F0B86BD206D6}"/>
              </a:ext>
            </a:extLst>
          </p:cNvPr>
          <p:cNvGrpSpPr/>
          <p:nvPr/>
        </p:nvGrpSpPr>
        <p:grpSpPr>
          <a:xfrm>
            <a:off x="0" y="5582490"/>
            <a:ext cx="12070081" cy="1297375"/>
            <a:chOff x="0" y="5582490"/>
            <a:chExt cx="12070081" cy="1297375"/>
          </a:xfrm>
        </p:grpSpPr>
        <p:pic>
          <p:nvPicPr>
            <p:cNvPr id="7" name="Picture 4" descr="SHEFFIELD PEER TEACHING SOCIETY">
              <a:extLst>
                <a:ext uri="{FF2B5EF4-FFF2-40B4-BE49-F238E27FC236}">
                  <a16:creationId xmlns:a16="http://schemas.microsoft.com/office/drawing/2014/main" id="{756BA6DE-3C99-BD42-AB91-68D3A1842C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91" b="95814" l="1386" r="96767">
                          <a14:foregroundMark x1="76443" y1="31163" x2="61432" y2="20000"/>
                          <a14:foregroundMark x1="61432" y1="20000" x2="38799" y2="17442"/>
                          <a14:foregroundMark x1="38799" y1="17442" x2="26328" y2="23488"/>
                          <a14:foregroundMark x1="26328" y1="23488" x2="21478" y2="33953"/>
                          <a14:foregroundMark x1="21478" y1="33953" x2="24711" y2="56512"/>
                          <a14:foregroundMark x1="24711" y1="56512" x2="34642" y2="73721"/>
                          <a14:foregroundMark x1="34642" y1="73721" x2="41570" y2="80000"/>
                          <a14:foregroundMark x1="41570" y1="80000" x2="49885" y2="82558"/>
                          <a14:foregroundMark x1="49885" y1="82558" x2="59584" y2="81860"/>
                          <a14:foregroundMark x1="59584" y1="81860" x2="69515" y2="74884"/>
                          <a14:foregroundMark x1="69515" y1="74884" x2="83603" y2="41628"/>
                          <a14:foregroundMark x1="42725" y1="21860" x2="67898" y2="29070"/>
                          <a14:foregroundMark x1="67898" y1="29070" x2="42263" y2="18140"/>
                          <a14:foregroundMark x1="42263" y1="18140" x2="33256" y2="16512"/>
                          <a14:foregroundMark x1="33256" y1="16512" x2="49885" y2="15814"/>
                          <a14:foregroundMark x1="49885" y1="15814" x2="59815" y2="17209"/>
                          <a14:foregroundMark x1="59815" y1="17209" x2="42725" y2="15349"/>
                          <a14:foregroundMark x1="42725" y1="15349" x2="66513" y2="19535"/>
                          <a14:foregroundMark x1="66513" y1="19535" x2="78060" y2="31395"/>
                          <a14:foregroundMark x1="78060" y1="31395" x2="70901" y2="20233"/>
                          <a14:foregroundMark x1="70901" y1="20233" x2="77829" y2="31860"/>
                          <a14:foregroundMark x1="77829" y1="31860" x2="71132" y2="22093"/>
                          <a14:foregroundMark x1="71132" y1="22093" x2="76212" y2="30698"/>
                          <a14:foregroundMark x1="76212" y1="30698" x2="76212" y2="31163"/>
                          <a14:foregroundMark x1="24942" y1="23256" x2="18476" y2="29302"/>
                          <a14:foregroundMark x1="18476" y1="29302" x2="25866" y2="22326"/>
                          <a14:foregroundMark x1="25866" y1="22326" x2="17090" y2="32326"/>
                          <a14:foregroundMark x1="34411" y1="16977" x2="22864" y2="18837"/>
                          <a14:foregroundMark x1="22864" y1="18837" x2="16397" y2="24884"/>
                          <a14:foregroundMark x1="16397" y1="24884" x2="12933" y2="33023"/>
                          <a14:foregroundMark x1="12933" y1="33023" x2="13857" y2="53721"/>
                          <a14:foregroundMark x1="13857" y1="53721" x2="23788" y2="75814"/>
                          <a14:foregroundMark x1="23788" y1="75814" x2="34642" y2="84419"/>
                          <a14:foregroundMark x1="34642" y1="84419" x2="46651" y2="87209"/>
                          <a14:foregroundMark x1="46651" y1="87209" x2="57506" y2="83256"/>
                          <a14:foregroundMark x1="57506" y1="83256" x2="73210" y2="66512"/>
                          <a14:foregroundMark x1="73210" y1="66512" x2="80139" y2="46047"/>
                          <a14:foregroundMark x1="80139" y1="46047" x2="80370" y2="30930"/>
                          <a14:foregroundMark x1="80370" y1="30930" x2="75520" y2="19302"/>
                          <a14:foregroundMark x1="75520" y1="19302" x2="64896" y2="13023"/>
                          <a14:foregroundMark x1="64896" y1="13023" x2="56981" y2="10781"/>
                          <a14:foregroundMark x1="40046" y1="11177" x2="35104" y2="12326"/>
                          <a14:foregroundMark x1="35104" y1="12326" x2="17783" y2="29070"/>
                          <a14:foregroundMark x1="17783" y1="29070" x2="15473" y2="56512"/>
                          <a14:foregroundMark x1="15473" y1="56512" x2="17321" y2="67442"/>
                          <a14:foregroundMark x1="17321" y1="67442" x2="22402" y2="76047"/>
                          <a14:foregroundMark x1="22402" y1="76047" x2="30716" y2="82093"/>
                          <a14:foregroundMark x1="30716" y1="82093" x2="43418" y2="85116"/>
                          <a14:foregroundMark x1="43418" y1="85116" x2="54273" y2="84884"/>
                          <a14:foregroundMark x1="54273" y1="84884" x2="76443" y2="74186"/>
                          <a14:foregroundMark x1="76443" y1="74186" x2="82679" y2="66512"/>
                          <a14:foregroundMark x1="82679" y1="66512" x2="86605" y2="56744"/>
                          <a14:foregroundMark x1="86605" y1="56744" x2="87298" y2="39767"/>
                          <a14:foregroundMark x1="87298" y1="39767" x2="80831" y2="20233"/>
                          <a14:foregroundMark x1="94919" y1="52558" x2="94919" y2="52558"/>
                          <a14:foregroundMark x1="9469" y1="64419" x2="9469" y2="64419"/>
                          <a14:foregroundMark x1="45958" y1="92791" x2="45958" y2="92791"/>
                          <a14:foregroundMark x1="6928" y1="50698" x2="6928" y2="50698"/>
                          <a14:foregroundMark x1="49192" y1="3023" x2="49192" y2="3023"/>
                          <a14:foregroundMark x1="40647" y1="91163" x2="56813" y2="90698"/>
                          <a14:foregroundMark x1="56813" y1="90698" x2="69284" y2="81395"/>
                          <a14:foregroundMark x1="26328" y1="26512" x2="37182" y2="25349"/>
                          <a14:foregroundMark x1="37182" y1="25349" x2="27021" y2="28372"/>
                          <a14:foregroundMark x1="27021" y1="28372" x2="41801" y2="16279"/>
                          <a14:foregroundMark x1="41801" y1="16279" x2="35335" y2="24186"/>
                          <a14:foregroundMark x1="35335" y1="24186" x2="30947" y2="26744"/>
                          <a14:foregroundMark x1="1386" y1="50698" x2="1386" y2="50698"/>
                          <a14:foregroundMark x1="96767" y1="50000" x2="96767" y2="50000"/>
                          <a14:backgroundMark x1="693" y1="49302" x2="693" y2="49302"/>
                          <a14:backgroundMark x1="13626" y1="16279" x2="5312" y2="27442"/>
                          <a14:backgroundMark x1="33487" y1="96744" x2="49423" y2="97209"/>
                          <a14:backgroundMark x1="49423" y1="97209" x2="77598" y2="92558"/>
                          <a14:backgroundMark x1="4850" y1="72558" x2="3464" y2="28605"/>
                          <a14:backgroundMark x1="3464" y1="68837" x2="25404" y2="90465"/>
                          <a14:backgroundMark x1="25404" y1="90465" x2="36721" y2="95349"/>
                          <a14:backgroundMark x1="66513" y1="95349" x2="89376" y2="75116"/>
                          <a14:backgroundMark x1="89376" y1="75116" x2="97460" y2="59767"/>
                          <a14:backgroundMark x1="97460" y1="59767" x2="96998" y2="42093"/>
                          <a14:backgroundMark x1="96998" y1="42093" x2="87529" y2="15581"/>
                          <a14:backgroundMark x1="7852" y1="22791" x2="36028" y2="8140"/>
                          <a14:backgroundMark x1="36028" y1="8140" x2="53118" y2="7209"/>
                          <a14:backgroundMark x1="53118" y1="7209" x2="69053" y2="7907"/>
                          <a14:backgroundMark x1="69053" y1="7907" x2="84296" y2="16047"/>
                          <a14:backgroundMark x1="84296" y1="16047" x2="92610" y2="260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82490"/>
              <a:ext cx="1306426" cy="1297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Sheffield Medical Society">
              <a:extLst>
                <a:ext uri="{FF2B5EF4-FFF2-40B4-BE49-F238E27FC236}">
                  <a16:creationId xmlns:a16="http://schemas.microsoft.com/office/drawing/2014/main" id="{96ADA7C3-3F09-9349-9EB3-5AE8C0962A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763655" y="6054562"/>
              <a:ext cx="1306426" cy="768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1C3E5D51-DBD0-5774-C09E-B717B6147DCE}"/>
              </a:ext>
            </a:extLst>
          </p:cNvPr>
          <p:cNvSpPr txBox="1">
            <a:spLocks/>
          </p:cNvSpPr>
          <p:nvPr/>
        </p:nvSpPr>
        <p:spPr>
          <a:xfrm>
            <a:off x="759036" y="188353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PaCO2 - 7 (normal 4 – 6)</a:t>
            </a:r>
            <a:br>
              <a:rPr lang="en-US" sz="3200" dirty="0"/>
            </a:br>
            <a:r>
              <a:rPr lang="en-US" sz="3200" dirty="0"/>
              <a:t>PaO2 - 8 (normal 10 - 14)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What type of respiratory failure is this?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FC96B07-7A00-329F-1656-AB2C84D8B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709245"/>
            <a:ext cx="10515600" cy="1848408"/>
          </a:xfrm>
        </p:spPr>
        <p:txBody>
          <a:bodyPr/>
          <a:lstStyle/>
          <a:p>
            <a:r>
              <a:rPr lang="en-US" dirty="0"/>
              <a:t>T2RF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Low O2 and raised CO2</a:t>
            </a:r>
          </a:p>
        </p:txBody>
      </p:sp>
    </p:spTree>
    <p:extLst>
      <p:ext uri="{BB962C8B-B14F-4D97-AF65-F5344CB8AC3E}">
        <p14:creationId xmlns:p14="http://schemas.microsoft.com/office/powerpoint/2010/main" val="1956055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72DFE-41DF-354C-8D55-8F462048E28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293267"/>
          </a:solidFill>
          <a:ln>
            <a:solidFill>
              <a:srgbClr val="293267"/>
            </a:solidFill>
          </a:ln>
        </p:spPr>
        <p:txBody>
          <a:bodyPr>
            <a:noAutofit/>
          </a:bodyPr>
          <a:lstStyle/>
          <a:p>
            <a:pPr algn="ctr"/>
            <a:r>
              <a:rPr lang="en-GB" sz="3600" dirty="0">
                <a:solidFill>
                  <a:srgbClr val="00B0F0"/>
                </a:solidFill>
                <a:latin typeface="+mn-lt"/>
              </a:rPr>
              <a:t>Q10. </a:t>
            </a:r>
            <a:r>
              <a:rPr lang="en-GB" sz="3600" dirty="0">
                <a:solidFill>
                  <a:schemeClr val="bg1"/>
                </a:solidFill>
                <a:latin typeface="+mn-lt"/>
              </a:rPr>
              <a:t>~70 % of CO2 is transported in the blood in the form of….</a:t>
            </a:r>
            <a:endParaRPr lang="en-US" sz="6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4BAD0E53-7C5C-A14F-9980-0CB4F341B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9181" y="6173037"/>
            <a:ext cx="9335310" cy="550159"/>
          </a:xfrm>
        </p:spPr>
        <p:txBody>
          <a:bodyPr/>
          <a:lstStyle/>
          <a:p>
            <a:pPr algn="l"/>
            <a:r>
              <a:rPr lang="en-US" dirty="0"/>
              <a:t>The Peer Teaching and MedSoc are not liable for false or misleading information. This session was created by students, for students, as a revision resource, therefore any resemblance to university questions is purely coincidental. Content has not been reviewed by and is therefore unaffiliated with Sheffield Medical School.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4442BA4-4209-724A-A942-FC70F7AB7A32}"/>
              </a:ext>
            </a:extLst>
          </p:cNvPr>
          <p:cNvSpPr/>
          <p:nvPr/>
        </p:nvSpPr>
        <p:spPr>
          <a:xfrm>
            <a:off x="137710" y="5650746"/>
            <a:ext cx="1089552" cy="117260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342140D-D47C-1944-A9AE-F0B86BD206D6}"/>
              </a:ext>
            </a:extLst>
          </p:cNvPr>
          <p:cNvGrpSpPr/>
          <p:nvPr/>
        </p:nvGrpSpPr>
        <p:grpSpPr>
          <a:xfrm>
            <a:off x="0" y="5582490"/>
            <a:ext cx="12070081" cy="1297375"/>
            <a:chOff x="0" y="5582490"/>
            <a:chExt cx="12070081" cy="1297375"/>
          </a:xfrm>
        </p:grpSpPr>
        <p:pic>
          <p:nvPicPr>
            <p:cNvPr id="7" name="Picture 4" descr="SHEFFIELD PEER TEACHING SOCIETY">
              <a:extLst>
                <a:ext uri="{FF2B5EF4-FFF2-40B4-BE49-F238E27FC236}">
                  <a16:creationId xmlns:a16="http://schemas.microsoft.com/office/drawing/2014/main" id="{756BA6DE-3C99-BD42-AB91-68D3A1842C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91" b="95814" l="1386" r="96767">
                          <a14:foregroundMark x1="76443" y1="31163" x2="61432" y2="20000"/>
                          <a14:foregroundMark x1="61432" y1="20000" x2="38799" y2="17442"/>
                          <a14:foregroundMark x1="38799" y1="17442" x2="26328" y2="23488"/>
                          <a14:foregroundMark x1="26328" y1="23488" x2="21478" y2="33953"/>
                          <a14:foregroundMark x1="21478" y1="33953" x2="24711" y2="56512"/>
                          <a14:foregroundMark x1="24711" y1="56512" x2="34642" y2="73721"/>
                          <a14:foregroundMark x1="34642" y1="73721" x2="41570" y2="80000"/>
                          <a14:foregroundMark x1="41570" y1="80000" x2="49885" y2="82558"/>
                          <a14:foregroundMark x1="49885" y1="82558" x2="59584" y2="81860"/>
                          <a14:foregroundMark x1="59584" y1="81860" x2="69515" y2="74884"/>
                          <a14:foregroundMark x1="69515" y1="74884" x2="83603" y2="41628"/>
                          <a14:foregroundMark x1="42725" y1="21860" x2="67898" y2="29070"/>
                          <a14:foregroundMark x1="67898" y1="29070" x2="42263" y2="18140"/>
                          <a14:foregroundMark x1="42263" y1="18140" x2="33256" y2="16512"/>
                          <a14:foregroundMark x1="33256" y1="16512" x2="49885" y2="15814"/>
                          <a14:foregroundMark x1="49885" y1="15814" x2="59815" y2="17209"/>
                          <a14:foregroundMark x1="59815" y1="17209" x2="42725" y2="15349"/>
                          <a14:foregroundMark x1="42725" y1="15349" x2="66513" y2="19535"/>
                          <a14:foregroundMark x1="66513" y1="19535" x2="78060" y2="31395"/>
                          <a14:foregroundMark x1="78060" y1="31395" x2="70901" y2="20233"/>
                          <a14:foregroundMark x1="70901" y1="20233" x2="77829" y2="31860"/>
                          <a14:foregroundMark x1="77829" y1="31860" x2="71132" y2="22093"/>
                          <a14:foregroundMark x1="71132" y1="22093" x2="76212" y2="30698"/>
                          <a14:foregroundMark x1="76212" y1="30698" x2="76212" y2="31163"/>
                          <a14:foregroundMark x1="24942" y1="23256" x2="18476" y2="29302"/>
                          <a14:foregroundMark x1="18476" y1="29302" x2="25866" y2="22326"/>
                          <a14:foregroundMark x1="25866" y1="22326" x2="17090" y2="32326"/>
                          <a14:foregroundMark x1="34411" y1="16977" x2="22864" y2="18837"/>
                          <a14:foregroundMark x1="22864" y1="18837" x2="16397" y2="24884"/>
                          <a14:foregroundMark x1="16397" y1="24884" x2="12933" y2="33023"/>
                          <a14:foregroundMark x1="12933" y1="33023" x2="13857" y2="53721"/>
                          <a14:foregroundMark x1="13857" y1="53721" x2="23788" y2="75814"/>
                          <a14:foregroundMark x1="23788" y1="75814" x2="34642" y2="84419"/>
                          <a14:foregroundMark x1="34642" y1="84419" x2="46651" y2="87209"/>
                          <a14:foregroundMark x1="46651" y1="87209" x2="57506" y2="83256"/>
                          <a14:foregroundMark x1="57506" y1="83256" x2="73210" y2="66512"/>
                          <a14:foregroundMark x1="73210" y1="66512" x2="80139" y2="46047"/>
                          <a14:foregroundMark x1="80139" y1="46047" x2="80370" y2="30930"/>
                          <a14:foregroundMark x1="80370" y1="30930" x2="75520" y2="19302"/>
                          <a14:foregroundMark x1="75520" y1="19302" x2="64896" y2="13023"/>
                          <a14:foregroundMark x1="64896" y1="13023" x2="56981" y2="10781"/>
                          <a14:foregroundMark x1="40046" y1="11177" x2="35104" y2="12326"/>
                          <a14:foregroundMark x1="35104" y1="12326" x2="17783" y2="29070"/>
                          <a14:foregroundMark x1="17783" y1="29070" x2="15473" y2="56512"/>
                          <a14:foregroundMark x1="15473" y1="56512" x2="17321" y2="67442"/>
                          <a14:foregroundMark x1="17321" y1="67442" x2="22402" y2="76047"/>
                          <a14:foregroundMark x1="22402" y1="76047" x2="30716" y2="82093"/>
                          <a14:foregroundMark x1="30716" y1="82093" x2="43418" y2="85116"/>
                          <a14:foregroundMark x1="43418" y1="85116" x2="54273" y2="84884"/>
                          <a14:foregroundMark x1="54273" y1="84884" x2="76443" y2="74186"/>
                          <a14:foregroundMark x1="76443" y1="74186" x2="82679" y2="66512"/>
                          <a14:foregroundMark x1="82679" y1="66512" x2="86605" y2="56744"/>
                          <a14:foregroundMark x1="86605" y1="56744" x2="87298" y2="39767"/>
                          <a14:foregroundMark x1="87298" y1="39767" x2="80831" y2="20233"/>
                          <a14:foregroundMark x1="94919" y1="52558" x2="94919" y2="52558"/>
                          <a14:foregroundMark x1="9469" y1="64419" x2="9469" y2="64419"/>
                          <a14:foregroundMark x1="45958" y1="92791" x2="45958" y2="92791"/>
                          <a14:foregroundMark x1="6928" y1="50698" x2="6928" y2="50698"/>
                          <a14:foregroundMark x1="49192" y1="3023" x2="49192" y2="3023"/>
                          <a14:foregroundMark x1="40647" y1="91163" x2="56813" y2="90698"/>
                          <a14:foregroundMark x1="56813" y1="90698" x2="69284" y2="81395"/>
                          <a14:foregroundMark x1="26328" y1="26512" x2="37182" y2="25349"/>
                          <a14:foregroundMark x1="37182" y1="25349" x2="27021" y2="28372"/>
                          <a14:foregroundMark x1="27021" y1="28372" x2="41801" y2="16279"/>
                          <a14:foregroundMark x1="41801" y1="16279" x2="35335" y2="24186"/>
                          <a14:foregroundMark x1="35335" y1="24186" x2="30947" y2="26744"/>
                          <a14:foregroundMark x1="1386" y1="50698" x2="1386" y2="50698"/>
                          <a14:foregroundMark x1="96767" y1="50000" x2="96767" y2="50000"/>
                          <a14:backgroundMark x1="693" y1="49302" x2="693" y2="49302"/>
                          <a14:backgroundMark x1="13626" y1="16279" x2="5312" y2="27442"/>
                          <a14:backgroundMark x1="33487" y1="96744" x2="49423" y2="97209"/>
                          <a14:backgroundMark x1="49423" y1="97209" x2="77598" y2="92558"/>
                          <a14:backgroundMark x1="4850" y1="72558" x2="3464" y2="28605"/>
                          <a14:backgroundMark x1="3464" y1="68837" x2="25404" y2="90465"/>
                          <a14:backgroundMark x1="25404" y1="90465" x2="36721" y2="95349"/>
                          <a14:backgroundMark x1="66513" y1="95349" x2="89376" y2="75116"/>
                          <a14:backgroundMark x1="89376" y1="75116" x2="97460" y2="59767"/>
                          <a14:backgroundMark x1="97460" y1="59767" x2="96998" y2="42093"/>
                          <a14:backgroundMark x1="96998" y1="42093" x2="87529" y2="15581"/>
                          <a14:backgroundMark x1="7852" y1="22791" x2="36028" y2="8140"/>
                          <a14:backgroundMark x1="36028" y1="8140" x2="53118" y2="7209"/>
                          <a14:backgroundMark x1="53118" y1="7209" x2="69053" y2="7907"/>
                          <a14:backgroundMark x1="69053" y1="7907" x2="84296" y2="16047"/>
                          <a14:backgroundMark x1="84296" y1="16047" x2="92610" y2="260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82490"/>
              <a:ext cx="1306426" cy="1297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Sheffield Medical Society">
              <a:extLst>
                <a:ext uri="{FF2B5EF4-FFF2-40B4-BE49-F238E27FC236}">
                  <a16:creationId xmlns:a16="http://schemas.microsoft.com/office/drawing/2014/main" id="{96ADA7C3-3F09-9349-9EB3-5AE8C0962A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763655" y="6054562"/>
              <a:ext cx="1306426" cy="768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DF3817-C182-0CA4-3022-384B28114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514350" indent="-514350">
              <a:buAutoNum type="alphaLcPeriod"/>
            </a:pPr>
            <a:r>
              <a:rPr lang="en-US" dirty="0"/>
              <a:t>Bicarbonate (HCO3-)</a:t>
            </a:r>
          </a:p>
          <a:p>
            <a:pPr marL="514350" indent="-514350">
              <a:buAutoNum type="alphaLcPeriod"/>
            </a:pPr>
            <a:r>
              <a:rPr lang="en-US" dirty="0"/>
              <a:t>Within RBCs</a:t>
            </a:r>
          </a:p>
          <a:p>
            <a:pPr marL="514350" indent="-514350">
              <a:buAutoNum type="alphaLcPeriod"/>
            </a:pPr>
            <a:r>
              <a:rPr lang="en-US" dirty="0"/>
              <a:t>Glycated haemoglobin</a:t>
            </a:r>
          </a:p>
          <a:p>
            <a:pPr marL="514350" indent="-514350">
              <a:buAutoNum type="alphaLcPeriod"/>
            </a:pPr>
            <a:r>
              <a:rPr lang="en-US" dirty="0" err="1"/>
              <a:t>Tricarbonate</a:t>
            </a:r>
            <a:r>
              <a:rPr lang="en-US" dirty="0"/>
              <a:t> (HCO4-)</a:t>
            </a:r>
          </a:p>
          <a:p>
            <a:pPr marL="514350" indent="-514350">
              <a:buAutoNum type="alphaLcPeriod"/>
            </a:pPr>
            <a:r>
              <a:rPr lang="en-US" dirty="0"/>
              <a:t>Dissolved in the blood</a:t>
            </a:r>
          </a:p>
        </p:txBody>
      </p:sp>
    </p:spTree>
    <p:extLst>
      <p:ext uri="{BB962C8B-B14F-4D97-AF65-F5344CB8AC3E}">
        <p14:creationId xmlns:p14="http://schemas.microsoft.com/office/powerpoint/2010/main" val="80048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72DFE-41DF-354C-8D55-8F462048E28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293267"/>
          </a:solidFill>
          <a:ln>
            <a:solidFill>
              <a:srgbClr val="293267"/>
            </a:solidFill>
          </a:ln>
        </p:spPr>
        <p:txBody>
          <a:bodyPr>
            <a:noAutofit/>
          </a:bodyPr>
          <a:lstStyle/>
          <a:p>
            <a:pPr algn="ctr"/>
            <a:r>
              <a:rPr lang="en-GB" sz="3600" dirty="0">
                <a:solidFill>
                  <a:srgbClr val="00B0F0"/>
                </a:solidFill>
                <a:latin typeface="+mn-lt"/>
              </a:rPr>
              <a:t>Q10. </a:t>
            </a:r>
            <a:r>
              <a:rPr lang="en-GB" sz="3600" dirty="0">
                <a:solidFill>
                  <a:schemeClr val="bg1"/>
                </a:solidFill>
                <a:latin typeface="+mn-lt"/>
              </a:rPr>
              <a:t>~70 % of CO2 is transported in the blood in the form of….</a:t>
            </a:r>
            <a:endParaRPr lang="en-US" sz="6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4BAD0E53-7C5C-A14F-9980-0CB4F341B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9181" y="6173037"/>
            <a:ext cx="9335310" cy="550159"/>
          </a:xfrm>
        </p:spPr>
        <p:txBody>
          <a:bodyPr/>
          <a:lstStyle/>
          <a:p>
            <a:pPr algn="l"/>
            <a:r>
              <a:rPr lang="en-US" dirty="0"/>
              <a:t>The Peer Teaching and MedSoc are not liable for false or misleading information. This session was created by students, for students, as a revision resource, therefore any resemblance to university questions is purely coincidental. Content has not been reviewed by and is therefore unaffiliated with Sheffield Medical School.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4442BA4-4209-724A-A942-FC70F7AB7A32}"/>
              </a:ext>
            </a:extLst>
          </p:cNvPr>
          <p:cNvSpPr/>
          <p:nvPr/>
        </p:nvSpPr>
        <p:spPr>
          <a:xfrm>
            <a:off x="137710" y="5650746"/>
            <a:ext cx="1089552" cy="117260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342140D-D47C-1944-A9AE-F0B86BD206D6}"/>
              </a:ext>
            </a:extLst>
          </p:cNvPr>
          <p:cNvGrpSpPr/>
          <p:nvPr/>
        </p:nvGrpSpPr>
        <p:grpSpPr>
          <a:xfrm>
            <a:off x="0" y="5582490"/>
            <a:ext cx="12070081" cy="1297375"/>
            <a:chOff x="0" y="5582490"/>
            <a:chExt cx="12070081" cy="1297375"/>
          </a:xfrm>
        </p:grpSpPr>
        <p:pic>
          <p:nvPicPr>
            <p:cNvPr id="7" name="Picture 4" descr="SHEFFIELD PEER TEACHING SOCIETY">
              <a:extLst>
                <a:ext uri="{FF2B5EF4-FFF2-40B4-BE49-F238E27FC236}">
                  <a16:creationId xmlns:a16="http://schemas.microsoft.com/office/drawing/2014/main" id="{756BA6DE-3C99-BD42-AB91-68D3A1842C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91" b="95814" l="1386" r="96767">
                          <a14:foregroundMark x1="76443" y1="31163" x2="61432" y2="20000"/>
                          <a14:foregroundMark x1="61432" y1="20000" x2="38799" y2="17442"/>
                          <a14:foregroundMark x1="38799" y1="17442" x2="26328" y2="23488"/>
                          <a14:foregroundMark x1="26328" y1="23488" x2="21478" y2="33953"/>
                          <a14:foregroundMark x1="21478" y1="33953" x2="24711" y2="56512"/>
                          <a14:foregroundMark x1="24711" y1="56512" x2="34642" y2="73721"/>
                          <a14:foregroundMark x1="34642" y1="73721" x2="41570" y2="80000"/>
                          <a14:foregroundMark x1="41570" y1="80000" x2="49885" y2="82558"/>
                          <a14:foregroundMark x1="49885" y1="82558" x2="59584" y2="81860"/>
                          <a14:foregroundMark x1="59584" y1="81860" x2="69515" y2="74884"/>
                          <a14:foregroundMark x1="69515" y1="74884" x2="83603" y2="41628"/>
                          <a14:foregroundMark x1="42725" y1="21860" x2="67898" y2="29070"/>
                          <a14:foregroundMark x1="67898" y1="29070" x2="42263" y2="18140"/>
                          <a14:foregroundMark x1="42263" y1="18140" x2="33256" y2="16512"/>
                          <a14:foregroundMark x1="33256" y1="16512" x2="49885" y2="15814"/>
                          <a14:foregroundMark x1="49885" y1="15814" x2="59815" y2="17209"/>
                          <a14:foregroundMark x1="59815" y1="17209" x2="42725" y2="15349"/>
                          <a14:foregroundMark x1="42725" y1="15349" x2="66513" y2="19535"/>
                          <a14:foregroundMark x1="66513" y1="19535" x2="78060" y2="31395"/>
                          <a14:foregroundMark x1="78060" y1="31395" x2="70901" y2="20233"/>
                          <a14:foregroundMark x1="70901" y1="20233" x2="77829" y2="31860"/>
                          <a14:foregroundMark x1="77829" y1="31860" x2="71132" y2="22093"/>
                          <a14:foregroundMark x1="71132" y1="22093" x2="76212" y2="30698"/>
                          <a14:foregroundMark x1="76212" y1="30698" x2="76212" y2="31163"/>
                          <a14:foregroundMark x1="24942" y1="23256" x2="18476" y2="29302"/>
                          <a14:foregroundMark x1="18476" y1="29302" x2="25866" y2="22326"/>
                          <a14:foregroundMark x1="25866" y1="22326" x2="17090" y2="32326"/>
                          <a14:foregroundMark x1="34411" y1="16977" x2="22864" y2="18837"/>
                          <a14:foregroundMark x1="22864" y1="18837" x2="16397" y2="24884"/>
                          <a14:foregroundMark x1="16397" y1="24884" x2="12933" y2="33023"/>
                          <a14:foregroundMark x1="12933" y1="33023" x2="13857" y2="53721"/>
                          <a14:foregroundMark x1="13857" y1="53721" x2="23788" y2="75814"/>
                          <a14:foregroundMark x1="23788" y1="75814" x2="34642" y2="84419"/>
                          <a14:foregroundMark x1="34642" y1="84419" x2="46651" y2="87209"/>
                          <a14:foregroundMark x1="46651" y1="87209" x2="57506" y2="83256"/>
                          <a14:foregroundMark x1="57506" y1="83256" x2="73210" y2="66512"/>
                          <a14:foregroundMark x1="73210" y1="66512" x2="80139" y2="46047"/>
                          <a14:foregroundMark x1="80139" y1="46047" x2="80370" y2="30930"/>
                          <a14:foregroundMark x1="80370" y1="30930" x2="75520" y2="19302"/>
                          <a14:foregroundMark x1="75520" y1="19302" x2="64896" y2="13023"/>
                          <a14:foregroundMark x1="64896" y1="13023" x2="56981" y2="10781"/>
                          <a14:foregroundMark x1="40046" y1="11177" x2="35104" y2="12326"/>
                          <a14:foregroundMark x1="35104" y1="12326" x2="17783" y2="29070"/>
                          <a14:foregroundMark x1="17783" y1="29070" x2="15473" y2="56512"/>
                          <a14:foregroundMark x1="15473" y1="56512" x2="17321" y2="67442"/>
                          <a14:foregroundMark x1="17321" y1="67442" x2="22402" y2="76047"/>
                          <a14:foregroundMark x1="22402" y1="76047" x2="30716" y2="82093"/>
                          <a14:foregroundMark x1="30716" y1="82093" x2="43418" y2="85116"/>
                          <a14:foregroundMark x1="43418" y1="85116" x2="54273" y2="84884"/>
                          <a14:foregroundMark x1="54273" y1="84884" x2="76443" y2="74186"/>
                          <a14:foregroundMark x1="76443" y1="74186" x2="82679" y2="66512"/>
                          <a14:foregroundMark x1="82679" y1="66512" x2="86605" y2="56744"/>
                          <a14:foregroundMark x1="86605" y1="56744" x2="87298" y2="39767"/>
                          <a14:foregroundMark x1="87298" y1="39767" x2="80831" y2="20233"/>
                          <a14:foregroundMark x1="94919" y1="52558" x2="94919" y2="52558"/>
                          <a14:foregroundMark x1="9469" y1="64419" x2="9469" y2="64419"/>
                          <a14:foregroundMark x1="45958" y1="92791" x2="45958" y2="92791"/>
                          <a14:foregroundMark x1="6928" y1="50698" x2="6928" y2="50698"/>
                          <a14:foregroundMark x1="49192" y1="3023" x2="49192" y2="3023"/>
                          <a14:foregroundMark x1="40647" y1="91163" x2="56813" y2="90698"/>
                          <a14:foregroundMark x1="56813" y1="90698" x2="69284" y2="81395"/>
                          <a14:foregroundMark x1="26328" y1="26512" x2="37182" y2="25349"/>
                          <a14:foregroundMark x1="37182" y1="25349" x2="27021" y2="28372"/>
                          <a14:foregroundMark x1="27021" y1="28372" x2="41801" y2="16279"/>
                          <a14:foregroundMark x1="41801" y1="16279" x2="35335" y2="24186"/>
                          <a14:foregroundMark x1="35335" y1="24186" x2="30947" y2="26744"/>
                          <a14:foregroundMark x1="1386" y1="50698" x2="1386" y2="50698"/>
                          <a14:foregroundMark x1="96767" y1="50000" x2="96767" y2="50000"/>
                          <a14:backgroundMark x1="693" y1="49302" x2="693" y2="49302"/>
                          <a14:backgroundMark x1="13626" y1="16279" x2="5312" y2="27442"/>
                          <a14:backgroundMark x1="33487" y1="96744" x2="49423" y2="97209"/>
                          <a14:backgroundMark x1="49423" y1="97209" x2="77598" y2="92558"/>
                          <a14:backgroundMark x1="4850" y1="72558" x2="3464" y2="28605"/>
                          <a14:backgroundMark x1="3464" y1="68837" x2="25404" y2="90465"/>
                          <a14:backgroundMark x1="25404" y1="90465" x2="36721" y2="95349"/>
                          <a14:backgroundMark x1="66513" y1="95349" x2="89376" y2="75116"/>
                          <a14:backgroundMark x1="89376" y1="75116" x2="97460" y2="59767"/>
                          <a14:backgroundMark x1="97460" y1="59767" x2="96998" y2="42093"/>
                          <a14:backgroundMark x1="96998" y1="42093" x2="87529" y2="15581"/>
                          <a14:backgroundMark x1="7852" y1="22791" x2="36028" y2="8140"/>
                          <a14:backgroundMark x1="36028" y1="8140" x2="53118" y2="7209"/>
                          <a14:backgroundMark x1="53118" y1="7209" x2="69053" y2="7907"/>
                          <a14:backgroundMark x1="69053" y1="7907" x2="84296" y2="16047"/>
                          <a14:backgroundMark x1="84296" y1="16047" x2="92610" y2="260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82490"/>
              <a:ext cx="1306426" cy="1297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Sheffield Medical Society">
              <a:extLst>
                <a:ext uri="{FF2B5EF4-FFF2-40B4-BE49-F238E27FC236}">
                  <a16:creationId xmlns:a16="http://schemas.microsoft.com/office/drawing/2014/main" id="{96ADA7C3-3F09-9349-9EB3-5AE8C0962A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763655" y="6054562"/>
              <a:ext cx="1306426" cy="768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DF3817-C182-0CA4-3022-384B28114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514350" indent="-514350">
              <a:buAutoNum type="alphaLcPeriod"/>
            </a:pPr>
            <a:r>
              <a:rPr lang="en-US" dirty="0">
                <a:solidFill>
                  <a:srgbClr val="00B050"/>
                </a:solidFill>
              </a:rPr>
              <a:t>Bicarbonate (HCO3-)</a:t>
            </a:r>
          </a:p>
          <a:p>
            <a:pPr marL="514350" indent="-514350">
              <a:buAutoNum type="alphaLcPeriod"/>
            </a:pPr>
            <a:r>
              <a:rPr lang="en-US" dirty="0"/>
              <a:t>Within RBCs</a:t>
            </a:r>
          </a:p>
          <a:p>
            <a:pPr marL="514350" indent="-514350">
              <a:buAutoNum type="alphaLcPeriod"/>
            </a:pPr>
            <a:r>
              <a:rPr lang="en-US" dirty="0"/>
              <a:t>Glycated haemoglobin</a:t>
            </a:r>
          </a:p>
          <a:p>
            <a:pPr marL="514350" indent="-514350">
              <a:buAutoNum type="alphaLcPeriod"/>
            </a:pPr>
            <a:r>
              <a:rPr lang="en-US" dirty="0" err="1"/>
              <a:t>Tricarbonate</a:t>
            </a:r>
            <a:r>
              <a:rPr lang="en-US" dirty="0"/>
              <a:t> (HCO4-)</a:t>
            </a:r>
          </a:p>
          <a:p>
            <a:pPr marL="514350" indent="-514350">
              <a:buAutoNum type="alphaLcPeriod"/>
            </a:pPr>
            <a:r>
              <a:rPr lang="en-US" dirty="0"/>
              <a:t>Dissolved in the blood</a:t>
            </a:r>
          </a:p>
        </p:txBody>
      </p:sp>
    </p:spTree>
    <p:extLst>
      <p:ext uri="{BB962C8B-B14F-4D97-AF65-F5344CB8AC3E}">
        <p14:creationId xmlns:p14="http://schemas.microsoft.com/office/powerpoint/2010/main" val="1643687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72DFE-41DF-354C-8D55-8F462048E28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293267"/>
          </a:solidFill>
          <a:ln>
            <a:solidFill>
              <a:srgbClr val="293267"/>
            </a:solidFill>
          </a:ln>
        </p:spPr>
        <p:txBody>
          <a:bodyPr>
            <a:no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  <a:latin typeface="+mn-lt"/>
              </a:rPr>
              <a:t>CO2 transport in the blood</a:t>
            </a:r>
            <a:endParaRPr lang="en-US" sz="6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4BAD0E53-7C5C-A14F-9980-0CB4F341B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9181" y="6173037"/>
            <a:ext cx="9335310" cy="550159"/>
          </a:xfrm>
        </p:spPr>
        <p:txBody>
          <a:bodyPr/>
          <a:lstStyle/>
          <a:p>
            <a:pPr algn="l"/>
            <a:r>
              <a:rPr lang="en-US" dirty="0"/>
              <a:t>The Peer Teaching and MedSoc are not liable for false or misleading information. This session was created by students, for students, as a revision resource, therefore any resemblance to university questions is purely coincidental. Content has not been reviewed by and is therefore unaffiliated with Sheffield Medical School.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4442BA4-4209-724A-A942-FC70F7AB7A32}"/>
              </a:ext>
            </a:extLst>
          </p:cNvPr>
          <p:cNvSpPr/>
          <p:nvPr/>
        </p:nvSpPr>
        <p:spPr>
          <a:xfrm>
            <a:off x="137710" y="5650746"/>
            <a:ext cx="1089552" cy="117260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342140D-D47C-1944-A9AE-F0B86BD206D6}"/>
              </a:ext>
            </a:extLst>
          </p:cNvPr>
          <p:cNvGrpSpPr/>
          <p:nvPr/>
        </p:nvGrpSpPr>
        <p:grpSpPr>
          <a:xfrm>
            <a:off x="0" y="5582490"/>
            <a:ext cx="12070081" cy="1297375"/>
            <a:chOff x="0" y="5582490"/>
            <a:chExt cx="12070081" cy="1297375"/>
          </a:xfrm>
        </p:grpSpPr>
        <p:pic>
          <p:nvPicPr>
            <p:cNvPr id="7" name="Picture 4" descr="SHEFFIELD PEER TEACHING SOCIETY">
              <a:extLst>
                <a:ext uri="{FF2B5EF4-FFF2-40B4-BE49-F238E27FC236}">
                  <a16:creationId xmlns:a16="http://schemas.microsoft.com/office/drawing/2014/main" id="{756BA6DE-3C99-BD42-AB91-68D3A1842C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91" b="95814" l="1386" r="96767">
                          <a14:foregroundMark x1="76443" y1="31163" x2="61432" y2="20000"/>
                          <a14:foregroundMark x1="61432" y1="20000" x2="38799" y2="17442"/>
                          <a14:foregroundMark x1="38799" y1="17442" x2="26328" y2="23488"/>
                          <a14:foregroundMark x1="26328" y1="23488" x2="21478" y2="33953"/>
                          <a14:foregroundMark x1="21478" y1="33953" x2="24711" y2="56512"/>
                          <a14:foregroundMark x1="24711" y1="56512" x2="34642" y2="73721"/>
                          <a14:foregroundMark x1="34642" y1="73721" x2="41570" y2="80000"/>
                          <a14:foregroundMark x1="41570" y1="80000" x2="49885" y2="82558"/>
                          <a14:foregroundMark x1="49885" y1="82558" x2="59584" y2="81860"/>
                          <a14:foregroundMark x1="59584" y1="81860" x2="69515" y2="74884"/>
                          <a14:foregroundMark x1="69515" y1="74884" x2="83603" y2="41628"/>
                          <a14:foregroundMark x1="42725" y1="21860" x2="67898" y2="29070"/>
                          <a14:foregroundMark x1="67898" y1="29070" x2="42263" y2="18140"/>
                          <a14:foregroundMark x1="42263" y1="18140" x2="33256" y2="16512"/>
                          <a14:foregroundMark x1="33256" y1="16512" x2="49885" y2="15814"/>
                          <a14:foregroundMark x1="49885" y1="15814" x2="59815" y2="17209"/>
                          <a14:foregroundMark x1="59815" y1="17209" x2="42725" y2="15349"/>
                          <a14:foregroundMark x1="42725" y1="15349" x2="66513" y2="19535"/>
                          <a14:foregroundMark x1="66513" y1="19535" x2="78060" y2="31395"/>
                          <a14:foregroundMark x1="78060" y1="31395" x2="70901" y2="20233"/>
                          <a14:foregroundMark x1="70901" y1="20233" x2="77829" y2="31860"/>
                          <a14:foregroundMark x1="77829" y1="31860" x2="71132" y2="22093"/>
                          <a14:foregroundMark x1="71132" y1="22093" x2="76212" y2="30698"/>
                          <a14:foregroundMark x1="76212" y1="30698" x2="76212" y2="31163"/>
                          <a14:foregroundMark x1="24942" y1="23256" x2="18476" y2="29302"/>
                          <a14:foregroundMark x1="18476" y1="29302" x2="25866" y2="22326"/>
                          <a14:foregroundMark x1="25866" y1="22326" x2="17090" y2="32326"/>
                          <a14:foregroundMark x1="34411" y1="16977" x2="22864" y2="18837"/>
                          <a14:foregroundMark x1="22864" y1="18837" x2="16397" y2="24884"/>
                          <a14:foregroundMark x1="16397" y1="24884" x2="12933" y2="33023"/>
                          <a14:foregroundMark x1="12933" y1="33023" x2="13857" y2="53721"/>
                          <a14:foregroundMark x1="13857" y1="53721" x2="23788" y2="75814"/>
                          <a14:foregroundMark x1="23788" y1="75814" x2="34642" y2="84419"/>
                          <a14:foregroundMark x1="34642" y1="84419" x2="46651" y2="87209"/>
                          <a14:foregroundMark x1="46651" y1="87209" x2="57506" y2="83256"/>
                          <a14:foregroundMark x1="57506" y1="83256" x2="73210" y2="66512"/>
                          <a14:foregroundMark x1="73210" y1="66512" x2="80139" y2="46047"/>
                          <a14:foregroundMark x1="80139" y1="46047" x2="80370" y2="30930"/>
                          <a14:foregroundMark x1="80370" y1="30930" x2="75520" y2="19302"/>
                          <a14:foregroundMark x1="75520" y1="19302" x2="64896" y2="13023"/>
                          <a14:foregroundMark x1="64896" y1="13023" x2="56981" y2="10781"/>
                          <a14:foregroundMark x1="40046" y1="11177" x2="35104" y2="12326"/>
                          <a14:foregroundMark x1="35104" y1="12326" x2="17783" y2="29070"/>
                          <a14:foregroundMark x1="17783" y1="29070" x2="15473" y2="56512"/>
                          <a14:foregroundMark x1="15473" y1="56512" x2="17321" y2="67442"/>
                          <a14:foregroundMark x1="17321" y1="67442" x2="22402" y2="76047"/>
                          <a14:foregroundMark x1="22402" y1="76047" x2="30716" y2="82093"/>
                          <a14:foregroundMark x1="30716" y1="82093" x2="43418" y2="85116"/>
                          <a14:foregroundMark x1="43418" y1="85116" x2="54273" y2="84884"/>
                          <a14:foregroundMark x1="54273" y1="84884" x2="76443" y2="74186"/>
                          <a14:foregroundMark x1="76443" y1="74186" x2="82679" y2="66512"/>
                          <a14:foregroundMark x1="82679" y1="66512" x2="86605" y2="56744"/>
                          <a14:foregroundMark x1="86605" y1="56744" x2="87298" y2="39767"/>
                          <a14:foregroundMark x1="87298" y1="39767" x2="80831" y2="20233"/>
                          <a14:foregroundMark x1="94919" y1="52558" x2="94919" y2="52558"/>
                          <a14:foregroundMark x1="9469" y1="64419" x2="9469" y2="64419"/>
                          <a14:foregroundMark x1="45958" y1="92791" x2="45958" y2="92791"/>
                          <a14:foregroundMark x1="6928" y1="50698" x2="6928" y2="50698"/>
                          <a14:foregroundMark x1="49192" y1="3023" x2="49192" y2="3023"/>
                          <a14:foregroundMark x1="40647" y1="91163" x2="56813" y2="90698"/>
                          <a14:foregroundMark x1="56813" y1="90698" x2="69284" y2="81395"/>
                          <a14:foregroundMark x1="26328" y1="26512" x2="37182" y2="25349"/>
                          <a14:foregroundMark x1="37182" y1="25349" x2="27021" y2="28372"/>
                          <a14:foregroundMark x1="27021" y1="28372" x2="41801" y2="16279"/>
                          <a14:foregroundMark x1="41801" y1="16279" x2="35335" y2="24186"/>
                          <a14:foregroundMark x1="35335" y1="24186" x2="30947" y2="26744"/>
                          <a14:foregroundMark x1="1386" y1="50698" x2="1386" y2="50698"/>
                          <a14:foregroundMark x1="96767" y1="50000" x2="96767" y2="50000"/>
                          <a14:backgroundMark x1="693" y1="49302" x2="693" y2="49302"/>
                          <a14:backgroundMark x1="13626" y1="16279" x2="5312" y2="27442"/>
                          <a14:backgroundMark x1="33487" y1="96744" x2="49423" y2="97209"/>
                          <a14:backgroundMark x1="49423" y1="97209" x2="77598" y2="92558"/>
                          <a14:backgroundMark x1="4850" y1="72558" x2="3464" y2="28605"/>
                          <a14:backgroundMark x1="3464" y1="68837" x2="25404" y2="90465"/>
                          <a14:backgroundMark x1="25404" y1="90465" x2="36721" y2="95349"/>
                          <a14:backgroundMark x1="66513" y1="95349" x2="89376" y2="75116"/>
                          <a14:backgroundMark x1="89376" y1="75116" x2="97460" y2="59767"/>
                          <a14:backgroundMark x1="97460" y1="59767" x2="96998" y2="42093"/>
                          <a14:backgroundMark x1="96998" y1="42093" x2="87529" y2="15581"/>
                          <a14:backgroundMark x1="7852" y1="22791" x2="36028" y2="8140"/>
                          <a14:backgroundMark x1="36028" y1="8140" x2="53118" y2="7209"/>
                          <a14:backgroundMark x1="53118" y1="7209" x2="69053" y2="7907"/>
                          <a14:backgroundMark x1="69053" y1="7907" x2="84296" y2="16047"/>
                          <a14:backgroundMark x1="84296" y1="16047" x2="92610" y2="260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82490"/>
              <a:ext cx="1306426" cy="1297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Sheffield Medical Society">
              <a:extLst>
                <a:ext uri="{FF2B5EF4-FFF2-40B4-BE49-F238E27FC236}">
                  <a16:creationId xmlns:a16="http://schemas.microsoft.com/office/drawing/2014/main" id="{96ADA7C3-3F09-9349-9EB3-5AE8C0962A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763655" y="6054562"/>
              <a:ext cx="1306426" cy="768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officeArt object">
            <a:extLst>
              <a:ext uri="{FF2B5EF4-FFF2-40B4-BE49-F238E27FC236}">
                <a16:creationId xmlns:a16="http://schemas.microsoft.com/office/drawing/2014/main" id="{D174DF66-A250-C2F8-70A5-BE358DE1DA81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3480376" y="2235963"/>
            <a:ext cx="4535467" cy="1695899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764F7A-13EF-A87B-BE5B-D1C0FDA177E0}"/>
              </a:ext>
            </a:extLst>
          </p:cNvPr>
          <p:cNvSpPr txBox="1"/>
          <p:nvPr/>
        </p:nvSpPr>
        <p:spPr>
          <a:xfrm>
            <a:off x="4643252" y="4227137"/>
            <a:ext cx="2434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Normal pH 7.35 – 7.45</a:t>
            </a:r>
          </a:p>
        </p:txBody>
      </p:sp>
    </p:spTree>
    <p:extLst>
      <p:ext uri="{BB962C8B-B14F-4D97-AF65-F5344CB8AC3E}">
        <p14:creationId xmlns:p14="http://schemas.microsoft.com/office/powerpoint/2010/main" val="2391081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72DFE-41DF-354C-8D55-8F462048E28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293267"/>
          </a:solidFill>
          <a:ln>
            <a:solidFill>
              <a:srgbClr val="293267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</a:rPr>
              <a:t>Q11. </a:t>
            </a:r>
            <a:r>
              <a:rPr lang="en-US" sz="2800" b="1" dirty="0">
                <a:solidFill>
                  <a:schemeClr val="bg1"/>
                </a:solidFill>
              </a:rPr>
              <a:t>You observe a patient in a COPD clinic undergoing spirometry. COPD is described as having an obstructive disease pattern on spirometry. What does this mean?</a:t>
            </a:r>
          </a:p>
        </p:txBody>
      </p:sp>
      <p:sp>
        <p:nvSpPr>
          <p:cNvPr id="5" name="Shape 97">
            <a:extLst>
              <a:ext uri="{FF2B5EF4-FFF2-40B4-BE49-F238E27FC236}">
                <a16:creationId xmlns:a16="http://schemas.microsoft.com/office/drawing/2014/main" id="{6D7A6F5B-6327-4844-BD16-4BB44595B27A}"/>
              </a:ext>
            </a:extLst>
          </p:cNvPr>
          <p:cNvSpPr txBox="1">
            <a:spLocks/>
          </p:cNvSpPr>
          <p:nvPr/>
        </p:nvSpPr>
        <p:spPr>
          <a:xfrm>
            <a:off x="746760" y="1881052"/>
            <a:ext cx="11307530" cy="42843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dk1"/>
              </a:buClr>
              <a:buSzPct val="100000"/>
              <a:buNone/>
            </a:pPr>
            <a:r>
              <a:rPr lang="en-GB" sz="3200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a. FEV1:FVC ratio is maintained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ct val="100000"/>
              <a:buNone/>
            </a:pPr>
            <a:r>
              <a:rPr lang="en-GB" sz="3200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b. FEV1:FVC ratio is reduced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ct val="100000"/>
              <a:buNone/>
            </a:pPr>
            <a:r>
              <a:rPr lang="en-GB" sz="3200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c. FEV1:FVC ratio is reduced, overall lung capacity is normal/reduced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ct val="100000"/>
              <a:buNone/>
            </a:pPr>
            <a:r>
              <a:rPr lang="en-GB" sz="3200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d. FEV1:FVC ratio is maintained, overall lung capacity is maintained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ct val="100000"/>
              <a:buNone/>
            </a:pPr>
            <a:r>
              <a:rPr lang="en-GB" sz="3200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e. FEV1:FVC ratio is maintained, overall lung capacity is reduced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6EF94BD2-11B2-FF46-848B-5A2189668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9181" y="6173037"/>
            <a:ext cx="9335310" cy="550159"/>
          </a:xfrm>
        </p:spPr>
        <p:txBody>
          <a:bodyPr/>
          <a:lstStyle/>
          <a:p>
            <a:pPr algn="l"/>
            <a:r>
              <a:rPr lang="en-US" dirty="0"/>
              <a:t>The Peer Teaching and MedSoc are not liable for false or misleading information. This session was created by students, for students, as a revision resource, therefore any resemblance to university questions is purely coincidental. Content has not been reviewed by and is therefore unaffiliated with Sheffield Medical School.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A5AEC9E-2D03-7E4A-83D5-1586C37CAC44}"/>
              </a:ext>
            </a:extLst>
          </p:cNvPr>
          <p:cNvSpPr/>
          <p:nvPr/>
        </p:nvSpPr>
        <p:spPr>
          <a:xfrm>
            <a:off x="137710" y="5650746"/>
            <a:ext cx="1089552" cy="117260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34883BB-5BF1-1447-B232-0BAB32A5C5EE}"/>
              </a:ext>
            </a:extLst>
          </p:cNvPr>
          <p:cNvGrpSpPr/>
          <p:nvPr/>
        </p:nvGrpSpPr>
        <p:grpSpPr>
          <a:xfrm>
            <a:off x="0" y="5582490"/>
            <a:ext cx="12070081" cy="1297375"/>
            <a:chOff x="0" y="5582490"/>
            <a:chExt cx="12070081" cy="1297375"/>
          </a:xfrm>
        </p:grpSpPr>
        <p:pic>
          <p:nvPicPr>
            <p:cNvPr id="7" name="Picture 4" descr="SHEFFIELD PEER TEACHING SOCIETY">
              <a:extLst>
                <a:ext uri="{FF2B5EF4-FFF2-40B4-BE49-F238E27FC236}">
                  <a16:creationId xmlns:a16="http://schemas.microsoft.com/office/drawing/2014/main" id="{6DC64038-20AB-7745-90E6-5F69034F00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91" b="95814" l="1386" r="96767">
                          <a14:foregroundMark x1="76443" y1="31163" x2="61432" y2="20000"/>
                          <a14:foregroundMark x1="61432" y1="20000" x2="38799" y2="17442"/>
                          <a14:foregroundMark x1="38799" y1="17442" x2="26328" y2="23488"/>
                          <a14:foregroundMark x1="26328" y1="23488" x2="21478" y2="33953"/>
                          <a14:foregroundMark x1="21478" y1="33953" x2="24711" y2="56512"/>
                          <a14:foregroundMark x1="24711" y1="56512" x2="34642" y2="73721"/>
                          <a14:foregroundMark x1="34642" y1="73721" x2="41570" y2="80000"/>
                          <a14:foregroundMark x1="41570" y1="80000" x2="49885" y2="82558"/>
                          <a14:foregroundMark x1="49885" y1="82558" x2="59584" y2="81860"/>
                          <a14:foregroundMark x1="59584" y1="81860" x2="69515" y2="74884"/>
                          <a14:foregroundMark x1="69515" y1="74884" x2="83603" y2="41628"/>
                          <a14:foregroundMark x1="42725" y1="21860" x2="67898" y2="29070"/>
                          <a14:foregroundMark x1="67898" y1="29070" x2="42263" y2="18140"/>
                          <a14:foregroundMark x1="42263" y1="18140" x2="33256" y2="16512"/>
                          <a14:foregroundMark x1="33256" y1="16512" x2="49885" y2="15814"/>
                          <a14:foregroundMark x1="49885" y1="15814" x2="59815" y2="17209"/>
                          <a14:foregroundMark x1="59815" y1="17209" x2="42725" y2="15349"/>
                          <a14:foregroundMark x1="42725" y1="15349" x2="66513" y2="19535"/>
                          <a14:foregroundMark x1="66513" y1="19535" x2="78060" y2="31395"/>
                          <a14:foregroundMark x1="78060" y1="31395" x2="70901" y2="20233"/>
                          <a14:foregroundMark x1="70901" y1="20233" x2="77829" y2="31860"/>
                          <a14:foregroundMark x1="77829" y1="31860" x2="71132" y2="22093"/>
                          <a14:foregroundMark x1="71132" y1="22093" x2="76212" y2="30698"/>
                          <a14:foregroundMark x1="76212" y1="30698" x2="76212" y2="31163"/>
                          <a14:foregroundMark x1="24942" y1="23256" x2="18476" y2="29302"/>
                          <a14:foregroundMark x1="18476" y1="29302" x2="25866" y2="22326"/>
                          <a14:foregroundMark x1="25866" y1="22326" x2="17090" y2="32326"/>
                          <a14:foregroundMark x1="34411" y1="16977" x2="22864" y2="18837"/>
                          <a14:foregroundMark x1="22864" y1="18837" x2="16397" y2="24884"/>
                          <a14:foregroundMark x1="16397" y1="24884" x2="12933" y2="33023"/>
                          <a14:foregroundMark x1="12933" y1="33023" x2="13857" y2="53721"/>
                          <a14:foregroundMark x1="13857" y1="53721" x2="23788" y2="75814"/>
                          <a14:foregroundMark x1="23788" y1="75814" x2="34642" y2="84419"/>
                          <a14:foregroundMark x1="34642" y1="84419" x2="46651" y2="87209"/>
                          <a14:foregroundMark x1="46651" y1="87209" x2="57506" y2="83256"/>
                          <a14:foregroundMark x1="57506" y1="83256" x2="73210" y2="66512"/>
                          <a14:foregroundMark x1="73210" y1="66512" x2="80139" y2="46047"/>
                          <a14:foregroundMark x1="80139" y1="46047" x2="80370" y2="30930"/>
                          <a14:foregroundMark x1="80370" y1="30930" x2="75520" y2="19302"/>
                          <a14:foregroundMark x1="75520" y1="19302" x2="64896" y2="13023"/>
                          <a14:foregroundMark x1="64896" y1="13023" x2="56981" y2="10781"/>
                          <a14:foregroundMark x1="40046" y1="11177" x2="35104" y2="12326"/>
                          <a14:foregroundMark x1="35104" y1="12326" x2="17783" y2="29070"/>
                          <a14:foregroundMark x1="17783" y1="29070" x2="15473" y2="56512"/>
                          <a14:foregroundMark x1="15473" y1="56512" x2="17321" y2="67442"/>
                          <a14:foregroundMark x1="17321" y1="67442" x2="22402" y2="76047"/>
                          <a14:foregroundMark x1="22402" y1="76047" x2="30716" y2="82093"/>
                          <a14:foregroundMark x1="30716" y1="82093" x2="43418" y2="85116"/>
                          <a14:foregroundMark x1="43418" y1="85116" x2="54273" y2="84884"/>
                          <a14:foregroundMark x1="54273" y1="84884" x2="76443" y2="74186"/>
                          <a14:foregroundMark x1="76443" y1="74186" x2="82679" y2="66512"/>
                          <a14:foregroundMark x1="82679" y1="66512" x2="86605" y2="56744"/>
                          <a14:foregroundMark x1="86605" y1="56744" x2="87298" y2="39767"/>
                          <a14:foregroundMark x1="87298" y1="39767" x2="80831" y2="20233"/>
                          <a14:foregroundMark x1="94919" y1="52558" x2="94919" y2="52558"/>
                          <a14:foregroundMark x1="9469" y1="64419" x2="9469" y2="64419"/>
                          <a14:foregroundMark x1="45958" y1="92791" x2="45958" y2="92791"/>
                          <a14:foregroundMark x1="6928" y1="50698" x2="6928" y2="50698"/>
                          <a14:foregroundMark x1="49192" y1="3023" x2="49192" y2="3023"/>
                          <a14:foregroundMark x1="40647" y1="91163" x2="56813" y2="90698"/>
                          <a14:foregroundMark x1="56813" y1="90698" x2="69284" y2="81395"/>
                          <a14:foregroundMark x1="26328" y1="26512" x2="37182" y2="25349"/>
                          <a14:foregroundMark x1="37182" y1="25349" x2="27021" y2="28372"/>
                          <a14:foregroundMark x1="27021" y1="28372" x2="41801" y2="16279"/>
                          <a14:foregroundMark x1="41801" y1="16279" x2="35335" y2="24186"/>
                          <a14:foregroundMark x1="35335" y1="24186" x2="30947" y2="26744"/>
                          <a14:foregroundMark x1="1386" y1="50698" x2="1386" y2="50698"/>
                          <a14:foregroundMark x1="96767" y1="50000" x2="96767" y2="50000"/>
                          <a14:backgroundMark x1="693" y1="49302" x2="693" y2="49302"/>
                          <a14:backgroundMark x1="13626" y1="16279" x2="5312" y2="27442"/>
                          <a14:backgroundMark x1="33487" y1="96744" x2="49423" y2="97209"/>
                          <a14:backgroundMark x1="49423" y1="97209" x2="77598" y2="92558"/>
                          <a14:backgroundMark x1="4850" y1="72558" x2="3464" y2="28605"/>
                          <a14:backgroundMark x1="3464" y1="68837" x2="25404" y2="90465"/>
                          <a14:backgroundMark x1="25404" y1="90465" x2="36721" y2="95349"/>
                          <a14:backgroundMark x1="66513" y1="95349" x2="89376" y2="75116"/>
                          <a14:backgroundMark x1="89376" y1="75116" x2="97460" y2="59767"/>
                          <a14:backgroundMark x1="97460" y1="59767" x2="96998" y2="42093"/>
                          <a14:backgroundMark x1="96998" y1="42093" x2="87529" y2="15581"/>
                          <a14:backgroundMark x1="7852" y1="22791" x2="36028" y2="8140"/>
                          <a14:backgroundMark x1="36028" y1="8140" x2="53118" y2="7209"/>
                          <a14:backgroundMark x1="53118" y1="7209" x2="69053" y2="7907"/>
                          <a14:backgroundMark x1="69053" y1="7907" x2="84296" y2="16047"/>
                          <a14:backgroundMark x1="84296" y1="16047" x2="92610" y2="260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82490"/>
              <a:ext cx="1306426" cy="1297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Sheffield Medical Society">
              <a:extLst>
                <a:ext uri="{FF2B5EF4-FFF2-40B4-BE49-F238E27FC236}">
                  <a16:creationId xmlns:a16="http://schemas.microsoft.com/office/drawing/2014/main" id="{2A88FC12-9D37-0F4C-B762-BDC5ABC502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763655" y="6054562"/>
              <a:ext cx="1306426" cy="768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56A0FB7-C0CF-02A8-1CEE-682AEB794392}"/>
              </a:ext>
            </a:extLst>
          </p:cNvPr>
          <p:cNvSpPr txBox="1"/>
          <p:nvPr/>
        </p:nvSpPr>
        <p:spPr>
          <a:xfrm>
            <a:off x="1306426" y="5696978"/>
            <a:ext cx="2334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9ADA26"/>
                </a:solidFill>
              </a:rPr>
              <a:t>Spirometry</a:t>
            </a:r>
          </a:p>
        </p:txBody>
      </p:sp>
    </p:spTree>
    <p:extLst>
      <p:ext uri="{BB962C8B-B14F-4D97-AF65-F5344CB8AC3E}">
        <p14:creationId xmlns:p14="http://schemas.microsoft.com/office/powerpoint/2010/main" val="3593528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72DFE-41DF-354C-8D55-8F462048E28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293267"/>
          </a:solidFill>
          <a:ln>
            <a:solidFill>
              <a:srgbClr val="293267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</a:rPr>
              <a:t>Q11. </a:t>
            </a:r>
            <a:r>
              <a:rPr lang="en-US" sz="2800" b="1" dirty="0">
                <a:solidFill>
                  <a:schemeClr val="bg1"/>
                </a:solidFill>
              </a:rPr>
              <a:t>You observe a patient in a COPD clinic undergoing spirometry. COPD is described as having an obstructive disease pattern on spirometry. What does this mean?</a:t>
            </a:r>
          </a:p>
        </p:txBody>
      </p:sp>
      <p:sp>
        <p:nvSpPr>
          <p:cNvPr id="5" name="Shape 97">
            <a:extLst>
              <a:ext uri="{FF2B5EF4-FFF2-40B4-BE49-F238E27FC236}">
                <a16:creationId xmlns:a16="http://schemas.microsoft.com/office/drawing/2014/main" id="{6D7A6F5B-6327-4844-BD16-4BB44595B27A}"/>
              </a:ext>
            </a:extLst>
          </p:cNvPr>
          <p:cNvSpPr txBox="1">
            <a:spLocks/>
          </p:cNvSpPr>
          <p:nvPr/>
        </p:nvSpPr>
        <p:spPr>
          <a:xfrm>
            <a:off x="746760" y="1881052"/>
            <a:ext cx="11307530" cy="42843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dk1"/>
              </a:buClr>
              <a:buSzPct val="100000"/>
              <a:buNone/>
            </a:pPr>
            <a:r>
              <a:rPr lang="en-GB" sz="3200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a. FEV1:FVC ratio is maintained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ct val="100000"/>
              <a:buNone/>
            </a:pPr>
            <a:r>
              <a:rPr lang="en-GB" sz="3200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b. FEV1:FVC ratio is reduced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ct val="100000"/>
              <a:buNone/>
            </a:pPr>
            <a:r>
              <a:rPr lang="en-GB" sz="3200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c. </a:t>
            </a:r>
            <a:r>
              <a:rPr lang="en-GB" sz="32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FEV1:FVC ratio is reduced, overall lung capacity is normal/reduced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ct val="100000"/>
              <a:buNone/>
            </a:pPr>
            <a:r>
              <a:rPr lang="en-GB" sz="3200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d. FEV1:FVC ratio is maintained, overall lung capacity is maintained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ct val="100000"/>
              <a:buNone/>
            </a:pPr>
            <a:r>
              <a:rPr lang="en-GB" sz="3200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e. FEV1:FVC ratio is maintained, overall lung capacity is reduced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6EF94BD2-11B2-FF46-848B-5A2189668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9181" y="6173037"/>
            <a:ext cx="9335310" cy="550159"/>
          </a:xfrm>
        </p:spPr>
        <p:txBody>
          <a:bodyPr/>
          <a:lstStyle/>
          <a:p>
            <a:pPr algn="l"/>
            <a:r>
              <a:rPr lang="en-US" dirty="0"/>
              <a:t>The Peer Teaching and MedSoc are not liable for false or misleading information. This session was created by students, for students, as a revision resource, therefore any resemblance to university questions is purely coincidental. Content has not been reviewed by and is therefore unaffiliated with Sheffield Medical School.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A5AEC9E-2D03-7E4A-83D5-1586C37CAC44}"/>
              </a:ext>
            </a:extLst>
          </p:cNvPr>
          <p:cNvSpPr/>
          <p:nvPr/>
        </p:nvSpPr>
        <p:spPr>
          <a:xfrm>
            <a:off x="137710" y="5650746"/>
            <a:ext cx="1089552" cy="117260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34883BB-5BF1-1447-B232-0BAB32A5C5EE}"/>
              </a:ext>
            </a:extLst>
          </p:cNvPr>
          <p:cNvGrpSpPr/>
          <p:nvPr/>
        </p:nvGrpSpPr>
        <p:grpSpPr>
          <a:xfrm>
            <a:off x="0" y="5582490"/>
            <a:ext cx="12070081" cy="1297375"/>
            <a:chOff x="0" y="5582490"/>
            <a:chExt cx="12070081" cy="1297375"/>
          </a:xfrm>
        </p:grpSpPr>
        <p:pic>
          <p:nvPicPr>
            <p:cNvPr id="7" name="Picture 4" descr="SHEFFIELD PEER TEACHING SOCIETY">
              <a:extLst>
                <a:ext uri="{FF2B5EF4-FFF2-40B4-BE49-F238E27FC236}">
                  <a16:creationId xmlns:a16="http://schemas.microsoft.com/office/drawing/2014/main" id="{6DC64038-20AB-7745-90E6-5F69034F00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91" b="95814" l="1386" r="96767">
                          <a14:foregroundMark x1="76443" y1="31163" x2="61432" y2="20000"/>
                          <a14:foregroundMark x1="61432" y1="20000" x2="38799" y2="17442"/>
                          <a14:foregroundMark x1="38799" y1="17442" x2="26328" y2="23488"/>
                          <a14:foregroundMark x1="26328" y1="23488" x2="21478" y2="33953"/>
                          <a14:foregroundMark x1="21478" y1="33953" x2="24711" y2="56512"/>
                          <a14:foregroundMark x1="24711" y1="56512" x2="34642" y2="73721"/>
                          <a14:foregroundMark x1="34642" y1="73721" x2="41570" y2="80000"/>
                          <a14:foregroundMark x1="41570" y1="80000" x2="49885" y2="82558"/>
                          <a14:foregroundMark x1="49885" y1="82558" x2="59584" y2="81860"/>
                          <a14:foregroundMark x1="59584" y1="81860" x2="69515" y2="74884"/>
                          <a14:foregroundMark x1="69515" y1="74884" x2="83603" y2="41628"/>
                          <a14:foregroundMark x1="42725" y1="21860" x2="67898" y2="29070"/>
                          <a14:foregroundMark x1="67898" y1="29070" x2="42263" y2="18140"/>
                          <a14:foregroundMark x1="42263" y1="18140" x2="33256" y2="16512"/>
                          <a14:foregroundMark x1="33256" y1="16512" x2="49885" y2="15814"/>
                          <a14:foregroundMark x1="49885" y1="15814" x2="59815" y2="17209"/>
                          <a14:foregroundMark x1="59815" y1="17209" x2="42725" y2="15349"/>
                          <a14:foregroundMark x1="42725" y1="15349" x2="66513" y2="19535"/>
                          <a14:foregroundMark x1="66513" y1="19535" x2="78060" y2="31395"/>
                          <a14:foregroundMark x1="78060" y1="31395" x2="70901" y2="20233"/>
                          <a14:foregroundMark x1="70901" y1="20233" x2="77829" y2="31860"/>
                          <a14:foregroundMark x1="77829" y1="31860" x2="71132" y2="22093"/>
                          <a14:foregroundMark x1="71132" y1="22093" x2="76212" y2="30698"/>
                          <a14:foregroundMark x1="76212" y1="30698" x2="76212" y2="31163"/>
                          <a14:foregroundMark x1="24942" y1="23256" x2="18476" y2="29302"/>
                          <a14:foregroundMark x1="18476" y1="29302" x2="25866" y2="22326"/>
                          <a14:foregroundMark x1="25866" y1="22326" x2="17090" y2="32326"/>
                          <a14:foregroundMark x1="34411" y1="16977" x2="22864" y2="18837"/>
                          <a14:foregroundMark x1="22864" y1="18837" x2="16397" y2="24884"/>
                          <a14:foregroundMark x1="16397" y1="24884" x2="12933" y2="33023"/>
                          <a14:foregroundMark x1="12933" y1="33023" x2="13857" y2="53721"/>
                          <a14:foregroundMark x1="13857" y1="53721" x2="23788" y2="75814"/>
                          <a14:foregroundMark x1="23788" y1="75814" x2="34642" y2="84419"/>
                          <a14:foregroundMark x1="34642" y1="84419" x2="46651" y2="87209"/>
                          <a14:foregroundMark x1="46651" y1="87209" x2="57506" y2="83256"/>
                          <a14:foregroundMark x1="57506" y1="83256" x2="73210" y2="66512"/>
                          <a14:foregroundMark x1="73210" y1="66512" x2="80139" y2="46047"/>
                          <a14:foregroundMark x1="80139" y1="46047" x2="80370" y2="30930"/>
                          <a14:foregroundMark x1="80370" y1="30930" x2="75520" y2="19302"/>
                          <a14:foregroundMark x1="75520" y1="19302" x2="64896" y2="13023"/>
                          <a14:foregroundMark x1="64896" y1="13023" x2="56981" y2="10781"/>
                          <a14:foregroundMark x1="40046" y1="11177" x2="35104" y2="12326"/>
                          <a14:foregroundMark x1="35104" y1="12326" x2="17783" y2="29070"/>
                          <a14:foregroundMark x1="17783" y1="29070" x2="15473" y2="56512"/>
                          <a14:foregroundMark x1="15473" y1="56512" x2="17321" y2="67442"/>
                          <a14:foregroundMark x1="17321" y1="67442" x2="22402" y2="76047"/>
                          <a14:foregroundMark x1="22402" y1="76047" x2="30716" y2="82093"/>
                          <a14:foregroundMark x1="30716" y1="82093" x2="43418" y2="85116"/>
                          <a14:foregroundMark x1="43418" y1="85116" x2="54273" y2="84884"/>
                          <a14:foregroundMark x1="54273" y1="84884" x2="76443" y2="74186"/>
                          <a14:foregroundMark x1="76443" y1="74186" x2="82679" y2="66512"/>
                          <a14:foregroundMark x1="82679" y1="66512" x2="86605" y2="56744"/>
                          <a14:foregroundMark x1="86605" y1="56744" x2="87298" y2="39767"/>
                          <a14:foregroundMark x1="87298" y1="39767" x2="80831" y2="20233"/>
                          <a14:foregroundMark x1="94919" y1="52558" x2="94919" y2="52558"/>
                          <a14:foregroundMark x1="9469" y1="64419" x2="9469" y2="64419"/>
                          <a14:foregroundMark x1="45958" y1="92791" x2="45958" y2="92791"/>
                          <a14:foregroundMark x1="6928" y1="50698" x2="6928" y2="50698"/>
                          <a14:foregroundMark x1="49192" y1="3023" x2="49192" y2="3023"/>
                          <a14:foregroundMark x1="40647" y1="91163" x2="56813" y2="90698"/>
                          <a14:foregroundMark x1="56813" y1="90698" x2="69284" y2="81395"/>
                          <a14:foregroundMark x1="26328" y1="26512" x2="37182" y2="25349"/>
                          <a14:foregroundMark x1="37182" y1="25349" x2="27021" y2="28372"/>
                          <a14:foregroundMark x1="27021" y1="28372" x2="41801" y2="16279"/>
                          <a14:foregroundMark x1="41801" y1="16279" x2="35335" y2="24186"/>
                          <a14:foregroundMark x1="35335" y1="24186" x2="30947" y2="26744"/>
                          <a14:foregroundMark x1="1386" y1="50698" x2="1386" y2="50698"/>
                          <a14:foregroundMark x1="96767" y1="50000" x2="96767" y2="50000"/>
                          <a14:backgroundMark x1="693" y1="49302" x2="693" y2="49302"/>
                          <a14:backgroundMark x1="13626" y1="16279" x2="5312" y2="27442"/>
                          <a14:backgroundMark x1="33487" y1="96744" x2="49423" y2="97209"/>
                          <a14:backgroundMark x1="49423" y1="97209" x2="77598" y2="92558"/>
                          <a14:backgroundMark x1="4850" y1="72558" x2="3464" y2="28605"/>
                          <a14:backgroundMark x1="3464" y1="68837" x2="25404" y2="90465"/>
                          <a14:backgroundMark x1="25404" y1="90465" x2="36721" y2="95349"/>
                          <a14:backgroundMark x1="66513" y1="95349" x2="89376" y2="75116"/>
                          <a14:backgroundMark x1="89376" y1="75116" x2="97460" y2="59767"/>
                          <a14:backgroundMark x1="97460" y1="59767" x2="96998" y2="42093"/>
                          <a14:backgroundMark x1="96998" y1="42093" x2="87529" y2="15581"/>
                          <a14:backgroundMark x1="7852" y1="22791" x2="36028" y2="8140"/>
                          <a14:backgroundMark x1="36028" y1="8140" x2="53118" y2="7209"/>
                          <a14:backgroundMark x1="53118" y1="7209" x2="69053" y2="7907"/>
                          <a14:backgroundMark x1="69053" y1="7907" x2="84296" y2="16047"/>
                          <a14:backgroundMark x1="84296" y1="16047" x2="92610" y2="260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82490"/>
              <a:ext cx="1306426" cy="1297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Sheffield Medical Society">
              <a:extLst>
                <a:ext uri="{FF2B5EF4-FFF2-40B4-BE49-F238E27FC236}">
                  <a16:creationId xmlns:a16="http://schemas.microsoft.com/office/drawing/2014/main" id="{2A88FC12-9D37-0F4C-B762-BDC5ABC502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763655" y="6054562"/>
              <a:ext cx="1306426" cy="768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56A0FB7-C0CF-02A8-1CEE-682AEB794392}"/>
              </a:ext>
            </a:extLst>
          </p:cNvPr>
          <p:cNvSpPr txBox="1"/>
          <p:nvPr/>
        </p:nvSpPr>
        <p:spPr>
          <a:xfrm>
            <a:off x="1306426" y="5696978"/>
            <a:ext cx="2334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9ADA26"/>
                </a:solidFill>
              </a:rPr>
              <a:t>Spirometry</a:t>
            </a:r>
          </a:p>
        </p:txBody>
      </p:sp>
    </p:spTree>
    <p:extLst>
      <p:ext uri="{BB962C8B-B14F-4D97-AF65-F5344CB8AC3E}">
        <p14:creationId xmlns:p14="http://schemas.microsoft.com/office/powerpoint/2010/main" val="207345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72DFE-41DF-354C-8D55-8F462048E28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293267"/>
          </a:solidFill>
          <a:ln>
            <a:solidFill>
              <a:srgbClr val="293267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Spirometry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4BAD0E53-7C5C-A14F-9980-0CB4F341B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9181" y="6173037"/>
            <a:ext cx="9335310" cy="550159"/>
          </a:xfrm>
        </p:spPr>
        <p:txBody>
          <a:bodyPr/>
          <a:lstStyle/>
          <a:p>
            <a:pPr algn="l"/>
            <a:r>
              <a:rPr lang="en-US" dirty="0"/>
              <a:t>The Peer Teaching and MedSoc are not liable for false or misleading information. This session was created by students, for students, as a revision resource, therefore any resemblance to university questions is purely coincidental. Content has not been reviewed by and is therefore unaffiliated with Sheffield Medical School.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4442BA4-4209-724A-A942-FC70F7AB7A32}"/>
              </a:ext>
            </a:extLst>
          </p:cNvPr>
          <p:cNvSpPr/>
          <p:nvPr/>
        </p:nvSpPr>
        <p:spPr>
          <a:xfrm>
            <a:off x="137710" y="5650746"/>
            <a:ext cx="1089552" cy="117260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342140D-D47C-1944-A9AE-F0B86BD206D6}"/>
              </a:ext>
            </a:extLst>
          </p:cNvPr>
          <p:cNvGrpSpPr/>
          <p:nvPr/>
        </p:nvGrpSpPr>
        <p:grpSpPr>
          <a:xfrm>
            <a:off x="0" y="5582490"/>
            <a:ext cx="12070081" cy="1297375"/>
            <a:chOff x="0" y="5582490"/>
            <a:chExt cx="12070081" cy="1297375"/>
          </a:xfrm>
        </p:grpSpPr>
        <p:pic>
          <p:nvPicPr>
            <p:cNvPr id="7" name="Picture 4" descr="SHEFFIELD PEER TEACHING SOCIETY">
              <a:extLst>
                <a:ext uri="{FF2B5EF4-FFF2-40B4-BE49-F238E27FC236}">
                  <a16:creationId xmlns:a16="http://schemas.microsoft.com/office/drawing/2014/main" id="{756BA6DE-3C99-BD42-AB91-68D3A1842C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91" b="95814" l="1386" r="96767">
                          <a14:foregroundMark x1="76443" y1="31163" x2="61432" y2="20000"/>
                          <a14:foregroundMark x1="61432" y1="20000" x2="38799" y2="17442"/>
                          <a14:foregroundMark x1="38799" y1="17442" x2="26328" y2="23488"/>
                          <a14:foregroundMark x1="26328" y1="23488" x2="21478" y2="33953"/>
                          <a14:foregroundMark x1="21478" y1="33953" x2="24711" y2="56512"/>
                          <a14:foregroundMark x1="24711" y1="56512" x2="34642" y2="73721"/>
                          <a14:foregroundMark x1="34642" y1="73721" x2="41570" y2="80000"/>
                          <a14:foregroundMark x1="41570" y1="80000" x2="49885" y2="82558"/>
                          <a14:foregroundMark x1="49885" y1="82558" x2="59584" y2="81860"/>
                          <a14:foregroundMark x1="59584" y1="81860" x2="69515" y2="74884"/>
                          <a14:foregroundMark x1="69515" y1="74884" x2="83603" y2="41628"/>
                          <a14:foregroundMark x1="42725" y1="21860" x2="67898" y2="29070"/>
                          <a14:foregroundMark x1="67898" y1="29070" x2="42263" y2="18140"/>
                          <a14:foregroundMark x1="42263" y1="18140" x2="33256" y2="16512"/>
                          <a14:foregroundMark x1="33256" y1="16512" x2="49885" y2="15814"/>
                          <a14:foregroundMark x1="49885" y1="15814" x2="59815" y2="17209"/>
                          <a14:foregroundMark x1="59815" y1="17209" x2="42725" y2="15349"/>
                          <a14:foregroundMark x1="42725" y1="15349" x2="66513" y2="19535"/>
                          <a14:foregroundMark x1="66513" y1="19535" x2="78060" y2="31395"/>
                          <a14:foregroundMark x1="78060" y1="31395" x2="70901" y2="20233"/>
                          <a14:foregroundMark x1="70901" y1="20233" x2="77829" y2="31860"/>
                          <a14:foregroundMark x1="77829" y1="31860" x2="71132" y2="22093"/>
                          <a14:foregroundMark x1="71132" y1="22093" x2="76212" y2="30698"/>
                          <a14:foregroundMark x1="76212" y1="30698" x2="76212" y2="31163"/>
                          <a14:foregroundMark x1="24942" y1="23256" x2="18476" y2="29302"/>
                          <a14:foregroundMark x1="18476" y1="29302" x2="25866" y2="22326"/>
                          <a14:foregroundMark x1="25866" y1="22326" x2="17090" y2="32326"/>
                          <a14:foregroundMark x1="34411" y1="16977" x2="22864" y2="18837"/>
                          <a14:foregroundMark x1="22864" y1="18837" x2="16397" y2="24884"/>
                          <a14:foregroundMark x1="16397" y1="24884" x2="12933" y2="33023"/>
                          <a14:foregroundMark x1="12933" y1="33023" x2="13857" y2="53721"/>
                          <a14:foregroundMark x1="13857" y1="53721" x2="23788" y2="75814"/>
                          <a14:foregroundMark x1="23788" y1="75814" x2="34642" y2="84419"/>
                          <a14:foregroundMark x1="34642" y1="84419" x2="46651" y2="87209"/>
                          <a14:foregroundMark x1="46651" y1="87209" x2="57506" y2="83256"/>
                          <a14:foregroundMark x1="57506" y1="83256" x2="73210" y2="66512"/>
                          <a14:foregroundMark x1="73210" y1="66512" x2="80139" y2="46047"/>
                          <a14:foregroundMark x1="80139" y1="46047" x2="80370" y2="30930"/>
                          <a14:foregroundMark x1="80370" y1="30930" x2="75520" y2="19302"/>
                          <a14:foregroundMark x1="75520" y1="19302" x2="64896" y2="13023"/>
                          <a14:foregroundMark x1="64896" y1="13023" x2="56981" y2="10781"/>
                          <a14:foregroundMark x1="40046" y1="11177" x2="35104" y2="12326"/>
                          <a14:foregroundMark x1="35104" y1="12326" x2="17783" y2="29070"/>
                          <a14:foregroundMark x1="17783" y1="29070" x2="15473" y2="56512"/>
                          <a14:foregroundMark x1="15473" y1="56512" x2="17321" y2="67442"/>
                          <a14:foregroundMark x1="17321" y1="67442" x2="22402" y2="76047"/>
                          <a14:foregroundMark x1="22402" y1="76047" x2="30716" y2="82093"/>
                          <a14:foregroundMark x1="30716" y1="82093" x2="43418" y2="85116"/>
                          <a14:foregroundMark x1="43418" y1="85116" x2="54273" y2="84884"/>
                          <a14:foregroundMark x1="54273" y1="84884" x2="76443" y2="74186"/>
                          <a14:foregroundMark x1="76443" y1="74186" x2="82679" y2="66512"/>
                          <a14:foregroundMark x1="82679" y1="66512" x2="86605" y2="56744"/>
                          <a14:foregroundMark x1="86605" y1="56744" x2="87298" y2="39767"/>
                          <a14:foregroundMark x1="87298" y1="39767" x2="80831" y2="20233"/>
                          <a14:foregroundMark x1="94919" y1="52558" x2="94919" y2="52558"/>
                          <a14:foregroundMark x1="9469" y1="64419" x2="9469" y2="64419"/>
                          <a14:foregroundMark x1="45958" y1="92791" x2="45958" y2="92791"/>
                          <a14:foregroundMark x1="6928" y1="50698" x2="6928" y2="50698"/>
                          <a14:foregroundMark x1="49192" y1="3023" x2="49192" y2="3023"/>
                          <a14:foregroundMark x1="40647" y1="91163" x2="56813" y2="90698"/>
                          <a14:foregroundMark x1="56813" y1="90698" x2="69284" y2="81395"/>
                          <a14:foregroundMark x1="26328" y1="26512" x2="37182" y2="25349"/>
                          <a14:foregroundMark x1="37182" y1="25349" x2="27021" y2="28372"/>
                          <a14:foregroundMark x1="27021" y1="28372" x2="41801" y2="16279"/>
                          <a14:foregroundMark x1="41801" y1="16279" x2="35335" y2="24186"/>
                          <a14:foregroundMark x1="35335" y1="24186" x2="30947" y2="26744"/>
                          <a14:foregroundMark x1="1386" y1="50698" x2="1386" y2="50698"/>
                          <a14:foregroundMark x1="96767" y1="50000" x2="96767" y2="50000"/>
                          <a14:backgroundMark x1="693" y1="49302" x2="693" y2="49302"/>
                          <a14:backgroundMark x1="13626" y1="16279" x2="5312" y2="27442"/>
                          <a14:backgroundMark x1="33487" y1="96744" x2="49423" y2="97209"/>
                          <a14:backgroundMark x1="49423" y1="97209" x2="77598" y2="92558"/>
                          <a14:backgroundMark x1="4850" y1="72558" x2="3464" y2="28605"/>
                          <a14:backgroundMark x1="3464" y1="68837" x2="25404" y2="90465"/>
                          <a14:backgroundMark x1="25404" y1="90465" x2="36721" y2="95349"/>
                          <a14:backgroundMark x1="66513" y1="95349" x2="89376" y2="75116"/>
                          <a14:backgroundMark x1="89376" y1="75116" x2="97460" y2="59767"/>
                          <a14:backgroundMark x1="97460" y1="59767" x2="96998" y2="42093"/>
                          <a14:backgroundMark x1="96998" y1="42093" x2="87529" y2="15581"/>
                          <a14:backgroundMark x1="7852" y1="22791" x2="36028" y2="8140"/>
                          <a14:backgroundMark x1="36028" y1="8140" x2="53118" y2="7209"/>
                          <a14:backgroundMark x1="53118" y1="7209" x2="69053" y2="7907"/>
                          <a14:backgroundMark x1="69053" y1="7907" x2="84296" y2="16047"/>
                          <a14:backgroundMark x1="84296" y1="16047" x2="92610" y2="260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82490"/>
              <a:ext cx="1306426" cy="1297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Sheffield Medical Society">
              <a:extLst>
                <a:ext uri="{FF2B5EF4-FFF2-40B4-BE49-F238E27FC236}">
                  <a16:creationId xmlns:a16="http://schemas.microsoft.com/office/drawing/2014/main" id="{96ADA7C3-3F09-9349-9EB3-5AE8C0962A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763655" y="6054562"/>
              <a:ext cx="1306426" cy="768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8" name="Picture 4" descr="Spirometer - Wikipedia">
            <a:extLst>
              <a:ext uri="{FF2B5EF4-FFF2-40B4-BE49-F238E27FC236}">
                <a16:creationId xmlns:a16="http://schemas.microsoft.com/office/drawing/2014/main" id="{6E425B9D-E13C-EAE6-CDE5-156337E08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172" y="1934699"/>
            <a:ext cx="4386935" cy="3805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.4.3. Lung Volumes">
            <a:extLst>
              <a:ext uri="{FF2B5EF4-FFF2-40B4-BE49-F238E27FC236}">
                <a16:creationId xmlns:a16="http://schemas.microsoft.com/office/drawing/2014/main" id="{28C856B7-34F0-472A-A49E-78A8F6C88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379" y="2301582"/>
            <a:ext cx="4286499" cy="3117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83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72DFE-41DF-354C-8D55-8F462048E28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293267"/>
          </a:solidFill>
          <a:ln>
            <a:solidFill>
              <a:srgbClr val="293267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Spirometry - Definitions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4BAD0E53-7C5C-A14F-9980-0CB4F341B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9181" y="6173037"/>
            <a:ext cx="9335310" cy="550159"/>
          </a:xfrm>
        </p:spPr>
        <p:txBody>
          <a:bodyPr/>
          <a:lstStyle/>
          <a:p>
            <a:pPr algn="l"/>
            <a:r>
              <a:rPr lang="en-US" dirty="0"/>
              <a:t>The Peer Teaching and MedSoc are not liable for false or misleading information. This session was created by students, for students, as a revision resource, therefore any resemblance to university questions is purely coincidental. Content has not been reviewed by and is therefore unaffiliated with Sheffield Medical School.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4442BA4-4209-724A-A942-FC70F7AB7A32}"/>
              </a:ext>
            </a:extLst>
          </p:cNvPr>
          <p:cNvSpPr/>
          <p:nvPr/>
        </p:nvSpPr>
        <p:spPr>
          <a:xfrm>
            <a:off x="137710" y="5650746"/>
            <a:ext cx="1089552" cy="117260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342140D-D47C-1944-A9AE-F0B86BD206D6}"/>
              </a:ext>
            </a:extLst>
          </p:cNvPr>
          <p:cNvGrpSpPr/>
          <p:nvPr/>
        </p:nvGrpSpPr>
        <p:grpSpPr>
          <a:xfrm>
            <a:off x="0" y="5582490"/>
            <a:ext cx="12070081" cy="1297375"/>
            <a:chOff x="0" y="5582490"/>
            <a:chExt cx="12070081" cy="1297375"/>
          </a:xfrm>
        </p:grpSpPr>
        <p:pic>
          <p:nvPicPr>
            <p:cNvPr id="7" name="Picture 4" descr="SHEFFIELD PEER TEACHING SOCIETY">
              <a:extLst>
                <a:ext uri="{FF2B5EF4-FFF2-40B4-BE49-F238E27FC236}">
                  <a16:creationId xmlns:a16="http://schemas.microsoft.com/office/drawing/2014/main" id="{756BA6DE-3C99-BD42-AB91-68D3A1842C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91" b="95814" l="1386" r="96767">
                          <a14:foregroundMark x1="76443" y1="31163" x2="61432" y2="20000"/>
                          <a14:foregroundMark x1="61432" y1="20000" x2="38799" y2="17442"/>
                          <a14:foregroundMark x1="38799" y1="17442" x2="26328" y2="23488"/>
                          <a14:foregroundMark x1="26328" y1="23488" x2="21478" y2="33953"/>
                          <a14:foregroundMark x1="21478" y1="33953" x2="24711" y2="56512"/>
                          <a14:foregroundMark x1="24711" y1="56512" x2="34642" y2="73721"/>
                          <a14:foregroundMark x1="34642" y1="73721" x2="41570" y2="80000"/>
                          <a14:foregroundMark x1="41570" y1="80000" x2="49885" y2="82558"/>
                          <a14:foregroundMark x1="49885" y1="82558" x2="59584" y2="81860"/>
                          <a14:foregroundMark x1="59584" y1="81860" x2="69515" y2="74884"/>
                          <a14:foregroundMark x1="69515" y1="74884" x2="83603" y2="41628"/>
                          <a14:foregroundMark x1="42725" y1="21860" x2="67898" y2="29070"/>
                          <a14:foregroundMark x1="67898" y1="29070" x2="42263" y2="18140"/>
                          <a14:foregroundMark x1="42263" y1="18140" x2="33256" y2="16512"/>
                          <a14:foregroundMark x1="33256" y1="16512" x2="49885" y2="15814"/>
                          <a14:foregroundMark x1="49885" y1="15814" x2="59815" y2="17209"/>
                          <a14:foregroundMark x1="59815" y1="17209" x2="42725" y2="15349"/>
                          <a14:foregroundMark x1="42725" y1="15349" x2="66513" y2="19535"/>
                          <a14:foregroundMark x1="66513" y1="19535" x2="78060" y2="31395"/>
                          <a14:foregroundMark x1="78060" y1="31395" x2="70901" y2="20233"/>
                          <a14:foregroundMark x1="70901" y1="20233" x2="77829" y2="31860"/>
                          <a14:foregroundMark x1="77829" y1="31860" x2="71132" y2="22093"/>
                          <a14:foregroundMark x1="71132" y1="22093" x2="76212" y2="30698"/>
                          <a14:foregroundMark x1="76212" y1="30698" x2="76212" y2="31163"/>
                          <a14:foregroundMark x1="24942" y1="23256" x2="18476" y2="29302"/>
                          <a14:foregroundMark x1="18476" y1="29302" x2="25866" y2="22326"/>
                          <a14:foregroundMark x1="25866" y1="22326" x2="17090" y2="32326"/>
                          <a14:foregroundMark x1="34411" y1="16977" x2="22864" y2="18837"/>
                          <a14:foregroundMark x1="22864" y1="18837" x2="16397" y2="24884"/>
                          <a14:foregroundMark x1="16397" y1="24884" x2="12933" y2="33023"/>
                          <a14:foregroundMark x1="12933" y1="33023" x2="13857" y2="53721"/>
                          <a14:foregroundMark x1="13857" y1="53721" x2="23788" y2="75814"/>
                          <a14:foregroundMark x1="23788" y1="75814" x2="34642" y2="84419"/>
                          <a14:foregroundMark x1="34642" y1="84419" x2="46651" y2="87209"/>
                          <a14:foregroundMark x1="46651" y1="87209" x2="57506" y2="83256"/>
                          <a14:foregroundMark x1="57506" y1="83256" x2="73210" y2="66512"/>
                          <a14:foregroundMark x1="73210" y1="66512" x2="80139" y2="46047"/>
                          <a14:foregroundMark x1="80139" y1="46047" x2="80370" y2="30930"/>
                          <a14:foregroundMark x1="80370" y1="30930" x2="75520" y2="19302"/>
                          <a14:foregroundMark x1="75520" y1="19302" x2="64896" y2="13023"/>
                          <a14:foregroundMark x1="64896" y1="13023" x2="56981" y2="10781"/>
                          <a14:foregroundMark x1="40046" y1="11177" x2="35104" y2="12326"/>
                          <a14:foregroundMark x1="35104" y1="12326" x2="17783" y2="29070"/>
                          <a14:foregroundMark x1="17783" y1="29070" x2="15473" y2="56512"/>
                          <a14:foregroundMark x1="15473" y1="56512" x2="17321" y2="67442"/>
                          <a14:foregroundMark x1="17321" y1="67442" x2="22402" y2="76047"/>
                          <a14:foregroundMark x1="22402" y1="76047" x2="30716" y2="82093"/>
                          <a14:foregroundMark x1="30716" y1="82093" x2="43418" y2="85116"/>
                          <a14:foregroundMark x1="43418" y1="85116" x2="54273" y2="84884"/>
                          <a14:foregroundMark x1="54273" y1="84884" x2="76443" y2="74186"/>
                          <a14:foregroundMark x1="76443" y1="74186" x2="82679" y2="66512"/>
                          <a14:foregroundMark x1="82679" y1="66512" x2="86605" y2="56744"/>
                          <a14:foregroundMark x1="86605" y1="56744" x2="87298" y2="39767"/>
                          <a14:foregroundMark x1="87298" y1="39767" x2="80831" y2="20233"/>
                          <a14:foregroundMark x1="94919" y1="52558" x2="94919" y2="52558"/>
                          <a14:foregroundMark x1="9469" y1="64419" x2="9469" y2="64419"/>
                          <a14:foregroundMark x1="45958" y1="92791" x2="45958" y2="92791"/>
                          <a14:foregroundMark x1="6928" y1="50698" x2="6928" y2="50698"/>
                          <a14:foregroundMark x1="49192" y1="3023" x2="49192" y2="3023"/>
                          <a14:foregroundMark x1="40647" y1="91163" x2="56813" y2="90698"/>
                          <a14:foregroundMark x1="56813" y1="90698" x2="69284" y2="81395"/>
                          <a14:foregroundMark x1="26328" y1="26512" x2="37182" y2="25349"/>
                          <a14:foregroundMark x1="37182" y1="25349" x2="27021" y2="28372"/>
                          <a14:foregroundMark x1="27021" y1="28372" x2="41801" y2="16279"/>
                          <a14:foregroundMark x1="41801" y1="16279" x2="35335" y2="24186"/>
                          <a14:foregroundMark x1="35335" y1="24186" x2="30947" y2="26744"/>
                          <a14:foregroundMark x1="1386" y1="50698" x2="1386" y2="50698"/>
                          <a14:foregroundMark x1="96767" y1="50000" x2="96767" y2="50000"/>
                          <a14:backgroundMark x1="693" y1="49302" x2="693" y2="49302"/>
                          <a14:backgroundMark x1="13626" y1="16279" x2="5312" y2="27442"/>
                          <a14:backgroundMark x1="33487" y1="96744" x2="49423" y2="97209"/>
                          <a14:backgroundMark x1="49423" y1="97209" x2="77598" y2="92558"/>
                          <a14:backgroundMark x1="4850" y1="72558" x2="3464" y2="28605"/>
                          <a14:backgroundMark x1="3464" y1="68837" x2="25404" y2="90465"/>
                          <a14:backgroundMark x1="25404" y1="90465" x2="36721" y2="95349"/>
                          <a14:backgroundMark x1="66513" y1="95349" x2="89376" y2="75116"/>
                          <a14:backgroundMark x1="89376" y1="75116" x2="97460" y2="59767"/>
                          <a14:backgroundMark x1="97460" y1="59767" x2="96998" y2="42093"/>
                          <a14:backgroundMark x1="96998" y1="42093" x2="87529" y2="15581"/>
                          <a14:backgroundMark x1="7852" y1="22791" x2="36028" y2="8140"/>
                          <a14:backgroundMark x1="36028" y1="8140" x2="53118" y2="7209"/>
                          <a14:backgroundMark x1="53118" y1="7209" x2="69053" y2="7907"/>
                          <a14:backgroundMark x1="69053" y1="7907" x2="84296" y2="16047"/>
                          <a14:backgroundMark x1="84296" y1="16047" x2="92610" y2="260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82490"/>
              <a:ext cx="1306426" cy="1297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Sheffield Medical Society">
              <a:extLst>
                <a:ext uri="{FF2B5EF4-FFF2-40B4-BE49-F238E27FC236}">
                  <a16:creationId xmlns:a16="http://schemas.microsoft.com/office/drawing/2014/main" id="{96ADA7C3-3F09-9349-9EB3-5AE8C0962A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763655" y="6054562"/>
              <a:ext cx="1306426" cy="768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Spirometry • LITFL• CCC">
            <a:extLst>
              <a:ext uri="{FF2B5EF4-FFF2-40B4-BE49-F238E27FC236}">
                <a16:creationId xmlns:a16="http://schemas.microsoft.com/office/drawing/2014/main" id="{1FA68B7A-B5B3-1F89-44E4-1E214CB7E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37" y="1830841"/>
            <a:ext cx="6069981" cy="376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C6CD2A-164F-01D7-25BD-71C616A2CE60}"/>
              </a:ext>
            </a:extLst>
          </p:cNvPr>
          <p:cNvSpPr txBox="1"/>
          <p:nvPr/>
        </p:nvSpPr>
        <p:spPr>
          <a:xfrm>
            <a:off x="6588087" y="1778421"/>
            <a:ext cx="54819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00B0F0"/>
                </a:solidFill>
              </a:rPr>
              <a:t>Tidal volume (TV) </a:t>
            </a:r>
            <a:r>
              <a:rPr lang="en-GB" sz="1600" dirty="0"/>
              <a:t>– volume of air moved in and out of the lungs during quiet breathing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054BE7-08EE-EEB0-CF02-AFBB397D5AF9}"/>
              </a:ext>
            </a:extLst>
          </p:cNvPr>
          <p:cNvSpPr txBox="1"/>
          <p:nvPr/>
        </p:nvSpPr>
        <p:spPr>
          <a:xfrm>
            <a:off x="6588086" y="2363196"/>
            <a:ext cx="56039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FF6699"/>
                </a:solidFill>
              </a:rPr>
              <a:t>Inspiratory Reserve Volume (IRV) </a:t>
            </a:r>
            <a:r>
              <a:rPr lang="en-GB" sz="1600" dirty="0"/>
              <a:t>– the maximal volume that can be inhaled above tidal volume – back up capacity that is not typically used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B97525-AAA4-094E-E0B5-6C2E48A64629}"/>
              </a:ext>
            </a:extLst>
          </p:cNvPr>
          <p:cNvSpPr txBox="1"/>
          <p:nvPr/>
        </p:nvSpPr>
        <p:spPr>
          <a:xfrm>
            <a:off x="6588086" y="4957139"/>
            <a:ext cx="53136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Vital Capacity (VC) </a:t>
            </a:r>
            <a:r>
              <a:rPr lang="en-GB" sz="1600" dirty="0"/>
              <a:t>– Inspiratory capacity + Tidal volume + Expiratory reserve – max volume that can be exhaled after maximal inhalation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63798F-7F2E-56E9-C73F-97B425FE211F}"/>
              </a:ext>
            </a:extLst>
          </p:cNvPr>
          <p:cNvSpPr txBox="1"/>
          <p:nvPr/>
        </p:nvSpPr>
        <p:spPr>
          <a:xfrm>
            <a:off x="6603988" y="3757760"/>
            <a:ext cx="44344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9ADA26"/>
                </a:solidFill>
              </a:rPr>
              <a:t>Residual Volume (RV) </a:t>
            </a:r>
            <a:r>
              <a:rPr lang="en-GB" sz="1600" dirty="0"/>
              <a:t>– volume of air remaining in lungs after maximal exhalation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242B14-8CC1-7313-B2E0-5455A66BC540}"/>
              </a:ext>
            </a:extLst>
          </p:cNvPr>
          <p:cNvSpPr txBox="1"/>
          <p:nvPr/>
        </p:nvSpPr>
        <p:spPr>
          <a:xfrm>
            <a:off x="6588086" y="5788136"/>
            <a:ext cx="60977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000066"/>
                </a:solidFill>
              </a:rPr>
              <a:t>Total lung capacity (TLC) </a:t>
            </a:r>
            <a:r>
              <a:rPr lang="en-GB" sz="1600" dirty="0"/>
              <a:t>– total volume of air the lungs can hold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5595BC-E17A-B99E-EA74-ED8018831279}"/>
              </a:ext>
            </a:extLst>
          </p:cNvPr>
          <p:cNvSpPr txBox="1"/>
          <p:nvPr/>
        </p:nvSpPr>
        <p:spPr>
          <a:xfrm>
            <a:off x="6588086" y="4357449"/>
            <a:ext cx="56039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FFC000"/>
                </a:solidFill>
              </a:rPr>
              <a:t>Functional Residual Capacity (FRC) </a:t>
            </a:r>
            <a:r>
              <a:rPr lang="en-GB" sz="1600" b="1" dirty="0"/>
              <a:t>– </a:t>
            </a:r>
            <a:r>
              <a:rPr lang="en-GB" sz="1600" dirty="0"/>
              <a:t>Expiratory reserve volume + residual volume</a:t>
            </a:r>
            <a:endParaRPr lang="en-GB" sz="16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7C18A3-9E83-CE58-02C3-93A7986FC129}"/>
              </a:ext>
            </a:extLst>
          </p:cNvPr>
          <p:cNvSpPr txBox="1"/>
          <p:nvPr/>
        </p:nvSpPr>
        <p:spPr>
          <a:xfrm>
            <a:off x="6603988" y="3172985"/>
            <a:ext cx="53136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8239C5"/>
                </a:solidFill>
              </a:rPr>
              <a:t>Expiratory Reserve Volume (ERV) </a:t>
            </a:r>
            <a:r>
              <a:rPr lang="en-GB" sz="1600" b="1" dirty="0"/>
              <a:t>– </a:t>
            </a:r>
            <a:r>
              <a:rPr lang="en-GB" sz="1600" dirty="0"/>
              <a:t>volume of air that can be maximally exhaled below tidal volume</a:t>
            </a:r>
            <a:endParaRPr lang="en-GB" sz="1600" b="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F9BB95E-70A0-16EE-72DE-B2D257211635}"/>
              </a:ext>
            </a:extLst>
          </p:cNvPr>
          <p:cNvSpPr/>
          <p:nvPr/>
        </p:nvSpPr>
        <p:spPr>
          <a:xfrm>
            <a:off x="4093535" y="3530008"/>
            <a:ext cx="669851" cy="499731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1EC76DE-E0C0-B6CF-2FED-C3679FE640AF}"/>
              </a:ext>
            </a:extLst>
          </p:cNvPr>
          <p:cNvSpPr/>
          <p:nvPr/>
        </p:nvSpPr>
        <p:spPr>
          <a:xfrm>
            <a:off x="4093534" y="1833774"/>
            <a:ext cx="669851" cy="1639717"/>
          </a:xfrm>
          <a:prstGeom prst="rect">
            <a:avLst/>
          </a:prstGeom>
          <a:noFill/>
          <a:ln w="38100"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21B5409-71EA-7D0A-6451-8F45D63016AC}"/>
              </a:ext>
            </a:extLst>
          </p:cNvPr>
          <p:cNvSpPr/>
          <p:nvPr/>
        </p:nvSpPr>
        <p:spPr>
          <a:xfrm>
            <a:off x="4075811" y="4050148"/>
            <a:ext cx="669851" cy="798299"/>
          </a:xfrm>
          <a:prstGeom prst="rect">
            <a:avLst/>
          </a:prstGeom>
          <a:noFill/>
          <a:ln w="38100">
            <a:solidFill>
              <a:srgbClr val="8239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8C3B0C1-8285-8FB9-FE4E-75B554AE6FB1}"/>
              </a:ext>
            </a:extLst>
          </p:cNvPr>
          <p:cNvSpPr/>
          <p:nvPr/>
        </p:nvSpPr>
        <p:spPr>
          <a:xfrm>
            <a:off x="4075812" y="4894499"/>
            <a:ext cx="669851" cy="687991"/>
          </a:xfrm>
          <a:prstGeom prst="rect">
            <a:avLst/>
          </a:prstGeom>
          <a:noFill/>
          <a:ln w="38100">
            <a:solidFill>
              <a:srgbClr val="9ADA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2792E63-9D86-CAE4-382D-05C8EB252681}"/>
              </a:ext>
            </a:extLst>
          </p:cNvPr>
          <p:cNvSpPr/>
          <p:nvPr/>
        </p:nvSpPr>
        <p:spPr>
          <a:xfrm>
            <a:off x="4763386" y="4026793"/>
            <a:ext cx="559748" cy="155569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C8FC4C4-8CFC-E6D0-08ED-C840D3830DC4}"/>
              </a:ext>
            </a:extLst>
          </p:cNvPr>
          <p:cNvSpPr/>
          <p:nvPr/>
        </p:nvSpPr>
        <p:spPr>
          <a:xfrm>
            <a:off x="5333768" y="1882269"/>
            <a:ext cx="546038" cy="30122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558A2B7-C7FB-61B1-7810-9BB60D706EF7}"/>
              </a:ext>
            </a:extLst>
          </p:cNvPr>
          <p:cNvSpPr/>
          <p:nvPr/>
        </p:nvSpPr>
        <p:spPr>
          <a:xfrm>
            <a:off x="5923676" y="1882268"/>
            <a:ext cx="546038" cy="3700221"/>
          </a:xfrm>
          <a:prstGeom prst="rect">
            <a:avLst/>
          </a:prstGeom>
          <a:noFill/>
          <a:ln w="3810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706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  <p:bldP spid="12" grpId="0"/>
      <p:bldP spid="13" grpId="0"/>
      <p:bldP spid="14" grpId="0"/>
      <p:bldP spid="15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72DFE-41DF-354C-8D55-8F462048E28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293267"/>
          </a:solidFill>
          <a:ln>
            <a:solidFill>
              <a:srgbClr val="293267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Forced Spirometry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4BAD0E53-7C5C-A14F-9980-0CB4F341B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9181" y="6173037"/>
            <a:ext cx="9335310" cy="550159"/>
          </a:xfrm>
        </p:spPr>
        <p:txBody>
          <a:bodyPr/>
          <a:lstStyle/>
          <a:p>
            <a:pPr algn="l"/>
            <a:r>
              <a:rPr lang="en-US" dirty="0"/>
              <a:t>The Peer Teaching and MedSoc are not liable for false or misleading information. This session was created by students, for students, as a revision resource, therefore any resemblance to university questions is purely coincidental. Content has not been reviewed by and is therefore unaffiliated with Sheffield Medical School.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4442BA4-4209-724A-A942-FC70F7AB7A32}"/>
              </a:ext>
            </a:extLst>
          </p:cNvPr>
          <p:cNvSpPr/>
          <p:nvPr/>
        </p:nvSpPr>
        <p:spPr>
          <a:xfrm>
            <a:off x="137710" y="5650746"/>
            <a:ext cx="1089552" cy="117260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342140D-D47C-1944-A9AE-F0B86BD206D6}"/>
              </a:ext>
            </a:extLst>
          </p:cNvPr>
          <p:cNvGrpSpPr/>
          <p:nvPr/>
        </p:nvGrpSpPr>
        <p:grpSpPr>
          <a:xfrm>
            <a:off x="0" y="5582490"/>
            <a:ext cx="12070081" cy="1297375"/>
            <a:chOff x="0" y="5582490"/>
            <a:chExt cx="12070081" cy="1297375"/>
          </a:xfrm>
        </p:grpSpPr>
        <p:pic>
          <p:nvPicPr>
            <p:cNvPr id="7" name="Picture 4" descr="SHEFFIELD PEER TEACHING SOCIETY">
              <a:extLst>
                <a:ext uri="{FF2B5EF4-FFF2-40B4-BE49-F238E27FC236}">
                  <a16:creationId xmlns:a16="http://schemas.microsoft.com/office/drawing/2014/main" id="{756BA6DE-3C99-BD42-AB91-68D3A1842C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91" b="95814" l="1386" r="96767">
                          <a14:foregroundMark x1="76443" y1="31163" x2="61432" y2="20000"/>
                          <a14:foregroundMark x1="61432" y1="20000" x2="38799" y2="17442"/>
                          <a14:foregroundMark x1="38799" y1="17442" x2="26328" y2="23488"/>
                          <a14:foregroundMark x1="26328" y1="23488" x2="21478" y2="33953"/>
                          <a14:foregroundMark x1="21478" y1="33953" x2="24711" y2="56512"/>
                          <a14:foregroundMark x1="24711" y1="56512" x2="34642" y2="73721"/>
                          <a14:foregroundMark x1="34642" y1="73721" x2="41570" y2="80000"/>
                          <a14:foregroundMark x1="41570" y1="80000" x2="49885" y2="82558"/>
                          <a14:foregroundMark x1="49885" y1="82558" x2="59584" y2="81860"/>
                          <a14:foregroundMark x1="59584" y1="81860" x2="69515" y2="74884"/>
                          <a14:foregroundMark x1="69515" y1="74884" x2="83603" y2="41628"/>
                          <a14:foregroundMark x1="42725" y1="21860" x2="67898" y2="29070"/>
                          <a14:foregroundMark x1="67898" y1="29070" x2="42263" y2="18140"/>
                          <a14:foregroundMark x1="42263" y1="18140" x2="33256" y2="16512"/>
                          <a14:foregroundMark x1="33256" y1="16512" x2="49885" y2="15814"/>
                          <a14:foregroundMark x1="49885" y1="15814" x2="59815" y2="17209"/>
                          <a14:foregroundMark x1="59815" y1="17209" x2="42725" y2="15349"/>
                          <a14:foregroundMark x1="42725" y1="15349" x2="66513" y2="19535"/>
                          <a14:foregroundMark x1="66513" y1="19535" x2="78060" y2="31395"/>
                          <a14:foregroundMark x1="78060" y1="31395" x2="70901" y2="20233"/>
                          <a14:foregroundMark x1="70901" y1="20233" x2="77829" y2="31860"/>
                          <a14:foregroundMark x1="77829" y1="31860" x2="71132" y2="22093"/>
                          <a14:foregroundMark x1="71132" y1="22093" x2="76212" y2="30698"/>
                          <a14:foregroundMark x1="76212" y1="30698" x2="76212" y2="31163"/>
                          <a14:foregroundMark x1="24942" y1="23256" x2="18476" y2="29302"/>
                          <a14:foregroundMark x1="18476" y1="29302" x2="25866" y2="22326"/>
                          <a14:foregroundMark x1="25866" y1="22326" x2="17090" y2="32326"/>
                          <a14:foregroundMark x1="34411" y1="16977" x2="22864" y2="18837"/>
                          <a14:foregroundMark x1="22864" y1="18837" x2="16397" y2="24884"/>
                          <a14:foregroundMark x1="16397" y1="24884" x2="12933" y2="33023"/>
                          <a14:foregroundMark x1="12933" y1="33023" x2="13857" y2="53721"/>
                          <a14:foregroundMark x1="13857" y1="53721" x2="23788" y2="75814"/>
                          <a14:foregroundMark x1="23788" y1="75814" x2="34642" y2="84419"/>
                          <a14:foregroundMark x1="34642" y1="84419" x2="46651" y2="87209"/>
                          <a14:foregroundMark x1="46651" y1="87209" x2="57506" y2="83256"/>
                          <a14:foregroundMark x1="57506" y1="83256" x2="73210" y2="66512"/>
                          <a14:foregroundMark x1="73210" y1="66512" x2="80139" y2="46047"/>
                          <a14:foregroundMark x1="80139" y1="46047" x2="80370" y2="30930"/>
                          <a14:foregroundMark x1="80370" y1="30930" x2="75520" y2="19302"/>
                          <a14:foregroundMark x1="75520" y1="19302" x2="64896" y2="13023"/>
                          <a14:foregroundMark x1="64896" y1="13023" x2="56981" y2="10781"/>
                          <a14:foregroundMark x1="40046" y1="11177" x2="35104" y2="12326"/>
                          <a14:foregroundMark x1="35104" y1="12326" x2="17783" y2="29070"/>
                          <a14:foregroundMark x1="17783" y1="29070" x2="15473" y2="56512"/>
                          <a14:foregroundMark x1="15473" y1="56512" x2="17321" y2="67442"/>
                          <a14:foregroundMark x1="17321" y1="67442" x2="22402" y2="76047"/>
                          <a14:foregroundMark x1="22402" y1="76047" x2="30716" y2="82093"/>
                          <a14:foregroundMark x1="30716" y1="82093" x2="43418" y2="85116"/>
                          <a14:foregroundMark x1="43418" y1="85116" x2="54273" y2="84884"/>
                          <a14:foregroundMark x1="54273" y1="84884" x2="76443" y2="74186"/>
                          <a14:foregroundMark x1="76443" y1="74186" x2="82679" y2="66512"/>
                          <a14:foregroundMark x1="82679" y1="66512" x2="86605" y2="56744"/>
                          <a14:foregroundMark x1="86605" y1="56744" x2="87298" y2="39767"/>
                          <a14:foregroundMark x1="87298" y1="39767" x2="80831" y2="20233"/>
                          <a14:foregroundMark x1="94919" y1="52558" x2="94919" y2="52558"/>
                          <a14:foregroundMark x1="9469" y1="64419" x2="9469" y2="64419"/>
                          <a14:foregroundMark x1="45958" y1="92791" x2="45958" y2="92791"/>
                          <a14:foregroundMark x1="6928" y1="50698" x2="6928" y2="50698"/>
                          <a14:foregroundMark x1="49192" y1="3023" x2="49192" y2="3023"/>
                          <a14:foregroundMark x1="40647" y1="91163" x2="56813" y2="90698"/>
                          <a14:foregroundMark x1="56813" y1="90698" x2="69284" y2="81395"/>
                          <a14:foregroundMark x1="26328" y1="26512" x2="37182" y2="25349"/>
                          <a14:foregroundMark x1="37182" y1="25349" x2="27021" y2="28372"/>
                          <a14:foregroundMark x1="27021" y1="28372" x2="41801" y2="16279"/>
                          <a14:foregroundMark x1="41801" y1="16279" x2="35335" y2="24186"/>
                          <a14:foregroundMark x1="35335" y1="24186" x2="30947" y2="26744"/>
                          <a14:foregroundMark x1="1386" y1="50698" x2="1386" y2="50698"/>
                          <a14:foregroundMark x1="96767" y1="50000" x2="96767" y2="50000"/>
                          <a14:backgroundMark x1="693" y1="49302" x2="693" y2="49302"/>
                          <a14:backgroundMark x1="13626" y1="16279" x2="5312" y2="27442"/>
                          <a14:backgroundMark x1="33487" y1="96744" x2="49423" y2="97209"/>
                          <a14:backgroundMark x1="49423" y1="97209" x2="77598" y2="92558"/>
                          <a14:backgroundMark x1="4850" y1="72558" x2="3464" y2="28605"/>
                          <a14:backgroundMark x1="3464" y1="68837" x2="25404" y2="90465"/>
                          <a14:backgroundMark x1="25404" y1="90465" x2="36721" y2="95349"/>
                          <a14:backgroundMark x1="66513" y1="95349" x2="89376" y2="75116"/>
                          <a14:backgroundMark x1="89376" y1="75116" x2="97460" y2="59767"/>
                          <a14:backgroundMark x1="97460" y1="59767" x2="96998" y2="42093"/>
                          <a14:backgroundMark x1="96998" y1="42093" x2="87529" y2="15581"/>
                          <a14:backgroundMark x1="7852" y1="22791" x2="36028" y2="8140"/>
                          <a14:backgroundMark x1="36028" y1="8140" x2="53118" y2="7209"/>
                          <a14:backgroundMark x1="53118" y1="7209" x2="69053" y2="7907"/>
                          <a14:backgroundMark x1="69053" y1="7907" x2="84296" y2="16047"/>
                          <a14:backgroundMark x1="84296" y1="16047" x2="92610" y2="260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82490"/>
              <a:ext cx="1306426" cy="1297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Sheffield Medical Society">
              <a:extLst>
                <a:ext uri="{FF2B5EF4-FFF2-40B4-BE49-F238E27FC236}">
                  <a16:creationId xmlns:a16="http://schemas.microsoft.com/office/drawing/2014/main" id="{96ADA7C3-3F09-9349-9EB3-5AE8C0962A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763655" y="6054562"/>
              <a:ext cx="1306426" cy="768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 descr="Spirometry: Procedure, “Normal” Values, and Test Results">
            <a:extLst>
              <a:ext uri="{FF2B5EF4-FFF2-40B4-BE49-F238E27FC236}">
                <a16:creationId xmlns:a16="http://schemas.microsoft.com/office/drawing/2014/main" id="{0185D43D-CBC9-8BAD-C52F-2CDB159AAA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4" t="5476" r="22056" b="9562"/>
          <a:stretch/>
        </p:blipFill>
        <p:spPr bwMode="auto">
          <a:xfrm>
            <a:off x="7041412" y="1837248"/>
            <a:ext cx="3317748" cy="418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49E549-B1BB-8819-DA6A-92FBE43DDC45}"/>
              </a:ext>
            </a:extLst>
          </p:cNvPr>
          <p:cNvSpPr txBox="1"/>
          <p:nvPr/>
        </p:nvSpPr>
        <p:spPr>
          <a:xfrm>
            <a:off x="943640" y="2413222"/>
            <a:ext cx="60977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/>
              <a:t>FEV1 – Forced Expiratory Volume in 1 Second</a:t>
            </a:r>
          </a:p>
          <a:p>
            <a:endParaRPr lang="en-GB" sz="1800" dirty="0"/>
          </a:p>
          <a:p>
            <a:r>
              <a:rPr lang="en-GB" sz="1800" dirty="0"/>
              <a:t>FVC – Forced Vital Capacity</a:t>
            </a:r>
          </a:p>
        </p:txBody>
      </p:sp>
    </p:spTree>
    <p:extLst>
      <p:ext uri="{BB962C8B-B14F-4D97-AF65-F5344CB8AC3E}">
        <p14:creationId xmlns:p14="http://schemas.microsoft.com/office/powerpoint/2010/main" val="482562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72DFE-41DF-354C-8D55-8F462048E28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293267"/>
          </a:solidFill>
          <a:ln>
            <a:solidFill>
              <a:srgbClr val="293267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00B0F0"/>
                </a:solidFill>
              </a:rPr>
              <a:t>Q1. </a:t>
            </a:r>
            <a:r>
              <a:rPr lang="en-US" sz="3200" b="1" dirty="0">
                <a:solidFill>
                  <a:schemeClr val="bg1"/>
                </a:solidFill>
              </a:rPr>
              <a:t>You are on a respiratory ward listening to the chest of a patient with your stethoscope, as you suspect he might have pneumonia. How many lobes are there in the right lung? 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5" name="Shape 97">
            <a:extLst>
              <a:ext uri="{FF2B5EF4-FFF2-40B4-BE49-F238E27FC236}">
                <a16:creationId xmlns:a16="http://schemas.microsoft.com/office/drawing/2014/main" id="{6D7A6F5B-6327-4844-BD16-4BB44595B27A}"/>
              </a:ext>
            </a:extLst>
          </p:cNvPr>
          <p:cNvSpPr txBox="1">
            <a:spLocks/>
          </p:cNvSpPr>
          <p:nvPr/>
        </p:nvSpPr>
        <p:spPr>
          <a:xfrm>
            <a:off x="873855" y="1854609"/>
            <a:ext cx="6761480" cy="42843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lphaLcPeriod"/>
            </a:pPr>
            <a:r>
              <a:rPr lang="en-GB" sz="32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3</a:t>
            </a:r>
          </a:p>
          <a:p>
            <a:pPr marL="514350" indent="-51435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lphaLcPeriod"/>
            </a:pPr>
            <a:r>
              <a:rPr lang="en-GB" sz="3200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2</a:t>
            </a:r>
          </a:p>
          <a:p>
            <a:pPr marL="514350" indent="-51435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lphaLcPeriod"/>
            </a:pPr>
            <a:r>
              <a:rPr lang="en-GB" sz="3200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1</a:t>
            </a:r>
          </a:p>
          <a:p>
            <a:pPr marL="514350" indent="-51435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lphaLcPeriod"/>
            </a:pPr>
            <a:r>
              <a:rPr lang="en-GB" sz="3200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4</a:t>
            </a:r>
          </a:p>
          <a:p>
            <a:pPr marL="514350" indent="-51435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lphaLcPeriod"/>
            </a:pPr>
            <a:r>
              <a:rPr lang="en-GB" sz="3200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5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6B087FB0-78CF-7C49-AA35-700EEB7E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9181" y="6173037"/>
            <a:ext cx="9335310" cy="550159"/>
          </a:xfrm>
        </p:spPr>
        <p:txBody>
          <a:bodyPr/>
          <a:lstStyle/>
          <a:p>
            <a:pPr algn="l"/>
            <a:r>
              <a:rPr lang="en-US" dirty="0"/>
              <a:t>The Peer Teaching and MedSoc are not liable for false or misleading information. This session was created by students, for students, as a revision resource, therefore any resemblance to university questions is purely coincidental. Content has not been reviewed by and is therefore unaffiliated with Sheffield Medical School. 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07EDA81-4CAB-1D4F-804A-98D2D498F676}"/>
              </a:ext>
            </a:extLst>
          </p:cNvPr>
          <p:cNvSpPr/>
          <p:nvPr/>
        </p:nvSpPr>
        <p:spPr>
          <a:xfrm>
            <a:off x="137710" y="5650746"/>
            <a:ext cx="1089552" cy="117260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1AC7441-033A-2645-A0C3-30E87FEDDAFC}"/>
              </a:ext>
            </a:extLst>
          </p:cNvPr>
          <p:cNvGrpSpPr/>
          <p:nvPr/>
        </p:nvGrpSpPr>
        <p:grpSpPr>
          <a:xfrm>
            <a:off x="0" y="5582490"/>
            <a:ext cx="12070081" cy="1297375"/>
            <a:chOff x="0" y="5582490"/>
            <a:chExt cx="12070081" cy="1297375"/>
          </a:xfrm>
        </p:grpSpPr>
        <p:pic>
          <p:nvPicPr>
            <p:cNvPr id="7" name="Picture 4" descr="SHEFFIELD PEER TEACHING SOCIETY">
              <a:extLst>
                <a:ext uri="{FF2B5EF4-FFF2-40B4-BE49-F238E27FC236}">
                  <a16:creationId xmlns:a16="http://schemas.microsoft.com/office/drawing/2014/main" id="{2C7F9F3B-3546-6849-9F8E-5491EC9C7F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91" b="95814" l="1386" r="96767">
                          <a14:foregroundMark x1="76443" y1="31163" x2="61432" y2="20000"/>
                          <a14:foregroundMark x1="61432" y1="20000" x2="38799" y2="17442"/>
                          <a14:foregroundMark x1="38799" y1="17442" x2="26328" y2="23488"/>
                          <a14:foregroundMark x1="26328" y1="23488" x2="21478" y2="33953"/>
                          <a14:foregroundMark x1="21478" y1="33953" x2="24711" y2="56512"/>
                          <a14:foregroundMark x1="24711" y1="56512" x2="34642" y2="73721"/>
                          <a14:foregroundMark x1="34642" y1="73721" x2="41570" y2="80000"/>
                          <a14:foregroundMark x1="41570" y1="80000" x2="49885" y2="82558"/>
                          <a14:foregroundMark x1="49885" y1="82558" x2="59584" y2="81860"/>
                          <a14:foregroundMark x1="59584" y1="81860" x2="69515" y2="74884"/>
                          <a14:foregroundMark x1="69515" y1="74884" x2="83603" y2="41628"/>
                          <a14:foregroundMark x1="42725" y1="21860" x2="67898" y2="29070"/>
                          <a14:foregroundMark x1="67898" y1="29070" x2="42263" y2="18140"/>
                          <a14:foregroundMark x1="42263" y1="18140" x2="33256" y2="16512"/>
                          <a14:foregroundMark x1="33256" y1="16512" x2="49885" y2="15814"/>
                          <a14:foregroundMark x1="49885" y1="15814" x2="59815" y2="17209"/>
                          <a14:foregroundMark x1="59815" y1="17209" x2="42725" y2="15349"/>
                          <a14:foregroundMark x1="42725" y1="15349" x2="66513" y2="19535"/>
                          <a14:foregroundMark x1="66513" y1="19535" x2="78060" y2="31395"/>
                          <a14:foregroundMark x1="78060" y1="31395" x2="70901" y2="20233"/>
                          <a14:foregroundMark x1="70901" y1="20233" x2="77829" y2="31860"/>
                          <a14:foregroundMark x1="77829" y1="31860" x2="71132" y2="22093"/>
                          <a14:foregroundMark x1="71132" y1="22093" x2="76212" y2="30698"/>
                          <a14:foregroundMark x1="76212" y1="30698" x2="76212" y2="31163"/>
                          <a14:foregroundMark x1="24942" y1="23256" x2="18476" y2="29302"/>
                          <a14:foregroundMark x1="18476" y1="29302" x2="25866" y2="22326"/>
                          <a14:foregroundMark x1="25866" y1="22326" x2="17090" y2="32326"/>
                          <a14:foregroundMark x1="34411" y1="16977" x2="22864" y2="18837"/>
                          <a14:foregroundMark x1="22864" y1="18837" x2="16397" y2="24884"/>
                          <a14:foregroundMark x1="16397" y1="24884" x2="12933" y2="33023"/>
                          <a14:foregroundMark x1="12933" y1="33023" x2="13857" y2="53721"/>
                          <a14:foregroundMark x1="13857" y1="53721" x2="23788" y2="75814"/>
                          <a14:foregroundMark x1="23788" y1="75814" x2="34642" y2="84419"/>
                          <a14:foregroundMark x1="34642" y1="84419" x2="46651" y2="87209"/>
                          <a14:foregroundMark x1="46651" y1="87209" x2="57506" y2="83256"/>
                          <a14:foregroundMark x1="57506" y1="83256" x2="73210" y2="66512"/>
                          <a14:foregroundMark x1="73210" y1="66512" x2="80139" y2="46047"/>
                          <a14:foregroundMark x1="80139" y1="46047" x2="80370" y2="30930"/>
                          <a14:foregroundMark x1="80370" y1="30930" x2="75520" y2="19302"/>
                          <a14:foregroundMark x1="75520" y1="19302" x2="64896" y2="13023"/>
                          <a14:foregroundMark x1="64896" y1="13023" x2="56981" y2="10781"/>
                          <a14:foregroundMark x1="40046" y1="11177" x2="35104" y2="12326"/>
                          <a14:foregroundMark x1="35104" y1="12326" x2="17783" y2="29070"/>
                          <a14:foregroundMark x1="17783" y1="29070" x2="15473" y2="56512"/>
                          <a14:foregroundMark x1="15473" y1="56512" x2="17321" y2="67442"/>
                          <a14:foregroundMark x1="17321" y1="67442" x2="22402" y2="76047"/>
                          <a14:foregroundMark x1="22402" y1="76047" x2="30716" y2="82093"/>
                          <a14:foregroundMark x1="30716" y1="82093" x2="43418" y2="85116"/>
                          <a14:foregroundMark x1="43418" y1="85116" x2="54273" y2="84884"/>
                          <a14:foregroundMark x1="54273" y1="84884" x2="76443" y2="74186"/>
                          <a14:foregroundMark x1="76443" y1="74186" x2="82679" y2="66512"/>
                          <a14:foregroundMark x1="82679" y1="66512" x2="86605" y2="56744"/>
                          <a14:foregroundMark x1="86605" y1="56744" x2="87298" y2="39767"/>
                          <a14:foregroundMark x1="87298" y1="39767" x2="80831" y2="20233"/>
                          <a14:foregroundMark x1="94919" y1="52558" x2="94919" y2="52558"/>
                          <a14:foregroundMark x1="9469" y1="64419" x2="9469" y2="64419"/>
                          <a14:foregroundMark x1="45958" y1="92791" x2="45958" y2="92791"/>
                          <a14:foregroundMark x1="6928" y1="50698" x2="6928" y2="50698"/>
                          <a14:foregroundMark x1="49192" y1="3023" x2="49192" y2="3023"/>
                          <a14:foregroundMark x1="40647" y1="91163" x2="56813" y2="90698"/>
                          <a14:foregroundMark x1="56813" y1="90698" x2="69284" y2="81395"/>
                          <a14:foregroundMark x1="26328" y1="26512" x2="37182" y2="25349"/>
                          <a14:foregroundMark x1="37182" y1="25349" x2="27021" y2="28372"/>
                          <a14:foregroundMark x1="27021" y1="28372" x2="41801" y2="16279"/>
                          <a14:foregroundMark x1="41801" y1="16279" x2="35335" y2="24186"/>
                          <a14:foregroundMark x1="35335" y1="24186" x2="30947" y2="26744"/>
                          <a14:foregroundMark x1="1386" y1="50698" x2="1386" y2="50698"/>
                          <a14:foregroundMark x1="96767" y1="50000" x2="96767" y2="50000"/>
                          <a14:backgroundMark x1="693" y1="49302" x2="693" y2="49302"/>
                          <a14:backgroundMark x1="13626" y1="16279" x2="5312" y2="27442"/>
                          <a14:backgroundMark x1="33487" y1="96744" x2="49423" y2="97209"/>
                          <a14:backgroundMark x1="49423" y1="97209" x2="77598" y2="92558"/>
                          <a14:backgroundMark x1="4850" y1="72558" x2="3464" y2="28605"/>
                          <a14:backgroundMark x1="3464" y1="68837" x2="25404" y2="90465"/>
                          <a14:backgroundMark x1="25404" y1="90465" x2="36721" y2="95349"/>
                          <a14:backgroundMark x1="66513" y1="95349" x2="89376" y2="75116"/>
                          <a14:backgroundMark x1="89376" y1="75116" x2="97460" y2="59767"/>
                          <a14:backgroundMark x1="97460" y1="59767" x2="96998" y2="42093"/>
                          <a14:backgroundMark x1="96998" y1="42093" x2="87529" y2="15581"/>
                          <a14:backgroundMark x1="7852" y1="22791" x2="36028" y2="8140"/>
                          <a14:backgroundMark x1="36028" y1="8140" x2="53118" y2="7209"/>
                          <a14:backgroundMark x1="53118" y1="7209" x2="69053" y2="7907"/>
                          <a14:backgroundMark x1="69053" y1="7907" x2="84296" y2="16047"/>
                          <a14:backgroundMark x1="84296" y1="16047" x2="92610" y2="260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82490"/>
              <a:ext cx="1306426" cy="1297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Sheffield Medical Society">
              <a:extLst>
                <a:ext uri="{FF2B5EF4-FFF2-40B4-BE49-F238E27FC236}">
                  <a16:creationId xmlns:a16="http://schemas.microsoft.com/office/drawing/2014/main" id="{749FE35D-BA8A-214D-9B10-5A44A7769C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763655" y="6054562"/>
              <a:ext cx="1306426" cy="768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2190188-9C5C-2749-9BD2-5372374AF1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2241" y="1870384"/>
            <a:ext cx="6225149" cy="400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943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72DFE-41DF-354C-8D55-8F462048E28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293267"/>
          </a:solidFill>
          <a:ln>
            <a:solidFill>
              <a:srgbClr val="293267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Spirometry – Obstructive vs. Restrictive Disease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4BAD0E53-7C5C-A14F-9980-0CB4F341B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9181" y="6173037"/>
            <a:ext cx="9335310" cy="550159"/>
          </a:xfrm>
        </p:spPr>
        <p:txBody>
          <a:bodyPr/>
          <a:lstStyle/>
          <a:p>
            <a:pPr algn="l"/>
            <a:r>
              <a:rPr lang="en-US" dirty="0"/>
              <a:t>The Peer Teaching and MedSoc are not liable for false or misleading information. This session was created by students, for students, as a revision resource, therefore any resemblance to university questions is purely coincidental. Content has not been reviewed by and is therefore unaffiliated with Sheffield Medical School.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4442BA4-4209-724A-A942-FC70F7AB7A32}"/>
              </a:ext>
            </a:extLst>
          </p:cNvPr>
          <p:cNvSpPr/>
          <p:nvPr/>
        </p:nvSpPr>
        <p:spPr>
          <a:xfrm>
            <a:off x="137710" y="5650746"/>
            <a:ext cx="1089552" cy="117260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342140D-D47C-1944-A9AE-F0B86BD206D6}"/>
              </a:ext>
            </a:extLst>
          </p:cNvPr>
          <p:cNvGrpSpPr/>
          <p:nvPr/>
        </p:nvGrpSpPr>
        <p:grpSpPr>
          <a:xfrm>
            <a:off x="0" y="5582490"/>
            <a:ext cx="12070081" cy="1297375"/>
            <a:chOff x="0" y="5582490"/>
            <a:chExt cx="12070081" cy="1297375"/>
          </a:xfrm>
        </p:grpSpPr>
        <p:pic>
          <p:nvPicPr>
            <p:cNvPr id="7" name="Picture 4" descr="SHEFFIELD PEER TEACHING SOCIETY">
              <a:extLst>
                <a:ext uri="{FF2B5EF4-FFF2-40B4-BE49-F238E27FC236}">
                  <a16:creationId xmlns:a16="http://schemas.microsoft.com/office/drawing/2014/main" id="{756BA6DE-3C99-BD42-AB91-68D3A1842C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91" b="95814" l="1386" r="96767">
                          <a14:foregroundMark x1="76443" y1="31163" x2="61432" y2="20000"/>
                          <a14:foregroundMark x1="61432" y1="20000" x2="38799" y2="17442"/>
                          <a14:foregroundMark x1="38799" y1="17442" x2="26328" y2="23488"/>
                          <a14:foregroundMark x1="26328" y1="23488" x2="21478" y2="33953"/>
                          <a14:foregroundMark x1="21478" y1="33953" x2="24711" y2="56512"/>
                          <a14:foregroundMark x1="24711" y1="56512" x2="34642" y2="73721"/>
                          <a14:foregroundMark x1="34642" y1="73721" x2="41570" y2="80000"/>
                          <a14:foregroundMark x1="41570" y1="80000" x2="49885" y2="82558"/>
                          <a14:foregroundMark x1="49885" y1="82558" x2="59584" y2="81860"/>
                          <a14:foregroundMark x1="59584" y1="81860" x2="69515" y2="74884"/>
                          <a14:foregroundMark x1="69515" y1="74884" x2="83603" y2="41628"/>
                          <a14:foregroundMark x1="42725" y1="21860" x2="67898" y2="29070"/>
                          <a14:foregroundMark x1="67898" y1="29070" x2="42263" y2="18140"/>
                          <a14:foregroundMark x1="42263" y1="18140" x2="33256" y2="16512"/>
                          <a14:foregroundMark x1="33256" y1="16512" x2="49885" y2="15814"/>
                          <a14:foregroundMark x1="49885" y1="15814" x2="59815" y2="17209"/>
                          <a14:foregroundMark x1="59815" y1="17209" x2="42725" y2="15349"/>
                          <a14:foregroundMark x1="42725" y1="15349" x2="66513" y2="19535"/>
                          <a14:foregroundMark x1="66513" y1="19535" x2="78060" y2="31395"/>
                          <a14:foregroundMark x1="78060" y1="31395" x2="70901" y2="20233"/>
                          <a14:foregroundMark x1="70901" y1="20233" x2="77829" y2="31860"/>
                          <a14:foregroundMark x1="77829" y1="31860" x2="71132" y2="22093"/>
                          <a14:foregroundMark x1="71132" y1="22093" x2="76212" y2="30698"/>
                          <a14:foregroundMark x1="76212" y1="30698" x2="76212" y2="31163"/>
                          <a14:foregroundMark x1="24942" y1="23256" x2="18476" y2="29302"/>
                          <a14:foregroundMark x1="18476" y1="29302" x2="25866" y2="22326"/>
                          <a14:foregroundMark x1="25866" y1="22326" x2="17090" y2="32326"/>
                          <a14:foregroundMark x1="34411" y1="16977" x2="22864" y2="18837"/>
                          <a14:foregroundMark x1="22864" y1="18837" x2="16397" y2="24884"/>
                          <a14:foregroundMark x1="16397" y1="24884" x2="12933" y2="33023"/>
                          <a14:foregroundMark x1="12933" y1="33023" x2="13857" y2="53721"/>
                          <a14:foregroundMark x1="13857" y1="53721" x2="23788" y2="75814"/>
                          <a14:foregroundMark x1="23788" y1="75814" x2="34642" y2="84419"/>
                          <a14:foregroundMark x1="34642" y1="84419" x2="46651" y2="87209"/>
                          <a14:foregroundMark x1="46651" y1="87209" x2="57506" y2="83256"/>
                          <a14:foregroundMark x1="57506" y1="83256" x2="73210" y2="66512"/>
                          <a14:foregroundMark x1="73210" y1="66512" x2="80139" y2="46047"/>
                          <a14:foregroundMark x1="80139" y1="46047" x2="80370" y2="30930"/>
                          <a14:foregroundMark x1="80370" y1="30930" x2="75520" y2="19302"/>
                          <a14:foregroundMark x1="75520" y1="19302" x2="64896" y2="13023"/>
                          <a14:foregroundMark x1="64896" y1="13023" x2="56981" y2="10781"/>
                          <a14:foregroundMark x1="40046" y1="11177" x2="35104" y2="12326"/>
                          <a14:foregroundMark x1="35104" y1="12326" x2="17783" y2="29070"/>
                          <a14:foregroundMark x1="17783" y1="29070" x2="15473" y2="56512"/>
                          <a14:foregroundMark x1="15473" y1="56512" x2="17321" y2="67442"/>
                          <a14:foregroundMark x1="17321" y1="67442" x2="22402" y2="76047"/>
                          <a14:foregroundMark x1="22402" y1="76047" x2="30716" y2="82093"/>
                          <a14:foregroundMark x1="30716" y1="82093" x2="43418" y2="85116"/>
                          <a14:foregroundMark x1="43418" y1="85116" x2="54273" y2="84884"/>
                          <a14:foregroundMark x1="54273" y1="84884" x2="76443" y2="74186"/>
                          <a14:foregroundMark x1="76443" y1="74186" x2="82679" y2="66512"/>
                          <a14:foregroundMark x1="82679" y1="66512" x2="86605" y2="56744"/>
                          <a14:foregroundMark x1="86605" y1="56744" x2="87298" y2="39767"/>
                          <a14:foregroundMark x1="87298" y1="39767" x2="80831" y2="20233"/>
                          <a14:foregroundMark x1="94919" y1="52558" x2="94919" y2="52558"/>
                          <a14:foregroundMark x1="9469" y1="64419" x2="9469" y2="64419"/>
                          <a14:foregroundMark x1="45958" y1="92791" x2="45958" y2="92791"/>
                          <a14:foregroundMark x1="6928" y1="50698" x2="6928" y2="50698"/>
                          <a14:foregroundMark x1="49192" y1="3023" x2="49192" y2="3023"/>
                          <a14:foregroundMark x1="40647" y1="91163" x2="56813" y2="90698"/>
                          <a14:foregroundMark x1="56813" y1="90698" x2="69284" y2="81395"/>
                          <a14:foregroundMark x1="26328" y1="26512" x2="37182" y2="25349"/>
                          <a14:foregroundMark x1="37182" y1="25349" x2="27021" y2="28372"/>
                          <a14:foregroundMark x1="27021" y1="28372" x2="41801" y2="16279"/>
                          <a14:foregroundMark x1="41801" y1="16279" x2="35335" y2="24186"/>
                          <a14:foregroundMark x1="35335" y1="24186" x2="30947" y2="26744"/>
                          <a14:foregroundMark x1="1386" y1="50698" x2="1386" y2="50698"/>
                          <a14:foregroundMark x1="96767" y1="50000" x2="96767" y2="50000"/>
                          <a14:backgroundMark x1="693" y1="49302" x2="693" y2="49302"/>
                          <a14:backgroundMark x1="13626" y1="16279" x2="5312" y2="27442"/>
                          <a14:backgroundMark x1="33487" y1="96744" x2="49423" y2="97209"/>
                          <a14:backgroundMark x1="49423" y1="97209" x2="77598" y2="92558"/>
                          <a14:backgroundMark x1="4850" y1="72558" x2="3464" y2="28605"/>
                          <a14:backgroundMark x1="3464" y1="68837" x2="25404" y2="90465"/>
                          <a14:backgroundMark x1="25404" y1="90465" x2="36721" y2="95349"/>
                          <a14:backgroundMark x1="66513" y1="95349" x2="89376" y2="75116"/>
                          <a14:backgroundMark x1="89376" y1="75116" x2="97460" y2="59767"/>
                          <a14:backgroundMark x1="97460" y1="59767" x2="96998" y2="42093"/>
                          <a14:backgroundMark x1="96998" y1="42093" x2="87529" y2="15581"/>
                          <a14:backgroundMark x1="7852" y1="22791" x2="36028" y2="8140"/>
                          <a14:backgroundMark x1="36028" y1="8140" x2="53118" y2="7209"/>
                          <a14:backgroundMark x1="53118" y1="7209" x2="69053" y2="7907"/>
                          <a14:backgroundMark x1="69053" y1="7907" x2="84296" y2="16047"/>
                          <a14:backgroundMark x1="84296" y1="16047" x2="92610" y2="260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82490"/>
              <a:ext cx="1306426" cy="1297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Sheffield Medical Society">
              <a:extLst>
                <a:ext uri="{FF2B5EF4-FFF2-40B4-BE49-F238E27FC236}">
                  <a16:creationId xmlns:a16="http://schemas.microsoft.com/office/drawing/2014/main" id="{96ADA7C3-3F09-9349-9EB3-5AE8C0962A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763655" y="6054562"/>
              <a:ext cx="1306426" cy="768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2F83008-7240-023D-64DE-1030A2029E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346" y="1916194"/>
            <a:ext cx="4821522" cy="42099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0A07D6A-6BCD-5EE8-BFEE-81DE5B61471C}"/>
              </a:ext>
            </a:extLst>
          </p:cNvPr>
          <p:cNvSpPr txBox="1"/>
          <p:nvPr/>
        </p:nvSpPr>
        <p:spPr>
          <a:xfrm>
            <a:off x="775132" y="1706438"/>
            <a:ext cx="574105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 In </a:t>
            </a:r>
            <a:r>
              <a:rPr lang="en-GB" sz="2000" b="1" dirty="0"/>
              <a:t>Restrictive</a:t>
            </a:r>
            <a:r>
              <a:rPr lang="en-GB" sz="2000" dirty="0"/>
              <a:t> lung diseases e.g. pulmonary fibrosis, asbestosis: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FEV1/FVC ratio </a:t>
            </a:r>
            <a:r>
              <a:rPr lang="en-GB" sz="2000" b="1" dirty="0"/>
              <a:t>maintained</a:t>
            </a:r>
            <a:r>
              <a:rPr lang="en-GB" sz="2000" dirty="0"/>
              <a:t>, overall lung capacity reduced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Why?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Harder for air to get into the lungs due to increased fibrosis making the lungs less compliant</a:t>
            </a:r>
          </a:p>
          <a:p>
            <a:endParaRPr lang="en-GB" sz="2000" dirty="0"/>
          </a:p>
          <a:p>
            <a:r>
              <a:rPr lang="en-GB" sz="2000" dirty="0"/>
              <a:t>In </a:t>
            </a:r>
            <a:r>
              <a:rPr lang="en-GB" sz="2000" b="1" dirty="0"/>
              <a:t>Obstructive</a:t>
            </a:r>
            <a:r>
              <a:rPr lang="en-GB" sz="2000" dirty="0"/>
              <a:t> lung diseases e.g. asthma, COPD: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FEV1/FVC ratio is </a:t>
            </a:r>
            <a:r>
              <a:rPr lang="en-GB" sz="2000" b="1" dirty="0"/>
              <a:t>reduced </a:t>
            </a:r>
            <a:r>
              <a:rPr lang="en-GB" sz="2000" dirty="0"/>
              <a:t>and overall capacity is reduced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Why?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Harder for air to escape the lungs due e.g. to reduced elasticity in COPD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3958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72DFE-41DF-354C-8D55-8F462048E28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293267"/>
          </a:solidFill>
          <a:ln>
            <a:solidFill>
              <a:srgbClr val="293267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Peak Expiratory Flow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4BAD0E53-7C5C-A14F-9980-0CB4F341B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9181" y="6173037"/>
            <a:ext cx="9335310" cy="550159"/>
          </a:xfrm>
        </p:spPr>
        <p:txBody>
          <a:bodyPr/>
          <a:lstStyle/>
          <a:p>
            <a:pPr algn="l"/>
            <a:r>
              <a:rPr lang="en-US" dirty="0"/>
              <a:t>The Peer Teaching and MedSoc are not liable for false or misleading information. This session was created by students, for students, as a revision resource, therefore any resemblance to university questions is purely coincidental. Content has not been reviewed by and is therefore unaffiliated with Sheffield Medical School.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4442BA4-4209-724A-A942-FC70F7AB7A32}"/>
              </a:ext>
            </a:extLst>
          </p:cNvPr>
          <p:cNvSpPr/>
          <p:nvPr/>
        </p:nvSpPr>
        <p:spPr>
          <a:xfrm>
            <a:off x="137710" y="5650746"/>
            <a:ext cx="1089552" cy="117260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342140D-D47C-1944-A9AE-F0B86BD206D6}"/>
              </a:ext>
            </a:extLst>
          </p:cNvPr>
          <p:cNvGrpSpPr/>
          <p:nvPr/>
        </p:nvGrpSpPr>
        <p:grpSpPr>
          <a:xfrm>
            <a:off x="0" y="5582490"/>
            <a:ext cx="12070081" cy="1297375"/>
            <a:chOff x="0" y="5582490"/>
            <a:chExt cx="12070081" cy="1297375"/>
          </a:xfrm>
        </p:grpSpPr>
        <p:pic>
          <p:nvPicPr>
            <p:cNvPr id="7" name="Picture 4" descr="SHEFFIELD PEER TEACHING SOCIETY">
              <a:extLst>
                <a:ext uri="{FF2B5EF4-FFF2-40B4-BE49-F238E27FC236}">
                  <a16:creationId xmlns:a16="http://schemas.microsoft.com/office/drawing/2014/main" id="{756BA6DE-3C99-BD42-AB91-68D3A1842C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91" b="95814" l="1386" r="96767">
                          <a14:foregroundMark x1="76443" y1="31163" x2="61432" y2="20000"/>
                          <a14:foregroundMark x1="61432" y1="20000" x2="38799" y2="17442"/>
                          <a14:foregroundMark x1="38799" y1="17442" x2="26328" y2="23488"/>
                          <a14:foregroundMark x1="26328" y1="23488" x2="21478" y2="33953"/>
                          <a14:foregroundMark x1="21478" y1="33953" x2="24711" y2="56512"/>
                          <a14:foregroundMark x1="24711" y1="56512" x2="34642" y2="73721"/>
                          <a14:foregroundMark x1="34642" y1="73721" x2="41570" y2="80000"/>
                          <a14:foregroundMark x1="41570" y1="80000" x2="49885" y2="82558"/>
                          <a14:foregroundMark x1="49885" y1="82558" x2="59584" y2="81860"/>
                          <a14:foregroundMark x1="59584" y1="81860" x2="69515" y2="74884"/>
                          <a14:foregroundMark x1="69515" y1="74884" x2="83603" y2="41628"/>
                          <a14:foregroundMark x1="42725" y1="21860" x2="67898" y2="29070"/>
                          <a14:foregroundMark x1="67898" y1="29070" x2="42263" y2="18140"/>
                          <a14:foregroundMark x1="42263" y1="18140" x2="33256" y2="16512"/>
                          <a14:foregroundMark x1="33256" y1="16512" x2="49885" y2="15814"/>
                          <a14:foregroundMark x1="49885" y1="15814" x2="59815" y2="17209"/>
                          <a14:foregroundMark x1="59815" y1="17209" x2="42725" y2="15349"/>
                          <a14:foregroundMark x1="42725" y1="15349" x2="66513" y2="19535"/>
                          <a14:foregroundMark x1="66513" y1="19535" x2="78060" y2="31395"/>
                          <a14:foregroundMark x1="78060" y1="31395" x2="70901" y2="20233"/>
                          <a14:foregroundMark x1="70901" y1="20233" x2="77829" y2="31860"/>
                          <a14:foregroundMark x1="77829" y1="31860" x2="71132" y2="22093"/>
                          <a14:foregroundMark x1="71132" y1="22093" x2="76212" y2="30698"/>
                          <a14:foregroundMark x1="76212" y1="30698" x2="76212" y2="31163"/>
                          <a14:foregroundMark x1="24942" y1="23256" x2="18476" y2="29302"/>
                          <a14:foregroundMark x1="18476" y1="29302" x2="25866" y2="22326"/>
                          <a14:foregroundMark x1="25866" y1="22326" x2="17090" y2="32326"/>
                          <a14:foregroundMark x1="34411" y1="16977" x2="22864" y2="18837"/>
                          <a14:foregroundMark x1="22864" y1="18837" x2="16397" y2="24884"/>
                          <a14:foregroundMark x1="16397" y1="24884" x2="12933" y2="33023"/>
                          <a14:foregroundMark x1="12933" y1="33023" x2="13857" y2="53721"/>
                          <a14:foregroundMark x1="13857" y1="53721" x2="23788" y2="75814"/>
                          <a14:foregroundMark x1="23788" y1="75814" x2="34642" y2="84419"/>
                          <a14:foregroundMark x1="34642" y1="84419" x2="46651" y2="87209"/>
                          <a14:foregroundMark x1="46651" y1="87209" x2="57506" y2="83256"/>
                          <a14:foregroundMark x1="57506" y1="83256" x2="73210" y2="66512"/>
                          <a14:foregroundMark x1="73210" y1="66512" x2="80139" y2="46047"/>
                          <a14:foregroundMark x1="80139" y1="46047" x2="80370" y2="30930"/>
                          <a14:foregroundMark x1="80370" y1="30930" x2="75520" y2="19302"/>
                          <a14:foregroundMark x1="75520" y1="19302" x2="64896" y2="13023"/>
                          <a14:foregroundMark x1="64896" y1="13023" x2="56981" y2="10781"/>
                          <a14:foregroundMark x1="40046" y1="11177" x2="35104" y2="12326"/>
                          <a14:foregroundMark x1="35104" y1="12326" x2="17783" y2="29070"/>
                          <a14:foregroundMark x1="17783" y1="29070" x2="15473" y2="56512"/>
                          <a14:foregroundMark x1="15473" y1="56512" x2="17321" y2="67442"/>
                          <a14:foregroundMark x1="17321" y1="67442" x2="22402" y2="76047"/>
                          <a14:foregroundMark x1="22402" y1="76047" x2="30716" y2="82093"/>
                          <a14:foregroundMark x1="30716" y1="82093" x2="43418" y2="85116"/>
                          <a14:foregroundMark x1="43418" y1="85116" x2="54273" y2="84884"/>
                          <a14:foregroundMark x1="54273" y1="84884" x2="76443" y2="74186"/>
                          <a14:foregroundMark x1="76443" y1="74186" x2="82679" y2="66512"/>
                          <a14:foregroundMark x1="82679" y1="66512" x2="86605" y2="56744"/>
                          <a14:foregroundMark x1="86605" y1="56744" x2="87298" y2="39767"/>
                          <a14:foregroundMark x1="87298" y1="39767" x2="80831" y2="20233"/>
                          <a14:foregroundMark x1="94919" y1="52558" x2="94919" y2="52558"/>
                          <a14:foregroundMark x1="9469" y1="64419" x2="9469" y2="64419"/>
                          <a14:foregroundMark x1="45958" y1="92791" x2="45958" y2="92791"/>
                          <a14:foregroundMark x1="6928" y1="50698" x2="6928" y2="50698"/>
                          <a14:foregroundMark x1="49192" y1="3023" x2="49192" y2="3023"/>
                          <a14:foregroundMark x1="40647" y1="91163" x2="56813" y2="90698"/>
                          <a14:foregroundMark x1="56813" y1="90698" x2="69284" y2="81395"/>
                          <a14:foregroundMark x1="26328" y1="26512" x2="37182" y2="25349"/>
                          <a14:foregroundMark x1="37182" y1="25349" x2="27021" y2="28372"/>
                          <a14:foregroundMark x1="27021" y1="28372" x2="41801" y2="16279"/>
                          <a14:foregroundMark x1="41801" y1="16279" x2="35335" y2="24186"/>
                          <a14:foregroundMark x1="35335" y1="24186" x2="30947" y2="26744"/>
                          <a14:foregroundMark x1="1386" y1="50698" x2="1386" y2="50698"/>
                          <a14:foregroundMark x1="96767" y1="50000" x2="96767" y2="50000"/>
                          <a14:backgroundMark x1="693" y1="49302" x2="693" y2="49302"/>
                          <a14:backgroundMark x1="13626" y1="16279" x2="5312" y2="27442"/>
                          <a14:backgroundMark x1="33487" y1="96744" x2="49423" y2="97209"/>
                          <a14:backgroundMark x1="49423" y1="97209" x2="77598" y2="92558"/>
                          <a14:backgroundMark x1="4850" y1="72558" x2="3464" y2="28605"/>
                          <a14:backgroundMark x1="3464" y1="68837" x2="25404" y2="90465"/>
                          <a14:backgroundMark x1="25404" y1="90465" x2="36721" y2="95349"/>
                          <a14:backgroundMark x1="66513" y1="95349" x2="89376" y2="75116"/>
                          <a14:backgroundMark x1="89376" y1="75116" x2="97460" y2="59767"/>
                          <a14:backgroundMark x1="97460" y1="59767" x2="96998" y2="42093"/>
                          <a14:backgroundMark x1="96998" y1="42093" x2="87529" y2="15581"/>
                          <a14:backgroundMark x1="7852" y1="22791" x2="36028" y2="8140"/>
                          <a14:backgroundMark x1="36028" y1="8140" x2="53118" y2="7209"/>
                          <a14:backgroundMark x1="53118" y1="7209" x2="69053" y2="7907"/>
                          <a14:backgroundMark x1="69053" y1="7907" x2="84296" y2="16047"/>
                          <a14:backgroundMark x1="84296" y1="16047" x2="92610" y2="260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82490"/>
              <a:ext cx="1306426" cy="1297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Sheffield Medical Society">
              <a:extLst>
                <a:ext uri="{FF2B5EF4-FFF2-40B4-BE49-F238E27FC236}">
                  <a16:creationId xmlns:a16="http://schemas.microsoft.com/office/drawing/2014/main" id="{96ADA7C3-3F09-9349-9EB3-5AE8C0962A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763655" y="6054562"/>
              <a:ext cx="1306426" cy="768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How To Use A Peak Flow Meter on Make a GIF">
            <a:extLst>
              <a:ext uri="{FF2B5EF4-FFF2-40B4-BE49-F238E27FC236}">
                <a16:creationId xmlns:a16="http://schemas.microsoft.com/office/drawing/2014/main" id="{21A90A4B-3997-B0B7-FB1E-67873F436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320" y="1882682"/>
            <a:ext cx="5148548" cy="3861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ormal Peak Expiratory Flow (PEF)">
            <a:extLst>
              <a:ext uri="{FF2B5EF4-FFF2-40B4-BE49-F238E27FC236}">
                <a16:creationId xmlns:a16="http://schemas.microsoft.com/office/drawing/2014/main" id="{8E2282C6-AF35-453A-D5AF-CBB734D21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188" y="2115657"/>
            <a:ext cx="3186325" cy="363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06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72DFE-41DF-354C-8D55-8F462048E28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293267"/>
          </a:solidFill>
          <a:ln>
            <a:solidFill>
              <a:srgbClr val="293267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00B0F0"/>
                </a:solidFill>
              </a:rPr>
              <a:t>Q12. </a:t>
            </a:r>
            <a:r>
              <a:rPr lang="en-US" sz="4000" b="1" dirty="0">
                <a:solidFill>
                  <a:schemeClr val="bg1"/>
                </a:solidFill>
              </a:rPr>
              <a:t>Which of the following is true about airway tone control?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4BAD0E53-7C5C-A14F-9980-0CB4F341B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9181" y="6173037"/>
            <a:ext cx="9335310" cy="550159"/>
          </a:xfrm>
        </p:spPr>
        <p:txBody>
          <a:bodyPr/>
          <a:lstStyle/>
          <a:p>
            <a:pPr algn="l"/>
            <a:r>
              <a:rPr lang="en-US" dirty="0"/>
              <a:t>The Peer Teaching and MedSoc are not liable for false or misleading information. This session was created by students, for students, as a revision resource, therefore any resemblance to university questions is purely coincidental. Content has not been reviewed by and is therefore unaffiliated with Sheffield Medical School.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4442BA4-4209-724A-A942-FC70F7AB7A32}"/>
              </a:ext>
            </a:extLst>
          </p:cNvPr>
          <p:cNvSpPr/>
          <p:nvPr/>
        </p:nvSpPr>
        <p:spPr>
          <a:xfrm>
            <a:off x="137710" y="5650746"/>
            <a:ext cx="1089552" cy="117260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342140D-D47C-1944-A9AE-F0B86BD206D6}"/>
              </a:ext>
            </a:extLst>
          </p:cNvPr>
          <p:cNvGrpSpPr/>
          <p:nvPr/>
        </p:nvGrpSpPr>
        <p:grpSpPr>
          <a:xfrm>
            <a:off x="0" y="5582490"/>
            <a:ext cx="12070081" cy="1297375"/>
            <a:chOff x="0" y="5582490"/>
            <a:chExt cx="12070081" cy="1297375"/>
          </a:xfrm>
        </p:grpSpPr>
        <p:pic>
          <p:nvPicPr>
            <p:cNvPr id="7" name="Picture 4" descr="SHEFFIELD PEER TEACHING SOCIETY">
              <a:extLst>
                <a:ext uri="{FF2B5EF4-FFF2-40B4-BE49-F238E27FC236}">
                  <a16:creationId xmlns:a16="http://schemas.microsoft.com/office/drawing/2014/main" id="{756BA6DE-3C99-BD42-AB91-68D3A1842C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91" b="95814" l="1386" r="96767">
                          <a14:foregroundMark x1="76443" y1="31163" x2="61432" y2="20000"/>
                          <a14:foregroundMark x1="61432" y1="20000" x2="38799" y2="17442"/>
                          <a14:foregroundMark x1="38799" y1="17442" x2="26328" y2="23488"/>
                          <a14:foregroundMark x1="26328" y1="23488" x2="21478" y2="33953"/>
                          <a14:foregroundMark x1="21478" y1="33953" x2="24711" y2="56512"/>
                          <a14:foregroundMark x1="24711" y1="56512" x2="34642" y2="73721"/>
                          <a14:foregroundMark x1="34642" y1="73721" x2="41570" y2="80000"/>
                          <a14:foregroundMark x1="41570" y1="80000" x2="49885" y2="82558"/>
                          <a14:foregroundMark x1="49885" y1="82558" x2="59584" y2="81860"/>
                          <a14:foregroundMark x1="59584" y1="81860" x2="69515" y2="74884"/>
                          <a14:foregroundMark x1="69515" y1="74884" x2="83603" y2="41628"/>
                          <a14:foregroundMark x1="42725" y1="21860" x2="67898" y2="29070"/>
                          <a14:foregroundMark x1="67898" y1="29070" x2="42263" y2="18140"/>
                          <a14:foregroundMark x1="42263" y1="18140" x2="33256" y2="16512"/>
                          <a14:foregroundMark x1="33256" y1="16512" x2="49885" y2="15814"/>
                          <a14:foregroundMark x1="49885" y1="15814" x2="59815" y2="17209"/>
                          <a14:foregroundMark x1="59815" y1="17209" x2="42725" y2="15349"/>
                          <a14:foregroundMark x1="42725" y1="15349" x2="66513" y2="19535"/>
                          <a14:foregroundMark x1="66513" y1="19535" x2="78060" y2="31395"/>
                          <a14:foregroundMark x1="78060" y1="31395" x2="70901" y2="20233"/>
                          <a14:foregroundMark x1="70901" y1="20233" x2="77829" y2="31860"/>
                          <a14:foregroundMark x1="77829" y1="31860" x2="71132" y2="22093"/>
                          <a14:foregroundMark x1="71132" y1="22093" x2="76212" y2="30698"/>
                          <a14:foregroundMark x1="76212" y1="30698" x2="76212" y2="31163"/>
                          <a14:foregroundMark x1="24942" y1="23256" x2="18476" y2="29302"/>
                          <a14:foregroundMark x1="18476" y1="29302" x2="25866" y2="22326"/>
                          <a14:foregroundMark x1="25866" y1="22326" x2="17090" y2="32326"/>
                          <a14:foregroundMark x1="34411" y1="16977" x2="22864" y2="18837"/>
                          <a14:foregroundMark x1="22864" y1="18837" x2="16397" y2="24884"/>
                          <a14:foregroundMark x1="16397" y1="24884" x2="12933" y2="33023"/>
                          <a14:foregroundMark x1="12933" y1="33023" x2="13857" y2="53721"/>
                          <a14:foregroundMark x1="13857" y1="53721" x2="23788" y2="75814"/>
                          <a14:foregroundMark x1="23788" y1="75814" x2="34642" y2="84419"/>
                          <a14:foregroundMark x1="34642" y1="84419" x2="46651" y2="87209"/>
                          <a14:foregroundMark x1="46651" y1="87209" x2="57506" y2="83256"/>
                          <a14:foregroundMark x1="57506" y1="83256" x2="73210" y2="66512"/>
                          <a14:foregroundMark x1="73210" y1="66512" x2="80139" y2="46047"/>
                          <a14:foregroundMark x1="80139" y1="46047" x2="80370" y2="30930"/>
                          <a14:foregroundMark x1="80370" y1="30930" x2="75520" y2="19302"/>
                          <a14:foregroundMark x1="75520" y1="19302" x2="64896" y2="13023"/>
                          <a14:foregroundMark x1="64896" y1="13023" x2="56981" y2="10781"/>
                          <a14:foregroundMark x1="40046" y1="11177" x2="35104" y2="12326"/>
                          <a14:foregroundMark x1="35104" y1="12326" x2="17783" y2="29070"/>
                          <a14:foregroundMark x1="17783" y1="29070" x2="15473" y2="56512"/>
                          <a14:foregroundMark x1="15473" y1="56512" x2="17321" y2="67442"/>
                          <a14:foregroundMark x1="17321" y1="67442" x2="22402" y2="76047"/>
                          <a14:foregroundMark x1="22402" y1="76047" x2="30716" y2="82093"/>
                          <a14:foregroundMark x1="30716" y1="82093" x2="43418" y2="85116"/>
                          <a14:foregroundMark x1="43418" y1="85116" x2="54273" y2="84884"/>
                          <a14:foregroundMark x1="54273" y1="84884" x2="76443" y2="74186"/>
                          <a14:foregroundMark x1="76443" y1="74186" x2="82679" y2="66512"/>
                          <a14:foregroundMark x1="82679" y1="66512" x2="86605" y2="56744"/>
                          <a14:foregroundMark x1="86605" y1="56744" x2="87298" y2="39767"/>
                          <a14:foregroundMark x1="87298" y1="39767" x2="80831" y2="20233"/>
                          <a14:foregroundMark x1="94919" y1="52558" x2="94919" y2="52558"/>
                          <a14:foregroundMark x1="9469" y1="64419" x2="9469" y2="64419"/>
                          <a14:foregroundMark x1="45958" y1="92791" x2="45958" y2="92791"/>
                          <a14:foregroundMark x1="6928" y1="50698" x2="6928" y2="50698"/>
                          <a14:foregroundMark x1="49192" y1="3023" x2="49192" y2="3023"/>
                          <a14:foregroundMark x1="40647" y1="91163" x2="56813" y2="90698"/>
                          <a14:foregroundMark x1="56813" y1="90698" x2="69284" y2="81395"/>
                          <a14:foregroundMark x1="26328" y1="26512" x2="37182" y2="25349"/>
                          <a14:foregroundMark x1="37182" y1="25349" x2="27021" y2="28372"/>
                          <a14:foregroundMark x1="27021" y1="28372" x2="41801" y2="16279"/>
                          <a14:foregroundMark x1="41801" y1="16279" x2="35335" y2="24186"/>
                          <a14:foregroundMark x1="35335" y1="24186" x2="30947" y2="26744"/>
                          <a14:foregroundMark x1="1386" y1="50698" x2="1386" y2="50698"/>
                          <a14:foregroundMark x1="96767" y1="50000" x2="96767" y2="50000"/>
                          <a14:backgroundMark x1="693" y1="49302" x2="693" y2="49302"/>
                          <a14:backgroundMark x1="13626" y1="16279" x2="5312" y2="27442"/>
                          <a14:backgroundMark x1="33487" y1="96744" x2="49423" y2="97209"/>
                          <a14:backgroundMark x1="49423" y1="97209" x2="77598" y2="92558"/>
                          <a14:backgroundMark x1="4850" y1="72558" x2="3464" y2="28605"/>
                          <a14:backgroundMark x1="3464" y1="68837" x2="25404" y2="90465"/>
                          <a14:backgroundMark x1="25404" y1="90465" x2="36721" y2="95349"/>
                          <a14:backgroundMark x1="66513" y1="95349" x2="89376" y2="75116"/>
                          <a14:backgroundMark x1="89376" y1="75116" x2="97460" y2="59767"/>
                          <a14:backgroundMark x1="97460" y1="59767" x2="96998" y2="42093"/>
                          <a14:backgroundMark x1="96998" y1="42093" x2="87529" y2="15581"/>
                          <a14:backgroundMark x1="7852" y1="22791" x2="36028" y2="8140"/>
                          <a14:backgroundMark x1="36028" y1="8140" x2="53118" y2="7209"/>
                          <a14:backgroundMark x1="53118" y1="7209" x2="69053" y2="7907"/>
                          <a14:backgroundMark x1="69053" y1="7907" x2="84296" y2="16047"/>
                          <a14:backgroundMark x1="84296" y1="16047" x2="92610" y2="260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82490"/>
              <a:ext cx="1306426" cy="1297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Sheffield Medical Society">
              <a:extLst>
                <a:ext uri="{FF2B5EF4-FFF2-40B4-BE49-F238E27FC236}">
                  <a16:creationId xmlns:a16="http://schemas.microsoft.com/office/drawing/2014/main" id="{96ADA7C3-3F09-9349-9EB3-5AE8C0962A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763655" y="6054562"/>
              <a:ext cx="1306426" cy="768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Shape 97">
            <a:extLst>
              <a:ext uri="{FF2B5EF4-FFF2-40B4-BE49-F238E27FC236}">
                <a16:creationId xmlns:a16="http://schemas.microsoft.com/office/drawing/2014/main" id="{1B21CC60-6385-F0D2-4672-04D4A3FFBC78}"/>
              </a:ext>
            </a:extLst>
          </p:cNvPr>
          <p:cNvSpPr txBox="1">
            <a:spLocks/>
          </p:cNvSpPr>
          <p:nvPr/>
        </p:nvSpPr>
        <p:spPr>
          <a:xfrm>
            <a:off x="838200" y="1921692"/>
            <a:ext cx="10515600" cy="42843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spcBef>
                <a:spcPts val="0"/>
              </a:spcBef>
              <a:buClr>
                <a:schemeClr val="dk1"/>
              </a:buClr>
              <a:buSzPct val="100000"/>
              <a:buAutoNum type="alphaLcPeriod"/>
            </a:pPr>
            <a:r>
              <a:rPr lang="en-GB" sz="3200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Bronchoconstriction is stimulated by the SNS </a:t>
            </a:r>
          </a:p>
          <a:p>
            <a:pPr marL="514350" indent="-514350">
              <a:spcBef>
                <a:spcPts val="0"/>
              </a:spcBef>
              <a:buClr>
                <a:schemeClr val="dk1"/>
              </a:buClr>
              <a:buSzPct val="100000"/>
              <a:buAutoNum type="alphaLcPeriod"/>
            </a:pPr>
            <a:r>
              <a:rPr lang="en-GB" sz="3200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Bronchodilation is stimulated by the vagus nerve (PNS)</a:t>
            </a:r>
          </a:p>
          <a:p>
            <a:pPr marL="514350" indent="-514350">
              <a:spcBef>
                <a:spcPts val="0"/>
              </a:spcBef>
              <a:buClr>
                <a:schemeClr val="dk1"/>
              </a:buClr>
              <a:buSzPct val="100000"/>
              <a:buAutoNum type="alphaLcPeriod"/>
            </a:pPr>
            <a:r>
              <a:rPr lang="en-GB" sz="3200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Bronchoconstriction is stimulated by the respiratory nerve</a:t>
            </a:r>
          </a:p>
          <a:p>
            <a:pPr marL="514350" indent="-514350">
              <a:spcBef>
                <a:spcPts val="0"/>
              </a:spcBef>
              <a:buClr>
                <a:schemeClr val="dk1"/>
              </a:buClr>
              <a:buSzPct val="100000"/>
              <a:buAutoNum type="alphaLcPeriod"/>
            </a:pPr>
            <a:r>
              <a:rPr lang="en-GB" sz="3200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Bronchodilation is stimulated by the SNS via </a:t>
            </a:r>
            <a:r>
              <a:rPr lang="el-GR" sz="3200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β</a:t>
            </a:r>
            <a:r>
              <a:rPr lang="en-GB" sz="3200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2 adrenergic receptors</a:t>
            </a:r>
          </a:p>
          <a:p>
            <a:pPr marL="514350" indent="-514350">
              <a:spcBef>
                <a:spcPts val="0"/>
              </a:spcBef>
              <a:buClr>
                <a:schemeClr val="dk1"/>
              </a:buClr>
              <a:buSzPct val="100000"/>
              <a:buAutoNum type="alphaLcPeriod"/>
            </a:pPr>
            <a:r>
              <a:rPr lang="en-GB" sz="3200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Bronchodilation is stimulated by the respiratory nerve</a:t>
            </a:r>
          </a:p>
        </p:txBody>
      </p:sp>
    </p:spTree>
    <p:extLst>
      <p:ext uri="{BB962C8B-B14F-4D97-AF65-F5344CB8AC3E}">
        <p14:creationId xmlns:p14="http://schemas.microsoft.com/office/powerpoint/2010/main" val="1381715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72DFE-41DF-354C-8D55-8F462048E28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293267"/>
          </a:solidFill>
          <a:ln>
            <a:solidFill>
              <a:srgbClr val="293267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00B0F0"/>
                </a:solidFill>
              </a:rPr>
              <a:t>Q12. </a:t>
            </a:r>
            <a:r>
              <a:rPr lang="en-US" sz="4000" b="1" dirty="0">
                <a:solidFill>
                  <a:schemeClr val="bg1"/>
                </a:solidFill>
              </a:rPr>
              <a:t>Which of the following is true about airway tone control?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4BAD0E53-7C5C-A14F-9980-0CB4F341B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9181" y="6173037"/>
            <a:ext cx="9335310" cy="550159"/>
          </a:xfrm>
        </p:spPr>
        <p:txBody>
          <a:bodyPr/>
          <a:lstStyle/>
          <a:p>
            <a:pPr algn="l"/>
            <a:r>
              <a:rPr lang="en-US" dirty="0"/>
              <a:t>The Peer Teaching and MedSoc are not liable for false or misleading information. This session was created by students, for students, as a revision resource, therefore any resemblance to university questions is purely coincidental. Content has not been reviewed by and is therefore unaffiliated with Sheffield Medical School.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4442BA4-4209-724A-A942-FC70F7AB7A32}"/>
              </a:ext>
            </a:extLst>
          </p:cNvPr>
          <p:cNvSpPr/>
          <p:nvPr/>
        </p:nvSpPr>
        <p:spPr>
          <a:xfrm>
            <a:off x="137710" y="5650746"/>
            <a:ext cx="1089552" cy="117260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342140D-D47C-1944-A9AE-F0B86BD206D6}"/>
              </a:ext>
            </a:extLst>
          </p:cNvPr>
          <p:cNvGrpSpPr/>
          <p:nvPr/>
        </p:nvGrpSpPr>
        <p:grpSpPr>
          <a:xfrm>
            <a:off x="0" y="5582490"/>
            <a:ext cx="12070081" cy="1297375"/>
            <a:chOff x="0" y="5582490"/>
            <a:chExt cx="12070081" cy="1297375"/>
          </a:xfrm>
        </p:grpSpPr>
        <p:pic>
          <p:nvPicPr>
            <p:cNvPr id="7" name="Picture 4" descr="SHEFFIELD PEER TEACHING SOCIETY">
              <a:extLst>
                <a:ext uri="{FF2B5EF4-FFF2-40B4-BE49-F238E27FC236}">
                  <a16:creationId xmlns:a16="http://schemas.microsoft.com/office/drawing/2014/main" id="{756BA6DE-3C99-BD42-AB91-68D3A1842C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91" b="95814" l="1386" r="96767">
                          <a14:foregroundMark x1="76443" y1="31163" x2="61432" y2="20000"/>
                          <a14:foregroundMark x1="61432" y1="20000" x2="38799" y2="17442"/>
                          <a14:foregroundMark x1="38799" y1="17442" x2="26328" y2="23488"/>
                          <a14:foregroundMark x1="26328" y1="23488" x2="21478" y2="33953"/>
                          <a14:foregroundMark x1="21478" y1="33953" x2="24711" y2="56512"/>
                          <a14:foregroundMark x1="24711" y1="56512" x2="34642" y2="73721"/>
                          <a14:foregroundMark x1="34642" y1="73721" x2="41570" y2="80000"/>
                          <a14:foregroundMark x1="41570" y1="80000" x2="49885" y2="82558"/>
                          <a14:foregroundMark x1="49885" y1="82558" x2="59584" y2="81860"/>
                          <a14:foregroundMark x1="59584" y1="81860" x2="69515" y2="74884"/>
                          <a14:foregroundMark x1="69515" y1="74884" x2="83603" y2="41628"/>
                          <a14:foregroundMark x1="42725" y1="21860" x2="67898" y2="29070"/>
                          <a14:foregroundMark x1="67898" y1="29070" x2="42263" y2="18140"/>
                          <a14:foregroundMark x1="42263" y1="18140" x2="33256" y2="16512"/>
                          <a14:foregroundMark x1="33256" y1="16512" x2="49885" y2="15814"/>
                          <a14:foregroundMark x1="49885" y1="15814" x2="59815" y2="17209"/>
                          <a14:foregroundMark x1="59815" y1="17209" x2="42725" y2="15349"/>
                          <a14:foregroundMark x1="42725" y1="15349" x2="66513" y2="19535"/>
                          <a14:foregroundMark x1="66513" y1="19535" x2="78060" y2="31395"/>
                          <a14:foregroundMark x1="78060" y1="31395" x2="70901" y2="20233"/>
                          <a14:foregroundMark x1="70901" y1="20233" x2="77829" y2="31860"/>
                          <a14:foregroundMark x1="77829" y1="31860" x2="71132" y2="22093"/>
                          <a14:foregroundMark x1="71132" y1="22093" x2="76212" y2="30698"/>
                          <a14:foregroundMark x1="76212" y1="30698" x2="76212" y2="31163"/>
                          <a14:foregroundMark x1="24942" y1="23256" x2="18476" y2="29302"/>
                          <a14:foregroundMark x1="18476" y1="29302" x2="25866" y2="22326"/>
                          <a14:foregroundMark x1="25866" y1="22326" x2="17090" y2="32326"/>
                          <a14:foregroundMark x1="34411" y1="16977" x2="22864" y2="18837"/>
                          <a14:foregroundMark x1="22864" y1="18837" x2="16397" y2="24884"/>
                          <a14:foregroundMark x1="16397" y1="24884" x2="12933" y2="33023"/>
                          <a14:foregroundMark x1="12933" y1="33023" x2="13857" y2="53721"/>
                          <a14:foregroundMark x1="13857" y1="53721" x2="23788" y2="75814"/>
                          <a14:foregroundMark x1="23788" y1="75814" x2="34642" y2="84419"/>
                          <a14:foregroundMark x1="34642" y1="84419" x2="46651" y2="87209"/>
                          <a14:foregroundMark x1="46651" y1="87209" x2="57506" y2="83256"/>
                          <a14:foregroundMark x1="57506" y1="83256" x2="73210" y2="66512"/>
                          <a14:foregroundMark x1="73210" y1="66512" x2="80139" y2="46047"/>
                          <a14:foregroundMark x1="80139" y1="46047" x2="80370" y2="30930"/>
                          <a14:foregroundMark x1="80370" y1="30930" x2="75520" y2="19302"/>
                          <a14:foregroundMark x1="75520" y1="19302" x2="64896" y2="13023"/>
                          <a14:foregroundMark x1="64896" y1="13023" x2="56981" y2="10781"/>
                          <a14:foregroundMark x1="40046" y1="11177" x2="35104" y2="12326"/>
                          <a14:foregroundMark x1="35104" y1="12326" x2="17783" y2="29070"/>
                          <a14:foregroundMark x1="17783" y1="29070" x2="15473" y2="56512"/>
                          <a14:foregroundMark x1="15473" y1="56512" x2="17321" y2="67442"/>
                          <a14:foregroundMark x1="17321" y1="67442" x2="22402" y2="76047"/>
                          <a14:foregroundMark x1="22402" y1="76047" x2="30716" y2="82093"/>
                          <a14:foregroundMark x1="30716" y1="82093" x2="43418" y2="85116"/>
                          <a14:foregroundMark x1="43418" y1="85116" x2="54273" y2="84884"/>
                          <a14:foregroundMark x1="54273" y1="84884" x2="76443" y2="74186"/>
                          <a14:foregroundMark x1="76443" y1="74186" x2="82679" y2="66512"/>
                          <a14:foregroundMark x1="82679" y1="66512" x2="86605" y2="56744"/>
                          <a14:foregroundMark x1="86605" y1="56744" x2="87298" y2="39767"/>
                          <a14:foregroundMark x1="87298" y1="39767" x2="80831" y2="20233"/>
                          <a14:foregroundMark x1="94919" y1="52558" x2="94919" y2="52558"/>
                          <a14:foregroundMark x1="9469" y1="64419" x2="9469" y2="64419"/>
                          <a14:foregroundMark x1="45958" y1="92791" x2="45958" y2="92791"/>
                          <a14:foregroundMark x1="6928" y1="50698" x2="6928" y2="50698"/>
                          <a14:foregroundMark x1="49192" y1="3023" x2="49192" y2="3023"/>
                          <a14:foregroundMark x1="40647" y1="91163" x2="56813" y2="90698"/>
                          <a14:foregroundMark x1="56813" y1="90698" x2="69284" y2="81395"/>
                          <a14:foregroundMark x1="26328" y1="26512" x2="37182" y2="25349"/>
                          <a14:foregroundMark x1="37182" y1="25349" x2="27021" y2="28372"/>
                          <a14:foregroundMark x1="27021" y1="28372" x2="41801" y2="16279"/>
                          <a14:foregroundMark x1="41801" y1="16279" x2="35335" y2="24186"/>
                          <a14:foregroundMark x1="35335" y1="24186" x2="30947" y2="26744"/>
                          <a14:foregroundMark x1="1386" y1="50698" x2="1386" y2="50698"/>
                          <a14:foregroundMark x1="96767" y1="50000" x2="96767" y2="50000"/>
                          <a14:backgroundMark x1="693" y1="49302" x2="693" y2="49302"/>
                          <a14:backgroundMark x1="13626" y1="16279" x2="5312" y2="27442"/>
                          <a14:backgroundMark x1="33487" y1="96744" x2="49423" y2="97209"/>
                          <a14:backgroundMark x1="49423" y1="97209" x2="77598" y2="92558"/>
                          <a14:backgroundMark x1="4850" y1="72558" x2="3464" y2="28605"/>
                          <a14:backgroundMark x1="3464" y1="68837" x2="25404" y2="90465"/>
                          <a14:backgroundMark x1="25404" y1="90465" x2="36721" y2="95349"/>
                          <a14:backgroundMark x1="66513" y1="95349" x2="89376" y2="75116"/>
                          <a14:backgroundMark x1="89376" y1="75116" x2="97460" y2="59767"/>
                          <a14:backgroundMark x1="97460" y1="59767" x2="96998" y2="42093"/>
                          <a14:backgroundMark x1="96998" y1="42093" x2="87529" y2="15581"/>
                          <a14:backgroundMark x1="7852" y1="22791" x2="36028" y2="8140"/>
                          <a14:backgroundMark x1="36028" y1="8140" x2="53118" y2="7209"/>
                          <a14:backgroundMark x1="53118" y1="7209" x2="69053" y2="7907"/>
                          <a14:backgroundMark x1="69053" y1="7907" x2="84296" y2="16047"/>
                          <a14:backgroundMark x1="84296" y1="16047" x2="92610" y2="260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82490"/>
              <a:ext cx="1306426" cy="1297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Sheffield Medical Society">
              <a:extLst>
                <a:ext uri="{FF2B5EF4-FFF2-40B4-BE49-F238E27FC236}">
                  <a16:creationId xmlns:a16="http://schemas.microsoft.com/office/drawing/2014/main" id="{96ADA7C3-3F09-9349-9EB3-5AE8C0962A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763655" y="6054562"/>
              <a:ext cx="1306426" cy="768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Shape 97">
            <a:extLst>
              <a:ext uri="{FF2B5EF4-FFF2-40B4-BE49-F238E27FC236}">
                <a16:creationId xmlns:a16="http://schemas.microsoft.com/office/drawing/2014/main" id="{1B21CC60-6385-F0D2-4672-04D4A3FFBC78}"/>
              </a:ext>
            </a:extLst>
          </p:cNvPr>
          <p:cNvSpPr txBox="1">
            <a:spLocks/>
          </p:cNvSpPr>
          <p:nvPr/>
        </p:nvSpPr>
        <p:spPr>
          <a:xfrm>
            <a:off x="838200" y="1921692"/>
            <a:ext cx="10515600" cy="42843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spcBef>
                <a:spcPts val="0"/>
              </a:spcBef>
              <a:buClr>
                <a:schemeClr val="dk1"/>
              </a:buClr>
              <a:buSzPct val="100000"/>
              <a:buAutoNum type="alphaLcPeriod"/>
            </a:pPr>
            <a:r>
              <a:rPr lang="en-GB" sz="3200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Bronchoconstriction is stimulated by the SNS </a:t>
            </a:r>
          </a:p>
          <a:p>
            <a:pPr marL="514350" indent="-514350">
              <a:spcBef>
                <a:spcPts val="0"/>
              </a:spcBef>
              <a:buClr>
                <a:schemeClr val="dk1"/>
              </a:buClr>
              <a:buSzPct val="100000"/>
              <a:buAutoNum type="alphaLcPeriod"/>
            </a:pPr>
            <a:r>
              <a:rPr lang="en-GB" sz="3200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Bronchodilation is stimulated by the vagus nerve (PNS)</a:t>
            </a:r>
          </a:p>
          <a:p>
            <a:pPr marL="514350" indent="-514350">
              <a:spcBef>
                <a:spcPts val="0"/>
              </a:spcBef>
              <a:buClr>
                <a:schemeClr val="dk1"/>
              </a:buClr>
              <a:buSzPct val="100000"/>
              <a:buAutoNum type="alphaLcPeriod"/>
            </a:pPr>
            <a:r>
              <a:rPr lang="en-GB" sz="3200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Bronchoconstriction is stimulated by the respiratory nerve</a:t>
            </a:r>
          </a:p>
          <a:p>
            <a:pPr marL="514350" indent="-514350">
              <a:spcBef>
                <a:spcPts val="0"/>
              </a:spcBef>
              <a:buClr>
                <a:schemeClr val="dk1"/>
              </a:buClr>
              <a:buSzPct val="100000"/>
              <a:buAutoNum type="alphaLcPeriod"/>
            </a:pPr>
            <a:r>
              <a:rPr lang="en-GB" sz="32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Bronchodilation is stimulated by the SNS via </a:t>
            </a:r>
            <a:r>
              <a:rPr lang="el-GR" sz="32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β</a:t>
            </a:r>
            <a:r>
              <a:rPr lang="en-GB" sz="32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2 adrenergic receptors</a:t>
            </a:r>
          </a:p>
          <a:p>
            <a:pPr marL="514350" indent="-514350">
              <a:spcBef>
                <a:spcPts val="0"/>
              </a:spcBef>
              <a:buClr>
                <a:schemeClr val="dk1"/>
              </a:buClr>
              <a:buSzPct val="100000"/>
              <a:buAutoNum type="alphaLcPeriod"/>
            </a:pPr>
            <a:r>
              <a:rPr lang="en-GB" sz="3200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Bronchodilation is stimulated by the respiratory nerve</a:t>
            </a:r>
          </a:p>
        </p:txBody>
      </p:sp>
    </p:spTree>
    <p:extLst>
      <p:ext uri="{BB962C8B-B14F-4D97-AF65-F5344CB8AC3E}">
        <p14:creationId xmlns:p14="http://schemas.microsoft.com/office/powerpoint/2010/main" val="425565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72DFE-41DF-354C-8D55-8F462048E28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293267"/>
          </a:solidFill>
          <a:ln>
            <a:solidFill>
              <a:srgbClr val="293267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Airway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Tone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4BAD0E53-7C5C-A14F-9980-0CB4F341B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9181" y="6173037"/>
            <a:ext cx="9335310" cy="550159"/>
          </a:xfrm>
        </p:spPr>
        <p:txBody>
          <a:bodyPr/>
          <a:lstStyle/>
          <a:p>
            <a:pPr algn="l"/>
            <a:r>
              <a:rPr lang="en-US" dirty="0"/>
              <a:t>The Peer Teaching and MedSoc are not liable for false or misleading information. This session was created by students, for students, as a revision resource, therefore any resemblance to university questions is purely coincidental. Content has not been reviewed by and is therefore unaffiliated with Sheffield Medical School.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4442BA4-4209-724A-A942-FC70F7AB7A32}"/>
              </a:ext>
            </a:extLst>
          </p:cNvPr>
          <p:cNvSpPr/>
          <p:nvPr/>
        </p:nvSpPr>
        <p:spPr>
          <a:xfrm>
            <a:off x="137710" y="5650746"/>
            <a:ext cx="1089552" cy="117260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342140D-D47C-1944-A9AE-F0B86BD206D6}"/>
              </a:ext>
            </a:extLst>
          </p:cNvPr>
          <p:cNvGrpSpPr/>
          <p:nvPr/>
        </p:nvGrpSpPr>
        <p:grpSpPr>
          <a:xfrm>
            <a:off x="0" y="5582490"/>
            <a:ext cx="12070081" cy="1297375"/>
            <a:chOff x="0" y="5582490"/>
            <a:chExt cx="12070081" cy="1297375"/>
          </a:xfrm>
        </p:grpSpPr>
        <p:pic>
          <p:nvPicPr>
            <p:cNvPr id="7" name="Picture 4" descr="SHEFFIELD PEER TEACHING SOCIETY">
              <a:extLst>
                <a:ext uri="{FF2B5EF4-FFF2-40B4-BE49-F238E27FC236}">
                  <a16:creationId xmlns:a16="http://schemas.microsoft.com/office/drawing/2014/main" id="{756BA6DE-3C99-BD42-AB91-68D3A1842C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91" b="95814" l="1386" r="96767">
                          <a14:foregroundMark x1="76443" y1="31163" x2="61432" y2="20000"/>
                          <a14:foregroundMark x1="61432" y1="20000" x2="38799" y2="17442"/>
                          <a14:foregroundMark x1="38799" y1="17442" x2="26328" y2="23488"/>
                          <a14:foregroundMark x1="26328" y1="23488" x2="21478" y2="33953"/>
                          <a14:foregroundMark x1="21478" y1="33953" x2="24711" y2="56512"/>
                          <a14:foregroundMark x1="24711" y1="56512" x2="34642" y2="73721"/>
                          <a14:foregroundMark x1="34642" y1="73721" x2="41570" y2="80000"/>
                          <a14:foregroundMark x1="41570" y1="80000" x2="49885" y2="82558"/>
                          <a14:foregroundMark x1="49885" y1="82558" x2="59584" y2="81860"/>
                          <a14:foregroundMark x1="59584" y1="81860" x2="69515" y2="74884"/>
                          <a14:foregroundMark x1="69515" y1="74884" x2="83603" y2="41628"/>
                          <a14:foregroundMark x1="42725" y1="21860" x2="67898" y2="29070"/>
                          <a14:foregroundMark x1="67898" y1="29070" x2="42263" y2="18140"/>
                          <a14:foregroundMark x1="42263" y1="18140" x2="33256" y2="16512"/>
                          <a14:foregroundMark x1="33256" y1="16512" x2="49885" y2="15814"/>
                          <a14:foregroundMark x1="49885" y1="15814" x2="59815" y2="17209"/>
                          <a14:foregroundMark x1="59815" y1="17209" x2="42725" y2="15349"/>
                          <a14:foregroundMark x1="42725" y1="15349" x2="66513" y2="19535"/>
                          <a14:foregroundMark x1="66513" y1="19535" x2="78060" y2="31395"/>
                          <a14:foregroundMark x1="78060" y1="31395" x2="70901" y2="20233"/>
                          <a14:foregroundMark x1="70901" y1="20233" x2="77829" y2="31860"/>
                          <a14:foregroundMark x1="77829" y1="31860" x2="71132" y2="22093"/>
                          <a14:foregroundMark x1="71132" y1="22093" x2="76212" y2="30698"/>
                          <a14:foregroundMark x1="76212" y1="30698" x2="76212" y2="31163"/>
                          <a14:foregroundMark x1="24942" y1="23256" x2="18476" y2="29302"/>
                          <a14:foregroundMark x1="18476" y1="29302" x2="25866" y2="22326"/>
                          <a14:foregroundMark x1="25866" y1="22326" x2="17090" y2="32326"/>
                          <a14:foregroundMark x1="34411" y1="16977" x2="22864" y2="18837"/>
                          <a14:foregroundMark x1="22864" y1="18837" x2="16397" y2="24884"/>
                          <a14:foregroundMark x1="16397" y1="24884" x2="12933" y2="33023"/>
                          <a14:foregroundMark x1="12933" y1="33023" x2="13857" y2="53721"/>
                          <a14:foregroundMark x1="13857" y1="53721" x2="23788" y2="75814"/>
                          <a14:foregroundMark x1="23788" y1="75814" x2="34642" y2="84419"/>
                          <a14:foregroundMark x1="34642" y1="84419" x2="46651" y2="87209"/>
                          <a14:foregroundMark x1="46651" y1="87209" x2="57506" y2="83256"/>
                          <a14:foregroundMark x1="57506" y1="83256" x2="73210" y2="66512"/>
                          <a14:foregroundMark x1="73210" y1="66512" x2="80139" y2="46047"/>
                          <a14:foregroundMark x1="80139" y1="46047" x2="80370" y2="30930"/>
                          <a14:foregroundMark x1="80370" y1="30930" x2="75520" y2="19302"/>
                          <a14:foregroundMark x1="75520" y1="19302" x2="64896" y2="13023"/>
                          <a14:foregroundMark x1="64896" y1="13023" x2="56981" y2="10781"/>
                          <a14:foregroundMark x1="40046" y1="11177" x2="35104" y2="12326"/>
                          <a14:foregroundMark x1="35104" y1="12326" x2="17783" y2="29070"/>
                          <a14:foregroundMark x1="17783" y1="29070" x2="15473" y2="56512"/>
                          <a14:foregroundMark x1="15473" y1="56512" x2="17321" y2="67442"/>
                          <a14:foregroundMark x1="17321" y1="67442" x2="22402" y2="76047"/>
                          <a14:foregroundMark x1="22402" y1="76047" x2="30716" y2="82093"/>
                          <a14:foregroundMark x1="30716" y1="82093" x2="43418" y2="85116"/>
                          <a14:foregroundMark x1="43418" y1="85116" x2="54273" y2="84884"/>
                          <a14:foregroundMark x1="54273" y1="84884" x2="76443" y2="74186"/>
                          <a14:foregroundMark x1="76443" y1="74186" x2="82679" y2="66512"/>
                          <a14:foregroundMark x1="82679" y1="66512" x2="86605" y2="56744"/>
                          <a14:foregroundMark x1="86605" y1="56744" x2="87298" y2="39767"/>
                          <a14:foregroundMark x1="87298" y1="39767" x2="80831" y2="20233"/>
                          <a14:foregroundMark x1="94919" y1="52558" x2="94919" y2="52558"/>
                          <a14:foregroundMark x1="9469" y1="64419" x2="9469" y2="64419"/>
                          <a14:foregroundMark x1="45958" y1="92791" x2="45958" y2="92791"/>
                          <a14:foregroundMark x1="6928" y1="50698" x2="6928" y2="50698"/>
                          <a14:foregroundMark x1="49192" y1="3023" x2="49192" y2="3023"/>
                          <a14:foregroundMark x1="40647" y1="91163" x2="56813" y2="90698"/>
                          <a14:foregroundMark x1="56813" y1="90698" x2="69284" y2="81395"/>
                          <a14:foregroundMark x1="26328" y1="26512" x2="37182" y2="25349"/>
                          <a14:foregroundMark x1="37182" y1="25349" x2="27021" y2="28372"/>
                          <a14:foregroundMark x1="27021" y1="28372" x2="41801" y2="16279"/>
                          <a14:foregroundMark x1="41801" y1="16279" x2="35335" y2="24186"/>
                          <a14:foregroundMark x1="35335" y1="24186" x2="30947" y2="26744"/>
                          <a14:foregroundMark x1="1386" y1="50698" x2="1386" y2="50698"/>
                          <a14:foregroundMark x1="96767" y1="50000" x2="96767" y2="50000"/>
                          <a14:backgroundMark x1="693" y1="49302" x2="693" y2="49302"/>
                          <a14:backgroundMark x1="13626" y1="16279" x2="5312" y2="27442"/>
                          <a14:backgroundMark x1="33487" y1="96744" x2="49423" y2="97209"/>
                          <a14:backgroundMark x1="49423" y1="97209" x2="77598" y2="92558"/>
                          <a14:backgroundMark x1="4850" y1="72558" x2="3464" y2="28605"/>
                          <a14:backgroundMark x1="3464" y1="68837" x2="25404" y2="90465"/>
                          <a14:backgroundMark x1="25404" y1="90465" x2="36721" y2="95349"/>
                          <a14:backgroundMark x1="66513" y1="95349" x2="89376" y2="75116"/>
                          <a14:backgroundMark x1="89376" y1="75116" x2="97460" y2="59767"/>
                          <a14:backgroundMark x1="97460" y1="59767" x2="96998" y2="42093"/>
                          <a14:backgroundMark x1="96998" y1="42093" x2="87529" y2="15581"/>
                          <a14:backgroundMark x1="7852" y1="22791" x2="36028" y2="8140"/>
                          <a14:backgroundMark x1="36028" y1="8140" x2="53118" y2="7209"/>
                          <a14:backgroundMark x1="53118" y1="7209" x2="69053" y2="7907"/>
                          <a14:backgroundMark x1="69053" y1="7907" x2="84296" y2="16047"/>
                          <a14:backgroundMark x1="84296" y1="16047" x2="92610" y2="260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82490"/>
              <a:ext cx="1306426" cy="1297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Sheffield Medical Society">
              <a:extLst>
                <a:ext uri="{FF2B5EF4-FFF2-40B4-BE49-F238E27FC236}">
                  <a16:creationId xmlns:a16="http://schemas.microsoft.com/office/drawing/2014/main" id="{96ADA7C3-3F09-9349-9EB3-5AE8C0962A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763655" y="6054562"/>
              <a:ext cx="1306426" cy="768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Shape 97">
            <a:extLst>
              <a:ext uri="{FF2B5EF4-FFF2-40B4-BE49-F238E27FC236}">
                <a16:creationId xmlns:a16="http://schemas.microsoft.com/office/drawing/2014/main" id="{9367C38D-AAD8-3540-BCD1-D9DCC20F5CE6}"/>
              </a:ext>
            </a:extLst>
          </p:cNvPr>
          <p:cNvSpPr txBox="1">
            <a:spLocks/>
          </p:cNvSpPr>
          <p:nvPr/>
        </p:nvSpPr>
        <p:spPr>
          <a:xfrm>
            <a:off x="838200" y="1921692"/>
            <a:ext cx="10515600" cy="94984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dk1"/>
              </a:buClr>
              <a:buSzPct val="100000"/>
              <a:buNone/>
            </a:pPr>
            <a:r>
              <a:rPr lang="en-GB" sz="2400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Smooth muscle in the bronchioles can contract or relax and change the airflow to a certain part of the lung. 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ct val="100000"/>
              <a:buNone/>
            </a:pPr>
            <a:endParaRPr lang="en-GB" sz="2400" dirty="0">
              <a:solidFill>
                <a:schemeClr val="dk1"/>
              </a:solidFill>
              <a:latin typeface="Calibri" panose="020F0502020204030204" pitchFamily="34" charset="0"/>
              <a:ea typeface="Didot" charset="0"/>
              <a:cs typeface="Calibri" panose="020F0502020204030204" pitchFamily="34" charset="0"/>
              <a:sym typeface="Calibri"/>
            </a:endParaRPr>
          </a:p>
          <a:p>
            <a:pPr marL="0" indent="0">
              <a:spcBef>
                <a:spcPts val="0"/>
              </a:spcBef>
              <a:buClr>
                <a:schemeClr val="dk1"/>
              </a:buClr>
              <a:buSzPct val="100000"/>
              <a:buNone/>
            </a:pPr>
            <a:endParaRPr lang="en-GB" sz="2400" dirty="0">
              <a:solidFill>
                <a:schemeClr val="dk1"/>
              </a:solidFill>
              <a:latin typeface="Calibri" panose="020F0502020204030204" pitchFamily="34" charset="0"/>
              <a:ea typeface="Didot" charset="0"/>
              <a:cs typeface="Calibri" panose="020F0502020204030204" pitchFamily="34" charset="0"/>
              <a:sym typeface="Calibri"/>
            </a:endParaRPr>
          </a:p>
          <a:p>
            <a:pPr marL="0" indent="0">
              <a:spcBef>
                <a:spcPts val="0"/>
              </a:spcBef>
              <a:buClr>
                <a:schemeClr val="dk1"/>
              </a:buClr>
              <a:buSzPct val="100000"/>
              <a:buNone/>
            </a:pPr>
            <a:endParaRPr lang="en-GB" sz="2400" dirty="0">
              <a:solidFill>
                <a:schemeClr val="dk1"/>
              </a:solidFill>
              <a:latin typeface="Calibri" panose="020F0502020204030204" pitchFamily="34" charset="0"/>
              <a:ea typeface="Didot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D75A22-C57B-A3F6-2BD8-A477EC2B1E40}"/>
              </a:ext>
            </a:extLst>
          </p:cNvPr>
          <p:cNvSpPr txBox="1"/>
          <p:nvPr/>
        </p:nvSpPr>
        <p:spPr>
          <a:xfrm>
            <a:off x="521731" y="2833606"/>
            <a:ext cx="57410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Parasympathetic</a:t>
            </a:r>
            <a:r>
              <a:rPr lang="en-GB" sz="2000" dirty="0"/>
              <a:t> (rest and digest)  control via Vagus nerve</a:t>
            </a:r>
          </a:p>
          <a:p>
            <a:endParaRPr lang="en-GB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993AEF-24F3-B710-967A-0A6DED8A75E3}"/>
              </a:ext>
            </a:extLst>
          </p:cNvPr>
          <p:cNvSpPr txBox="1"/>
          <p:nvPr/>
        </p:nvSpPr>
        <p:spPr>
          <a:xfrm>
            <a:off x="1927045" y="3693755"/>
            <a:ext cx="16804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Acetylcholine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75D03C-90AC-854B-CE63-F4DBC88D8AED}"/>
              </a:ext>
            </a:extLst>
          </p:cNvPr>
          <p:cNvSpPr txBox="1"/>
          <p:nvPr/>
        </p:nvSpPr>
        <p:spPr>
          <a:xfrm>
            <a:off x="1349181" y="4392322"/>
            <a:ext cx="33828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M3 muscarinic receptor on bronchial smooth muscle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C58EB0-7443-1F75-3B99-A472A4A64F0B}"/>
              </a:ext>
            </a:extLst>
          </p:cNvPr>
          <p:cNvSpPr txBox="1"/>
          <p:nvPr/>
        </p:nvSpPr>
        <p:spPr>
          <a:xfrm>
            <a:off x="1700810" y="5430888"/>
            <a:ext cx="33828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Broncho</a:t>
            </a:r>
            <a:r>
              <a:rPr lang="en-GB" sz="2000" b="1" dirty="0"/>
              <a:t>constriction </a:t>
            </a:r>
            <a:r>
              <a:rPr lang="en-GB" sz="2000" dirty="0"/>
              <a:t>(as </a:t>
            </a:r>
            <a:r>
              <a:rPr lang="en-GB" sz="2000" b="1" dirty="0"/>
              <a:t>less</a:t>
            </a:r>
            <a:r>
              <a:rPr lang="en-GB" sz="2000" dirty="0"/>
              <a:t> oxygen is needed)</a:t>
            </a:r>
          </a:p>
          <a:p>
            <a:endParaRPr lang="en-GB" sz="2000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C35242E-1363-203A-1C5F-B67CC55FE5B2}"/>
              </a:ext>
            </a:extLst>
          </p:cNvPr>
          <p:cNvCxnSpPr>
            <a:cxnSpLocks/>
            <a:endCxn id="5" idx="0"/>
          </p:cNvCxnSpPr>
          <p:nvPr/>
        </p:nvCxnSpPr>
        <p:spPr>
          <a:xfrm>
            <a:off x="2767250" y="3282646"/>
            <a:ext cx="1" cy="4111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9B538E4-6CA1-1AB9-4580-BC497D7B28D7}"/>
              </a:ext>
            </a:extLst>
          </p:cNvPr>
          <p:cNvCxnSpPr/>
          <p:nvPr/>
        </p:nvCxnSpPr>
        <p:spPr>
          <a:xfrm>
            <a:off x="2751195" y="3981213"/>
            <a:ext cx="1" cy="4111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9F85D04-7BDB-096D-CF6D-D9E056FD939A}"/>
              </a:ext>
            </a:extLst>
          </p:cNvPr>
          <p:cNvCxnSpPr/>
          <p:nvPr/>
        </p:nvCxnSpPr>
        <p:spPr>
          <a:xfrm>
            <a:off x="2735140" y="5095239"/>
            <a:ext cx="1" cy="4111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D7F007F9-0AD3-8E7A-1117-2A0DD7CBEC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9747" y="3364399"/>
            <a:ext cx="1911448" cy="164473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624B979-361B-4FE7-8530-A225987992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8224" y="3351985"/>
            <a:ext cx="1771741" cy="1625684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F96ED28-E4D1-0082-108E-4A8D50873B9A}"/>
              </a:ext>
            </a:extLst>
          </p:cNvPr>
          <p:cNvCxnSpPr>
            <a:stCxn id="20" idx="3"/>
            <a:endCxn id="18" idx="1"/>
          </p:cNvCxnSpPr>
          <p:nvPr/>
        </p:nvCxnSpPr>
        <p:spPr>
          <a:xfrm>
            <a:off x="7329965" y="4164827"/>
            <a:ext cx="1499782" cy="219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777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  <p:bldP spid="1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72DFE-41DF-354C-8D55-8F462048E28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293267"/>
          </a:solidFill>
          <a:ln>
            <a:solidFill>
              <a:srgbClr val="293267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Airway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Tone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4BAD0E53-7C5C-A14F-9980-0CB4F341B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9181" y="6173037"/>
            <a:ext cx="9335310" cy="550159"/>
          </a:xfrm>
        </p:spPr>
        <p:txBody>
          <a:bodyPr/>
          <a:lstStyle/>
          <a:p>
            <a:pPr algn="l"/>
            <a:r>
              <a:rPr lang="en-US" dirty="0"/>
              <a:t>The Peer Teaching and MedSoc are not liable for false or misleading information. This session was created by students, for students, as a revision resource, therefore any resemblance to university questions is purely coincidental. Content has not been reviewed by and is therefore unaffiliated with Sheffield Medical School.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4442BA4-4209-724A-A942-FC70F7AB7A32}"/>
              </a:ext>
            </a:extLst>
          </p:cNvPr>
          <p:cNvSpPr/>
          <p:nvPr/>
        </p:nvSpPr>
        <p:spPr>
          <a:xfrm>
            <a:off x="137710" y="5650746"/>
            <a:ext cx="1089552" cy="117260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342140D-D47C-1944-A9AE-F0B86BD206D6}"/>
              </a:ext>
            </a:extLst>
          </p:cNvPr>
          <p:cNvGrpSpPr/>
          <p:nvPr/>
        </p:nvGrpSpPr>
        <p:grpSpPr>
          <a:xfrm>
            <a:off x="0" y="5582490"/>
            <a:ext cx="12070081" cy="1297375"/>
            <a:chOff x="0" y="5582490"/>
            <a:chExt cx="12070081" cy="1297375"/>
          </a:xfrm>
        </p:grpSpPr>
        <p:pic>
          <p:nvPicPr>
            <p:cNvPr id="7" name="Picture 4" descr="SHEFFIELD PEER TEACHING SOCIETY">
              <a:extLst>
                <a:ext uri="{FF2B5EF4-FFF2-40B4-BE49-F238E27FC236}">
                  <a16:creationId xmlns:a16="http://schemas.microsoft.com/office/drawing/2014/main" id="{756BA6DE-3C99-BD42-AB91-68D3A1842C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91" b="95814" l="1386" r="96767">
                          <a14:foregroundMark x1="76443" y1="31163" x2="61432" y2="20000"/>
                          <a14:foregroundMark x1="61432" y1="20000" x2="38799" y2="17442"/>
                          <a14:foregroundMark x1="38799" y1="17442" x2="26328" y2="23488"/>
                          <a14:foregroundMark x1="26328" y1="23488" x2="21478" y2="33953"/>
                          <a14:foregroundMark x1="21478" y1="33953" x2="24711" y2="56512"/>
                          <a14:foregroundMark x1="24711" y1="56512" x2="34642" y2="73721"/>
                          <a14:foregroundMark x1="34642" y1="73721" x2="41570" y2="80000"/>
                          <a14:foregroundMark x1="41570" y1="80000" x2="49885" y2="82558"/>
                          <a14:foregroundMark x1="49885" y1="82558" x2="59584" y2="81860"/>
                          <a14:foregroundMark x1="59584" y1="81860" x2="69515" y2="74884"/>
                          <a14:foregroundMark x1="69515" y1="74884" x2="83603" y2="41628"/>
                          <a14:foregroundMark x1="42725" y1="21860" x2="67898" y2="29070"/>
                          <a14:foregroundMark x1="67898" y1="29070" x2="42263" y2="18140"/>
                          <a14:foregroundMark x1="42263" y1="18140" x2="33256" y2="16512"/>
                          <a14:foregroundMark x1="33256" y1="16512" x2="49885" y2="15814"/>
                          <a14:foregroundMark x1="49885" y1="15814" x2="59815" y2="17209"/>
                          <a14:foregroundMark x1="59815" y1="17209" x2="42725" y2="15349"/>
                          <a14:foregroundMark x1="42725" y1="15349" x2="66513" y2="19535"/>
                          <a14:foregroundMark x1="66513" y1="19535" x2="78060" y2="31395"/>
                          <a14:foregroundMark x1="78060" y1="31395" x2="70901" y2="20233"/>
                          <a14:foregroundMark x1="70901" y1="20233" x2="77829" y2="31860"/>
                          <a14:foregroundMark x1="77829" y1="31860" x2="71132" y2="22093"/>
                          <a14:foregroundMark x1="71132" y1="22093" x2="76212" y2="30698"/>
                          <a14:foregroundMark x1="76212" y1="30698" x2="76212" y2="31163"/>
                          <a14:foregroundMark x1="24942" y1="23256" x2="18476" y2="29302"/>
                          <a14:foregroundMark x1="18476" y1="29302" x2="25866" y2="22326"/>
                          <a14:foregroundMark x1="25866" y1="22326" x2="17090" y2="32326"/>
                          <a14:foregroundMark x1="34411" y1="16977" x2="22864" y2="18837"/>
                          <a14:foregroundMark x1="22864" y1="18837" x2="16397" y2="24884"/>
                          <a14:foregroundMark x1="16397" y1="24884" x2="12933" y2="33023"/>
                          <a14:foregroundMark x1="12933" y1="33023" x2="13857" y2="53721"/>
                          <a14:foregroundMark x1="13857" y1="53721" x2="23788" y2="75814"/>
                          <a14:foregroundMark x1="23788" y1="75814" x2="34642" y2="84419"/>
                          <a14:foregroundMark x1="34642" y1="84419" x2="46651" y2="87209"/>
                          <a14:foregroundMark x1="46651" y1="87209" x2="57506" y2="83256"/>
                          <a14:foregroundMark x1="57506" y1="83256" x2="73210" y2="66512"/>
                          <a14:foregroundMark x1="73210" y1="66512" x2="80139" y2="46047"/>
                          <a14:foregroundMark x1="80139" y1="46047" x2="80370" y2="30930"/>
                          <a14:foregroundMark x1="80370" y1="30930" x2="75520" y2="19302"/>
                          <a14:foregroundMark x1="75520" y1="19302" x2="64896" y2="13023"/>
                          <a14:foregroundMark x1="64896" y1="13023" x2="56981" y2="10781"/>
                          <a14:foregroundMark x1="40046" y1="11177" x2="35104" y2="12326"/>
                          <a14:foregroundMark x1="35104" y1="12326" x2="17783" y2="29070"/>
                          <a14:foregroundMark x1="17783" y1="29070" x2="15473" y2="56512"/>
                          <a14:foregroundMark x1="15473" y1="56512" x2="17321" y2="67442"/>
                          <a14:foregroundMark x1="17321" y1="67442" x2="22402" y2="76047"/>
                          <a14:foregroundMark x1="22402" y1="76047" x2="30716" y2="82093"/>
                          <a14:foregroundMark x1="30716" y1="82093" x2="43418" y2="85116"/>
                          <a14:foregroundMark x1="43418" y1="85116" x2="54273" y2="84884"/>
                          <a14:foregroundMark x1="54273" y1="84884" x2="76443" y2="74186"/>
                          <a14:foregroundMark x1="76443" y1="74186" x2="82679" y2="66512"/>
                          <a14:foregroundMark x1="82679" y1="66512" x2="86605" y2="56744"/>
                          <a14:foregroundMark x1="86605" y1="56744" x2="87298" y2="39767"/>
                          <a14:foregroundMark x1="87298" y1="39767" x2="80831" y2="20233"/>
                          <a14:foregroundMark x1="94919" y1="52558" x2="94919" y2="52558"/>
                          <a14:foregroundMark x1="9469" y1="64419" x2="9469" y2="64419"/>
                          <a14:foregroundMark x1="45958" y1="92791" x2="45958" y2="92791"/>
                          <a14:foregroundMark x1="6928" y1="50698" x2="6928" y2="50698"/>
                          <a14:foregroundMark x1="49192" y1="3023" x2="49192" y2="3023"/>
                          <a14:foregroundMark x1="40647" y1="91163" x2="56813" y2="90698"/>
                          <a14:foregroundMark x1="56813" y1="90698" x2="69284" y2="81395"/>
                          <a14:foregroundMark x1="26328" y1="26512" x2="37182" y2="25349"/>
                          <a14:foregroundMark x1="37182" y1="25349" x2="27021" y2="28372"/>
                          <a14:foregroundMark x1="27021" y1="28372" x2="41801" y2="16279"/>
                          <a14:foregroundMark x1="41801" y1="16279" x2="35335" y2="24186"/>
                          <a14:foregroundMark x1="35335" y1="24186" x2="30947" y2="26744"/>
                          <a14:foregroundMark x1="1386" y1="50698" x2="1386" y2="50698"/>
                          <a14:foregroundMark x1="96767" y1="50000" x2="96767" y2="50000"/>
                          <a14:backgroundMark x1="693" y1="49302" x2="693" y2="49302"/>
                          <a14:backgroundMark x1="13626" y1="16279" x2="5312" y2="27442"/>
                          <a14:backgroundMark x1="33487" y1="96744" x2="49423" y2="97209"/>
                          <a14:backgroundMark x1="49423" y1="97209" x2="77598" y2="92558"/>
                          <a14:backgroundMark x1="4850" y1="72558" x2="3464" y2="28605"/>
                          <a14:backgroundMark x1="3464" y1="68837" x2="25404" y2="90465"/>
                          <a14:backgroundMark x1="25404" y1="90465" x2="36721" y2="95349"/>
                          <a14:backgroundMark x1="66513" y1="95349" x2="89376" y2="75116"/>
                          <a14:backgroundMark x1="89376" y1="75116" x2="97460" y2="59767"/>
                          <a14:backgroundMark x1="97460" y1="59767" x2="96998" y2="42093"/>
                          <a14:backgroundMark x1="96998" y1="42093" x2="87529" y2="15581"/>
                          <a14:backgroundMark x1="7852" y1="22791" x2="36028" y2="8140"/>
                          <a14:backgroundMark x1="36028" y1="8140" x2="53118" y2="7209"/>
                          <a14:backgroundMark x1="53118" y1="7209" x2="69053" y2="7907"/>
                          <a14:backgroundMark x1="69053" y1="7907" x2="84296" y2="16047"/>
                          <a14:backgroundMark x1="84296" y1="16047" x2="92610" y2="260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82490"/>
              <a:ext cx="1306426" cy="1297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Sheffield Medical Society">
              <a:extLst>
                <a:ext uri="{FF2B5EF4-FFF2-40B4-BE49-F238E27FC236}">
                  <a16:creationId xmlns:a16="http://schemas.microsoft.com/office/drawing/2014/main" id="{96ADA7C3-3F09-9349-9EB3-5AE8C0962A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763655" y="6054562"/>
              <a:ext cx="1306426" cy="768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Shape 97">
            <a:extLst>
              <a:ext uri="{FF2B5EF4-FFF2-40B4-BE49-F238E27FC236}">
                <a16:creationId xmlns:a16="http://schemas.microsoft.com/office/drawing/2014/main" id="{9367C38D-AAD8-3540-BCD1-D9DCC20F5CE6}"/>
              </a:ext>
            </a:extLst>
          </p:cNvPr>
          <p:cNvSpPr txBox="1">
            <a:spLocks/>
          </p:cNvSpPr>
          <p:nvPr/>
        </p:nvSpPr>
        <p:spPr>
          <a:xfrm>
            <a:off x="838200" y="1921692"/>
            <a:ext cx="10515600" cy="94984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dk1"/>
              </a:buClr>
              <a:buSzPct val="100000"/>
              <a:buNone/>
            </a:pPr>
            <a:r>
              <a:rPr lang="en-GB" sz="2400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Smooth muscle in the bronchioles can contract or relax and change the airflow to a certain part of the lung. 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ct val="100000"/>
              <a:buNone/>
            </a:pPr>
            <a:endParaRPr lang="en-GB" sz="2400" dirty="0">
              <a:solidFill>
                <a:schemeClr val="dk1"/>
              </a:solidFill>
              <a:latin typeface="Calibri" panose="020F0502020204030204" pitchFamily="34" charset="0"/>
              <a:ea typeface="Didot" charset="0"/>
              <a:cs typeface="Calibri" panose="020F0502020204030204" pitchFamily="34" charset="0"/>
              <a:sym typeface="Calibri"/>
            </a:endParaRPr>
          </a:p>
          <a:p>
            <a:pPr marL="0" indent="0">
              <a:spcBef>
                <a:spcPts val="0"/>
              </a:spcBef>
              <a:buClr>
                <a:schemeClr val="dk1"/>
              </a:buClr>
              <a:buSzPct val="100000"/>
              <a:buNone/>
            </a:pPr>
            <a:endParaRPr lang="en-GB" sz="2400" dirty="0">
              <a:solidFill>
                <a:schemeClr val="dk1"/>
              </a:solidFill>
              <a:latin typeface="Calibri" panose="020F0502020204030204" pitchFamily="34" charset="0"/>
              <a:ea typeface="Didot" charset="0"/>
              <a:cs typeface="Calibri" panose="020F0502020204030204" pitchFamily="34" charset="0"/>
              <a:sym typeface="Calibri"/>
            </a:endParaRPr>
          </a:p>
          <a:p>
            <a:pPr marL="0" indent="0">
              <a:spcBef>
                <a:spcPts val="0"/>
              </a:spcBef>
              <a:buClr>
                <a:schemeClr val="dk1"/>
              </a:buClr>
              <a:buSzPct val="100000"/>
              <a:buNone/>
            </a:pPr>
            <a:endParaRPr lang="en-GB" sz="2400" dirty="0">
              <a:solidFill>
                <a:schemeClr val="dk1"/>
              </a:solidFill>
              <a:latin typeface="Calibri" panose="020F0502020204030204" pitchFamily="34" charset="0"/>
              <a:ea typeface="Didot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D75A22-C57B-A3F6-2BD8-A477EC2B1E40}"/>
              </a:ext>
            </a:extLst>
          </p:cNvPr>
          <p:cNvSpPr txBox="1"/>
          <p:nvPr/>
        </p:nvSpPr>
        <p:spPr>
          <a:xfrm>
            <a:off x="934106" y="2799972"/>
            <a:ext cx="5741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Sympathetic</a:t>
            </a:r>
            <a:r>
              <a:rPr lang="en-GB" sz="2000" dirty="0"/>
              <a:t> (fight or flight) nervous system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993AEF-24F3-B710-967A-0A6DED8A75E3}"/>
              </a:ext>
            </a:extLst>
          </p:cNvPr>
          <p:cNvSpPr txBox="1"/>
          <p:nvPr/>
        </p:nvSpPr>
        <p:spPr>
          <a:xfrm>
            <a:off x="1349181" y="3494818"/>
            <a:ext cx="3093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Release adrenaline/noradrenaline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75D03C-90AC-854B-CE63-F4DBC88D8AED}"/>
              </a:ext>
            </a:extLst>
          </p:cNvPr>
          <p:cNvSpPr txBox="1"/>
          <p:nvPr/>
        </p:nvSpPr>
        <p:spPr>
          <a:xfrm>
            <a:off x="1349181" y="4612695"/>
            <a:ext cx="33828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β</a:t>
            </a:r>
            <a:r>
              <a:rPr lang="en-GB" sz="2000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2 adrenergic </a:t>
            </a:r>
            <a:r>
              <a:rPr lang="en-GB" sz="2000" dirty="0"/>
              <a:t>receptor on bronchial smooth muscle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C58EB0-7443-1F75-3B99-A472A4A64F0B}"/>
              </a:ext>
            </a:extLst>
          </p:cNvPr>
          <p:cNvSpPr txBox="1"/>
          <p:nvPr/>
        </p:nvSpPr>
        <p:spPr>
          <a:xfrm>
            <a:off x="1788800" y="5582490"/>
            <a:ext cx="33828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Broncho</a:t>
            </a:r>
            <a:r>
              <a:rPr lang="en-GB" sz="2000" b="1" dirty="0"/>
              <a:t>dilation</a:t>
            </a:r>
            <a:r>
              <a:rPr lang="en-GB" sz="2000" dirty="0"/>
              <a:t> (as </a:t>
            </a:r>
            <a:r>
              <a:rPr lang="en-GB" sz="2000" b="1" dirty="0"/>
              <a:t>more</a:t>
            </a:r>
            <a:r>
              <a:rPr lang="en-GB" sz="2000" dirty="0"/>
              <a:t> oxygen is needed)</a:t>
            </a:r>
          </a:p>
          <a:p>
            <a:endParaRPr lang="en-GB" sz="2000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C35242E-1363-203A-1C5F-B67CC55FE5B2}"/>
              </a:ext>
            </a:extLst>
          </p:cNvPr>
          <p:cNvCxnSpPr>
            <a:cxnSpLocks/>
          </p:cNvCxnSpPr>
          <p:nvPr/>
        </p:nvCxnSpPr>
        <p:spPr>
          <a:xfrm>
            <a:off x="2767250" y="3282646"/>
            <a:ext cx="0" cy="262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9B538E4-6CA1-1AB9-4580-BC497D7B28D7}"/>
              </a:ext>
            </a:extLst>
          </p:cNvPr>
          <p:cNvCxnSpPr/>
          <p:nvPr/>
        </p:nvCxnSpPr>
        <p:spPr>
          <a:xfrm>
            <a:off x="2767250" y="4227260"/>
            <a:ext cx="1" cy="4111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9F85D04-7BDB-096D-CF6D-D9E056FD939A}"/>
              </a:ext>
            </a:extLst>
          </p:cNvPr>
          <p:cNvCxnSpPr/>
          <p:nvPr/>
        </p:nvCxnSpPr>
        <p:spPr>
          <a:xfrm>
            <a:off x="2735140" y="5271541"/>
            <a:ext cx="1" cy="4111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74C28DEF-809C-8C7F-EE80-1DBA5FABA0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0276" y="3452000"/>
            <a:ext cx="1911448" cy="164473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7E068D7-FA1F-7D62-4727-D9C36C95B5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8878" y="3530199"/>
            <a:ext cx="1771741" cy="1625684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82AEF7F-3829-EDD8-F45E-5EBA9C5D482B}"/>
              </a:ext>
            </a:extLst>
          </p:cNvPr>
          <p:cNvCxnSpPr/>
          <p:nvPr/>
        </p:nvCxnSpPr>
        <p:spPr>
          <a:xfrm>
            <a:off x="7090231" y="4343041"/>
            <a:ext cx="1499782" cy="219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0393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  <p:bldP spid="1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72DFE-41DF-354C-8D55-8F462048E28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293267"/>
          </a:solidFill>
          <a:ln>
            <a:solidFill>
              <a:srgbClr val="293267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Asthma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4BAD0E53-7C5C-A14F-9980-0CB4F341B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9181" y="6173037"/>
            <a:ext cx="9335310" cy="550159"/>
          </a:xfrm>
        </p:spPr>
        <p:txBody>
          <a:bodyPr/>
          <a:lstStyle/>
          <a:p>
            <a:pPr algn="l"/>
            <a:r>
              <a:rPr lang="en-US" dirty="0"/>
              <a:t>The Peer Teaching and MedSoc are not liable for false or misleading information. This session was created by students, for students, as a revision resource, therefore any resemblance to university questions is purely coincidental. Content has not been reviewed by and is therefore unaffiliated with Sheffield Medical School.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4442BA4-4209-724A-A942-FC70F7AB7A32}"/>
              </a:ext>
            </a:extLst>
          </p:cNvPr>
          <p:cNvSpPr/>
          <p:nvPr/>
        </p:nvSpPr>
        <p:spPr>
          <a:xfrm>
            <a:off x="137710" y="5650746"/>
            <a:ext cx="1089552" cy="117260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342140D-D47C-1944-A9AE-F0B86BD206D6}"/>
              </a:ext>
            </a:extLst>
          </p:cNvPr>
          <p:cNvGrpSpPr/>
          <p:nvPr/>
        </p:nvGrpSpPr>
        <p:grpSpPr>
          <a:xfrm>
            <a:off x="0" y="5582490"/>
            <a:ext cx="12070081" cy="1297375"/>
            <a:chOff x="0" y="5582490"/>
            <a:chExt cx="12070081" cy="1297375"/>
          </a:xfrm>
        </p:grpSpPr>
        <p:pic>
          <p:nvPicPr>
            <p:cNvPr id="7" name="Picture 4" descr="SHEFFIELD PEER TEACHING SOCIETY">
              <a:extLst>
                <a:ext uri="{FF2B5EF4-FFF2-40B4-BE49-F238E27FC236}">
                  <a16:creationId xmlns:a16="http://schemas.microsoft.com/office/drawing/2014/main" id="{756BA6DE-3C99-BD42-AB91-68D3A1842C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91" b="95814" l="1386" r="96767">
                          <a14:foregroundMark x1="76443" y1="31163" x2="61432" y2="20000"/>
                          <a14:foregroundMark x1="61432" y1="20000" x2="38799" y2="17442"/>
                          <a14:foregroundMark x1="38799" y1="17442" x2="26328" y2="23488"/>
                          <a14:foregroundMark x1="26328" y1="23488" x2="21478" y2="33953"/>
                          <a14:foregroundMark x1="21478" y1="33953" x2="24711" y2="56512"/>
                          <a14:foregroundMark x1="24711" y1="56512" x2="34642" y2="73721"/>
                          <a14:foregroundMark x1="34642" y1="73721" x2="41570" y2="80000"/>
                          <a14:foregroundMark x1="41570" y1="80000" x2="49885" y2="82558"/>
                          <a14:foregroundMark x1="49885" y1="82558" x2="59584" y2="81860"/>
                          <a14:foregroundMark x1="59584" y1="81860" x2="69515" y2="74884"/>
                          <a14:foregroundMark x1="69515" y1="74884" x2="83603" y2="41628"/>
                          <a14:foregroundMark x1="42725" y1="21860" x2="67898" y2="29070"/>
                          <a14:foregroundMark x1="67898" y1="29070" x2="42263" y2="18140"/>
                          <a14:foregroundMark x1="42263" y1="18140" x2="33256" y2="16512"/>
                          <a14:foregroundMark x1="33256" y1="16512" x2="49885" y2="15814"/>
                          <a14:foregroundMark x1="49885" y1="15814" x2="59815" y2="17209"/>
                          <a14:foregroundMark x1="59815" y1="17209" x2="42725" y2="15349"/>
                          <a14:foregroundMark x1="42725" y1="15349" x2="66513" y2="19535"/>
                          <a14:foregroundMark x1="66513" y1="19535" x2="78060" y2="31395"/>
                          <a14:foregroundMark x1="78060" y1="31395" x2="70901" y2="20233"/>
                          <a14:foregroundMark x1="70901" y1="20233" x2="77829" y2="31860"/>
                          <a14:foregroundMark x1="77829" y1="31860" x2="71132" y2="22093"/>
                          <a14:foregroundMark x1="71132" y1="22093" x2="76212" y2="30698"/>
                          <a14:foregroundMark x1="76212" y1="30698" x2="76212" y2="31163"/>
                          <a14:foregroundMark x1="24942" y1="23256" x2="18476" y2="29302"/>
                          <a14:foregroundMark x1="18476" y1="29302" x2="25866" y2="22326"/>
                          <a14:foregroundMark x1="25866" y1="22326" x2="17090" y2="32326"/>
                          <a14:foregroundMark x1="34411" y1="16977" x2="22864" y2="18837"/>
                          <a14:foregroundMark x1="22864" y1="18837" x2="16397" y2="24884"/>
                          <a14:foregroundMark x1="16397" y1="24884" x2="12933" y2="33023"/>
                          <a14:foregroundMark x1="12933" y1="33023" x2="13857" y2="53721"/>
                          <a14:foregroundMark x1="13857" y1="53721" x2="23788" y2="75814"/>
                          <a14:foregroundMark x1="23788" y1="75814" x2="34642" y2="84419"/>
                          <a14:foregroundMark x1="34642" y1="84419" x2="46651" y2="87209"/>
                          <a14:foregroundMark x1="46651" y1="87209" x2="57506" y2="83256"/>
                          <a14:foregroundMark x1="57506" y1="83256" x2="73210" y2="66512"/>
                          <a14:foregroundMark x1="73210" y1="66512" x2="80139" y2="46047"/>
                          <a14:foregroundMark x1="80139" y1="46047" x2="80370" y2="30930"/>
                          <a14:foregroundMark x1="80370" y1="30930" x2="75520" y2="19302"/>
                          <a14:foregroundMark x1="75520" y1="19302" x2="64896" y2="13023"/>
                          <a14:foregroundMark x1="64896" y1="13023" x2="56981" y2="10781"/>
                          <a14:foregroundMark x1="40046" y1="11177" x2="35104" y2="12326"/>
                          <a14:foregroundMark x1="35104" y1="12326" x2="17783" y2="29070"/>
                          <a14:foregroundMark x1="17783" y1="29070" x2="15473" y2="56512"/>
                          <a14:foregroundMark x1="15473" y1="56512" x2="17321" y2="67442"/>
                          <a14:foregroundMark x1="17321" y1="67442" x2="22402" y2="76047"/>
                          <a14:foregroundMark x1="22402" y1="76047" x2="30716" y2="82093"/>
                          <a14:foregroundMark x1="30716" y1="82093" x2="43418" y2="85116"/>
                          <a14:foregroundMark x1="43418" y1="85116" x2="54273" y2="84884"/>
                          <a14:foregroundMark x1="54273" y1="84884" x2="76443" y2="74186"/>
                          <a14:foregroundMark x1="76443" y1="74186" x2="82679" y2="66512"/>
                          <a14:foregroundMark x1="82679" y1="66512" x2="86605" y2="56744"/>
                          <a14:foregroundMark x1="86605" y1="56744" x2="87298" y2="39767"/>
                          <a14:foregroundMark x1="87298" y1="39767" x2="80831" y2="20233"/>
                          <a14:foregroundMark x1="94919" y1="52558" x2="94919" y2="52558"/>
                          <a14:foregroundMark x1="9469" y1="64419" x2="9469" y2="64419"/>
                          <a14:foregroundMark x1="45958" y1="92791" x2="45958" y2="92791"/>
                          <a14:foregroundMark x1="6928" y1="50698" x2="6928" y2="50698"/>
                          <a14:foregroundMark x1="49192" y1="3023" x2="49192" y2="3023"/>
                          <a14:foregroundMark x1="40647" y1="91163" x2="56813" y2="90698"/>
                          <a14:foregroundMark x1="56813" y1="90698" x2="69284" y2="81395"/>
                          <a14:foregroundMark x1="26328" y1="26512" x2="37182" y2="25349"/>
                          <a14:foregroundMark x1="37182" y1="25349" x2="27021" y2="28372"/>
                          <a14:foregroundMark x1="27021" y1="28372" x2="41801" y2="16279"/>
                          <a14:foregroundMark x1="41801" y1="16279" x2="35335" y2="24186"/>
                          <a14:foregroundMark x1="35335" y1="24186" x2="30947" y2="26744"/>
                          <a14:foregroundMark x1="1386" y1="50698" x2="1386" y2="50698"/>
                          <a14:foregroundMark x1="96767" y1="50000" x2="96767" y2="50000"/>
                          <a14:backgroundMark x1="693" y1="49302" x2="693" y2="49302"/>
                          <a14:backgroundMark x1="13626" y1="16279" x2="5312" y2="27442"/>
                          <a14:backgroundMark x1="33487" y1="96744" x2="49423" y2="97209"/>
                          <a14:backgroundMark x1="49423" y1="97209" x2="77598" y2="92558"/>
                          <a14:backgroundMark x1="4850" y1="72558" x2="3464" y2="28605"/>
                          <a14:backgroundMark x1="3464" y1="68837" x2="25404" y2="90465"/>
                          <a14:backgroundMark x1="25404" y1="90465" x2="36721" y2="95349"/>
                          <a14:backgroundMark x1="66513" y1="95349" x2="89376" y2="75116"/>
                          <a14:backgroundMark x1="89376" y1="75116" x2="97460" y2="59767"/>
                          <a14:backgroundMark x1="97460" y1="59767" x2="96998" y2="42093"/>
                          <a14:backgroundMark x1="96998" y1="42093" x2="87529" y2="15581"/>
                          <a14:backgroundMark x1="7852" y1="22791" x2="36028" y2="8140"/>
                          <a14:backgroundMark x1="36028" y1="8140" x2="53118" y2="7209"/>
                          <a14:backgroundMark x1="53118" y1="7209" x2="69053" y2="7907"/>
                          <a14:backgroundMark x1="69053" y1="7907" x2="84296" y2="16047"/>
                          <a14:backgroundMark x1="84296" y1="16047" x2="92610" y2="260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82490"/>
              <a:ext cx="1306426" cy="1297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Sheffield Medical Society">
              <a:extLst>
                <a:ext uri="{FF2B5EF4-FFF2-40B4-BE49-F238E27FC236}">
                  <a16:creationId xmlns:a16="http://schemas.microsoft.com/office/drawing/2014/main" id="{96ADA7C3-3F09-9349-9EB3-5AE8C0962A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763655" y="6054562"/>
              <a:ext cx="1306426" cy="768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Shape 97">
            <a:extLst>
              <a:ext uri="{FF2B5EF4-FFF2-40B4-BE49-F238E27FC236}">
                <a16:creationId xmlns:a16="http://schemas.microsoft.com/office/drawing/2014/main" id="{9367C38D-AAD8-3540-BCD1-D9DCC20F5CE6}"/>
              </a:ext>
            </a:extLst>
          </p:cNvPr>
          <p:cNvSpPr txBox="1">
            <a:spLocks/>
          </p:cNvSpPr>
          <p:nvPr/>
        </p:nvSpPr>
        <p:spPr>
          <a:xfrm>
            <a:off x="838200" y="1835849"/>
            <a:ext cx="10515600" cy="94984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GB" sz="2400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In asthma, the bronchial smooth muscle goes into spasm and there is increased mucus secretion </a:t>
            </a:r>
          </a:p>
          <a:p>
            <a:pPr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GB" sz="2400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This is due to a hypersensitive immune response from an environmental trigger e.g. dust</a:t>
            </a:r>
          </a:p>
          <a:p>
            <a:pPr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GB" sz="2400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This narrows the airways, and leads to shortness of breath, chest tightness and wheeze.  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ct val="100000"/>
              <a:buNone/>
            </a:pPr>
            <a:endParaRPr lang="en-GB" sz="2400" dirty="0">
              <a:solidFill>
                <a:schemeClr val="dk1"/>
              </a:solidFill>
              <a:latin typeface="Calibri" panose="020F0502020204030204" pitchFamily="34" charset="0"/>
              <a:ea typeface="Didot" charset="0"/>
              <a:cs typeface="Calibri" panose="020F0502020204030204" pitchFamily="34" charset="0"/>
              <a:sym typeface="Calibri"/>
            </a:endParaRPr>
          </a:p>
          <a:p>
            <a:pPr marL="0" indent="0">
              <a:spcBef>
                <a:spcPts val="0"/>
              </a:spcBef>
              <a:buClr>
                <a:schemeClr val="dk1"/>
              </a:buClr>
              <a:buSzPct val="100000"/>
              <a:buNone/>
            </a:pPr>
            <a:endParaRPr lang="en-GB" sz="2400" dirty="0">
              <a:solidFill>
                <a:schemeClr val="dk1"/>
              </a:solidFill>
              <a:latin typeface="Calibri" panose="020F0502020204030204" pitchFamily="34" charset="0"/>
              <a:ea typeface="Didot" charset="0"/>
              <a:cs typeface="Calibri" panose="020F0502020204030204" pitchFamily="34" charset="0"/>
              <a:sym typeface="Calibri"/>
            </a:endParaRPr>
          </a:p>
          <a:p>
            <a:pPr marL="0" indent="0">
              <a:spcBef>
                <a:spcPts val="0"/>
              </a:spcBef>
              <a:buClr>
                <a:schemeClr val="dk1"/>
              </a:buClr>
              <a:buSzPct val="100000"/>
              <a:buNone/>
            </a:pPr>
            <a:endParaRPr lang="en-GB" sz="2400" dirty="0">
              <a:solidFill>
                <a:schemeClr val="dk1"/>
              </a:solidFill>
              <a:latin typeface="Calibri" panose="020F0502020204030204" pitchFamily="34" charset="0"/>
              <a:ea typeface="Didot" charset="0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7F007F9-0AD3-8E7A-1117-2A0DD7CBEC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7611" y="4037362"/>
            <a:ext cx="1911448" cy="164473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624B979-361B-4FE7-8530-A225987992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942" y="4072307"/>
            <a:ext cx="1771741" cy="1625684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F96ED28-E4D1-0082-108E-4A8D50873B9A}"/>
              </a:ext>
            </a:extLst>
          </p:cNvPr>
          <p:cNvCxnSpPr>
            <a:cxnSpLocks/>
          </p:cNvCxnSpPr>
          <p:nvPr/>
        </p:nvCxnSpPr>
        <p:spPr>
          <a:xfrm>
            <a:off x="2628683" y="5102106"/>
            <a:ext cx="518635" cy="219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5F5C50B6-5908-ADA6-2DC8-45B991D13F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943" y="3677702"/>
            <a:ext cx="2765687" cy="241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77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72DFE-41DF-354C-8D55-8F462048E28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293267"/>
          </a:solidFill>
          <a:ln>
            <a:solidFill>
              <a:srgbClr val="293267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00B0F0"/>
                </a:solidFill>
              </a:rPr>
              <a:t>Q13. </a:t>
            </a:r>
            <a:r>
              <a:rPr lang="en-US" sz="3200" b="1" dirty="0">
                <a:solidFill>
                  <a:schemeClr val="bg1"/>
                </a:solidFill>
              </a:rPr>
              <a:t>You are talking to a patient in an asthma clinic who shows you a list of her medications. She has been prescribed a salbutamol inhaler. What class of drug is salbutamol?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4BAD0E53-7C5C-A14F-9980-0CB4F341B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9181" y="6173037"/>
            <a:ext cx="9335310" cy="550159"/>
          </a:xfrm>
        </p:spPr>
        <p:txBody>
          <a:bodyPr/>
          <a:lstStyle/>
          <a:p>
            <a:pPr algn="l"/>
            <a:r>
              <a:rPr lang="en-US" dirty="0"/>
              <a:t>The Peer Teaching and MedSoc are not liable for false or misleading information. This session was created by students, for students, as a revision resource, therefore any resemblance to university questions is purely coincidental. Content has not been reviewed by and is therefore unaffiliated with Sheffield Medical School.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4442BA4-4209-724A-A942-FC70F7AB7A32}"/>
              </a:ext>
            </a:extLst>
          </p:cNvPr>
          <p:cNvSpPr/>
          <p:nvPr/>
        </p:nvSpPr>
        <p:spPr>
          <a:xfrm>
            <a:off x="137710" y="5650746"/>
            <a:ext cx="1089552" cy="117260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342140D-D47C-1944-A9AE-F0B86BD206D6}"/>
              </a:ext>
            </a:extLst>
          </p:cNvPr>
          <p:cNvGrpSpPr/>
          <p:nvPr/>
        </p:nvGrpSpPr>
        <p:grpSpPr>
          <a:xfrm>
            <a:off x="0" y="5582490"/>
            <a:ext cx="12070081" cy="1297375"/>
            <a:chOff x="0" y="5582490"/>
            <a:chExt cx="12070081" cy="1297375"/>
          </a:xfrm>
        </p:grpSpPr>
        <p:pic>
          <p:nvPicPr>
            <p:cNvPr id="7" name="Picture 4" descr="SHEFFIELD PEER TEACHING SOCIETY">
              <a:extLst>
                <a:ext uri="{FF2B5EF4-FFF2-40B4-BE49-F238E27FC236}">
                  <a16:creationId xmlns:a16="http://schemas.microsoft.com/office/drawing/2014/main" id="{756BA6DE-3C99-BD42-AB91-68D3A1842C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91" b="95814" l="1386" r="96767">
                          <a14:foregroundMark x1="76443" y1="31163" x2="61432" y2="20000"/>
                          <a14:foregroundMark x1="61432" y1="20000" x2="38799" y2="17442"/>
                          <a14:foregroundMark x1="38799" y1="17442" x2="26328" y2="23488"/>
                          <a14:foregroundMark x1="26328" y1="23488" x2="21478" y2="33953"/>
                          <a14:foregroundMark x1="21478" y1="33953" x2="24711" y2="56512"/>
                          <a14:foregroundMark x1="24711" y1="56512" x2="34642" y2="73721"/>
                          <a14:foregroundMark x1="34642" y1="73721" x2="41570" y2="80000"/>
                          <a14:foregroundMark x1="41570" y1="80000" x2="49885" y2="82558"/>
                          <a14:foregroundMark x1="49885" y1="82558" x2="59584" y2="81860"/>
                          <a14:foregroundMark x1="59584" y1="81860" x2="69515" y2="74884"/>
                          <a14:foregroundMark x1="69515" y1="74884" x2="83603" y2="41628"/>
                          <a14:foregroundMark x1="42725" y1="21860" x2="67898" y2="29070"/>
                          <a14:foregroundMark x1="67898" y1="29070" x2="42263" y2="18140"/>
                          <a14:foregroundMark x1="42263" y1="18140" x2="33256" y2="16512"/>
                          <a14:foregroundMark x1="33256" y1="16512" x2="49885" y2="15814"/>
                          <a14:foregroundMark x1="49885" y1="15814" x2="59815" y2="17209"/>
                          <a14:foregroundMark x1="59815" y1="17209" x2="42725" y2="15349"/>
                          <a14:foregroundMark x1="42725" y1="15349" x2="66513" y2="19535"/>
                          <a14:foregroundMark x1="66513" y1="19535" x2="78060" y2="31395"/>
                          <a14:foregroundMark x1="78060" y1="31395" x2="70901" y2="20233"/>
                          <a14:foregroundMark x1="70901" y1="20233" x2="77829" y2="31860"/>
                          <a14:foregroundMark x1="77829" y1="31860" x2="71132" y2="22093"/>
                          <a14:foregroundMark x1="71132" y1="22093" x2="76212" y2="30698"/>
                          <a14:foregroundMark x1="76212" y1="30698" x2="76212" y2="31163"/>
                          <a14:foregroundMark x1="24942" y1="23256" x2="18476" y2="29302"/>
                          <a14:foregroundMark x1="18476" y1="29302" x2="25866" y2="22326"/>
                          <a14:foregroundMark x1="25866" y1="22326" x2="17090" y2="32326"/>
                          <a14:foregroundMark x1="34411" y1="16977" x2="22864" y2="18837"/>
                          <a14:foregroundMark x1="22864" y1="18837" x2="16397" y2="24884"/>
                          <a14:foregroundMark x1="16397" y1="24884" x2="12933" y2="33023"/>
                          <a14:foregroundMark x1="12933" y1="33023" x2="13857" y2="53721"/>
                          <a14:foregroundMark x1="13857" y1="53721" x2="23788" y2="75814"/>
                          <a14:foregroundMark x1="23788" y1="75814" x2="34642" y2="84419"/>
                          <a14:foregroundMark x1="34642" y1="84419" x2="46651" y2="87209"/>
                          <a14:foregroundMark x1="46651" y1="87209" x2="57506" y2="83256"/>
                          <a14:foregroundMark x1="57506" y1="83256" x2="73210" y2="66512"/>
                          <a14:foregroundMark x1="73210" y1="66512" x2="80139" y2="46047"/>
                          <a14:foregroundMark x1="80139" y1="46047" x2="80370" y2="30930"/>
                          <a14:foregroundMark x1="80370" y1="30930" x2="75520" y2="19302"/>
                          <a14:foregroundMark x1="75520" y1="19302" x2="64896" y2="13023"/>
                          <a14:foregroundMark x1="64896" y1="13023" x2="56981" y2="10781"/>
                          <a14:foregroundMark x1="40046" y1="11177" x2="35104" y2="12326"/>
                          <a14:foregroundMark x1="35104" y1="12326" x2="17783" y2="29070"/>
                          <a14:foregroundMark x1="17783" y1="29070" x2="15473" y2="56512"/>
                          <a14:foregroundMark x1="15473" y1="56512" x2="17321" y2="67442"/>
                          <a14:foregroundMark x1="17321" y1="67442" x2="22402" y2="76047"/>
                          <a14:foregroundMark x1="22402" y1="76047" x2="30716" y2="82093"/>
                          <a14:foregroundMark x1="30716" y1="82093" x2="43418" y2="85116"/>
                          <a14:foregroundMark x1="43418" y1="85116" x2="54273" y2="84884"/>
                          <a14:foregroundMark x1="54273" y1="84884" x2="76443" y2="74186"/>
                          <a14:foregroundMark x1="76443" y1="74186" x2="82679" y2="66512"/>
                          <a14:foregroundMark x1="82679" y1="66512" x2="86605" y2="56744"/>
                          <a14:foregroundMark x1="86605" y1="56744" x2="87298" y2="39767"/>
                          <a14:foregroundMark x1="87298" y1="39767" x2="80831" y2="20233"/>
                          <a14:foregroundMark x1="94919" y1="52558" x2="94919" y2="52558"/>
                          <a14:foregroundMark x1="9469" y1="64419" x2="9469" y2="64419"/>
                          <a14:foregroundMark x1="45958" y1="92791" x2="45958" y2="92791"/>
                          <a14:foregroundMark x1="6928" y1="50698" x2="6928" y2="50698"/>
                          <a14:foregroundMark x1="49192" y1="3023" x2="49192" y2="3023"/>
                          <a14:foregroundMark x1="40647" y1="91163" x2="56813" y2="90698"/>
                          <a14:foregroundMark x1="56813" y1="90698" x2="69284" y2="81395"/>
                          <a14:foregroundMark x1="26328" y1="26512" x2="37182" y2="25349"/>
                          <a14:foregroundMark x1="37182" y1="25349" x2="27021" y2="28372"/>
                          <a14:foregroundMark x1="27021" y1="28372" x2="41801" y2="16279"/>
                          <a14:foregroundMark x1="41801" y1="16279" x2="35335" y2="24186"/>
                          <a14:foregroundMark x1="35335" y1="24186" x2="30947" y2="26744"/>
                          <a14:foregroundMark x1="1386" y1="50698" x2="1386" y2="50698"/>
                          <a14:foregroundMark x1="96767" y1="50000" x2="96767" y2="50000"/>
                          <a14:backgroundMark x1="693" y1="49302" x2="693" y2="49302"/>
                          <a14:backgroundMark x1="13626" y1="16279" x2="5312" y2="27442"/>
                          <a14:backgroundMark x1="33487" y1="96744" x2="49423" y2="97209"/>
                          <a14:backgroundMark x1="49423" y1="97209" x2="77598" y2="92558"/>
                          <a14:backgroundMark x1="4850" y1="72558" x2="3464" y2="28605"/>
                          <a14:backgroundMark x1="3464" y1="68837" x2="25404" y2="90465"/>
                          <a14:backgroundMark x1="25404" y1="90465" x2="36721" y2="95349"/>
                          <a14:backgroundMark x1="66513" y1="95349" x2="89376" y2="75116"/>
                          <a14:backgroundMark x1="89376" y1="75116" x2="97460" y2="59767"/>
                          <a14:backgroundMark x1="97460" y1="59767" x2="96998" y2="42093"/>
                          <a14:backgroundMark x1="96998" y1="42093" x2="87529" y2="15581"/>
                          <a14:backgroundMark x1="7852" y1="22791" x2="36028" y2="8140"/>
                          <a14:backgroundMark x1="36028" y1="8140" x2="53118" y2="7209"/>
                          <a14:backgroundMark x1="53118" y1="7209" x2="69053" y2="7907"/>
                          <a14:backgroundMark x1="69053" y1="7907" x2="84296" y2="16047"/>
                          <a14:backgroundMark x1="84296" y1="16047" x2="92610" y2="260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82490"/>
              <a:ext cx="1306426" cy="1297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Sheffield Medical Society">
              <a:extLst>
                <a:ext uri="{FF2B5EF4-FFF2-40B4-BE49-F238E27FC236}">
                  <a16:creationId xmlns:a16="http://schemas.microsoft.com/office/drawing/2014/main" id="{96ADA7C3-3F09-9349-9EB3-5AE8C0962A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763655" y="6054562"/>
              <a:ext cx="1306426" cy="768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Shape 97">
            <a:extLst>
              <a:ext uri="{FF2B5EF4-FFF2-40B4-BE49-F238E27FC236}">
                <a16:creationId xmlns:a16="http://schemas.microsoft.com/office/drawing/2014/main" id="{1B21CC60-6385-F0D2-4672-04D4A3FFBC78}"/>
              </a:ext>
            </a:extLst>
          </p:cNvPr>
          <p:cNvSpPr txBox="1">
            <a:spLocks/>
          </p:cNvSpPr>
          <p:nvPr/>
        </p:nvSpPr>
        <p:spPr>
          <a:xfrm>
            <a:off x="838200" y="1921692"/>
            <a:ext cx="10515600" cy="42843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spcBef>
                <a:spcPts val="0"/>
              </a:spcBef>
              <a:buClr>
                <a:schemeClr val="dk1"/>
              </a:buClr>
              <a:buSzPct val="100000"/>
              <a:buAutoNum type="alphaLcPeriod"/>
            </a:pPr>
            <a:r>
              <a:rPr lang="el-GR" sz="3200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β</a:t>
            </a:r>
            <a:r>
              <a:rPr lang="en-GB" sz="3200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2 adrenergic receptor antagonists</a:t>
            </a:r>
          </a:p>
          <a:p>
            <a:pPr marL="514350" indent="-514350">
              <a:spcBef>
                <a:spcPts val="0"/>
              </a:spcBef>
              <a:buClr>
                <a:schemeClr val="dk1"/>
              </a:buClr>
              <a:buSzPct val="100000"/>
              <a:buAutoNum type="alphaLcPeriod"/>
            </a:pPr>
            <a:r>
              <a:rPr lang="en-GB" sz="3200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Muscarinic receptor agonists</a:t>
            </a:r>
          </a:p>
          <a:p>
            <a:pPr marL="514350" indent="-514350">
              <a:spcBef>
                <a:spcPts val="0"/>
              </a:spcBef>
              <a:buClr>
                <a:schemeClr val="dk1"/>
              </a:buClr>
              <a:buSzPct val="100000"/>
              <a:buAutoNum type="alphaLcPeriod"/>
            </a:pPr>
            <a:r>
              <a:rPr lang="el-GR" sz="3200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β</a:t>
            </a:r>
            <a:r>
              <a:rPr lang="en-GB" sz="3200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2 adrenergic receptor agonists</a:t>
            </a:r>
          </a:p>
          <a:p>
            <a:pPr marL="514350" indent="-514350">
              <a:spcBef>
                <a:spcPts val="0"/>
              </a:spcBef>
              <a:buClr>
                <a:schemeClr val="dk1"/>
              </a:buClr>
              <a:buSzPct val="100000"/>
              <a:buAutoNum type="alphaLcPeriod"/>
            </a:pPr>
            <a:r>
              <a:rPr lang="el-GR" sz="3200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β</a:t>
            </a:r>
            <a:r>
              <a:rPr lang="en-GB" sz="3200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1 adrenergic receptor antagonists</a:t>
            </a:r>
          </a:p>
        </p:txBody>
      </p:sp>
    </p:spTree>
    <p:extLst>
      <p:ext uri="{BB962C8B-B14F-4D97-AF65-F5344CB8AC3E}">
        <p14:creationId xmlns:p14="http://schemas.microsoft.com/office/powerpoint/2010/main" val="282545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72DFE-41DF-354C-8D55-8F462048E28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293267"/>
          </a:solidFill>
          <a:ln>
            <a:solidFill>
              <a:srgbClr val="293267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00B0F0"/>
                </a:solidFill>
              </a:rPr>
              <a:t>Q13. </a:t>
            </a:r>
            <a:r>
              <a:rPr lang="en-US" sz="3200" b="1" dirty="0">
                <a:solidFill>
                  <a:schemeClr val="bg1"/>
                </a:solidFill>
              </a:rPr>
              <a:t>You are talking to a patient in an asthma clinic who shows you a list of her medications. She has been prescribed a salbutamol inhaler. What class of drug is salbutamol?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4BAD0E53-7C5C-A14F-9980-0CB4F341B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9181" y="6173037"/>
            <a:ext cx="9335310" cy="550159"/>
          </a:xfrm>
        </p:spPr>
        <p:txBody>
          <a:bodyPr/>
          <a:lstStyle/>
          <a:p>
            <a:pPr algn="l"/>
            <a:r>
              <a:rPr lang="en-US" dirty="0"/>
              <a:t>The Peer Teaching and MedSoc are not liable for false or misleading information. This session was created by students, for students, as a revision resource, therefore any resemblance to university questions is purely coincidental. Content has not been reviewed by and is therefore unaffiliated with Sheffield Medical School.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4442BA4-4209-724A-A942-FC70F7AB7A32}"/>
              </a:ext>
            </a:extLst>
          </p:cNvPr>
          <p:cNvSpPr/>
          <p:nvPr/>
        </p:nvSpPr>
        <p:spPr>
          <a:xfrm>
            <a:off x="137710" y="5650746"/>
            <a:ext cx="1089552" cy="117260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342140D-D47C-1944-A9AE-F0B86BD206D6}"/>
              </a:ext>
            </a:extLst>
          </p:cNvPr>
          <p:cNvGrpSpPr/>
          <p:nvPr/>
        </p:nvGrpSpPr>
        <p:grpSpPr>
          <a:xfrm>
            <a:off x="0" y="5582490"/>
            <a:ext cx="12070081" cy="1297375"/>
            <a:chOff x="0" y="5582490"/>
            <a:chExt cx="12070081" cy="1297375"/>
          </a:xfrm>
        </p:grpSpPr>
        <p:pic>
          <p:nvPicPr>
            <p:cNvPr id="7" name="Picture 4" descr="SHEFFIELD PEER TEACHING SOCIETY">
              <a:extLst>
                <a:ext uri="{FF2B5EF4-FFF2-40B4-BE49-F238E27FC236}">
                  <a16:creationId xmlns:a16="http://schemas.microsoft.com/office/drawing/2014/main" id="{756BA6DE-3C99-BD42-AB91-68D3A1842C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91" b="95814" l="1386" r="96767">
                          <a14:foregroundMark x1="76443" y1="31163" x2="61432" y2="20000"/>
                          <a14:foregroundMark x1="61432" y1="20000" x2="38799" y2="17442"/>
                          <a14:foregroundMark x1="38799" y1="17442" x2="26328" y2="23488"/>
                          <a14:foregroundMark x1="26328" y1="23488" x2="21478" y2="33953"/>
                          <a14:foregroundMark x1="21478" y1="33953" x2="24711" y2="56512"/>
                          <a14:foregroundMark x1="24711" y1="56512" x2="34642" y2="73721"/>
                          <a14:foregroundMark x1="34642" y1="73721" x2="41570" y2="80000"/>
                          <a14:foregroundMark x1="41570" y1="80000" x2="49885" y2="82558"/>
                          <a14:foregroundMark x1="49885" y1="82558" x2="59584" y2="81860"/>
                          <a14:foregroundMark x1="59584" y1="81860" x2="69515" y2="74884"/>
                          <a14:foregroundMark x1="69515" y1="74884" x2="83603" y2="41628"/>
                          <a14:foregroundMark x1="42725" y1="21860" x2="67898" y2="29070"/>
                          <a14:foregroundMark x1="67898" y1="29070" x2="42263" y2="18140"/>
                          <a14:foregroundMark x1="42263" y1="18140" x2="33256" y2="16512"/>
                          <a14:foregroundMark x1="33256" y1="16512" x2="49885" y2="15814"/>
                          <a14:foregroundMark x1="49885" y1="15814" x2="59815" y2="17209"/>
                          <a14:foregroundMark x1="59815" y1="17209" x2="42725" y2="15349"/>
                          <a14:foregroundMark x1="42725" y1="15349" x2="66513" y2="19535"/>
                          <a14:foregroundMark x1="66513" y1="19535" x2="78060" y2="31395"/>
                          <a14:foregroundMark x1="78060" y1="31395" x2="70901" y2="20233"/>
                          <a14:foregroundMark x1="70901" y1="20233" x2="77829" y2="31860"/>
                          <a14:foregroundMark x1="77829" y1="31860" x2="71132" y2="22093"/>
                          <a14:foregroundMark x1="71132" y1="22093" x2="76212" y2="30698"/>
                          <a14:foregroundMark x1="76212" y1="30698" x2="76212" y2="31163"/>
                          <a14:foregroundMark x1="24942" y1="23256" x2="18476" y2="29302"/>
                          <a14:foregroundMark x1="18476" y1="29302" x2="25866" y2="22326"/>
                          <a14:foregroundMark x1="25866" y1="22326" x2="17090" y2="32326"/>
                          <a14:foregroundMark x1="34411" y1="16977" x2="22864" y2="18837"/>
                          <a14:foregroundMark x1="22864" y1="18837" x2="16397" y2="24884"/>
                          <a14:foregroundMark x1="16397" y1="24884" x2="12933" y2="33023"/>
                          <a14:foregroundMark x1="12933" y1="33023" x2="13857" y2="53721"/>
                          <a14:foregroundMark x1="13857" y1="53721" x2="23788" y2="75814"/>
                          <a14:foregroundMark x1="23788" y1="75814" x2="34642" y2="84419"/>
                          <a14:foregroundMark x1="34642" y1="84419" x2="46651" y2="87209"/>
                          <a14:foregroundMark x1="46651" y1="87209" x2="57506" y2="83256"/>
                          <a14:foregroundMark x1="57506" y1="83256" x2="73210" y2="66512"/>
                          <a14:foregroundMark x1="73210" y1="66512" x2="80139" y2="46047"/>
                          <a14:foregroundMark x1="80139" y1="46047" x2="80370" y2="30930"/>
                          <a14:foregroundMark x1="80370" y1="30930" x2="75520" y2="19302"/>
                          <a14:foregroundMark x1="75520" y1="19302" x2="64896" y2="13023"/>
                          <a14:foregroundMark x1="64896" y1="13023" x2="56981" y2="10781"/>
                          <a14:foregroundMark x1="40046" y1="11177" x2="35104" y2="12326"/>
                          <a14:foregroundMark x1="35104" y1="12326" x2="17783" y2="29070"/>
                          <a14:foregroundMark x1="17783" y1="29070" x2="15473" y2="56512"/>
                          <a14:foregroundMark x1="15473" y1="56512" x2="17321" y2="67442"/>
                          <a14:foregroundMark x1="17321" y1="67442" x2="22402" y2="76047"/>
                          <a14:foregroundMark x1="22402" y1="76047" x2="30716" y2="82093"/>
                          <a14:foregroundMark x1="30716" y1="82093" x2="43418" y2="85116"/>
                          <a14:foregroundMark x1="43418" y1="85116" x2="54273" y2="84884"/>
                          <a14:foregroundMark x1="54273" y1="84884" x2="76443" y2="74186"/>
                          <a14:foregroundMark x1="76443" y1="74186" x2="82679" y2="66512"/>
                          <a14:foregroundMark x1="82679" y1="66512" x2="86605" y2="56744"/>
                          <a14:foregroundMark x1="86605" y1="56744" x2="87298" y2="39767"/>
                          <a14:foregroundMark x1="87298" y1="39767" x2="80831" y2="20233"/>
                          <a14:foregroundMark x1="94919" y1="52558" x2="94919" y2="52558"/>
                          <a14:foregroundMark x1="9469" y1="64419" x2="9469" y2="64419"/>
                          <a14:foregroundMark x1="45958" y1="92791" x2="45958" y2="92791"/>
                          <a14:foregroundMark x1="6928" y1="50698" x2="6928" y2="50698"/>
                          <a14:foregroundMark x1="49192" y1="3023" x2="49192" y2="3023"/>
                          <a14:foregroundMark x1="40647" y1="91163" x2="56813" y2="90698"/>
                          <a14:foregroundMark x1="56813" y1="90698" x2="69284" y2="81395"/>
                          <a14:foregroundMark x1="26328" y1="26512" x2="37182" y2="25349"/>
                          <a14:foregroundMark x1="37182" y1="25349" x2="27021" y2="28372"/>
                          <a14:foregroundMark x1="27021" y1="28372" x2="41801" y2="16279"/>
                          <a14:foregroundMark x1="41801" y1="16279" x2="35335" y2="24186"/>
                          <a14:foregroundMark x1="35335" y1="24186" x2="30947" y2="26744"/>
                          <a14:foregroundMark x1="1386" y1="50698" x2="1386" y2="50698"/>
                          <a14:foregroundMark x1="96767" y1="50000" x2="96767" y2="50000"/>
                          <a14:backgroundMark x1="693" y1="49302" x2="693" y2="49302"/>
                          <a14:backgroundMark x1="13626" y1="16279" x2="5312" y2="27442"/>
                          <a14:backgroundMark x1="33487" y1="96744" x2="49423" y2="97209"/>
                          <a14:backgroundMark x1="49423" y1="97209" x2="77598" y2="92558"/>
                          <a14:backgroundMark x1="4850" y1="72558" x2="3464" y2="28605"/>
                          <a14:backgroundMark x1="3464" y1="68837" x2="25404" y2="90465"/>
                          <a14:backgroundMark x1="25404" y1="90465" x2="36721" y2="95349"/>
                          <a14:backgroundMark x1="66513" y1="95349" x2="89376" y2="75116"/>
                          <a14:backgroundMark x1="89376" y1="75116" x2="97460" y2="59767"/>
                          <a14:backgroundMark x1="97460" y1="59767" x2="96998" y2="42093"/>
                          <a14:backgroundMark x1="96998" y1="42093" x2="87529" y2="15581"/>
                          <a14:backgroundMark x1="7852" y1="22791" x2="36028" y2="8140"/>
                          <a14:backgroundMark x1="36028" y1="8140" x2="53118" y2="7209"/>
                          <a14:backgroundMark x1="53118" y1="7209" x2="69053" y2="7907"/>
                          <a14:backgroundMark x1="69053" y1="7907" x2="84296" y2="16047"/>
                          <a14:backgroundMark x1="84296" y1="16047" x2="92610" y2="260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82490"/>
              <a:ext cx="1306426" cy="1297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Sheffield Medical Society">
              <a:extLst>
                <a:ext uri="{FF2B5EF4-FFF2-40B4-BE49-F238E27FC236}">
                  <a16:creationId xmlns:a16="http://schemas.microsoft.com/office/drawing/2014/main" id="{96ADA7C3-3F09-9349-9EB3-5AE8C0962A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763655" y="6054562"/>
              <a:ext cx="1306426" cy="768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Shape 97">
            <a:extLst>
              <a:ext uri="{FF2B5EF4-FFF2-40B4-BE49-F238E27FC236}">
                <a16:creationId xmlns:a16="http://schemas.microsoft.com/office/drawing/2014/main" id="{1B21CC60-6385-F0D2-4672-04D4A3FFBC78}"/>
              </a:ext>
            </a:extLst>
          </p:cNvPr>
          <p:cNvSpPr txBox="1">
            <a:spLocks/>
          </p:cNvSpPr>
          <p:nvPr/>
        </p:nvSpPr>
        <p:spPr>
          <a:xfrm>
            <a:off x="838200" y="1921692"/>
            <a:ext cx="10515600" cy="42843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spcBef>
                <a:spcPts val="0"/>
              </a:spcBef>
              <a:buClr>
                <a:schemeClr val="dk1"/>
              </a:buClr>
              <a:buSzPct val="100000"/>
              <a:buAutoNum type="alphaLcPeriod"/>
            </a:pPr>
            <a:r>
              <a:rPr lang="el-GR" sz="3200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β</a:t>
            </a:r>
            <a:r>
              <a:rPr lang="en-GB" sz="3200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2 adrenergic receptor antagonists</a:t>
            </a:r>
          </a:p>
          <a:p>
            <a:pPr marL="514350" indent="-514350">
              <a:spcBef>
                <a:spcPts val="0"/>
              </a:spcBef>
              <a:buClr>
                <a:schemeClr val="dk1"/>
              </a:buClr>
              <a:buSzPct val="100000"/>
              <a:buAutoNum type="alphaLcPeriod"/>
            </a:pPr>
            <a:r>
              <a:rPr lang="en-GB" sz="3200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Muscarinic receptor agonists</a:t>
            </a:r>
          </a:p>
          <a:p>
            <a:pPr marL="514350" indent="-514350">
              <a:spcBef>
                <a:spcPts val="0"/>
              </a:spcBef>
              <a:buClr>
                <a:schemeClr val="dk1"/>
              </a:buClr>
              <a:buSzPct val="100000"/>
              <a:buAutoNum type="alphaLcPeriod"/>
            </a:pPr>
            <a:r>
              <a:rPr lang="el-GR" sz="32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β</a:t>
            </a:r>
            <a:r>
              <a:rPr lang="en-GB" sz="32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2 adrenergic receptor agonists</a:t>
            </a:r>
          </a:p>
          <a:p>
            <a:pPr marL="514350" indent="-514350">
              <a:spcBef>
                <a:spcPts val="0"/>
              </a:spcBef>
              <a:buClr>
                <a:schemeClr val="dk1"/>
              </a:buClr>
              <a:buSzPct val="100000"/>
              <a:buAutoNum type="alphaLcPeriod"/>
            </a:pPr>
            <a:r>
              <a:rPr lang="el-GR" sz="3200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β</a:t>
            </a:r>
            <a:r>
              <a:rPr lang="en-GB" sz="3200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1 adrenergic receptor antagonists</a:t>
            </a:r>
          </a:p>
        </p:txBody>
      </p:sp>
    </p:spTree>
    <p:extLst>
      <p:ext uri="{BB962C8B-B14F-4D97-AF65-F5344CB8AC3E}">
        <p14:creationId xmlns:p14="http://schemas.microsoft.com/office/powerpoint/2010/main" val="335246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72DFE-41DF-354C-8D55-8F462048E28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293267"/>
          </a:solidFill>
          <a:ln>
            <a:solidFill>
              <a:srgbClr val="293267"/>
            </a:solidFill>
          </a:ln>
        </p:spPr>
        <p:txBody>
          <a:bodyPr>
            <a:noAutofit/>
          </a:bodyPr>
          <a:lstStyle/>
          <a:p>
            <a:pPr algn="ctr"/>
            <a:r>
              <a:rPr lang="fr-FR" sz="3600" dirty="0">
                <a:solidFill>
                  <a:schemeClr val="bg1"/>
                </a:solidFill>
                <a:latin typeface="+mn-lt"/>
              </a:rPr>
              <a:t>Ventilation (V) / perfusion (Q) </a:t>
            </a:r>
            <a:r>
              <a:rPr lang="fr-FR" sz="3600" dirty="0" err="1">
                <a:solidFill>
                  <a:schemeClr val="bg1"/>
                </a:solidFill>
                <a:latin typeface="+mn-lt"/>
              </a:rPr>
              <a:t>coupling</a:t>
            </a:r>
            <a:endParaRPr lang="en-US" sz="6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4BAD0E53-7C5C-A14F-9980-0CB4F341B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9181" y="6173037"/>
            <a:ext cx="9335310" cy="550159"/>
          </a:xfrm>
        </p:spPr>
        <p:txBody>
          <a:bodyPr/>
          <a:lstStyle/>
          <a:p>
            <a:pPr algn="l"/>
            <a:r>
              <a:rPr lang="en-US" dirty="0"/>
              <a:t>The Peer Teaching and MedSoc are not liable for false or misleading information. This session was created by students, for students, as a revision resource, therefore any resemblance to university questions is purely coincidental. Content has not been reviewed by and is therefore unaffiliated with Sheffield Medical School.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4442BA4-4209-724A-A942-FC70F7AB7A32}"/>
              </a:ext>
            </a:extLst>
          </p:cNvPr>
          <p:cNvSpPr/>
          <p:nvPr/>
        </p:nvSpPr>
        <p:spPr>
          <a:xfrm>
            <a:off x="137710" y="5650746"/>
            <a:ext cx="1089552" cy="117260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342140D-D47C-1944-A9AE-F0B86BD206D6}"/>
              </a:ext>
            </a:extLst>
          </p:cNvPr>
          <p:cNvGrpSpPr/>
          <p:nvPr/>
        </p:nvGrpSpPr>
        <p:grpSpPr>
          <a:xfrm>
            <a:off x="0" y="5582490"/>
            <a:ext cx="12070081" cy="1297375"/>
            <a:chOff x="0" y="5582490"/>
            <a:chExt cx="12070081" cy="1297375"/>
          </a:xfrm>
        </p:grpSpPr>
        <p:pic>
          <p:nvPicPr>
            <p:cNvPr id="7" name="Picture 4" descr="SHEFFIELD PEER TEACHING SOCIETY">
              <a:extLst>
                <a:ext uri="{FF2B5EF4-FFF2-40B4-BE49-F238E27FC236}">
                  <a16:creationId xmlns:a16="http://schemas.microsoft.com/office/drawing/2014/main" id="{756BA6DE-3C99-BD42-AB91-68D3A1842C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91" b="95814" l="1386" r="96767">
                          <a14:foregroundMark x1="76443" y1="31163" x2="61432" y2="20000"/>
                          <a14:foregroundMark x1="61432" y1="20000" x2="38799" y2="17442"/>
                          <a14:foregroundMark x1="38799" y1="17442" x2="26328" y2="23488"/>
                          <a14:foregroundMark x1="26328" y1="23488" x2="21478" y2="33953"/>
                          <a14:foregroundMark x1="21478" y1="33953" x2="24711" y2="56512"/>
                          <a14:foregroundMark x1="24711" y1="56512" x2="34642" y2="73721"/>
                          <a14:foregroundMark x1="34642" y1="73721" x2="41570" y2="80000"/>
                          <a14:foregroundMark x1="41570" y1="80000" x2="49885" y2="82558"/>
                          <a14:foregroundMark x1="49885" y1="82558" x2="59584" y2="81860"/>
                          <a14:foregroundMark x1="59584" y1="81860" x2="69515" y2="74884"/>
                          <a14:foregroundMark x1="69515" y1="74884" x2="83603" y2="41628"/>
                          <a14:foregroundMark x1="42725" y1="21860" x2="67898" y2="29070"/>
                          <a14:foregroundMark x1="67898" y1="29070" x2="42263" y2="18140"/>
                          <a14:foregroundMark x1="42263" y1="18140" x2="33256" y2="16512"/>
                          <a14:foregroundMark x1="33256" y1="16512" x2="49885" y2="15814"/>
                          <a14:foregroundMark x1="49885" y1="15814" x2="59815" y2="17209"/>
                          <a14:foregroundMark x1="59815" y1="17209" x2="42725" y2="15349"/>
                          <a14:foregroundMark x1="42725" y1="15349" x2="66513" y2="19535"/>
                          <a14:foregroundMark x1="66513" y1="19535" x2="78060" y2="31395"/>
                          <a14:foregroundMark x1="78060" y1="31395" x2="70901" y2="20233"/>
                          <a14:foregroundMark x1="70901" y1="20233" x2="77829" y2="31860"/>
                          <a14:foregroundMark x1="77829" y1="31860" x2="71132" y2="22093"/>
                          <a14:foregroundMark x1="71132" y1="22093" x2="76212" y2="30698"/>
                          <a14:foregroundMark x1="76212" y1="30698" x2="76212" y2="31163"/>
                          <a14:foregroundMark x1="24942" y1="23256" x2="18476" y2="29302"/>
                          <a14:foregroundMark x1="18476" y1="29302" x2="25866" y2="22326"/>
                          <a14:foregroundMark x1="25866" y1="22326" x2="17090" y2="32326"/>
                          <a14:foregroundMark x1="34411" y1="16977" x2="22864" y2="18837"/>
                          <a14:foregroundMark x1="22864" y1="18837" x2="16397" y2="24884"/>
                          <a14:foregroundMark x1="16397" y1="24884" x2="12933" y2="33023"/>
                          <a14:foregroundMark x1="12933" y1="33023" x2="13857" y2="53721"/>
                          <a14:foregroundMark x1="13857" y1="53721" x2="23788" y2="75814"/>
                          <a14:foregroundMark x1="23788" y1="75814" x2="34642" y2="84419"/>
                          <a14:foregroundMark x1="34642" y1="84419" x2="46651" y2="87209"/>
                          <a14:foregroundMark x1="46651" y1="87209" x2="57506" y2="83256"/>
                          <a14:foregroundMark x1="57506" y1="83256" x2="73210" y2="66512"/>
                          <a14:foregroundMark x1="73210" y1="66512" x2="80139" y2="46047"/>
                          <a14:foregroundMark x1="80139" y1="46047" x2="80370" y2="30930"/>
                          <a14:foregroundMark x1="80370" y1="30930" x2="75520" y2="19302"/>
                          <a14:foregroundMark x1="75520" y1="19302" x2="64896" y2="13023"/>
                          <a14:foregroundMark x1="64896" y1="13023" x2="56981" y2="10781"/>
                          <a14:foregroundMark x1="40046" y1="11177" x2="35104" y2="12326"/>
                          <a14:foregroundMark x1="35104" y1="12326" x2="17783" y2="29070"/>
                          <a14:foregroundMark x1="17783" y1="29070" x2="15473" y2="56512"/>
                          <a14:foregroundMark x1="15473" y1="56512" x2="17321" y2="67442"/>
                          <a14:foregroundMark x1="17321" y1="67442" x2="22402" y2="76047"/>
                          <a14:foregroundMark x1="22402" y1="76047" x2="30716" y2="82093"/>
                          <a14:foregroundMark x1="30716" y1="82093" x2="43418" y2="85116"/>
                          <a14:foregroundMark x1="43418" y1="85116" x2="54273" y2="84884"/>
                          <a14:foregroundMark x1="54273" y1="84884" x2="76443" y2="74186"/>
                          <a14:foregroundMark x1="76443" y1="74186" x2="82679" y2="66512"/>
                          <a14:foregroundMark x1="82679" y1="66512" x2="86605" y2="56744"/>
                          <a14:foregroundMark x1="86605" y1="56744" x2="87298" y2="39767"/>
                          <a14:foregroundMark x1="87298" y1="39767" x2="80831" y2="20233"/>
                          <a14:foregroundMark x1="94919" y1="52558" x2="94919" y2="52558"/>
                          <a14:foregroundMark x1="9469" y1="64419" x2="9469" y2="64419"/>
                          <a14:foregroundMark x1="45958" y1="92791" x2="45958" y2="92791"/>
                          <a14:foregroundMark x1="6928" y1="50698" x2="6928" y2="50698"/>
                          <a14:foregroundMark x1="49192" y1="3023" x2="49192" y2="3023"/>
                          <a14:foregroundMark x1="40647" y1="91163" x2="56813" y2="90698"/>
                          <a14:foregroundMark x1="56813" y1="90698" x2="69284" y2="81395"/>
                          <a14:foregroundMark x1="26328" y1="26512" x2="37182" y2="25349"/>
                          <a14:foregroundMark x1="37182" y1="25349" x2="27021" y2="28372"/>
                          <a14:foregroundMark x1="27021" y1="28372" x2="41801" y2="16279"/>
                          <a14:foregroundMark x1="41801" y1="16279" x2="35335" y2="24186"/>
                          <a14:foregroundMark x1="35335" y1="24186" x2="30947" y2="26744"/>
                          <a14:foregroundMark x1="1386" y1="50698" x2="1386" y2="50698"/>
                          <a14:foregroundMark x1="96767" y1="50000" x2="96767" y2="50000"/>
                          <a14:backgroundMark x1="693" y1="49302" x2="693" y2="49302"/>
                          <a14:backgroundMark x1="13626" y1="16279" x2="5312" y2="27442"/>
                          <a14:backgroundMark x1="33487" y1="96744" x2="49423" y2="97209"/>
                          <a14:backgroundMark x1="49423" y1="97209" x2="77598" y2="92558"/>
                          <a14:backgroundMark x1="4850" y1="72558" x2="3464" y2="28605"/>
                          <a14:backgroundMark x1="3464" y1="68837" x2="25404" y2="90465"/>
                          <a14:backgroundMark x1="25404" y1="90465" x2="36721" y2="95349"/>
                          <a14:backgroundMark x1="66513" y1="95349" x2="89376" y2="75116"/>
                          <a14:backgroundMark x1="89376" y1="75116" x2="97460" y2="59767"/>
                          <a14:backgroundMark x1="97460" y1="59767" x2="96998" y2="42093"/>
                          <a14:backgroundMark x1="96998" y1="42093" x2="87529" y2="15581"/>
                          <a14:backgroundMark x1="7852" y1="22791" x2="36028" y2="8140"/>
                          <a14:backgroundMark x1="36028" y1="8140" x2="53118" y2="7209"/>
                          <a14:backgroundMark x1="53118" y1="7209" x2="69053" y2="7907"/>
                          <a14:backgroundMark x1="69053" y1="7907" x2="84296" y2="16047"/>
                          <a14:backgroundMark x1="84296" y1="16047" x2="92610" y2="260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82490"/>
              <a:ext cx="1306426" cy="1297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Sheffield Medical Society">
              <a:extLst>
                <a:ext uri="{FF2B5EF4-FFF2-40B4-BE49-F238E27FC236}">
                  <a16:creationId xmlns:a16="http://schemas.microsoft.com/office/drawing/2014/main" id="{96ADA7C3-3F09-9349-9EB3-5AE8C0962A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763655" y="6054562"/>
              <a:ext cx="1306426" cy="768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FE8111C-7081-3D0D-158E-B72D59F6DE5F}"/>
              </a:ext>
            </a:extLst>
          </p:cNvPr>
          <p:cNvSpPr txBox="1"/>
          <p:nvPr/>
        </p:nvSpPr>
        <p:spPr>
          <a:xfrm>
            <a:off x="8004212" y="4732312"/>
            <a:ext cx="40658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=dDBX-z07n9I</a:t>
            </a:r>
          </a:p>
        </p:txBody>
      </p:sp>
      <p:sp>
        <p:nvSpPr>
          <p:cNvPr id="4" name="Can 8">
            <a:extLst>
              <a:ext uri="{FF2B5EF4-FFF2-40B4-BE49-F238E27FC236}">
                <a16:creationId xmlns:a16="http://schemas.microsoft.com/office/drawing/2014/main" id="{161FC75E-2C44-C6CB-17B4-2F619FFAE754}"/>
              </a:ext>
            </a:extLst>
          </p:cNvPr>
          <p:cNvSpPr/>
          <p:nvPr/>
        </p:nvSpPr>
        <p:spPr>
          <a:xfrm rot="16200000">
            <a:off x="5368240" y="3183816"/>
            <a:ext cx="1042987" cy="3743325"/>
          </a:xfrm>
          <a:prstGeom prst="can">
            <a:avLst/>
          </a:prstGeom>
          <a:solidFill>
            <a:srgbClr val="C00000"/>
          </a:solid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14">
            <a:extLst>
              <a:ext uri="{FF2B5EF4-FFF2-40B4-BE49-F238E27FC236}">
                <a16:creationId xmlns:a16="http://schemas.microsoft.com/office/drawing/2014/main" id="{FA99B8C8-DAF0-20C1-65D4-A1D56341E8AD}"/>
              </a:ext>
            </a:extLst>
          </p:cNvPr>
          <p:cNvSpPr/>
          <p:nvPr/>
        </p:nvSpPr>
        <p:spPr>
          <a:xfrm>
            <a:off x="4782453" y="1989636"/>
            <a:ext cx="2214562" cy="2486025"/>
          </a:xfrm>
          <a:custGeom>
            <a:avLst/>
            <a:gdLst>
              <a:gd name="connsiteX0" fmla="*/ 500062 w 2214562"/>
              <a:gd name="connsiteY0" fmla="*/ 114300 h 2486025"/>
              <a:gd name="connsiteX1" fmla="*/ 485775 w 2214562"/>
              <a:gd name="connsiteY1" fmla="*/ 728662 h 2486025"/>
              <a:gd name="connsiteX2" fmla="*/ 442912 w 2214562"/>
              <a:gd name="connsiteY2" fmla="*/ 742950 h 2486025"/>
              <a:gd name="connsiteX3" fmla="*/ 357187 w 2214562"/>
              <a:gd name="connsiteY3" fmla="*/ 800100 h 2486025"/>
              <a:gd name="connsiteX4" fmla="*/ 314325 w 2214562"/>
              <a:gd name="connsiteY4" fmla="*/ 828675 h 2486025"/>
              <a:gd name="connsiteX5" fmla="*/ 271462 w 2214562"/>
              <a:gd name="connsiteY5" fmla="*/ 857250 h 2486025"/>
              <a:gd name="connsiteX6" fmla="*/ 214312 w 2214562"/>
              <a:gd name="connsiteY6" fmla="*/ 900112 h 2486025"/>
              <a:gd name="connsiteX7" fmla="*/ 85725 w 2214562"/>
              <a:gd name="connsiteY7" fmla="*/ 1042987 h 2486025"/>
              <a:gd name="connsiteX8" fmla="*/ 71437 w 2214562"/>
              <a:gd name="connsiteY8" fmla="*/ 1085850 h 2486025"/>
              <a:gd name="connsiteX9" fmla="*/ 42862 w 2214562"/>
              <a:gd name="connsiteY9" fmla="*/ 1143000 h 2486025"/>
              <a:gd name="connsiteX10" fmla="*/ 28575 w 2214562"/>
              <a:gd name="connsiteY10" fmla="*/ 1214437 h 2486025"/>
              <a:gd name="connsiteX11" fmla="*/ 0 w 2214562"/>
              <a:gd name="connsiteY11" fmla="*/ 1300162 h 2486025"/>
              <a:gd name="connsiteX12" fmla="*/ 14287 w 2214562"/>
              <a:gd name="connsiteY12" fmla="*/ 1800225 h 2486025"/>
              <a:gd name="connsiteX13" fmla="*/ 42862 w 2214562"/>
              <a:gd name="connsiteY13" fmla="*/ 1943100 h 2486025"/>
              <a:gd name="connsiteX14" fmla="*/ 71437 w 2214562"/>
              <a:gd name="connsiteY14" fmla="*/ 2085975 h 2486025"/>
              <a:gd name="connsiteX15" fmla="*/ 128587 w 2214562"/>
              <a:gd name="connsiteY15" fmla="*/ 2171700 h 2486025"/>
              <a:gd name="connsiteX16" fmla="*/ 171450 w 2214562"/>
              <a:gd name="connsiteY16" fmla="*/ 2200275 h 2486025"/>
              <a:gd name="connsiteX17" fmla="*/ 271462 w 2214562"/>
              <a:gd name="connsiteY17" fmla="*/ 2328862 h 2486025"/>
              <a:gd name="connsiteX18" fmla="*/ 357187 w 2214562"/>
              <a:gd name="connsiteY18" fmla="*/ 2371725 h 2486025"/>
              <a:gd name="connsiteX19" fmla="*/ 400050 w 2214562"/>
              <a:gd name="connsiteY19" fmla="*/ 2400300 h 2486025"/>
              <a:gd name="connsiteX20" fmla="*/ 457200 w 2214562"/>
              <a:gd name="connsiteY20" fmla="*/ 2414587 h 2486025"/>
              <a:gd name="connsiteX21" fmla="*/ 557212 w 2214562"/>
              <a:gd name="connsiteY21" fmla="*/ 2443162 h 2486025"/>
              <a:gd name="connsiteX22" fmla="*/ 642937 w 2214562"/>
              <a:gd name="connsiteY22" fmla="*/ 2457450 h 2486025"/>
              <a:gd name="connsiteX23" fmla="*/ 714375 w 2214562"/>
              <a:gd name="connsiteY23" fmla="*/ 2471737 h 2486025"/>
              <a:gd name="connsiteX24" fmla="*/ 1014412 w 2214562"/>
              <a:gd name="connsiteY24" fmla="*/ 2486025 h 2486025"/>
              <a:gd name="connsiteX25" fmla="*/ 1328737 w 2214562"/>
              <a:gd name="connsiteY25" fmla="*/ 2471737 h 2486025"/>
              <a:gd name="connsiteX26" fmla="*/ 1371600 w 2214562"/>
              <a:gd name="connsiteY26" fmla="*/ 2457450 h 2486025"/>
              <a:gd name="connsiteX27" fmla="*/ 1457325 w 2214562"/>
              <a:gd name="connsiteY27" fmla="*/ 2443162 h 2486025"/>
              <a:gd name="connsiteX28" fmla="*/ 1500187 w 2214562"/>
              <a:gd name="connsiteY28" fmla="*/ 2428875 h 2486025"/>
              <a:gd name="connsiteX29" fmla="*/ 1571625 w 2214562"/>
              <a:gd name="connsiteY29" fmla="*/ 2414587 h 2486025"/>
              <a:gd name="connsiteX30" fmla="*/ 1671637 w 2214562"/>
              <a:gd name="connsiteY30" fmla="*/ 2371725 h 2486025"/>
              <a:gd name="connsiteX31" fmla="*/ 1728787 w 2214562"/>
              <a:gd name="connsiteY31" fmla="*/ 2357437 h 2486025"/>
              <a:gd name="connsiteX32" fmla="*/ 1828800 w 2214562"/>
              <a:gd name="connsiteY32" fmla="*/ 2286000 h 2486025"/>
              <a:gd name="connsiteX33" fmla="*/ 1943100 w 2214562"/>
              <a:gd name="connsiteY33" fmla="*/ 2200275 h 2486025"/>
              <a:gd name="connsiteX34" fmla="*/ 2043112 w 2214562"/>
              <a:gd name="connsiteY34" fmla="*/ 2100262 h 2486025"/>
              <a:gd name="connsiteX35" fmla="*/ 2085975 w 2214562"/>
              <a:gd name="connsiteY35" fmla="*/ 2057400 h 2486025"/>
              <a:gd name="connsiteX36" fmla="*/ 2143125 w 2214562"/>
              <a:gd name="connsiteY36" fmla="*/ 1971675 h 2486025"/>
              <a:gd name="connsiteX37" fmla="*/ 2157412 w 2214562"/>
              <a:gd name="connsiteY37" fmla="*/ 1928812 h 2486025"/>
              <a:gd name="connsiteX38" fmla="*/ 2185987 w 2214562"/>
              <a:gd name="connsiteY38" fmla="*/ 1885950 h 2486025"/>
              <a:gd name="connsiteX39" fmla="*/ 2214562 w 2214562"/>
              <a:gd name="connsiteY39" fmla="*/ 1771650 h 2486025"/>
              <a:gd name="connsiteX40" fmla="*/ 2200275 w 2214562"/>
              <a:gd name="connsiteY40" fmla="*/ 1528762 h 2486025"/>
              <a:gd name="connsiteX41" fmla="*/ 2185987 w 2214562"/>
              <a:gd name="connsiteY41" fmla="*/ 1485900 h 2486025"/>
              <a:gd name="connsiteX42" fmla="*/ 2157412 w 2214562"/>
              <a:gd name="connsiteY42" fmla="*/ 1343025 h 2486025"/>
              <a:gd name="connsiteX43" fmla="*/ 2128837 w 2214562"/>
              <a:gd name="connsiteY43" fmla="*/ 1243012 h 2486025"/>
              <a:gd name="connsiteX44" fmla="*/ 2100262 w 2214562"/>
              <a:gd name="connsiteY44" fmla="*/ 1200150 h 2486025"/>
              <a:gd name="connsiteX45" fmla="*/ 2071687 w 2214562"/>
              <a:gd name="connsiteY45" fmla="*/ 1143000 h 2486025"/>
              <a:gd name="connsiteX46" fmla="*/ 1971675 w 2214562"/>
              <a:gd name="connsiteY46" fmla="*/ 1042987 h 2486025"/>
              <a:gd name="connsiteX47" fmla="*/ 1928812 w 2214562"/>
              <a:gd name="connsiteY47" fmla="*/ 1000125 h 2486025"/>
              <a:gd name="connsiteX48" fmla="*/ 1885950 w 2214562"/>
              <a:gd name="connsiteY48" fmla="*/ 957262 h 2486025"/>
              <a:gd name="connsiteX49" fmla="*/ 1800225 w 2214562"/>
              <a:gd name="connsiteY49" fmla="*/ 928687 h 2486025"/>
              <a:gd name="connsiteX50" fmla="*/ 1685925 w 2214562"/>
              <a:gd name="connsiteY50" fmla="*/ 900112 h 2486025"/>
              <a:gd name="connsiteX51" fmla="*/ 1600200 w 2214562"/>
              <a:gd name="connsiteY51" fmla="*/ 871537 h 2486025"/>
              <a:gd name="connsiteX52" fmla="*/ 1471612 w 2214562"/>
              <a:gd name="connsiteY52" fmla="*/ 814387 h 2486025"/>
              <a:gd name="connsiteX53" fmla="*/ 1243012 w 2214562"/>
              <a:gd name="connsiteY53" fmla="*/ 771525 h 2486025"/>
              <a:gd name="connsiteX54" fmla="*/ 1243012 w 2214562"/>
              <a:gd name="connsiteY54" fmla="*/ 0 h 248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2214562" h="2486025">
                <a:moveTo>
                  <a:pt x="500062" y="114300"/>
                </a:moveTo>
                <a:cubicBezTo>
                  <a:pt x="495300" y="319087"/>
                  <a:pt x="504321" y="524661"/>
                  <a:pt x="485775" y="728662"/>
                </a:cubicBezTo>
                <a:cubicBezTo>
                  <a:pt x="484411" y="743661"/>
                  <a:pt x="456077" y="735636"/>
                  <a:pt x="442912" y="742950"/>
                </a:cubicBezTo>
                <a:cubicBezTo>
                  <a:pt x="412891" y="759628"/>
                  <a:pt x="385762" y="781050"/>
                  <a:pt x="357187" y="800100"/>
                </a:cubicBezTo>
                <a:lnTo>
                  <a:pt x="314325" y="828675"/>
                </a:lnTo>
                <a:cubicBezTo>
                  <a:pt x="300037" y="838200"/>
                  <a:pt x="285199" y="846947"/>
                  <a:pt x="271462" y="857250"/>
                </a:cubicBezTo>
                <a:cubicBezTo>
                  <a:pt x="252412" y="871537"/>
                  <a:pt x="232012" y="884182"/>
                  <a:pt x="214312" y="900112"/>
                </a:cubicBezTo>
                <a:cubicBezTo>
                  <a:pt x="135417" y="971117"/>
                  <a:pt x="138887" y="972104"/>
                  <a:pt x="85725" y="1042987"/>
                </a:cubicBezTo>
                <a:cubicBezTo>
                  <a:pt x="80962" y="1057275"/>
                  <a:pt x="77370" y="1072007"/>
                  <a:pt x="71437" y="1085850"/>
                </a:cubicBezTo>
                <a:cubicBezTo>
                  <a:pt x="63047" y="1105426"/>
                  <a:pt x="49597" y="1122794"/>
                  <a:pt x="42862" y="1143000"/>
                </a:cubicBezTo>
                <a:cubicBezTo>
                  <a:pt x="35183" y="1166038"/>
                  <a:pt x="34964" y="1191009"/>
                  <a:pt x="28575" y="1214437"/>
                </a:cubicBezTo>
                <a:cubicBezTo>
                  <a:pt x="20650" y="1243496"/>
                  <a:pt x="0" y="1300162"/>
                  <a:pt x="0" y="1300162"/>
                </a:cubicBezTo>
                <a:cubicBezTo>
                  <a:pt x="4762" y="1466850"/>
                  <a:pt x="3195" y="1633839"/>
                  <a:pt x="14287" y="1800225"/>
                </a:cubicBezTo>
                <a:cubicBezTo>
                  <a:pt x="17518" y="1848686"/>
                  <a:pt x="35993" y="1895020"/>
                  <a:pt x="42862" y="1943100"/>
                </a:cubicBezTo>
                <a:cubicBezTo>
                  <a:pt x="46411" y="1967941"/>
                  <a:pt x="52257" y="2051450"/>
                  <a:pt x="71437" y="2085975"/>
                </a:cubicBezTo>
                <a:cubicBezTo>
                  <a:pt x="88115" y="2115996"/>
                  <a:pt x="100012" y="2152650"/>
                  <a:pt x="128587" y="2171700"/>
                </a:cubicBezTo>
                <a:lnTo>
                  <a:pt x="171450" y="2200275"/>
                </a:lnTo>
                <a:cubicBezTo>
                  <a:pt x="211275" y="2260013"/>
                  <a:pt x="221103" y="2286896"/>
                  <a:pt x="271462" y="2328862"/>
                </a:cubicBezTo>
                <a:cubicBezTo>
                  <a:pt x="332879" y="2380043"/>
                  <a:pt x="292752" y="2339507"/>
                  <a:pt x="357187" y="2371725"/>
                </a:cubicBezTo>
                <a:cubicBezTo>
                  <a:pt x="372546" y="2379404"/>
                  <a:pt x="384267" y="2393536"/>
                  <a:pt x="400050" y="2400300"/>
                </a:cubicBezTo>
                <a:cubicBezTo>
                  <a:pt x="418099" y="2408035"/>
                  <a:pt x="438319" y="2409192"/>
                  <a:pt x="457200" y="2414587"/>
                </a:cubicBezTo>
                <a:cubicBezTo>
                  <a:pt x="520762" y="2432748"/>
                  <a:pt x="482750" y="2428270"/>
                  <a:pt x="557212" y="2443162"/>
                </a:cubicBezTo>
                <a:cubicBezTo>
                  <a:pt x="585619" y="2448843"/>
                  <a:pt x="614435" y="2452268"/>
                  <a:pt x="642937" y="2457450"/>
                </a:cubicBezTo>
                <a:cubicBezTo>
                  <a:pt x="666830" y="2461794"/>
                  <a:pt x="690162" y="2469874"/>
                  <a:pt x="714375" y="2471737"/>
                </a:cubicBezTo>
                <a:cubicBezTo>
                  <a:pt x="814206" y="2479416"/>
                  <a:pt x="914400" y="2481262"/>
                  <a:pt x="1014412" y="2486025"/>
                </a:cubicBezTo>
                <a:cubicBezTo>
                  <a:pt x="1119187" y="2481262"/>
                  <a:pt x="1224188" y="2480101"/>
                  <a:pt x="1328737" y="2471737"/>
                </a:cubicBezTo>
                <a:cubicBezTo>
                  <a:pt x="1343749" y="2470536"/>
                  <a:pt x="1356898" y="2460717"/>
                  <a:pt x="1371600" y="2457450"/>
                </a:cubicBezTo>
                <a:cubicBezTo>
                  <a:pt x="1399879" y="2451166"/>
                  <a:pt x="1429046" y="2449446"/>
                  <a:pt x="1457325" y="2443162"/>
                </a:cubicBezTo>
                <a:cubicBezTo>
                  <a:pt x="1472027" y="2439895"/>
                  <a:pt x="1485577" y="2432528"/>
                  <a:pt x="1500187" y="2428875"/>
                </a:cubicBezTo>
                <a:cubicBezTo>
                  <a:pt x="1523746" y="2422985"/>
                  <a:pt x="1547812" y="2419350"/>
                  <a:pt x="1571625" y="2414587"/>
                </a:cubicBezTo>
                <a:cubicBezTo>
                  <a:pt x="1622428" y="2389185"/>
                  <a:pt x="1622582" y="2385741"/>
                  <a:pt x="1671637" y="2371725"/>
                </a:cubicBezTo>
                <a:cubicBezTo>
                  <a:pt x="1690518" y="2366330"/>
                  <a:pt x="1710401" y="2364332"/>
                  <a:pt x="1728787" y="2357437"/>
                </a:cubicBezTo>
                <a:cubicBezTo>
                  <a:pt x="1807840" y="2327792"/>
                  <a:pt x="1767242" y="2336365"/>
                  <a:pt x="1828800" y="2286000"/>
                </a:cubicBezTo>
                <a:cubicBezTo>
                  <a:pt x="1865660" y="2255842"/>
                  <a:pt x="1909424" y="2233951"/>
                  <a:pt x="1943100" y="2200275"/>
                </a:cubicBezTo>
                <a:lnTo>
                  <a:pt x="2043112" y="2100262"/>
                </a:lnTo>
                <a:cubicBezTo>
                  <a:pt x="2057400" y="2085974"/>
                  <a:pt x="2074767" y="2074212"/>
                  <a:pt x="2085975" y="2057400"/>
                </a:cubicBezTo>
                <a:lnTo>
                  <a:pt x="2143125" y="1971675"/>
                </a:lnTo>
                <a:cubicBezTo>
                  <a:pt x="2147887" y="1957387"/>
                  <a:pt x="2150677" y="1942283"/>
                  <a:pt x="2157412" y="1928812"/>
                </a:cubicBezTo>
                <a:cubicBezTo>
                  <a:pt x="2165091" y="1913453"/>
                  <a:pt x="2180119" y="1902087"/>
                  <a:pt x="2185987" y="1885950"/>
                </a:cubicBezTo>
                <a:cubicBezTo>
                  <a:pt x="2199408" y="1849042"/>
                  <a:pt x="2214562" y="1771650"/>
                  <a:pt x="2214562" y="1771650"/>
                </a:cubicBezTo>
                <a:cubicBezTo>
                  <a:pt x="2209800" y="1690687"/>
                  <a:pt x="2208345" y="1609462"/>
                  <a:pt x="2200275" y="1528762"/>
                </a:cubicBezTo>
                <a:cubicBezTo>
                  <a:pt x="2198776" y="1513776"/>
                  <a:pt x="2189373" y="1500575"/>
                  <a:pt x="2185987" y="1485900"/>
                </a:cubicBezTo>
                <a:cubicBezTo>
                  <a:pt x="2175066" y="1438576"/>
                  <a:pt x="2169191" y="1390143"/>
                  <a:pt x="2157412" y="1343025"/>
                </a:cubicBezTo>
                <a:cubicBezTo>
                  <a:pt x="2152833" y="1324710"/>
                  <a:pt x="2139087" y="1263512"/>
                  <a:pt x="2128837" y="1243012"/>
                </a:cubicBezTo>
                <a:cubicBezTo>
                  <a:pt x="2121158" y="1227654"/>
                  <a:pt x="2108781" y="1215059"/>
                  <a:pt x="2100262" y="1200150"/>
                </a:cubicBezTo>
                <a:cubicBezTo>
                  <a:pt x="2089695" y="1181658"/>
                  <a:pt x="2085174" y="1159484"/>
                  <a:pt x="2071687" y="1143000"/>
                </a:cubicBezTo>
                <a:cubicBezTo>
                  <a:pt x="2041832" y="1106511"/>
                  <a:pt x="2005013" y="1076325"/>
                  <a:pt x="1971675" y="1042987"/>
                </a:cubicBezTo>
                <a:lnTo>
                  <a:pt x="1928812" y="1000125"/>
                </a:lnTo>
                <a:cubicBezTo>
                  <a:pt x="1914524" y="985837"/>
                  <a:pt x="1905119" y="963652"/>
                  <a:pt x="1885950" y="957262"/>
                </a:cubicBezTo>
                <a:cubicBezTo>
                  <a:pt x="1857375" y="947737"/>
                  <a:pt x="1829446" y="935992"/>
                  <a:pt x="1800225" y="928687"/>
                </a:cubicBezTo>
                <a:cubicBezTo>
                  <a:pt x="1762125" y="919162"/>
                  <a:pt x="1723182" y="912531"/>
                  <a:pt x="1685925" y="900112"/>
                </a:cubicBezTo>
                <a:cubicBezTo>
                  <a:pt x="1657350" y="890587"/>
                  <a:pt x="1625262" y="888245"/>
                  <a:pt x="1600200" y="871537"/>
                </a:cubicBezTo>
                <a:cubicBezTo>
                  <a:pt x="1551662" y="839179"/>
                  <a:pt x="1539621" y="825721"/>
                  <a:pt x="1471612" y="814387"/>
                </a:cubicBezTo>
                <a:cubicBezTo>
                  <a:pt x="1440143" y="809142"/>
                  <a:pt x="1243012" y="777235"/>
                  <a:pt x="1243012" y="771525"/>
                </a:cubicBezTo>
                <a:lnTo>
                  <a:pt x="1243012" y="0"/>
                </a:ln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3C56A2-FA54-0FD5-7F75-DD3FEEC76A86}"/>
              </a:ext>
            </a:extLst>
          </p:cNvPr>
          <p:cNvSpPr txBox="1"/>
          <p:nvPr/>
        </p:nvSpPr>
        <p:spPr>
          <a:xfrm>
            <a:off x="4369576" y="2492412"/>
            <a:ext cx="825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Alveoli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49DFB2-9177-9463-A0CC-E0258F320D93}"/>
              </a:ext>
            </a:extLst>
          </p:cNvPr>
          <p:cNvSpPr txBox="1"/>
          <p:nvPr/>
        </p:nvSpPr>
        <p:spPr>
          <a:xfrm>
            <a:off x="647049" y="1769229"/>
            <a:ext cx="28663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 = ventilation (air into / out of alveoli)</a:t>
            </a:r>
          </a:p>
          <a:p>
            <a:endParaRPr lang="en-US" dirty="0"/>
          </a:p>
          <a:p>
            <a:r>
              <a:rPr lang="en-US" dirty="0"/>
              <a:t>Q = perfusion (blood to alveoli)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24C3CA0-0DDB-BE7D-A83C-C2DD738827C9}"/>
              </a:ext>
            </a:extLst>
          </p:cNvPr>
          <p:cNvCxnSpPr>
            <a:cxnSpLocks/>
          </p:cNvCxnSpPr>
          <p:nvPr/>
        </p:nvCxnSpPr>
        <p:spPr>
          <a:xfrm>
            <a:off x="4322805" y="5055478"/>
            <a:ext cx="79478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05DC7DC-9205-485E-A4B2-32040491833D}"/>
              </a:ext>
            </a:extLst>
          </p:cNvPr>
          <p:cNvSpPr txBox="1"/>
          <p:nvPr/>
        </p:nvSpPr>
        <p:spPr>
          <a:xfrm>
            <a:off x="4644081" y="5093820"/>
            <a:ext cx="1992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100 O2 carriers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AB429C-F1CF-2D8F-DA03-8100811F5D20}"/>
              </a:ext>
            </a:extLst>
          </p:cNvPr>
          <p:cNvSpPr txBox="1"/>
          <p:nvPr/>
        </p:nvSpPr>
        <p:spPr>
          <a:xfrm>
            <a:off x="5375415" y="3224386"/>
            <a:ext cx="117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100 O2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4F8FCAD-328A-4028-EB1B-65AB4BDB91A7}"/>
              </a:ext>
            </a:extLst>
          </p:cNvPr>
          <p:cNvCxnSpPr>
            <a:cxnSpLocks/>
          </p:cNvCxnSpPr>
          <p:nvPr/>
        </p:nvCxnSpPr>
        <p:spPr>
          <a:xfrm>
            <a:off x="5640249" y="2015049"/>
            <a:ext cx="0" cy="87268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998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72DFE-41DF-354C-8D55-8F462048E28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293267"/>
          </a:solidFill>
          <a:ln>
            <a:solidFill>
              <a:srgbClr val="293267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Anatomy – Upper and Lower Respiratory Tract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6B087FB0-78CF-7C49-AA35-700EEB7E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9181" y="6173037"/>
            <a:ext cx="9335310" cy="550159"/>
          </a:xfrm>
        </p:spPr>
        <p:txBody>
          <a:bodyPr/>
          <a:lstStyle/>
          <a:p>
            <a:pPr algn="l"/>
            <a:r>
              <a:rPr lang="en-US" dirty="0"/>
              <a:t>The Peer Teaching and MedSoc are not liable for false or misleading information. This session was created by students, for students, as a revision resource, therefore any resemblance to university questions is purely coincidental. Content has not been reviewed by and is therefore unaffiliated with Sheffield Medical School. 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07EDA81-4CAB-1D4F-804A-98D2D498F676}"/>
              </a:ext>
            </a:extLst>
          </p:cNvPr>
          <p:cNvSpPr/>
          <p:nvPr/>
        </p:nvSpPr>
        <p:spPr>
          <a:xfrm>
            <a:off x="137710" y="5650746"/>
            <a:ext cx="1089552" cy="117260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1AC7441-033A-2645-A0C3-30E87FEDDAFC}"/>
              </a:ext>
            </a:extLst>
          </p:cNvPr>
          <p:cNvGrpSpPr/>
          <p:nvPr/>
        </p:nvGrpSpPr>
        <p:grpSpPr>
          <a:xfrm>
            <a:off x="0" y="5582490"/>
            <a:ext cx="12070081" cy="1297375"/>
            <a:chOff x="0" y="5582490"/>
            <a:chExt cx="12070081" cy="1297375"/>
          </a:xfrm>
        </p:grpSpPr>
        <p:pic>
          <p:nvPicPr>
            <p:cNvPr id="7" name="Picture 4" descr="SHEFFIELD PEER TEACHING SOCIETY">
              <a:extLst>
                <a:ext uri="{FF2B5EF4-FFF2-40B4-BE49-F238E27FC236}">
                  <a16:creationId xmlns:a16="http://schemas.microsoft.com/office/drawing/2014/main" id="{2C7F9F3B-3546-6849-9F8E-5491EC9C7F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791" b="95814" l="1386" r="96767">
                          <a14:foregroundMark x1="76443" y1="31163" x2="61432" y2="20000"/>
                          <a14:foregroundMark x1="61432" y1="20000" x2="38799" y2="17442"/>
                          <a14:foregroundMark x1="38799" y1="17442" x2="26328" y2="23488"/>
                          <a14:foregroundMark x1="26328" y1="23488" x2="21478" y2="33953"/>
                          <a14:foregroundMark x1="21478" y1="33953" x2="24711" y2="56512"/>
                          <a14:foregroundMark x1="24711" y1="56512" x2="34642" y2="73721"/>
                          <a14:foregroundMark x1="34642" y1="73721" x2="41570" y2="80000"/>
                          <a14:foregroundMark x1="41570" y1="80000" x2="49885" y2="82558"/>
                          <a14:foregroundMark x1="49885" y1="82558" x2="59584" y2="81860"/>
                          <a14:foregroundMark x1="59584" y1="81860" x2="69515" y2="74884"/>
                          <a14:foregroundMark x1="69515" y1="74884" x2="83603" y2="41628"/>
                          <a14:foregroundMark x1="42725" y1="21860" x2="67898" y2="29070"/>
                          <a14:foregroundMark x1="67898" y1="29070" x2="42263" y2="18140"/>
                          <a14:foregroundMark x1="42263" y1="18140" x2="33256" y2="16512"/>
                          <a14:foregroundMark x1="33256" y1="16512" x2="49885" y2="15814"/>
                          <a14:foregroundMark x1="49885" y1="15814" x2="59815" y2="17209"/>
                          <a14:foregroundMark x1="59815" y1="17209" x2="42725" y2="15349"/>
                          <a14:foregroundMark x1="42725" y1="15349" x2="66513" y2="19535"/>
                          <a14:foregroundMark x1="66513" y1="19535" x2="78060" y2="31395"/>
                          <a14:foregroundMark x1="78060" y1="31395" x2="70901" y2="20233"/>
                          <a14:foregroundMark x1="70901" y1="20233" x2="77829" y2="31860"/>
                          <a14:foregroundMark x1="77829" y1="31860" x2="71132" y2="22093"/>
                          <a14:foregroundMark x1="71132" y1="22093" x2="76212" y2="30698"/>
                          <a14:foregroundMark x1="76212" y1="30698" x2="76212" y2="31163"/>
                          <a14:foregroundMark x1="24942" y1="23256" x2="18476" y2="29302"/>
                          <a14:foregroundMark x1="18476" y1="29302" x2="25866" y2="22326"/>
                          <a14:foregroundMark x1="25866" y1="22326" x2="17090" y2="32326"/>
                          <a14:foregroundMark x1="34411" y1="16977" x2="22864" y2="18837"/>
                          <a14:foregroundMark x1="22864" y1="18837" x2="16397" y2="24884"/>
                          <a14:foregroundMark x1="16397" y1="24884" x2="12933" y2="33023"/>
                          <a14:foregroundMark x1="12933" y1="33023" x2="13857" y2="53721"/>
                          <a14:foregroundMark x1="13857" y1="53721" x2="23788" y2="75814"/>
                          <a14:foregroundMark x1="23788" y1="75814" x2="34642" y2="84419"/>
                          <a14:foregroundMark x1="34642" y1="84419" x2="46651" y2="87209"/>
                          <a14:foregroundMark x1="46651" y1="87209" x2="57506" y2="83256"/>
                          <a14:foregroundMark x1="57506" y1="83256" x2="73210" y2="66512"/>
                          <a14:foregroundMark x1="73210" y1="66512" x2="80139" y2="46047"/>
                          <a14:foregroundMark x1="80139" y1="46047" x2="80370" y2="30930"/>
                          <a14:foregroundMark x1="80370" y1="30930" x2="75520" y2="19302"/>
                          <a14:foregroundMark x1="75520" y1="19302" x2="64896" y2="13023"/>
                          <a14:foregroundMark x1="64896" y1="13023" x2="56981" y2="10781"/>
                          <a14:foregroundMark x1="40046" y1="11177" x2="35104" y2="12326"/>
                          <a14:foregroundMark x1="35104" y1="12326" x2="17783" y2="29070"/>
                          <a14:foregroundMark x1="17783" y1="29070" x2="15473" y2="56512"/>
                          <a14:foregroundMark x1="15473" y1="56512" x2="17321" y2="67442"/>
                          <a14:foregroundMark x1="17321" y1="67442" x2="22402" y2="76047"/>
                          <a14:foregroundMark x1="22402" y1="76047" x2="30716" y2="82093"/>
                          <a14:foregroundMark x1="30716" y1="82093" x2="43418" y2="85116"/>
                          <a14:foregroundMark x1="43418" y1="85116" x2="54273" y2="84884"/>
                          <a14:foregroundMark x1="54273" y1="84884" x2="76443" y2="74186"/>
                          <a14:foregroundMark x1="76443" y1="74186" x2="82679" y2="66512"/>
                          <a14:foregroundMark x1="82679" y1="66512" x2="86605" y2="56744"/>
                          <a14:foregroundMark x1="86605" y1="56744" x2="87298" y2="39767"/>
                          <a14:foregroundMark x1="87298" y1="39767" x2="80831" y2="20233"/>
                          <a14:foregroundMark x1="94919" y1="52558" x2="94919" y2="52558"/>
                          <a14:foregroundMark x1="9469" y1="64419" x2="9469" y2="64419"/>
                          <a14:foregroundMark x1="45958" y1="92791" x2="45958" y2="92791"/>
                          <a14:foregroundMark x1="6928" y1="50698" x2="6928" y2="50698"/>
                          <a14:foregroundMark x1="49192" y1="3023" x2="49192" y2="3023"/>
                          <a14:foregroundMark x1="40647" y1="91163" x2="56813" y2="90698"/>
                          <a14:foregroundMark x1="56813" y1="90698" x2="69284" y2="81395"/>
                          <a14:foregroundMark x1="26328" y1="26512" x2="37182" y2="25349"/>
                          <a14:foregroundMark x1="37182" y1="25349" x2="27021" y2="28372"/>
                          <a14:foregroundMark x1="27021" y1="28372" x2="41801" y2="16279"/>
                          <a14:foregroundMark x1="41801" y1="16279" x2="35335" y2="24186"/>
                          <a14:foregroundMark x1="35335" y1="24186" x2="30947" y2="26744"/>
                          <a14:foregroundMark x1="1386" y1="50698" x2="1386" y2="50698"/>
                          <a14:foregroundMark x1="96767" y1="50000" x2="96767" y2="50000"/>
                          <a14:backgroundMark x1="693" y1="49302" x2="693" y2="49302"/>
                          <a14:backgroundMark x1="13626" y1="16279" x2="5312" y2="27442"/>
                          <a14:backgroundMark x1="33487" y1="96744" x2="49423" y2="97209"/>
                          <a14:backgroundMark x1="49423" y1="97209" x2="77598" y2="92558"/>
                          <a14:backgroundMark x1="4850" y1="72558" x2="3464" y2="28605"/>
                          <a14:backgroundMark x1="3464" y1="68837" x2="25404" y2="90465"/>
                          <a14:backgroundMark x1="25404" y1="90465" x2="36721" y2="95349"/>
                          <a14:backgroundMark x1="66513" y1="95349" x2="89376" y2="75116"/>
                          <a14:backgroundMark x1="89376" y1="75116" x2="97460" y2="59767"/>
                          <a14:backgroundMark x1="97460" y1="59767" x2="96998" y2="42093"/>
                          <a14:backgroundMark x1="96998" y1="42093" x2="87529" y2="15581"/>
                          <a14:backgroundMark x1="7852" y1="22791" x2="36028" y2="8140"/>
                          <a14:backgroundMark x1="36028" y1="8140" x2="53118" y2="7209"/>
                          <a14:backgroundMark x1="53118" y1="7209" x2="69053" y2="7907"/>
                          <a14:backgroundMark x1="69053" y1="7907" x2="84296" y2="16047"/>
                          <a14:backgroundMark x1="84296" y1="16047" x2="92610" y2="260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82490"/>
              <a:ext cx="1306426" cy="1297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Sheffield Medical Society">
              <a:extLst>
                <a:ext uri="{FF2B5EF4-FFF2-40B4-BE49-F238E27FC236}">
                  <a16:creationId xmlns:a16="http://schemas.microsoft.com/office/drawing/2014/main" id="{749FE35D-BA8A-214D-9B10-5A44A7769C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763655" y="6054562"/>
              <a:ext cx="1306426" cy="768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Shape 97">
            <a:extLst>
              <a:ext uri="{FF2B5EF4-FFF2-40B4-BE49-F238E27FC236}">
                <a16:creationId xmlns:a16="http://schemas.microsoft.com/office/drawing/2014/main" id="{89BC4588-489C-5E32-D2DB-5419F12FFF90}"/>
              </a:ext>
            </a:extLst>
          </p:cNvPr>
          <p:cNvSpPr txBox="1">
            <a:spLocks/>
          </p:cNvSpPr>
          <p:nvPr/>
        </p:nvSpPr>
        <p:spPr>
          <a:xfrm>
            <a:off x="838200" y="1881052"/>
            <a:ext cx="10515600" cy="42843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GB" sz="2400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Upper = nasopharynx, oropharynx, laryngopharynx</a:t>
            </a:r>
          </a:p>
          <a:p>
            <a:pPr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GB" sz="2400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Lower = trachea -&gt; alveoli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FCF5C9D-E75C-5449-BD26-1F1F28E22E0C}"/>
              </a:ext>
            </a:extLst>
          </p:cNvPr>
          <p:cNvGrpSpPr/>
          <p:nvPr/>
        </p:nvGrpSpPr>
        <p:grpSpPr>
          <a:xfrm>
            <a:off x="1133993" y="3405171"/>
            <a:ext cx="2409453" cy="2272825"/>
            <a:chOff x="1804766" y="2914649"/>
            <a:chExt cx="3928515" cy="338637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B255355-0CAA-A041-8B50-013A877C87A1}"/>
                </a:ext>
              </a:extLst>
            </p:cNvPr>
            <p:cNvSpPr/>
            <p:nvPr/>
          </p:nvSpPr>
          <p:spPr>
            <a:xfrm>
              <a:off x="4954772" y="3104707"/>
              <a:ext cx="510363" cy="1900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20899C1-29D5-AE45-97DB-0FF862425F94}"/>
                </a:ext>
              </a:extLst>
            </p:cNvPr>
            <p:cNvSpPr/>
            <p:nvPr/>
          </p:nvSpPr>
          <p:spPr>
            <a:xfrm>
              <a:off x="5222918" y="2914649"/>
              <a:ext cx="510363" cy="1900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4CB7948-F77D-9746-B42B-C4FE0C6F8530}"/>
                </a:ext>
              </a:extLst>
            </p:cNvPr>
            <p:cNvSpPr/>
            <p:nvPr/>
          </p:nvSpPr>
          <p:spPr>
            <a:xfrm>
              <a:off x="4923651" y="6036534"/>
              <a:ext cx="510363" cy="1900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3070524-F603-D34C-9D3A-7C917F81C602}"/>
                </a:ext>
              </a:extLst>
            </p:cNvPr>
            <p:cNvSpPr/>
            <p:nvPr/>
          </p:nvSpPr>
          <p:spPr>
            <a:xfrm>
              <a:off x="1804766" y="5973403"/>
              <a:ext cx="1207792" cy="1900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96D50A9-E757-C74F-9F8E-BFC39C5D4100}"/>
                </a:ext>
              </a:extLst>
            </p:cNvPr>
            <p:cNvSpPr/>
            <p:nvPr/>
          </p:nvSpPr>
          <p:spPr>
            <a:xfrm>
              <a:off x="3833423" y="6033110"/>
              <a:ext cx="1207792" cy="2679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pic>
        <p:nvPicPr>
          <p:cNvPr id="19" name="Google Shape;138;p19">
            <a:extLst>
              <a:ext uri="{FF2B5EF4-FFF2-40B4-BE49-F238E27FC236}">
                <a16:creationId xmlns:a16="http://schemas.microsoft.com/office/drawing/2014/main" id="{66363284-56EE-D546-9D54-C5CB9E0F069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57185" y="2598289"/>
            <a:ext cx="3474571" cy="31689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641853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72DFE-41DF-354C-8D55-8F462048E28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293267"/>
          </a:solidFill>
          <a:ln>
            <a:solidFill>
              <a:srgbClr val="293267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n-lt"/>
              </a:rPr>
              <a:t>V : Q ratio simplified</a:t>
            </a:r>
            <a:endParaRPr lang="en-US" sz="6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4BAD0E53-7C5C-A14F-9980-0CB4F341B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9181" y="6173037"/>
            <a:ext cx="9335310" cy="550159"/>
          </a:xfrm>
        </p:spPr>
        <p:txBody>
          <a:bodyPr/>
          <a:lstStyle/>
          <a:p>
            <a:pPr algn="l"/>
            <a:r>
              <a:rPr lang="en-US" dirty="0"/>
              <a:t>The Peer Teaching and MedSoc are not liable for false or misleading information. This session was created by students, for students, as a revision resource, therefore any resemblance to university questions is purely coincidental. Content has not been reviewed by and is therefore unaffiliated with Sheffield Medical School.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4442BA4-4209-724A-A942-FC70F7AB7A32}"/>
              </a:ext>
            </a:extLst>
          </p:cNvPr>
          <p:cNvSpPr/>
          <p:nvPr/>
        </p:nvSpPr>
        <p:spPr>
          <a:xfrm>
            <a:off x="137710" y="5650746"/>
            <a:ext cx="1089552" cy="117260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342140D-D47C-1944-A9AE-F0B86BD206D6}"/>
              </a:ext>
            </a:extLst>
          </p:cNvPr>
          <p:cNvGrpSpPr/>
          <p:nvPr/>
        </p:nvGrpSpPr>
        <p:grpSpPr>
          <a:xfrm>
            <a:off x="0" y="5582490"/>
            <a:ext cx="12070081" cy="1297375"/>
            <a:chOff x="0" y="5582490"/>
            <a:chExt cx="12070081" cy="1297375"/>
          </a:xfrm>
        </p:grpSpPr>
        <p:pic>
          <p:nvPicPr>
            <p:cNvPr id="7" name="Picture 4" descr="SHEFFIELD PEER TEACHING SOCIETY">
              <a:extLst>
                <a:ext uri="{FF2B5EF4-FFF2-40B4-BE49-F238E27FC236}">
                  <a16:creationId xmlns:a16="http://schemas.microsoft.com/office/drawing/2014/main" id="{756BA6DE-3C99-BD42-AB91-68D3A1842C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91" b="95814" l="1386" r="96767">
                          <a14:foregroundMark x1="76443" y1="31163" x2="61432" y2="20000"/>
                          <a14:foregroundMark x1="61432" y1="20000" x2="38799" y2="17442"/>
                          <a14:foregroundMark x1="38799" y1="17442" x2="26328" y2="23488"/>
                          <a14:foregroundMark x1="26328" y1="23488" x2="21478" y2="33953"/>
                          <a14:foregroundMark x1="21478" y1="33953" x2="24711" y2="56512"/>
                          <a14:foregroundMark x1="24711" y1="56512" x2="34642" y2="73721"/>
                          <a14:foregroundMark x1="34642" y1="73721" x2="41570" y2="80000"/>
                          <a14:foregroundMark x1="41570" y1="80000" x2="49885" y2="82558"/>
                          <a14:foregroundMark x1="49885" y1="82558" x2="59584" y2="81860"/>
                          <a14:foregroundMark x1="59584" y1="81860" x2="69515" y2="74884"/>
                          <a14:foregroundMark x1="69515" y1="74884" x2="83603" y2="41628"/>
                          <a14:foregroundMark x1="42725" y1="21860" x2="67898" y2="29070"/>
                          <a14:foregroundMark x1="67898" y1="29070" x2="42263" y2="18140"/>
                          <a14:foregroundMark x1="42263" y1="18140" x2="33256" y2="16512"/>
                          <a14:foregroundMark x1="33256" y1="16512" x2="49885" y2="15814"/>
                          <a14:foregroundMark x1="49885" y1="15814" x2="59815" y2="17209"/>
                          <a14:foregroundMark x1="59815" y1="17209" x2="42725" y2="15349"/>
                          <a14:foregroundMark x1="42725" y1="15349" x2="66513" y2="19535"/>
                          <a14:foregroundMark x1="66513" y1="19535" x2="78060" y2="31395"/>
                          <a14:foregroundMark x1="78060" y1="31395" x2="70901" y2="20233"/>
                          <a14:foregroundMark x1="70901" y1="20233" x2="77829" y2="31860"/>
                          <a14:foregroundMark x1="77829" y1="31860" x2="71132" y2="22093"/>
                          <a14:foregroundMark x1="71132" y1="22093" x2="76212" y2="30698"/>
                          <a14:foregroundMark x1="76212" y1="30698" x2="76212" y2="31163"/>
                          <a14:foregroundMark x1="24942" y1="23256" x2="18476" y2="29302"/>
                          <a14:foregroundMark x1="18476" y1="29302" x2="25866" y2="22326"/>
                          <a14:foregroundMark x1="25866" y1="22326" x2="17090" y2="32326"/>
                          <a14:foregroundMark x1="34411" y1="16977" x2="22864" y2="18837"/>
                          <a14:foregroundMark x1="22864" y1="18837" x2="16397" y2="24884"/>
                          <a14:foregroundMark x1="16397" y1="24884" x2="12933" y2="33023"/>
                          <a14:foregroundMark x1="12933" y1="33023" x2="13857" y2="53721"/>
                          <a14:foregroundMark x1="13857" y1="53721" x2="23788" y2="75814"/>
                          <a14:foregroundMark x1="23788" y1="75814" x2="34642" y2="84419"/>
                          <a14:foregroundMark x1="34642" y1="84419" x2="46651" y2="87209"/>
                          <a14:foregroundMark x1="46651" y1="87209" x2="57506" y2="83256"/>
                          <a14:foregroundMark x1="57506" y1="83256" x2="73210" y2="66512"/>
                          <a14:foregroundMark x1="73210" y1="66512" x2="80139" y2="46047"/>
                          <a14:foregroundMark x1="80139" y1="46047" x2="80370" y2="30930"/>
                          <a14:foregroundMark x1="80370" y1="30930" x2="75520" y2="19302"/>
                          <a14:foregroundMark x1="75520" y1="19302" x2="64896" y2="13023"/>
                          <a14:foregroundMark x1="64896" y1="13023" x2="56981" y2="10781"/>
                          <a14:foregroundMark x1="40046" y1="11177" x2="35104" y2="12326"/>
                          <a14:foregroundMark x1="35104" y1="12326" x2="17783" y2="29070"/>
                          <a14:foregroundMark x1="17783" y1="29070" x2="15473" y2="56512"/>
                          <a14:foregroundMark x1="15473" y1="56512" x2="17321" y2="67442"/>
                          <a14:foregroundMark x1="17321" y1="67442" x2="22402" y2="76047"/>
                          <a14:foregroundMark x1="22402" y1="76047" x2="30716" y2="82093"/>
                          <a14:foregroundMark x1="30716" y1="82093" x2="43418" y2="85116"/>
                          <a14:foregroundMark x1="43418" y1="85116" x2="54273" y2="84884"/>
                          <a14:foregroundMark x1="54273" y1="84884" x2="76443" y2="74186"/>
                          <a14:foregroundMark x1="76443" y1="74186" x2="82679" y2="66512"/>
                          <a14:foregroundMark x1="82679" y1="66512" x2="86605" y2="56744"/>
                          <a14:foregroundMark x1="86605" y1="56744" x2="87298" y2="39767"/>
                          <a14:foregroundMark x1="87298" y1="39767" x2="80831" y2="20233"/>
                          <a14:foregroundMark x1="94919" y1="52558" x2="94919" y2="52558"/>
                          <a14:foregroundMark x1="9469" y1="64419" x2="9469" y2="64419"/>
                          <a14:foregroundMark x1="45958" y1="92791" x2="45958" y2="92791"/>
                          <a14:foregroundMark x1="6928" y1="50698" x2="6928" y2="50698"/>
                          <a14:foregroundMark x1="49192" y1="3023" x2="49192" y2="3023"/>
                          <a14:foregroundMark x1="40647" y1="91163" x2="56813" y2="90698"/>
                          <a14:foregroundMark x1="56813" y1="90698" x2="69284" y2="81395"/>
                          <a14:foregroundMark x1="26328" y1="26512" x2="37182" y2="25349"/>
                          <a14:foregroundMark x1="37182" y1="25349" x2="27021" y2="28372"/>
                          <a14:foregroundMark x1="27021" y1="28372" x2="41801" y2="16279"/>
                          <a14:foregroundMark x1="41801" y1="16279" x2="35335" y2="24186"/>
                          <a14:foregroundMark x1="35335" y1="24186" x2="30947" y2="26744"/>
                          <a14:foregroundMark x1="1386" y1="50698" x2="1386" y2="50698"/>
                          <a14:foregroundMark x1="96767" y1="50000" x2="96767" y2="50000"/>
                          <a14:backgroundMark x1="693" y1="49302" x2="693" y2="49302"/>
                          <a14:backgroundMark x1="13626" y1="16279" x2="5312" y2="27442"/>
                          <a14:backgroundMark x1="33487" y1="96744" x2="49423" y2="97209"/>
                          <a14:backgroundMark x1="49423" y1="97209" x2="77598" y2="92558"/>
                          <a14:backgroundMark x1="4850" y1="72558" x2="3464" y2="28605"/>
                          <a14:backgroundMark x1="3464" y1="68837" x2="25404" y2="90465"/>
                          <a14:backgroundMark x1="25404" y1="90465" x2="36721" y2="95349"/>
                          <a14:backgroundMark x1="66513" y1="95349" x2="89376" y2="75116"/>
                          <a14:backgroundMark x1="89376" y1="75116" x2="97460" y2="59767"/>
                          <a14:backgroundMark x1="97460" y1="59767" x2="96998" y2="42093"/>
                          <a14:backgroundMark x1="96998" y1="42093" x2="87529" y2="15581"/>
                          <a14:backgroundMark x1="7852" y1="22791" x2="36028" y2="8140"/>
                          <a14:backgroundMark x1="36028" y1="8140" x2="53118" y2="7209"/>
                          <a14:backgroundMark x1="53118" y1="7209" x2="69053" y2="7907"/>
                          <a14:backgroundMark x1="69053" y1="7907" x2="84296" y2="16047"/>
                          <a14:backgroundMark x1="84296" y1="16047" x2="92610" y2="260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82490"/>
              <a:ext cx="1306426" cy="1297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Sheffield Medical Society">
              <a:extLst>
                <a:ext uri="{FF2B5EF4-FFF2-40B4-BE49-F238E27FC236}">
                  <a16:creationId xmlns:a16="http://schemas.microsoft.com/office/drawing/2014/main" id="{96ADA7C3-3F09-9349-9EB3-5AE8C0962A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763655" y="6054562"/>
              <a:ext cx="1306426" cy="768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 descr="Bronchopulmonary Segments of the Lungs | Lung Segments | Tertiary Bronchi |  GetBodySmart">
            <a:extLst>
              <a:ext uri="{FF2B5EF4-FFF2-40B4-BE49-F238E27FC236}">
                <a16:creationId xmlns:a16="http://schemas.microsoft.com/office/drawing/2014/main" id="{6768CCE1-A778-0440-1466-E5FD576523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34" t="21375" r="8285" b="7084"/>
          <a:stretch/>
        </p:blipFill>
        <p:spPr bwMode="auto">
          <a:xfrm>
            <a:off x="4014776" y="2258286"/>
            <a:ext cx="3986212" cy="388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86A8C3B-6183-EDA9-1786-D1B4BC15238C}"/>
              </a:ext>
            </a:extLst>
          </p:cNvPr>
          <p:cNvCxnSpPr>
            <a:cxnSpLocks/>
          </p:cNvCxnSpPr>
          <p:nvPr/>
        </p:nvCxnSpPr>
        <p:spPr>
          <a:xfrm>
            <a:off x="4386263" y="3723639"/>
            <a:ext cx="122873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CB91ECE-6269-2746-C5A4-D2BBF23DD3FD}"/>
              </a:ext>
            </a:extLst>
          </p:cNvPr>
          <p:cNvCxnSpPr>
            <a:cxnSpLocks/>
          </p:cNvCxnSpPr>
          <p:nvPr/>
        </p:nvCxnSpPr>
        <p:spPr>
          <a:xfrm>
            <a:off x="4143369" y="4899976"/>
            <a:ext cx="147162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B3D0007-9A6E-0CE0-F9A3-BE0F8193A231}"/>
              </a:ext>
            </a:extLst>
          </p:cNvPr>
          <p:cNvCxnSpPr>
            <a:cxnSpLocks/>
          </p:cNvCxnSpPr>
          <p:nvPr/>
        </p:nvCxnSpPr>
        <p:spPr>
          <a:xfrm>
            <a:off x="6300788" y="4909499"/>
            <a:ext cx="158115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7BCF364-3E77-82FE-D8F5-793C666348DE}"/>
              </a:ext>
            </a:extLst>
          </p:cNvPr>
          <p:cNvCxnSpPr>
            <a:cxnSpLocks/>
          </p:cNvCxnSpPr>
          <p:nvPr/>
        </p:nvCxnSpPr>
        <p:spPr>
          <a:xfrm>
            <a:off x="6386516" y="3723639"/>
            <a:ext cx="122872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8C77C20-8079-3FF1-1FA3-A47068D61937}"/>
              </a:ext>
            </a:extLst>
          </p:cNvPr>
          <p:cNvSpPr txBox="1"/>
          <p:nvPr/>
        </p:nvSpPr>
        <p:spPr>
          <a:xfrm>
            <a:off x="4879181" y="3013786"/>
            <a:ext cx="619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54292B-FF07-D9F9-0182-EC62E93444DA}"/>
              </a:ext>
            </a:extLst>
          </p:cNvPr>
          <p:cNvSpPr txBox="1"/>
          <p:nvPr/>
        </p:nvSpPr>
        <p:spPr>
          <a:xfrm>
            <a:off x="4822031" y="4127142"/>
            <a:ext cx="619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4A8FB8-2992-09B7-0BBC-704F8D37382C}"/>
              </a:ext>
            </a:extLst>
          </p:cNvPr>
          <p:cNvSpPr txBox="1"/>
          <p:nvPr/>
        </p:nvSpPr>
        <p:spPr>
          <a:xfrm>
            <a:off x="4691068" y="5062222"/>
            <a:ext cx="619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076D50-3523-1B2F-7C14-30B27FE1DBEF}"/>
              </a:ext>
            </a:extLst>
          </p:cNvPr>
          <p:cNvSpPr txBox="1"/>
          <p:nvPr/>
        </p:nvSpPr>
        <p:spPr>
          <a:xfrm>
            <a:off x="6693702" y="2899814"/>
            <a:ext cx="9001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↓ Q</a:t>
            </a:r>
          </a:p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21BFAF-CD83-0D5A-CBC7-53FF65D43476}"/>
              </a:ext>
            </a:extLst>
          </p:cNvPr>
          <p:cNvSpPr txBox="1"/>
          <p:nvPr/>
        </p:nvSpPr>
        <p:spPr>
          <a:xfrm>
            <a:off x="6429366" y="3922647"/>
            <a:ext cx="1581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V &amp; Q fairly </a:t>
            </a:r>
            <a:r>
              <a:rPr lang="en-US" dirty="0" err="1"/>
              <a:t>ballanced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7F5EBE4-1B7C-FDF7-3FA6-D194C0B2A79E}"/>
              </a:ext>
            </a:extLst>
          </p:cNvPr>
          <p:cNvSpPr txBox="1"/>
          <p:nvPr/>
        </p:nvSpPr>
        <p:spPr>
          <a:xfrm>
            <a:off x="6881815" y="4959108"/>
            <a:ext cx="1581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↑ Q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7A87D4-FE71-2D69-65C8-C23719AA7BFE}"/>
              </a:ext>
            </a:extLst>
          </p:cNvPr>
          <p:cNvSpPr txBox="1"/>
          <p:nvPr/>
        </p:nvSpPr>
        <p:spPr>
          <a:xfrm>
            <a:off x="8208173" y="3013786"/>
            <a:ext cx="1571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V:Q = 3.3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FDE37A8-755E-D8ED-C2C0-9B50ED25D5C0}"/>
              </a:ext>
            </a:extLst>
          </p:cNvPr>
          <p:cNvSpPr txBox="1"/>
          <p:nvPr/>
        </p:nvSpPr>
        <p:spPr>
          <a:xfrm>
            <a:off x="8258178" y="5147094"/>
            <a:ext cx="1571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V:Q = 0.63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18A4FEC-2775-EB82-CA02-387C48547B0F}"/>
              </a:ext>
            </a:extLst>
          </p:cNvPr>
          <p:cNvSpPr txBox="1"/>
          <p:nvPr/>
        </p:nvSpPr>
        <p:spPr>
          <a:xfrm>
            <a:off x="8258178" y="4165026"/>
            <a:ext cx="1571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V:Q = 1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8CE1FCC9-FC34-5710-3B9E-E0B94497C9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2144" y="1834229"/>
            <a:ext cx="10515600" cy="817561"/>
          </a:xfrm>
        </p:spPr>
        <p:txBody>
          <a:bodyPr/>
          <a:lstStyle/>
          <a:p>
            <a:r>
              <a:rPr lang="en-US" sz="2000" b="1" dirty="0"/>
              <a:t>Watch this video </a:t>
            </a:r>
            <a:r>
              <a:rPr lang="en-US" sz="2000" dirty="0"/>
              <a:t>- </a:t>
            </a:r>
            <a:r>
              <a:rPr lang="en-US" sz="2000" dirty="0">
                <a:hlinkClick r:id="rId6"/>
              </a:rPr>
              <a:t>https://www.youtube.com/watch?v=-mL_NQ3pKnA</a:t>
            </a: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39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72DFE-41DF-354C-8D55-8F462048E28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293267"/>
          </a:solidFill>
          <a:ln>
            <a:solidFill>
              <a:srgbClr val="293267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n-lt"/>
              </a:rPr>
              <a:t>V:Q Mismatch</a:t>
            </a:r>
            <a:endParaRPr lang="en-US" sz="6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4BAD0E53-7C5C-A14F-9980-0CB4F341B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9181" y="6173037"/>
            <a:ext cx="9335310" cy="550159"/>
          </a:xfrm>
        </p:spPr>
        <p:txBody>
          <a:bodyPr/>
          <a:lstStyle/>
          <a:p>
            <a:pPr algn="l"/>
            <a:r>
              <a:rPr lang="en-US" dirty="0"/>
              <a:t>The Peer Teaching and MedSoc are not liable for false or misleading information. This session was created by students, for students, as a revision resource, therefore any resemblance to university questions is purely coincidental. Content has not been reviewed by and is therefore unaffiliated with Sheffield Medical School.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4442BA4-4209-724A-A942-FC70F7AB7A32}"/>
              </a:ext>
            </a:extLst>
          </p:cNvPr>
          <p:cNvSpPr/>
          <p:nvPr/>
        </p:nvSpPr>
        <p:spPr>
          <a:xfrm>
            <a:off x="137710" y="5650746"/>
            <a:ext cx="1089552" cy="117260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342140D-D47C-1944-A9AE-F0B86BD206D6}"/>
              </a:ext>
            </a:extLst>
          </p:cNvPr>
          <p:cNvGrpSpPr/>
          <p:nvPr/>
        </p:nvGrpSpPr>
        <p:grpSpPr>
          <a:xfrm>
            <a:off x="0" y="5582490"/>
            <a:ext cx="12070081" cy="1297375"/>
            <a:chOff x="0" y="5582490"/>
            <a:chExt cx="12070081" cy="1297375"/>
          </a:xfrm>
        </p:grpSpPr>
        <p:pic>
          <p:nvPicPr>
            <p:cNvPr id="7" name="Picture 4" descr="SHEFFIELD PEER TEACHING SOCIETY">
              <a:extLst>
                <a:ext uri="{FF2B5EF4-FFF2-40B4-BE49-F238E27FC236}">
                  <a16:creationId xmlns:a16="http://schemas.microsoft.com/office/drawing/2014/main" id="{756BA6DE-3C99-BD42-AB91-68D3A1842C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91" b="95814" l="1386" r="96767">
                          <a14:foregroundMark x1="76443" y1="31163" x2="61432" y2="20000"/>
                          <a14:foregroundMark x1="61432" y1="20000" x2="38799" y2="17442"/>
                          <a14:foregroundMark x1="38799" y1="17442" x2="26328" y2="23488"/>
                          <a14:foregroundMark x1="26328" y1="23488" x2="21478" y2="33953"/>
                          <a14:foregroundMark x1="21478" y1="33953" x2="24711" y2="56512"/>
                          <a14:foregroundMark x1="24711" y1="56512" x2="34642" y2="73721"/>
                          <a14:foregroundMark x1="34642" y1="73721" x2="41570" y2="80000"/>
                          <a14:foregroundMark x1="41570" y1="80000" x2="49885" y2="82558"/>
                          <a14:foregroundMark x1="49885" y1="82558" x2="59584" y2="81860"/>
                          <a14:foregroundMark x1="59584" y1="81860" x2="69515" y2="74884"/>
                          <a14:foregroundMark x1="69515" y1="74884" x2="83603" y2="41628"/>
                          <a14:foregroundMark x1="42725" y1="21860" x2="67898" y2="29070"/>
                          <a14:foregroundMark x1="67898" y1="29070" x2="42263" y2="18140"/>
                          <a14:foregroundMark x1="42263" y1="18140" x2="33256" y2="16512"/>
                          <a14:foregroundMark x1="33256" y1="16512" x2="49885" y2="15814"/>
                          <a14:foregroundMark x1="49885" y1="15814" x2="59815" y2="17209"/>
                          <a14:foregroundMark x1="59815" y1="17209" x2="42725" y2="15349"/>
                          <a14:foregroundMark x1="42725" y1="15349" x2="66513" y2="19535"/>
                          <a14:foregroundMark x1="66513" y1="19535" x2="78060" y2="31395"/>
                          <a14:foregroundMark x1="78060" y1="31395" x2="70901" y2="20233"/>
                          <a14:foregroundMark x1="70901" y1="20233" x2="77829" y2="31860"/>
                          <a14:foregroundMark x1="77829" y1="31860" x2="71132" y2="22093"/>
                          <a14:foregroundMark x1="71132" y1="22093" x2="76212" y2="30698"/>
                          <a14:foregroundMark x1="76212" y1="30698" x2="76212" y2="31163"/>
                          <a14:foregroundMark x1="24942" y1="23256" x2="18476" y2="29302"/>
                          <a14:foregroundMark x1="18476" y1="29302" x2="25866" y2="22326"/>
                          <a14:foregroundMark x1="25866" y1="22326" x2="17090" y2="32326"/>
                          <a14:foregroundMark x1="34411" y1="16977" x2="22864" y2="18837"/>
                          <a14:foregroundMark x1="22864" y1="18837" x2="16397" y2="24884"/>
                          <a14:foregroundMark x1="16397" y1="24884" x2="12933" y2="33023"/>
                          <a14:foregroundMark x1="12933" y1="33023" x2="13857" y2="53721"/>
                          <a14:foregroundMark x1="13857" y1="53721" x2="23788" y2="75814"/>
                          <a14:foregroundMark x1="23788" y1="75814" x2="34642" y2="84419"/>
                          <a14:foregroundMark x1="34642" y1="84419" x2="46651" y2="87209"/>
                          <a14:foregroundMark x1="46651" y1="87209" x2="57506" y2="83256"/>
                          <a14:foregroundMark x1="57506" y1="83256" x2="73210" y2="66512"/>
                          <a14:foregroundMark x1="73210" y1="66512" x2="80139" y2="46047"/>
                          <a14:foregroundMark x1="80139" y1="46047" x2="80370" y2="30930"/>
                          <a14:foregroundMark x1="80370" y1="30930" x2="75520" y2="19302"/>
                          <a14:foregroundMark x1="75520" y1="19302" x2="64896" y2="13023"/>
                          <a14:foregroundMark x1="64896" y1="13023" x2="56981" y2="10781"/>
                          <a14:foregroundMark x1="40046" y1="11177" x2="35104" y2="12326"/>
                          <a14:foregroundMark x1="35104" y1="12326" x2="17783" y2="29070"/>
                          <a14:foregroundMark x1="17783" y1="29070" x2="15473" y2="56512"/>
                          <a14:foregroundMark x1="15473" y1="56512" x2="17321" y2="67442"/>
                          <a14:foregroundMark x1="17321" y1="67442" x2="22402" y2="76047"/>
                          <a14:foregroundMark x1="22402" y1="76047" x2="30716" y2="82093"/>
                          <a14:foregroundMark x1="30716" y1="82093" x2="43418" y2="85116"/>
                          <a14:foregroundMark x1="43418" y1="85116" x2="54273" y2="84884"/>
                          <a14:foregroundMark x1="54273" y1="84884" x2="76443" y2="74186"/>
                          <a14:foregroundMark x1="76443" y1="74186" x2="82679" y2="66512"/>
                          <a14:foregroundMark x1="82679" y1="66512" x2="86605" y2="56744"/>
                          <a14:foregroundMark x1="86605" y1="56744" x2="87298" y2="39767"/>
                          <a14:foregroundMark x1="87298" y1="39767" x2="80831" y2="20233"/>
                          <a14:foregroundMark x1="94919" y1="52558" x2="94919" y2="52558"/>
                          <a14:foregroundMark x1="9469" y1="64419" x2="9469" y2="64419"/>
                          <a14:foregroundMark x1="45958" y1="92791" x2="45958" y2="92791"/>
                          <a14:foregroundMark x1="6928" y1="50698" x2="6928" y2="50698"/>
                          <a14:foregroundMark x1="49192" y1="3023" x2="49192" y2="3023"/>
                          <a14:foregroundMark x1="40647" y1="91163" x2="56813" y2="90698"/>
                          <a14:foregroundMark x1="56813" y1="90698" x2="69284" y2="81395"/>
                          <a14:foregroundMark x1="26328" y1="26512" x2="37182" y2="25349"/>
                          <a14:foregroundMark x1="37182" y1="25349" x2="27021" y2="28372"/>
                          <a14:foregroundMark x1="27021" y1="28372" x2="41801" y2="16279"/>
                          <a14:foregroundMark x1="41801" y1="16279" x2="35335" y2="24186"/>
                          <a14:foregroundMark x1="35335" y1="24186" x2="30947" y2="26744"/>
                          <a14:foregroundMark x1="1386" y1="50698" x2="1386" y2="50698"/>
                          <a14:foregroundMark x1="96767" y1="50000" x2="96767" y2="50000"/>
                          <a14:backgroundMark x1="693" y1="49302" x2="693" y2="49302"/>
                          <a14:backgroundMark x1="13626" y1="16279" x2="5312" y2="27442"/>
                          <a14:backgroundMark x1="33487" y1="96744" x2="49423" y2="97209"/>
                          <a14:backgroundMark x1="49423" y1="97209" x2="77598" y2="92558"/>
                          <a14:backgroundMark x1="4850" y1="72558" x2="3464" y2="28605"/>
                          <a14:backgroundMark x1="3464" y1="68837" x2="25404" y2="90465"/>
                          <a14:backgroundMark x1="25404" y1="90465" x2="36721" y2="95349"/>
                          <a14:backgroundMark x1="66513" y1="95349" x2="89376" y2="75116"/>
                          <a14:backgroundMark x1="89376" y1="75116" x2="97460" y2="59767"/>
                          <a14:backgroundMark x1="97460" y1="59767" x2="96998" y2="42093"/>
                          <a14:backgroundMark x1="96998" y1="42093" x2="87529" y2="15581"/>
                          <a14:backgroundMark x1="7852" y1="22791" x2="36028" y2="8140"/>
                          <a14:backgroundMark x1="36028" y1="8140" x2="53118" y2="7209"/>
                          <a14:backgroundMark x1="53118" y1="7209" x2="69053" y2="7907"/>
                          <a14:backgroundMark x1="69053" y1="7907" x2="84296" y2="16047"/>
                          <a14:backgroundMark x1="84296" y1="16047" x2="92610" y2="260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82490"/>
              <a:ext cx="1306426" cy="1297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Sheffield Medical Society">
              <a:extLst>
                <a:ext uri="{FF2B5EF4-FFF2-40B4-BE49-F238E27FC236}">
                  <a16:creationId xmlns:a16="http://schemas.microsoft.com/office/drawing/2014/main" id="{96ADA7C3-3F09-9349-9EB3-5AE8C0962A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763655" y="6054562"/>
              <a:ext cx="1306426" cy="768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12EEC9E-4E00-D58C-ECF3-CD0D60CD4A55}"/>
              </a:ext>
            </a:extLst>
          </p:cNvPr>
          <p:cNvSpPr txBox="1"/>
          <p:nvPr/>
        </p:nvSpPr>
        <p:spPr>
          <a:xfrm>
            <a:off x="7116237" y="5006817"/>
            <a:ext cx="51006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happens to VQ ratio? Are V and Q matched?</a:t>
            </a:r>
          </a:p>
          <a:p>
            <a:endParaRPr lang="en-US" dirty="0"/>
          </a:p>
          <a:p>
            <a:r>
              <a:rPr lang="en-US" dirty="0"/>
              <a:t>V&amp;Q no longer match - ↓ V but no change to Q</a:t>
            </a:r>
          </a:p>
        </p:txBody>
      </p:sp>
      <p:sp>
        <p:nvSpPr>
          <p:cNvPr id="4" name="Can 3">
            <a:extLst>
              <a:ext uri="{FF2B5EF4-FFF2-40B4-BE49-F238E27FC236}">
                <a16:creationId xmlns:a16="http://schemas.microsoft.com/office/drawing/2014/main" id="{4ADACCD9-E545-518F-7766-E857A2F52905}"/>
              </a:ext>
            </a:extLst>
          </p:cNvPr>
          <p:cNvSpPr/>
          <p:nvPr/>
        </p:nvSpPr>
        <p:spPr>
          <a:xfrm rot="16200000">
            <a:off x="2120344" y="3358039"/>
            <a:ext cx="1042987" cy="3345398"/>
          </a:xfrm>
          <a:prstGeom prst="can">
            <a:avLst/>
          </a:prstGeom>
          <a:solidFill>
            <a:srgbClr val="C00000"/>
          </a:solid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319D5358-8F17-8C53-ADB1-9D43F54A98C6}"/>
              </a:ext>
            </a:extLst>
          </p:cNvPr>
          <p:cNvSpPr/>
          <p:nvPr/>
        </p:nvSpPr>
        <p:spPr>
          <a:xfrm>
            <a:off x="1436957" y="2023219"/>
            <a:ext cx="2214562" cy="2486025"/>
          </a:xfrm>
          <a:custGeom>
            <a:avLst/>
            <a:gdLst>
              <a:gd name="connsiteX0" fmla="*/ 500062 w 2214562"/>
              <a:gd name="connsiteY0" fmla="*/ 114300 h 2486025"/>
              <a:gd name="connsiteX1" fmla="*/ 485775 w 2214562"/>
              <a:gd name="connsiteY1" fmla="*/ 728662 h 2486025"/>
              <a:gd name="connsiteX2" fmla="*/ 442912 w 2214562"/>
              <a:gd name="connsiteY2" fmla="*/ 742950 h 2486025"/>
              <a:gd name="connsiteX3" fmla="*/ 357187 w 2214562"/>
              <a:gd name="connsiteY3" fmla="*/ 800100 h 2486025"/>
              <a:gd name="connsiteX4" fmla="*/ 314325 w 2214562"/>
              <a:gd name="connsiteY4" fmla="*/ 828675 h 2486025"/>
              <a:gd name="connsiteX5" fmla="*/ 271462 w 2214562"/>
              <a:gd name="connsiteY5" fmla="*/ 857250 h 2486025"/>
              <a:gd name="connsiteX6" fmla="*/ 214312 w 2214562"/>
              <a:gd name="connsiteY6" fmla="*/ 900112 h 2486025"/>
              <a:gd name="connsiteX7" fmla="*/ 85725 w 2214562"/>
              <a:gd name="connsiteY7" fmla="*/ 1042987 h 2486025"/>
              <a:gd name="connsiteX8" fmla="*/ 71437 w 2214562"/>
              <a:gd name="connsiteY8" fmla="*/ 1085850 h 2486025"/>
              <a:gd name="connsiteX9" fmla="*/ 42862 w 2214562"/>
              <a:gd name="connsiteY9" fmla="*/ 1143000 h 2486025"/>
              <a:gd name="connsiteX10" fmla="*/ 28575 w 2214562"/>
              <a:gd name="connsiteY10" fmla="*/ 1214437 h 2486025"/>
              <a:gd name="connsiteX11" fmla="*/ 0 w 2214562"/>
              <a:gd name="connsiteY11" fmla="*/ 1300162 h 2486025"/>
              <a:gd name="connsiteX12" fmla="*/ 14287 w 2214562"/>
              <a:gd name="connsiteY12" fmla="*/ 1800225 h 2486025"/>
              <a:gd name="connsiteX13" fmla="*/ 42862 w 2214562"/>
              <a:gd name="connsiteY13" fmla="*/ 1943100 h 2486025"/>
              <a:gd name="connsiteX14" fmla="*/ 71437 w 2214562"/>
              <a:gd name="connsiteY14" fmla="*/ 2085975 h 2486025"/>
              <a:gd name="connsiteX15" fmla="*/ 128587 w 2214562"/>
              <a:gd name="connsiteY15" fmla="*/ 2171700 h 2486025"/>
              <a:gd name="connsiteX16" fmla="*/ 171450 w 2214562"/>
              <a:gd name="connsiteY16" fmla="*/ 2200275 h 2486025"/>
              <a:gd name="connsiteX17" fmla="*/ 271462 w 2214562"/>
              <a:gd name="connsiteY17" fmla="*/ 2328862 h 2486025"/>
              <a:gd name="connsiteX18" fmla="*/ 357187 w 2214562"/>
              <a:gd name="connsiteY18" fmla="*/ 2371725 h 2486025"/>
              <a:gd name="connsiteX19" fmla="*/ 400050 w 2214562"/>
              <a:gd name="connsiteY19" fmla="*/ 2400300 h 2486025"/>
              <a:gd name="connsiteX20" fmla="*/ 457200 w 2214562"/>
              <a:gd name="connsiteY20" fmla="*/ 2414587 h 2486025"/>
              <a:gd name="connsiteX21" fmla="*/ 557212 w 2214562"/>
              <a:gd name="connsiteY21" fmla="*/ 2443162 h 2486025"/>
              <a:gd name="connsiteX22" fmla="*/ 642937 w 2214562"/>
              <a:gd name="connsiteY22" fmla="*/ 2457450 h 2486025"/>
              <a:gd name="connsiteX23" fmla="*/ 714375 w 2214562"/>
              <a:gd name="connsiteY23" fmla="*/ 2471737 h 2486025"/>
              <a:gd name="connsiteX24" fmla="*/ 1014412 w 2214562"/>
              <a:gd name="connsiteY24" fmla="*/ 2486025 h 2486025"/>
              <a:gd name="connsiteX25" fmla="*/ 1328737 w 2214562"/>
              <a:gd name="connsiteY25" fmla="*/ 2471737 h 2486025"/>
              <a:gd name="connsiteX26" fmla="*/ 1371600 w 2214562"/>
              <a:gd name="connsiteY26" fmla="*/ 2457450 h 2486025"/>
              <a:gd name="connsiteX27" fmla="*/ 1457325 w 2214562"/>
              <a:gd name="connsiteY27" fmla="*/ 2443162 h 2486025"/>
              <a:gd name="connsiteX28" fmla="*/ 1500187 w 2214562"/>
              <a:gd name="connsiteY28" fmla="*/ 2428875 h 2486025"/>
              <a:gd name="connsiteX29" fmla="*/ 1571625 w 2214562"/>
              <a:gd name="connsiteY29" fmla="*/ 2414587 h 2486025"/>
              <a:gd name="connsiteX30" fmla="*/ 1671637 w 2214562"/>
              <a:gd name="connsiteY30" fmla="*/ 2371725 h 2486025"/>
              <a:gd name="connsiteX31" fmla="*/ 1728787 w 2214562"/>
              <a:gd name="connsiteY31" fmla="*/ 2357437 h 2486025"/>
              <a:gd name="connsiteX32" fmla="*/ 1828800 w 2214562"/>
              <a:gd name="connsiteY32" fmla="*/ 2286000 h 2486025"/>
              <a:gd name="connsiteX33" fmla="*/ 1943100 w 2214562"/>
              <a:gd name="connsiteY33" fmla="*/ 2200275 h 2486025"/>
              <a:gd name="connsiteX34" fmla="*/ 2043112 w 2214562"/>
              <a:gd name="connsiteY34" fmla="*/ 2100262 h 2486025"/>
              <a:gd name="connsiteX35" fmla="*/ 2085975 w 2214562"/>
              <a:gd name="connsiteY35" fmla="*/ 2057400 h 2486025"/>
              <a:gd name="connsiteX36" fmla="*/ 2143125 w 2214562"/>
              <a:gd name="connsiteY36" fmla="*/ 1971675 h 2486025"/>
              <a:gd name="connsiteX37" fmla="*/ 2157412 w 2214562"/>
              <a:gd name="connsiteY37" fmla="*/ 1928812 h 2486025"/>
              <a:gd name="connsiteX38" fmla="*/ 2185987 w 2214562"/>
              <a:gd name="connsiteY38" fmla="*/ 1885950 h 2486025"/>
              <a:gd name="connsiteX39" fmla="*/ 2214562 w 2214562"/>
              <a:gd name="connsiteY39" fmla="*/ 1771650 h 2486025"/>
              <a:gd name="connsiteX40" fmla="*/ 2200275 w 2214562"/>
              <a:gd name="connsiteY40" fmla="*/ 1528762 h 2486025"/>
              <a:gd name="connsiteX41" fmla="*/ 2185987 w 2214562"/>
              <a:gd name="connsiteY41" fmla="*/ 1485900 h 2486025"/>
              <a:gd name="connsiteX42" fmla="*/ 2157412 w 2214562"/>
              <a:gd name="connsiteY42" fmla="*/ 1343025 h 2486025"/>
              <a:gd name="connsiteX43" fmla="*/ 2128837 w 2214562"/>
              <a:gd name="connsiteY43" fmla="*/ 1243012 h 2486025"/>
              <a:gd name="connsiteX44" fmla="*/ 2100262 w 2214562"/>
              <a:gd name="connsiteY44" fmla="*/ 1200150 h 2486025"/>
              <a:gd name="connsiteX45" fmla="*/ 2071687 w 2214562"/>
              <a:gd name="connsiteY45" fmla="*/ 1143000 h 2486025"/>
              <a:gd name="connsiteX46" fmla="*/ 1971675 w 2214562"/>
              <a:gd name="connsiteY46" fmla="*/ 1042987 h 2486025"/>
              <a:gd name="connsiteX47" fmla="*/ 1928812 w 2214562"/>
              <a:gd name="connsiteY47" fmla="*/ 1000125 h 2486025"/>
              <a:gd name="connsiteX48" fmla="*/ 1885950 w 2214562"/>
              <a:gd name="connsiteY48" fmla="*/ 957262 h 2486025"/>
              <a:gd name="connsiteX49" fmla="*/ 1800225 w 2214562"/>
              <a:gd name="connsiteY49" fmla="*/ 928687 h 2486025"/>
              <a:gd name="connsiteX50" fmla="*/ 1685925 w 2214562"/>
              <a:gd name="connsiteY50" fmla="*/ 900112 h 2486025"/>
              <a:gd name="connsiteX51" fmla="*/ 1600200 w 2214562"/>
              <a:gd name="connsiteY51" fmla="*/ 871537 h 2486025"/>
              <a:gd name="connsiteX52" fmla="*/ 1471612 w 2214562"/>
              <a:gd name="connsiteY52" fmla="*/ 814387 h 2486025"/>
              <a:gd name="connsiteX53" fmla="*/ 1243012 w 2214562"/>
              <a:gd name="connsiteY53" fmla="*/ 771525 h 2486025"/>
              <a:gd name="connsiteX54" fmla="*/ 1243012 w 2214562"/>
              <a:gd name="connsiteY54" fmla="*/ 0 h 248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2214562" h="2486025">
                <a:moveTo>
                  <a:pt x="500062" y="114300"/>
                </a:moveTo>
                <a:cubicBezTo>
                  <a:pt x="495300" y="319087"/>
                  <a:pt x="504321" y="524661"/>
                  <a:pt x="485775" y="728662"/>
                </a:cubicBezTo>
                <a:cubicBezTo>
                  <a:pt x="484411" y="743661"/>
                  <a:pt x="456077" y="735636"/>
                  <a:pt x="442912" y="742950"/>
                </a:cubicBezTo>
                <a:cubicBezTo>
                  <a:pt x="412891" y="759628"/>
                  <a:pt x="385762" y="781050"/>
                  <a:pt x="357187" y="800100"/>
                </a:cubicBezTo>
                <a:lnTo>
                  <a:pt x="314325" y="828675"/>
                </a:lnTo>
                <a:cubicBezTo>
                  <a:pt x="300037" y="838200"/>
                  <a:pt x="285199" y="846947"/>
                  <a:pt x="271462" y="857250"/>
                </a:cubicBezTo>
                <a:cubicBezTo>
                  <a:pt x="252412" y="871537"/>
                  <a:pt x="232012" y="884182"/>
                  <a:pt x="214312" y="900112"/>
                </a:cubicBezTo>
                <a:cubicBezTo>
                  <a:pt x="135417" y="971117"/>
                  <a:pt x="138887" y="972104"/>
                  <a:pt x="85725" y="1042987"/>
                </a:cubicBezTo>
                <a:cubicBezTo>
                  <a:pt x="80962" y="1057275"/>
                  <a:pt x="77370" y="1072007"/>
                  <a:pt x="71437" y="1085850"/>
                </a:cubicBezTo>
                <a:cubicBezTo>
                  <a:pt x="63047" y="1105426"/>
                  <a:pt x="49597" y="1122794"/>
                  <a:pt x="42862" y="1143000"/>
                </a:cubicBezTo>
                <a:cubicBezTo>
                  <a:pt x="35183" y="1166038"/>
                  <a:pt x="34964" y="1191009"/>
                  <a:pt x="28575" y="1214437"/>
                </a:cubicBezTo>
                <a:cubicBezTo>
                  <a:pt x="20650" y="1243496"/>
                  <a:pt x="0" y="1300162"/>
                  <a:pt x="0" y="1300162"/>
                </a:cubicBezTo>
                <a:cubicBezTo>
                  <a:pt x="4762" y="1466850"/>
                  <a:pt x="3195" y="1633839"/>
                  <a:pt x="14287" y="1800225"/>
                </a:cubicBezTo>
                <a:cubicBezTo>
                  <a:pt x="17518" y="1848686"/>
                  <a:pt x="35993" y="1895020"/>
                  <a:pt x="42862" y="1943100"/>
                </a:cubicBezTo>
                <a:cubicBezTo>
                  <a:pt x="46411" y="1967941"/>
                  <a:pt x="52257" y="2051450"/>
                  <a:pt x="71437" y="2085975"/>
                </a:cubicBezTo>
                <a:cubicBezTo>
                  <a:pt x="88115" y="2115996"/>
                  <a:pt x="100012" y="2152650"/>
                  <a:pt x="128587" y="2171700"/>
                </a:cubicBezTo>
                <a:lnTo>
                  <a:pt x="171450" y="2200275"/>
                </a:lnTo>
                <a:cubicBezTo>
                  <a:pt x="211275" y="2260013"/>
                  <a:pt x="221103" y="2286896"/>
                  <a:pt x="271462" y="2328862"/>
                </a:cubicBezTo>
                <a:cubicBezTo>
                  <a:pt x="332879" y="2380043"/>
                  <a:pt x="292752" y="2339507"/>
                  <a:pt x="357187" y="2371725"/>
                </a:cubicBezTo>
                <a:cubicBezTo>
                  <a:pt x="372546" y="2379404"/>
                  <a:pt x="384267" y="2393536"/>
                  <a:pt x="400050" y="2400300"/>
                </a:cubicBezTo>
                <a:cubicBezTo>
                  <a:pt x="418099" y="2408035"/>
                  <a:pt x="438319" y="2409192"/>
                  <a:pt x="457200" y="2414587"/>
                </a:cubicBezTo>
                <a:cubicBezTo>
                  <a:pt x="520762" y="2432748"/>
                  <a:pt x="482750" y="2428270"/>
                  <a:pt x="557212" y="2443162"/>
                </a:cubicBezTo>
                <a:cubicBezTo>
                  <a:pt x="585619" y="2448843"/>
                  <a:pt x="614435" y="2452268"/>
                  <a:pt x="642937" y="2457450"/>
                </a:cubicBezTo>
                <a:cubicBezTo>
                  <a:pt x="666830" y="2461794"/>
                  <a:pt x="690162" y="2469874"/>
                  <a:pt x="714375" y="2471737"/>
                </a:cubicBezTo>
                <a:cubicBezTo>
                  <a:pt x="814206" y="2479416"/>
                  <a:pt x="914400" y="2481262"/>
                  <a:pt x="1014412" y="2486025"/>
                </a:cubicBezTo>
                <a:cubicBezTo>
                  <a:pt x="1119187" y="2481262"/>
                  <a:pt x="1224188" y="2480101"/>
                  <a:pt x="1328737" y="2471737"/>
                </a:cubicBezTo>
                <a:cubicBezTo>
                  <a:pt x="1343749" y="2470536"/>
                  <a:pt x="1356898" y="2460717"/>
                  <a:pt x="1371600" y="2457450"/>
                </a:cubicBezTo>
                <a:cubicBezTo>
                  <a:pt x="1399879" y="2451166"/>
                  <a:pt x="1429046" y="2449446"/>
                  <a:pt x="1457325" y="2443162"/>
                </a:cubicBezTo>
                <a:cubicBezTo>
                  <a:pt x="1472027" y="2439895"/>
                  <a:pt x="1485577" y="2432528"/>
                  <a:pt x="1500187" y="2428875"/>
                </a:cubicBezTo>
                <a:cubicBezTo>
                  <a:pt x="1523746" y="2422985"/>
                  <a:pt x="1547812" y="2419350"/>
                  <a:pt x="1571625" y="2414587"/>
                </a:cubicBezTo>
                <a:cubicBezTo>
                  <a:pt x="1622428" y="2389185"/>
                  <a:pt x="1622582" y="2385741"/>
                  <a:pt x="1671637" y="2371725"/>
                </a:cubicBezTo>
                <a:cubicBezTo>
                  <a:pt x="1690518" y="2366330"/>
                  <a:pt x="1710401" y="2364332"/>
                  <a:pt x="1728787" y="2357437"/>
                </a:cubicBezTo>
                <a:cubicBezTo>
                  <a:pt x="1807840" y="2327792"/>
                  <a:pt x="1767242" y="2336365"/>
                  <a:pt x="1828800" y="2286000"/>
                </a:cubicBezTo>
                <a:cubicBezTo>
                  <a:pt x="1865660" y="2255842"/>
                  <a:pt x="1909424" y="2233951"/>
                  <a:pt x="1943100" y="2200275"/>
                </a:cubicBezTo>
                <a:lnTo>
                  <a:pt x="2043112" y="2100262"/>
                </a:lnTo>
                <a:cubicBezTo>
                  <a:pt x="2057400" y="2085974"/>
                  <a:pt x="2074767" y="2074212"/>
                  <a:pt x="2085975" y="2057400"/>
                </a:cubicBezTo>
                <a:lnTo>
                  <a:pt x="2143125" y="1971675"/>
                </a:lnTo>
                <a:cubicBezTo>
                  <a:pt x="2147887" y="1957387"/>
                  <a:pt x="2150677" y="1942283"/>
                  <a:pt x="2157412" y="1928812"/>
                </a:cubicBezTo>
                <a:cubicBezTo>
                  <a:pt x="2165091" y="1913453"/>
                  <a:pt x="2180119" y="1902087"/>
                  <a:pt x="2185987" y="1885950"/>
                </a:cubicBezTo>
                <a:cubicBezTo>
                  <a:pt x="2199408" y="1849042"/>
                  <a:pt x="2214562" y="1771650"/>
                  <a:pt x="2214562" y="1771650"/>
                </a:cubicBezTo>
                <a:cubicBezTo>
                  <a:pt x="2209800" y="1690687"/>
                  <a:pt x="2208345" y="1609462"/>
                  <a:pt x="2200275" y="1528762"/>
                </a:cubicBezTo>
                <a:cubicBezTo>
                  <a:pt x="2198776" y="1513776"/>
                  <a:pt x="2189373" y="1500575"/>
                  <a:pt x="2185987" y="1485900"/>
                </a:cubicBezTo>
                <a:cubicBezTo>
                  <a:pt x="2175066" y="1438576"/>
                  <a:pt x="2169191" y="1390143"/>
                  <a:pt x="2157412" y="1343025"/>
                </a:cubicBezTo>
                <a:cubicBezTo>
                  <a:pt x="2152833" y="1324710"/>
                  <a:pt x="2139087" y="1263512"/>
                  <a:pt x="2128837" y="1243012"/>
                </a:cubicBezTo>
                <a:cubicBezTo>
                  <a:pt x="2121158" y="1227654"/>
                  <a:pt x="2108781" y="1215059"/>
                  <a:pt x="2100262" y="1200150"/>
                </a:cubicBezTo>
                <a:cubicBezTo>
                  <a:pt x="2089695" y="1181658"/>
                  <a:pt x="2085174" y="1159484"/>
                  <a:pt x="2071687" y="1143000"/>
                </a:cubicBezTo>
                <a:cubicBezTo>
                  <a:pt x="2041832" y="1106511"/>
                  <a:pt x="2005013" y="1076325"/>
                  <a:pt x="1971675" y="1042987"/>
                </a:cubicBezTo>
                <a:lnTo>
                  <a:pt x="1928812" y="1000125"/>
                </a:lnTo>
                <a:cubicBezTo>
                  <a:pt x="1914524" y="985837"/>
                  <a:pt x="1905119" y="963652"/>
                  <a:pt x="1885950" y="957262"/>
                </a:cubicBezTo>
                <a:cubicBezTo>
                  <a:pt x="1857375" y="947737"/>
                  <a:pt x="1829446" y="935992"/>
                  <a:pt x="1800225" y="928687"/>
                </a:cubicBezTo>
                <a:cubicBezTo>
                  <a:pt x="1762125" y="919162"/>
                  <a:pt x="1723182" y="912531"/>
                  <a:pt x="1685925" y="900112"/>
                </a:cubicBezTo>
                <a:cubicBezTo>
                  <a:pt x="1657350" y="890587"/>
                  <a:pt x="1625262" y="888245"/>
                  <a:pt x="1600200" y="871537"/>
                </a:cubicBezTo>
                <a:cubicBezTo>
                  <a:pt x="1551662" y="839179"/>
                  <a:pt x="1539621" y="825721"/>
                  <a:pt x="1471612" y="814387"/>
                </a:cubicBezTo>
                <a:cubicBezTo>
                  <a:pt x="1440143" y="809142"/>
                  <a:pt x="1243012" y="777235"/>
                  <a:pt x="1243012" y="771525"/>
                </a:cubicBezTo>
                <a:lnTo>
                  <a:pt x="1243012" y="0"/>
                </a:ln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3F6D9848-0DB7-391D-EE6E-D3F9B696FFF5}"/>
              </a:ext>
            </a:extLst>
          </p:cNvPr>
          <p:cNvSpPr/>
          <p:nvPr/>
        </p:nvSpPr>
        <p:spPr>
          <a:xfrm>
            <a:off x="1802207" y="2413815"/>
            <a:ext cx="1083725" cy="3286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-turn Arrow 11">
            <a:extLst>
              <a:ext uri="{FF2B5EF4-FFF2-40B4-BE49-F238E27FC236}">
                <a16:creationId xmlns:a16="http://schemas.microsoft.com/office/drawing/2014/main" id="{1E2FB482-AA3D-5431-0ADD-5855EF912CA4}"/>
              </a:ext>
            </a:extLst>
          </p:cNvPr>
          <p:cNvSpPr/>
          <p:nvPr/>
        </p:nvSpPr>
        <p:spPr>
          <a:xfrm rot="10800000">
            <a:off x="6400800" y="2003325"/>
            <a:ext cx="617838" cy="390595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18B2B04-6FCC-A67E-7232-3C6F291A6C83}"/>
              </a:ext>
            </a:extLst>
          </p:cNvPr>
          <p:cNvCxnSpPr>
            <a:cxnSpLocks/>
          </p:cNvCxnSpPr>
          <p:nvPr/>
        </p:nvCxnSpPr>
        <p:spPr>
          <a:xfrm>
            <a:off x="743151" y="5030738"/>
            <a:ext cx="211811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E5C6537-1FAA-B798-677A-33E2A3D90B54}"/>
              </a:ext>
            </a:extLst>
          </p:cNvPr>
          <p:cNvCxnSpPr>
            <a:cxnSpLocks/>
          </p:cNvCxnSpPr>
          <p:nvPr/>
        </p:nvCxnSpPr>
        <p:spPr>
          <a:xfrm>
            <a:off x="4029075" y="3586996"/>
            <a:ext cx="1414463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n 17">
            <a:extLst>
              <a:ext uri="{FF2B5EF4-FFF2-40B4-BE49-F238E27FC236}">
                <a16:creationId xmlns:a16="http://schemas.microsoft.com/office/drawing/2014/main" id="{1C06493D-8E2A-E30F-579D-99C1E2BCD538}"/>
              </a:ext>
            </a:extLst>
          </p:cNvPr>
          <p:cNvSpPr/>
          <p:nvPr/>
        </p:nvSpPr>
        <p:spPr>
          <a:xfrm rot="16200000">
            <a:off x="6927697" y="3040207"/>
            <a:ext cx="377081" cy="3345398"/>
          </a:xfrm>
          <a:prstGeom prst="can">
            <a:avLst/>
          </a:prstGeom>
          <a:solidFill>
            <a:srgbClr val="C00000"/>
          </a:solid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8">
            <a:extLst>
              <a:ext uri="{FF2B5EF4-FFF2-40B4-BE49-F238E27FC236}">
                <a16:creationId xmlns:a16="http://schemas.microsoft.com/office/drawing/2014/main" id="{7782E9CC-CA96-7944-F0B7-B04A86B6C078}"/>
              </a:ext>
            </a:extLst>
          </p:cNvPr>
          <p:cNvSpPr/>
          <p:nvPr/>
        </p:nvSpPr>
        <p:spPr>
          <a:xfrm>
            <a:off x="5911357" y="2038340"/>
            <a:ext cx="2214562" cy="2486025"/>
          </a:xfrm>
          <a:custGeom>
            <a:avLst/>
            <a:gdLst>
              <a:gd name="connsiteX0" fmla="*/ 500062 w 2214562"/>
              <a:gd name="connsiteY0" fmla="*/ 114300 h 2486025"/>
              <a:gd name="connsiteX1" fmla="*/ 485775 w 2214562"/>
              <a:gd name="connsiteY1" fmla="*/ 728662 h 2486025"/>
              <a:gd name="connsiteX2" fmla="*/ 442912 w 2214562"/>
              <a:gd name="connsiteY2" fmla="*/ 742950 h 2486025"/>
              <a:gd name="connsiteX3" fmla="*/ 357187 w 2214562"/>
              <a:gd name="connsiteY3" fmla="*/ 800100 h 2486025"/>
              <a:gd name="connsiteX4" fmla="*/ 314325 w 2214562"/>
              <a:gd name="connsiteY4" fmla="*/ 828675 h 2486025"/>
              <a:gd name="connsiteX5" fmla="*/ 271462 w 2214562"/>
              <a:gd name="connsiteY5" fmla="*/ 857250 h 2486025"/>
              <a:gd name="connsiteX6" fmla="*/ 214312 w 2214562"/>
              <a:gd name="connsiteY6" fmla="*/ 900112 h 2486025"/>
              <a:gd name="connsiteX7" fmla="*/ 85725 w 2214562"/>
              <a:gd name="connsiteY7" fmla="*/ 1042987 h 2486025"/>
              <a:gd name="connsiteX8" fmla="*/ 71437 w 2214562"/>
              <a:gd name="connsiteY8" fmla="*/ 1085850 h 2486025"/>
              <a:gd name="connsiteX9" fmla="*/ 42862 w 2214562"/>
              <a:gd name="connsiteY9" fmla="*/ 1143000 h 2486025"/>
              <a:gd name="connsiteX10" fmla="*/ 28575 w 2214562"/>
              <a:gd name="connsiteY10" fmla="*/ 1214437 h 2486025"/>
              <a:gd name="connsiteX11" fmla="*/ 0 w 2214562"/>
              <a:gd name="connsiteY11" fmla="*/ 1300162 h 2486025"/>
              <a:gd name="connsiteX12" fmla="*/ 14287 w 2214562"/>
              <a:gd name="connsiteY12" fmla="*/ 1800225 h 2486025"/>
              <a:gd name="connsiteX13" fmla="*/ 42862 w 2214562"/>
              <a:gd name="connsiteY13" fmla="*/ 1943100 h 2486025"/>
              <a:gd name="connsiteX14" fmla="*/ 71437 w 2214562"/>
              <a:gd name="connsiteY14" fmla="*/ 2085975 h 2486025"/>
              <a:gd name="connsiteX15" fmla="*/ 128587 w 2214562"/>
              <a:gd name="connsiteY15" fmla="*/ 2171700 h 2486025"/>
              <a:gd name="connsiteX16" fmla="*/ 171450 w 2214562"/>
              <a:gd name="connsiteY16" fmla="*/ 2200275 h 2486025"/>
              <a:gd name="connsiteX17" fmla="*/ 271462 w 2214562"/>
              <a:gd name="connsiteY17" fmla="*/ 2328862 h 2486025"/>
              <a:gd name="connsiteX18" fmla="*/ 357187 w 2214562"/>
              <a:gd name="connsiteY18" fmla="*/ 2371725 h 2486025"/>
              <a:gd name="connsiteX19" fmla="*/ 400050 w 2214562"/>
              <a:gd name="connsiteY19" fmla="*/ 2400300 h 2486025"/>
              <a:gd name="connsiteX20" fmla="*/ 457200 w 2214562"/>
              <a:gd name="connsiteY20" fmla="*/ 2414587 h 2486025"/>
              <a:gd name="connsiteX21" fmla="*/ 557212 w 2214562"/>
              <a:gd name="connsiteY21" fmla="*/ 2443162 h 2486025"/>
              <a:gd name="connsiteX22" fmla="*/ 642937 w 2214562"/>
              <a:gd name="connsiteY22" fmla="*/ 2457450 h 2486025"/>
              <a:gd name="connsiteX23" fmla="*/ 714375 w 2214562"/>
              <a:gd name="connsiteY23" fmla="*/ 2471737 h 2486025"/>
              <a:gd name="connsiteX24" fmla="*/ 1014412 w 2214562"/>
              <a:gd name="connsiteY24" fmla="*/ 2486025 h 2486025"/>
              <a:gd name="connsiteX25" fmla="*/ 1328737 w 2214562"/>
              <a:gd name="connsiteY25" fmla="*/ 2471737 h 2486025"/>
              <a:gd name="connsiteX26" fmla="*/ 1371600 w 2214562"/>
              <a:gd name="connsiteY26" fmla="*/ 2457450 h 2486025"/>
              <a:gd name="connsiteX27" fmla="*/ 1457325 w 2214562"/>
              <a:gd name="connsiteY27" fmla="*/ 2443162 h 2486025"/>
              <a:gd name="connsiteX28" fmla="*/ 1500187 w 2214562"/>
              <a:gd name="connsiteY28" fmla="*/ 2428875 h 2486025"/>
              <a:gd name="connsiteX29" fmla="*/ 1571625 w 2214562"/>
              <a:gd name="connsiteY29" fmla="*/ 2414587 h 2486025"/>
              <a:gd name="connsiteX30" fmla="*/ 1671637 w 2214562"/>
              <a:gd name="connsiteY30" fmla="*/ 2371725 h 2486025"/>
              <a:gd name="connsiteX31" fmla="*/ 1728787 w 2214562"/>
              <a:gd name="connsiteY31" fmla="*/ 2357437 h 2486025"/>
              <a:gd name="connsiteX32" fmla="*/ 1828800 w 2214562"/>
              <a:gd name="connsiteY32" fmla="*/ 2286000 h 2486025"/>
              <a:gd name="connsiteX33" fmla="*/ 1943100 w 2214562"/>
              <a:gd name="connsiteY33" fmla="*/ 2200275 h 2486025"/>
              <a:gd name="connsiteX34" fmla="*/ 2043112 w 2214562"/>
              <a:gd name="connsiteY34" fmla="*/ 2100262 h 2486025"/>
              <a:gd name="connsiteX35" fmla="*/ 2085975 w 2214562"/>
              <a:gd name="connsiteY35" fmla="*/ 2057400 h 2486025"/>
              <a:gd name="connsiteX36" fmla="*/ 2143125 w 2214562"/>
              <a:gd name="connsiteY36" fmla="*/ 1971675 h 2486025"/>
              <a:gd name="connsiteX37" fmla="*/ 2157412 w 2214562"/>
              <a:gd name="connsiteY37" fmla="*/ 1928812 h 2486025"/>
              <a:gd name="connsiteX38" fmla="*/ 2185987 w 2214562"/>
              <a:gd name="connsiteY38" fmla="*/ 1885950 h 2486025"/>
              <a:gd name="connsiteX39" fmla="*/ 2214562 w 2214562"/>
              <a:gd name="connsiteY39" fmla="*/ 1771650 h 2486025"/>
              <a:gd name="connsiteX40" fmla="*/ 2200275 w 2214562"/>
              <a:gd name="connsiteY40" fmla="*/ 1528762 h 2486025"/>
              <a:gd name="connsiteX41" fmla="*/ 2185987 w 2214562"/>
              <a:gd name="connsiteY41" fmla="*/ 1485900 h 2486025"/>
              <a:gd name="connsiteX42" fmla="*/ 2157412 w 2214562"/>
              <a:gd name="connsiteY42" fmla="*/ 1343025 h 2486025"/>
              <a:gd name="connsiteX43" fmla="*/ 2128837 w 2214562"/>
              <a:gd name="connsiteY43" fmla="*/ 1243012 h 2486025"/>
              <a:gd name="connsiteX44" fmla="*/ 2100262 w 2214562"/>
              <a:gd name="connsiteY44" fmla="*/ 1200150 h 2486025"/>
              <a:gd name="connsiteX45" fmla="*/ 2071687 w 2214562"/>
              <a:gd name="connsiteY45" fmla="*/ 1143000 h 2486025"/>
              <a:gd name="connsiteX46" fmla="*/ 1971675 w 2214562"/>
              <a:gd name="connsiteY46" fmla="*/ 1042987 h 2486025"/>
              <a:gd name="connsiteX47" fmla="*/ 1928812 w 2214562"/>
              <a:gd name="connsiteY47" fmla="*/ 1000125 h 2486025"/>
              <a:gd name="connsiteX48" fmla="*/ 1885950 w 2214562"/>
              <a:gd name="connsiteY48" fmla="*/ 957262 h 2486025"/>
              <a:gd name="connsiteX49" fmla="*/ 1800225 w 2214562"/>
              <a:gd name="connsiteY49" fmla="*/ 928687 h 2486025"/>
              <a:gd name="connsiteX50" fmla="*/ 1685925 w 2214562"/>
              <a:gd name="connsiteY50" fmla="*/ 900112 h 2486025"/>
              <a:gd name="connsiteX51" fmla="*/ 1600200 w 2214562"/>
              <a:gd name="connsiteY51" fmla="*/ 871537 h 2486025"/>
              <a:gd name="connsiteX52" fmla="*/ 1471612 w 2214562"/>
              <a:gd name="connsiteY52" fmla="*/ 814387 h 2486025"/>
              <a:gd name="connsiteX53" fmla="*/ 1243012 w 2214562"/>
              <a:gd name="connsiteY53" fmla="*/ 771525 h 2486025"/>
              <a:gd name="connsiteX54" fmla="*/ 1243012 w 2214562"/>
              <a:gd name="connsiteY54" fmla="*/ 0 h 248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2214562" h="2486025">
                <a:moveTo>
                  <a:pt x="500062" y="114300"/>
                </a:moveTo>
                <a:cubicBezTo>
                  <a:pt x="495300" y="319087"/>
                  <a:pt x="504321" y="524661"/>
                  <a:pt x="485775" y="728662"/>
                </a:cubicBezTo>
                <a:cubicBezTo>
                  <a:pt x="484411" y="743661"/>
                  <a:pt x="456077" y="735636"/>
                  <a:pt x="442912" y="742950"/>
                </a:cubicBezTo>
                <a:cubicBezTo>
                  <a:pt x="412891" y="759628"/>
                  <a:pt x="385762" y="781050"/>
                  <a:pt x="357187" y="800100"/>
                </a:cubicBezTo>
                <a:lnTo>
                  <a:pt x="314325" y="828675"/>
                </a:lnTo>
                <a:cubicBezTo>
                  <a:pt x="300037" y="838200"/>
                  <a:pt x="285199" y="846947"/>
                  <a:pt x="271462" y="857250"/>
                </a:cubicBezTo>
                <a:cubicBezTo>
                  <a:pt x="252412" y="871537"/>
                  <a:pt x="232012" y="884182"/>
                  <a:pt x="214312" y="900112"/>
                </a:cubicBezTo>
                <a:cubicBezTo>
                  <a:pt x="135417" y="971117"/>
                  <a:pt x="138887" y="972104"/>
                  <a:pt x="85725" y="1042987"/>
                </a:cubicBezTo>
                <a:cubicBezTo>
                  <a:pt x="80962" y="1057275"/>
                  <a:pt x="77370" y="1072007"/>
                  <a:pt x="71437" y="1085850"/>
                </a:cubicBezTo>
                <a:cubicBezTo>
                  <a:pt x="63047" y="1105426"/>
                  <a:pt x="49597" y="1122794"/>
                  <a:pt x="42862" y="1143000"/>
                </a:cubicBezTo>
                <a:cubicBezTo>
                  <a:pt x="35183" y="1166038"/>
                  <a:pt x="34964" y="1191009"/>
                  <a:pt x="28575" y="1214437"/>
                </a:cubicBezTo>
                <a:cubicBezTo>
                  <a:pt x="20650" y="1243496"/>
                  <a:pt x="0" y="1300162"/>
                  <a:pt x="0" y="1300162"/>
                </a:cubicBezTo>
                <a:cubicBezTo>
                  <a:pt x="4762" y="1466850"/>
                  <a:pt x="3195" y="1633839"/>
                  <a:pt x="14287" y="1800225"/>
                </a:cubicBezTo>
                <a:cubicBezTo>
                  <a:pt x="17518" y="1848686"/>
                  <a:pt x="35993" y="1895020"/>
                  <a:pt x="42862" y="1943100"/>
                </a:cubicBezTo>
                <a:cubicBezTo>
                  <a:pt x="46411" y="1967941"/>
                  <a:pt x="52257" y="2051450"/>
                  <a:pt x="71437" y="2085975"/>
                </a:cubicBezTo>
                <a:cubicBezTo>
                  <a:pt x="88115" y="2115996"/>
                  <a:pt x="100012" y="2152650"/>
                  <a:pt x="128587" y="2171700"/>
                </a:cubicBezTo>
                <a:lnTo>
                  <a:pt x="171450" y="2200275"/>
                </a:lnTo>
                <a:cubicBezTo>
                  <a:pt x="211275" y="2260013"/>
                  <a:pt x="221103" y="2286896"/>
                  <a:pt x="271462" y="2328862"/>
                </a:cubicBezTo>
                <a:cubicBezTo>
                  <a:pt x="332879" y="2380043"/>
                  <a:pt x="292752" y="2339507"/>
                  <a:pt x="357187" y="2371725"/>
                </a:cubicBezTo>
                <a:cubicBezTo>
                  <a:pt x="372546" y="2379404"/>
                  <a:pt x="384267" y="2393536"/>
                  <a:pt x="400050" y="2400300"/>
                </a:cubicBezTo>
                <a:cubicBezTo>
                  <a:pt x="418099" y="2408035"/>
                  <a:pt x="438319" y="2409192"/>
                  <a:pt x="457200" y="2414587"/>
                </a:cubicBezTo>
                <a:cubicBezTo>
                  <a:pt x="520762" y="2432748"/>
                  <a:pt x="482750" y="2428270"/>
                  <a:pt x="557212" y="2443162"/>
                </a:cubicBezTo>
                <a:cubicBezTo>
                  <a:pt x="585619" y="2448843"/>
                  <a:pt x="614435" y="2452268"/>
                  <a:pt x="642937" y="2457450"/>
                </a:cubicBezTo>
                <a:cubicBezTo>
                  <a:pt x="666830" y="2461794"/>
                  <a:pt x="690162" y="2469874"/>
                  <a:pt x="714375" y="2471737"/>
                </a:cubicBezTo>
                <a:cubicBezTo>
                  <a:pt x="814206" y="2479416"/>
                  <a:pt x="914400" y="2481262"/>
                  <a:pt x="1014412" y="2486025"/>
                </a:cubicBezTo>
                <a:cubicBezTo>
                  <a:pt x="1119187" y="2481262"/>
                  <a:pt x="1224188" y="2480101"/>
                  <a:pt x="1328737" y="2471737"/>
                </a:cubicBezTo>
                <a:cubicBezTo>
                  <a:pt x="1343749" y="2470536"/>
                  <a:pt x="1356898" y="2460717"/>
                  <a:pt x="1371600" y="2457450"/>
                </a:cubicBezTo>
                <a:cubicBezTo>
                  <a:pt x="1399879" y="2451166"/>
                  <a:pt x="1429046" y="2449446"/>
                  <a:pt x="1457325" y="2443162"/>
                </a:cubicBezTo>
                <a:cubicBezTo>
                  <a:pt x="1472027" y="2439895"/>
                  <a:pt x="1485577" y="2432528"/>
                  <a:pt x="1500187" y="2428875"/>
                </a:cubicBezTo>
                <a:cubicBezTo>
                  <a:pt x="1523746" y="2422985"/>
                  <a:pt x="1547812" y="2419350"/>
                  <a:pt x="1571625" y="2414587"/>
                </a:cubicBezTo>
                <a:cubicBezTo>
                  <a:pt x="1622428" y="2389185"/>
                  <a:pt x="1622582" y="2385741"/>
                  <a:pt x="1671637" y="2371725"/>
                </a:cubicBezTo>
                <a:cubicBezTo>
                  <a:pt x="1690518" y="2366330"/>
                  <a:pt x="1710401" y="2364332"/>
                  <a:pt x="1728787" y="2357437"/>
                </a:cubicBezTo>
                <a:cubicBezTo>
                  <a:pt x="1807840" y="2327792"/>
                  <a:pt x="1767242" y="2336365"/>
                  <a:pt x="1828800" y="2286000"/>
                </a:cubicBezTo>
                <a:cubicBezTo>
                  <a:pt x="1865660" y="2255842"/>
                  <a:pt x="1909424" y="2233951"/>
                  <a:pt x="1943100" y="2200275"/>
                </a:cubicBezTo>
                <a:lnTo>
                  <a:pt x="2043112" y="2100262"/>
                </a:lnTo>
                <a:cubicBezTo>
                  <a:pt x="2057400" y="2085974"/>
                  <a:pt x="2074767" y="2074212"/>
                  <a:pt x="2085975" y="2057400"/>
                </a:cubicBezTo>
                <a:lnTo>
                  <a:pt x="2143125" y="1971675"/>
                </a:lnTo>
                <a:cubicBezTo>
                  <a:pt x="2147887" y="1957387"/>
                  <a:pt x="2150677" y="1942283"/>
                  <a:pt x="2157412" y="1928812"/>
                </a:cubicBezTo>
                <a:cubicBezTo>
                  <a:pt x="2165091" y="1913453"/>
                  <a:pt x="2180119" y="1902087"/>
                  <a:pt x="2185987" y="1885950"/>
                </a:cubicBezTo>
                <a:cubicBezTo>
                  <a:pt x="2199408" y="1849042"/>
                  <a:pt x="2214562" y="1771650"/>
                  <a:pt x="2214562" y="1771650"/>
                </a:cubicBezTo>
                <a:cubicBezTo>
                  <a:pt x="2209800" y="1690687"/>
                  <a:pt x="2208345" y="1609462"/>
                  <a:pt x="2200275" y="1528762"/>
                </a:cubicBezTo>
                <a:cubicBezTo>
                  <a:pt x="2198776" y="1513776"/>
                  <a:pt x="2189373" y="1500575"/>
                  <a:pt x="2185987" y="1485900"/>
                </a:cubicBezTo>
                <a:cubicBezTo>
                  <a:pt x="2175066" y="1438576"/>
                  <a:pt x="2169191" y="1390143"/>
                  <a:pt x="2157412" y="1343025"/>
                </a:cubicBezTo>
                <a:cubicBezTo>
                  <a:pt x="2152833" y="1324710"/>
                  <a:pt x="2139087" y="1263512"/>
                  <a:pt x="2128837" y="1243012"/>
                </a:cubicBezTo>
                <a:cubicBezTo>
                  <a:pt x="2121158" y="1227654"/>
                  <a:pt x="2108781" y="1215059"/>
                  <a:pt x="2100262" y="1200150"/>
                </a:cubicBezTo>
                <a:cubicBezTo>
                  <a:pt x="2089695" y="1181658"/>
                  <a:pt x="2085174" y="1159484"/>
                  <a:pt x="2071687" y="1143000"/>
                </a:cubicBezTo>
                <a:cubicBezTo>
                  <a:pt x="2041832" y="1106511"/>
                  <a:pt x="2005013" y="1076325"/>
                  <a:pt x="1971675" y="1042987"/>
                </a:cubicBezTo>
                <a:lnTo>
                  <a:pt x="1928812" y="1000125"/>
                </a:lnTo>
                <a:cubicBezTo>
                  <a:pt x="1914524" y="985837"/>
                  <a:pt x="1905119" y="963652"/>
                  <a:pt x="1885950" y="957262"/>
                </a:cubicBezTo>
                <a:cubicBezTo>
                  <a:pt x="1857375" y="947737"/>
                  <a:pt x="1829446" y="935992"/>
                  <a:pt x="1800225" y="928687"/>
                </a:cubicBezTo>
                <a:cubicBezTo>
                  <a:pt x="1762125" y="919162"/>
                  <a:pt x="1723182" y="912531"/>
                  <a:pt x="1685925" y="900112"/>
                </a:cubicBezTo>
                <a:cubicBezTo>
                  <a:pt x="1657350" y="890587"/>
                  <a:pt x="1625262" y="888245"/>
                  <a:pt x="1600200" y="871537"/>
                </a:cubicBezTo>
                <a:cubicBezTo>
                  <a:pt x="1551662" y="839179"/>
                  <a:pt x="1539621" y="825721"/>
                  <a:pt x="1471612" y="814387"/>
                </a:cubicBezTo>
                <a:cubicBezTo>
                  <a:pt x="1440143" y="809142"/>
                  <a:pt x="1243012" y="777235"/>
                  <a:pt x="1243012" y="771525"/>
                </a:cubicBezTo>
                <a:lnTo>
                  <a:pt x="1243012" y="0"/>
                </a:ln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20">
            <a:extLst>
              <a:ext uri="{FF2B5EF4-FFF2-40B4-BE49-F238E27FC236}">
                <a16:creationId xmlns:a16="http://schemas.microsoft.com/office/drawing/2014/main" id="{28525973-157A-F402-6311-0A829921D35D}"/>
              </a:ext>
            </a:extLst>
          </p:cNvPr>
          <p:cNvSpPr/>
          <p:nvPr/>
        </p:nvSpPr>
        <p:spPr>
          <a:xfrm>
            <a:off x="6269432" y="2428935"/>
            <a:ext cx="1083725" cy="3286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U-turn Arrow 21">
            <a:extLst>
              <a:ext uri="{FF2B5EF4-FFF2-40B4-BE49-F238E27FC236}">
                <a16:creationId xmlns:a16="http://schemas.microsoft.com/office/drawing/2014/main" id="{D106B329-AFC8-0C19-7231-B7684A957DBF}"/>
              </a:ext>
            </a:extLst>
          </p:cNvPr>
          <p:cNvSpPr/>
          <p:nvPr/>
        </p:nvSpPr>
        <p:spPr>
          <a:xfrm rot="10800000">
            <a:off x="1954976" y="1994643"/>
            <a:ext cx="617838" cy="390595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126CDC6-9373-25FB-30EF-468D3C5946EB}"/>
              </a:ext>
            </a:extLst>
          </p:cNvPr>
          <p:cNvCxnSpPr>
            <a:cxnSpLocks/>
          </p:cNvCxnSpPr>
          <p:nvPr/>
        </p:nvCxnSpPr>
        <p:spPr>
          <a:xfrm>
            <a:off x="5050433" y="4723969"/>
            <a:ext cx="211811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83E840F-3949-F78C-A8EE-D9B376C0FC96}"/>
              </a:ext>
            </a:extLst>
          </p:cNvPr>
          <p:cNvSpPr txBox="1"/>
          <p:nvPr/>
        </p:nvSpPr>
        <p:spPr>
          <a:xfrm>
            <a:off x="8882063" y="2914169"/>
            <a:ext cx="24717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Blood directed to better ventilated areas of the lung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55DF740-E890-655C-3430-313576A6F05D}"/>
              </a:ext>
            </a:extLst>
          </p:cNvPr>
          <p:cNvCxnSpPr>
            <a:cxnSpLocks/>
          </p:cNvCxnSpPr>
          <p:nvPr/>
        </p:nvCxnSpPr>
        <p:spPr>
          <a:xfrm>
            <a:off x="8269824" y="3444121"/>
            <a:ext cx="519113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484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 animBg="1"/>
      <p:bldP spid="12" grpId="0" animBg="1"/>
      <p:bldP spid="15" grpId="0" animBg="1"/>
      <p:bldP spid="16" grpId="0" animBg="1"/>
      <p:bldP spid="17" grpId="0" animBg="1"/>
      <p:bldP spid="18" grpId="0" animBg="1"/>
      <p:bldP spid="20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72DFE-41DF-354C-8D55-8F462048E28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293267"/>
          </a:solidFill>
          <a:ln>
            <a:solidFill>
              <a:srgbClr val="293267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n-lt"/>
              </a:rPr>
              <a:t>V : Q Mismatch</a:t>
            </a:r>
            <a:endParaRPr lang="en-US" sz="6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4BAD0E53-7C5C-A14F-9980-0CB4F341B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9181" y="6173037"/>
            <a:ext cx="9335310" cy="550159"/>
          </a:xfrm>
        </p:spPr>
        <p:txBody>
          <a:bodyPr/>
          <a:lstStyle/>
          <a:p>
            <a:pPr algn="l"/>
            <a:r>
              <a:rPr lang="en-US" dirty="0"/>
              <a:t>The Peer Teaching and MedSoc are not liable for false or misleading information. This session was created by students, for students, as a revision resource, therefore any resemblance to university questions is purely coincidental. Content has not been reviewed by and is therefore unaffiliated with Sheffield Medical School.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4442BA4-4209-724A-A942-FC70F7AB7A32}"/>
              </a:ext>
            </a:extLst>
          </p:cNvPr>
          <p:cNvSpPr/>
          <p:nvPr/>
        </p:nvSpPr>
        <p:spPr>
          <a:xfrm>
            <a:off x="137710" y="5650746"/>
            <a:ext cx="1089552" cy="117260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342140D-D47C-1944-A9AE-F0B86BD206D6}"/>
              </a:ext>
            </a:extLst>
          </p:cNvPr>
          <p:cNvGrpSpPr/>
          <p:nvPr/>
        </p:nvGrpSpPr>
        <p:grpSpPr>
          <a:xfrm>
            <a:off x="0" y="5582490"/>
            <a:ext cx="12070081" cy="1297375"/>
            <a:chOff x="0" y="5582490"/>
            <a:chExt cx="12070081" cy="1297375"/>
          </a:xfrm>
        </p:grpSpPr>
        <p:pic>
          <p:nvPicPr>
            <p:cNvPr id="7" name="Picture 4" descr="SHEFFIELD PEER TEACHING SOCIETY">
              <a:extLst>
                <a:ext uri="{FF2B5EF4-FFF2-40B4-BE49-F238E27FC236}">
                  <a16:creationId xmlns:a16="http://schemas.microsoft.com/office/drawing/2014/main" id="{756BA6DE-3C99-BD42-AB91-68D3A1842C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91" b="95814" l="1386" r="96767">
                          <a14:foregroundMark x1="76443" y1="31163" x2="61432" y2="20000"/>
                          <a14:foregroundMark x1="61432" y1="20000" x2="38799" y2="17442"/>
                          <a14:foregroundMark x1="38799" y1="17442" x2="26328" y2="23488"/>
                          <a14:foregroundMark x1="26328" y1="23488" x2="21478" y2="33953"/>
                          <a14:foregroundMark x1="21478" y1="33953" x2="24711" y2="56512"/>
                          <a14:foregroundMark x1="24711" y1="56512" x2="34642" y2="73721"/>
                          <a14:foregroundMark x1="34642" y1="73721" x2="41570" y2="80000"/>
                          <a14:foregroundMark x1="41570" y1="80000" x2="49885" y2="82558"/>
                          <a14:foregroundMark x1="49885" y1="82558" x2="59584" y2="81860"/>
                          <a14:foregroundMark x1="59584" y1="81860" x2="69515" y2="74884"/>
                          <a14:foregroundMark x1="69515" y1="74884" x2="83603" y2="41628"/>
                          <a14:foregroundMark x1="42725" y1="21860" x2="67898" y2="29070"/>
                          <a14:foregroundMark x1="67898" y1="29070" x2="42263" y2="18140"/>
                          <a14:foregroundMark x1="42263" y1="18140" x2="33256" y2="16512"/>
                          <a14:foregroundMark x1="33256" y1="16512" x2="49885" y2="15814"/>
                          <a14:foregroundMark x1="49885" y1="15814" x2="59815" y2="17209"/>
                          <a14:foregroundMark x1="59815" y1="17209" x2="42725" y2="15349"/>
                          <a14:foregroundMark x1="42725" y1="15349" x2="66513" y2="19535"/>
                          <a14:foregroundMark x1="66513" y1="19535" x2="78060" y2="31395"/>
                          <a14:foregroundMark x1="78060" y1="31395" x2="70901" y2="20233"/>
                          <a14:foregroundMark x1="70901" y1="20233" x2="77829" y2="31860"/>
                          <a14:foregroundMark x1="77829" y1="31860" x2="71132" y2="22093"/>
                          <a14:foregroundMark x1="71132" y1="22093" x2="76212" y2="30698"/>
                          <a14:foregroundMark x1="76212" y1="30698" x2="76212" y2="31163"/>
                          <a14:foregroundMark x1="24942" y1="23256" x2="18476" y2="29302"/>
                          <a14:foregroundMark x1="18476" y1="29302" x2="25866" y2="22326"/>
                          <a14:foregroundMark x1="25866" y1="22326" x2="17090" y2="32326"/>
                          <a14:foregroundMark x1="34411" y1="16977" x2="22864" y2="18837"/>
                          <a14:foregroundMark x1="22864" y1="18837" x2="16397" y2="24884"/>
                          <a14:foregroundMark x1="16397" y1="24884" x2="12933" y2="33023"/>
                          <a14:foregroundMark x1="12933" y1="33023" x2="13857" y2="53721"/>
                          <a14:foregroundMark x1="13857" y1="53721" x2="23788" y2="75814"/>
                          <a14:foregroundMark x1="23788" y1="75814" x2="34642" y2="84419"/>
                          <a14:foregroundMark x1="34642" y1="84419" x2="46651" y2="87209"/>
                          <a14:foregroundMark x1="46651" y1="87209" x2="57506" y2="83256"/>
                          <a14:foregroundMark x1="57506" y1="83256" x2="73210" y2="66512"/>
                          <a14:foregroundMark x1="73210" y1="66512" x2="80139" y2="46047"/>
                          <a14:foregroundMark x1="80139" y1="46047" x2="80370" y2="30930"/>
                          <a14:foregroundMark x1="80370" y1="30930" x2="75520" y2="19302"/>
                          <a14:foregroundMark x1="75520" y1="19302" x2="64896" y2="13023"/>
                          <a14:foregroundMark x1="64896" y1="13023" x2="56981" y2="10781"/>
                          <a14:foregroundMark x1="40046" y1="11177" x2="35104" y2="12326"/>
                          <a14:foregroundMark x1="35104" y1="12326" x2="17783" y2="29070"/>
                          <a14:foregroundMark x1="17783" y1="29070" x2="15473" y2="56512"/>
                          <a14:foregroundMark x1="15473" y1="56512" x2="17321" y2="67442"/>
                          <a14:foregroundMark x1="17321" y1="67442" x2="22402" y2="76047"/>
                          <a14:foregroundMark x1="22402" y1="76047" x2="30716" y2="82093"/>
                          <a14:foregroundMark x1="30716" y1="82093" x2="43418" y2="85116"/>
                          <a14:foregroundMark x1="43418" y1="85116" x2="54273" y2="84884"/>
                          <a14:foregroundMark x1="54273" y1="84884" x2="76443" y2="74186"/>
                          <a14:foregroundMark x1="76443" y1="74186" x2="82679" y2="66512"/>
                          <a14:foregroundMark x1="82679" y1="66512" x2="86605" y2="56744"/>
                          <a14:foregroundMark x1="86605" y1="56744" x2="87298" y2="39767"/>
                          <a14:foregroundMark x1="87298" y1="39767" x2="80831" y2="20233"/>
                          <a14:foregroundMark x1="94919" y1="52558" x2="94919" y2="52558"/>
                          <a14:foregroundMark x1="9469" y1="64419" x2="9469" y2="64419"/>
                          <a14:foregroundMark x1="45958" y1="92791" x2="45958" y2="92791"/>
                          <a14:foregroundMark x1="6928" y1="50698" x2="6928" y2="50698"/>
                          <a14:foregroundMark x1="49192" y1="3023" x2="49192" y2="3023"/>
                          <a14:foregroundMark x1="40647" y1="91163" x2="56813" y2="90698"/>
                          <a14:foregroundMark x1="56813" y1="90698" x2="69284" y2="81395"/>
                          <a14:foregroundMark x1="26328" y1="26512" x2="37182" y2="25349"/>
                          <a14:foregroundMark x1="37182" y1="25349" x2="27021" y2="28372"/>
                          <a14:foregroundMark x1="27021" y1="28372" x2="41801" y2="16279"/>
                          <a14:foregroundMark x1="41801" y1="16279" x2="35335" y2="24186"/>
                          <a14:foregroundMark x1="35335" y1="24186" x2="30947" y2="26744"/>
                          <a14:foregroundMark x1="1386" y1="50698" x2="1386" y2="50698"/>
                          <a14:foregroundMark x1="96767" y1="50000" x2="96767" y2="50000"/>
                          <a14:backgroundMark x1="693" y1="49302" x2="693" y2="49302"/>
                          <a14:backgroundMark x1="13626" y1="16279" x2="5312" y2="27442"/>
                          <a14:backgroundMark x1="33487" y1="96744" x2="49423" y2="97209"/>
                          <a14:backgroundMark x1="49423" y1="97209" x2="77598" y2="92558"/>
                          <a14:backgroundMark x1="4850" y1="72558" x2="3464" y2="28605"/>
                          <a14:backgroundMark x1="3464" y1="68837" x2="25404" y2="90465"/>
                          <a14:backgroundMark x1="25404" y1="90465" x2="36721" y2="95349"/>
                          <a14:backgroundMark x1="66513" y1="95349" x2="89376" y2="75116"/>
                          <a14:backgroundMark x1="89376" y1="75116" x2="97460" y2="59767"/>
                          <a14:backgroundMark x1="97460" y1="59767" x2="96998" y2="42093"/>
                          <a14:backgroundMark x1="96998" y1="42093" x2="87529" y2="15581"/>
                          <a14:backgroundMark x1="7852" y1="22791" x2="36028" y2="8140"/>
                          <a14:backgroundMark x1="36028" y1="8140" x2="53118" y2="7209"/>
                          <a14:backgroundMark x1="53118" y1="7209" x2="69053" y2="7907"/>
                          <a14:backgroundMark x1="69053" y1="7907" x2="84296" y2="16047"/>
                          <a14:backgroundMark x1="84296" y1="16047" x2="92610" y2="260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82490"/>
              <a:ext cx="1306426" cy="1297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Sheffield Medical Society">
              <a:extLst>
                <a:ext uri="{FF2B5EF4-FFF2-40B4-BE49-F238E27FC236}">
                  <a16:creationId xmlns:a16="http://schemas.microsoft.com/office/drawing/2014/main" id="{96ADA7C3-3F09-9349-9EB3-5AE8C0962A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763655" y="6054562"/>
              <a:ext cx="1306426" cy="768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Can 3">
            <a:extLst>
              <a:ext uri="{FF2B5EF4-FFF2-40B4-BE49-F238E27FC236}">
                <a16:creationId xmlns:a16="http://schemas.microsoft.com/office/drawing/2014/main" id="{D3209748-1718-E38B-AC2D-C1F1DAC8D983}"/>
              </a:ext>
            </a:extLst>
          </p:cNvPr>
          <p:cNvSpPr/>
          <p:nvPr/>
        </p:nvSpPr>
        <p:spPr>
          <a:xfrm rot="16200000">
            <a:off x="2120344" y="3358039"/>
            <a:ext cx="1042987" cy="3345398"/>
          </a:xfrm>
          <a:prstGeom prst="can">
            <a:avLst/>
          </a:prstGeom>
          <a:solidFill>
            <a:srgbClr val="C00000"/>
          </a:solid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67A47689-3F4F-452C-0067-311301736D9D}"/>
              </a:ext>
            </a:extLst>
          </p:cNvPr>
          <p:cNvSpPr/>
          <p:nvPr/>
        </p:nvSpPr>
        <p:spPr>
          <a:xfrm>
            <a:off x="1436957" y="2023219"/>
            <a:ext cx="2214562" cy="2486025"/>
          </a:xfrm>
          <a:custGeom>
            <a:avLst/>
            <a:gdLst>
              <a:gd name="connsiteX0" fmla="*/ 500062 w 2214562"/>
              <a:gd name="connsiteY0" fmla="*/ 114300 h 2486025"/>
              <a:gd name="connsiteX1" fmla="*/ 485775 w 2214562"/>
              <a:gd name="connsiteY1" fmla="*/ 728662 h 2486025"/>
              <a:gd name="connsiteX2" fmla="*/ 442912 w 2214562"/>
              <a:gd name="connsiteY2" fmla="*/ 742950 h 2486025"/>
              <a:gd name="connsiteX3" fmla="*/ 357187 w 2214562"/>
              <a:gd name="connsiteY3" fmla="*/ 800100 h 2486025"/>
              <a:gd name="connsiteX4" fmla="*/ 314325 w 2214562"/>
              <a:gd name="connsiteY4" fmla="*/ 828675 h 2486025"/>
              <a:gd name="connsiteX5" fmla="*/ 271462 w 2214562"/>
              <a:gd name="connsiteY5" fmla="*/ 857250 h 2486025"/>
              <a:gd name="connsiteX6" fmla="*/ 214312 w 2214562"/>
              <a:gd name="connsiteY6" fmla="*/ 900112 h 2486025"/>
              <a:gd name="connsiteX7" fmla="*/ 85725 w 2214562"/>
              <a:gd name="connsiteY7" fmla="*/ 1042987 h 2486025"/>
              <a:gd name="connsiteX8" fmla="*/ 71437 w 2214562"/>
              <a:gd name="connsiteY8" fmla="*/ 1085850 h 2486025"/>
              <a:gd name="connsiteX9" fmla="*/ 42862 w 2214562"/>
              <a:gd name="connsiteY9" fmla="*/ 1143000 h 2486025"/>
              <a:gd name="connsiteX10" fmla="*/ 28575 w 2214562"/>
              <a:gd name="connsiteY10" fmla="*/ 1214437 h 2486025"/>
              <a:gd name="connsiteX11" fmla="*/ 0 w 2214562"/>
              <a:gd name="connsiteY11" fmla="*/ 1300162 h 2486025"/>
              <a:gd name="connsiteX12" fmla="*/ 14287 w 2214562"/>
              <a:gd name="connsiteY12" fmla="*/ 1800225 h 2486025"/>
              <a:gd name="connsiteX13" fmla="*/ 42862 w 2214562"/>
              <a:gd name="connsiteY13" fmla="*/ 1943100 h 2486025"/>
              <a:gd name="connsiteX14" fmla="*/ 71437 w 2214562"/>
              <a:gd name="connsiteY14" fmla="*/ 2085975 h 2486025"/>
              <a:gd name="connsiteX15" fmla="*/ 128587 w 2214562"/>
              <a:gd name="connsiteY15" fmla="*/ 2171700 h 2486025"/>
              <a:gd name="connsiteX16" fmla="*/ 171450 w 2214562"/>
              <a:gd name="connsiteY16" fmla="*/ 2200275 h 2486025"/>
              <a:gd name="connsiteX17" fmla="*/ 271462 w 2214562"/>
              <a:gd name="connsiteY17" fmla="*/ 2328862 h 2486025"/>
              <a:gd name="connsiteX18" fmla="*/ 357187 w 2214562"/>
              <a:gd name="connsiteY18" fmla="*/ 2371725 h 2486025"/>
              <a:gd name="connsiteX19" fmla="*/ 400050 w 2214562"/>
              <a:gd name="connsiteY19" fmla="*/ 2400300 h 2486025"/>
              <a:gd name="connsiteX20" fmla="*/ 457200 w 2214562"/>
              <a:gd name="connsiteY20" fmla="*/ 2414587 h 2486025"/>
              <a:gd name="connsiteX21" fmla="*/ 557212 w 2214562"/>
              <a:gd name="connsiteY21" fmla="*/ 2443162 h 2486025"/>
              <a:gd name="connsiteX22" fmla="*/ 642937 w 2214562"/>
              <a:gd name="connsiteY22" fmla="*/ 2457450 h 2486025"/>
              <a:gd name="connsiteX23" fmla="*/ 714375 w 2214562"/>
              <a:gd name="connsiteY23" fmla="*/ 2471737 h 2486025"/>
              <a:gd name="connsiteX24" fmla="*/ 1014412 w 2214562"/>
              <a:gd name="connsiteY24" fmla="*/ 2486025 h 2486025"/>
              <a:gd name="connsiteX25" fmla="*/ 1328737 w 2214562"/>
              <a:gd name="connsiteY25" fmla="*/ 2471737 h 2486025"/>
              <a:gd name="connsiteX26" fmla="*/ 1371600 w 2214562"/>
              <a:gd name="connsiteY26" fmla="*/ 2457450 h 2486025"/>
              <a:gd name="connsiteX27" fmla="*/ 1457325 w 2214562"/>
              <a:gd name="connsiteY27" fmla="*/ 2443162 h 2486025"/>
              <a:gd name="connsiteX28" fmla="*/ 1500187 w 2214562"/>
              <a:gd name="connsiteY28" fmla="*/ 2428875 h 2486025"/>
              <a:gd name="connsiteX29" fmla="*/ 1571625 w 2214562"/>
              <a:gd name="connsiteY29" fmla="*/ 2414587 h 2486025"/>
              <a:gd name="connsiteX30" fmla="*/ 1671637 w 2214562"/>
              <a:gd name="connsiteY30" fmla="*/ 2371725 h 2486025"/>
              <a:gd name="connsiteX31" fmla="*/ 1728787 w 2214562"/>
              <a:gd name="connsiteY31" fmla="*/ 2357437 h 2486025"/>
              <a:gd name="connsiteX32" fmla="*/ 1828800 w 2214562"/>
              <a:gd name="connsiteY32" fmla="*/ 2286000 h 2486025"/>
              <a:gd name="connsiteX33" fmla="*/ 1943100 w 2214562"/>
              <a:gd name="connsiteY33" fmla="*/ 2200275 h 2486025"/>
              <a:gd name="connsiteX34" fmla="*/ 2043112 w 2214562"/>
              <a:gd name="connsiteY34" fmla="*/ 2100262 h 2486025"/>
              <a:gd name="connsiteX35" fmla="*/ 2085975 w 2214562"/>
              <a:gd name="connsiteY35" fmla="*/ 2057400 h 2486025"/>
              <a:gd name="connsiteX36" fmla="*/ 2143125 w 2214562"/>
              <a:gd name="connsiteY36" fmla="*/ 1971675 h 2486025"/>
              <a:gd name="connsiteX37" fmla="*/ 2157412 w 2214562"/>
              <a:gd name="connsiteY37" fmla="*/ 1928812 h 2486025"/>
              <a:gd name="connsiteX38" fmla="*/ 2185987 w 2214562"/>
              <a:gd name="connsiteY38" fmla="*/ 1885950 h 2486025"/>
              <a:gd name="connsiteX39" fmla="*/ 2214562 w 2214562"/>
              <a:gd name="connsiteY39" fmla="*/ 1771650 h 2486025"/>
              <a:gd name="connsiteX40" fmla="*/ 2200275 w 2214562"/>
              <a:gd name="connsiteY40" fmla="*/ 1528762 h 2486025"/>
              <a:gd name="connsiteX41" fmla="*/ 2185987 w 2214562"/>
              <a:gd name="connsiteY41" fmla="*/ 1485900 h 2486025"/>
              <a:gd name="connsiteX42" fmla="*/ 2157412 w 2214562"/>
              <a:gd name="connsiteY42" fmla="*/ 1343025 h 2486025"/>
              <a:gd name="connsiteX43" fmla="*/ 2128837 w 2214562"/>
              <a:gd name="connsiteY43" fmla="*/ 1243012 h 2486025"/>
              <a:gd name="connsiteX44" fmla="*/ 2100262 w 2214562"/>
              <a:gd name="connsiteY44" fmla="*/ 1200150 h 2486025"/>
              <a:gd name="connsiteX45" fmla="*/ 2071687 w 2214562"/>
              <a:gd name="connsiteY45" fmla="*/ 1143000 h 2486025"/>
              <a:gd name="connsiteX46" fmla="*/ 1971675 w 2214562"/>
              <a:gd name="connsiteY46" fmla="*/ 1042987 h 2486025"/>
              <a:gd name="connsiteX47" fmla="*/ 1928812 w 2214562"/>
              <a:gd name="connsiteY47" fmla="*/ 1000125 h 2486025"/>
              <a:gd name="connsiteX48" fmla="*/ 1885950 w 2214562"/>
              <a:gd name="connsiteY48" fmla="*/ 957262 h 2486025"/>
              <a:gd name="connsiteX49" fmla="*/ 1800225 w 2214562"/>
              <a:gd name="connsiteY49" fmla="*/ 928687 h 2486025"/>
              <a:gd name="connsiteX50" fmla="*/ 1685925 w 2214562"/>
              <a:gd name="connsiteY50" fmla="*/ 900112 h 2486025"/>
              <a:gd name="connsiteX51" fmla="*/ 1600200 w 2214562"/>
              <a:gd name="connsiteY51" fmla="*/ 871537 h 2486025"/>
              <a:gd name="connsiteX52" fmla="*/ 1471612 w 2214562"/>
              <a:gd name="connsiteY52" fmla="*/ 814387 h 2486025"/>
              <a:gd name="connsiteX53" fmla="*/ 1243012 w 2214562"/>
              <a:gd name="connsiteY53" fmla="*/ 771525 h 2486025"/>
              <a:gd name="connsiteX54" fmla="*/ 1243012 w 2214562"/>
              <a:gd name="connsiteY54" fmla="*/ 0 h 248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2214562" h="2486025">
                <a:moveTo>
                  <a:pt x="500062" y="114300"/>
                </a:moveTo>
                <a:cubicBezTo>
                  <a:pt x="495300" y="319087"/>
                  <a:pt x="504321" y="524661"/>
                  <a:pt x="485775" y="728662"/>
                </a:cubicBezTo>
                <a:cubicBezTo>
                  <a:pt x="484411" y="743661"/>
                  <a:pt x="456077" y="735636"/>
                  <a:pt x="442912" y="742950"/>
                </a:cubicBezTo>
                <a:cubicBezTo>
                  <a:pt x="412891" y="759628"/>
                  <a:pt x="385762" y="781050"/>
                  <a:pt x="357187" y="800100"/>
                </a:cubicBezTo>
                <a:lnTo>
                  <a:pt x="314325" y="828675"/>
                </a:lnTo>
                <a:cubicBezTo>
                  <a:pt x="300037" y="838200"/>
                  <a:pt x="285199" y="846947"/>
                  <a:pt x="271462" y="857250"/>
                </a:cubicBezTo>
                <a:cubicBezTo>
                  <a:pt x="252412" y="871537"/>
                  <a:pt x="232012" y="884182"/>
                  <a:pt x="214312" y="900112"/>
                </a:cubicBezTo>
                <a:cubicBezTo>
                  <a:pt x="135417" y="971117"/>
                  <a:pt x="138887" y="972104"/>
                  <a:pt x="85725" y="1042987"/>
                </a:cubicBezTo>
                <a:cubicBezTo>
                  <a:pt x="80962" y="1057275"/>
                  <a:pt x="77370" y="1072007"/>
                  <a:pt x="71437" y="1085850"/>
                </a:cubicBezTo>
                <a:cubicBezTo>
                  <a:pt x="63047" y="1105426"/>
                  <a:pt x="49597" y="1122794"/>
                  <a:pt x="42862" y="1143000"/>
                </a:cubicBezTo>
                <a:cubicBezTo>
                  <a:pt x="35183" y="1166038"/>
                  <a:pt x="34964" y="1191009"/>
                  <a:pt x="28575" y="1214437"/>
                </a:cubicBezTo>
                <a:cubicBezTo>
                  <a:pt x="20650" y="1243496"/>
                  <a:pt x="0" y="1300162"/>
                  <a:pt x="0" y="1300162"/>
                </a:cubicBezTo>
                <a:cubicBezTo>
                  <a:pt x="4762" y="1466850"/>
                  <a:pt x="3195" y="1633839"/>
                  <a:pt x="14287" y="1800225"/>
                </a:cubicBezTo>
                <a:cubicBezTo>
                  <a:pt x="17518" y="1848686"/>
                  <a:pt x="35993" y="1895020"/>
                  <a:pt x="42862" y="1943100"/>
                </a:cubicBezTo>
                <a:cubicBezTo>
                  <a:pt x="46411" y="1967941"/>
                  <a:pt x="52257" y="2051450"/>
                  <a:pt x="71437" y="2085975"/>
                </a:cubicBezTo>
                <a:cubicBezTo>
                  <a:pt x="88115" y="2115996"/>
                  <a:pt x="100012" y="2152650"/>
                  <a:pt x="128587" y="2171700"/>
                </a:cubicBezTo>
                <a:lnTo>
                  <a:pt x="171450" y="2200275"/>
                </a:lnTo>
                <a:cubicBezTo>
                  <a:pt x="211275" y="2260013"/>
                  <a:pt x="221103" y="2286896"/>
                  <a:pt x="271462" y="2328862"/>
                </a:cubicBezTo>
                <a:cubicBezTo>
                  <a:pt x="332879" y="2380043"/>
                  <a:pt x="292752" y="2339507"/>
                  <a:pt x="357187" y="2371725"/>
                </a:cubicBezTo>
                <a:cubicBezTo>
                  <a:pt x="372546" y="2379404"/>
                  <a:pt x="384267" y="2393536"/>
                  <a:pt x="400050" y="2400300"/>
                </a:cubicBezTo>
                <a:cubicBezTo>
                  <a:pt x="418099" y="2408035"/>
                  <a:pt x="438319" y="2409192"/>
                  <a:pt x="457200" y="2414587"/>
                </a:cubicBezTo>
                <a:cubicBezTo>
                  <a:pt x="520762" y="2432748"/>
                  <a:pt x="482750" y="2428270"/>
                  <a:pt x="557212" y="2443162"/>
                </a:cubicBezTo>
                <a:cubicBezTo>
                  <a:pt x="585619" y="2448843"/>
                  <a:pt x="614435" y="2452268"/>
                  <a:pt x="642937" y="2457450"/>
                </a:cubicBezTo>
                <a:cubicBezTo>
                  <a:pt x="666830" y="2461794"/>
                  <a:pt x="690162" y="2469874"/>
                  <a:pt x="714375" y="2471737"/>
                </a:cubicBezTo>
                <a:cubicBezTo>
                  <a:pt x="814206" y="2479416"/>
                  <a:pt x="914400" y="2481262"/>
                  <a:pt x="1014412" y="2486025"/>
                </a:cubicBezTo>
                <a:cubicBezTo>
                  <a:pt x="1119187" y="2481262"/>
                  <a:pt x="1224188" y="2480101"/>
                  <a:pt x="1328737" y="2471737"/>
                </a:cubicBezTo>
                <a:cubicBezTo>
                  <a:pt x="1343749" y="2470536"/>
                  <a:pt x="1356898" y="2460717"/>
                  <a:pt x="1371600" y="2457450"/>
                </a:cubicBezTo>
                <a:cubicBezTo>
                  <a:pt x="1399879" y="2451166"/>
                  <a:pt x="1429046" y="2449446"/>
                  <a:pt x="1457325" y="2443162"/>
                </a:cubicBezTo>
                <a:cubicBezTo>
                  <a:pt x="1472027" y="2439895"/>
                  <a:pt x="1485577" y="2432528"/>
                  <a:pt x="1500187" y="2428875"/>
                </a:cubicBezTo>
                <a:cubicBezTo>
                  <a:pt x="1523746" y="2422985"/>
                  <a:pt x="1547812" y="2419350"/>
                  <a:pt x="1571625" y="2414587"/>
                </a:cubicBezTo>
                <a:cubicBezTo>
                  <a:pt x="1622428" y="2389185"/>
                  <a:pt x="1622582" y="2385741"/>
                  <a:pt x="1671637" y="2371725"/>
                </a:cubicBezTo>
                <a:cubicBezTo>
                  <a:pt x="1690518" y="2366330"/>
                  <a:pt x="1710401" y="2364332"/>
                  <a:pt x="1728787" y="2357437"/>
                </a:cubicBezTo>
                <a:cubicBezTo>
                  <a:pt x="1807840" y="2327792"/>
                  <a:pt x="1767242" y="2336365"/>
                  <a:pt x="1828800" y="2286000"/>
                </a:cubicBezTo>
                <a:cubicBezTo>
                  <a:pt x="1865660" y="2255842"/>
                  <a:pt x="1909424" y="2233951"/>
                  <a:pt x="1943100" y="2200275"/>
                </a:cubicBezTo>
                <a:lnTo>
                  <a:pt x="2043112" y="2100262"/>
                </a:lnTo>
                <a:cubicBezTo>
                  <a:pt x="2057400" y="2085974"/>
                  <a:pt x="2074767" y="2074212"/>
                  <a:pt x="2085975" y="2057400"/>
                </a:cubicBezTo>
                <a:lnTo>
                  <a:pt x="2143125" y="1971675"/>
                </a:lnTo>
                <a:cubicBezTo>
                  <a:pt x="2147887" y="1957387"/>
                  <a:pt x="2150677" y="1942283"/>
                  <a:pt x="2157412" y="1928812"/>
                </a:cubicBezTo>
                <a:cubicBezTo>
                  <a:pt x="2165091" y="1913453"/>
                  <a:pt x="2180119" y="1902087"/>
                  <a:pt x="2185987" y="1885950"/>
                </a:cubicBezTo>
                <a:cubicBezTo>
                  <a:pt x="2199408" y="1849042"/>
                  <a:pt x="2214562" y="1771650"/>
                  <a:pt x="2214562" y="1771650"/>
                </a:cubicBezTo>
                <a:cubicBezTo>
                  <a:pt x="2209800" y="1690687"/>
                  <a:pt x="2208345" y="1609462"/>
                  <a:pt x="2200275" y="1528762"/>
                </a:cubicBezTo>
                <a:cubicBezTo>
                  <a:pt x="2198776" y="1513776"/>
                  <a:pt x="2189373" y="1500575"/>
                  <a:pt x="2185987" y="1485900"/>
                </a:cubicBezTo>
                <a:cubicBezTo>
                  <a:pt x="2175066" y="1438576"/>
                  <a:pt x="2169191" y="1390143"/>
                  <a:pt x="2157412" y="1343025"/>
                </a:cubicBezTo>
                <a:cubicBezTo>
                  <a:pt x="2152833" y="1324710"/>
                  <a:pt x="2139087" y="1263512"/>
                  <a:pt x="2128837" y="1243012"/>
                </a:cubicBezTo>
                <a:cubicBezTo>
                  <a:pt x="2121158" y="1227654"/>
                  <a:pt x="2108781" y="1215059"/>
                  <a:pt x="2100262" y="1200150"/>
                </a:cubicBezTo>
                <a:cubicBezTo>
                  <a:pt x="2089695" y="1181658"/>
                  <a:pt x="2085174" y="1159484"/>
                  <a:pt x="2071687" y="1143000"/>
                </a:cubicBezTo>
                <a:cubicBezTo>
                  <a:pt x="2041832" y="1106511"/>
                  <a:pt x="2005013" y="1076325"/>
                  <a:pt x="1971675" y="1042987"/>
                </a:cubicBezTo>
                <a:lnTo>
                  <a:pt x="1928812" y="1000125"/>
                </a:lnTo>
                <a:cubicBezTo>
                  <a:pt x="1914524" y="985837"/>
                  <a:pt x="1905119" y="963652"/>
                  <a:pt x="1885950" y="957262"/>
                </a:cubicBezTo>
                <a:cubicBezTo>
                  <a:pt x="1857375" y="947737"/>
                  <a:pt x="1829446" y="935992"/>
                  <a:pt x="1800225" y="928687"/>
                </a:cubicBezTo>
                <a:cubicBezTo>
                  <a:pt x="1762125" y="919162"/>
                  <a:pt x="1723182" y="912531"/>
                  <a:pt x="1685925" y="900112"/>
                </a:cubicBezTo>
                <a:cubicBezTo>
                  <a:pt x="1657350" y="890587"/>
                  <a:pt x="1625262" y="888245"/>
                  <a:pt x="1600200" y="871537"/>
                </a:cubicBezTo>
                <a:cubicBezTo>
                  <a:pt x="1551662" y="839179"/>
                  <a:pt x="1539621" y="825721"/>
                  <a:pt x="1471612" y="814387"/>
                </a:cubicBezTo>
                <a:cubicBezTo>
                  <a:pt x="1440143" y="809142"/>
                  <a:pt x="1243012" y="777235"/>
                  <a:pt x="1243012" y="771525"/>
                </a:cubicBezTo>
                <a:lnTo>
                  <a:pt x="1243012" y="0"/>
                </a:ln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BDA512A8-EA6D-02D2-6AC4-A10629AFB58F}"/>
              </a:ext>
            </a:extLst>
          </p:cNvPr>
          <p:cNvSpPr/>
          <p:nvPr/>
        </p:nvSpPr>
        <p:spPr>
          <a:xfrm rot="16200000">
            <a:off x="1302289" y="4866432"/>
            <a:ext cx="1083725" cy="3286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U-turn Arrow 6">
            <a:extLst>
              <a:ext uri="{FF2B5EF4-FFF2-40B4-BE49-F238E27FC236}">
                <a16:creationId xmlns:a16="http://schemas.microsoft.com/office/drawing/2014/main" id="{859B35DD-6836-F013-3E36-B17BEBF2BFE1}"/>
              </a:ext>
            </a:extLst>
          </p:cNvPr>
          <p:cNvSpPr/>
          <p:nvPr/>
        </p:nvSpPr>
        <p:spPr>
          <a:xfrm rot="5400000">
            <a:off x="1175628" y="4835441"/>
            <a:ext cx="617838" cy="390595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50000"/>
              <a:gd name="adj5" fmla="val 7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6DB9724-7A3D-CC39-853B-5FBC31EC64EA}"/>
              </a:ext>
            </a:extLst>
          </p:cNvPr>
          <p:cNvCxnSpPr>
            <a:cxnSpLocks/>
          </p:cNvCxnSpPr>
          <p:nvPr/>
        </p:nvCxnSpPr>
        <p:spPr>
          <a:xfrm>
            <a:off x="2353138" y="1857376"/>
            <a:ext cx="0" cy="14160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Can 9">
            <a:extLst>
              <a:ext uri="{FF2B5EF4-FFF2-40B4-BE49-F238E27FC236}">
                <a16:creationId xmlns:a16="http://schemas.microsoft.com/office/drawing/2014/main" id="{0643E5F0-1DFE-4B1E-DF1F-4BA269B0EE7E}"/>
              </a:ext>
            </a:extLst>
          </p:cNvPr>
          <p:cNvSpPr/>
          <p:nvPr/>
        </p:nvSpPr>
        <p:spPr>
          <a:xfrm rot="16200000">
            <a:off x="7154466" y="4186584"/>
            <a:ext cx="1042987" cy="1729047"/>
          </a:xfrm>
          <a:prstGeom prst="can">
            <a:avLst/>
          </a:prstGeom>
          <a:solidFill>
            <a:srgbClr val="C00000"/>
          </a:solid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555D31D7-129E-738D-465F-E70C7773FA6D}"/>
              </a:ext>
            </a:extLst>
          </p:cNvPr>
          <p:cNvSpPr/>
          <p:nvPr/>
        </p:nvSpPr>
        <p:spPr>
          <a:xfrm>
            <a:off x="5662904" y="2115027"/>
            <a:ext cx="2214562" cy="2414587"/>
          </a:xfrm>
          <a:custGeom>
            <a:avLst/>
            <a:gdLst>
              <a:gd name="connsiteX0" fmla="*/ 500062 w 2214562"/>
              <a:gd name="connsiteY0" fmla="*/ 114300 h 2486025"/>
              <a:gd name="connsiteX1" fmla="*/ 485775 w 2214562"/>
              <a:gd name="connsiteY1" fmla="*/ 728662 h 2486025"/>
              <a:gd name="connsiteX2" fmla="*/ 442912 w 2214562"/>
              <a:gd name="connsiteY2" fmla="*/ 742950 h 2486025"/>
              <a:gd name="connsiteX3" fmla="*/ 357187 w 2214562"/>
              <a:gd name="connsiteY3" fmla="*/ 800100 h 2486025"/>
              <a:gd name="connsiteX4" fmla="*/ 314325 w 2214562"/>
              <a:gd name="connsiteY4" fmla="*/ 828675 h 2486025"/>
              <a:gd name="connsiteX5" fmla="*/ 271462 w 2214562"/>
              <a:gd name="connsiteY5" fmla="*/ 857250 h 2486025"/>
              <a:gd name="connsiteX6" fmla="*/ 214312 w 2214562"/>
              <a:gd name="connsiteY6" fmla="*/ 900112 h 2486025"/>
              <a:gd name="connsiteX7" fmla="*/ 85725 w 2214562"/>
              <a:gd name="connsiteY7" fmla="*/ 1042987 h 2486025"/>
              <a:gd name="connsiteX8" fmla="*/ 71437 w 2214562"/>
              <a:gd name="connsiteY8" fmla="*/ 1085850 h 2486025"/>
              <a:gd name="connsiteX9" fmla="*/ 42862 w 2214562"/>
              <a:gd name="connsiteY9" fmla="*/ 1143000 h 2486025"/>
              <a:gd name="connsiteX10" fmla="*/ 28575 w 2214562"/>
              <a:gd name="connsiteY10" fmla="*/ 1214437 h 2486025"/>
              <a:gd name="connsiteX11" fmla="*/ 0 w 2214562"/>
              <a:gd name="connsiteY11" fmla="*/ 1300162 h 2486025"/>
              <a:gd name="connsiteX12" fmla="*/ 14287 w 2214562"/>
              <a:gd name="connsiteY12" fmla="*/ 1800225 h 2486025"/>
              <a:gd name="connsiteX13" fmla="*/ 42862 w 2214562"/>
              <a:gd name="connsiteY13" fmla="*/ 1943100 h 2486025"/>
              <a:gd name="connsiteX14" fmla="*/ 71437 w 2214562"/>
              <a:gd name="connsiteY14" fmla="*/ 2085975 h 2486025"/>
              <a:gd name="connsiteX15" fmla="*/ 128587 w 2214562"/>
              <a:gd name="connsiteY15" fmla="*/ 2171700 h 2486025"/>
              <a:gd name="connsiteX16" fmla="*/ 171450 w 2214562"/>
              <a:gd name="connsiteY16" fmla="*/ 2200275 h 2486025"/>
              <a:gd name="connsiteX17" fmla="*/ 271462 w 2214562"/>
              <a:gd name="connsiteY17" fmla="*/ 2328862 h 2486025"/>
              <a:gd name="connsiteX18" fmla="*/ 357187 w 2214562"/>
              <a:gd name="connsiteY18" fmla="*/ 2371725 h 2486025"/>
              <a:gd name="connsiteX19" fmla="*/ 400050 w 2214562"/>
              <a:gd name="connsiteY19" fmla="*/ 2400300 h 2486025"/>
              <a:gd name="connsiteX20" fmla="*/ 457200 w 2214562"/>
              <a:gd name="connsiteY20" fmla="*/ 2414587 h 2486025"/>
              <a:gd name="connsiteX21" fmla="*/ 557212 w 2214562"/>
              <a:gd name="connsiteY21" fmla="*/ 2443162 h 2486025"/>
              <a:gd name="connsiteX22" fmla="*/ 642937 w 2214562"/>
              <a:gd name="connsiteY22" fmla="*/ 2457450 h 2486025"/>
              <a:gd name="connsiteX23" fmla="*/ 714375 w 2214562"/>
              <a:gd name="connsiteY23" fmla="*/ 2471737 h 2486025"/>
              <a:gd name="connsiteX24" fmla="*/ 1014412 w 2214562"/>
              <a:gd name="connsiteY24" fmla="*/ 2486025 h 2486025"/>
              <a:gd name="connsiteX25" fmla="*/ 1328737 w 2214562"/>
              <a:gd name="connsiteY25" fmla="*/ 2471737 h 2486025"/>
              <a:gd name="connsiteX26" fmla="*/ 1371600 w 2214562"/>
              <a:gd name="connsiteY26" fmla="*/ 2457450 h 2486025"/>
              <a:gd name="connsiteX27" fmla="*/ 1457325 w 2214562"/>
              <a:gd name="connsiteY27" fmla="*/ 2443162 h 2486025"/>
              <a:gd name="connsiteX28" fmla="*/ 1500187 w 2214562"/>
              <a:gd name="connsiteY28" fmla="*/ 2428875 h 2486025"/>
              <a:gd name="connsiteX29" fmla="*/ 1571625 w 2214562"/>
              <a:gd name="connsiteY29" fmla="*/ 2414587 h 2486025"/>
              <a:gd name="connsiteX30" fmla="*/ 1671637 w 2214562"/>
              <a:gd name="connsiteY30" fmla="*/ 2371725 h 2486025"/>
              <a:gd name="connsiteX31" fmla="*/ 1728787 w 2214562"/>
              <a:gd name="connsiteY31" fmla="*/ 2357437 h 2486025"/>
              <a:gd name="connsiteX32" fmla="*/ 1828800 w 2214562"/>
              <a:gd name="connsiteY32" fmla="*/ 2286000 h 2486025"/>
              <a:gd name="connsiteX33" fmla="*/ 1943100 w 2214562"/>
              <a:gd name="connsiteY33" fmla="*/ 2200275 h 2486025"/>
              <a:gd name="connsiteX34" fmla="*/ 2043112 w 2214562"/>
              <a:gd name="connsiteY34" fmla="*/ 2100262 h 2486025"/>
              <a:gd name="connsiteX35" fmla="*/ 2085975 w 2214562"/>
              <a:gd name="connsiteY35" fmla="*/ 2057400 h 2486025"/>
              <a:gd name="connsiteX36" fmla="*/ 2143125 w 2214562"/>
              <a:gd name="connsiteY36" fmla="*/ 1971675 h 2486025"/>
              <a:gd name="connsiteX37" fmla="*/ 2157412 w 2214562"/>
              <a:gd name="connsiteY37" fmla="*/ 1928812 h 2486025"/>
              <a:gd name="connsiteX38" fmla="*/ 2185987 w 2214562"/>
              <a:gd name="connsiteY38" fmla="*/ 1885950 h 2486025"/>
              <a:gd name="connsiteX39" fmla="*/ 2214562 w 2214562"/>
              <a:gd name="connsiteY39" fmla="*/ 1771650 h 2486025"/>
              <a:gd name="connsiteX40" fmla="*/ 2200275 w 2214562"/>
              <a:gd name="connsiteY40" fmla="*/ 1528762 h 2486025"/>
              <a:gd name="connsiteX41" fmla="*/ 2185987 w 2214562"/>
              <a:gd name="connsiteY41" fmla="*/ 1485900 h 2486025"/>
              <a:gd name="connsiteX42" fmla="*/ 2157412 w 2214562"/>
              <a:gd name="connsiteY42" fmla="*/ 1343025 h 2486025"/>
              <a:gd name="connsiteX43" fmla="*/ 2128837 w 2214562"/>
              <a:gd name="connsiteY43" fmla="*/ 1243012 h 2486025"/>
              <a:gd name="connsiteX44" fmla="*/ 2100262 w 2214562"/>
              <a:gd name="connsiteY44" fmla="*/ 1200150 h 2486025"/>
              <a:gd name="connsiteX45" fmla="*/ 2071687 w 2214562"/>
              <a:gd name="connsiteY45" fmla="*/ 1143000 h 2486025"/>
              <a:gd name="connsiteX46" fmla="*/ 1971675 w 2214562"/>
              <a:gd name="connsiteY46" fmla="*/ 1042987 h 2486025"/>
              <a:gd name="connsiteX47" fmla="*/ 1928812 w 2214562"/>
              <a:gd name="connsiteY47" fmla="*/ 1000125 h 2486025"/>
              <a:gd name="connsiteX48" fmla="*/ 1885950 w 2214562"/>
              <a:gd name="connsiteY48" fmla="*/ 957262 h 2486025"/>
              <a:gd name="connsiteX49" fmla="*/ 1800225 w 2214562"/>
              <a:gd name="connsiteY49" fmla="*/ 928687 h 2486025"/>
              <a:gd name="connsiteX50" fmla="*/ 1685925 w 2214562"/>
              <a:gd name="connsiteY50" fmla="*/ 900112 h 2486025"/>
              <a:gd name="connsiteX51" fmla="*/ 1600200 w 2214562"/>
              <a:gd name="connsiteY51" fmla="*/ 871537 h 2486025"/>
              <a:gd name="connsiteX52" fmla="*/ 1471612 w 2214562"/>
              <a:gd name="connsiteY52" fmla="*/ 814387 h 2486025"/>
              <a:gd name="connsiteX53" fmla="*/ 1243012 w 2214562"/>
              <a:gd name="connsiteY53" fmla="*/ 771525 h 2486025"/>
              <a:gd name="connsiteX54" fmla="*/ 1243012 w 2214562"/>
              <a:gd name="connsiteY54" fmla="*/ 0 h 2486025"/>
              <a:gd name="connsiteX0" fmla="*/ 500062 w 2214562"/>
              <a:gd name="connsiteY0" fmla="*/ 114300 h 2486025"/>
              <a:gd name="connsiteX1" fmla="*/ 771525 w 2214562"/>
              <a:gd name="connsiteY1" fmla="*/ 742950 h 2486025"/>
              <a:gd name="connsiteX2" fmla="*/ 442912 w 2214562"/>
              <a:gd name="connsiteY2" fmla="*/ 742950 h 2486025"/>
              <a:gd name="connsiteX3" fmla="*/ 357187 w 2214562"/>
              <a:gd name="connsiteY3" fmla="*/ 800100 h 2486025"/>
              <a:gd name="connsiteX4" fmla="*/ 314325 w 2214562"/>
              <a:gd name="connsiteY4" fmla="*/ 828675 h 2486025"/>
              <a:gd name="connsiteX5" fmla="*/ 271462 w 2214562"/>
              <a:gd name="connsiteY5" fmla="*/ 857250 h 2486025"/>
              <a:gd name="connsiteX6" fmla="*/ 214312 w 2214562"/>
              <a:gd name="connsiteY6" fmla="*/ 900112 h 2486025"/>
              <a:gd name="connsiteX7" fmla="*/ 85725 w 2214562"/>
              <a:gd name="connsiteY7" fmla="*/ 1042987 h 2486025"/>
              <a:gd name="connsiteX8" fmla="*/ 71437 w 2214562"/>
              <a:gd name="connsiteY8" fmla="*/ 1085850 h 2486025"/>
              <a:gd name="connsiteX9" fmla="*/ 42862 w 2214562"/>
              <a:gd name="connsiteY9" fmla="*/ 1143000 h 2486025"/>
              <a:gd name="connsiteX10" fmla="*/ 28575 w 2214562"/>
              <a:gd name="connsiteY10" fmla="*/ 1214437 h 2486025"/>
              <a:gd name="connsiteX11" fmla="*/ 0 w 2214562"/>
              <a:gd name="connsiteY11" fmla="*/ 1300162 h 2486025"/>
              <a:gd name="connsiteX12" fmla="*/ 14287 w 2214562"/>
              <a:gd name="connsiteY12" fmla="*/ 1800225 h 2486025"/>
              <a:gd name="connsiteX13" fmla="*/ 42862 w 2214562"/>
              <a:gd name="connsiteY13" fmla="*/ 1943100 h 2486025"/>
              <a:gd name="connsiteX14" fmla="*/ 71437 w 2214562"/>
              <a:gd name="connsiteY14" fmla="*/ 2085975 h 2486025"/>
              <a:gd name="connsiteX15" fmla="*/ 128587 w 2214562"/>
              <a:gd name="connsiteY15" fmla="*/ 2171700 h 2486025"/>
              <a:gd name="connsiteX16" fmla="*/ 171450 w 2214562"/>
              <a:gd name="connsiteY16" fmla="*/ 2200275 h 2486025"/>
              <a:gd name="connsiteX17" fmla="*/ 271462 w 2214562"/>
              <a:gd name="connsiteY17" fmla="*/ 2328862 h 2486025"/>
              <a:gd name="connsiteX18" fmla="*/ 357187 w 2214562"/>
              <a:gd name="connsiteY18" fmla="*/ 2371725 h 2486025"/>
              <a:gd name="connsiteX19" fmla="*/ 400050 w 2214562"/>
              <a:gd name="connsiteY19" fmla="*/ 2400300 h 2486025"/>
              <a:gd name="connsiteX20" fmla="*/ 457200 w 2214562"/>
              <a:gd name="connsiteY20" fmla="*/ 2414587 h 2486025"/>
              <a:gd name="connsiteX21" fmla="*/ 557212 w 2214562"/>
              <a:gd name="connsiteY21" fmla="*/ 2443162 h 2486025"/>
              <a:gd name="connsiteX22" fmla="*/ 642937 w 2214562"/>
              <a:gd name="connsiteY22" fmla="*/ 2457450 h 2486025"/>
              <a:gd name="connsiteX23" fmla="*/ 714375 w 2214562"/>
              <a:gd name="connsiteY23" fmla="*/ 2471737 h 2486025"/>
              <a:gd name="connsiteX24" fmla="*/ 1014412 w 2214562"/>
              <a:gd name="connsiteY24" fmla="*/ 2486025 h 2486025"/>
              <a:gd name="connsiteX25" fmla="*/ 1328737 w 2214562"/>
              <a:gd name="connsiteY25" fmla="*/ 2471737 h 2486025"/>
              <a:gd name="connsiteX26" fmla="*/ 1371600 w 2214562"/>
              <a:gd name="connsiteY26" fmla="*/ 2457450 h 2486025"/>
              <a:gd name="connsiteX27" fmla="*/ 1457325 w 2214562"/>
              <a:gd name="connsiteY27" fmla="*/ 2443162 h 2486025"/>
              <a:gd name="connsiteX28" fmla="*/ 1500187 w 2214562"/>
              <a:gd name="connsiteY28" fmla="*/ 2428875 h 2486025"/>
              <a:gd name="connsiteX29" fmla="*/ 1571625 w 2214562"/>
              <a:gd name="connsiteY29" fmla="*/ 2414587 h 2486025"/>
              <a:gd name="connsiteX30" fmla="*/ 1671637 w 2214562"/>
              <a:gd name="connsiteY30" fmla="*/ 2371725 h 2486025"/>
              <a:gd name="connsiteX31" fmla="*/ 1728787 w 2214562"/>
              <a:gd name="connsiteY31" fmla="*/ 2357437 h 2486025"/>
              <a:gd name="connsiteX32" fmla="*/ 1828800 w 2214562"/>
              <a:gd name="connsiteY32" fmla="*/ 2286000 h 2486025"/>
              <a:gd name="connsiteX33" fmla="*/ 1943100 w 2214562"/>
              <a:gd name="connsiteY33" fmla="*/ 2200275 h 2486025"/>
              <a:gd name="connsiteX34" fmla="*/ 2043112 w 2214562"/>
              <a:gd name="connsiteY34" fmla="*/ 2100262 h 2486025"/>
              <a:gd name="connsiteX35" fmla="*/ 2085975 w 2214562"/>
              <a:gd name="connsiteY35" fmla="*/ 2057400 h 2486025"/>
              <a:gd name="connsiteX36" fmla="*/ 2143125 w 2214562"/>
              <a:gd name="connsiteY36" fmla="*/ 1971675 h 2486025"/>
              <a:gd name="connsiteX37" fmla="*/ 2157412 w 2214562"/>
              <a:gd name="connsiteY37" fmla="*/ 1928812 h 2486025"/>
              <a:gd name="connsiteX38" fmla="*/ 2185987 w 2214562"/>
              <a:gd name="connsiteY38" fmla="*/ 1885950 h 2486025"/>
              <a:gd name="connsiteX39" fmla="*/ 2214562 w 2214562"/>
              <a:gd name="connsiteY39" fmla="*/ 1771650 h 2486025"/>
              <a:gd name="connsiteX40" fmla="*/ 2200275 w 2214562"/>
              <a:gd name="connsiteY40" fmla="*/ 1528762 h 2486025"/>
              <a:gd name="connsiteX41" fmla="*/ 2185987 w 2214562"/>
              <a:gd name="connsiteY41" fmla="*/ 1485900 h 2486025"/>
              <a:gd name="connsiteX42" fmla="*/ 2157412 w 2214562"/>
              <a:gd name="connsiteY42" fmla="*/ 1343025 h 2486025"/>
              <a:gd name="connsiteX43" fmla="*/ 2128837 w 2214562"/>
              <a:gd name="connsiteY43" fmla="*/ 1243012 h 2486025"/>
              <a:gd name="connsiteX44" fmla="*/ 2100262 w 2214562"/>
              <a:gd name="connsiteY44" fmla="*/ 1200150 h 2486025"/>
              <a:gd name="connsiteX45" fmla="*/ 2071687 w 2214562"/>
              <a:gd name="connsiteY45" fmla="*/ 1143000 h 2486025"/>
              <a:gd name="connsiteX46" fmla="*/ 1971675 w 2214562"/>
              <a:gd name="connsiteY46" fmla="*/ 1042987 h 2486025"/>
              <a:gd name="connsiteX47" fmla="*/ 1928812 w 2214562"/>
              <a:gd name="connsiteY47" fmla="*/ 1000125 h 2486025"/>
              <a:gd name="connsiteX48" fmla="*/ 1885950 w 2214562"/>
              <a:gd name="connsiteY48" fmla="*/ 957262 h 2486025"/>
              <a:gd name="connsiteX49" fmla="*/ 1800225 w 2214562"/>
              <a:gd name="connsiteY49" fmla="*/ 928687 h 2486025"/>
              <a:gd name="connsiteX50" fmla="*/ 1685925 w 2214562"/>
              <a:gd name="connsiteY50" fmla="*/ 900112 h 2486025"/>
              <a:gd name="connsiteX51" fmla="*/ 1600200 w 2214562"/>
              <a:gd name="connsiteY51" fmla="*/ 871537 h 2486025"/>
              <a:gd name="connsiteX52" fmla="*/ 1471612 w 2214562"/>
              <a:gd name="connsiteY52" fmla="*/ 814387 h 2486025"/>
              <a:gd name="connsiteX53" fmla="*/ 1243012 w 2214562"/>
              <a:gd name="connsiteY53" fmla="*/ 771525 h 2486025"/>
              <a:gd name="connsiteX54" fmla="*/ 1243012 w 2214562"/>
              <a:gd name="connsiteY54" fmla="*/ 0 h 2486025"/>
              <a:gd name="connsiteX0" fmla="*/ 757237 w 2214562"/>
              <a:gd name="connsiteY0" fmla="*/ 85725 h 2486025"/>
              <a:gd name="connsiteX1" fmla="*/ 771525 w 2214562"/>
              <a:gd name="connsiteY1" fmla="*/ 742950 h 2486025"/>
              <a:gd name="connsiteX2" fmla="*/ 442912 w 2214562"/>
              <a:gd name="connsiteY2" fmla="*/ 742950 h 2486025"/>
              <a:gd name="connsiteX3" fmla="*/ 357187 w 2214562"/>
              <a:gd name="connsiteY3" fmla="*/ 800100 h 2486025"/>
              <a:gd name="connsiteX4" fmla="*/ 314325 w 2214562"/>
              <a:gd name="connsiteY4" fmla="*/ 828675 h 2486025"/>
              <a:gd name="connsiteX5" fmla="*/ 271462 w 2214562"/>
              <a:gd name="connsiteY5" fmla="*/ 857250 h 2486025"/>
              <a:gd name="connsiteX6" fmla="*/ 214312 w 2214562"/>
              <a:gd name="connsiteY6" fmla="*/ 900112 h 2486025"/>
              <a:gd name="connsiteX7" fmla="*/ 85725 w 2214562"/>
              <a:gd name="connsiteY7" fmla="*/ 1042987 h 2486025"/>
              <a:gd name="connsiteX8" fmla="*/ 71437 w 2214562"/>
              <a:gd name="connsiteY8" fmla="*/ 1085850 h 2486025"/>
              <a:gd name="connsiteX9" fmla="*/ 42862 w 2214562"/>
              <a:gd name="connsiteY9" fmla="*/ 1143000 h 2486025"/>
              <a:gd name="connsiteX10" fmla="*/ 28575 w 2214562"/>
              <a:gd name="connsiteY10" fmla="*/ 1214437 h 2486025"/>
              <a:gd name="connsiteX11" fmla="*/ 0 w 2214562"/>
              <a:gd name="connsiteY11" fmla="*/ 1300162 h 2486025"/>
              <a:gd name="connsiteX12" fmla="*/ 14287 w 2214562"/>
              <a:gd name="connsiteY12" fmla="*/ 1800225 h 2486025"/>
              <a:gd name="connsiteX13" fmla="*/ 42862 w 2214562"/>
              <a:gd name="connsiteY13" fmla="*/ 1943100 h 2486025"/>
              <a:gd name="connsiteX14" fmla="*/ 71437 w 2214562"/>
              <a:gd name="connsiteY14" fmla="*/ 2085975 h 2486025"/>
              <a:gd name="connsiteX15" fmla="*/ 128587 w 2214562"/>
              <a:gd name="connsiteY15" fmla="*/ 2171700 h 2486025"/>
              <a:gd name="connsiteX16" fmla="*/ 171450 w 2214562"/>
              <a:gd name="connsiteY16" fmla="*/ 2200275 h 2486025"/>
              <a:gd name="connsiteX17" fmla="*/ 271462 w 2214562"/>
              <a:gd name="connsiteY17" fmla="*/ 2328862 h 2486025"/>
              <a:gd name="connsiteX18" fmla="*/ 357187 w 2214562"/>
              <a:gd name="connsiteY18" fmla="*/ 2371725 h 2486025"/>
              <a:gd name="connsiteX19" fmla="*/ 400050 w 2214562"/>
              <a:gd name="connsiteY19" fmla="*/ 2400300 h 2486025"/>
              <a:gd name="connsiteX20" fmla="*/ 457200 w 2214562"/>
              <a:gd name="connsiteY20" fmla="*/ 2414587 h 2486025"/>
              <a:gd name="connsiteX21" fmla="*/ 557212 w 2214562"/>
              <a:gd name="connsiteY21" fmla="*/ 2443162 h 2486025"/>
              <a:gd name="connsiteX22" fmla="*/ 642937 w 2214562"/>
              <a:gd name="connsiteY22" fmla="*/ 2457450 h 2486025"/>
              <a:gd name="connsiteX23" fmla="*/ 714375 w 2214562"/>
              <a:gd name="connsiteY23" fmla="*/ 2471737 h 2486025"/>
              <a:gd name="connsiteX24" fmla="*/ 1014412 w 2214562"/>
              <a:gd name="connsiteY24" fmla="*/ 2486025 h 2486025"/>
              <a:gd name="connsiteX25" fmla="*/ 1328737 w 2214562"/>
              <a:gd name="connsiteY25" fmla="*/ 2471737 h 2486025"/>
              <a:gd name="connsiteX26" fmla="*/ 1371600 w 2214562"/>
              <a:gd name="connsiteY26" fmla="*/ 2457450 h 2486025"/>
              <a:gd name="connsiteX27" fmla="*/ 1457325 w 2214562"/>
              <a:gd name="connsiteY27" fmla="*/ 2443162 h 2486025"/>
              <a:gd name="connsiteX28" fmla="*/ 1500187 w 2214562"/>
              <a:gd name="connsiteY28" fmla="*/ 2428875 h 2486025"/>
              <a:gd name="connsiteX29" fmla="*/ 1571625 w 2214562"/>
              <a:gd name="connsiteY29" fmla="*/ 2414587 h 2486025"/>
              <a:gd name="connsiteX30" fmla="*/ 1671637 w 2214562"/>
              <a:gd name="connsiteY30" fmla="*/ 2371725 h 2486025"/>
              <a:gd name="connsiteX31" fmla="*/ 1728787 w 2214562"/>
              <a:gd name="connsiteY31" fmla="*/ 2357437 h 2486025"/>
              <a:gd name="connsiteX32" fmla="*/ 1828800 w 2214562"/>
              <a:gd name="connsiteY32" fmla="*/ 2286000 h 2486025"/>
              <a:gd name="connsiteX33" fmla="*/ 1943100 w 2214562"/>
              <a:gd name="connsiteY33" fmla="*/ 2200275 h 2486025"/>
              <a:gd name="connsiteX34" fmla="*/ 2043112 w 2214562"/>
              <a:gd name="connsiteY34" fmla="*/ 2100262 h 2486025"/>
              <a:gd name="connsiteX35" fmla="*/ 2085975 w 2214562"/>
              <a:gd name="connsiteY35" fmla="*/ 2057400 h 2486025"/>
              <a:gd name="connsiteX36" fmla="*/ 2143125 w 2214562"/>
              <a:gd name="connsiteY36" fmla="*/ 1971675 h 2486025"/>
              <a:gd name="connsiteX37" fmla="*/ 2157412 w 2214562"/>
              <a:gd name="connsiteY37" fmla="*/ 1928812 h 2486025"/>
              <a:gd name="connsiteX38" fmla="*/ 2185987 w 2214562"/>
              <a:gd name="connsiteY38" fmla="*/ 1885950 h 2486025"/>
              <a:gd name="connsiteX39" fmla="*/ 2214562 w 2214562"/>
              <a:gd name="connsiteY39" fmla="*/ 1771650 h 2486025"/>
              <a:gd name="connsiteX40" fmla="*/ 2200275 w 2214562"/>
              <a:gd name="connsiteY40" fmla="*/ 1528762 h 2486025"/>
              <a:gd name="connsiteX41" fmla="*/ 2185987 w 2214562"/>
              <a:gd name="connsiteY41" fmla="*/ 1485900 h 2486025"/>
              <a:gd name="connsiteX42" fmla="*/ 2157412 w 2214562"/>
              <a:gd name="connsiteY42" fmla="*/ 1343025 h 2486025"/>
              <a:gd name="connsiteX43" fmla="*/ 2128837 w 2214562"/>
              <a:gd name="connsiteY43" fmla="*/ 1243012 h 2486025"/>
              <a:gd name="connsiteX44" fmla="*/ 2100262 w 2214562"/>
              <a:gd name="connsiteY44" fmla="*/ 1200150 h 2486025"/>
              <a:gd name="connsiteX45" fmla="*/ 2071687 w 2214562"/>
              <a:gd name="connsiteY45" fmla="*/ 1143000 h 2486025"/>
              <a:gd name="connsiteX46" fmla="*/ 1971675 w 2214562"/>
              <a:gd name="connsiteY46" fmla="*/ 1042987 h 2486025"/>
              <a:gd name="connsiteX47" fmla="*/ 1928812 w 2214562"/>
              <a:gd name="connsiteY47" fmla="*/ 1000125 h 2486025"/>
              <a:gd name="connsiteX48" fmla="*/ 1885950 w 2214562"/>
              <a:gd name="connsiteY48" fmla="*/ 957262 h 2486025"/>
              <a:gd name="connsiteX49" fmla="*/ 1800225 w 2214562"/>
              <a:gd name="connsiteY49" fmla="*/ 928687 h 2486025"/>
              <a:gd name="connsiteX50" fmla="*/ 1685925 w 2214562"/>
              <a:gd name="connsiteY50" fmla="*/ 900112 h 2486025"/>
              <a:gd name="connsiteX51" fmla="*/ 1600200 w 2214562"/>
              <a:gd name="connsiteY51" fmla="*/ 871537 h 2486025"/>
              <a:gd name="connsiteX52" fmla="*/ 1471612 w 2214562"/>
              <a:gd name="connsiteY52" fmla="*/ 814387 h 2486025"/>
              <a:gd name="connsiteX53" fmla="*/ 1243012 w 2214562"/>
              <a:gd name="connsiteY53" fmla="*/ 771525 h 2486025"/>
              <a:gd name="connsiteX54" fmla="*/ 1243012 w 2214562"/>
              <a:gd name="connsiteY54" fmla="*/ 0 h 2486025"/>
              <a:gd name="connsiteX0" fmla="*/ 757237 w 2214562"/>
              <a:gd name="connsiteY0" fmla="*/ 85725 h 2486025"/>
              <a:gd name="connsiteX1" fmla="*/ 771525 w 2214562"/>
              <a:gd name="connsiteY1" fmla="*/ 742950 h 2486025"/>
              <a:gd name="connsiteX2" fmla="*/ 442912 w 2214562"/>
              <a:gd name="connsiteY2" fmla="*/ 742950 h 2486025"/>
              <a:gd name="connsiteX3" fmla="*/ 357187 w 2214562"/>
              <a:gd name="connsiteY3" fmla="*/ 800100 h 2486025"/>
              <a:gd name="connsiteX4" fmla="*/ 314325 w 2214562"/>
              <a:gd name="connsiteY4" fmla="*/ 828675 h 2486025"/>
              <a:gd name="connsiteX5" fmla="*/ 271462 w 2214562"/>
              <a:gd name="connsiteY5" fmla="*/ 857250 h 2486025"/>
              <a:gd name="connsiteX6" fmla="*/ 214312 w 2214562"/>
              <a:gd name="connsiteY6" fmla="*/ 900112 h 2486025"/>
              <a:gd name="connsiteX7" fmla="*/ 85725 w 2214562"/>
              <a:gd name="connsiteY7" fmla="*/ 1042987 h 2486025"/>
              <a:gd name="connsiteX8" fmla="*/ 71437 w 2214562"/>
              <a:gd name="connsiteY8" fmla="*/ 1085850 h 2486025"/>
              <a:gd name="connsiteX9" fmla="*/ 42862 w 2214562"/>
              <a:gd name="connsiteY9" fmla="*/ 1143000 h 2486025"/>
              <a:gd name="connsiteX10" fmla="*/ 28575 w 2214562"/>
              <a:gd name="connsiteY10" fmla="*/ 1214437 h 2486025"/>
              <a:gd name="connsiteX11" fmla="*/ 0 w 2214562"/>
              <a:gd name="connsiteY11" fmla="*/ 1300162 h 2486025"/>
              <a:gd name="connsiteX12" fmla="*/ 14287 w 2214562"/>
              <a:gd name="connsiteY12" fmla="*/ 1800225 h 2486025"/>
              <a:gd name="connsiteX13" fmla="*/ 42862 w 2214562"/>
              <a:gd name="connsiteY13" fmla="*/ 1943100 h 2486025"/>
              <a:gd name="connsiteX14" fmla="*/ 71437 w 2214562"/>
              <a:gd name="connsiteY14" fmla="*/ 2085975 h 2486025"/>
              <a:gd name="connsiteX15" fmla="*/ 128587 w 2214562"/>
              <a:gd name="connsiteY15" fmla="*/ 2171700 h 2486025"/>
              <a:gd name="connsiteX16" fmla="*/ 171450 w 2214562"/>
              <a:gd name="connsiteY16" fmla="*/ 2200275 h 2486025"/>
              <a:gd name="connsiteX17" fmla="*/ 271462 w 2214562"/>
              <a:gd name="connsiteY17" fmla="*/ 2328862 h 2486025"/>
              <a:gd name="connsiteX18" fmla="*/ 357187 w 2214562"/>
              <a:gd name="connsiteY18" fmla="*/ 2371725 h 2486025"/>
              <a:gd name="connsiteX19" fmla="*/ 400050 w 2214562"/>
              <a:gd name="connsiteY19" fmla="*/ 2400300 h 2486025"/>
              <a:gd name="connsiteX20" fmla="*/ 457200 w 2214562"/>
              <a:gd name="connsiteY20" fmla="*/ 2414587 h 2486025"/>
              <a:gd name="connsiteX21" fmla="*/ 557212 w 2214562"/>
              <a:gd name="connsiteY21" fmla="*/ 2443162 h 2486025"/>
              <a:gd name="connsiteX22" fmla="*/ 642937 w 2214562"/>
              <a:gd name="connsiteY22" fmla="*/ 2457450 h 2486025"/>
              <a:gd name="connsiteX23" fmla="*/ 714375 w 2214562"/>
              <a:gd name="connsiteY23" fmla="*/ 2471737 h 2486025"/>
              <a:gd name="connsiteX24" fmla="*/ 1014412 w 2214562"/>
              <a:gd name="connsiteY24" fmla="*/ 2486025 h 2486025"/>
              <a:gd name="connsiteX25" fmla="*/ 1328737 w 2214562"/>
              <a:gd name="connsiteY25" fmla="*/ 2471737 h 2486025"/>
              <a:gd name="connsiteX26" fmla="*/ 1371600 w 2214562"/>
              <a:gd name="connsiteY26" fmla="*/ 2457450 h 2486025"/>
              <a:gd name="connsiteX27" fmla="*/ 1457325 w 2214562"/>
              <a:gd name="connsiteY27" fmla="*/ 2443162 h 2486025"/>
              <a:gd name="connsiteX28" fmla="*/ 1500187 w 2214562"/>
              <a:gd name="connsiteY28" fmla="*/ 2428875 h 2486025"/>
              <a:gd name="connsiteX29" fmla="*/ 1571625 w 2214562"/>
              <a:gd name="connsiteY29" fmla="*/ 2414587 h 2486025"/>
              <a:gd name="connsiteX30" fmla="*/ 1671637 w 2214562"/>
              <a:gd name="connsiteY30" fmla="*/ 2371725 h 2486025"/>
              <a:gd name="connsiteX31" fmla="*/ 1728787 w 2214562"/>
              <a:gd name="connsiteY31" fmla="*/ 2357437 h 2486025"/>
              <a:gd name="connsiteX32" fmla="*/ 1828800 w 2214562"/>
              <a:gd name="connsiteY32" fmla="*/ 2286000 h 2486025"/>
              <a:gd name="connsiteX33" fmla="*/ 1943100 w 2214562"/>
              <a:gd name="connsiteY33" fmla="*/ 2200275 h 2486025"/>
              <a:gd name="connsiteX34" fmla="*/ 2043112 w 2214562"/>
              <a:gd name="connsiteY34" fmla="*/ 2100262 h 2486025"/>
              <a:gd name="connsiteX35" fmla="*/ 2085975 w 2214562"/>
              <a:gd name="connsiteY35" fmla="*/ 2057400 h 2486025"/>
              <a:gd name="connsiteX36" fmla="*/ 2143125 w 2214562"/>
              <a:gd name="connsiteY36" fmla="*/ 1971675 h 2486025"/>
              <a:gd name="connsiteX37" fmla="*/ 2157412 w 2214562"/>
              <a:gd name="connsiteY37" fmla="*/ 1928812 h 2486025"/>
              <a:gd name="connsiteX38" fmla="*/ 2185987 w 2214562"/>
              <a:gd name="connsiteY38" fmla="*/ 1885950 h 2486025"/>
              <a:gd name="connsiteX39" fmla="*/ 2214562 w 2214562"/>
              <a:gd name="connsiteY39" fmla="*/ 1771650 h 2486025"/>
              <a:gd name="connsiteX40" fmla="*/ 2200275 w 2214562"/>
              <a:gd name="connsiteY40" fmla="*/ 1528762 h 2486025"/>
              <a:gd name="connsiteX41" fmla="*/ 2185987 w 2214562"/>
              <a:gd name="connsiteY41" fmla="*/ 1485900 h 2486025"/>
              <a:gd name="connsiteX42" fmla="*/ 2157412 w 2214562"/>
              <a:gd name="connsiteY42" fmla="*/ 1343025 h 2486025"/>
              <a:gd name="connsiteX43" fmla="*/ 2128837 w 2214562"/>
              <a:gd name="connsiteY43" fmla="*/ 1243012 h 2486025"/>
              <a:gd name="connsiteX44" fmla="*/ 2100262 w 2214562"/>
              <a:gd name="connsiteY44" fmla="*/ 1200150 h 2486025"/>
              <a:gd name="connsiteX45" fmla="*/ 2071687 w 2214562"/>
              <a:gd name="connsiteY45" fmla="*/ 1143000 h 2486025"/>
              <a:gd name="connsiteX46" fmla="*/ 1971675 w 2214562"/>
              <a:gd name="connsiteY46" fmla="*/ 1042987 h 2486025"/>
              <a:gd name="connsiteX47" fmla="*/ 1928812 w 2214562"/>
              <a:gd name="connsiteY47" fmla="*/ 1000125 h 2486025"/>
              <a:gd name="connsiteX48" fmla="*/ 1885950 w 2214562"/>
              <a:gd name="connsiteY48" fmla="*/ 957262 h 2486025"/>
              <a:gd name="connsiteX49" fmla="*/ 1800225 w 2214562"/>
              <a:gd name="connsiteY49" fmla="*/ 928687 h 2486025"/>
              <a:gd name="connsiteX50" fmla="*/ 1685925 w 2214562"/>
              <a:gd name="connsiteY50" fmla="*/ 900112 h 2486025"/>
              <a:gd name="connsiteX51" fmla="*/ 1600200 w 2214562"/>
              <a:gd name="connsiteY51" fmla="*/ 871537 h 2486025"/>
              <a:gd name="connsiteX52" fmla="*/ 1471612 w 2214562"/>
              <a:gd name="connsiteY52" fmla="*/ 814387 h 2486025"/>
              <a:gd name="connsiteX53" fmla="*/ 1028700 w 2214562"/>
              <a:gd name="connsiteY53" fmla="*/ 742950 h 2486025"/>
              <a:gd name="connsiteX54" fmla="*/ 1243012 w 2214562"/>
              <a:gd name="connsiteY54" fmla="*/ 0 h 2486025"/>
              <a:gd name="connsiteX0" fmla="*/ 757237 w 2214562"/>
              <a:gd name="connsiteY0" fmla="*/ 14287 h 2414587"/>
              <a:gd name="connsiteX1" fmla="*/ 771525 w 2214562"/>
              <a:gd name="connsiteY1" fmla="*/ 671512 h 2414587"/>
              <a:gd name="connsiteX2" fmla="*/ 442912 w 2214562"/>
              <a:gd name="connsiteY2" fmla="*/ 671512 h 2414587"/>
              <a:gd name="connsiteX3" fmla="*/ 357187 w 2214562"/>
              <a:gd name="connsiteY3" fmla="*/ 728662 h 2414587"/>
              <a:gd name="connsiteX4" fmla="*/ 314325 w 2214562"/>
              <a:gd name="connsiteY4" fmla="*/ 757237 h 2414587"/>
              <a:gd name="connsiteX5" fmla="*/ 271462 w 2214562"/>
              <a:gd name="connsiteY5" fmla="*/ 785812 h 2414587"/>
              <a:gd name="connsiteX6" fmla="*/ 214312 w 2214562"/>
              <a:gd name="connsiteY6" fmla="*/ 828674 h 2414587"/>
              <a:gd name="connsiteX7" fmla="*/ 85725 w 2214562"/>
              <a:gd name="connsiteY7" fmla="*/ 971549 h 2414587"/>
              <a:gd name="connsiteX8" fmla="*/ 71437 w 2214562"/>
              <a:gd name="connsiteY8" fmla="*/ 1014412 h 2414587"/>
              <a:gd name="connsiteX9" fmla="*/ 42862 w 2214562"/>
              <a:gd name="connsiteY9" fmla="*/ 1071562 h 2414587"/>
              <a:gd name="connsiteX10" fmla="*/ 28575 w 2214562"/>
              <a:gd name="connsiteY10" fmla="*/ 1142999 h 2414587"/>
              <a:gd name="connsiteX11" fmla="*/ 0 w 2214562"/>
              <a:gd name="connsiteY11" fmla="*/ 1228724 h 2414587"/>
              <a:gd name="connsiteX12" fmla="*/ 14287 w 2214562"/>
              <a:gd name="connsiteY12" fmla="*/ 1728787 h 2414587"/>
              <a:gd name="connsiteX13" fmla="*/ 42862 w 2214562"/>
              <a:gd name="connsiteY13" fmla="*/ 1871662 h 2414587"/>
              <a:gd name="connsiteX14" fmla="*/ 71437 w 2214562"/>
              <a:gd name="connsiteY14" fmla="*/ 2014537 h 2414587"/>
              <a:gd name="connsiteX15" fmla="*/ 128587 w 2214562"/>
              <a:gd name="connsiteY15" fmla="*/ 2100262 h 2414587"/>
              <a:gd name="connsiteX16" fmla="*/ 171450 w 2214562"/>
              <a:gd name="connsiteY16" fmla="*/ 2128837 h 2414587"/>
              <a:gd name="connsiteX17" fmla="*/ 271462 w 2214562"/>
              <a:gd name="connsiteY17" fmla="*/ 2257424 h 2414587"/>
              <a:gd name="connsiteX18" fmla="*/ 357187 w 2214562"/>
              <a:gd name="connsiteY18" fmla="*/ 2300287 h 2414587"/>
              <a:gd name="connsiteX19" fmla="*/ 400050 w 2214562"/>
              <a:gd name="connsiteY19" fmla="*/ 2328862 h 2414587"/>
              <a:gd name="connsiteX20" fmla="*/ 457200 w 2214562"/>
              <a:gd name="connsiteY20" fmla="*/ 2343149 h 2414587"/>
              <a:gd name="connsiteX21" fmla="*/ 557212 w 2214562"/>
              <a:gd name="connsiteY21" fmla="*/ 2371724 h 2414587"/>
              <a:gd name="connsiteX22" fmla="*/ 642937 w 2214562"/>
              <a:gd name="connsiteY22" fmla="*/ 2386012 h 2414587"/>
              <a:gd name="connsiteX23" fmla="*/ 714375 w 2214562"/>
              <a:gd name="connsiteY23" fmla="*/ 2400299 h 2414587"/>
              <a:gd name="connsiteX24" fmla="*/ 1014412 w 2214562"/>
              <a:gd name="connsiteY24" fmla="*/ 2414587 h 2414587"/>
              <a:gd name="connsiteX25" fmla="*/ 1328737 w 2214562"/>
              <a:gd name="connsiteY25" fmla="*/ 2400299 h 2414587"/>
              <a:gd name="connsiteX26" fmla="*/ 1371600 w 2214562"/>
              <a:gd name="connsiteY26" fmla="*/ 2386012 h 2414587"/>
              <a:gd name="connsiteX27" fmla="*/ 1457325 w 2214562"/>
              <a:gd name="connsiteY27" fmla="*/ 2371724 h 2414587"/>
              <a:gd name="connsiteX28" fmla="*/ 1500187 w 2214562"/>
              <a:gd name="connsiteY28" fmla="*/ 2357437 h 2414587"/>
              <a:gd name="connsiteX29" fmla="*/ 1571625 w 2214562"/>
              <a:gd name="connsiteY29" fmla="*/ 2343149 h 2414587"/>
              <a:gd name="connsiteX30" fmla="*/ 1671637 w 2214562"/>
              <a:gd name="connsiteY30" fmla="*/ 2300287 h 2414587"/>
              <a:gd name="connsiteX31" fmla="*/ 1728787 w 2214562"/>
              <a:gd name="connsiteY31" fmla="*/ 2285999 h 2414587"/>
              <a:gd name="connsiteX32" fmla="*/ 1828800 w 2214562"/>
              <a:gd name="connsiteY32" fmla="*/ 2214562 h 2414587"/>
              <a:gd name="connsiteX33" fmla="*/ 1943100 w 2214562"/>
              <a:gd name="connsiteY33" fmla="*/ 2128837 h 2414587"/>
              <a:gd name="connsiteX34" fmla="*/ 2043112 w 2214562"/>
              <a:gd name="connsiteY34" fmla="*/ 2028824 h 2414587"/>
              <a:gd name="connsiteX35" fmla="*/ 2085975 w 2214562"/>
              <a:gd name="connsiteY35" fmla="*/ 1985962 h 2414587"/>
              <a:gd name="connsiteX36" fmla="*/ 2143125 w 2214562"/>
              <a:gd name="connsiteY36" fmla="*/ 1900237 h 2414587"/>
              <a:gd name="connsiteX37" fmla="*/ 2157412 w 2214562"/>
              <a:gd name="connsiteY37" fmla="*/ 1857374 h 2414587"/>
              <a:gd name="connsiteX38" fmla="*/ 2185987 w 2214562"/>
              <a:gd name="connsiteY38" fmla="*/ 1814512 h 2414587"/>
              <a:gd name="connsiteX39" fmla="*/ 2214562 w 2214562"/>
              <a:gd name="connsiteY39" fmla="*/ 1700212 h 2414587"/>
              <a:gd name="connsiteX40" fmla="*/ 2200275 w 2214562"/>
              <a:gd name="connsiteY40" fmla="*/ 1457324 h 2414587"/>
              <a:gd name="connsiteX41" fmla="*/ 2185987 w 2214562"/>
              <a:gd name="connsiteY41" fmla="*/ 1414462 h 2414587"/>
              <a:gd name="connsiteX42" fmla="*/ 2157412 w 2214562"/>
              <a:gd name="connsiteY42" fmla="*/ 1271587 h 2414587"/>
              <a:gd name="connsiteX43" fmla="*/ 2128837 w 2214562"/>
              <a:gd name="connsiteY43" fmla="*/ 1171574 h 2414587"/>
              <a:gd name="connsiteX44" fmla="*/ 2100262 w 2214562"/>
              <a:gd name="connsiteY44" fmla="*/ 1128712 h 2414587"/>
              <a:gd name="connsiteX45" fmla="*/ 2071687 w 2214562"/>
              <a:gd name="connsiteY45" fmla="*/ 1071562 h 2414587"/>
              <a:gd name="connsiteX46" fmla="*/ 1971675 w 2214562"/>
              <a:gd name="connsiteY46" fmla="*/ 971549 h 2414587"/>
              <a:gd name="connsiteX47" fmla="*/ 1928812 w 2214562"/>
              <a:gd name="connsiteY47" fmla="*/ 928687 h 2414587"/>
              <a:gd name="connsiteX48" fmla="*/ 1885950 w 2214562"/>
              <a:gd name="connsiteY48" fmla="*/ 885824 h 2414587"/>
              <a:gd name="connsiteX49" fmla="*/ 1800225 w 2214562"/>
              <a:gd name="connsiteY49" fmla="*/ 857249 h 2414587"/>
              <a:gd name="connsiteX50" fmla="*/ 1685925 w 2214562"/>
              <a:gd name="connsiteY50" fmla="*/ 828674 h 2414587"/>
              <a:gd name="connsiteX51" fmla="*/ 1600200 w 2214562"/>
              <a:gd name="connsiteY51" fmla="*/ 800099 h 2414587"/>
              <a:gd name="connsiteX52" fmla="*/ 1471612 w 2214562"/>
              <a:gd name="connsiteY52" fmla="*/ 742949 h 2414587"/>
              <a:gd name="connsiteX53" fmla="*/ 1028700 w 2214562"/>
              <a:gd name="connsiteY53" fmla="*/ 671512 h 2414587"/>
              <a:gd name="connsiteX54" fmla="*/ 1057274 w 2214562"/>
              <a:gd name="connsiteY54" fmla="*/ 0 h 2414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2214562" h="2414587">
                <a:moveTo>
                  <a:pt x="757237" y="14287"/>
                </a:moveTo>
                <a:cubicBezTo>
                  <a:pt x="752475" y="219074"/>
                  <a:pt x="823913" y="561975"/>
                  <a:pt x="771525" y="671512"/>
                </a:cubicBezTo>
                <a:cubicBezTo>
                  <a:pt x="719138" y="781050"/>
                  <a:pt x="511968" y="661987"/>
                  <a:pt x="442912" y="671512"/>
                </a:cubicBezTo>
                <a:cubicBezTo>
                  <a:pt x="373856" y="681037"/>
                  <a:pt x="385762" y="709612"/>
                  <a:pt x="357187" y="728662"/>
                </a:cubicBezTo>
                <a:lnTo>
                  <a:pt x="314325" y="757237"/>
                </a:lnTo>
                <a:cubicBezTo>
                  <a:pt x="300037" y="766762"/>
                  <a:pt x="285199" y="775509"/>
                  <a:pt x="271462" y="785812"/>
                </a:cubicBezTo>
                <a:cubicBezTo>
                  <a:pt x="252412" y="800099"/>
                  <a:pt x="232012" y="812744"/>
                  <a:pt x="214312" y="828674"/>
                </a:cubicBezTo>
                <a:cubicBezTo>
                  <a:pt x="135417" y="899679"/>
                  <a:pt x="138887" y="900666"/>
                  <a:pt x="85725" y="971549"/>
                </a:cubicBezTo>
                <a:cubicBezTo>
                  <a:pt x="80962" y="985837"/>
                  <a:pt x="77370" y="1000569"/>
                  <a:pt x="71437" y="1014412"/>
                </a:cubicBezTo>
                <a:cubicBezTo>
                  <a:pt x="63047" y="1033988"/>
                  <a:pt x="49597" y="1051356"/>
                  <a:pt x="42862" y="1071562"/>
                </a:cubicBezTo>
                <a:cubicBezTo>
                  <a:pt x="35183" y="1094600"/>
                  <a:pt x="34964" y="1119571"/>
                  <a:pt x="28575" y="1142999"/>
                </a:cubicBezTo>
                <a:cubicBezTo>
                  <a:pt x="20650" y="1172058"/>
                  <a:pt x="0" y="1228724"/>
                  <a:pt x="0" y="1228724"/>
                </a:cubicBezTo>
                <a:cubicBezTo>
                  <a:pt x="4762" y="1395412"/>
                  <a:pt x="3195" y="1562401"/>
                  <a:pt x="14287" y="1728787"/>
                </a:cubicBezTo>
                <a:cubicBezTo>
                  <a:pt x="17518" y="1777248"/>
                  <a:pt x="35993" y="1823582"/>
                  <a:pt x="42862" y="1871662"/>
                </a:cubicBezTo>
                <a:cubicBezTo>
                  <a:pt x="46411" y="1896503"/>
                  <a:pt x="52257" y="1980012"/>
                  <a:pt x="71437" y="2014537"/>
                </a:cubicBezTo>
                <a:cubicBezTo>
                  <a:pt x="88115" y="2044558"/>
                  <a:pt x="100012" y="2081212"/>
                  <a:pt x="128587" y="2100262"/>
                </a:cubicBezTo>
                <a:lnTo>
                  <a:pt x="171450" y="2128837"/>
                </a:lnTo>
                <a:cubicBezTo>
                  <a:pt x="211275" y="2188575"/>
                  <a:pt x="221103" y="2215458"/>
                  <a:pt x="271462" y="2257424"/>
                </a:cubicBezTo>
                <a:cubicBezTo>
                  <a:pt x="332879" y="2308605"/>
                  <a:pt x="292752" y="2268069"/>
                  <a:pt x="357187" y="2300287"/>
                </a:cubicBezTo>
                <a:cubicBezTo>
                  <a:pt x="372546" y="2307966"/>
                  <a:pt x="384267" y="2322098"/>
                  <a:pt x="400050" y="2328862"/>
                </a:cubicBezTo>
                <a:cubicBezTo>
                  <a:pt x="418099" y="2336597"/>
                  <a:pt x="438319" y="2337754"/>
                  <a:pt x="457200" y="2343149"/>
                </a:cubicBezTo>
                <a:cubicBezTo>
                  <a:pt x="520762" y="2361310"/>
                  <a:pt x="482750" y="2356832"/>
                  <a:pt x="557212" y="2371724"/>
                </a:cubicBezTo>
                <a:cubicBezTo>
                  <a:pt x="585619" y="2377405"/>
                  <a:pt x="614435" y="2380830"/>
                  <a:pt x="642937" y="2386012"/>
                </a:cubicBezTo>
                <a:cubicBezTo>
                  <a:pt x="666830" y="2390356"/>
                  <a:pt x="690162" y="2398436"/>
                  <a:pt x="714375" y="2400299"/>
                </a:cubicBezTo>
                <a:cubicBezTo>
                  <a:pt x="814206" y="2407978"/>
                  <a:pt x="914400" y="2409824"/>
                  <a:pt x="1014412" y="2414587"/>
                </a:cubicBezTo>
                <a:cubicBezTo>
                  <a:pt x="1119187" y="2409824"/>
                  <a:pt x="1224188" y="2408663"/>
                  <a:pt x="1328737" y="2400299"/>
                </a:cubicBezTo>
                <a:cubicBezTo>
                  <a:pt x="1343749" y="2399098"/>
                  <a:pt x="1356898" y="2389279"/>
                  <a:pt x="1371600" y="2386012"/>
                </a:cubicBezTo>
                <a:cubicBezTo>
                  <a:pt x="1399879" y="2379728"/>
                  <a:pt x="1429046" y="2378008"/>
                  <a:pt x="1457325" y="2371724"/>
                </a:cubicBezTo>
                <a:cubicBezTo>
                  <a:pt x="1472027" y="2368457"/>
                  <a:pt x="1485577" y="2361090"/>
                  <a:pt x="1500187" y="2357437"/>
                </a:cubicBezTo>
                <a:cubicBezTo>
                  <a:pt x="1523746" y="2351547"/>
                  <a:pt x="1547812" y="2347912"/>
                  <a:pt x="1571625" y="2343149"/>
                </a:cubicBezTo>
                <a:cubicBezTo>
                  <a:pt x="1622428" y="2317747"/>
                  <a:pt x="1622582" y="2314303"/>
                  <a:pt x="1671637" y="2300287"/>
                </a:cubicBezTo>
                <a:cubicBezTo>
                  <a:pt x="1690518" y="2294892"/>
                  <a:pt x="1710401" y="2292894"/>
                  <a:pt x="1728787" y="2285999"/>
                </a:cubicBezTo>
                <a:cubicBezTo>
                  <a:pt x="1807840" y="2256354"/>
                  <a:pt x="1767242" y="2264927"/>
                  <a:pt x="1828800" y="2214562"/>
                </a:cubicBezTo>
                <a:cubicBezTo>
                  <a:pt x="1865660" y="2184404"/>
                  <a:pt x="1909424" y="2162513"/>
                  <a:pt x="1943100" y="2128837"/>
                </a:cubicBezTo>
                <a:lnTo>
                  <a:pt x="2043112" y="2028824"/>
                </a:lnTo>
                <a:cubicBezTo>
                  <a:pt x="2057400" y="2014536"/>
                  <a:pt x="2074767" y="2002774"/>
                  <a:pt x="2085975" y="1985962"/>
                </a:cubicBezTo>
                <a:lnTo>
                  <a:pt x="2143125" y="1900237"/>
                </a:lnTo>
                <a:cubicBezTo>
                  <a:pt x="2147887" y="1885949"/>
                  <a:pt x="2150677" y="1870845"/>
                  <a:pt x="2157412" y="1857374"/>
                </a:cubicBezTo>
                <a:cubicBezTo>
                  <a:pt x="2165091" y="1842015"/>
                  <a:pt x="2180119" y="1830649"/>
                  <a:pt x="2185987" y="1814512"/>
                </a:cubicBezTo>
                <a:cubicBezTo>
                  <a:pt x="2199408" y="1777604"/>
                  <a:pt x="2214562" y="1700212"/>
                  <a:pt x="2214562" y="1700212"/>
                </a:cubicBezTo>
                <a:cubicBezTo>
                  <a:pt x="2209800" y="1619249"/>
                  <a:pt x="2208345" y="1538024"/>
                  <a:pt x="2200275" y="1457324"/>
                </a:cubicBezTo>
                <a:cubicBezTo>
                  <a:pt x="2198776" y="1442338"/>
                  <a:pt x="2189373" y="1429137"/>
                  <a:pt x="2185987" y="1414462"/>
                </a:cubicBezTo>
                <a:cubicBezTo>
                  <a:pt x="2175066" y="1367138"/>
                  <a:pt x="2169191" y="1318705"/>
                  <a:pt x="2157412" y="1271587"/>
                </a:cubicBezTo>
                <a:cubicBezTo>
                  <a:pt x="2152833" y="1253272"/>
                  <a:pt x="2139087" y="1192074"/>
                  <a:pt x="2128837" y="1171574"/>
                </a:cubicBezTo>
                <a:cubicBezTo>
                  <a:pt x="2121158" y="1156216"/>
                  <a:pt x="2108781" y="1143621"/>
                  <a:pt x="2100262" y="1128712"/>
                </a:cubicBezTo>
                <a:cubicBezTo>
                  <a:pt x="2089695" y="1110220"/>
                  <a:pt x="2085174" y="1088046"/>
                  <a:pt x="2071687" y="1071562"/>
                </a:cubicBezTo>
                <a:cubicBezTo>
                  <a:pt x="2041832" y="1035073"/>
                  <a:pt x="2005013" y="1004887"/>
                  <a:pt x="1971675" y="971549"/>
                </a:cubicBezTo>
                <a:lnTo>
                  <a:pt x="1928812" y="928687"/>
                </a:lnTo>
                <a:cubicBezTo>
                  <a:pt x="1914524" y="914399"/>
                  <a:pt x="1905119" y="892214"/>
                  <a:pt x="1885950" y="885824"/>
                </a:cubicBezTo>
                <a:cubicBezTo>
                  <a:pt x="1857375" y="876299"/>
                  <a:pt x="1829446" y="864554"/>
                  <a:pt x="1800225" y="857249"/>
                </a:cubicBezTo>
                <a:cubicBezTo>
                  <a:pt x="1762125" y="847724"/>
                  <a:pt x="1723182" y="841093"/>
                  <a:pt x="1685925" y="828674"/>
                </a:cubicBezTo>
                <a:cubicBezTo>
                  <a:pt x="1657350" y="819149"/>
                  <a:pt x="1625262" y="816807"/>
                  <a:pt x="1600200" y="800099"/>
                </a:cubicBezTo>
                <a:cubicBezTo>
                  <a:pt x="1551662" y="767741"/>
                  <a:pt x="1566862" y="764380"/>
                  <a:pt x="1471612" y="742949"/>
                </a:cubicBezTo>
                <a:cubicBezTo>
                  <a:pt x="1376362" y="721518"/>
                  <a:pt x="1028700" y="677222"/>
                  <a:pt x="1028700" y="671512"/>
                </a:cubicBezTo>
                <a:lnTo>
                  <a:pt x="1057274" y="0"/>
                </a:ln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1">
            <a:extLst>
              <a:ext uri="{FF2B5EF4-FFF2-40B4-BE49-F238E27FC236}">
                <a16:creationId xmlns:a16="http://schemas.microsoft.com/office/drawing/2014/main" id="{BA11F26B-C96B-FE0A-CA77-D9C1888DA04C}"/>
              </a:ext>
            </a:extLst>
          </p:cNvPr>
          <p:cNvSpPr/>
          <p:nvPr/>
        </p:nvSpPr>
        <p:spPr>
          <a:xfrm rot="16200000">
            <a:off x="6609031" y="4867970"/>
            <a:ext cx="1083725" cy="3286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FD78A2-BACE-1D24-578F-808D5240FEA8}"/>
              </a:ext>
            </a:extLst>
          </p:cNvPr>
          <p:cNvSpPr txBox="1"/>
          <p:nvPr/>
        </p:nvSpPr>
        <p:spPr>
          <a:xfrm>
            <a:off x="3512635" y="2593952"/>
            <a:ext cx="65151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happens to V Q ratios mismatch now?</a:t>
            </a:r>
          </a:p>
          <a:p>
            <a:endParaRPr lang="en-US" dirty="0"/>
          </a:p>
          <a:p>
            <a:r>
              <a:rPr lang="en-US" dirty="0"/>
              <a:t>V and Q are not matched = ↓ Q but no change in V 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54F9615-1C7F-0E95-02F1-FA49EEBC4EE1}"/>
              </a:ext>
            </a:extLst>
          </p:cNvPr>
          <p:cNvCxnSpPr/>
          <p:nvPr/>
        </p:nvCxnSpPr>
        <p:spPr>
          <a:xfrm>
            <a:off x="5905792" y="2686050"/>
            <a:ext cx="437858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C68DF20-DF34-5FAD-6190-65870B527008}"/>
              </a:ext>
            </a:extLst>
          </p:cNvPr>
          <p:cNvCxnSpPr/>
          <p:nvPr/>
        </p:nvCxnSpPr>
        <p:spPr>
          <a:xfrm flipH="1">
            <a:off x="6800850" y="2686050"/>
            <a:ext cx="514350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750F6E8-F39A-8AE0-676E-F8B27D30F30E}"/>
              </a:ext>
            </a:extLst>
          </p:cNvPr>
          <p:cNvSpPr txBox="1"/>
          <p:nvPr/>
        </p:nvSpPr>
        <p:spPr>
          <a:xfrm>
            <a:off x="6811435" y="2104549"/>
            <a:ext cx="2714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Bronchoconstriction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2B5BED-4200-5B2F-CF25-93E04C2D1EB9}"/>
              </a:ext>
            </a:extLst>
          </p:cNvPr>
          <p:cNvSpPr txBox="1"/>
          <p:nvPr/>
        </p:nvSpPr>
        <p:spPr>
          <a:xfrm>
            <a:off x="8882063" y="2899048"/>
            <a:ext cx="24717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Air and blood directed to better ventilated areas of the lung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54B4B2E-5C38-B7D6-389B-24DF6BB9D39F}"/>
              </a:ext>
            </a:extLst>
          </p:cNvPr>
          <p:cNvCxnSpPr>
            <a:cxnSpLocks/>
          </p:cNvCxnSpPr>
          <p:nvPr/>
        </p:nvCxnSpPr>
        <p:spPr>
          <a:xfrm>
            <a:off x="8174062" y="3535872"/>
            <a:ext cx="6630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n 23">
            <a:extLst>
              <a:ext uri="{FF2B5EF4-FFF2-40B4-BE49-F238E27FC236}">
                <a16:creationId xmlns:a16="http://schemas.microsoft.com/office/drawing/2014/main" id="{219BA826-B245-CC0A-5B9A-A90D5B262FF6}"/>
              </a:ext>
            </a:extLst>
          </p:cNvPr>
          <p:cNvSpPr/>
          <p:nvPr/>
        </p:nvSpPr>
        <p:spPr>
          <a:xfrm rot="16200000">
            <a:off x="5987430" y="4157531"/>
            <a:ext cx="357186" cy="1729047"/>
          </a:xfrm>
          <a:prstGeom prst="can">
            <a:avLst/>
          </a:prstGeom>
          <a:solidFill>
            <a:srgbClr val="C00000"/>
          </a:solid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5361473-1936-1A72-53D4-544CE7A9D6C3}"/>
              </a:ext>
            </a:extLst>
          </p:cNvPr>
          <p:cNvSpPr txBox="1"/>
          <p:nvPr/>
        </p:nvSpPr>
        <p:spPr>
          <a:xfrm>
            <a:off x="5177157" y="5232365"/>
            <a:ext cx="2714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Vasoconstriction</a:t>
            </a:r>
          </a:p>
        </p:txBody>
      </p:sp>
    </p:spTree>
    <p:extLst>
      <p:ext uri="{BB962C8B-B14F-4D97-AF65-F5344CB8AC3E}">
        <p14:creationId xmlns:p14="http://schemas.microsoft.com/office/powerpoint/2010/main" val="140674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10" grpId="0" animBg="1"/>
      <p:bldP spid="13" grpId="0" animBg="1"/>
      <p:bldP spid="14" grpId="0" animBg="1"/>
      <p:bldP spid="15" grpId="0" animBg="1"/>
      <p:bldP spid="16" grpId="0"/>
      <p:bldP spid="16" grpId="1"/>
      <p:bldP spid="19" grpId="0"/>
      <p:bldP spid="20" grpId="0"/>
      <p:bldP spid="22" grpId="0" animBg="1"/>
      <p:bldP spid="2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72DFE-41DF-354C-8D55-8F462048E28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293267"/>
          </a:solidFill>
          <a:ln>
            <a:solidFill>
              <a:srgbClr val="293267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n-lt"/>
              </a:rPr>
              <a:t>V : Q Mismatch = hypoxia</a:t>
            </a:r>
            <a:endParaRPr lang="en-US" sz="6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4BAD0E53-7C5C-A14F-9980-0CB4F341B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9181" y="6173037"/>
            <a:ext cx="9335310" cy="550159"/>
          </a:xfrm>
        </p:spPr>
        <p:txBody>
          <a:bodyPr/>
          <a:lstStyle/>
          <a:p>
            <a:pPr algn="l"/>
            <a:r>
              <a:rPr lang="en-US" dirty="0"/>
              <a:t>The Peer Teaching and MedSoc are not liable for false or misleading information. This session was created by students, for students, as a revision resource, therefore any resemblance to university questions is purely coincidental. Content has not been reviewed by and is therefore unaffiliated with Sheffield Medical School.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4442BA4-4209-724A-A942-FC70F7AB7A32}"/>
              </a:ext>
            </a:extLst>
          </p:cNvPr>
          <p:cNvSpPr/>
          <p:nvPr/>
        </p:nvSpPr>
        <p:spPr>
          <a:xfrm>
            <a:off x="137710" y="5650746"/>
            <a:ext cx="1089552" cy="117260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342140D-D47C-1944-A9AE-F0B86BD206D6}"/>
              </a:ext>
            </a:extLst>
          </p:cNvPr>
          <p:cNvGrpSpPr/>
          <p:nvPr/>
        </p:nvGrpSpPr>
        <p:grpSpPr>
          <a:xfrm>
            <a:off x="0" y="5582490"/>
            <a:ext cx="12070081" cy="1297375"/>
            <a:chOff x="0" y="5582490"/>
            <a:chExt cx="12070081" cy="1297375"/>
          </a:xfrm>
        </p:grpSpPr>
        <p:pic>
          <p:nvPicPr>
            <p:cNvPr id="7" name="Picture 4" descr="SHEFFIELD PEER TEACHING SOCIETY">
              <a:extLst>
                <a:ext uri="{FF2B5EF4-FFF2-40B4-BE49-F238E27FC236}">
                  <a16:creationId xmlns:a16="http://schemas.microsoft.com/office/drawing/2014/main" id="{756BA6DE-3C99-BD42-AB91-68D3A1842C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91" b="95814" l="1386" r="96767">
                          <a14:foregroundMark x1="76443" y1="31163" x2="61432" y2="20000"/>
                          <a14:foregroundMark x1="61432" y1="20000" x2="38799" y2="17442"/>
                          <a14:foregroundMark x1="38799" y1="17442" x2="26328" y2="23488"/>
                          <a14:foregroundMark x1="26328" y1="23488" x2="21478" y2="33953"/>
                          <a14:foregroundMark x1="21478" y1="33953" x2="24711" y2="56512"/>
                          <a14:foregroundMark x1="24711" y1="56512" x2="34642" y2="73721"/>
                          <a14:foregroundMark x1="34642" y1="73721" x2="41570" y2="80000"/>
                          <a14:foregroundMark x1="41570" y1="80000" x2="49885" y2="82558"/>
                          <a14:foregroundMark x1="49885" y1="82558" x2="59584" y2="81860"/>
                          <a14:foregroundMark x1="59584" y1="81860" x2="69515" y2="74884"/>
                          <a14:foregroundMark x1="69515" y1="74884" x2="83603" y2="41628"/>
                          <a14:foregroundMark x1="42725" y1="21860" x2="67898" y2="29070"/>
                          <a14:foregroundMark x1="67898" y1="29070" x2="42263" y2="18140"/>
                          <a14:foregroundMark x1="42263" y1="18140" x2="33256" y2="16512"/>
                          <a14:foregroundMark x1="33256" y1="16512" x2="49885" y2="15814"/>
                          <a14:foregroundMark x1="49885" y1="15814" x2="59815" y2="17209"/>
                          <a14:foregroundMark x1="59815" y1="17209" x2="42725" y2="15349"/>
                          <a14:foregroundMark x1="42725" y1="15349" x2="66513" y2="19535"/>
                          <a14:foregroundMark x1="66513" y1="19535" x2="78060" y2="31395"/>
                          <a14:foregroundMark x1="78060" y1="31395" x2="70901" y2="20233"/>
                          <a14:foregroundMark x1="70901" y1="20233" x2="77829" y2="31860"/>
                          <a14:foregroundMark x1="77829" y1="31860" x2="71132" y2="22093"/>
                          <a14:foregroundMark x1="71132" y1="22093" x2="76212" y2="30698"/>
                          <a14:foregroundMark x1="76212" y1="30698" x2="76212" y2="31163"/>
                          <a14:foregroundMark x1="24942" y1="23256" x2="18476" y2="29302"/>
                          <a14:foregroundMark x1="18476" y1="29302" x2="25866" y2="22326"/>
                          <a14:foregroundMark x1="25866" y1="22326" x2="17090" y2="32326"/>
                          <a14:foregroundMark x1="34411" y1="16977" x2="22864" y2="18837"/>
                          <a14:foregroundMark x1="22864" y1="18837" x2="16397" y2="24884"/>
                          <a14:foregroundMark x1="16397" y1="24884" x2="12933" y2="33023"/>
                          <a14:foregroundMark x1="12933" y1="33023" x2="13857" y2="53721"/>
                          <a14:foregroundMark x1="13857" y1="53721" x2="23788" y2="75814"/>
                          <a14:foregroundMark x1="23788" y1="75814" x2="34642" y2="84419"/>
                          <a14:foregroundMark x1="34642" y1="84419" x2="46651" y2="87209"/>
                          <a14:foregroundMark x1="46651" y1="87209" x2="57506" y2="83256"/>
                          <a14:foregroundMark x1="57506" y1="83256" x2="73210" y2="66512"/>
                          <a14:foregroundMark x1="73210" y1="66512" x2="80139" y2="46047"/>
                          <a14:foregroundMark x1="80139" y1="46047" x2="80370" y2="30930"/>
                          <a14:foregroundMark x1="80370" y1="30930" x2="75520" y2="19302"/>
                          <a14:foregroundMark x1="75520" y1="19302" x2="64896" y2="13023"/>
                          <a14:foregroundMark x1="64896" y1="13023" x2="56981" y2="10781"/>
                          <a14:foregroundMark x1="40046" y1="11177" x2="35104" y2="12326"/>
                          <a14:foregroundMark x1="35104" y1="12326" x2="17783" y2="29070"/>
                          <a14:foregroundMark x1="17783" y1="29070" x2="15473" y2="56512"/>
                          <a14:foregroundMark x1="15473" y1="56512" x2="17321" y2="67442"/>
                          <a14:foregroundMark x1="17321" y1="67442" x2="22402" y2="76047"/>
                          <a14:foregroundMark x1="22402" y1="76047" x2="30716" y2="82093"/>
                          <a14:foregroundMark x1="30716" y1="82093" x2="43418" y2="85116"/>
                          <a14:foregroundMark x1="43418" y1="85116" x2="54273" y2="84884"/>
                          <a14:foregroundMark x1="54273" y1="84884" x2="76443" y2="74186"/>
                          <a14:foregroundMark x1="76443" y1="74186" x2="82679" y2="66512"/>
                          <a14:foregroundMark x1="82679" y1="66512" x2="86605" y2="56744"/>
                          <a14:foregroundMark x1="86605" y1="56744" x2="87298" y2="39767"/>
                          <a14:foregroundMark x1="87298" y1="39767" x2="80831" y2="20233"/>
                          <a14:foregroundMark x1="94919" y1="52558" x2="94919" y2="52558"/>
                          <a14:foregroundMark x1="9469" y1="64419" x2="9469" y2="64419"/>
                          <a14:foregroundMark x1="45958" y1="92791" x2="45958" y2="92791"/>
                          <a14:foregroundMark x1="6928" y1="50698" x2="6928" y2="50698"/>
                          <a14:foregroundMark x1="49192" y1="3023" x2="49192" y2="3023"/>
                          <a14:foregroundMark x1="40647" y1="91163" x2="56813" y2="90698"/>
                          <a14:foregroundMark x1="56813" y1="90698" x2="69284" y2="81395"/>
                          <a14:foregroundMark x1="26328" y1="26512" x2="37182" y2="25349"/>
                          <a14:foregroundMark x1="37182" y1="25349" x2="27021" y2="28372"/>
                          <a14:foregroundMark x1="27021" y1="28372" x2="41801" y2="16279"/>
                          <a14:foregroundMark x1="41801" y1="16279" x2="35335" y2="24186"/>
                          <a14:foregroundMark x1="35335" y1="24186" x2="30947" y2="26744"/>
                          <a14:foregroundMark x1="1386" y1="50698" x2="1386" y2="50698"/>
                          <a14:foregroundMark x1="96767" y1="50000" x2="96767" y2="50000"/>
                          <a14:backgroundMark x1="693" y1="49302" x2="693" y2="49302"/>
                          <a14:backgroundMark x1="13626" y1="16279" x2="5312" y2="27442"/>
                          <a14:backgroundMark x1="33487" y1="96744" x2="49423" y2="97209"/>
                          <a14:backgroundMark x1="49423" y1="97209" x2="77598" y2="92558"/>
                          <a14:backgroundMark x1="4850" y1="72558" x2="3464" y2="28605"/>
                          <a14:backgroundMark x1="3464" y1="68837" x2="25404" y2="90465"/>
                          <a14:backgroundMark x1="25404" y1="90465" x2="36721" y2="95349"/>
                          <a14:backgroundMark x1="66513" y1="95349" x2="89376" y2="75116"/>
                          <a14:backgroundMark x1="89376" y1="75116" x2="97460" y2="59767"/>
                          <a14:backgroundMark x1="97460" y1="59767" x2="96998" y2="42093"/>
                          <a14:backgroundMark x1="96998" y1="42093" x2="87529" y2="15581"/>
                          <a14:backgroundMark x1="7852" y1="22791" x2="36028" y2="8140"/>
                          <a14:backgroundMark x1="36028" y1="8140" x2="53118" y2="7209"/>
                          <a14:backgroundMark x1="53118" y1="7209" x2="69053" y2="7907"/>
                          <a14:backgroundMark x1="69053" y1="7907" x2="84296" y2="16047"/>
                          <a14:backgroundMark x1="84296" y1="16047" x2="92610" y2="260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82490"/>
              <a:ext cx="1306426" cy="1297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Sheffield Medical Society">
              <a:extLst>
                <a:ext uri="{FF2B5EF4-FFF2-40B4-BE49-F238E27FC236}">
                  <a16:creationId xmlns:a16="http://schemas.microsoft.com/office/drawing/2014/main" id="{96ADA7C3-3F09-9349-9EB3-5AE8C0962A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763655" y="6054562"/>
              <a:ext cx="1306426" cy="768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060AEE1-E314-BF2F-0978-4EEBD3270ED7}"/>
              </a:ext>
            </a:extLst>
          </p:cNvPr>
          <p:cNvSpPr txBox="1"/>
          <p:nvPr/>
        </p:nvSpPr>
        <p:spPr>
          <a:xfrm>
            <a:off x="8086434" y="3279458"/>
            <a:ext cx="2471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Hypoxia</a:t>
            </a:r>
          </a:p>
        </p:txBody>
      </p:sp>
      <p:sp>
        <p:nvSpPr>
          <p:cNvPr id="4" name="Can 11">
            <a:extLst>
              <a:ext uri="{FF2B5EF4-FFF2-40B4-BE49-F238E27FC236}">
                <a16:creationId xmlns:a16="http://schemas.microsoft.com/office/drawing/2014/main" id="{4D560706-D18C-C2A7-73A7-602183CAB34D}"/>
              </a:ext>
            </a:extLst>
          </p:cNvPr>
          <p:cNvSpPr/>
          <p:nvPr/>
        </p:nvSpPr>
        <p:spPr>
          <a:xfrm rot="16200000">
            <a:off x="3125391" y="4143722"/>
            <a:ext cx="1042987" cy="1729047"/>
          </a:xfrm>
          <a:prstGeom prst="can">
            <a:avLst/>
          </a:prstGeom>
          <a:solidFill>
            <a:srgbClr val="C00000"/>
          </a:solid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12">
            <a:extLst>
              <a:ext uri="{FF2B5EF4-FFF2-40B4-BE49-F238E27FC236}">
                <a16:creationId xmlns:a16="http://schemas.microsoft.com/office/drawing/2014/main" id="{BF0DDF2D-13A5-8015-A4E6-9660122A1B08}"/>
              </a:ext>
            </a:extLst>
          </p:cNvPr>
          <p:cNvSpPr/>
          <p:nvPr/>
        </p:nvSpPr>
        <p:spPr>
          <a:xfrm>
            <a:off x="1633829" y="2072165"/>
            <a:ext cx="2214562" cy="2414587"/>
          </a:xfrm>
          <a:custGeom>
            <a:avLst/>
            <a:gdLst>
              <a:gd name="connsiteX0" fmla="*/ 500062 w 2214562"/>
              <a:gd name="connsiteY0" fmla="*/ 114300 h 2486025"/>
              <a:gd name="connsiteX1" fmla="*/ 485775 w 2214562"/>
              <a:gd name="connsiteY1" fmla="*/ 728662 h 2486025"/>
              <a:gd name="connsiteX2" fmla="*/ 442912 w 2214562"/>
              <a:gd name="connsiteY2" fmla="*/ 742950 h 2486025"/>
              <a:gd name="connsiteX3" fmla="*/ 357187 w 2214562"/>
              <a:gd name="connsiteY3" fmla="*/ 800100 h 2486025"/>
              <a:gd name="connsiteX4" fmla="*/ 314325 w 2214562"/>
              <a:gd name="connsiteY4" fmla="*/ 828675 h 2486025"/>
              <a:gd name="connsiteX5" fmla="*/ 271462 w 2214562"/>
              <a:gd name="connsiteY5" fmla="*/ 857250 h 2486025"/>
              <a:gd name="connsiteX6" fmla="*/ 214312 w 2214562"/>
              <a:gd name="connsiteY6" fmla="*/ 900112 h 2486025"/>
              <a:gd name="connsiteX7" fmla="*/ 85725 w 2214562"/>
              <a:gd name="connsiteY7" fmla="*/ 1042987 h 2486025"/>
              <a:gd name="connsiteX8" fmla="*/ 71437 w 2214562"/>
              <a:gd name="connsiteY8" fmla="*/ 1085850 h 2486025"/>
              <a:gd name="connsiteX9" fmla="*/ 42862 w 2214562"/>
              <a:gd name="connsiteY9" fmla="*/ 1143000 h 2486025"/>
              <a:gd name="connsiteX10" fmla="*/ 28575 w 2214562"/>
              <a:gd name="connsiteY10" fmla="*/ 1214437 h 2486025"/>
              <a:gd name="connsiteX11" fmla="*/ 0 w 2214562"/>
              <a:gd name="connsiteY11" fmla="*/ 1300162 h 2486025"/>
              <a:gd name="connsiteX12" fmla="*/ 14287 w 2214562"/>
              <a:gd name="connsiteY12" fmla="*/ 1800225 h 2486025"/>
              <a:gd name="connsiteX13" fmla="*/ 42862 w 2214562"/>
              <a:gd name="connsiteY13" fmla="*/ 1943100 h 2486025"/>
              <a:gd name="connsiteX14" fmla="*/ 71437 w 2214562"/>
              <a:gd name="connsiteY14" fmla="*/ 2085975 h 2486025"/>
              <a:gd name="connsiteX15" fmla="*/ 128587 w 2214562"/>
              <a:gd name="connsiteY15" fmla="*/ 2171700 h 2486025"/>
              <a:gd name="connsiteX16" fmla="*/ 171450 w 2214562"/>
              <a:gd name="connsiteY16" fmla="*/ 2200275 h 2486025"/>
              <a:gd name="connsiteX17" fmla="*/ 271462 w 2214562"/>
              <a:gd name="connsiteY17" fmla="*/ 2328862 h 2486025"/>
              <a:gd name="connsiteX18" fmla="*/ 357187 w 2214562"/>
              <a:gd name="connsiteY18" fmla="*/ 2371725 h 2486025"/>
              <a:gd name="connsiteX19" fmla="*/ 400050 w 2214562"/>
              <a:gd name="connsiteY19" fmla="*/ 2400300 h 2486025"/>
              <a:gd name="connsiteX20" fmla="*/ 457200 w 2214562"/>
              <a:gd name="connsiteY20" fmla="*/ 2414587 h 2486025"/>
              <a:gd name="connsiteX21" fmla="*/ 557212 w 2214562"/>
              <a:gd name="connsiteY21" fmla="*/ 2443162 h 2486025"/>
              <a:gd name="connsiteX22" fmla="*/ 642937 w 2214562"/>
              <a:gd name="connsiteY22" fmla="*/ 2457450 h 2486025"/>
              <a:gd name="connsiteX23" fmla="*/ 714375 w 2214562"/>
              <a:gd name="connsiteY23" fmla="*/ 2471737 h 2486025"/>
              <a:gd name="connsiteX24" fmla="*/ 1014412 w 2214562"/>
              <a:gd name="connsiteY24" fmla="*/ 2486025 h 2486025"/>
              <a:gd name="connsiteX25" fmla="*/ 1328737 w 2214562"/>
              <a:gd name="connsiteY25" fmla="*/ 2471737 h 2486025"/>
              <a:gd name="connsiteX26" fmla="*/ 1371600 w 2214562"/>
              <a:gd name="connsiteY26" fmla="*/ 2457450 h 2486025"/>
              <a:gd name="connsiteX27" fmla="*/ 1457325 w 2214562"/>
              <a:gd name="connsiteY27" fmla="*/ 2443162 h 2486025"/>
              <a:gd name="connsiteX28" fmla="*/ 1500187 w 2214562"/>
              <a:gd name="connsiteY28" fmla="*/ 2428875 h 2486025"/>
              <a:gd name="connsiteX29" fmla="*/ 1571625 w 2214562"/>
              <a:gd name="connsiteY29" fmla="*/ 2414587 h 2486025"/>
              <a:gd name="connsiteX30" fmla="*/ 1671637 w 2214562"/>
              <a:gd name="connsiteY30" fmla="*/ 2371725 h 2486025"/>
              <a:gd name="connsiteX31" fmla="*/ 1728787 w 2214562"/>
              <a:gd name="connsiteY31" fmla="*/ 2357437 h 2486025"/>
              <a:gd name="connsiteX32" fmla="*/ 1828800 w 2214562"/>
              <a:gd name="connsiteY32" fmla="*/ 2286000 h 2486025"/>
              <a:gd name="connsiteX33" fmla="*/ 1943100 w 2214562"/>
              <a:gd name="connsiteY33" fmla="*/ 2200275 h 2486025"/>
              <a:gd name="connsiteX34" fmla="*/ 2043112 w 2214562"/>
              <a:gd name="connsiteY34" fmla="*/ 2100262 h 2486025"/>
              <a:gd name="connsiteX35" fmla="*/ 2085975 w 2214562"/>
              <a:gd name="connsiteY35" fmla="*/ 2057400 h 2486025"/>
              <a:gd name="connsiteX36" fmla="*/ 2143125 w 2214562"/>
              <a:gd name="connsiteY36" fmla="*/ 1971675 h 2486025"/>
              <a:gd name="connsiteX37" fmla="*/ 2157412 w 2214562"/>
              <a:gd name="connsiteY37" fmla="*/ 1928812 h 2486025"/>
              <a:gd name="connsiteX38" fmla="*/ 2185987 w 2214562"/>
              <a:gd name="connsiteY38" fmla="*/ 1885950 h 2486025"/>
              <a:gd name="connsiteX39" fmla="*/ 2214562 w 2214562"/>
              <a:gd name="connsiteY39" fmla="*/ 1771650 h 2486025"/>
              <a:gd name="connsiteX40" fmla="*/ 2200275 w 2214562"/>
              <a:gd name="connsiteY40" fmla="*/ 1528762 h 2486025"/>
              <a:gd name="connsiteX41" fmla="*/ 2185987 w 2214562"/>
              <a:gd name="connsiteY41" fmla="*/ 1485900 h 2486025"/>
              <a:gd name="connsiteX42" fmla="*/ 2157412 w 2214562"/>
              <a:gd name="connsiteY42" fmla="*/ 1343025 h 2486025"/>
              <a:gd name="connsiteX43" fmla="*/ 2128837 w 2214562"/>
              <a:gd name="connsiteY43" fmla="*/ 1243012 h 2486025"/>
              <a:gd name="connsiteX44" fmla="*/ 2100262 w 2214562"/>
              <a:gd name="connsiteY44" fmla="*/ 1200150 h 2486025"/>
              <a:gd name="connsiteX45" fmla="*/ 2071687 w 2214562"/>
              <a:gd name="connsiteY45" fmla="*/ 1143000 h 2486025"/>
              <a:gd name="connsiteX46" fmla="*/ 1971675 w 2214562"/>
              <a:gd name="connsiteY46" fmla="*/ 1042987 h 2486025"/>
              <a:gd name="connsiteX47" fmla="*/ 1928812 w 2214562"/>
              <a:gd name="connsiteY47" fmla="*/ 1000125 h 2486025"/>
              <a:gd name="connsiteX48" fmla="*/ 1885950 w 2214562"/>
              <a:gd name="connsiteY48" fmla="*/ 957262 h 2486025"/>
              <a:gd name="connsiteX49" fmla="*/ 1800225 w 2214562"/>
              <a:gd name="connsiteY49" fmla="*/ 928687 h 2486025"/>
              <a:gd name="connsiteX50" fmla="*/ 1685925 w 2214562"/>
              <a:gd name="connsiteY50" fmla="*/ 900112 h 2486025"/>
              <a:gd name="connsiteX51" fmla="*/ 1600200 w 2214562"/>
              <a:gd name="connsiteY51" fmla="*/ 871537 h 2486025"/>
              <a:gd name="connsiteX52" fmla="*/ 1471612 w 2214562"/>
              <a:gd name="connsiteY52" fmla="*/ 814387 h 2486025"/>
              <a:gd name="connsiteX53" fmla="*/ 1243012 w 2214562"/>
              <a:gd name="connsiteY53" fmla="*/ 771525 h 2486025"/>
              <a:gd name="connsiteX54" fmla="*/ 1243012 w 2214562"/>
              <a:gd name="connsiteY54" fmla="*/ 0 h 2486025"/>
              <a:gd name="connsiteX0" fmla="*/ 500062 w 2214562"/>
              <a:gd name="connsiteY0" fmla="*/ 114300 h 2486025"/>
              <a:gd name="connsiteX1" fmla="*/ 771525 w 2214562"/>
              <a:gd name="connsiteY1" fmla="*/ 742950 h 2486025"/>
              <a:gd name="connsiteX2" fmla="*/ 442912 w 2214562"/>
              <a:gd name="connsiteY2" fmla="*/ 742950 h 2486025"/>
              <a:gd name="connsiteX3" fmla="*/ 357187 w 2214562"/>
              <a:gd name="connsiteY3" fmla="*/ 800100 h 2486025"/>
              <a:gd name="connsiteX4" fmla="*/ 314325 w 2214562"/>
              <a:gd name="connsiteY4" fmla="*/ 828675 h 2486025"/>
              <a:gd name="connsiteX5" fmla="*/ 271462 w 2214562"/>
              <a:gd name="connsiteY5" fmla="*/ 857250 h 2486025"/>
              <a:gd name="connsiteX6" fmla="*/ 214312 w 2214562"/>
              <a:gd name="connsiteY6" fmla="*/ 900112 h 2486025"/>
              <a:gd name="connsiteX7" fmla="*/ 85725 w 2214562"/>
              <a:gd name="connsiteY7" fmla="*/ 1042987 h 2486025"/>
              <a:gd name="connsiteX8" fmla="*/ 71437 w 2214562"/>
              <a:gd name="connsiteY8" fmla="*/ 1085850 h 2486025"/>
              <a:gd name="connsiteX9" fmla="*/ 42862 w 2214562"/>
              <a:gd name="connsiteY9" fmla="*/ 1143000 h 2486025"/>
              <a:gd name="connsiteX10" fmla="*/ 28575 w 2214562"/>
              <a:gd name="connsiteY10" fmla="*/ 1214437 h 2486025"/>
              <a:gd name="connsiteX11" fmla="*/ 0 w 2214562"/>
              <a:gd name="connsiteY11" fmla="*/ 1300162 h 2486025"/>
              <a:gd name="connsiteX12" fmla="*/ 14287 w 2214562"/>
              <a:gd name="connsiteY12" fmla="*/ 1800225 h 2486025"/>
              <a:gd name="connsiteX13" fmla="*/ 42862 w 2214562"/>
              <a:gd name="connsiteY13" fmla="*/ 1943100 h 2486025"/>
              <a:gd name="connsiteX14" fmla="*/ 71437 w 2214562"/>
              <a:gd name="connsiteY14" fmla="*/ 2085975 h 2486025"/>
              <a:gd name="connsiteX15" fmla="*/ 128587 w 2214562"/>
              <a:gd name="connsiteY15" fmla="*/ 2171700 h 2486025"/>
              <a:gd name="connsiteX16" fmla="*/ 171450 w 2214562"/>
              <a:gd name="connsiteY16" fmla="*/ 2200275 h 2486025"/>
              <a:gd name="connsiteX17" fmla="*/ 271462 w 2214562"/>
              <a:gd name="connsiteY17" fmla="*/ 2328862 h 2486025"/>
              <a:gd name="connsiteX18" fmla="*/ 357187 w 2214562"/>
              <a:gd name="connsiteY18" fmla="*/ 2371725 h 2486025"/>
              <a:gd name="connsiteX19" fmla="*/ 400050 w 2214562"/>
              <a:gd name="connsiteY19" fmla="*/ 2400300 h 2486025"/>
              <a:gd name="connsiteX20" fmla="*/ 457200 w 2214562"/>
              <a:gd name="connsiteY20" fmla="*/ 2414587 h 2486025"/>
              <a:gd name="connsiteX21" fmla="*/ 557212 w 2214562"/>
              <a:gd name="connsiteY21" fmla="*/ 2443162 h 2486025"/>
              <a:gd name="connsiteX22" fmla="*/ 642937 w 2214562"/>
              <a:gd name="connsiteY22" fmla="*/ 2457450 h 2486025"/>
              <a:gd name="connsiteX23" fmla="*/ 714375 w 2214562"/>
              <a:gd name="connsiteY23" fmla="*/ 2471737 h 2486025"/>
              <a:gd name="connsiteX24" fmla="*/ 1014412 w 2214562"/>
              <a:gd name="connsiteY24" fmla="*/ 2486025 h 2486025"/>
              <a:gd name="connsiteX25" fmla="*/ 1328737 w 2214562"/>
              <a:gd name="connsiteY25" fmla="*/ 2471737 h 2486025"/>
              <a:gd name="connsiteX26" fmla="*/ 1371600 w 2214562"/>
              <a:gd name="connsiteY26" fmla="*/ 2457450 h 2486025"/>
              <a:gd name="connsiteX27" fmla="*/ 1457325 w 2214562"/>
              <a:gd name="connsiteY27" fmla="*/ 2443162 h 2486025"/>
              <a:gd name="connsiteX28" fmla="*/ 1500187 w 2214562"/>
              <a:gd name="connsiteY28" fmla="*/ 2428875 h 2486025"/>
              <a:gd name="connsiteX29" fmla="*/ 1571625 w 2214562"/>
              <a:gd name="connsiteY29" fmla="*/ 2414587 h 2486025"/>
              <a:gd name="connsiteX30" fmla="*/ 1671637 w 2214562"/>
              <a:gd name="connsiteY30" fmla="*/ 2371725 h 2486025"/>
              <a:gd name="connsiteX31" fmla="*/ 1728787 w 2214562"/>
              <a:gd name="connsiteY31" fmla="*/ 2357437 h 2486025"/>
              <a:gd name="connsiteX32" fmla="*/ 1828800 w 2214562"/>
              <a:gd name="connsiteY32" fmla="*/ 2286000 h 2486025"/>
              <a:gd name="connsiteX33" fmla="*/ 1943100 w 2214562"/>
              <a:gd name="connsiteY33" fmla="*/ 2200275 h 2486025"/>
              <a:gd name="connsiteX34" fmla="*/ 2043112 w 2214562"/>
              <a:gd name="connsiteY34" fmla="*/ 2100262 h 2486025"/>
              <a:gd name="connsiteX35" fmla="*/ 2085975 w 2214562"/>
              <a:gd name="connsiteY35" fmla="*/ 2057400 h 2486025"/>
              <a:gd name="connsiteX36" fmla="*/ 2143125 w 2214562"/>
              <a:gd name="connsiteY36" fmla="*/ 1971675 h 2486025"/>
              <a:gd name="connsiteX37" fmla="*/ 2157412 w 2214562"/>
              <a:gd name="connsiteY37" fmla="*/ 1928812 h 2486025"/>
              <a:gd name="connsiteX38" fmla="*/ 2185987 w 2214562"/>
              <a:gd name="connsiteY38" fmla="*/ 1885950 h 2486025"/>
              <a:gd name="connsiteX39" fmla="*/ 2214562 w 2214562"/>
              <a:gd name="connsiteY39" fmla="*/ 1771650 h 2486025"/>
              <a:gd name="connsiteX40" fmla="*/ 2200275 w 2214562"/>
              <a:gd name="connsiteY40" fmla="*/ 1528762 h 2486025"/>
              <a:gd name="connsiteX41" fmla="*/ 2185987 w 2214562"/>
              <a:gd name="connsiteY41" fmla="*/ 1485900 h 2486025"/>
              <a:gd name="connsiteX42" fmla="*/ 2157412 w 2214562"/>
              <a:gd name="connsiteY42" fmla="*/ 1343025 h 2486025"/>
              <a:gd name="connsiteX43" fmla="*/ 2128837 w 2214562"/>
              <a:gd name="connsiteY43" fmla="*/ 1243012 h 2486025"/>
              <a:gd name="connsiteX44" fmla="*/ 2100262 w 2214562"/>
              <a:gd name="connsiteY44" fmla="*/ 1200150 h 2486025"/>
              <a:gd name="connsiteX45" fmla="*/ 2071687 w 2214562"/>
              <a:gd name="connsiteY45" fmla="*/ 1143000 h 2486025"/>
              <a:gd name="connsiteX46" fmla="*/ 1971675 w 2214562"/>
              <a:gd name="connsiteY46" fmla="*/ 1042987 h 2486025"/>
              <a:gd name="connsiteX47" fmla="*/ 1928812 w 2214562"/>
              <a:gd name="connsiteY47" fmla="*/ 1000125 h 2486025"/>
              <a:gd name="connsiteX48" fmla="*/ 1885950 w 2214562"/>
              <a:gd name="connsiteY48" fmla="*/ 957262 h 2486025"/>
              <a:gd name="connsiteX49" fmla="*/ 1800225 w 2214562"/>
              <a:gd name="connsiteY49" fmla="*/ 928687 h 2486025"/>
              <a:gd name="connsiteX50" fmla="*/ 1685925 w 2214562"/>
              <a:gd name="connsiteY50" fmla="*/ 900112 h 2486025"/>
              <a:gd name="connsiteX51" fmla="*/ 1600200 w 2214562"/>
              <a:gd name="connsiteY51" fmla="*/ 871537 h 2486025"/>
              <a:gd name="connsiteX52" fmla="*/ 1471612 w 2214562"/>
              <a:gd name="connsiteY52" fmla="*/ 814387 h 2486025"/>
              <a:gd name="connsiteX53" fmla="*/ 1243012 w 2214562"/>
              <a:gd name="connsiteY53" fmla="*/ 771525 h 2486025"/>
              <a:gd name="connsiteX54" fmla="*/ 1243012 w 2214562"/>
              <a:gd name="connsiteY54" fmla="*/ 0 h 2486025"/>
              <a:gd name="connsiteX0" fmla="*/ 757237 w 2214562"/>
              <a:gd name="connsiteY0" fmla="*/ 85725 h 2486025"/>
              <a:gd name="connsiteX1" fmla="*/ 771525 w 2214562"/>
              <a:gd name="connsiteY1" fmla="*/ 742950 h 2486025"/>
              <a:gd name="connsiteX2" fmla="*/ 442912 w 2214562"/>
              <a:gd name="connsiteY2" fmla="*/ 742950 h 2486025"/>
              <a:gd name="connsiteX3" fmla="*/ 357187 w 2214562"/>
              <a:gd name="connsiteY3" fmla="*/ 800100 h 2486025"/>
              <a:gd name="connsiteX4" fmla="*/ 314325 w 2214562"/>
              <a:gd name="connsiteY4" fmla="*/ 828675 h 2486025"/>
              <a:gd name="connsiteX5" fmla="*/ 271462 w 2214562"/>
              <a:gd name="connsiteY5" fmla="*/ 857250 h 2486025"/>
              <a:gd name="connsiteX6" fmla="*/ 214312 w 2214562"/>
              <a:gd name="connsiteY6" fmla="*/ 900112 h 2486025"/>
              <a:gd name="connsiteX7" fmla="*/ 85725 w 2214562"/>
              <a:gd name="connsiteY7" fmla="*/ 1042987 h 2486025"/>
              <a:gd name="connsiteX8" fmla="*/ 71437 w 2214562"/>
              <a:gd name="connsiteY8" fmla="*/ 1085850 h 2486025"/>
              <a:gd name="connsiteX9" fmla="*/ 42862 w 2214562"/>
              <a:gd name="connsiteY9" fmla="*/ 1143000 h 2486025"/>
              <a:gd name="connsiteX10" fmla="*/ 28575 w 2214562"/>
              <a:gd name="connsiteY10" fmla="*/ 1214437 h 2486025"/>
              <a:gd name="connsiteX11" fmla="*/ 0 w 2214562"/>
              <a:gd name="connsiteY11" fmla="*/ 1300162 h 2486025"/>
              <a:gd name="connsiteX12" fmla="*/ 14287 w 2214562"/>
              <a:gd name="connsiteY12" fmla="*/ 1800225 h 2486025"/>
              <a:gd name="connsiteX13" fmla="*/ 42862 w 2214562"/>
              <a:gd name="connsiteY13" fmla="*/ 1943100 h 2486025"/>
              <a:gd name="connsiteX14" fmla="*/ 71437 w 2214562"/>
              <a:gd name="connsiteY14" fmla="*/ 2085975 h 2486025"/>
              <a:gd name="connsiteX15" fmla="*/ 128587 w 2214562"/>
              <a:gd name="connsiteY15" fmla="*/ 2171700 h 2486025"/>
              <a:gd name="connsiteX16" fmla="*/ 171450 w 2214562"/>
              <a:gd name="connsiteY16" fmla="*/ 2200275 h 2486025"/>
              <a:gd name="connsiteX17" fmla="*/ 271462 w 2214562"/>
              <a:gd name="connsiteY17" fmla="*/ 2328862 h 2486025"/>
              <a:gd name="connsiteX18" fmla="*/ 357187 w 2214562"/>
              <a:gd name="connsiteY18" fmla="*/ 2371725 h 2486025"/>
              <a:gd name="connsiteX19" fmla="*/ 400050 w 2214562"/>
              <a:gd name="connsiteY19" fmla="*/ 2400300 h 2486025"/>
              <a:gd name="connsiteX20" fmla="*/ 457200 w 2214562"/>
              <a:gd name="connsiteY20" fmla="*/ 2414587 h 2486025"/>
              <a:gd name="connsiteX21" fmla="*/ 557212 w 2214562"/>
              <a:gd name="connsiteY21" fmla="*/ 2443162 h 2486025"/>
              <a:gd name="connsiteX22" fmla="*/ 642937 w 2214562"/>
              <a:gd name="connsiteY22" fmla="*/ 2457450 h 2486025"/>
              <a:gd name="connsiteX23" fmla="*/ 714375 w 2214562"/>
              <a:gd name="connsiteY23" fmla="*/ 2471737 h 2486025"/>
              <a:gd name="connsiteX24" fmla="*/ 1014412 w 2214562"/>
              <a:gd name="connsiteY24" fmla="*/ 2486025 h 2486025"/>
              <a:gd name="connsiteX25" fmla="*/ 1328737 w 2214562"/>
              <a:gd name="connsiteY25" fmla="*/ 2471737 h 2486025"/>
              <a:gd name="connsiteX26" fmla="*/ 1371600 w 2214562"/>
              <a:gd name="connsiteY26" fmla="*/ 2457450 h 2486025"/>
              <a:gd name="connsiteX27" fmla="*/ 1457325 w 2214562"/>
              <a:gd name="connsiteY27" fmla="*/ 2443162 h 2486025"/>
              <a:gd name="connsiteX28" fmla="*/ 1500187 w 2214562"/>
              <a:gd name="connsiteY28" fmla="*/ 2428875 h 2486025"/>
              <a:gd name="connsiteX29" fmla="*/ 1571625 w 2214562"/>
              <a:gd name="connsiteY29" fmla="*/ 2414587 h 2486025"/>
              <a:gd name="connsiteX30" fmla="*/ 1671637 w 2214562"/>
              <a:gd name="connsiteY30" fmla="*/ 2371725 h 2486025"/>
              <a:gd name="connsiteX31" fmla="*/ 1728787 w 2214562"/>
              <a:gd name="connsiteY31" fmla="*/ 2357437 h 2486025"/>
              <a:gd name="connsiteX32" fmla="*/ 1828800 w 2214562"/>
              <a:gd name="connsiteY32" fmla="*/ 2286000 h 2486025"/>
              <a:gd name="connsiteX33" fmla="*/ 1943100 w 2214562"/>
              <a:gd name="connsiteY33" fmla="*/ 2200275 h 2486025"/>
              <a:gd name="connsiteX34" fmla="*/ 2043112 w 2214562"/>
              <a:gd name="connsiteY34" fmla="*/ 2100262 h 2486025"/>
              <a:gd name="connsiteX35" fmla="*/ 2085975 w 2214562"/>
              <a:gd name="connsiteY35" fmla="*/ 2057400 h 2486025"/>
              <a:gd name="connsiteX36" fmla="*/ 2143125 w 2214562"/>
              <a:gd name="connsiteY36" fmla="*/ 1971675 h 2486025"/>
              <a:gd name="connsiteX37" fmla="*/ 2157412 w 2214562"/>
              <a:gd name="connsiteY37" fmla="*/ 1928812 h 2486025"/>
              <a:gd name="connsiteX38" fmla="*/ 2185987 w 2214562"/>
              <a:gd name="connsiteY38" fmla="*/ 1885950 h 2486025"/>
              <a:gd name="connsiteX39" fmla="*/ 2214562 w 2214562"/>
              <a:gd name="connsiteY39" fmla="*/ 1771650 h 2486025"/>
              <a:gd name="connsiteX40" fmla="*/ 2200275 w 2214562"/>
              <a:gd name="connsiteY40" fmla="*/ 1528762 h 2486025"/>
              <a:gd name="connsiteX41" fmla="*/ 2185987 w 2214562"/>
              <a:gd name="connsiteY41" fmla="*/ 1485900 h 2486025"/>
              <a:gd name="connsiteX42" fmla="*/ 2157412 w 2214562"/>
              <a:gd name="connsiteY42" fmla="*/ 1343025 h 2486025"/>
              <a:gd name="connsiteX43" fmla="*/ 2128837 w 2214562"/>
              <a:gd name="connsiteY43" fmla="*/ 1243012 h 2486025"/>
              <a:gd name="connsiteX44" fmla="*/ 2100262 w 2214562"/>
              <a:gd name="connsiteY44" fmla="*/ 1200150 h 2486025"/>
              <a:gd name="connsiteX45" fmla="*/ 2071687 w 2214562"/>
              <a:gd name="connsiteY45" fmla="*/ 1143000 h 2486025"/>
              <a:gd name="connsiteX46" fmla="*/ 1971675 w 2214562"/>
              <a:gd name="connsiteY46" fmla="*/ 1042987 h 2486025"/>
              <a:gd name="connsiteX47" fmla="*/ 1928812 w 2214562"/>
              <a:gd name="connsiteY47" fmla="*/ 1000125 h 2486025"/>
              <a:gd name="connsiteX48" fmla="*/ 1885950 w 2214562"/>
              <a:gd name="connsiteY48" fmla="*/ 957262 h 2486025"/>
              <a:gd name="connsiteX49" fmla="*/ 1800225 w 2214562"/>
              <a:gd name="connsiteY49" fmla="*/ 928687 h 2486025"/>
              <a:gd name="connsiteX50" fmla="*/ 1685925 w 2214562"/>
              <a:gd name="connsiteY50" fmla="*/ 900112 h 2486025"/>
              <a:gd name="connsiteX51" fmla="*/ 1600200 w 2214562"/>
              <a:gd name="connsiteY51" fmla="*/ 871537 h 2486025"/>
              <a:gd name="connsiteX52" fmla="*/ 1471612 w 2214562"/>
              <a:gd name="connsiteY52" fmla="*/ 814387 h 2486025"/>
              <a:gd name="connsiteX53" fmla="*/ 1243012 w 2214562"/>
              <a:gd name="connsiteY53" fmla="*/ 771525 h 2486025"/>
              <a:gd name="connsiteX54" fmla="*/ 1243012 w 2214562"/>
              <a:gd name="connsiteY54" fmla="*/ 0 h 2486025"/>
              <a:gd name="connsiteX0" fmla="*/ 757237 w 2214562"/>
              <a:gd name="connsiteY0" fmla="*/ 85725 h 2486025"/>
              <a:gd name="connsiteX1" fmla="*/ 771525 w 2214562"/>
              <a:gd name="connsiteY1" fmla="*/ 742950 h 2486025"/>
              <a:gd name="connsiteX2" fmla="*/ 442912 w 2214562"/>
              <a:gd name="connsiteY2" fmla="*/ 742950 h 2486025"/>
              <a:gd name="connsiteX3" fmla="*/ 357187 w 2214562"/>
              <a:gd name="connsiteY3" fmla="*/ 800100 h 2486025"/>
              <a:gd name="connsiteX4" fmla="*/ 314325 w 2214562"/>
              <a:gd name="connsiteY4" fmla="*/ 828675 h 2486025"/>
              <a:gd name="connsiteX5" fmla="*/ 271462 w 2214562"/>
              <a:gd name="connsiteY5" fmla="*/ 857250 h 2486025"/>
              <a:gd name="connsiteX6" fmla="*/ 214312 w 2214562"/>
              <a:gd name="connsiteY6" fmla="*/ 900112 h 2486025"/>
              <a:gd name="connsiteX7" fmla="*/ 85725 w 2214562"/>
              <a:gd name="connsiteY7" fmla="*/ 1042987 h 2486025"/>
              <a:gd name="connsiteX8" fmla="*/ 71437 w 2214562"/>
              <a:gd name="connsiteY8" fmla="*/ 1085850 h 2486025"/>
              <a:gd name="connsiteX9" fmla="*/ 42862 w 2214562"/>
              <a:gd name="connsiteY9" fmla="*/ 1143000 h 2486025"/>
              <a:gd name="connsiteX10" fmla="*/ 28575 w 2214562"/>
              <a:gd name="connsiteY10" fmla="*/ 1214437 h 2486025"/>
              <a:gd name="connsiteX11" fmla="*/ 0 w 2214562"/>
              <a:gd name="connsiteY11" fmla="*/ 1300162 h 2486025"/>
              <a:gd name="connsiteX12" fmla="*/ 14287 w 2214562"/>
              <a:gd name="connsiteY12" fmla="*/ 1800225 h 2486025"/>
              <a:gd name="connsiteX13" fmla="*/ 42862 w 2214562"/>
              <a:gd name="connsiteY13" fmla="*/ 1943100 h 2486025"/>
              <a:gd name="connsiteX14" fmla="*/ 71437 w 2214562"/>
              <a:gd name="connsiteY14" fmla="*/ 2085975 h 2486025"/>
              <a:gd name="connsiteX15" fmla="*/ 128587 w 2214562"/>
              <a:gd name="connsiteY15" fmla="*/ 2171700 h 2486025"/>
              <a:gd name="connsiteX16" fmla="*/ 171450 w 2214562"/>
              <a:gd name="connsiteY16" fmla="*/ 2200275 h 2486025"/>
              <a:gd name="connsiteX17" fmla="*/ 271462 w 2214562"/>
              <a:gd name="connsiteY17" fmla="*/ 2328862 h 2486025"/>
              <a:gd name="connsiteX18" fmla="*/ 357187 w 2214562"/>
              <a:gd name="connsiteY18" fmla="*/ 2371725 h 2486025"/>
              <a:gd name="connsiteX19" fmla="*/ 400050 w 2214562"/>
              <a:gd name="connsiteY19" fmla="*/ 2400300 h 2486025"/>
              <a:gd name="connsiteX20" fmla="*/ 457200 w 2214562"/>
              <a:gd name="connsiteY20" fmla="*/ 2414587 h 2486025"/>
              <a:gd name="connsiteX21" fmla="*/ 557212 w 2214562"/>
              <a:gd name="connsiteY21" fmla="*/ 2443162 h 2486025"/>
              <a:gd name="connsiteX22" fmla="*/ 642937 w 2214562"/>
              <a:gd name="connsiteY22" fmla="*/ 2457450 h 2486025"/>
              <a:gd name="connsiteX23" fmla="*/ 714375 w 2214562"/>
              <a:gd name="connsiteY23" fmla="*/ 2471737 h 2486025"/>
              <a:gd name="connsiteX24" fmla="*/ 1014412 w 2214562"/>
              <a:gd name="connsiteY24" fmla="*/ 2486025 h 2486025"/>
              <a:gd name="connsiteX25" fmla="*/ 1328737 w 2214562"/>
              <a:gd name="connsiteY25" fmla="*/ 2471737 h 2486025"/>
              <a:gd name="connsiteX26" fmla="*/ 1371600 w 2214562"/>
              <a:gd name="connsiteY26" fmla="*/ 2457450 h 2486025"/>
              <a:gd name="connsiteX27" fmla="*/ 1457325 w 2214562"/>
              <a:gd name="connsiteY27" fmla="*/ 2443162 h 2486025"/>
              <a:gd name="connsiteX28" fmla="*/ 1500187 w 2214562"/>
              <a:gd name="connsiteY28" fmla="*/ 2428875 h 2486025"/>
              <a:gd name="connsiteX29" fmla="*/ 1571625 w 2214562"/>
              <a:gd name="connsiteY29" fmla="*/ 2414587 h 2486025"/>
              <a:gd name="connsiteX30" fmla="*/ 1671637 w 2214562"/>
              <a:gd name="connsiteY30" fmla="*/ 2371725 h 2486025"/>
              <a:gd name="connsiteX31" fmla="*/ 1728787 w 2214562"/>
              <a:gd name="connsiteY31" fmla="*/ 2357437 h 2486025"/>
              <a:gd name="connsiteX32" fmla="*/ 1828800 w 2214562"/>
              <a:gd name="connsiteY32" fmla="*/ 2286000 h 2486025"/>
              <a:gd name="connsiteX33" fmla="*/ 1943100 w 2214562"/>
              <a:gd name="connsiteY33" fmla="*/ 2200275 h 2486025"/>
              <a:gd name="connsiteX34" fmla="*/ 2043112 w 2214562"/>
              <a:gd name="connsiteY34" fmla="*/ 2100262 h 2486025"/>
              <a:gd name="connsiteX35" fmla="*/ 2085975 w 2214562"/>
              <a:gd name="connsiteY35" fmla="*/ 2057400 h 2486025"/>
              <a:gd name="connsiteX36" fmla="*/ 2143125 w 2214562"/>
              <a:gd name="connsiteY36" fmla="*/ 1971675 h 2486025"/>
              <a:gd name="connsiteX37" fmla="*/ 2157412 w 2214562"/>
              <a:gd name="connsiteY37" fmla="*/ 1928812 h 2486025"/>
              <a:gd name="connsiteX38" fmla="*/ 2185987 w 2214562"/>
              <a:gd name="connsiteY38" fmla="*/ 1885950 h 2486025"/>
              <a:gd name="connsiteX39" fmla="*/ 2214562 w 2214562"/>
              <a:gd name="connsiteY39" fmla="*/ 1771650 h 2486025"/>
              <a:gd name="connsiteX40" fmla="*/ 2200275 w 2214562"/>
              <a:gd name="connsiteY40" fmla="*/ 1528762 h 2486025"/>
              <a:gd name="connsiteX41" fmla="*/ 2185987 w 2214562"/>
              <a:gd name="connsiteY41" fmla="*/ 1485900 h 2486025"/>
              <a:gd name="connsiteX42" fmla="*/ 2157412 w 2214562"/>
              <a:gd name="connsiteY42" fmla="*/ 1343025 h 2486025"/>
              <a:gd name="connsiteX43" fmla="*/ 2128837 w 2214562"/>
              <a:gd name="connsiteY43" fmla="*/ 1243012 h 2486025"/>
              <a:gd name="connsiteX44" fmla="*/ 2100262 w 2214562"/>
              <a:gd name="connsiteY44" fmla="*/ 1200150 h 2486025"/>
              <a:gd name="connsiteX45" fmla="*/ 2071687 w 2214562"/>
              <a:gd name="connsiteY45" fmla="*/ 1143000 h 2486025"/>
              <a:gd name="connsiteX46" fmla="*/ 1971675 w 2214562"/>
              <a:gd name="connsiteY46" fmla="*/ 1042987 h 2486025"/>
              <a:gd name="connsiteX47" fmla="*/ 1928812 w 2214562"/>
              <a:gd name="connsiteY47" fmla="*/ 1000125 h 2486025"/>
              <a:gd name="connsiteX48" fmla="*/ 1885950 w 2214562"/>
              <a:gd name="connsiteY48" fmla="*/ 957262 h 2486025"/>
              <a:gd name="connsiteX49" fmla="*/ 1800225 w 2214562"/>
              <a:gd name="connsiteY49" fmla="*/ 928687 h 2486025"/>
              <a:gd name="connsiteX50" fmla="*/ 1685925 w 2214562"/>
              <a:gd name="connsiteY50" fmla="*/ 900112 h 2486025"/>
              <a:gd name="connsiteX51" fmla="*/ 1600200 w 2214562"/>
              <a:gd name="connsiteY51" fmla="*/ 871537 h 2486025"/>
              <a:gd name="connsiteX52" fmla="*/ 1471612 w 2214562"/>
              <a:gd name="connsiteY52" fmla="*/ 814387 h 2486025"/>
              <a:gd name="connsiteX53" fmla="*/ 1028700 w 2214562"/>
              <a:gd name="connsiteY53" fmla="*/ 742950 h 2486025"/>
              <a:gd name="connsiteX54" fmla="*/ 1243012 w 2214562"/>
              <a:gd name="connsiteY54" fmla="*/ 0 h 2486025"/>
              <a:gd name="connsiteX0" fmla="*/ 757237 w 2214562"/>
              <a:gd name="connsiteY0" fmla="*/ 14287 h 2414587"/>
              <a:gd name="connsiteX1" fmla="*/ 771525 w 2214562"/>
              <a:gd name="connsiteY1" fmla="*/ 671512 h 2414587"/>
              <a:gd name="connsiteX2" fmla="*/ 442912 w 2214562"/>
              <a:gd name="connsiteY2" fmla="*/ 671512 h 2414587"/>
              <a:gd name="connsiteX3" fmla="*/ 357187 w 2214562"/>
              <a:gd name="connsiteY3" fmla="*/ 728662 h 2414587"/>
              <a:gd name="connsiteX4" fmla="*/ 314325 w 2214562"/>
              <a:gd name="connsiteY4" fmla="*/ 757237 h 2414587"/>
              <a:gd name="connsiteX5" fmla="*/ 271462 w 2214562"/>
              <a:gd name="connsiteY5" fmla="*/ 785812 h 2414587"/>
              <a:gd name="connsiteX6" fmla="*/ 214312 w 2214562"/>
              <a:gd name="connsiteY6" fmla="*/ 828674 h 2414587"/>
              <a:gd name="connsiteX7" fmla="*/ 85725 w 2214562"/>
              <a:gd name="connsiteY7" fmla="*/ 971549 h 2414587"/>
              <a:gd name="connsiteX8" fmla="*/ 71437 w 2214562"/>
              <a:gd name="connsiteY8" fmla="*/ 1014412 h 2414587"/>
              <a:gd name="connsiteX9" fmla="*/ 42862 w 2214562"/>
              <a:gd name="connsiteY9" fmla="*/ 1071562 h 2414587"/>
              <a:gd name="connsiteX10" fmla="*/ 28575 w 2214562"/>
              <a:gd name="connsiteY10" fmla="*/ 1142999 h 2414587"/>
              <a:gd name="connsiteX11" fmla="*/ 0 w 2214562"/>
              <a:gd name="connsiteY11" fmla="*/ 1228724 h 2414587"/>
              <a:gd name="connsiteX12" fmla="*/ 14287 w 2214562"/>
              <a:gd name="connsiteY12" fmla="*/ 1728787 h 2414587"/>
              <a:gd name="connsiteX13" fmla="*/ 42862 w 2214562"/>
              <a:gd name="connsiteY13" fmla="*/ 1871662 h 2414587"/>
              <a:gd name="connsiteX14" fmla="*/ 71437 w 2214562"/>
              <a:gd name="connsiteY14" fmla="*/ 2014537 h 2414587"/>
              <a:gd name="connsiteX15" fmla="*/ 128587 w 2214562"/>
              <a:gd name="connsiteY15" fmla="*/ 2100262 h 2414587"/>
              <a:gd name="connsiteX16" fmla="*/ 171450 w 2214562"/>
              <a:gd name="connsiteY16" fmla="*/ 2128837 h 2414587"/>
              <a:gd name="connsiteX17" fmla="*/ 271462 w 2214562"/>
              <a:gd name="connsiteY17" fmla="*/ 2257424 h 2414587"/>
              <a:gd name="connsiteX18" fmla="*/ 357187 w 2214562"/>
              <a:gd name="connsiteY18" fmla="*/ 2300287 h 2414587"/>
              <a:gd name="connsiteX19" fmla="*/ 400050 w 2214562"/>
              <a:gd name="connsiteY19" fmla="*/ 2328862 h 2414587"/>
              <a:gd name="connsiteX20" fmla="*/ 457200 w 2214562"/>
              <a:gd name="connsiteY20" fmla="*/ 2343149 h 2414587"/>
              <a:gd name="connsiteX21" fmla="*/ 557212 w 2214562"/>
              <a:gd name="connsiteY21" fmla="*/ 2371724 h 2414587"/>
              <a:gd name="connsiteX22" fmla="*/ 642937 w 2214562"/>
              <a:gd name="connsiteY22" fmla="*/ 2386012 h 2414587"/>
              <a:gd name="connsiteX23" fmla="*/ 714375 w 2214562"/>
              <a:gd name="connsiteY23" fmla="*/ 2400299 h 2414587"/>
              <a:gd name="connsiteX24" fmla="*/ 1014412 w 2214562"/>
              <a:gd name="connsiteY24" fmla="*/ 2414587 h 2414587"/>
              <a:gd name="connsiteX25" fmla="*/ 1328737 w 2214562"/>
              <a:gd name="connsiteY25" fmla="*/ 2400299 h 2414587"/>
              <a:gd name="connsiteX26" fmla="*/ 1371600 w 2214562"/>
              <a:gd name="connsiteY26" fmla="*/ 2386012 h 2414587"/>
              <a:gd name="connsiteX27" fmla="*/ 1457325 w 2214562"/>
              <a:gd name="connsiteY27" fmla="*/ 2371724 h 2414587"/>
              <a:gd name="connsiteX28" fmla="*/ 1500187 w 2214562"/>
              <a:gd name="connsiteY28" fmla="*/ 2357437 h 2414587"/>
              <a:gd name="connsiteX29" fmla="*/ 1571625 w 2214562"/>
              <a:gd name="connsiteY29" fmla="*/ 2343149 h 2414587"/>
              <a:gd name="connsiteX30" fmla="*/ 1671637 w 2214562"/>
              <a:gd name="connsiteY30" fmla="*/ 2300287 h 2414587"/>
              <a:gd name="connsiteX31" fmla="*/ 1728787 w 2214562"/>
              <a:gd name="connsiteY31" fmla="*/ 2285999 h 2414587"/>
              <a:gd name="connsiteX32" fmla="*/ 1828800 w 2214562"/>
              <a:gd name="connsiteY32" fmla="*/ 2214562 h 2414587"/>
              <a:gd name="connsiteX33" fmla="*/ 1943100 w 2214562"/>
              <a:gd name="connsiteY33" fmla="*/ 2128837 h 2414587"/>
              <a:gd name="connsiteX34" fmla="*/ 2043112 w 2214562"/>
              <a:gd name="connsiteY34" fmla="*/ 2028824 h 2414587"/>
              <a:gd name="connsiteX35" fmla="*/ 2085975 w 2214562"/>
              <a:gd name="connsiteY35" fmla="*/ 1985962 h 2414587"/>
              <a:gd name="connsiteX36" fmla="*/ 2143125 w 2214562"/>
              <a:gd name="connsiteY36" fmla="*/ 1900237 h 2414587"/>
              <a:gd name="connsiteX37" fmla="*/ 2157412 w 2214562"/>
              <a:gd name="connsiteY37" fmla="*/ 1857374 h 2414587"/>
              <a:gd name="connsiteX38" fmla="*/ 2185987 w 2214562"/>
              <a:gd name="connsiteY38" fmla="*/ 1814512 h 2414587"/>
              <a:gd name="connsiteX39" fmla="*/ 2214562 w 2214562"/>
              <a:gd name="connsiteY39" fmla="*/ 1700212 h 2414587"/>
              <a:gd name="connsiteX40" fmla="*/ 2200275 w 2214562"/>
              <a:gd name="connsiteY40" fmla="*/ 1457324 h 2414587"/>
              <a:gd name="connsiteX41" fmla="*/ 2185987 w 2214562"/>
              <a:gd name="connsiteY41" fmla="*/ 1414462 h 2414587"/>
              <a:gd name="connsiteX42" fmla="*/ 2157412 w 2214562"/>
              <a:gd name="connsiteY42" fmla="*/ 1271587 h 2414587"/>
              <a:gd name="connsiteX43" fmla="*/ 2128837 w 2214562"/>
              <a:gd name="connsiteY43" fmla="*/ 1171574 h 2414587"/>
              <a:gd name="connsiteX44" fmla="*/ 2100262 w 2214562"/>
              <a:gd name="connsiteY44" fmla="*/ 1128712 h 2414587"/>
              <a:gd name="connsiteX45" fmla="*/ 2071687 w 2214562"/>
              <a:gd name="connsiteY45" fmla="*/ 1071562 h 2414587"/>
              <a:gd name="connsiteX46" fmla="*/ 1971675 w 2214562"/>
              <a:gd name="connsiteY46" fmla="*/ 971549 h 2414587"/>
              <a:gd name="connsiteX47" fmla="*/ 1928812 w 2214562"/>
              <a:gd name="connsiteY47" fmla="*/ 928687 h 2414587"/>
              <a:gd name="connsiteX48" fmla="*/ 1885950 w 2214562"/>
              <a:gd name="connsiteY48" fmla="*/ 885824 h 2414587"/>
              <a:gd name="connsiteX49" fmla="*/ 1800225 w 2214562"/>
              <a:gd name="connsiteY49" fmla="*/ 857249 h 2414587"/>
              <a:gd name="connsiteX50" fmla="*/ 1685925 w 2214562"/>
              <a:gd name="connsiteY50" fmla="*/ 828674 h 2414587"/>
              <a:gd name="connsiteX51" fmla="*/ 1600200 w 2214562"/>
              <a:gd name="connsiteY51" fmla="*/ 800099 h 2414587"/>
              <a:gd name="connsiteX52" fmla="*/ 1471612 w 2214562"/>
              <a:gd name="connsiteY52" fmla="*/ 742949 h 2414587"/>
              <a:gd name="connsiteX53" fmla="*/ 1028700 w 2214562"/>
              <a:gd name="connsiteY53" fmla="*/ 671512 h 2414587"/>
              <a:gd name="connsiteX54" fmla="*/ 1057274 w 2214562"/>
              <a:gd name="connsiteY54" fmla="*/ 0 h 2414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2214562" h="2414587">
                <a:moveTo>
                  <a:pt x="757237" y="14287"/>
                </a:moveTo>
                <a:cubicBezTo>
                  <a:pt x="752475" y="219074"/>
                  <a:pt x="823913" y="561975"/>
                  <a:pt x="771525" y="671512"/>
                </a:cubicBezTo>
                <a:cubicBezTo>
                  <a:pt x="719138" y="781050"/>
                  <a:pt x="511968" y="661987"/>
                  <a:pt x="442912" y="671512"/>
                </a:cubicBezTo>
                <a:cubicBezTo>
                  <a:pt x="373856" y="681037"/>
                  <a:pt x="385762" y="709612"/>
                  <a:pt x="357187" y="728662"/>
                </a:cubicBezTo>
                <a:lnTo>
                  <a:pt x="314325" y="757237"/>
                </a:lnTo>
                <a:cubicBezTo>
                  <a:pt x="300037" y="766762"/>
                  <a:pt x="285199" y="775509"/>
                  <a:pt x="271462" y="785812"/>
                </a:cubicBezTo>
                <a:cubicBezTo>
                  <a:pt x="252412" y="800099"/>
                  <a:pt x="232012" y="812744"/>
                  <a:pt x="214312" y="828674"/>
                </a:cubicBezTo>
                <a:cubicBezTo>
                  <a:pt x="135417" y="899679"/>
                  <a:pt x="138887" y="900666"/>
                  <a:pt x="85725" y="971549"/>
                </a:cubicBezTo>
                <a:cubicBezTo>
                  <a:pt x="80962" y="985837"/>
                  <a:pt x="77370" y="1000569"/>
                  <a:pt x="71437" y="1014412"/>
                </a:cubicBezTo>
                <a:cubicBezTo>
                  <a:pt x="63047" y="1033988"/>
                  <a:pt x="49597" y="1051356"/>
                  <a:pt x="42862" y="1071562"/>
                </a:cubicBezTo>
                <a:cubicBezTo>
                  <a:pt x="35183" y="1094600"/>
                  <a:pt x="34964" y="1119571"/>
                  <a:pt x="28575" y="1142999"/>
                </a:cubicBezTo>
                <a:cubicBezTo>
                  <a:pt x="20650" y="1172058"/>
                  <a:pt x="0" y="1228724"/>
                  <a:pt x="0" y="1228724"/>
                </a:cubicBezTo>
                <a:cubicBezTo>
                  <a:pt x="4762" y="1395412"/>
                  <a:pt x="3195" y="1562401"/>
                  <a:pt x="14287" y="1728787"/>
                </a:cubicBezTo>
                <a:cubicBezTo>
                  <a:pt x="17518" y="1777248"/>
                  <a:pt x="35993" y="1823582"/>
                  <a:pt x="42862" y="1871662"/>
                </a:cubicBezTo>
                <a:cubicBezTo>
                  <a:pt x="46411" y="1896503"/>
                  <a:pt x="52257" y="1980012"/>
                  <a:pt x="71437" y="2014537"/>
                </a:cubicBezTo>
                <a:cubicBezTo>
                  <a:pt x="88115" y="2044558"/>
                  <a:pt x="100012" y="2081212"/>
                  <a:pt x="128587" y="2100262"/>
                </a:cubicBezTo>
                <a:lnTo>
                  <a:pt x="171450" y="2128837"/>
                </a:lnTo>
                <a:cubicBezTo>
                  <a:pt x="211275" y="2188575"/>
                  <a:pt x="221103" y="2215458"/>
                  <a:pt x="271462" y="2257424"/>
                </a:cubicBezTo>
                <a:cubicBezTo>
                  <a:pt x="332879" y="2308605"/>
                  <a:pt x="292752" y="2268069"/>
                  <a:pt x="357187" y="2300287"/>
                </a:cubicBezTo>
                <a:cubicBezTo>
                  <a:pt x="372546" y="2307966"/>
                  <a:pt x="384267" y="2322098"/>
                  <a:pt x="400050" y="2328862"/>
                </a:cubicBezTo>
                <a:cubicBezTo>
                  <a:pt x="418099" y="2336597"/>
                  <a:pt x="438319" y="2337754"/>
                  <a:pt x="457200" y="2343149"/>
                </a:cubicBezTo>
                <a:cubicBezTo>
                  <a:pt x="520762" y="2361310"/>
                  <a:pt x="482750" y="2356832"/>
                  <a:pt x="557212" y="2371724"/>
                </a:cubicBezTo>
                <a:cubicBezTo>
                  <a:pt x="585619" y="2377405"/>
                  <a:pt x="614435" y="2380830"/>
                  <a:pt x="642937" y="2386012"/>
                </a:cubicBezTo>
                <a:cubicBezTo>
                  <a:pt x="666830" y="2390356"/>
                  <a:pt x="690162" y="2398436"/>
                  <a:pt x="714375" y="2400299"/>
                </a:cubicBezTo>
                <a:cubicBezTo>
                  <a:pt x="814206" y="2407978"/>
                  <a:pt x="914400" y="2409824"/>
                  <a:pt x="1014412" y="2414587"/>
                </a:cubicBezTo>
                <a:cubicBezTo>
                  <a:pt x="1119187" y="2409824"/>
                  <a:pt x="1224188" y="2408663"/>
                  <a:pt x="1328737" y="2400299"/>
                </a:cubicBezTo>
                <a:cubicBezTo>
                  <a:pt x="1343749" y="2399098"/>
                  <a:pt x="1356898" y="2389279"/>
                  <a:pt x="1371600" y="2386012"/>
                </a:cubicBezTo>
                <a:cubicBezTo>
                  <a:pt x="1399879" y="2379728"/>
                  <a:pt x="1429046" y="2378008"/>
                  <a:pt x="1457325" y="2371724"/>
                </a:cubicBezTo>
                <a:cubicBezTo>
                  <a:pt x="1472027" y="2368457"/>
                  <a:pt x="1485577" y="2361090"/>
                  <a:pt x="1500187" y="2357437"/>
                </a:cubicBezTo>
                <a:cubicBezTo>
                  <a:pt x="1523746" y="2351547"/>
                  <a:pt x="1547812" y="2347912"/>
                  <a:pt x="1571625" y="2343149"/>
                </a:cubicBezTo>
                <a:cubicBezTo>
                  <a:pt x="1622428" y="2317747"/>
                  <a:pt x="1622582" y="2314303"/>
                  <a:pt x="1671637" y="2300287"/>
                </a:cubicBezTo>
                <a:cubicBezTo>
                  <a:pt x="1690518" y="2294892"/>
                  <a:pt x="1710401" y="2292894"/>
                  <a:pt x="1728787" y="2285999"/>
                </a:cubicBezTo>
                <a:cubicBezTo>
                  <a:pt x="1807840" y="2256354"/>
                  <a:pt x="1767242" y="2264927"/>
                  <a:pt x="1828800" y="2214562"/>
                </a:cubicBezTo>
                <a:cubicBezTo>
                  <a:pt x="1865660" y="2184404"/>
                  <a:pt x="1909424" y="2162513"/>
                  <a:pt x="1943100" y="2128837"/>
                </a:cubicBezTo>
                <a:lnTo>
                  <a:pt x="2043112" y="2028824"/>
                </a:lnTo>
                <a:cubicBezTo>
                  <a:pt x="2057400" y="2014536"/>
                  <a:pt x="2074767" y="2002774"/>
                  <a:pt x="2085975" y="1985962"/>
                </a:cubicBezTo>
                <a:lnTo>
                  <a:pt x="2143125" y="1900237"/>
                </a:lnTo>
                <a:cubicBezTo>
                  <a:pt x="2147887" y="1885949"/>
                  <a:pt x="2150677" y="1870845"/>
                  <a:pt x="2157412" y="1857374"/>
                </a:cubicBezTo>
                <a:cubicBezTo>
                  <a:pt x="2165091" y="1842015"/>
                  <a:pt x="2180119" y="1830649"/>
                  <a:pt x="2185987" y="1814512"/>
                </a:cubicBezTo>
                <a:cubicBezTo>
                  <a:pt x="2199408" y="1777604"/>
                  <a:pt x="2214562" y="1700212"/>
                  <a:pt x="2214562" y="1700212"/>
                </a:cubicBezTo>
                <a:cubicBezTo>
                  <a:pt x="2209800" y="1619249"/>
                  <a:pt x="2208345" y="1538024"/>
                  <a:pt x="2200275" y="1457324"/>
                </a:cubicBezTo>
                <a:cubicBezTo>
                  <a:pt x="2198776" y="1442338"/>
                  <a:pt x="2189373" y="1429137"/>
                  <a:pt x="2185987" y="1414462"/>
                </a:cubicBezTo>
                <a:cubicBezTo>
                  <a:pt x="2175066" y="1367138"/>
                  <a:pt x="2169191" y="1318705"/>
                  <a:pt x="2157412" y="1271587"/>
                </a:cubicBezTo>
                <a:cubicBezTo>
                  <a:pt x="2152833" y="1253272"/>
                  <a:pt x="2139087" y="1192074"/>
                  <a:pt x="2128837" y="1171574"/>
                </a:cubicBezTo>
                <a:cubicBezTo>
                  <a:pt x="2121158" y="1156216"/>
                  <a:pt x="2108781" y="1143621"/>
                  <a:pt x="2100262" y="1128712"/>
                </a:cubicBezTo>
                <a:cubicBezTo>
                  <a:pt x="2089695" y="1110220"/>
                  <a:pt x="2085174" y="1088046"/>
                  <a:pt x="2071687" y="1071562"/>
                </a:cubicBezTo>
                <a:cubicBezTo>
                  <a:pt x="2041832" y="1035073"/>
                  <a:pt x="2005013" y="1004887"/>
                  <a:pt x="1971675" y="971549"/>
                </a:cubicBezTo>
                <a:lnTo>
                  <a:pt x="1928812" y="928687"/>
                </a:lnTo>
                <a:cubicBezTo>
                  <a:pt x="1914524" y="914399"/>
                  <a:pt x="1905119" y="892214"/>
                  <a:pt x="1885950" y="885824"/>
                </a:cubicBezTo>
                <a:cubicBezTo>
                  <a:pt x="1857375" y="876299"/>
                  <a:pt x="1829446" y="864554"/>
                  <a:pt x="1800225" y="857249"/>
                </a:cubicBezTo>
                <a:cubicBezTo>
                  <a:pt x="1762125" y="847724"/>
                  <a:pt x="1723182" y="841093"/>
                  <a:pt x="1685925" y="828674"/>
                </a:cubicBezTo>
                <a:cubicBezTo>
                  <a:pt x="1657350" y="819149"/>
                  <a:pt x="1625262" y="816807"/>
                  <a:pt x="1600200" y="800099"/>
                </a:cubicBezTo>
                <a:cubicBezTo>
                  <a:pt x="1551662" y="767741"/>
                  <a:pt x="1566862" y="764380"/>
                  <a:pt x="1471612" y="742949"/>
                </a:cubicBezTo>
                <a:cubicBezTo>
                  <a:pt x="1376362" y="721518"/>
                  <a:pt x="1028700" y="677222"/>
                  <a:pt x="1028700" y="671512"/>
                </a:cubicBezTo>
                <a:lnTo>
                  <a:pt x="1057274" y="0"/>
                </a:ln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13">
            <a:extLst>
              <a:ext uri="{FF2B5EF4-FFF2-40B4-BE49-F238E27FC236}">
                <a16:creationId xmlns:a16="http://schemas.microsoft.com/office/drawing/2014/main" id="{49C2C779-2D99-59CC-FB86-82EA268BF81A}"/>
              </a:ext>
            </a:extLst>
          </p:cNvPr>
          <p:cNvSpPr/>
          <p:nvPr/>
        </p:nvSpPr>
        <p:spPr>
          <a:xfrm rot="16200000">
            <a:off x="2579956" y="4825108"/>
            <a:ext cx="1083725" cy="3286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BFC35C3-038E-2B63-81EF-6937B81E4ED8}"/>
              </a:ext>
            </a:extLst>
          </p:cNvPr>
          <p:cNvCxnSpPr/>
          <p:nvPr/>
        </p:nvCxnSpPr>
        <p:spPr>
          <a:xfrm>
            <a:off x="1876717" y="2643188"/>
            <a:ext cx="437858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56F36AA-5782-54E0-1098-6D8835A220F0}"/>
              </a:ext>
            </a:extLst>
          </p:cNvPr>
          <p:cNvCxnSpPr/>
          <p:nvPr/>
        </p:nvCxnSpPr>
        <p:spPr>
          <a:xfrm flipH="1">
            <a:off x="2771775" y="2643188"/>
            <a:ext cx="514350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365574D-BAF5-49A7-19C1-827AA72BB77B}"/>
              </a:ext>
            </a:extLst>
          </p:cNvPr>
          <p:cNvSpPr txBox="1"/>
          <p:nvPr/>
        </p:nvSpPr>
        <p:spPr>
          <a:xfrm>
            <a:off x="2782360" y="2061687"/>
            <a:ext cx="2714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Bronchoconstriction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20F37DF-D5BB-0542-B6CB-BD5843389019}"/>
              </a:ext>
            </a:extLst>
          </p:cNvPr>
          <p:cNvCxnSpPr>
            <a:cxnSpLocks/>
          </p:cNvCxnSpPr>
          <p:nvPr/>
        </p:nvCxnSpPr>
        <p:spPr>
          <a:xfrm>
            <a:off x="4144987" y="3493010"/>
            <a:ext cx="6630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n 18">
            <a:extLst>
              <a:ext uri="{FF2B5EF4-FFF2-40B4-BE49-F238E27FC236}">
                <a16:creationId xmlns:a16="http://schemas.microsoft.com/office/drawing/2014/main" id="{4CF1033B-AA19-5A47-6A05-84F828785EE3}"/>
              </a:ext>
            </a:extLst>
          </p:cNvPr>
          <p:cNvSpPr/>
          <p:nvPr/>
        </p:nvSpPr>
        <p:spPr>
          <a:xfrm rot="16200000">
            <a:off x="1958355" y="4114669"/>
            <a:ext cx="357186" cy="1729047"/>
          </a:xfrm>
          <a:prstGeom prst="can">
            <a:avLst/>
          </a:prstGeom>
          <a:solidFill>
            <a:srgbClr val="C00000"/>
          </a:solid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8A083D0-7750-A6B3-9773-E5AD49C50D2E}"/>
              </a:ext>
            </a:extLst>
          </p:cNvPr>
          <p:cNvSpPr txBox="1"/>
          <p:nvPr/>
        </p:nvSpPr>
        <p:spPr>
          <a:xfrm>
            <a:off x="1148082" y="5189503"/>
            <a:ext cx="2714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Vasoconstriction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A703F1-4C3A-661E-FF21-12D3894CEFC3}"/>
              </a:ext>
            </a:extLst>
          </p:cNvPr>
          <p:cNvSpPr txBox="1"/>
          <p:nvPr/>
        </p:nvSpPr>
        <p:spPr>
          <a:xfrm>
            <a:off x="4860131" y="3187125"/>
            <a:ext cx="24717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Blood directed to an already fully saturated with O2 area 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8681404-5D14-2EB6-9B64-D2753CBC4C89}"/>
              </a:ext>
            </a:extLst>
          </p:cNvPr>
          <p:cNvCxnSpPr>
            <a:cxnSpLocks/>
          </p:cNvCxnSpPr>
          <p:nvPr/>
        </p:nvCxnSpPr>
        <p:spPr>
          <a:xfrm>
            <a:off x="7212037" y="3493010"/>
            <a:ext cx="6630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776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72DFE-41DF-354C-8D55-8F462048E28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293267"/>
          </a:solidFill>
          <a:ln>
            <a:solidFill>
              <a:srgbClr val="293267"/>
            </a:solidFill>
          </a:ln>
        </p:spPr>
        <p:txBody>
          <a:bodyPr>
            <a:no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  <a:latin typeface="+mn-lt"/>
              </a:rPr>
              <a:t>Chronically elevated CO2 levels and ventilatory drive</a:t>
            </a:r>
            <a:endParaRPr lang="en-US" sz="6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4BAD0E53-7C5C-A14F-9980-0CB4F341B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9181" y="6173037"/>
            <a:ext cx="9335310" cy="550159"/>
          </a:xfrm>
        </p:spPr>
        <p:txBody>
          <a:bodyPr/>
          <a:lstStyle/>
          <a:p>
            <a:pPr algn="l"/>
            <a:r>
              <a:rPr lang="en-US" dirty="0"/>
              <a:t>The Peer Teaching and MedSoc are not liable for false or misleading information. This session was created by students, for students, as a revision resource, therefore any resemblance to university questions is purely coincidental. Content has not been reviewed by and is therefore unaffiliated with Sheffield Medical School.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4442BA4-4209-724A-A942-FC70F7AB7A32}"/>
              </a:ext>
            </a:extLst>
          </p:cNvPr>
          <p:cNvSpPr/>
          <p:nvPr/>
        </p:nvSpPr>
        <p:spPr>
          <a:xfrm>
            <a:off x="137710" y="5650746"/>
            <a:ext cx="1089552" cy="117260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342140D-D47C-1944-A9AE-F0B86BD206D6}"/>
              </a:ext>
            </a:extLst>
          </p:cNvPr>
          <p:cNvGrpSpPr/>
          <p:nvPr/>
        </p:nvGrpSpPr>
        <p:grpSpPr>
          <a:xfrm>
            <a:off x="0" y="5582490"/>
            <a:ext cx="12070081" cy="1297375"/>
            <a:chOff x="0" y="5582490"/>
            <a:chExt cx="12070081" cy="1297375"/>
          </a:xfrm>
        </p:grpSpPr>
        <p:pic>
          <p:nvPicPr>
            <p:cNvPr id="7" name="Picture 4" descr="SHEFFIELD PEER TEACHING SOCIETY">
              <a:extLst>
                <a:ext uri="{FF2B5EF4-FFF2-40B4-BE49-F238E27FC236}">
                  <a16:creationId xmlns:a16="http://schemas.microsoft.com/office/drawing/2014/main" id="{756BA6DE-3C99-BD42-AB91-68D3A1842C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91" b="95814" l="1386" r="96767">
                          <a14:foregroundMark x1="76443" y1="31163" x2="61432" y2="20000"/>
                          <a14:foregroundMark x1="61432" y1="20000" x2="38799" y2="17442"/>
                          <a14:foregroundMark x1="38799" y1="17442" x2="26328" y2="23488"/>
                          <a14:foregroundMark x1="26328" y1="23488" x2="21478" y2="33953"/>
                          <a14:foregroundMark x1="21478" y1="33953" x2="24711" y2="56512"/>
                          <a14:foregroundMark x1="24711" y1="56512" x2="34642" y2="73721"/>
                          <a14:foregroundMark x1="34642" y1="73721" x2="41570" y2="80000"/>
                          <a14:foregroundMark x1="41570" y1="80000" x2="49885" y2="82558"/>
                          <a14:foregroundMark x1="49885" y1="82558" x2="59584" y2="81860"/>
                          <a14:foregroundMark x1="59584" y1="81860" x2="69515" y2="74884"/>
                          <a14:foregroundMark x1="69515" y1="74884" x2="83603" y2="41628"/>
                          <a14:foregroundMark x1="42725" y1="21860" x2="67898" y2="29070"/>
                          <a14:foregroundMark x1="67898" y1="29070" x2="42263" y2="18140"/>
                          <a14:foregroundMark x1="42263" y1="18140" x2="33256" y2="16512"/>
                          <a14:foregroundMark x1="33256" y1="16512" x2="49885" y2="15814"/>
                          <a14:foregroundMark x1="49885" y1="15814" x2="59815" y2="17209"/>
                          <a14:foregroundMark x1="59815" y1="17209" x2="42725" y2="15349"/>
                          <a14:foregroundMark x1="42725" y1="15349" x2="66513" y2="19535"/>
                          <a14:foregroundMark x1="66513" y1="19535" x2="78060" y2="31395"/>
                          <a14:foregroundMark x1="78060" y1="31395" x2="70901" y2="20233"/>
                          <a14:foregroundMark x1="70901" y1="20233" x2="77829" y2="31860"/>
                          <a14:foregroundMark x1="77829" y1="31860" x2="71132" y2="22093"/>
                          <a14:foregroundMark x1="71132" y1="22093" x2="76212" y2="30698"/>
                          <a14:foregroundMark x1="76212" y1="30698" x2="76212" y2="31163"/>
                          <a14:foregroundMark x1="24942" y1="23256" x2="18476" y2="29302"/>
                          <a14:foregroundMark x1="18476" y1="29302" x2="25866" y2="22326"/>
                          <a14:foregroundMark x1="25866" y1="22326" x2="17090" y2="32326"/>
                          <a14:foregroundMark x1="34411" y1="16977" x2="22864" y2="18837"/>
                          <a14:foregroundMark x1="22864" y1="18837" x2="16397" y2="24884"/>
                          <a14:foregroundMark x1="16397" y1="24884" x2="12933" y2="33023"/>
                          <a14:foregroundMark x1="12933" y1="33023" x2="13857" y2="53721"/>
                          <a14:foregroundMark x1="13857" y1="53721" x2="23788" y2="75814"/>
                          <a14:foregroundMark x1="23788" y1="75814" x2="34642" y2="84419"/>
                          <a14:foregroundMark x1="34642" y1="84419" x2="46651" y2="87209"/>
                          <a14:foregroundMark x1="46651" y1="87209" x2="57506" y2="83256"/>
                          <a14:foregroundMark x1="57506" y1="83256" x2="73210" y2="66512"/>
                          <a14:foregroundMark x1="73210" y1="66512" x2="80139" y2="46047"/>
                          <a14:foregroundMark x1="80139" y1="46047" x2="80370" y2="30930"/>
                          <a14:foregroundMark x1="80370" y1="30930" x2="75520" y2="19302"/>
                          <a14:foregroundMark x1="75520" y1="19302" x2="64896" y2="13023"/>
                          <a14:foregroundMark x1="64896" y1="13023" x2="56981" y2="10781"/>
                          <a14:foregroundMark x1="40046" y1="11177" x2="35104" y2="12326"/>
                          <a14:foregroundMark x1="35104" y1="12326" x2="17783" y2="29070"/>
                          <a14:foregroundMark x1="17783" y1="29070" x2="15473" y2="56512"/>
                          <a14:foregroundMark x1="15473" y1="56512" x2="17321" y2="67442"/>
                          <a14:foregroundMark x1="17321" y1="67442" x2="22402" y2="76047"/>
                          <a14:foregroundMark x1="22402" y1="76047" x2="30716" y2="82093"/>
                          <a14:foregroundMark x1="30716" y1="82093" x2="43418" y2="85116"/>
                          <a14:foregroundMark x1="43418" y1="85116" x2="54273" y2="84884"/>
                          <a14:foregroundMark x1="54273" y1="84884" x2="76443" y2="74186"/>
                          <a14:foregroundMark x1="76443" y1="74186" x2="82679" y2="66512"/>
                          <a14:foregroundMark x1="82679" y1="66512" x2="86605" y2="56744"/>
                          <a14:foregroundMark x1="86605" y1="56744" x2="87298" y2="39767"/>
                          <a14:foregroundMark x1="87298" y1="39767" x2="80831" y2="20233"/>
                          <a14:foregroundMark x1="94919" y1="52558" x2="94919" y2="52558"/>
                          <a14:foregroundMark x1="9469" y1="64419" x2="9469" y2="64419"/>
                          <a14:foregroundMark x1="45958" y1="92791" x2="45958" y2="92791"/>
                          <a14:foregroundMark x1="6928" y1="50698" x2="6928" y2="50698"/>
                          <a14:foregroundMark x1="49192" y1="3023" x2="49192" y2="3023"/>
                          <a14:foregroundMark x1="40647" y1="91163" x2="56813" y2="90698"/>
                          <a14:foregroundMark x1="56813" y1="90698" x2="69284" y2="81395"/>
                          <a14:foregroundMark x1="26328" y1="26512" x2="37182" y2="25349"/>
                          <a14:foregroundMark x1="37182" y1="25349" x2="27021" y2="28372"/>
                          <a14:foregroundMark x1="27021" y1="28372" x2="41801" y2="16279"/>
                          <a14:foregroundMark x1="41801" y1="16279" x2="35335" y2="24186"/>
                          <a14:foregroundMark x1="35335" y1="24186" x2="30947" y2="26744"/>
                          <a14:foregroundMark x1="1386" y1="50698" x2="1386" y2="50698"/>
                          <a14:foregroundMark x1="96767" y1="50000" x2="96767" y2="50000"/>
                          <a14:backgroundMark x1="693" y1="49302" x2="693" y2="49302"/>
                          <a14:backgroundMark x1="13626" y1="16279" x2="5312" y2="27442"/>
                          <a14:backgroundMark x1="33487" y1="96744" x2="49423" y2="97209"/>
                          <a14:backgroundMark x1="49423" y1="97209" x2="77598" y2="92558"/>
                          <a14:backgroundMark x1="4850" y1="72558" x2="3464" y2="28605"/>
                          <a14:backgroundMark x1="3464" y1="68837" x2="25404" y2="90465"/>
                          <a14:backgroundMark x1="25404" y1="90465" x2="36721" y2="95349"/>
                          <a14:backgroundMark x1="66513" y1="95349" x2="89376" y2="75116"/>
                          <a14:backgroundMark x1="89376" y1="75116" x2="97460" y2="59767"/>
                          <a14:backgroundMark x1="97460" y1="59767" x2="96998" y2="42093"/>
                          <a14:backgroundMark x1="96998" y1="42093" x2="87529" y2="15581"/>
                          <a14:backgroundMark x1="7852" y1="22791" x2="36028" y2="8140"/>
                          <a14:backgroundMark x1="36028" y1="8140" x2="53118" y2="7209"/>
                          <a14:backgroundMark x1="53118" y1="7209" x2="69053" y2="7907"/>
                          <a14:backgroundMark x1="69053" y1="7907" x2="84296" y2="16047"/>
                          <a14:backgroundMark x1="84296" y1="16047" x2="92610" y2="260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82490"/>
              <a:ext cx="1306426" cy="1297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Sheffield Medical Society">
              <a:extLst>
                <a:ext uri="{FF2B5EF4-FFF2-40B4-BE49-F238E27FC236}">
                  <a16:creationId xmlns:a16="http://schemas.microsoft.com/office/drawing/2014/main" id="{96ADA7C3-3F09-9349-9EB3-5AE8C0962A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763655" y="6054562"/>
              <a:ext cx="1306426" cy="768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4" descr="Duke Neurosciences - Lab 2: Spinal Cord &amp; Brainstem: Surface and Sectional  Anatomy">
            <a:extLst>
              <a:ext uri="{FF2B5EF4-FFF2-40B4-BE49-F238E27FC236}">
                <a16:creationId xmlns:a16="http://schemas.microsoft.com/office/drawing/2014/main" id="{1B683E3C-C12A-64C4-7EAE-7DFD72E71C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7" r="23966" b="12083"/>
          <a:stretch/>
        </p:blipFill>
        <p:spPr bwMode="auto">
          <a:xfrm>
            <a:off x="907256" y="3080662"/>
            <a:ext cx="1104900" cy="175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78C665-D7EA-EA39-C2DE-065B04B6EE5C}"/>
              </a:ext>
            </a:extLst>
          </p:cNvPr>
          <p:cNvSpPr txBox="1"/>
          <p:nvPr/>
        </p:nvSpPr>
        <p:spPr>
          <a:xfrm>
            <a:off x="2697956" y="3497642"/>
            <a:ext cx="24717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Central chemoreceptors get used to chronically elevated CO2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E83A57-9214-DABB-CC51-FE7ED3428DF6}"/>
              </a:ext>
            </a:extLst>
          </p:cNvPr>
          <p:cNvSpPr txBox="1"/>
          <p:nvPr/>
        </p:nvSpPr>
        <p:spPr>
          <a:xfrm>
            <a:off x="6096000" y="3497642"/>
            <a:ext cx="24717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Peripheral chemoreceptors take over control of ventilatory drive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D48C12-0F27-9595-D70C-55D46BC82E60}"/>
              </a:ext>
            </a:extLst>
          </p:cNvPr>
          <p:cNvSpPr txBox="1"/>
          <p:nvPr/>
        </p:nvSpPr>
        <p:spPr>
          <a:xfrm>
            <a:off x="9174956" y="3497642"/>
            <a:ext cx="24717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Peripheral chemoreceptors respond to ↓ paO2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39D2EE-79B5-6E30-8B25-2C13A731C3D9}"/>
              </a:ext>
            </a:extLst>
          </p:cNvPr>
          <p:cNvSpPr txBox="1"/>
          <p:nvPr/>
        </p:nvSpPr>
        <p:spPr>
          <a:xfrm>
            <a:off x="2465785" y="2083444"/>
            <a:ext cx="9373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Peripheral chemoreceptors respond when O2 is low  (~&lt; 92 %). Normal </a:t>
            </a:r>
            <a:r>
              <a:rPr lang="en-US" dirty="0" err="1">
                <a:solidFill>
                  <a:srgbClr val="C00000"/>
                </a:solidFill>
              </a:rPr>
              <a:t>sats</a:t>
            </a:r>
            <a:r>
              <a:rPr lang="en-US" dirty="0">
                <a:solidFill>
                  <a:srgbClr val="C00000"/>
                </a:solidFill>
              </a:rPr>
              <a:t> ≥95 %.</a:t>
            </a:r>
          </a:p>
          <a:p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E7A612A-0AF3-2D91-75CC-6E2EC77F619F}"/>
              </a:ext>
            </a:extLst>
          </p:cNvPr>
          <p:cNvCxnSpPr>
            <a:endCxn id="4" idx="1"/>
          </p:cNvCxnSpPr>
          <p:nvPr/>
        </p:nvCxnSpPr>
        <p:spPr>
          <a:xfrm>
            <a:off x="2183606" y="3959307"/>
            <a:ext cx="51435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C12AAAB-B47F-1F3A-2832-CA14D9C39391}"/>
              </a:ext>
            </a:extLst>
          </p:cNvPr>
          <p:cNvCxnSpPr>
            <a:stCxn id="4" idx="3"/>
            <a:endCxn id="5" idx="1"/>
          </p:cNvCxnSpPr>
          <p:nvPr/>
        </p:nvCxnSpPr>
        <p:spPr>
          <a:xfrm>
            <a:off x="5169694" y="3959307"/>
            <a:ext cx="926306" cy="1385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BEFD596-A25C-7C02-EE28-848BAE183896}"/>
              </a:ext>
            </a:extLst>
          </p:cNvPr>
          <p:cNvCxnSpPr>
            <a:stCxn id="5" idx="3"/>
            <a:endCxn id="10" idx="1"/>
          </p:cNvCxnSpPr>
          <p:nvPr/>
        </p:nvCxnSpPr>
        <p:spPr>
          <a:xfrm flipV="1">
            <a:off x="8567738" y="3959307"/>
            <a:ext cx="607218" cy="1385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027D314-63E8-3D65-C1CF-7B5F785A7CA2}"/>
              </a:ext>
            </a:extLst>
          </p:cNvPr>
          <p:cNvSpPr txBox="1"/>
          <p:nvPr/>
        </p:nvSpPr>
        <p:spPr>
          <a:xfrm>
            <a:off x="2857500" y="1640224"/>
            <a:ext cx="8224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Normally, ventilatory drive is primarily driven by central chemoreceptors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68086C-B9C5-9394-A383-DB19C96A581B}"/>
              </a:ext>
            </a:extLst>
          </p:cNvPr>
          <p:cNvSpPr txBox="1"/>
          <p:nvPr/>
        </p:nvSpPr>
        <p:spPr>
          <a:xfrm>
            <a:off x="5643563" y="5050340"/>
            <a:ext cx="4626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Oxygen saturations chronically low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575BBEE-5130-31E0-4A67-FD0AF0B6AC88}"/>
              </a:ext>
            </a:extLst>
          </p:cNvPr>
          <p:cNvCxnSpPr/>
          <p:nvPr/>
        </p:nvCxnSpPr>
        <p:spPr>
          <a:xfrm flipH="1">
            <a:off x="8248650" y="4420972"/>
            <a:ext cx="1395413" cy="6293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3837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  <p:bldP spid="16" grpId="0"/>
      <p:bldP spid="17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72DFE-41DF-354C-8D55-8F462048E28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293267"/>
          </a:solidFill>
          <a:ln>
            <a:solidFill>
              <a:srgbClr val="293267"/>
            </a:solidFill>
          </a:ln>
        </p:spPr>
        <p:txBody>
          <a:bodyPr>
            <a:no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  <a:latin typeface="+mn-lt"/>
              </a:rPr>
              <a:t>Chronically elevated CO2 levels and ventilatory drive</a:t>
            </a:r>
            <a:endParaRPr lang="en-US" sz="6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4BAD0E53-7C5C-A14F-9980-0CB4F341B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9181" y="6173037"/>
            <a:ext cx="9335310" cy="550159"/>
          </a:xfrm>
        </p:spPr>
        <p:txBody>
          <a:bodyPr/>
          <a:lstStyle/>
          <a:p>
            <a:pPr algn="l"/>
            <a:r>
              <a:rPr lang="en-US" dirty="0"/>
              <a:t>The Peer Teaching and MedSoc are not liable for false or misleading information. This session was created by students, for students, as a revision resource, therefore any resemblance to university questions is purely coincidental. Content has not been reviewed by and is therefore unaffiliated with Sheffield Medical School.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4442BA4-4209-724A-A942-FC70F7AB7A32}"/>
              </a:ext>
            </a:extLst>
          </p:cNvPr>
          <p:cNvSpPr/>
          <p:nvPr/>
        </p:nvSpPr>
        <p:spPr>
          <a:xfrm>
            <a:off x="137710" y="5650746"/>
            <a:ext cx="1089552" cy="117260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342140D-D47C-1944-A9AE-F0B86BD206D6}"/>
              </a:ext>
            </a:extLst>
          </p:cNvPr>
          <p:cNvGrpSpPr/>
          <p:nvPr/>
        </p:nvGrpSpPr>
        <p:grpSpPr>
          <a:xfrm>
            <a:off x="0" y="5582490"/>
            <a:ext cx="12070081" cy="1297375"/>
            <a:chOff x="0" y="5582490"/>
            <a:chExt cx="12070081" cy="1297375"/>
          </a:xfrm>
        </p:grpSpPr>
        <p:pic>
          <p:nvPicPr>
            <p:cNvPr id="7" name="Picture 4" descr="SHEFFIELD PEER TEACHING SOCIETY">
              <a:extLst>
                <a:ext uri="{FF2B5EF4-FFF2-40B4-BE49-F238E27FC236}">
                  <a16:creationId xmlns:a16="http://schemas.microsoft.com/office/drawing/2014/main" id="{756BA6DE-3C99-BD42-AB91-68D3A1842C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91" b="95814" l="1386" r="96767">
                          <a14:foregroundMark x1="76443" y1="31163" x2="61432" y2="20000"/>
                          <a14:foregroundMark x1="61432" y1="20000" x2="38799" y2="17442"/>
                          <a14:foregroundMark x1="38799" y1="17442" x2="26328" y2="23488"/>
                          <a14:foregroundMark x1="26328" y1="23488" x2="21478" y2="33953"/>
                          <a14:foregroundMark x1="21478" y1="33953" x2="24711" y2="56512"/>
                          <a14:foregroundMark x1="24711" y1="56512" x2="34642" y2="73721"/>
                          <a14:foregroundMark x1="34642" y1="73721" x2="41570" y2="80000"/>
                          <a14:foregroundMark x1="41570" y1="80000" x2="49885" y2="82558"/>
                          <a14:foregroundMark x1="49885" y1="82558" x2="59584" y2="81860"/>
                          <a14:foregroundMark x1="59584" y1="81860" x2="69515" y2="74884"/>
                          <a14:foregroundMark x1="69515" y1="74884" x2="83603" y2="41628"/>
                          <a14:foregroundMark x1="42725" y1="21860" x2="67898" y2="29070"/>
                          <a14:foregroundMark x1="67898" y1="29070" x2="42263" y2="18140"/>
                          <a14:foregroundMark x1="42263" y1="18140" x2="33256" y2="16512"/>
                          <a14:foregroundMark x1="33256" y1="16512" x2="49885" y2="15814"/>
                          <a14:foregroundMark x1="49885" y1="15814" x2="59815" y2="17209"/>
                          <a14:foregroundMark x1="59815" y1="17209" x2="42725" y2="15349"/>
                          <a14:foregroundMark x1="42725" y1="15349" x2="66513" y2="19535"/>
                          <a14:foregroundMark x1="66513" y1="19535" x2="78060" y2="31395"/>
                          <a14:foregroundMark x1="78060" y1="31395" x2="70901" y2="20233"/>
                          <a14:foregroundMark x1="70901" y1="20233" x2="77829" y2="31860"/>
                          <a14:foregroundMark x1="77829" y1="31860" x2="71132" y2="22093"/>
                          <a14:foregroundMark x1="71132" y1="22093" x2="76212" y2="30698"/>
                          <a14:foregroundMark x1="76212" y1="30698" x2="76212" y2="31163"/>
                          <a14:foregroundMark x1="24942" y1="23256" x2="18476" y2="29302"/>
                          <a14:foregroundMark x1="18476" y1="29302" x2="25866" y2="22326"/>
                          <a14:foregroundMark x1="25866" y1="22326" x2="17090" y2="32326"/>
                          <a14:foregroundMark x1="34411" y1="16977" x2="22864" y2="18837"/>
                          <a14:foregroundMark x1="22864" y1="18837" x2="16397" y2="24884"/>
                          <a14:foregroundMark x1="16397" y1="24884" x2="12933" y2="33023"/>
                          <a14:foregroundMark x1="12933" y1="33023" x2="13857" y2="53721"/>
                          <a14:foregroundMark x1="13857" y1="53721" x2="23788" y2="75814"/>
                          <a14:foregroundMark x1="23788" y1="75814" x2="34642" y2="84419"/>
                          <a14:foregroundMark x1="34642" y1="84419" x2="46651" y2="87209"/>
                          <a14:foregroundMark x1="46651" y1="87209" x2="57506" y2="83256"/>
                          <a14:foregroundMark x1="57506" y1="83256" x2="73210" y2="66512"/>
                          <a14:foregroundMark x1="73210" y1="66512" x2="80139" y2="46047"/>
                          <a14:foregroundMark x1="80139" y1="46047" x2="80370" y2="30930"/>
                          <a14:foregroundMark x1="80370" y1="30930" x2="75520" y2="19302"/>
                          <a14:foregroundMark x1="75520" y1="19302" x2="64896" y2="13023"/>
                          <a14:foregroundMark x1="64896" y1="13023" x2="56981" y2="10781"/>
                          <a14:foregroundMark x1="40046" y1="11177" x2="35104" y2="12326"/>
                          <a14:foregroundMark x1="35104" y1="12326" x2="17783" y2="29070"/>
                          <a14:foregroundMark x1="17783" y1="29070" x2="15473" y2="56512"/>
                          <a14:foregroundMark x1="15473" y1="56512" x2="17321" y2="67442"/>
                          <a14:foregroundMark x1="17321" y1="67442" x2="22402" y2="76047"/>
                          <a14:foregroundMark x1="22402" y1="76047" x2="30716" y2="82093"/>
                          <a14:foregroundMark x1="30716" y1="82093" x2="43418" y2="85116"/>
                          <a14:foregroundMark x1="43418" y1="85116" x2="54273" y2="84884"/>
                          <a14:foregroundMark x1="54273" y1="84884" x2="76443" y2="74186"/>
                          <a14:foregroundMark x1="76443" y1="74186" x2="82679" y2="66512"/>
                          <a14:foregroundMark x1="82679" y1="66512" x2="86605" y2="56744"/>
                          <a14:foregroundMark x1="86605" y1="56744" x2="87298" y2="39767"/>
                          <a14:foregroundMark x1="87298" y1="39767" x2="80831" y2="20233"/>
                          <a14:foregroundMark x1="94919" y1="52558" x2="94919" y2="52558"/>
                          <a14:foregroundMark x1="9469" y1="64419" x2="9469" y2="64419"/>
                          <a14:foregroundMark x1="45958" y1="92791" x2="45958" y2="92791"/>
                          <a14:foregroundMark x1="6928" y1="50698" x2="6928" y2="50698"/>
                          <a14:foregroundMark x1="49192" y1="3023" x2="49192" y2="3023"/>
                          <a14:foregroundMark x1="40647" y1="91163" x2="56813" y2="90698"/>
                          <a14:foregroundMark x1="56813" y1="90698" x2="69284" y2="81395"/>
                          <a14:foregroundMark x1="26328" y1="26512" x2="37182" y2="25349"/>
                          <a14:foregroundMark x1="37182" y1="25349" x2="27021" y2="28372"/>
                          <a14:foregroundMark x1="27021" y1="28372" x2="41801" y2="16279"/>
                          <a14:foregroundMark x1="41801" y1="16279" x2="35335" y2="24186"/>
                          <a14:foregroundMark x1="35335" y1="24186" x2="30947" y2="26744"/>
                          <a14:foregroundMark x1="1386" y1="50698" x2="1386" y2="50698"/>
                          <a14:foregroundMark x1="96767" y1="50000" x2="96767" y2="50000"/>
                          <a14:backgroundMark x1="693" y1="49302" x2="693" y2="49302"/>
                          <a14:backgroundMark x1="13626" y1="16279" x2="5312" y2="27442"/>
                          <a14:backgroundMark x1="33487" y1="96744" x2="49423" y2="97209"/>
                          <a14:backgroundMark x1="49423" y1="97209" x2="77598" y2="92558"/>
                          <a14:backgroundMark x1="4850" y1="72558" x2="3464" y2="28605"/>
                          <a14:backgroundMark x1="3464" y1="68837" x2="25404" y2="90465"/>
                          <a14:backgroundMark x1="25404" y1="90465" x2="36721" y2="95349"/>
                          <a14:backgroundMark x1="66513" y1="95349" x2="89376" y2="75116"/>
                          <a14:backgroundMark x1="89376" y1="75116" x2="97460" y2="59767"/>
                          <a14:backgroundMark x1="97460" y1="59767" x2="96998" y2="42093"/>
                          <a14:backgroundMark x1="96998" y1="42093" x2="87529" y2="15581"/>
                          <a14:backgroundMark x1="7852" y1="22791" x2="36028" y2="8140"/>
                          <a14:backgroundMark x1="36028" y1="8140" x2="53118" y2="7209"/>
                          <a14:backgroundMark x1="53118" y1="7209" x2="69053" y2="7907"/>
                          <a14:backgroundMark x1="69053" y1="7907" x2="84296" y2="16047"/>
                          <a14:backgroundMark x1="84296" y1="16047" x2="92610" y2="260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82490"/>
              <a:ext cx="1306426" cy="1297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Sheffield Medical Society">
              <a:extLst>
                <a:ext uri="{FF2B5EF4-FFF2-40B4-BE49-F238E27FC236}">
                  <a16:creationId xmlns:a16="http://schemas.microsoft.com/office/drawing/2014/main" id="{96ADA7C3-3F09-9349-9EB3-5AE8C0962A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763655" y="6054562"/>
              <a:ext cx="1306426" cy="768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 descr="141 Cartoon Of The Emphysema Illustrations &amp; Clip Art - iStock">
            <a:extLst>
              <a:ext uri="{FF2B5EF4-FFF2-40B4-BE49-F238E27FC236}">
                <a16:creationId xmlns:a16="http://schemas.microsoft.com/office/drawing/2014/main" id="{E9D573EC-FBF4-C037-09CC-FDF09684D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8" y="1835935"/>
            <a:ext cx="2082367" cy="267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1442A1-9733-876B-5870-AF6F015730DA}"/>
              </a:ext>
            </a:extLst>
          </p:cNvPr>
          <p:cNvSpPr txBox="1"/>
          <p:nvPr/>
        </p:nvSpPr>
        <p:spPr>
          <a:xfrm>
            <a:off x="838199" y="4714866"/>
            <a:ext cx="23860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COPD</a:t>
            </a:r>
          </a:p>
          <a:p>
            <a:r>
              <a:rPr lang="en-US" dirty="0"/>
              <a:t>Chronic CO2 retention</a:t>
            </a:r>
          </a:p>
          <a:p>
            <a:r>
              <a:rPr lang="en-US" dirty="0"/>
              <a:t>New O2 requirement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E3E522-9EA4-8D56-2750-08B8E9FC5E20}"/>
              </a:ext>
            </a:extLst>
          </p:cNvPr>
          <p:cNvSpPr txBox="1"/>
          <p:nvPr/>
        </p:nvSpPr>
        <p:spPr>
          <a:xfrm>
            <a:off x="3504769" y="3171816"/>
            <a:ext cx="2386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Pop them on O2. There </a:t>
            </a:r>
            <a:r>
              <a:rPr lang="en-US" dirty="0" err="1"/>
              <a:t>sats</a:t>
            </a:r>
            <a:r>
              <a:rPr lang="en-US" dirty="0"/>
              <a:t> now 98 %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A294663-1C71-5FC7-B238-6A070BCF0264}"/>
              </a:ext>
            </a:extLst>
          </p:cNvPr>
          <p:cNvCxnSpPr>
            <a:cxnSpLocks/>
          </p:cNvCxnSpPr>
          <p:nvPr/>
        </p:nvCxnSpPr>
        <p:spPr>
          <a:xfrm flipV="1">
            <a:off x="3071813" y="3356482"/>
            <a:ext cx="357187" cy="10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123B4C0-00F6-B54A-5E2A-E9A9012D08F1}"/>
              </a:ext>
            </a:extLst>
          </p:cNvPr>
          <p:cNvSpPr txBox="1"/>
          <p:nvPr/>
        </p:nvSpPr>
        <p:spPr>
          <a:xfrm>
            <a:off x="6144059" y="3068116"/>
            <a:ext cx="2824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O2 levels exceed threshold for peripheral chemoreceptors</a:t>
            </a:r>
          </a:p>
          <a:p>
            <a:r>
              <a:rPr lang="en-US" dirty="0"/>
              <a:t>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16BDA8-4E2A-27AC-60B8-80A6EFA18586}"/>
              </a:ext>
            </a:extLst>
          </p:cNvPr>
          <p:cNvSpPr txBox="1"/>
          <p:nvPr/>
        </p:nvSpPr>
        <p:spPr>
          <a:xfrm>
            <a:off x="6744130" y="5038031"/>
            <a:ext cx="31571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Ventilatory drive decreases exacerbating their hypercapnia</a:t>
            </a:r>
          </a:p>
          <a:p>
            <a:r>
              <a:rPr lang="en-US" dirty="0"/>
              <a:t>Leads to acidosis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C9D754-2C97-66DB-8EA2-CC1FC15C9BD4}"/>
              </a:ext>
            </a:extLst>
          </p:cNvPr>
          <p:cNvSpPr txBox="1"/>
          <p:nvPr/>
        </p:nvSpPr>
        <p:spPr>
          <a:xfrm>
            <a:off x="9415897" y="3125257"/>
            <a:ext cx="19355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Peripheral receptors stop sending impulses</a:t>
            </a:r>
          </a:p>
        </p:txBody>
      </p:sp>
      <p:pic>
        <p:nvPicPr>
          <p:cNvPr id="15" name="Picture 4" descr="Cartoon Death Drawing - How To Draw A Cartoon Death Step By Step">
            <a:extLst>
              <a:ext uri="{FF2B5EF4-FFF2-40B4-BE49-F238E27FC236}">
                <a16:creationId xmlns:a16="http://schemas.microsoft.com/office/drawing/2014/main" id="{067C8290-1775-8B0A-AD31-1F8D6D877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553" y="4852286"/>
            <a:ext cx="1172338" cy="164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DEBEAF2-5D40-1FA6-35AD-0FCBB5CC00C1}"/>
              </a:ext>
            </a:extLst>
          </p:cNvPr>
          <p:cNvCxnSpPr>
            <a:cxnSpLocks/>
          </p:cNvCxnSpPr>
          <p:nvPr/>
        </p:nvCxnSpPr>
        <p:spPr>
          <a:xfrm>
            <a:off x="5733618" y="3356482"/>
            <a:ext cx="3143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99E2813-C8C2-DF38-290F-5BFC9FFDD4D3}"/>
              </a:ext>
            </a:extLst>
          </p:cNvPr>
          <p:cNvCxnSpPr>
            <a:cxnSpLocks/>
          </p:cNvCxnSpPr>
          <p:nvPr/>
        </p:nvCxnSpPr>
        <p:spPr>
          <a:xfrm>
            <a:off x="8763002" y="3429000"/>
            <a:ext cx="65289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032784F-B31E-6A64-67AB-52C0002979EA}"/>
              </a:ext>
            </a:extLst>
          </p:cNvPr>
          <p:cNvCxnSpPr>
            <a:cxnSpLocks/>
          </p:cNvCxnSpPr>
          <p:nvPr/>
        </p:nvCxnSpPr>
        <p:spPr>
          <a:xfrm flipH="1">
            <a:off x="8616769" y="4048587"/>
            <a:ext cx="1655945" cy="9894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344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3" grpId="0"/>
      <p:bldP spid="1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72DFE-41DF-354C-8D55-8F462048E28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293267"/>
          </a:solidFill>
          <a:ln>
            <a:solidFill>
              <a:srgbClr val="293267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Conclusion</a:t>
            </a:r>
          </a:p>
        </p:txBody>
      </p:sp>
      <p:sp>
        <p:nvSpPr>
          <p:cNvPr id="5" name="Shape 97">
            <a:extLst>
              <a:ext uri="{FF2B5EF4-FFF2-40B4-BE49-F238E27FC236}">
                <a16:creationId xmlns:a16="http://schemas.microsoft.com/office/drawing/2014/main" id="{6D7A6F5B-6327-4844-BD16-4BB44595B27A}"/>
              </a:ext>
            </a:extLst>
          </p:cNvPr>
          <p:cNvSpPr txBox="1">
            <a:spLocks/>
          </p:cNvSpPr>
          <p:nvPr/>
        </p:nvSpPr>
        <p:spPr>
          <a:xfrm>
            <a:off x="838200" y="1881052"/>
            <a:ext cx="10515600" cy="42843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GB" sz="3200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Do not worry about the Phase 1 exam! </a:t>
            </a:r>
          </a:p>
          <a:p>
            <a:pPr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GB" sz="3200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Use this 6 weeks as a time to:</a:t>
            </a:r>
          </a:p>
          <a:p>
            <a:pPr lvl="1"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GB" sz="2800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Get to know what areas you are lacking in from these sessions</a:t>
            </a:r>
          </a:p>
          <a:p>
            <a:pPr lvl="1"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GB" sz="2800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Find out what you would like to use to take notes/revise e.g. Anki, Notion etc. </a:t>
            </a:r>
          </a:p>
          <a:p>
            <a:pPr lvl="1"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GB" sz="2800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Find out which resources you would like to use to learn e.g. YouTube videos, Osmosis, Zero To Finals, Oxford Clinical Handbook, BMJ Best Practice etc. 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6B087FB0-78CF-7C49-AA35-700EEB7E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9181" y="6173037"/>
            <a:ext cx="9335310" cy="550159"/>
          </a:xfrm>
        </p:spPr>
        <p:txBody>
          <a:bodyPr/>
          <a:lstStyle/>
          <a:p>
            <a:pPr algn="l"/>
            <a:r>
              <a:rPr lang="en-US" dirty="0"/>
              <a:t>The Peer Teaching and MedSoc are not liable for false or misleading information. This session was created by students, for students, as a revision resource, therefore any resemblance to university questions is purely coincidental. Content has not been reviewed by and is therefore unaffiliated with Sheffield Medical School. 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07EDA81-4CAB-1D4F-804A-98D2D498F676}"/>
              </a:ext>
            </a:extLst>
          </p:cNvPr>
          <p:cNvSpPr/>
          <p:nvPr/>
        </p:nvSpPr>
        <p:spPr>
          <a:xfrm>
            <a:off x="137710" y="5650746"/>
            <a:ext cx="1089552" cy="117260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1AC7441-033A-2645-A0C3-30E87FEDDAFC}"/>
              </a:ext>
            </a:extLst>
          </p:cNvPr>
          <p:cNvGrpSpPr/>
          <p:nvPr/>
        </p:nvGrpSpPr>
        <p:grpSpPr>
          <a:xfrm>
            <a:off x="0" y="5582490"/>
            <a:ext cx="12070081" cy="1297375"/>
            <a:chOff x="0" y="5582490"/>
            <a:chExt cx="12070081" cy="1297375"/>
          </a:xfrm>
        </p:grpSpPr>
        <p:pic>
          <p:nvPicPr>
            <p:cNvPr id="7" name="Picture 4" descr="SHEFFIELD PEER TEACHING SOCIETY">
              <a:extLst>
                <a:ext uri="{FF2B5EF4-FFF2-40B4-BE49-F238E27FC236}">
                  <a16:creationId xmlns:a16="http://schemas.microsoft.com/office/drawing/2014/main" id="{2C7F9F3B-3546-6849-9F8E-5491EC9C7F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91" b="95814" l="1386" r="96767">
                          <a14:foregroundMark x1="76443" y1="31163" x2="61432" y2="20000"/>
                          <a14:foregroundMark x1="61432" y1="20000" x2="38799" y2="17442"/>
                          <a14:foregroundMark x1="38799" y1="17442" x2="26328" y2="23488"/>
                          <a14:foregroundMark x1="26328" y1="23488" x2="21478" y2="33953"/>
                          <a14:foregroundMark x1="21478" y1="33953" x2="24711" y2="56512"/>
                          <a14:foregroundMark x1="24711" y1="56512" x2="34642" y2="73721"/>
                          <a14:foregroundMark x1="34642" y1="73721" x2="41570" y2="80000"/>
                          <a14:foregroundMark x1="41570" y1="80000" x2="49885" y2="82558"/>
                          <a14:foregroundMark x1="49885" y1="82558" x2="59584" y2="81860"/>
                          <a14:foregroundMark x1="59584" y1="81860" x2="69515" y2="74884"/>
                          <a14:foregroundMark x1="69515" y1="74884" x2="83603" y2="41628"/>
                          <a14:foregroundMark x1="42725" y1="21860" x2="67898" y2="29070"/>
                          <a14:foregroundMark x1="67898" y1="29070" x2="42263" y2="18140"/>
                          <a14:foregroundMark x1="42263" y1="18140" x2="33256" y2="16512"/>
                          <a14:foregroundMark x1="33256" y1="16512" x2="49885" y2="15814"/>
                          <a14:foregroundMark x1="49885" y1="15814" x2="59815" y2="17209"/>
                          <a14:foregroundMark x1="59815" y1="17209" x2="42725" y2="15349"/>
                          <a14:foregroundMark x1="42725" y1="15349" x2="66513" y2="19535"/>
                          <a14:foregroundMark x1="66513" y1="19535" x2="78060" y2="31395"/>
                          <a14:foregroundMark x1="78060" y1="31395" x2="70901" y2="20233"/>
                          <a14:foregroundMark x1="70901" y1="20233" x2="77829" y2="31860"/>
                          <a14:foregroundMark x1="77829" y1="31860" x2="71132" y2="22093"/>
                          <a14:foregroundMark x1="71132" y1="22093" x2="76212" y2="30698"/>
                          <a14:foregroundMark x1="76212" y1="30698" x2="76212" y2="31163"/>
                          <a14:foregroundMark x1="24942" y1="23256" x2="18476" y2="29302"/>
                          <a14:foregroundMark x1="18476" y1="29302" x2="25866" y2="22326"/>
                          <a14:foregroundMark x1="25866" y1="22326" x2="17090" y2="32326"/>
                          <a14:foregroundMark x1="34411" y1="16977" x2="22864" y2="18837"/>
                          <a14:foregroundMark x1="22864" y1="18837" x2="16397" y2="24884"/>
                          <a14:foregroundMark x1="16397" y1="24884" x2="12933" y2="33023"/>
                          <a14:foregroundMark x1="12933" y1="33023" x2="13857" y2="53721"/>
                          <a14:foregroundMark x1="13857" y1="53721" x2="23788" y2="75814"/>
                          <a14:foregroundMark x1="23788" y1="75814" x2="34642" y2="84419"/>
                          <a14:foregroundMark x1="34642" y1="84419" x2="46651" y2="87209"/>
                          <a14:foregroundMark x1="46651" y1="87209" x2="57506" y2="83256"/>
                          <a14:foregroundMark x1="57506" y1="83256" x2="73210" y2="66512"/>
                          <a14:foregroundMark x1="73210" y1="66512" x2="80139" y2="46047"/>
                          <a14:foregroundMark x1="80139" y1="46047" x2="80370" y2="30930"/>
                          <a14:foregroundMark x1="80370" y1="30930" x2="75520" y2="19302"/>
                          <a14:foregroundMark x1="75520" y1="19302" x2="64896" y2="13023"/>
                          <a14:foregroundMark x1="64896" y1="13023" x2="56981" y2="10781"/>
                          <a14:foregroundMark x1="40046" y1="11177" x2="35104" y2="12326"/>
                          <a14:foregroundMark x1="35104" y1="12326" x2="17783" y2="29070"/>
                          <a14:foregroundMark x1="17783" y1="29070" x2="15473" y2="56512"/>
                          <a14:foregroundMark x1="15473" y1="56512" x2="17321" y2="67442"/>
                          <a14:foregroundMark x1="17321" y1="67442" x2="22402" y2="76047"/>
                          <a14:foregroundMark x1="22402" y1="76047" x2="30716" y2="82093"/>
                          <a14:foregroundMark x1="30716" y1="82093" x2="43418" y2="85116"/>
                          <a14:foregroundMark x1="43418" y1="85116" x2="54273" y2="84884"/>
                          <a14:foregroundMark x1="54273" y1="84884" x2="76443" y2="74186"/>
                          <a14:foregroundMark x1="76443" y1="74186" x2="82679" y2="66512"/>
                          <a14:foregroundMark x1="82679" y1="66512" x2="86605" y2="56744"/>
                          <a14:foregroundMark x1="86605" y1="56744" x2="87298" y2="39767"/>
                          <a14:foregroundMark x1="87298" y1="39767" x2="80831" y2="20233"/>
                          <a14:foregroundMark x1="94919" y1="52558" x2="94919" y2="52558"/>
                          <a14:foregroundMark x1="9469" y1="64419" x2="9469" y2="64419"/>
                          <a14:foregroundMark x1="45958" y1="92791" x2="45958" y2="92791"/>
                          <a14:foregroundMark x1="6928" y1="50698" x2="6928" y2="50698"/>
                          <a14:foregroundMark x1="49192" y1="3023" x2="49192" y2="3023"/>
                          <a14:foregroundMark x1="40647" y1="91163" x2="56813" y2="90698"/>
                          <a14:foregroundMark x1="56813" y1="90698" x2="69284" y2="81395"/>
                          <a14:foregroundMark x1="26328" y1="26512" x2="37182" y2="25349"/>
                          <a14:foregroundMark x1="37182" y1="25349" x2="27021" y2="28372"/>
                          <a14:foregroundMark x1="27021" y1="28372" x2="41801" y2="16279"/>
                          <a14:foregroundMark x1="41801" y1="16279" x2="35335" y2="24186"/>
                          <a14:foregroundMark x1="35335" y1="24186" x2="30947" y2="26744"/>
                          <a14:foregroundMark x1="1386" y1="50698" x2="1386" y2="50698"/>
                          <a14:foregroundMark x1="96767" y1="50000" x2="96767" y2="50000"/>
                          <a14:backgroundMark x1="693" y1="49302" x2="693" y2="49302"/>
                          <a14:backgroundMark x1="13626" y1="16279" x2="5312" y2="27442"/>
                          <a14:backgroundMark x1="33487" y1="96744" x2="49423" y2="97209"/>
                          <a14:backgroundMark x1="49423" y1="97209" x2="77598" y2="92558"/>
                          <a14:backgroundMark x1="4850" y1="72558" x2="3464" y2="28605"/>
                          <a14:backgroundMark x1="3464" y1="68837" x2="25404" y2="90465"/>
                          <a14:backgroundMark x1="25404" y1="90465" x2="36721" y2="95349"/>
                          <a14:backgroundMark x1="66513" y1="95349" x2="89376" y2="75116"/>
                          <a14:backgroundMark x1="89376" y1="75116" x2="97460" y2="59767"/>
                          <a14:backgroundMark x1="97460" y1="59767" x2="96998" y2="42093"/>
                          <a14:backgroundMark x1="96998" y1="42093" x2="87529" y2="15581"/>
                          <a14:backgroundMark x1="7852" y1="22791" x2="36028" y2="8140"/>
                          <a14:backgroundMark x1="36028" y1="8140" x2="53118" y2="7209"/>
                          <a14:backgroundMark x1="53118" y1="7209" x2="69053" y2="7907"/>
                          <a14:backgroundMark x1="69053" y1="7907" x2="84296" y2="16047"/>
                          <a14:backgroundMark x1="84296" y1="16047" x2="92610" y2="260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82490"/>
              <a:ext cx="1306426" cy="1297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Sheffield Medical Society">
              <a:extLst>
                <a:ext uri="{FF2B5EF4-FFF2-40B4-BE49-F238E27FC236}">
                  <a16:creationId xmlns:a16="http://schemas.microsoft.com/office/drawing/2014/main" id="{749FE35D-BA8A-214D-9B10-5A44A7769C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763655" y="6054562"/>
              <a:ext cx="1306426" cy="768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8007679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72DFE-41DF-354C-8D55-8F462048E28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293267"/>
          </a:solidFill>
          <a:ln>
            <a:solidFill>
              <a:srgbClr val="293267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Good resources</a:t>
            </a:r>
          </a:p>
        </p:txBody>
      </p:sp>
      <p:sp>
        <p:nvSpPr>
          <p:cNvPr id="5" name="Shape 97">
            <a:extLst>
              <a:ext uri="{FF2B5EF4-FFF2-40B4-BE49-F238E27FC236}">
                <a16:creationId xmlns:a16="http://schemas.microsoft.com/office/drawing/2014/main" id="{6D7A6F5B-6327-4844-BD16-4BB44595B27A}"/>
              </a:ext>
            </a:extLst>
          </p:cNvPr>
          <p:cNvSpPr txBox="1">
            <a:spLocks/>
          </p:cNvSpPr>
          <p:nvPr/>
        </p:nvSpPr>
        <p:spPr>
          <a:xfrm>
            <a:off x="838200" y="1881052"/>
            <a:ext cx="10515600" cy="42843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GB" sz="3200" b="1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Phase 1 drive </a:t>
            </a:r>
            <a:r>
              <a:rPr lang="en-GB" sz="3200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is useful with previous years revision session presentations and mock SBA papers</a:t>
            </a:r>
          </a:p>
          <a:p>
            <a:pPr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GB" sz="3200" b="1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Osmosis.com </a:t>
            </a:r>
            <a:r>
              <a:rPr lang="en-GB" sz="3200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– good notes and easy to follow videos (great for Phase 2a also)</a:t>
            </a:r>
          </a:p>
          <a:p>
            <a:pPr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GB" sz="3200" b="1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Ninja nerds on YouTube </a:t>
            </a:r>
            <a:r>
              <a:rPr lang="en-GB" sz="3200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– long videos on physiology but really good if you’re struggling with a concept and want in depth explanations 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6B087FB0-78CF-7C49-AA35-700EEB7E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9181" y="6173037"/>
            <a:ext cx="9335310" cy="550159"/>
          </a:xfrm>
        </p:spPr>
        <p:txBody>
          <a:bodyPr/>
          <a:lstStyle/>
          <a:p>
            <a:pPr algn="l"/>
            <a:r>
              <a:rPr lang="en-US" dirty="0"/>
              <a:t>The Peer Teaching and MedSoc are not liable for false or misleading information. This session was created by students, for students, as a revision resource, therefore any resemblance to university questions is purely coincidental. Content has not been reviewed by and is therefore unaffiliated with Sheffield Medical School. 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07EDA81-4CAB-1D4F-804A-98D2D498F676}"/>
              </a:ext>
            </a:extLst>
          </p:cNvPr>
          <p:cNvSpPr/>
          <p:nvPr/>
        </p:nvSpPr>
        <p:spPr>
          <a:xfrm>
            <a:off x="137710" y="5650746"/>
            <a:ext cx="1089552" cy="117260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1AC7441-033A-2645-A0C3-30E87FEDDAFC}"/>
              </a:ext>
            </a:extLst>
          </p:cNvPr>
          <p:cNvGrpSpPr/>
          <p:nvPr/>
        </p:nvGrpSpPr>
        <p:grpSpPr>
          <a:xfrm>
            <a:off x="0" y="5582490"/>
            <a:ext cx="12070081" cy="1297375"/>
            <a:chOff x="0" y="5582490"/>
            <a:chExt cx="12070081" cy="1297375"/>
          </a:xfrm>
        </p:grpSpPr>
        <p:pic>
          <p:nvPicPr>
            <p:cNvPr id="7" name="Picture 4" descr="SHEFFIELD PEER TEACHING SOCIETY">
              <a:extLst>
                <a:ext uri="{FF2B5EF4-FFF2-40B4-BE49-F238E27FC236}">
                  <a16:creationId xmlns:a16="http://schemas.microsoft.com/office/drawing/2014/main" id="{2C7F9F3B-3546-6849-9F8E-5491EC9C7F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91" b="95814" l="1386" r="96767">
                          <a14:foregroundMark x1="76443" y1="31163" x2="61432" y2="20000"/>
                          <a14:foregroundMark x1="61432" y1="20000" x2="38799" y2="17442"/>
                          <a14:foregroundMark x1="38799" y1="17442" x2="26328" y2="23488"/>
                          <a14:foregroundMark x1="26328" y1="23488" x2="21478" y2="33953"/>
                          <a14:foregroundMark x1="21478" y1="33953" x2="24711" y2="56512"/>
                          <a14:foregroundMark x1="24711" y1="56512" x2="34642" y2="73721"/>
                          <a14:foregroundMark x1="34642" y1="73721" x2="41570" y2="80000"/>
                          <a14:foregroundMark x1="41570" y1="80000" x2="49885" y2="82558"/>
                          <a14:foregroundMark x1="49885" y1="82558" x2="59584" y2="81860"/>
                          <a14:foregroundMark x1="59584" y1="81860" x2="69515" y2="74884"/>
                          <a14:foregroundMark x1="69515" y1="74884" x2="83603" y2="41628"/>
                          <a14:foregroundMark x1="42725" y1="21860" x2="67898" y2="29070"/>
                          <a14:foregroundMark x1="67898" y1="29070" x2="42263" y2="18140"/>
                          <a14:foregroundMark x1="42263" y1="18140" x2="33256" y2="16512"/>
                          <a14:foregroundMark x1="33256" y1="16512" x2="49885" y2="15814"/>
                          <a14:foregroundMark x1="49885" y1="15814" x2="59815" y2="17209"/>
                          <a14:foregroundMark x1="59815" y1="17209" x2="42725" y2="15349"/>
                          <a14:foregroundMark x1="42725" y1="15349" x2="66513" y2="19535"/>
                          <a14:foregroundMark x1="66513" y1="19535" x2="78060" y2="31395"/>
                          <a14:foregroundMark x1="78060" y1="31395" x2="70901" y2="20233"/>
                          <a14:foregroundMark x1="70901" y1="20233" x2="77829" y2="31860"/>
                          <a14:foregroundMark x1="77829" y1="31860" x2="71132" y2="22093"/>
                          <a14:foregroundMark x1="71132" y1="22093" x2="76212" y2="30698"/>
                          <a14:foregroundMark x1="76212" y1="30698" x2="76212" y2="31163"/>
                          <a14:foregroundMark x1="24942" y1="23256" x2="18476" y2="29302"/>
                          <a14:foregroundMark x1="18476" y1="29302" x2="25866" y2="22326"/>
                          <a14:foregroundMark x1="25866" y1="22326" x2="17090" y2="32326"/>
                          <a14:foregroundMark x1="34411" y1="16977" x2="22864" y2="18837"/>
                          <a14:foregroundMark x1="22864" y1="18837" x2="16397" y2="24884"/>
                          <a14:foregroundMark x1="16397" y1="24884" x2="12933" y2="33023"/>
                          <a14:foregroundMark x1="12933" y1="33023" x2="13857" y2="53721"/>
                          <a14:foregroundMark x1="13857" y1="53721" x2="23788" y2="75814"/>
                          <a14:foregroundMark x1="23788" y1="75814" x2="34642" y2="84419"/>
                          <a14:foregroundMark x1="34642" y1="84419" x2="46651" y2="87209"/>
                          <a14:foregroundMark x1="46651" y1="87209" x2="57506" y2="83256"/>
                          <a14:foregroundMark x1="57506" y1="83256" x2="73210" y2="66512"/>
                          <a14:foregroundMark x1="73210" y1="66512" x2="80139" y2="46047"/>
                          <a14:foregroundMark x1="80139" y1="46047" x2="80370" y2="30930"/>
                          <a14:foregroundMark x1="80370" y1="30930" x2="75520" y2="19302"/>
                          <a14:foregroundMark x1="75520" y1="19302" x2="64896" y2="13023"/>
                          <a14:foregroundMark x1="64896" y1="13023" x2="56981" y2="10781"/>
                          <a14:foregroundMark x1="40046" y1="11177" x2="35104" y2="12326"/>
                          <a14:foregroundMark x1="35104" y1="12326" x2="17783" y2="29070"/>
                          <a14:foregroundMark x1="17783" y1="29070" x2="15473" y2="56512"/>
                          <a14:foregroundMark x1="15473" y1="56512" x2="17321" y2="67442"/>
                          <a14:foregroundMark x1="17321" y1="67442" x2="22402" y2="76047"/>
                          <a14:foregroundMark x1="22402" y1="76047" x2="30716" y2="82093"/>
                          <a14:foregroundMark x1="30716" y1="82093" x2="43418" y2="85116"/>
                          <a14:foregroundMark x1="43418" y1="85116" x2="54273" y2="84884"/>
                          <a14:foregroundMark x1="54273" y1="84884" x2="76443" y2="74186"/>
                          <a14:foregroundMark x1="76443" y1="74186" x2="82679" y2="66512"/>
                          <a14:foregroundMark x1="82679" y1="66512" x2="86605" y2="56744"/>
                          <a14:foregroundMark x1="86605" y1="56744" x2="87298" y2="39767"/>
                          <a14:foregroundMark x1="87298" y1="39767" x2="80831" y2="20233"/>
                          <a14:foregroundMark x1="94919" y1="52558" x2="94919" y2="52558"/>
                          <a14:foregroundMark x1="9469" y1="64419" x2="9469" y2="64419"/>
                          <a14:foregroundMark x1="45958" y1="92791" x2="45958" y2="92791"/>
                          <a14:foregroundMark x1="6928" y1="50698" x2="6928" y2="50698"/>
                          <a14:foregroundMark x1="49192" y1="3023" x2="49192" y2="3023"/>
                          <a14:foregroundMark x1="40647" y1="91163" x2="56813" y2="90698"/>
                          <a14:foregroundMark x1="56813" y1="90698" x2="69284" y2="81395"/>
                          <a14:foregroundMark x1="26328" y1="26512" x2="37182" y2="25349"/>
                          <a14:foregroundMark x1="37182" y1="25349" x2="27021" y2="28372"/>
                          <a14:foregroundMark x1="27021" y1="28372" x2="41801" y2="16279"/>
                          <a14:foregroundMark x1="41801" y1="16279" x2="35335" y2="24186"/>
                          <a14:foregroundMark x1="35335" y1="24186" x2="30947" y2="26744"/>
                          <a14:foregroundMark x1="1386" y1="50698" x2="1386" y2="50698"/>
                          <a14:foregroundMark x1="96767" y1="50000" x2="96767" y2="50000"/>
                          <a14:backgroundMark x1="693" y1="49302" x2="693" y2="49302"/>
                          <a14:backgroundMark x1="13626" y1="16279" x2="5312" y2="27442"/>
                          <a14:backgroundMark x1="33487" y1="96744" x2="49423" y2="97209"/>
                          <a14:backgroundMark x1="49423" y1="97209" x2="77598" y2="92558"/>
                          <a14:backgroundMark x1="4850" y1="72558" x2="3464" y2="28605"/>
                          <a14:backgroundMark x1="3464" y1="68837" x2="25404" y2="90465"/>
                          <a14:backgroundMark x1="25404" y1="90465" x2="36721" y2="95349"/>
                          <a14:backgroundMark x1="66513" y1="95349" x2="89376" y2="75116"/>
                          <a14:backgroundMark x1="89376" y1="75116" x2="97460" y2="59767"/>
                          <a14:backgroundMark x1="97460" y1="59767" x2="96998" y2="42093"/>
                          <a14:backgroundMark x1="96998" y1="42093" x2="87529" y2="15581"/>
                          <a14:backgroundMark x1="7852" y1="22791" x2="36028" y2="8140"/>
                          <a14:backgroundMark x1="36028" y1="8140" x2="53118" y2="7209"/>
                          <a14:backgroundMark x1="53118" y1="7209" x2="69053" y2="7907"/>
                          <a14:backgroundMark x1="69053" y1="7907" x2="84296" y2="16047"/>
                          <a14:backgroundMark x1="84296" y1="16047" x2="92610" y2="260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82490"/>
              <a:ext cx="1306426" cy="1297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Sheffield Medical Society">
              <a:extLst>
                <a:ext uri="{FF2B5EF4-FFF2-40B4-BE49-F238E27FC236}">
                  <a16:creationId xmlns:a16="http://schemas.microsoft.com/office/drawing/2014/main" id="{749FE35D-BA8A-214D-9B10-5A44A7769C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763655" y="6054562"/>
              <a:ext cx="1306426" cy="768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7473445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72DFE-41DF-354C-8D55-8F462048E28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293267"/>
          </a:solidFill>
          <a:ln>
            <a:solidFill>
              <a:srgbClr val="293267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Feedback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6B087FB0-78CF-7C49-AA35-700EEB7E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9181" y="6173037"/>
            <a:ext cx="9335310" cy="550159"/>
          </a:xfrm>
        </p:spPr>
        <p:txBody>
          <a:bodyPr/>
          <a:lstStyle/>
          <a:p>
            <a:pPr algn="l"/>
            <a:r>
              <a:rPr lang="en-US" dirty="0"/>
              <a:t>The Peer Teaching and MedSoc are not liable for false or misleading information. This session was created by students, for students, as a revision resource, therefore any resemblance to university questions is purely coincidental. Content has not been reviewed by and is therefore unaffiliated with Sheffield Medical School.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795B550-7B0C-B141-9DA9-2CA94980BAAF}"/>
              </a:ext>
            </a:extLst>
          </p:cNvPr>
          <p:cNvSpPr/>
          <p:nvPr/>
        </p:nvSpPr>
        <p:spPr>
          <a:xfrm>
            <a:off x="137710" y="5650746"/>
            <a:ext cx="1089552" cy="117260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1AC7441-033A-2645-A0C3-30E87FEDDAFC}"/>
              </a:ext>
            </a:extLst>
          </p:cNvPr>
          <p:cNvGrpSpPr/>
          <p:nvPr/>
        </p:nvGrpSpPr>
        <p:grpSpPr>
          <a:xfrm>
            <a:off x="0" y="5582490"/>
            <a:ext cx="12070081" cy="1297375"/>
            <a:chOff x="0" y="5582490"/>
            <a:chExt cx="12070081" cy="1297375"/>
          </a:xfrm>
        </p:grpSpPr>
        <p:pic>
          <p:nvPicPr>
            <p:cNvPr id="7" name="Picture 4" descr="SHEFFIELD PEER TEACHING SOCIETY">
              <a:extLst>
                <a:ext uri="{FF2B5EF4-FFF2-40B4-BE49-F238E27FC236}">
                  <a16:creationId xmlns:a16="http://schemas.microsoft.com/office/drawing/2014/main" id="{2C7F9F3B-3546-6849-9F8E-5491EC9C7F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91" b="95814" l="1386" r="96767">
                          <a14:foregroundMark x1="76443" y1="31163" x2="61432" y2="20000"/>
                          <a14:foregroundMark x1="61432" y1="20000" x2="38799" y2="17442"/>
                          <a14:foregroundMark x1="38799" y1="17442" x2="26328" y2="23488"/>
                          <a14:foregroundMark x1="26328" y1="23488" x2="21478" y2="33953"/>
                          <a14:foregroundMark x1="21478" y1="33953" x2="24711" y2="56512"/>
                          <a14:foregroundMark x1="24711" y1="56512" x2="34642" y2="73721"/>
                          <a14:foregroundMark x1="34642" y1="73721" x2="41570" y2="80000"/>
                          <a14:foregroundMark x1="41570" y1="80000" x2="49885" y2="82558"/>
                          <a14:foregroundMark x1="49885" y1="82558" x2="59584" y2="81860"/>
                          <a14:foregroundMark x1="59584" y1="81860" x2="69515" y2="74884"/>
                          <a14:foregroundMark x1="69515" y1="74884" x2="83603" y2="41628"/>
                          <a14:foregroundMark x1="42725" y1="21860" x2="67898" y2="29070"/>
                          <a14:foregroundMark x1="67898" y1="29070" x2="42263" y2="18140"/>
                          <a14:foregroundMark x1="42263" y1="18140" x2="33256" y2="16512"/>
                          <a14:foregroundMark x1="33256" y1="16512" x2="49885" y2="15814"/>
                          <a14:foregroundMark x1="49885" y1="15814" x2="59815" y2="17209"/>
                          <a14:foregroundMark x1="59815" y1="17209" x2="42725" y2="15349"/>
                          <a14:foregroundMark x1="42725" y1="15349" x2="66513" y2="19535"/>
                          <a14:foregroundMark x1="66513" y1="19535" x2="78060" y2="31395"/>
                          <a14:foregroundMark x1="78060" y1="31395" x2="70901" y2="20233"/>
                          <a14:foregroundMark x1="70901" y1="20233" x2="77829" y2="31860"/>
                          <a14:foregroundMark x1="77829" y1="31860" x2="71132" y2="22093"/>
                          <a14:foregroundMark x1="71132" y1="22093" x2="76212" y2="30698"/>
                          <a14:foregroundMark x1="76212" y1="30698" x2="76212" y2="31163"/>
                          <a14:foregroundMark x1="24942" y1="23256" x2="18476" y2="29302"/>
                          <a14:foregroundMark x1="18476" y1="29302" x2="25866" y2="22326"/>
                          <a14:foregroundMark x1="25866" y1="22326" x2="17090" y2="32326"/>
                          <a14:foregroundMark x1="34411" y1="16977" x2="22864" y2="18837"/>
                          <a14:foregroundMark x1="22864" y1="18837" x2="16397" y2="24884"/>
                          <a14:foregroundMark x1="16397" y1="24884" x2="12933" y2="33023"/>
                          <a14:foregroundMark x1="12933" y1="33023" x2="13857" y2="53721"/>
                          <a14:foregroundMark x1="13857" y1="53721" x2="23788" y2="75814"/>
                          <a14:foregroundMark x1="23788" y1="75814" x2="34642" y2="84419"/>
                          <a14:foregroundMark x1="34642" y1="84419" x2="46651" y2="87209"/>
                          <a14:foregroundMark x1="46651" y1="87209" x2="57506" y2="83256"/>
                          <a14:foregroundMark x1="57506" y1="83256" x2="73210" y2="66512"/>
                          <a14:foregroundMark x1="73210" y1="66512" x2="80139" y2="46047"/>
                          <a14:foregroundMark x1="80139" y1="46047" x2="80370" y2="30930"/>
                          <a14:foregroundMark x1="80370" y1="30930" x2="75520" y2="19302"/>
                          <a14:foregroundMark x1="75520" y1="19302" x2="64896" y2="13023"/>
                          <a14:foregroundMark x1="64896" y1="13023" x2="56981" y2="10781"/>
                          <a14:foregroundMark x1="40046" y1="11177" x2="35104" y2="12326"/>
                          <a14:foregroundMark x1="35104" y1="12326" x2="17783" y2="29070"/>
                          <a14:foregroundMark x1="17783" y1="29070" x2="15473" y2="56512"/>
                          <a14:foregroundMark x1="15473" y1="56512" x2="17321" y2="67442"/>
                          <a14:foregroundMark x1="17321" y1="67442" x2="22402" y2="76047"/>
                          <a14:foregroundMark x1="22402" y1="76047" x2="30716" y2="82093"/>
                          <a14:foregroundMark x1="30716" y1="82093" x2="43418" y2="85116"/>
                          <a14:foregroundMark x1="43418" y1="85116" x2="54273" y2="84884"/>
                          <a14:foregroundMark x1="54273" y1="84884" x2="76443" y2="74186"/>
                          <a14:foregroundMark x1="76443" y1="74186" x2="82679" y2="66512"/>
                          <a14:foregroundMark x1="82679" y1="66512" x2="86605" y2="56744"/>
                          <a14:foregroundMark x1="86605" y1="56744" x2="87298" y2="39767"/>
                          <a14:foregroundMark x1="87298" y1="39767" x2="80831" y2="20233"/>
                          <a14:foregroundMark x1="94919" y1="52558" x2="94919" y2="52558"/>
                          <a14:foregroundMark x1="9469" y1="64419" x2="9469" y2="64419"/>
                          <a14:foregroundMark x1="45958" y1="92791" x2="45958" y2="92791"/>
                          <a14:foregroundMark x1="6928" y1="50698" x2="6928" y2="50698"/>
                          <a14:foregroundMark x1="49192" y1="3023" x2="49192" y2="3023"/>
                          <a14:foregroundMark x1="40647" y1="91163" x2="56813" y2="90698"/>
                          <a14:foregroundMark x1="56813" y1="90698" x2="69284" y2="81395"/>
                          <a14:foregroundMark x1="26328" y1="26512" x2="37182" y2="25349"/>
                          <a14:foregroundMark x1="37182" y1="25349" x2="27021" y2="28372"/>
                          <a14:foregroundMark x1="27021" y1="28372" x2="41801" y2="16279"/>
                          <a14:foregroundMark x1="41801" y1="16279" x2="35335" y2="24186"/>
                          <a14:foregroundMark x1="35335" y1="24186" x2="30947" y2="26744"/>
                          <a14:foregroundMark x1="1386" y1="50698" x2="1386" y2="50698"/>
                          <a14:foregroundMark x1="96767" y1="50000" x2="96767" y2="50000"/>
                          <a14:backgroundMark x1="693" y1="49302" x2="693" y2="49302"/>
                          <a14:backgroundMark x1="13626" y1="16279" x2="5312" y2="27442"/>
                          <a14:backgroundMark x1="33487" y1="96744" x2="49423" y2="97209"/>
                          <a14:backgroundMark x1="49423" y1="97209" x2="77598" y2="92558"/>
                          <a14:backgroundMark x1="4850" y1="72558" x2="3464" y2="28605"/>
                          <a14:backgroundMark x1="3464" y1="68837" x2="25404" y2="90465"/>
                          <a14:backgroundMark x1="25404" y1="90465" x2="36721" y2="95349"/>
                          <a14:backgroundMark x1="66513" y1="95349" x2="89376" y2="75116"/>
                          <a14:backgroundMark x1="89376" y1="75116" x2="97460" y2="59767"/>
                          <a14:backgroundMark x1="97460" y1="59767" x2="96998" y2="42093"/>
                          <a14:backgroundMark x1="96998" y1="42093" x2="87529" y2="15581"/>
                          <a14:backgroundMark x1="7852" y1="22791" x2="36028" y2="8140"/>
                          <a14:backgroundMark x1="36028" y1="8140" x2="53118" y2="7209"/>
                          <a14:backgroundMark x1="53118" y1="7209" x2="69053" y2="7907"/>
                          <a14:backgroundMark x1="69053" y1="7907" x2="84296" y2="16047"/>
                          <a14:backgroundMark x1="84296" y1="16047" x2="92610" y2="260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82490"/>
              <a:ext cx="1306426" cy="1297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Sheffield Medical Society">
              <a:extLst>
                <a:ext uri="{FF2B5EF4-FFF2-40B4-BE49-F238E27FC236}">
                  <a16:creationId xmlns:a16="http://schemas.microsoft.com/office/drawing/2014/main" id="{749FE35D-BA8A-214D-9B10-5A44A7769C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763655" y="6054562"/>
              <a:ext cx="1306426" cy="768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D2EEF98-D836-7188-B6DD-836A63FA69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2348" y="2305285"/>
            <a:ext cx="3258585" cy="32772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C7DF54-57F2-4FF3-EE1D-28B5721E6027}"/>
              </a:ext>
            </a:extLst>
          </p:cNvPr>
          <p:cNvSpPr txBox="1"/>
          <p:nvPr/>
        </p:nvSpPr>
        <p:spPr>
          <a:xfrm>
            <a:off x="1349181" y="2390093"/>
            <a:ext cx="42723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Please scan the QR code to fill out the feedback form!!</a:t>
            </a:r>
          </a:p>
        </p:txBody>
      </p:sp>
    </p:spTree>
    <p:extLst>
      <p:ext uri="{BB962C8B-B14F-4D97-AF65-F5344CB8AC3E}">
        <p14:creationId xmlns:p14="http://schemas.microsoft.com/office/powerpoint/2010/main" val="368023020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4AA16BFF-7FE6-BA49-B003-40ECFA801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2928" y="355382"/>
            <a:ext cx="5606144" cy="5820790"/>
          </a:xfrm>
          <a:prstGeom prst="rect">
            <a:avLst/>
          </a:prstGeom>
        </p:spPr>
      </p:pic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E7796EC2-992B-7943-BA26-0F3B92FC3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9181" y="6173037"/>
            <a:ext cx="9335310" cy="550159"/>
          </a:xfrm>
        </p:spPr>
        <p:txBody>
          <a:bodyPr/>
          <a:lstStyle/>
          <a:p>
            <a:pPr algn="l"/>
            <a:r>
              <a:rPr lang="en-US" dirty="0"/>
              <a:t>The Peer Teaching and MedSoc are not liable for false or misleading information. This session was created by students, for students, as a revision resource, therefore any resemblance to university questions is purely coincidental. Content has not been reviewed by and is therefore unaffiliated with Sheffield Medical School.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9CABB5D-189F-B040-9760-07D103540E1A}"/>
              </a:ext>
            </a:extLst>
          </p:cNvPr>
          <p:cNvSpPr/>
          <p:nvPr/>
        </p:nvSpPr>
        <p:spPr>
          <a:xfrm>
            <a:off x="137710" y="5650746"/>
            <a:ext cx="1089552" cy="117260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70B3866-D3D5-1A48-B678-1E03CA39CC63}"/>
              </a:ext>
            </a:extLst>
          </p:cNvPr>
          <p:cNvGrpSpPr/>
          <p:nvPr/>
        </p:nvGrpSpPr>
        <p:grpSpPr>
          <a:xfrm>
            <a:off x="0" y="5582490"/>
            <a:ext cx="12070081" cy="1297375"/>
            <a:chOff x="0" y="5582490"/>
            <a:chExt cx="12070081" cy="1297375"/>
          </a:xfrm>
        </p:grpSpPr>
        <p:pic>
          <p:nvPicPr>
            <p:cNvPr id="11" name="Picture 4" descr="SHEFFIELD PEER TEACHING SOCIETY">
              <a:extLst>
                <a:ext uri="{FF2B5EF4-FFF2-40B4-BE49-F238E27FC236}">
                  <a16:creationId xmlns:a16="http://schemas.microsoft.com/office/drawing/2014/main" id="{E6268015-95F0-3A41-817B-9F6F71E081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791" b="95814" l="1386" r="96767">
                          <a14:foregroundMark x1="76443" y1="31163" x2="61432" y2="20000"/>
                          <a14:foregroundMark x1="61432" y1="20000" x2="38799" y2="17442"/>
                          <a14:foregroundMark x1="38799" y1="17442" x2="26328" y2="23488"/>
                          <a14:foregroundMark x1="26328" y1="23488" x2="21478" y2="33953"/>
                          <a14:foregroundMark x1="21478" y1="33953" x2="24711" y2="56512"/>
                          <a14:foregroundMark x1="24711" y1="56512" x2="34642" y2="73721"/>
                          <a14:foregroundMark x1="34642" y1="73721" x2="41570" y2="80000"/>
                          <a14:foregroundMark x1="41570" y1="80000" x2="49885" y2="82558"/>
                          <a14:foregroundMark x1="49885" y1="82558" x2="59584" y2="81860"/>
                          <a14:foregroundMark x1="59584" y1="81860" x2="69515" y2="74884"/>
                          <a14:foregroundMark x1="69515" y1="74884" x2="83603" y2="41628"/>
                          <a14:foregroundMark x1="42725" y1="21860" x2="67898" y2="29070"/>
                          <a14:foregroundMark x1="67898" y1="29070" x2="42263" y2="18140"/>
                          <a14:foregroundMark x1="42263" y1="18140" x2="33256" y2="16512"/>
                          <a14:foregroundMark x1="33256" y1="16512" x2="49885" y2="15814"/>
                          <a14:foregroundMark x1="49885" y1="15814" x2="59815" y2="17209"/>
                          <a14:foregroundMark x1="59815" y1="17209" x2="42725" y2="15349"/>
                          <a14:foregroundMark x1="42725" y1="15349" x2="66513" y2="19535"/>
                          <a14:foregroundMark x1="66513" y1="19535" x2="78060" y2="31395"/>
                          <a14:foregroundMark x1="78060" y1="31395" x2="70901" y2="20233"/>
                          <a14:foregroundMark x1="70901" y1="20233" x2="77829" y2="31860"/>
                          <a14:foregroundMark x1="77829" y1="31860" x2="71132" y2="22093"/>
                          <a14:foregroundMark x1="71132" y1="22093" x2="76212" y2="30698"/>
                          <a14:foregroundMark x1="76212" y1="30698" x2="76212" y2="31163"/>
                          <a14:foregroundMark x1="24942" y1="23256" x2="18476" y2="29302"/>
                          <a14:foregroundMark x1="18476" y1="29302" x2="25866" y2="22326"/>
                          <a14:foregroundMark x1="25866" y1="22326" x2="17090" y2="32326"/>
                          <a14:foregroundMark x1="34411" y1="16977" x2="22864" y2="18837"/>
                          <a14:foregroundMark x1="22864" y1="18837" x2="16397" y2="24884"/>
                          <a14:foregroundMark x1="16397" y1="24884" x2="12933" y2="33023"/>
                          <a14:foregroundMark x1="12933" y1="33023" x2="13857" y2="53721"/>
                          <a14:foregroundMark x1="13857" y1="53721" x2="23788" y2="75814"/>
                          <a14:foregroundMark x1="23788" y1="75814" x2="34642" y2="84419"/>
                          <a14:foregroundMark x1="34642" y1="84419" x2="46651" y2="87209"/>
                          <a14:foregroundMark x1="46651" y1="87209" x2="57506" y2="83256"/>
                          <a14:foregroundMark x1="57506" y1="83256" x2="73210" y2="66512"/>
                          <a14:foregroundMark x1="73210" y1="66512" x2="80139" y2="46047"/>
                          <a14:foregroundMark x1="80139" y1="46047" x2="80370" y2="30930"/>
                          <a14:foregroundMark x1="80370" y1="30930" x2="75520" y2="19302"/>
                          <a14:foregroundMark x1="75520" y1="19302" x2="64896" y2="13023"/>
                          <a14:foregroundMark x1="64896" y1="13023" x2="56981" y2="10781"/>
                          <a14:foregroundMark x1="40046" y1="11177" x2="35104" y2="12326"/>
                          <a14:foregroundMark x1="35104" y1="12326" x2="17783" y2="29070"/>
                          <a14:foregroundMark x1="17783" y1="29070" x2="15473" y2="56512"/>
                          <a14:foregroundMark x1="15473" y1="56512" x2="17321" y2="67442"/>
                          <a14:foregroundMark x1="17321" y1="67442" x2="22402" y2="76047"/>
                          <a14:foregroundMark x1="22402" y1="76047" x2="30716" y2="82093"/>
                          <a14:foregroundMark x1="30716" y1="82093" x2="43418" y2="85116"/>
                          <a14:foregroundMark x1="43418" y1="85116" x2="54273" y2="84884"/>
                          <a14:foregroundMark x1="54273" y1="84884" x2="76443" y2="74186"/>
                          <a14:foregroundMark x1="76443" y1="74186" x2="82679" y2="66512"/>
                          <a14:foregroundMark x1="82679" y1="66512" x2="86605" y2="56744"/>
                          <a14:foregroundMark x1="86605" y1="56744" x2="87298" y2="39767"/>
                          <a14:foregroundMark x1="87298" y1="39767" x2="80831" y2="20233"/>
                          <a14:foregroundMark x1="94919" y1="52558" x2="94919" y2="52558"/>
                          <a14:foregroundMark x1="9469" y1="64419" x2="9469" y2="64419"/>
                          <a14:foregroundMark x1="45958" y1="92791" x2="45958" y2="92791"/>
                          <a14:foregroundMark x1="6928" y1="50698" x2="6928" y2="50698"/>
                          <a14:foregroundMark x1="49192" y1="3023" x2="49192" y2="3023"/>
                          <a14:foregroundMark x1="40647" y1="91163" x2="56813" y2="90698"/>
                          <a14:foregroundMark x1="56813" y1="90698" x2="69284" y2="81395"/>
                          <a14:foregroundMark x1="26328" y1="26512" x2="37182" y2="25349"/>
                          <a14:foregroundMark x1="37182" y1="25349" x2="27021" y2="28372"/>
                          <a14:foregroundMark x1="27021" y1="28372" x2="41801" y2="16279"/>
                          <a14:foregroundMark x1="41801" y1="16279" x2="35335" y2="24186"/>
                          <a14:foregroundMark x1="35335" y1="24186" x2="30947" y2="26744"/>
                          <a14:foregroundMark x1="1386" y1="50698" x2="1386" y2="50698"/>
                          <a14:foregroundMark x1="96767" y1="50000" x2="96767" y2="50000"/>
                          <a14:backgroundMark x1="693" y1="49302" x2="693" y2="49302"/>
                          <a14:backgroundMark x1="13626" y1="16279" x2="5312" y2="27442"/>
                          <a14:backgroundMark x1="33487" y1="96744" x2="49423" y2="97209"/>
                          <a14:backgroundMark x1="49423" y1="97209" x2="77598" y2="92558"/>
                          <a14:backgroundMark x1="4850" y1="72558" x2="3464" y2="28605"/>
                          <a14:backgroundMark x1="3464" y1="68837" x2="25404" y2="90465"/>
                          <a14:backgroundMark x1="25404" y1="90465" x2="36721" y2="95349"/>
                          <a14:backgroundMark x1="66513" y1="95349" x2="89376" y2="75116"/>
                          <a14:backgroundMark x1="89376" y1="75116" x2="97460" y2="59767"/>
                          <a14:backgroundMark x1="97460" y1="59767" x2="96998" y2="42093"/>
                          <a14:backgroundMark x1="96998" y1="42093" x2="87529" y2="15581"/>
                          <a14:backgroundMark x1="7852" y1="22791" x2="36028" y2="8140"/>
                          <a14:backgroundMark x1="36028" y1="8140" x2="53118" y2="7209"/>
                          <a14:backgroundMark x1="53118" y1="7209" x2="69053" y2="7907"/>
                          <a14:backgroundMark x1="69053" y1="7907" x2="84296" y2="16047"/>
                          <a14:backgroundMark x1="84296" y1="16047" x2="92610" y2="260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82490"/>
              <a:ext cx="1306426" cy="1297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Sheffield Medical Society">
              <a:extLst>
                <a:ext uri="{FF2B5EF4-FFF2-40B4-BE49-F238E27FC236}">
                  <a16:creationId xmlns:a16="http://schemas.microsoft.com/office/drawing/2014/main" id="{03C3FD55-CF56-3A47-B604-3E2FFA714A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763655" y="6054562"/>
              <a:ext cx="1306426" cy="768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274098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72DFE-41DF-354C-8D55-8F462048E28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293267"/>
          </a:solidFill>
          <a:ln>
            <a:solidFill>
              <a:srgbClr val="293267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Anatomy – Upper and Lower Respiratory Tract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6B087FB0-78CF-7C49-AA35-700EEB7E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9181" y="6173037"/>
            <a:ext cx="9335310" cy="550159"/>
          </a:xfrm>
        </p:spPr>
        <p:txBody>
          <a:bodyPr/>
          <a:lstStyle/>
          <a:p>
            <a:pPr algn="l"/>
            <a:r>
              <a:rPr lang="en-US" dirty="0"/>
              <a:t>The Peer Teaching and MedSoc are not liable for false or misleading information. This session was created by students, for students, as a revision resource, therefore any resemblance to university questions is purely coincidental. Content has not been reviewed by and is therefore unaffiliated with Sheffield Medical School. 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07EDA81-4CAB-1D4F-804A-98D2D498F676}"/>
              </a:ext>
            </a:extLst>
          </p:cNvPr>
          <p:cNvSpPr/>
          <p:nvPr/>
        </p:nvSpPr>
        <p:spPr>
          <a:xfrm>
            <a:off x="137710" y="5650746"/>
            <a:ext cx="1089552" cy="117260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1AC7441-033A-2645-A0C3-30E87FEDDAFC}"/>
              </a:ext>
            </a:extLst>
          </p:cNvPr>
          <p:cNvGrpSpPr/>
          <p:nvPr/>
        </p:nvGrpSpPr>
        <p:grpSpPr>
          <a:xfrm>
            <a:off x="0" y="5582490"/>
            <a:ext cx="12070081" cy="1297375"/>
            <a:chOff x="0" y="5582490"/>
            <a:chExt cx="12070081" cy="1297375"/>
          </a:xfrm>
        </p:grpSpPr>
        <p:pic>
          <p:nvPicPr>
            <p:cNvPr id="7" name="Picture 4" descr="SHEFFIELD PEER TEACHING SOCIETY">
              <a:extLst>
                <a:ext uri="{FF2B5EF4-FFF2-40B4-BE49-F238E27FC236}">
                  <a16:creationId xmlns:a16="http://schemas.microsoft.com/office/drawing/2014/main" id="{2C7F9F3B-3546-6849-9F8E-5491EC9C7F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791" b="95814" l="1386" r="96767">
                          <a14:foregroundMark x1="76443" y1="31163" x2="61432" y2="20000"/>
                          <a14:foregroundMark x1="61432" y1="20000" x2="38799" y2="17442"/>
                          <a14:foregroundMark x1="38799" y1="17442" x2="26328" y2="23488"/>
                          <a14:foregroundMark x1="26328" y1="23488" x2="21478" y2="33953"/>
                          <a14:foregroundMark x1="21478" y1="33953" x2="24711" y2="56512"/>
                          <a14:foregroundMark x1="24711" y1="56512" x2="34642" y2="73721"/>
                          <a14:foregroundMark x1="34642" y1="73721" x2="41570" y2="80000"/>
                          <a14:foregroundMark x1="41570" y1="80000" x2="49885" y2="82558"/>
                          <a14:foregroundMark x1="49885" y1="82558" x2="59584" y2="81860"/>
                          <a14:foregroundMark x1="59584" y1="81860" x2="69515" y2="74884"/>
                          <a14:foregroundMark x1="69515" y1="74884" x2="83603" y2="41628"/>
                          <a14:foregroundMark x1="42725" y1="21860" x2="67898" y2="29070"/>
                          <a14:foregroundMark x1="67898" y1="29070" x2="42263" y2="18140"/>
                          <a14:foregroundMark x1="42263" y1="18140" x2="33256" y2="16512"/>
                          <a14:foregroundMark x1="33256" y1="16512" x2="49885" y2="15814"/>
                          <a14:foregroundMark x1="49885" y1="15814" x2="59815" y2="17209"/>
                          <a14:foregroundMark x1="59815" y1="17209" x2="42725" y2="15349"/>
                          <a14:foregroundMark x1="42725" y1="15349" x2="66513" y2="19535"/>
                          <a14:foregroundMark x1="66513" y1="19535" x2="78060" y2="31395"/>
                          <a14:foregroundMark x1="78060" y1="31395" x2="70901" y2="20233"/>
                          <a14:foregroundMark x1="70901" y1="20233" x2="77829" y2="31860"/>
                          <a14:foregroundMark x1="77829" y1="31860" x2="71132" y2="22093"/>
                          <a14:foregroundMark x1="71132" y1="22093" x2="76212" y2="30698"/>
                          <a14:foregroundMark x1="76212" y1="30698" x2="76212" y2="31163"/>
                          <a14:foregroundMark x1="24942" y1="23256" x2="18476" y2="29302"/>
                          <a14:foregroundMark x1="18476" y1="29302" x2="25866" y2="22326"/>
                          <a14:foregroundMark x1="25866" y1="22326" x2="17090" y2="32326"/>
                          <a14:foregroundMark x1="34411" y1="16977" x2="22864" y2="18837"/>
                          <a14:foregroundMark x1="22864" y1="18837" x2="16397" y2="24884"/>
                          <a14:foregroundMark x1="16397" y1="24884" x2="12933" y2="33023"/>
                          <a14:foregroundMark x1="12933" y1="33023" x2="13857" y2="53721"/>
                          <a14:foregroundMark x1="13857" y1="53721" x2="23788" y2="75814"/>
                          <a14:foregroundMark x1="23788" y1="75814" x2="34642" y2="84419"/>
                          <a14:foregroundMark x1="34642" y1="84419" x2="46651" y2="87209"/>
                          <a14:foregroundMark x1="46651" y1="87209" x2="57506" y2="83256"/>
                          <a14:foregroundMark x1="57506" y1="83256" x2="73210" y2="66512"/>
                          <a14:foregroundMark x1="73210" y1="66512" x2="80139" y2="46047"/>
                          <a14:foregroundMark x1="80139" y1="46047" x2="80370" y2="30930"/>
                          <a14:foregroundMark x1="80370" y1="30930" x2="75520" y2="19302"/>
                          <a14:foregroundMark x1="75520" y1="19302" x2="64896" y2="13023"/>
                          <a14:foregroundMark x1="64896" y1="13023" x2="56981" y2="10781"/>
                          <a14:foregroundMark x1="40046" y1="11177" x2="35104" y2="12326"/>
                          <a14:foregroundMark x1="35104" y1="12326" x2="17783" y2="29070"/>
                          <a14:foregroundMark x1="17783" y1="29070" x2="15473" y2="56512"/>
                          <a14:foregroundMark x1="15473" y1="56512" x2="17321" y2="67442"/>
                          <a14:foregroundMark x1="17321" y1="67442" x2="22402" y2="76047"/>
                          <a14:foregroundMark x1="22402" y1="76047" x2="30716" y2="82093"/>
                          <a14:foregroundMark x1="30716" y1="82093" x2="43418" y2="85116"/>
                          <a14:foregroundMark x1="43418" y1="85116" x2="54273" y2="84884"/>
                          <a14:foregroundMark x1="54273" y1="84884" x2="76443" y2="74186"/>
                          <a14:foregroundMark x1="76443" y1="74186" x2="82679" y2="66512"/>
                          <a14:foregroundMark x1="82679" y1="66512" x2="86605" y2="56744"/>
                          <a14:foregroundMark x1="86605" y1="56744" x2="87298" y2="39767"/>
                          <a14:foregroundMark x1="87298" y1="39767" x2="80831" y2="20233"/>
                          <a14:foregroundMark x1="94919" y1="52558" x2="94919" y2="52558"/>
                          <a14:foregroundMark x1="9469" y1="64419" x2="9469" y2="64419"/>
                          <a14:foregroundMark x1="45958" y1="92791" x2="45958" y2="92791"/>
                          <a14:foregroundMark x1="6928" y1="50698" x2="6928" y2="50698"/>
                          <a14:foregroundMark x1="49192" y1="3023" x2="49192" y2="3023"/>
                          <a14:foregroundMark x1="40647" y1="91163" x2="56813" y2="90698"/>
                          <a14:foregroundMark x1="56813" y1="90698" x2="69284" y2="81395"/>
                          <a14:foregroundMark x1="26328" y1="26512" x2="37182" y2="25349"/>
                          <a14:foregroundMark x1="37182" y1="25349" x2="27021" y2="28372"/>
                          <a14:foregroundMark x1="27021" y1="28372" x2="41801" y2="16279"/>
                          <a14:foregroundMark x1="41801" y1="16279" x2="35335" y2="24186"/>
                          <a14:foregroundMark x1="35335" y1="24186" x2="30947" y2="26744"/>
                          <a14:foregroundMark x1="1386" y1="50698" x2="1386" y2="50698"/>
                          <a14:foregroundMark x1="96767" y1="50000" x2="96767" y2="50000"/>
                          <a14:backgroundMark x1="693" y1="49302" x2="693" y2="49302"/>
                          <a14:backgroundMark x1="13626" y1="16279" x2="5312" y2="27442"/>
                          <a14:backgroundMark x1="33487" y1="96744" x2="49423" y2="97209"/>
                          <a14:backgroundMark x1="49423" y1="97209" x2="77598" y2="92558"/>
                          <a14:backgroundMark x1="4850" y1="72558" x2="3464" y2="28605"/>
                          <a14:backgroundMark x1="3464" y1="68837" x2="25404" y2="90465"/>
                          <a14:backgroundMark x1="25404" y1="90465" x2="36721" y2="95349"/>
                          <a14:backgroundMark x1="66513" y1="95349" x2="89376" y2="75116"/>
                          <a14:backgroundMark x1="89376" y1="75116" x2="97460" y2="59767"/>
                          <a14:backgroundMark x1="97460" y1="59767" x2="96998" y2="42093"/>
                          <a14:backgroundMark x1="96998" y1="42093" x2="87529" y2="15581"/>
                          <a14:backgroundMark x1="7852" y1="22791" x2="36028" y2="8140"/>
                          <a14:backgroundMark x1="36028" y1="8140" x2="53118" y2="7209"/>
                          <a14:backgroundMark x1="53118" y1="7209" x2="69053" y2="7907"/>
                          <a14:backgroundMark x1="69053" y1="7907" x2="84296" y2="16047"/>
                          <a14:backgroundMark x1="84296" y1="16047" x2="92610" y2="260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82490"/>
              <a:ext cx="1306426" cy="1297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Sheffield Medical Society">
              <a:extLst>
                <a:ext uri="{FF2B5EF4-FFF2-40B4-BE49-F238E27FC236}">
                  <a16:creationId xmlns:a16="http://schemas.microsoft.com/office/drawing/2014/main" id="{749FE35D-BA8A-214D-9B10-5A44A7769C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763655" y="6054562"/>
              <a:ext cx="1306426" cy="768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Shape 97">
            <a:extLst>
              <a:ext uri="{FF2B5EF4-FFF2-40B4-BE49-F238E27FC236}">
                <a16:creationId xmlns:a16="http://schemas.microsoft.com/office/drawing/2014/main" id="{89BC4588-489C-5E32-D2DB-5419F12FFF90}"/>
              </a:ext>
            </a:extLst>
          </p:cNvPr>
          <p:cNvSpPr txBox="1">
            <a:spLocks/>
          </p:cNvSpPr>
          <p:nvPr/>
        </p:nvSpPr>
        <p:spPr>
          <a:xfrm>
            <a:off x="838200" y="1881052"/>
            <a:ext cx="10515600" cy="42843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GB" sz="2400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Upper = nasopharynx, oropharynx, laryngopharynx</a:t>
            </a:r>
          </a:p>
          <a:p>
            <a:pPr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GB" sz="2400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Lower = trachea -&gt; alveoli</a:t>
            </a:r>
          </a:p>
        </p:txBody>
      </p:sp>
      <p:pic>
        <p:nvPicPr>
          <p:cNvPr id="10" name="Google Shape;183;p24">
            <a:extLst>
              <a:ext uri="{FF2B5EF4-FFF2-40B4-BE49-F238E27FC236}">
                <a16:creationId xmlns:a16="http://schemas.microsoft.com/office/drawing/2014/main" id="{017639CD-54D4-7045-9027-80022BAAB45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13435"/>
          <a:stretch/>
        </p:blipFill>
        <p:spPr>
          <a:xfrm>
            <a:off x="2710403" y="2646138"/>
            <a:ext cx="6362614" cy="352689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0F21885-F8BE-A7E5-9E07-20EB36B6233D}"/>
              </a:ext>
            </a:extLst>
          </p:cNvPr>
          <p:cNvSpPr txBox="1"/>
          <p:nvPr/>
        </p:nvSpPr>
        <p:spPr>
          <a:xfrm>
            <a:off x="653213" y="3669311"/>
            <a:ext cx="15471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N.B. if someone aspirates, it is more likely to end up in the right lung</a:t>
            </a:r>
          </a:p>
        </p:txBody>
      </p:sp>
    </p:spTree>
    <p:extLst>
      <p:ext uri="{BB962C8B-B14F-4D97-AF65-F5344CB8AC3E}">
        <p14:creationId xmlns:p14="http://schemas.microsoft.com/office/powerpoint/2010/main" val="16292547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72DFE-41DF-354C-8D55-8F462048E28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293267"/>
          </a:solidFill>
          <a:ln>
            <a:solidFill>
              <a:srgbClr val="293267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Anatomy – Upper and Lower Respiratory Tract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6B087FB0-78CF-7C49-AA35-700EEB7E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9181" y="6173037"/>
            <a:ext cx="9335310" cy="550159"/>
          </a:xfrm>
        </p:spPr>
        <p:txBody>
          <a:bodyPr/>
          <a:lstStyle/>
          <a:p>
            <a:pPr algn="l"/>
            <a:r>
              <a:rPr lang="en-US" dirty="0"/>
              <a:t>The Peer Teaching and MedSoc are not liable for false or misleading information. This session was created by students, for students, as a revision resource, therefore any resemblance to university questions is purely coincidental. Content has not been reviewed by and is therefore unaffiliated with Sheffield Medical School. 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07EDA81-4CAB-1D4F-804A-98D2D498F676}"/>
              </a:ext>
            </a:extLst>
          </p:cNvPr>
          <p:cNvSpPr/>
          <p:nvPr/>
        </p:nvSpPr>
        <p:spPr>
          <a:xfrm>
            <a:off x="137710" y="5650746"/>
            <a:ext cx="1089552" cy="117260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1AC7441-033A-2645-A0C3-30E87FEDDAFC}"/>
              </a:ext>
            </a:extLst>
          </p:cNvPr>
          <p:cNvGrpSpPr/>
          <p:nvPr/>
        </p:nvGrpSpPr>
        <p:grpSpPr>
          <a:xfrm>
            <a:off x="0" y="5582490"/>
            <a:ext cx="12070081" cy="1297375"/>
            <a:chOff x="0" y="5582490"/>
            <a:chExt cx="12070081" cy="1297375"/>
          </a:xfrm>
        </p:grpSpPr>
        <p:pic>
          <p:nvPicPr>
            <p:cNvPr id="7" name="Picture 4" descr="SHEFFIELD PEER TEACHING SOCIETY">
              <a:extLst>
                <a:ext uri="{FF2B5EF4-FFF2-40B4-BE49-F238E27FC236}">
                  <a16:creationId xmlns:a16="http://schemas.microsoft.com/office/drawing/2014/main" id="{2C7F9F3B-3546-6849-9F8E-5491EC9C7F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791" b="95814" l="1386" r="96767">
                          <a14:foregroundMark x1="76443" y1="31163" x2="61432" y2="20000"/>
                          <a14:foregroundMark x1="61432" y1="20000" x2="38799" y2="17442"/>
                          <a14:foregroundMark x1="38799" y1="17442" x2="26328" y2="23488"/>
                          <a14:foregroundMark x1="26328" y1="23488" x2="21478" y2="33953"/>
                          <a14:foregroundMark x1="21478" y1="33953" x2="24711" y2="56512"/>
                          <a14:foregroundMark x1="24711" y1="56512" x2="34642" y2="73721"/>
                          <a14:foregroundMark x1="34642" y1="73721" x2="41570" y2="80000"/>
                          <a14:foregroundMark x1="41570" y1="80000" x2="49885" y2="82558"/>
                          <a14:foregroundMark x1="49885" y1="82558" x2="59584" y2="81860"/>
                          <a14:foregroundMark x1="59584" y1="81860" x2="69515" y2="74884"/>
                          <a14:foregroundMark x1="69515" y1="74884" x2="83603" y2="41628"/>
                          <a14:foregroundMark x1="42725" y1="21860" x2="67898" y2="29070"/>
                          <a14:foregroundMark x1="67898" y1="29070" x2="42263" y2="18140"/>
                          <a14:foregroundMark x1="42263" y1="18140" x2="33256" y2="16512"/>
                          <a14:foregroundMark x1="33256" y1="16512" x2="49885" y2="15814"/>
                          <a14:foregroundMark x1="49885" y1="15814" x2="59815" y2="17209"/>
                          <a14:foregroundMark x1="59815" y1="17209" x2="42725" y2="15349"/>
                          <a14:foregroundMark x1="42725" y1="15349" x2="66513" y2="19535"/>
                          <a14:foregroundMark x1="66513" y1="19535" x2="78060" y2="31395"/>
                          <a14:foregroundMark x1="78060" y1="31395" x2="70901" y2="20233"/>
                          <a14:foregroundMark x1="70901" y1="20233" x2="77829" y2="31860"/>
                          <a14:foregroundMark x1="77829" y1="31860" x2="71132" y2="22093"/>
                          <a14:foregroundMark x1="71132" y1="22093" x2="76212" y2="30698"/>
                          <a14:foregroundMark x1="76212" y1="30698" x2="76212" y2="31163"/>
                          <a14:foregroundMark x1="24942" y1="23256" x2="18476" y2="29302"/>
                          <a14:foregroundMark x1="18476" y1="29302" x2="25866" y2="22326"/>
                          <a14:foregroundMark x1="25866" y1="22326" x2="17090" y2="32326"/>
                          <a14:foregroundMark x1="34411" y1="16977" x2="22864" y2="18837"/>
                          <a14:foregroundMark x1="22864" y1="18837" x2="16397" y2="24884"/>
                          <a14:foregroundMark x1="16397" y1="24884" x2="12933" y2="33023"/>
                          <a14:foregroundMark x1="12933" y1="33023" x2="13857" y2="53721"/>
                          <a14:foregroundMark x1="13857" y1="53721" x2="23788" y2="75814"/>
                          <a14:foregroundMark x1="23788" y1="75814" x2="34642" y2="84419"/>
                          <a14:foregroundMark x1="34642" y1="84419" x2="46651" y2="87209"/>
                          <a14:foregroundMark x1="46651" y1="87209" x2="57506" y2="83256"/>
                          <a14:foregroundMark x1="57506" y1="83256" x2="73210" y2="66512"/>
                          <a14:foregroundMark x1="73210" y1="66512" x2="80139" y2="46047"/>
                          <a14:foregroundMark x1="80139" y1="46047" x2="80370" y2="30930"/>
                          <a14:foregroundMark x1="80370" y1="30930" x2="75520" y2="19302"/>
                          <a14:foregroundMark x1="75520" y1="19302" x2="64896" y2="13023"/>
                          <a14:foregroundMark x1="64896" y1="13023" x2="56981" y2="10781"/>
                          <a14:foregroundMark x1="40046" y1="11177" x2="35104" y2="12326"/>
                          <a14:foregroundMark x1="35104" y1="12326" x2="17783" y2="29070"/>
                          <a14:foregroundMark x1="17783" y1="29070" x2="15473" y2="56512"/>
                          <a14:foregroundMark x1="15473" y1="56512" x2="17321" y2="67442"/>
                          <a14:foregroundMark x1="17321" y1="67442" x2="22402" y2="76047"/>
                          <a14:foregroundMark x1="22402" y1="76047" x2="30716" y2="82093"/>
                          <a14:foregroundMark x1="30716" y1="82093" x2="43418" y2="85116"/>
                          <a14:foregroundMark x1="43418" y1="85116" x2="54273" y2="84884"/>
                          <a14:foregroundMark x1="54273" y1="84884" x2="76443" y2="74186"/>
                          <a14:foregroundMark x1="76443" y1="74186" x2="82679" y2="66512"/>
                          <a14:foregroundMark x1="82679" y1="66512" x2="86605" y2="56744"/>
                          <a14:foregroundMark x1="86605" y1="56744" x2="87298" y2="39767"/>
                          <a14:foregroundMark x1="87298" y1="39767" x2="80831" y2="20233"/>
                          <a14:foregroundMark x1="94919" y1="52558" x2="94919" y2="52558"/>
                          <a14:foregroundMark x1="9469" y1="64419" x2="9469" y2="64419"/>
                          <a14:foregroundMark x1="45958" y1="92791" x2="45958" y2="92791"/>
                          <a14:foregroundMark x1="6928" y1="50698" x2="6928" y2="50698"/>
                          <a14:foregroundMark x1="49192" y1="3023" x2="49192" y2="3023"/>
                          <a14:foregroundMark x1="40647" y1="91163" x2="56813" y2="90698"/>
                          <a14:foregroundMark x1="56813" y1="90698" x2="69284" y2="81395"/>
                          <a14:foregroundMark x1="26328" y1="26512" x2="37182" y2="25349"/>
                          <a14:foregroundMark x1="37182" y1="25349" x2="27021" y2="28372"/>
                          <a14:foregroundMark x1="27021" y1="28372" x2="41801" y2="16279"/>
                          <a14:foregroundMark x1="41801" y1="16279" x2="35335" y2="24186"/>
                          <a14:foregroundMark x1="35335" y1="24186" x2="30947" y2="26744"/>
                          <a14:foregroundMark x1="1386" y1="50698" x2="1386" y2="50698"/>
                          <a14:foregroundMark x1="96767" y1="50000" x2="96767" y2="50000"/>
                          <a14:backgroundMark x1="693" y1="49302" x2="693" y2="49302"/>
                          <a14:backgroundMark x1="13626" y1="16279" x2="5312" y2="27442"/>
                          <a14:backgroundMark x1="33487" y1="96744" x2="49423" y2="97209"/>
                          <a14:backgroundMark x1="49423" y1="97209" x2="77598" y2="92558"/>
                          <a14:backgroundMark x1="4850" y1="72558" x2="3464" y2="28605"/>
                          <a14:backgroundMark x1="3464" y1="68837" x2="25404" y2="90465"/>
                          <a14:backgroundMark x1="25404" y1="90465" x2="36721" y2="95349"/>
                          <a14:backgroundMark x1="66513" y1="95349" x2="89376" y2="75116"/>
                          <a14:backgroundMark x1="89376" y1="75116" x2="97460" y2="59767"/>
                          <a14:backgroundMark x1="97460" y1="59767" x2="96998" y2="42093"/>
                          <a14:backgroundMark x1="96998" y1="42093" x2="87529" y2="15581"/>
                          <a14:backgroundMark x1="7852" y1="22791" x2="36028" y2="8140"/>
                          <a14:backgroundMark x1="36028" y1="8140" x2="53118" y2="7209"/>
                          <a14:backgroundMark x1="53118" y1="7209" x2="69053" y2="7907"/>
                          <a14:backgroundMark x1="69053" y1="7907" x2="84296" y2="16047"/>
                          <a14:backgroundMark x1="84296" y1="16047" x2="92610" y2="260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82490"/>
              <a:ext cx="1306426" cy="1297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Sheffield Medical Society">
              <a:extLst>
                <a:ext uri="{FF2B5EF4-FFF2-40B4-BE49-F238E27FC236}">
                  <a16:creationId xmlns:a16="http://schemas.microsoft.com/office/drawing/2014/main" id="{749FE35D-BA8A-214D-9B10-5A44A7769C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763655" y="6054562"/>
              <a:ext cx="1306426" cy="768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00DA543-E634-73D2-93E1-A0F0F76A72A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20" b="20391"/>
          <a:stretch/>
        </p:blipFill>
        <p:spPr>
          <a:xfrm>
            <a:off x="4830390" y="1875113"/>
            <a:ext cx="2260339" cy="416634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FCF5C9D-E75C-5449-BD26-1F1F28E22E0C}"/>
              </a:ext>
            </a:extLst>
          </p:cNvPr>
          <p:cNvGrpSpPr/>
          <p:nvPr/>
        </p:nvGrpSpPr>
        <p:grpSpPr>
          <a:xfrm>
            <a:off x="1133993" y="3405171"/>
            <a:ext cx="2409453" cy="2272825"/>
            <a:chOff x="1804766" y="2914649"/>
            <a:chExt cx="3928515" cy="338637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B255355-0CAA-A041-8B50-013A877C87A1}"/>
                </a:ext>
              </a:extLst>
            </p:cNvPr>
            <p:cNvSpPr/>
            <p:nvPr/>
          </p:nvSpPr>
          <p:spPr>
            <a:xfrm>
              <a:off x="4954772" y="3104707"/>
              <a:ext cx="510363" cy="1900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20899C1-29D5-AE45-97DB-0FF862425F94}"/>
                </a:ext>
              </a:extLst>
            </p:cNvPr>
            <p:cNvSpPr/>
            <p:nvPr/>
          </p:nvSpPr>
          <p:spPr>
            <a:xfrm>
              <a:off x="5222918" y="2914649"/>
              <a:ext cx="510363" cy="1900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4CB7948-F77D-9746-B42B-C4FE0C6F8530}"/>
                </a:ext>
              </a:extLst>
            </p:cNvPr>
            <p:cNvSpPr/>
            <p:nvPr/>
          </p:nvSpPr>
          <p:spPr>
            <a:xfrm>
              <a:off x="4923651" y="6036534"/>
              <a:ext cx="510363" cy="1900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3070524-F603-D34C-9D3A-7C917F81C602}"/>
                </a:ext>
              </a:extLst>
            </p:cNvPr>
            <p:cNvSpPr/>
            <p:nvPr/>
          </p:nvSpPr>
          <p:spPr>
            <a:xfrm>
              <a:off x="1804766" y="5973403"/>
              <a:ext cx="1207792" cy="1900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96D50A9-E757-C74F-9F8E-BFC39C5D4100}"/>
                </a:ext>
              </a:extLst>
            </p:cNvPr>
            <p:cNvSpPr/>
            <p:nvPr/>
          </p:nvSpPr>
          <p:spPr>
            <a:xfrm>
              <a:off x="3833423" y="6033110"/>
              <a:ext cx="1207792" cy="2679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37620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72DFE-41DF-354C-8D55-8F462048E28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293267"/>
          </a:solidFill>
          <a:ln>
            <a:solidFill>
              <a:srgbClr val="293267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00B0F0"/>
                </a:solidFill>
              </a:rPr>
              <a:t>Q2. </a:t>
            </a:r>
            <a:r>
              <a:rPr lang="en-US" sz="3200" b="1" dirty="0">
                <a:solidFill>
                  <a:schemeClr val="bg1"/>
                </a:solidFill>
              </a:rPr>
              <a:t>How could respiratory epithelium best be described?</a:t>
            </a:r>
          </a:p>
        </p:txBody>
      </p:sp>
      <p:sp>
        <p:nvSpPr>
          <p:cNvPr id="5" name="Shape 97">
            <a:extLst>
              <a:ext uri="{FF2B5EF4-FFF2-40B4-BE49-F238E27FC236}">
                <a16:creationId xmlns:a16="http://schemas.microsoft.com/office/drawing/2014/main" id="{6D7A6F5B-6327-4844-BD16-4BB44595B27A}"/>
              </a:ext>
            </a:extLst>
          </p:cNvPr>
          <p:cNvSpPr txBox="1">
            <a:spLocks/>
          </p:cNvSpPr>
          <p:nvPr/>
        </p:nvSpPr>
        <p:spPr>
          <a:xfrm>
            <a:off x="838200" y="1881052"/>
            <a:ext cx="10515600" cy="42843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lphaLcPeriod"/>
            </a:pPr>
            <a:r>
              <a:rPr lang="en-GB" sz="3200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Simple columnar epithelium</a:t>
            </a:r>
          </a:p>
          <a:p>
            <a:pPr marL="514350" indent="-51435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lphaLcPeriod"/>
            </a:pPr>
            <a:r>
              <a:rPr lang="en-GB" sz="3200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Ciliated pseudostratified columnar epithelium</a:t>
            </a:r>
          </a:p>
          <a:p>
            <a:pPr marL="514350" indent="-51435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lphaLcPeriod"/>
            </a:pPr>
            <a:r>
              <a:rPr lang="en-GB" sz="3200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Stratified cuboidal epithelium</a:t>
            </a:r>
          </a:p>
          <a:p>
            <a:pPr marL="514350" indent="-51435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lphaLcPeriod"/>
            </a:pPr>
            <a:r>
              <a:rPr lang="en-GB" sz="3200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Transitional epithelium</a:t>
            </a:r>
          </a:p>
          <a:p>
            <a:pPr marL="514350" indent="-51435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lphaLcPeriod"/>
            </a:pPr>
            <a:r>
              <a:rPr lang="en-GB" sz="3200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Smooth muscle</a:t>
            </a:r>
          </a:p>
          <a:p>
            <a:pPr marL="514350" indent="-51435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AutoNum type="alphaLcPeriod"/>
            </a:pPr>
            <a:endParaRPr lang="en-GB" sz="3200" dirty="0">
              <a:solidFill>
                <a:schemeClr val="dk1"/>
              </a:solidFill>
              <a:latin typeface="Calibri" panose="020F0502020204030204" pitchFamily="34" charset="0"/>
              <a:ea typeface="Didot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4BAD0E53-7C5C-A14F-9980-0CB4F341B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9181" y="6173037"/>
            <a:ext cx="9335310" cy="550159"/>
          </a:xfrm>
        </p:spPr>
        <p:txBody>
          <a:bodyPr/>
          <a:lstStyle/>
          <a:p>
            <a:pPr algn="l"/>
            <a:r>
              <a:rPr lang="en-US" dirty="0"/>
              <a:t>The Peer Teaching and MedSoc are not liable for false or misleading information. This session was created by students, for students, as a revision resource, therefore any resemblance to university questions is purely coincidental. Content has not been reviewed by and is therefore unaffiliated with Sheffield Medical School.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4442BA4-4209-724A-A942-FC70F7AB7A32}"/>
              </a:ext>
            </a:extLst>
          </p:cNvPr>
          <p:cNvSpPr/>
          <p:nvPr/>
        </p:nvSpPr>
        <p:spPr>
          <a:xfrm>
            <a:off x="137710" y="5650746"/>
            <a:ext cx="1089552" cy="117260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342140D-D47C-1944-A9AE-F0B86BD206D6}"/>
              </a:ext>
            </a:extLst>
          </p:cNvPr>
          <p:cNvGrpSpPr/>
          <p:nvPr/>
        </p:nvGrpSpPr>
        <p:grpSpPr>
          <a:xfrm>
            <a:off x="0" y="5582490"/>
            <a:ext cx="12070081" cy="1297375"/>
            <a:chOff x="0" y="5582490"/>
            <a:chExt cx="12070081" cy="1297375"/>
          </a:xfrm>
        </p:grpSpPr>
        <p:pic>
          <p:nvPicPr>
            <p:cNvPr id="7" name="Picture 4" descr="SHEFFIELD PEER TEACHING SOCIETY">
              <a:extLst>
                <a:ext uri="{FF2B5EF4-FFF2-40B4-BE49-F238E27FC236}">
                  <a16:creationId xmlns:a16="http://schemas.microsoft.com/office/drawing/2014/main" id="{756BA6DE-3C99-BD42-AB91-68D3A1842C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91" b="95814" l="1386" r="96767">
                          <a14:foregroundMark x1="76443" y1="31163" x2="61432" y2="20000"/>
                          <a14:foregroundMark x1="61432" y1="20000" x2="38799" y2="17442"/>
                          <a14:foregroundMark x1="38799" y1="17442" x2="26328" y2="23488"/>
                          <a14:foregroundMark x1="26328" y1="23488" x2="21478" y2="33953"/>
                          <a14:foregroundMark x1="21478" y1="33953" x2="24711" y2="56512"/>
                          <a14:foregroundMark x1="24711" y1="56512" x2="34642" y2="73721"/>
                          <a14:foregroundMark x1="34642" y1="73721" x2="41570" y2="80000"/>
                          <a14:foregroundMark x1="41570" y1="80000" x2="49885" y2="82558"/>
                          <a14:foregroundMark x1="49885" y1="82558" x2="59584" y2="81860"/>
                          <a14:foregroundMark x1="59584" y1="81860" x2="69515" y2="74884"/>
                          <a14:foregroundMark x1="69515" y1="74884" x2="83603" y2="41628"/>
                          <a14:foregroundMark x1="42725" y1="21860" x2="67898" y2="29070"/>
                          <a14:foregroundMark x1="67898" y1="29070" x2="42263" y2="18140"/>
                          <a14:foregroundMark x1="42263" y1="18140" x2="33256" y2="16512"/>
                          <a14:foregroundMark x1="33256" y1="16512" x2="49885" y2="15814"/>
                          <a14:foregroundMark x1="49885" y1="15814" x2="59815" y2="17209"/>
                          <a14:foregroundMark x1="59815" y1="17209" x2="42725" y2="15349"/>
                          <a14:foregroundMark x1="42725" y1="15349" x2="66513" y2="19535"/>
                          <a14:foregroundMark x1="66513" y1="19535" x2="78060" y2="31395"/>
                          <a14:foregroundMark x1="78060" y1="31395" x2="70901" y2="20233"/>
                          <a14:foregroundMark x1="70901" y1="20233" x2="77829" y2="31860"/>
                          <a14:foregroundMark x1="77829" y1="31860" x2="71132" y2="22093"/>
                          <a14:foregroundMark x1="71132" y1="22093" x2="76212" y2="30698"/>
                          <a14:foregroundMark x1="76212" y1="30698" x2="76212" y2="31163"/>
                          <a14:foregroundMark x1="24942" y1="23256" x2="18476" y2="29302"/>
                          <a14:foregroundMark x1="18476" y1="29302" x2="25866" y2="22326"/>
                          <a14:foregroundMark x1="25866" y1="22326" x2="17090" y2="32326"/>
                          <a14:foregroundMark x1="34411" y1="16977" x2="22864" y2="18837"/>
                          <a14:foregroundMark x1="22864" y1="18837" x2="16397" y2="24884"/>
                          <a14:foregroundMark x1="16397" y1="24884" x2="12933" y2="33023"/>
                          <a14:foregroundMark x1="12933" y1="33023" x2="13857" y2="53721"/>
                          <a14:foregroundMark x1="13857" y1="53721" x2="23788" y2="75814"/>
                          <a14:foregroundMark x1="23788" y1="75814" x2="34642" y2="84419"/>
                          <a14:foregroundMark x1="34642" y1="84419" x2="46651" y2="87209"/>
                          <a14:foregroundMark x1="46651" y1="87209" x2="57506" y2="83256"/>
                          <a14:foregroundMark x1="57506" y1="83256" x2="73210" y2="66512"/>
                          <a14:foregroundMark x1="73210" y1="66512" x2="80139" y2="46047"/>
                          <a14:foregroundMark x1="80139" y1="46047" x2="80370" y2="30930"/>
                          <a14:foregroundMark x1="80370" y1="30930" x2="75520" y2="19302"/>
                          <a14:foregroundMark x1="75520" y1="19302" x2="64896" y2="13023"/>
                          <a14:foregroundMark x1="64896" y1="13023" x2="56981" y2="10781"/>
                          <a14:foregroundMark x1="40046" y1="11177" x2="35104" y2="12326"/>
                          <a14:foregroundMark x1="35104" y1="12326" x2="17783" y2="29070"/>
                          <a14:foregroundMark x1="17783" y1="29070" x2="15473" y2="56512"/>
                          <a14:foregroundMark x1="15473" y1="56512" x2="17321" y2="67442"/>
                          <a14:foregroundMark x1="17321" y1="67442" x2="22402" y2="76047"/>
                          <a14:foregroundMark x1="22402" y1="76047" x2="30716" y2="82093"/>
                          <a14:foregroundMark x1="30716" y1="82093" x2="43418" y2="85116"/>
                          <a14:foregroundMark x1="43418" y1="85116" x2="54273" y2="84884"/>
                          <a14:foregroundMark x1="54273" y1="84884" x2="76443" y2="74186"/>
                          <a14:foregroundMark x1="76443" y1="74186" x2="82679" y2="66512"/>
                          <a14:foregroundMark x1="82679" y1="66512" x2="86605" y2="56744"/>
                          <a14:foregroundMark x1="86605" y1="56744" x2="87298" y2="39767"/>
                          <a14:foregroundMark x1="87298" y1="39767" x2="80831" y2="20233"/>
                          <a14:foregroundMark x1="94919" y1="52558" x2="94919" y2="52558"/>
                          <a14:foregroundMark x1="9469" y1="64419" x2="9469" y2="64419"/>
                          <a14:foregroundMark x1="45958" y1="92791" x2="45958" y2="92791"/>
                          <a14:foregroundMark x1="6928" y1="50698" x2="6928" y2="50698"/>
                          <a14:foregroundMark x1="49192" y1="3023" x2="49192" y2="3023"/>
                          <a14:foregroundMark x1="40647" y1="91163" x2="56813" y2="90698"/>
                          <a14:foregroundMark x1="56813" y1="90698" x2="69284" y2="81395"/>
                          <a14:foregroundMark x1="26328" y1="26512" x2="37182" y2="25349"/>
                          <a14:foregroundMark x1="37182" y1="25349" x2="27021" y2="28372"/>
                          <a14:foregroundMark x1="27021" y1="28372" x2="41801" y2="16279"/>
                          <a14:foregroundMark x1="41801" y1="16279" x2="35335" y2="24186"/>
                          <a14:foregroundMark x1="35335" y1="24186" x2="30947" y2="26744"/>
                          <a14:foregroundMark x1="1386" y1="50698" x2="1386" y2="50698"/>
                          <a14:foregroundMark x1="96767" y1="50000" x2="96767" y2="50000"/>
                          <a14:backgroundMark x1="693" y1="49302" x2="693" y2="49302"/>
                          <a14:backgroundMark x1="13626" y1="16279" x2="5312" y2="27442"/>
                          <a14:backgroundMark x1="33487" y1="96744" x2="49423" y2="97209"/>
                          <a14:backgroundMark x1="49423" y1="97209" x2="77598" y2="92558"/>
                          <a14:backgroundMark x1="4850" y1="72558" x2="3464" y2="28605"/>
                          <a14:backgroundMark x1="3464" y1="68837" x2="25404" y2="90465"/>
                          <a14:backgroundMark x1="25404" y1="90465" x2="36721" y2="95349"/>
                          <a14:backgroundMark x1="66513" y1="95349" x2="89376" y2="75116"/>
                          <a14:backgroundMark x1="89376" y1="75116" x2="97460" y2="59767"/>
                          <a14:backgroundMark x1="97460" y1="59767" x2="96998" y2="42093"/>
                          <a14:backgroundMark x1="96998" y1="42093" x2="87529" y2="15581"/>
                          <a14:backgroundMark x1="7852" y1="22791" x2="36028" y2="8140"/>
                          <a14:backgroundMark x1="36028" y1="8140" x2="53118" y2="7209"/>
                          <a14:backgroundMark x1="53118" y1="7209" x2="69053" y2="7907"/>
                          <a14:backgroundMark x1="69053" y1="7907" x2="84296" y2="16047"/>
                          <a14:backgroundMark x1="84296" y1="16047" x2="92610" y2="260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82490"/>
              <a:ext cx="1306426" cy="1297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Sheffield Medical Society">
              <a:extLst>
                <a:ext uri="{FF2B5EF4-FFF2-40B4-BE49-F238E27FC236}">
                  <a16:creationId xmlns:a16="http://schemas.microsoft.com/office/drawing/2014/main" id="{96ADA7C3-3F09-9349-9EB3-5AE8C0962A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763655" y="6054562"/>
              <a:ext cx="1306426" cy="768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1158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6837</TotalTime>
  <Words>6651</Words>
  <Application>Microsoft Office PowerPoint</Application>
  <PresentationFormat>Widescreen</PresentationFormat>
  <Paragraphs>464</Paragraphs>
  <Slides>69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3" baseType="lpstr">
      <vt:lpstr>Arial</vt:lpstr>
      <vt:lpstr>Calibri</vt:lpstr>
      <vt:lpstr>Calibri Light</vt:lpstr>
      <vt:lpstr>Office Theme</vt:lpstr>
      <vt:lpstr>PowerPoint Presentation</vt:lpstr>
      <vt:lpstr>GEM - Phase 1 Respiratory SBAs</vt:lpstr>
      <vt:lpstr>Aims and Objectives</vt:lpstr>
      <vt:lpstr>Q1. You are on a respiratory ward listening to the chest of a patient with your stethoscope, as you suspect he might have pneumonia. How many lobes are there in the right lung? </vt:lpstr>
      <vt:lpstr>Q1. You are on a respiratory ward listening to the chest of a patient with your stethoscope, as you suspect he might have pneumonia. How many lobes are there in the right lung? </vt:lpstr>
      <vt:lpstr>Anatomy – Upper and Lower Respiratory Tract</vt:lpstr>
      <vt:lpstr>Anatomy – Upper and Lower Respiratory Tract</vt:lpstr>
      <vt:lpstr>Anatomy – Upper and Lower Respiratory Tract</vt:lpstr>
      <vt:lpstr>Q2. How could respiratory epithelium best be described?</vt:lpstr>
      <vt:lpstr>Q2. How could respiratory epithelium best be described?</vt:lpstr>
      <vt:lpstr>Histology</vt:lpstr>
      <vt:lpstr>Histology - Barriers to Diffusion</vt:lpstr>
      <vt:lpstr>Q3. During inspiration, which of the following statements is true? </vt:lpstr>
      <vt:lpstr>Q3. During inspiration, which of the following statements is true? </vt:lpstr>
      <vt:lpstr>Respiratory Pump</vt:lpstr>
      <vt:lpstr>Respiratory Pump</vt:lpstr>
      <vt:lpstr>Respiratory Pump - Pressures</vt:lpstr>
      <vt:lpstr>Respiratory Pump - Pressures</vt:lpstr>
      <vt:lpstr>Respiratory Pump - Pressures</vt:lpstr>
      <vt:lpstr>Q4. Mr Jones is a 22-year old male complaining of sharp chest pain that is worse when he is breathing in. After a number tests, it is determined he has a pneumothorax, meaning that air is leaking from his lungs and into his pleural space. How will this affect his Palv (pressure in alveoli) and Ppl (intrapleural pressure)?</vt:lpstr>
      <vt:lpstr>Q4. Mr Jones is a 22-year old male complaining of sharp chest pain that is worse when he is breathing in. After a number tests, it is determined he has a pneumothorax, meaning that air is leaking from his lungs and into his pleural space. How will this affect his Palv (pressure in alveoli) and Ppl (intrapleural pressure)?</vt:lpstr>
      <vt:lpstr>Control of Breathing</vt:lpstr>
      <vt:lpstr>Q5. Ventilation is controlled by peripheral and central (neural) chemoreceptors. Where are the peripheral chemoreceptors located?</vt:lpstr>
      <vt:lpstr>Q5. Ventilation is controlled by peripheral and central (neural) chemoreceptors. Where are the peripheral chemoreceptors located?</vt:lpstr>
      <vt:lpstr>Peripheral chemoreceptors</vt:lpstr>
      <vt:lpstr>Peripheral chemoreceptors involved in respiration</vt:lpstr>
      <vt:lpstr>Q6. Ventilator drive is controlled by peripheral and central (neural) chemoreceptors. Where are the central chemoreceptors located? </vt:lpstr>
      <vt:lpstr>Q6. Ventilator drive is controlled by peripheral and central (neural) chemoreceptors. Where are the central chemoreceptors located? </vt:lpstr>
      <vt:lpstr>Peripheral chemoreceptors</vt:lpstr>
      <vt:lpstr>Central chemoreceptors involved in respiration</vt:lpstr>
      <vt:lpstr>How do central chemoreceptors detect changes in CO2</vt:lpstr>
      <vt:lpstr>Q7. Which nerve innervates the diaphragm?</vt:lpstr>
      <vt:lpstr>Q7. Which nerve innervates the diaphragm?</vt:lpstr>
      <vt:lpstr>Q8. How many type of respiratory failure are there?</vt:lpstr>
      <vt:lpstr>Q8. How many type of respiratory failure are there?</vt:lpstr>
      <vt:lpstr>Respiratory failure</vt:lpstr>
      <vt:lpstr>Type of respiratory failure</vt:lpstr>
      <vt:lpstr>Can anyone think of things that might cause T1RF?</vt:lpstr>
      <vt:lpstr>Can anyone think of things that might cause T2RF?</vt:lpstr>
      <vt:lpstr>Q9. A 20-year-old is admitted with sudden onset right sided chest pain and SOB. An ABG shows the following;</vt:lpstr>
      <vt:lpstr>Q9. A 20-year-old is admitted with sudden onset right sided chest pain and SOB. An ABG shows the following;</vt:lpstr>
      <vt:lpstr>Q10. ~70 % of CO2 is transported in the blood in the form of….</vt:lpstr>
      <vt:lpstr>Q10. ~70 % of CO2 is transported in the blood in the form of….</vt:lpstr>
      <vt:lpstr>CO2 transport in the blood</vt:lpstr>
      <vt:lpstr>Q11. You observe a patient in a COPD clinic undergoing spirometry. COPD is described as having an obstructive disease pattern on spirometry. What does this mean?</vt:lpstr>
      <vt:lpstr>Q11. You observe a patient in a COPD clinic undergoing spirometry. COPD is described as having an obstructive disease pattern on spirometry. What does this mean?</vt:lpstr>
      <vt:lpstr>Spirometry</vt:lpstr>
      <vt:lpstr>Spirometry - Definitions</vt:lpstr>
      <vt:lpstr>Forced Spirometry</vt:lpstr>
      <vt:lpstr>Spirometry – Obstructive vs. Restrictive Disease</vt:lpstr>
      <vt:lpstr>Peak Expiratory Flow</vt:lpstr>
      <vt:lpstr>Q12. Which of the following is true about airway tone control?</vt:lpstr>
      <vt:lpstr>Q12. Which of the following is true about airway tone control?</vt:lpstr>
      <vt:lpstr>Airway Tone</vt:lpstr>
      <vt:lpstr>Airway Tone</vt:lpstr>
      <vt:lpstr>Asthma</vt:lpstr>
      <vt:lpstr>Q13. You are talking to a patient in an asthma clinic who shows you a list of her medications. She has been prescribed a salbutamol inhaler. What class of drug is salbutamol?</vt:lpstr>
      <vt:lpstr>Q13. You are talking to a patient in an asthma clinic who shows you a list of her medications. She has been prescribed a salbutamol inhaler. What class of drug is salbutamol?</vt:lpstr>
      <vt:lpstr>Ventilation (V) / perfusion (Q) coupling</vt:lpstr>
      <vt:lpstr>V : Q ratio simplified</vt:lpstr>
      <vt:lpstr>V:Q Mismatch</vt:lpstr>
      <vt:lpstr>V : Q Mismatch</vt:lpstr>
      <vt:lpstr>V : Q Mismatch = hypoxia</vt:lpstr>
      <vt:lpstr>Chronically elevated CO2 levels and ventilatory drive</vt:lpstr>
      <vt:lpstr>Chronically elevated CO2 levels and ventilatory drive</vt:lpstr>
      <vt:lpstr>Conclusion</vt:lpstr>
      <vt:lpstr>Good resources</vt:lpstr>
      <vt:lpstr>Feedback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Beth Richards</dc:creator>
  <cp:lastModifiedBy>Bethan Ogg</cp:lastModifiedBy>
  <cp:revision>19</cp:revision>
  <dcterms:created xsi:type="dcterms:W3CDTF">2022-09-14T19:42:53Z</dcterms:created>
  <dcterms:modified xsi:type="dcterms:W3CDTF">2022-10-02T09:46:18Z</dcterms:modified>
</cp:coreProperties>
</file>