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14.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60"/>
  </p:notesMasterIdLst>
  <p:sldIdLst>
    <p:sldId id="257" r:id="rId2"/>
    <p:sldId id="258" r:id="rId3"/>
    <p:sldId id="259" r:id="rId4"/>
    <p:sldId id="260" r:id="rId5"/>
    <p:sldId id="264" r:id="rId6"/>
    <p:sldId id="273" r:id="rId7"/>
    <p:sldId id="275" r:id="rId8"/>
    <p:sldId id="274" r:id="rId9"/>
    <p:sldId id="265" r:id="rId10"/>
    <p:sldId id="295" r:id="rId11"/>
    <p:sldId id="268" r:id="rId12"/>
    <p:sldId id="267" r:id="rId13"/>
    <p:sldId id="306" r:id="rId14"/>
    <p:sldId id="269" r:id="rId15"/>
    <p:sldId id="266" r:id="rId16"/>
    <p:sldId id="272" r:id="rId17"/>
    <p:sldId id="302" r:id="rId18"/>
    <p:sldId id="303" r:id="rId19"/>
    <p:sldId id="304" r:id="rId20"/>
    <p:sldId id="305" r:id="rId21"/>
    <p:sldId id="276" r:id="rId22"/>
    <p:sldId id="277" r:id="rId23"/>
    <p:sldId id="296" r:id="rId24"/>
    <p:sldId id="297" r:id="rId25"/>
    <p:sldId id="278" r:id="rId26"/>
    <p:sldId id="280" r:id="rId27"/>
    <p:sldId id="279" r:id="rId28"/>
    <p:sldId id="293" r:id="rId29"/>
    <p:sldId id="307" r:id="rId30"/>
    <p:sldId id="308" r:id="rId31"/>
    <p:sldId id="294" r:id="rId32"/>
    <p:sldId id="288" r:id="rId33"/>
    <p:sldId id="289" r:id="rId34"/>
    <p:sldId id="281" r:id="rId35"/>
    <p:sldId id="282" r:id="rId36"/>
    <p:sldId id="283" r:id="rId37"/>
    <p:sldId id="287" r:id="rId38"/>
    <p:sldId id="284" r:id="rId39"/>
    <p:sldId id="285" r:id="rId40"/>
    <p:sldId id="291" r:id="rId41"/>
    <p:sldId id="270" r:id="rId42"/>
    <p:sldId id="292" r:id="rId43"/>
    <p:sldId id="298" r:id="rId44"/>
    <p:sldId id="300" r:id="rId45"/>
    <p:sldId id="301" r:id="rId46"/>
    <p:sldId id="262" r:id="rId47"/>
    <p:sldId id="286" r:id="rId48"/>
    <p:sldId id="309" r:id="rId49"/>
    <p:sldId id="290" r:id="rId50"/>
    <p:sldId id="310" r:id="rId51"/>
    <p:sldId id="271" r:id="rId52"/>
    <p:sldId id="311" r:id="rId53"/>
    <p:sldId id="312" r:id="rId54"/>
    <p:sldId id="313" r:id="rId55"/>
    <p:sldId id="314" r:id="rId56"/>
    <p:sldId id="315" r:id="rId57"/>
    <p:sldId id="261" r:id="rId58"/>
    <p:sldId id="263"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Calibri Light" panose="020F0302020204030204" pitchFamily="34" charset="0"/>
      <p:regular r:id="rId65"/>
      <p:italic r:id="rId66"/>
    </p:embeddedFont>
    <p:embeddedFont>
      <p:font typeface="microsoft yahei" panose="020B0503020204020204" pitchFamily="34" charset="-122"/>
      <p:regular r:id="rId67"/>
      <p:bold r:id="rId68"/>
    </p:embeddedFont>
    <p:embeddedFont>
      <p:font typeface="Open Sans" panose="020B0606030504020204" pitchFamily="34" charset="0"/>
      <p:regular r:id="rId69"/>
      <p:bold r:id="rId70"/>
      <p:italic r:id="rId71"/>
      <p:boldItalic r:id="rId72"/>
    </p:embeddedFont>
    <p:embeddedFont>
      <p:font typeface="Radley" panose="020B0604020202020204" charset="0"/>
      <p:regular r:id="rId73"/>
      <p:italic r:id="rId74"/>
    </p:embeddedFont>
    <p:embeddedFont>
      <p:font typeface="Segoe UI" panose="020B0502040204020203" pitchFamily="34" charset="0"/>
      <p:regular r:id="rId75"/>
      <p:bold r:id="rId76"/>
      <p:italic r:id="rId77"/>
      <p:boldItalic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9" roundtripDataSignature="AMtx7mh38WHJiv+LsG5ZHJwQUH90lShf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54"/>
    <p:restoredTop sz="68861"/>
  </p:normalViewPr>
  <p:slideViewPr>
    <p:cSldViewPr snapToGrid="0">
      <p:cViewPr varScale="1">
        <p:scale>
          <a:sx n="49" d="100"/>
          <a:sy n="49" d="100"/>
        </p:scale>
        <p:origin x="154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4" Type="http://schemas.openxmlformats.org/officeDocument/2006/relationships/font" Target="fonts/font14.fntdata"/><Relationship Id="rId79" Type="http://customschemas.google.com/relationships/presentationmetadata" Target="metadata"/><Relationship Id="rId5" Type="http://schemas.openxmlformats.org/officeDocument/2006/relationships/slide" Target="slides/slide4.xml"/><Relationship Id="rId61" Type="http://schemas.openxmlformats.org/officeDocument/2006/relationships/font" Target="fonts/font1.fntdata"/><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7:03:07.871"/>
    </inkml:context>
    <inkml:brush xml:id="br0">
      <inkml:brushProperty name="width" value="0.2" units="cm"/>
      <inkml:brushProperty name="height" value="0.2" units="cm"/>
      <inkml:brushProperty name="color" value="#E71224"/>
    </inkml:brush>
  </inkml:definitions>
  <inkml:trace contextRef="#ctx0" brushRef="#br0">1 0 24575,'0'25'0,"0"-4"0,0-2 0,0-2 0,0 3 0,0-1 0,0-2 0,0 2 0,0-1 0,0-1 0,0 2 0,0-1 0,0 1 0,0 0 0,0 0 0,0 0 0,0 0 0,0 0 0,0 0 0,0-2 0,0-7 0,0-3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2T17:11:42.335"/>
    </inkml:context>
    <inkml:brush xml:id="br0">
      <inkml:brushProperty name="width" value="0.05" units="cm"/>
      <inkml:brushProperty name="height" value="0.05" units="cm"/>
      <inkml:brushProperty name="color" value="#F6630D"/>
    </inkml:brush>
  </inkml:definitions>
  <inkml:trace contextRef="#ctx0" brushRef="#br0">216 6237 24575,'0'-12'0,"0"-12"0,0 7 0,0-20 0,0 8 0,0-26 0,0 11 0,0-27 0,0 27 0,0-27 0,0 12 0,0-17 0,0 17 0,0-13 0,0 13 0,0-1 0,0-11 0,0 27 0,0-11 0,0-1 0,0 13 0,0-13 0,-9 16 0,7-15 0,-7-4 0,9-1 0,0-11 0,0 11 0,0-15 0,0 0 0,0-1 0,0 1 0,0 0 0,-11 0 0,8 15 0,-8-32 0,11 28 0,0-32 0,-9 36 0,7-32 0,-7 28 0,-2-31 0,8 20 0,-8 0 0,5 11 0,1-1 0,-9-24-261,8 24 0,-2 2 261,-14-12 0,19-1 0,-19 1 0,19 0 0,-8 0 0,0-1 0,8 1 0,-8 16 0,11-12 0,0 12 0,0 1 0,0-14 522,0 29-522,0-29 0,0 13 0,0-1 0,0-11 0,0 27 0,0-27 0,0 27 0,0-27 0,0 27 0,0-27 0,0 27 0,0-27 0,0 28 0,0-29 0,0 29 0,0-29 0,8 29 0,6-29 0,8-5 0,-8 14 0,8-26 0,-19 45 0,17-11 0,-18 15 0,16 1 0,-5-17 0,-2 12 0,12-27 0,-12 27 0,11-11 0,0 0 0,-2 11 0,2-11 0,-2 15 0,0 0 0,-1 1 0,1-1 0,0 0 0,-3 12 0,2-9 0,-4 19 0,4-19 0,-4 20 0,2-9 0,-2 11 0,-1 7 0,1-5 0,10 11 0,-7-11 0,7 12 0,-10-6 0,10 7 0,10 0 0,6 0 0,5 0 0,-7 0 0,1 0 0,-1 0 0,1 9 0,-1 11 0,1 10 0,-1 10 0,1-1 0,-1 1 0,5 15 0,13-7 0,-4 25 0,3-25 0,-12 7 0,1 1 0,-5-13 0,9 28 0,-9-28 0,5 13 0,-15-17 0,23 5 0,-18-3 0,20 3 0,-15-5 0,-1 1 0,0-1 0,1 1 0,4 15 0,-3-12 0,-1 4 0,2 0 0,7 2 0,-9-2 0,2-1 0,14 2 0,-3 25-291,-13-37 0,0-1 291,9 26 0,-7-19 0,2 1 0,24 25 0,-24-23 0,3 1-551,-2-1 0,1 1 551,-1 0 0,1-1 0,-4-9 0,0 0 0,2 8 0,1-1 0,-3-7 0,0 1 0,2 7 0,3 3 0,9 2 0,1 0 0,-8-3 0,-1 0 0,9 3 0,0 0 0,-11-3 0,-1-1 0,1 1 0,-1-1 0,-9-3 0,0 0 0,8 3 0,-1-1-416,11 33 416,-21-36 0,2 0 0,0 0 0,-2 0 0,22 36 0,-19-27 0,1 3-393,-8-3 1,-3 0 392,-4-1 0,1 3 0,19 32 0,0 2 0,-16-29 0,-1 0-462,19 31 1,0 0 461,-13-26 0,-1-3 0,1 1 0,-2 1-36,-5 0 0,-1-1 36,7 2 0,-2-2 0,-13-10 0,1 0 0,12 8 0,1 0 0,-14-7 0,1-1 0,13 10 0,-1 2 0,-10-1 0,-2-1 0,5-10 0,-1 1 0,-4 7 0,-2 0 0,0-7 0,0-2 0,0 1 0,0 1 0,2 20 0,0 0 0,-2-18 0,0 1 0,3 18 0,-1 2 0,-1-13 0,0-1 0,1 1 0,-1 0 0,1-1 0,-2 1 0,-5-1 0,-1 0 0,6 1 0,-1-1-214,-10 40 214,4-41 0,0-2 0,-7 24 0,0 14 0,0-20 0,0 21 0,0-16 0,0 16 0,0-21 0,0 0 0,0 17 0,0-12 0,0 12 688,0-32-688,0 11 1471,0-12-1471,0 1 1173,0 10-1173,0-11 710,0 0-710,0 12 52,0-12-52,0 16 0,0-16 0,0-3 0,-11-1 0,-1-12 0,-13 29 0,5-29 0,-11 12 0,9-15 0,-20 15 0,18-11 0,-18 11 0,11-15 0,-13 15 0,3-12 0,-3 13 0,4-17 0,9 1 0,-6-1 0,15 1 0,-24 8 0,12-15 0,-14 13 0,8-24 0,1 15 0,-17-13 0,13 14 0,-13-14 0,16 5 0,1-1 0,-1-6 0,1 6 0,10-10 0,-8 1 0,9-2 0,-12 3 0,0-1 0,-15 4 0,-5-1 0,1 1 0,-13 1 0,13-1 0,0-9 0,-13 8 0,29-19 0,-29 8 0,29-11 0,-13 0 0,1 0 0,11 0 0,-27 0 0,27 0 0,-27 0 0,11 0 0,-33 0 0,13-11 0,-13-3-601,-2-14 601,14 2 0,-15-1 0,22-9 0,-1 9-147,18-6 147,-15 8 0,29-4 0,-12 5 0,15-14 0,0 16 597,-15-20-597,11 10 0,-11-12 0,-8-19 0,18 18 0,11 6 0,1 0 0,-8-5 151,6-11-151,-3 15 0,7 0 0,3 12 0,0-9 0,1 8 0,5-10 0,-15-1 0,13-15 0,-37-22 0,29-3 0,-1 33 0,1 1 0,4-29 0,-19 0 0,21 16 0,-21-12 0,22 11 0,-18 1 0,5-13 0,-7 13 0,-5-17-502,-1 1 502,1 0 0,5 15 0,-4-11 0,8 27 0,-8-27 0,17 27 0,1 0 0,3 7 0,8 8 0,-6 1 0,15-9 502,-2 19-502,3-19 0,-8 9 0,1 0 0,0 2 0,2 11 0,-2-11 0,8 9 0,-6-9 0,7 11 0,0 1 0,-5-1 0,11 1 0,-5 0 0,1 0 0,4 1 0,-4 0 0,6 1 0,-7 0 0,6-13 0,-6-4 0,0 1 0,6-9 0,-6 8 0,1 1 0,4-9 0,-4 19 0,-3-19 0,7 20 0,-7-9 0,9 0 0,0 9 0,-7-9 0,6 0 0,-6 9 0,-2-20 0,7 19 0,-7-8 0,9 12 0,-6-1 0,4 0 0,-4 1 0,6-1 0,0 0 0,0 1 0,0 0 0,0 0 0,0 0 0,-7 6 0,5-5 0,-4 5 0,6-6 0,0 6 0,0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7:03:09.162"/>
    </inkml:context>
    <inkml:brush xml:id="br0">
      <inkml:brushProperty name="width" value="0.2" units="cm"/>
      <inkml:brushProperty name="height" value="0.2" units="cm"/>
      <inkml:brushProperty name="color" value="#E71224"/>
    </inkml:brush>
  </inkml:definitions>
  <inkml:trace contextRef="#ctx0" brushRef="#br0">1 1 24575,'0'26'0,"0"-2"0,0-5 0,0 0 0,0 1 0,0-1 0,0-2 0,0 2 0,0-1 0,0 1 0,0 0 0,0 0 0,0 0 0,0 0 0,0 0 0,0 0 0,0 0 0,0 0 0,0 1 0,0-10 0,0-1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7:03:10.651"/>
    </inkml:context>
    <inkml:brush xml:id="br0">
      <inkml:brushProperty name="width" value="0.2" units="cm"/>
      <inkml:brushProperty name="height" value="0.2" units="cm"/>
      <inkml:brushProperty name="color" value="#E71224"/>
    </inkml:brush>
  </inkml:definitions>
  <inkml:trace contextRef="#ctx0" brushRef="#br0">20 1 24575,'0'43'0,"0"-7"0,0-18 0,0-1 0,0-1 0,0 1 0,0-3 0,0 3 0,0 0 0,0 2 0,0 0 0,0 1 0,0 13 0,0-10 0,0 25 0,0-25 0,-9 11 0,7-15 0,-6 0 0,8 0 0,0-2 0,0-7 0,0-3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7:04:19.72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0 121 16383,'66'0'0,"-2"0"0,-12 0 0,-15 0 0,-3 0 0,-1 0 0,-10 0 0,25 0 0,-25 0 0,11 0 0,-1 0 0,-10 0 0,26 0 0,-12 0 0,36 0 0,-16 0 0,1 0 0,-9 0 0,-12 0 0,1 0 0,-5 0 0,-14 0 0,1 0 0,-3 0 0,-1 0 0,0 0 0,1 0 0,16 0 0,5 0 0,35 0 0,5 0 0,21 0 0,-21 0 0,-5 0 0,-21 0 0,0 0 0,-15 0 0,-3 0 0,-15 0 0,-2 0 0,1 0 0,-1 0 0,1 0 0,1 0 0,14 0 0,5 0 0,-1 0 0,-3 0 0,-15 0 0,0 0 0,0 0 0,0 0 0,-81 0 0,8 0 0,-20 0 0,-7 0 0,28 1 0,0-2 0,-24-16 0,1-2 0,23 15 0,0-1 0,-24-13 0,1 1 0,22 15 0,2 4 0,-12-2 0,1 0 0,-36 0 0,0 0 0,21 0 0,5 0 0,20 0 0,16 0 0,3 0 0,14-9 0,1 7 0,0-7 0,-1 9 0,2 0 0,-1 0 0,4-8 0,-2 6 0,1-7 0,-1 9 0,-3 0 0,1 0 0,0 0 0,-1 0 0,1 0 0,0 0 0,1 0 0,2 0 0,-1 0 0,1 0 0,-3 0 0,3 0 0,-2 0 0,98 0 0,-7 0 0,13 0 0,-15 0 0,9 0 0,3 0 0,-3 0 0,17-1 0,0 0 0,4 3 0,-24 2 0,5 2 0,1 0 0,0 0 0,-4-1 0,8-3 0,-3-2 0,0 1 0,2 3 0,8 6 0,1 5 0,1 0 0,-1-4 0,-1-8 0,1-2 0,-2-2 0,-6 3 0,0 6 0,-5 2 0,-1-4 0,0-4 0,-2-3 0,-7 0 0,-2 1 0,-7 0 0,-8 0 0,-5 0 0,23 0 0,-35 0 0,-5 0 0,-15 0 0,-8 0 0,-3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7:04:22.60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53 16383,'67'0'0,"-4"0"0,-11 0 0,0 0 0,0 0 0,-6 0 0,-10 0 0,-10 0 0,-9 0 0,9 0 0,-6 0 0,16 0 0,-14 0 0,6 0 0,5 0 0,-10 0 0,11 0 0,-15 0 0,0 0 0,0 0 0,0 0 0,-2 0 0,0 0 0,0 0 0,0 0 0,2 0 0,14 0 0,-10 0 0,26 0 0,-27 0 0,12 0 0,0 0 0,-11 0 0,10 0 0,1 0 0,4 0 0,-1 0 0,11 0 0,-25 0 0,10 0 0,-14 0 0,1 0 0,-1 0 0,0 0 0,-2 0 0,-1 0 0,-2 0 0,9 0 0,-5 0 0,6 0 0,-8 0 0,4 0 0,12 0 0,-6 0 0,8 0 0,-15 0 0,0 0 0,0 0 0,3-23 0,-10 17 0,-1-17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7:04:24.87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 16383,'92'0'0,"-8"0"0,-32 0 0,0 0 0,0 0 0,0 0 0,21 0 0,-16 0 0,16 0 0,-21 0 0,-14 0 0,10 0 0,-25 0 0,11 0 0,-15 0 0,0 0 0,15 0 0,-12 0 0,27 0 0,-12 11 0,15 4 0,0-1 0,-14 6 0,10-18 0,-25 15 0,10-15 0,-13 7 0,-10-3 0,-1 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23T17:04:26.88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979 15 16383,'77'-8'0,"-6"1"0,2 7 0,-16 0 0,2 0 0,-11 0 0,-10 0 0,8 0 0,-12 0 0,-8 0 0,-11 0 0,17 0 0,-11 0 0,27 0 0,-10 0 0,14 0 0,0 0 0,0 0 0,-15 0 0,-3 0 0,-15 0 0,0 0 0,-2 0 0,-1 0 0,-2 0 0,3 0 0,0 0 0,2 0 0,35 0 0,-11 0 0,30 0 0,-21 12 0,21-9 0,-30 8 0,26 1 0,-46-9 0,10 8 0,-14-11 0,1 0 0,-83 0 0,10 0 0,-8 0 0,-20 0 0,-8 0 0,15 0 0,-3 0 0,2 0 0,7 0 0,2 0 0,-2 0 0,-8 0 0,-3 0 0,0 0 0,1 0 0,0 0 0,-1 0 0,1 0 0,0 0 0,0 0 0,-1 0 0,0 0 0,2 0 0,9 0 0,1 0 0,1 0 0,-33 0 0,5 0 0,25 0 0,5 0 0,9 0 0,5 0 0,-24 0 0,37 0 0,3 0 0,14 0 0,10 0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20:21:00.388"/>
    </inkml:context>
    <inkml:brush xml:id="br0">
      <inkml:brushProperty name="width" value="0.05" units="cm"/>
      <inkml:brushProperty name="height" value="0.05" units="cm"/>
      <inkml:brushProperty name="color" value="#E71225"/>
    </inkml:brush>
  </inkml:definitions>
  <inkml:trace contextRef="#ctx0" brushRef="#br0">0 6378 24575,'0'-13'0,"0"1"0,0 2 0,0 0 0,0 0 0,0 1 0,5-1 0,-4-1 0,3 1 0,-4-2 0,6 1 0,-5 0 0,4 0 0,-5 0 0,5 0 0,-3-1 0,3 0 0,0 0 0,-3 0 0,3 0 0,0 0 0,-4 0 0,5 0 0,-6 0 0,5 0 0,-4 0 0,5 0 0,-1 0 0,-4 0 0,4 0 0,1 0 0,-5 0 0,4 0 0,-5 0 0,6 0 0,-5 0 0,4 0 0,1 0 0,-5 0 0,4 0 0,0 0 0,-3 0 0,3 0 0,0 0 0,-3-1 0,3 1 0,-5 0 0,0 0 0,5 0 0,-4 0 0,5 0 0,-6 0 0,5 0 0,-4 0 0,5-9 0,-6 7 0,5-7 0,-4 9 0,4 0 0,1 0 0,-5 0 0,4 0 0,-5 0 0,6 0 0,-5-15 0,4 12 0,1-12 0,-5 15 0,4 0 0,-5-9 0,0 7 0,5-7 0,-3-1 0,3 8 0,2-16 0,-5 16 0,5-17 0,-2 17 0,-3-16 0,3 16 0,2-17 0,-5 8 0,5 0 0,0-7 0,-5 15 0,5-15 0,0 7 0,-5-1 0,5-6 0,0 7 0,-5-10 0,5 10 0,0-7 0,-5 15 0,5-15 0,-7 7 0,6-6 0,-5-2 0,11 2 0,-10 6 0,5-8 0,0 8 0,-5-9 0,5-1 0,-7 1 0,6 8 0,-5-6 0,4 7 0,-5-1 0,0-6 0,0 16 0,6-7 0,-5 0 0,4 6 0,-5-6 0,0 0 0,0 7 0,5-7 0,-3 0 0,3 6 0,-5-15 0,0 16 0,7-16 0,-5 15 0,5-15 0,-7 16 0,0-7 0,0 0 0,7-3 0,-5 1 0,5-13 0,-7 12 0,7-14 0,-5 15 0,5-8 0,-1 17 0,-5-7 0,4 0 0,-5 7 0,0-16 0,0 15 0,7-15 0,-5 16 0,5-16 0,-7 15 0,0-15 0,0 16 0,0-16 0,0 15 0,7-15 0,-5 16 0,5-7 0,-7 0 0,0 6 0,0-6 0,0 9 0,0-9 0,0 7 0,0-7 0,0 0 0,0 6 0,0-15 0,0 16 0,0-16 0,5 15 0,-3-15 0,3 1 0,-5-4 0,0-5 0,0 14 0,0-6 0,0 7 0,0 0 0,0-8 0,0 8 0,0-9 0,0-1 0,0 1 0,0-1 0,0 1 0,0-1 0,0 1 0,0 0 0,0-14 0,7 10 0,-5-9 0,5 12 0,-7 1 0,0 0 0,0-1 0,0 1 0,0-1 0,0 10 0,0-7 0,0-8 0,0 3 0,0-11 0,0 14 0,0 9 0,0-7 0,0 6 0,0 1 0,0-7 0,0 16 0,0-17 0,0 17 0,0-16 0,0 16 0,0-17 0,0 17 0,0-16 0,0 16 0,0-17 0,0 8 0,0-6 0,0-2 0,0 11 0,0-10 0,0 15 0,0-15 0,0 16 0,0-7 0,0 0 0,0 6 0,0-15 0,-5 16 0,3-7 0,-3 0 0,0 7 0,3-16 0,-3 15 0,5-15 0,0 16 0,0-16 0,0 16 0,0-17 0,0 17 0,0-16 0,0 7 0,0-1 0,0-6 0,0 7 0,0-9 0,0-1 0,0 1 0,0-1 0,0 1 0,0-1 0,0 1 0,0-14 0,0 11 0,0-11 0,0 14 0,0-1 0,0 10 0,0-7 0,0 7 0,0-10 0,0 10 0,0-7 0,0-8 0,0 11 0,0-9 0,0 24 0,0-9 0,0 7 0,0-7 0,0 9 0,0 0 0,0 0 0,0-9 0,0 6 0,0-6 0,0 0 0,0 7 0,5-7 0,-3 9 0,3 0 0,0 5 0,-3-4 0,8 5 0,-9-7 0,10 1 0,-10 0 0,12-9 0,-11 7 0,10-7 0,-11 9 0,5 0 0,-1 0 0,1-5 0,1 3 0,4-3 0,-10 5 0,9 5 0,-8-4 0,8 5 0,-3-6 0,0 0 0,3 0 0,-3 0 0,4 0 0,-4 0 0,3 5 0,-3 2 0,5 5 0,0 0 0,-1 0 0,0 0 0,0 0 0,0 0 0,1 0 0,-1 0 0,1 0 0,-1 0 0,0 0 0,-1 0 0,1 0 0,-6 5 0,5-3 0,-3 8 0,3-4 0,2 0 0,-6 4 0,4-9 0,-3 10 0,5-5 0,-6 6 0,5-5 0,-4 3 0,-1-3 0,5 5 0,-10 0 0,10-6 0,-10 5 0,9-5 0,-8 6 0,8 0 0,-3 0 0,-1 0 0,5 0 0,-5 0 0,1-1 0,4 1 0,-5 0 0,8 9 0,-7-7 0,5 7 0,-10-9 0,3 0 0,2 9 0,-5-7 0,10 7 0,-10 0 0,3-7 0,2 16 0,-5-16 0,5 16 0,-2-16 0,-4 16 0,5-16 0,-6 16 0,5-16 0,-4 16 0,5-15 0,-6 15 0,0-16 0,0 16 0,0-7 0,0 9 0,5-9 0,-4 8 0,4-8 0,-5 0 0,0 7 0,0-7 0,0 1 0,0 6 0,0-7 0,0 9 0,0 0 0,0 1 0,0-10 0,0 7 0,0-7 0,0 1 0,8 20 0,-7-27 0,6 27 0,-7-30 0,0 16 0,0-16 0,7 16 0,-5-16 0,5 16 0,-7-16 0,0 17 0,0-17 0,7 15 0,-5-15 0,5 6 0,-7-8 0,0 9 0,5-7 0,-4 7 0,5 0 0,-6-7 0,7 16 0,-5-15 0,5 6 0,-7 0 0,5-7 0,-4 7 0,5-9 0,-6-1 0,7 10 0,-5-6 0,5 5 0,-7 1 0,0-6 0,7 20 0,-5-20 0,5 12 0,-7-6 0,5-7 0,-4 7 0,12 0 0,-11-7 0,5 7 0,0 0 0,-5-7 0,10 7 0,-10-9 0,8 0 0,-9 8 0,5-6 0,-1 7 0,-4 0 0,5-7 0,-1 7 0,-4 0 0,4-7 0,2 16 0,-5-16 0,12 16 0,-12-16 0,13 16 0,-14-15 0,14 29 0,-14-26 0,14 26 0,-13-21 0,12 9 0,-12-8 0,12 6 0,-12-7 0,5 9 0,0 1 0,-5-1 0,12 0 0,-12 0 0,10-8 0,-10 6 0,3-7 0,2 9 0,-5 1 0,12-1 0,-3 13 0,-2-9 0,8 9 0,-16-13 0,14 1 0,-13-1 0,12 0 0,-12 1 0,12-1 0,-12 0 0,12 1 0,-5-1 0,7 0 0,-7 0 0,5 1 0,4 26 0,0-20 0,8 21 0,-10-28 0,0 1 0,0-1 0,2 13 0,-1-9 0,1 9 0,-2-12 0,2 12 0,-2-10 0,2 10 0,9 1 0,-8-11 0,8 11 0,0-1 0,-1-10 0,3 11 0,2-14 0,-6 0 0,11 14 0,-3-11 0,3 10 0,-3-12 0,-1-1 0,0 0 0,1 0 0,12 5 0,-10-4 0,11 3 0,-14-4 0,0-7 0,1 6 0,-1-13 0,0 12 0,15-5 0,-11 8 0,11-8 0,-15-2 0,-9-9 0,7 2 0,-16-4 0,7 2 0,-9-2 0,0 0 0,0-6 0,0 5 0,-1-5 0,1 1 0,0 4 0,0-10 0,0 10 0,0-5 0,0 6 0,0-5 0,0 3 0,8-1 0,-5 3 0,6 2 0,0-1 0,-7 0 0,7 0 0,-1 1 0,4 0 0,1 10 0,5-6 0,-5 12 0,8-12 0,-1 5 0,0 0 0,0-5 0,1 6 0,-1-8 0,0 0 0,1 0 0,-1 0 0,-9-2 0,7 2 0,-6-2 0,8 2 0,0 0 0,-9-2 0,7 2 0,-6-2 0,8 2 0,-9-1 0,7 0 0,-6-8 0,-1 6 0,7-5 0,-16 4 0,16-3 0,-16 1 0,16-8 0,-16 8 0,31-1 0,-18-2 0,19 7 0,-13-5 0,-1 0 0,0 5 0,1-5 0,-1 7 0,0-7 0,13 8 0,-9-8 0,9 9 0,-12-9 0,-1 5 0,-9-12 0,7 5 0,-16-2 0,16-3 0,-16 3 0,16-5 0,-16 0 0,7 0 0,0 0 0,-7 0 0,16 7 0,-15-5 0,15 5 0,-16-7 0,7 0 0,0 0 0,-7 5 0,16-3 0,-16 3 0,16-5 0,8 7 0,-2-5 0,10 12 0,-13-12 0,-1 5 0,0 0 0,-8-5 0,5 5 0,-5 0 0,-1-5 0,7 5 0,-7 0 0,9-5 0,1 5 0,-10-1 0,7-5 0,-7 4 0,0 1 0,7-5 0,-15 4 0,15-5 0,-16 0 0,7 5 0,-1-3 0,-5 3 0,15 2 0,-16-5 0,16 5 0,-16-2 0,16-3 0,-16 8 0,16-8 0,-7 3 0,1 0 0,11 2 0,-10-1 0,3 5 0,2-10 0,-16 5 0,16 1 0,-15-6 0,15 7 0,-16-8 0,16 7 0,-7-5 0,0 5 0,7-7 0,-16 0 0,7 0 0,0 0 0,-6 0 0,5 5 0,1-4 0,-6 5 0,15-6 0,-16 0 0,16 7 0,-16-6 0,7 7 0,0-8 0,-7 0 0,7 5 0,5-4 0,-10 5 0,10-6 0,-5 0 0,-7 5 0,7-4 0,-9 4 0,0-5 0,9 8 0,-7-7 0,16 14 0,-16-14 0,7 12 0,-9-12 0,9 4 0,-7 1 0,16-5 0,-16 10 0,7-10 0,-9 9 0,9-8 0,-7 8 0,7-8 0,-9 3 0,0 0 0,0-3 0,0 3 0,-1 0 0,1-4 0,0 10 0,0-10 0,0 5 0,0-6 0,0 0 0,5 0 0,-9 5 0,8-4 0,-11 4 0,6-5 0,-2 0 0,1 0 0,-2 0 0,-3 0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15T20:21:15.247"/>
    </inkml:context>
    <inkml:brush xml:id="br0">
      <inkml:brushProperty name="width" value="0.05" units="cm"/>
      <inkml:brushProperty name="height" value="0.05" units="cm"/>
      <inkml:brushProperty name="color" value="#E71225"/>
    </inkml:brush>
  </inkml:definitions>
  <inkml:trace contextRef="#ctx0" brushRef="#br0">7169 35 24575,'0'19'0,"0"2"0,0 12 0,0-1 0,0 13 0,0-9 0,-7 9 0,5-13 0,-5 1 0,0-1 0,0-9 0,-2 7 0,-1-16 0,8 16 0,-8-16 0,1 17 0,2-17 0,-8 16 0,8-16 0,-1 16 0,-3-16 0,3 16 0,0-16 0,-6 15 0,13-6 0,-11 0 0,10-3 0,-10 1 0,5-6 0,-2 6 0,-4 0 0,6-7 0,-1 16 0,-3-16 0,3 16 0,0-7 0,-4 0 0,11-2 0,-12 0 0,11-7 0,-12 16 0,12-15 0,-13 15 0,8-11 0,-6 3 0,6-5 0,-5 4 0,5-7 0,-2 7 0,-1-10 0,1 10 0,2-6 0,-5 6 0,5-10 0,0 10 0,-3-6 0,1 15 0,-4-16 0,0 7 0,-1 0 0,1-7 0,-3 16 0,2-7 0,0 0 0,-9 7 0,8-15 0,-15 15 0,16-16 0,-16 16 0,6-7 0,-1 9 0,-6-7 0,6 6 0,-7-6 0,-1 7 0,10-8 0,-7 6 0,6-7 0,-8 2 0,8-4 0,-6 2 0,0 8 0,-5-4 0,-4 3 0,6-14 0,10-2 0,-7 9 0,6-7 0,1 6 0,-7-7 0,6-1 0,1 1 0,-7 0 0,6-1 0,1 1 0,-7 0 0,6-1 0,-8 3 0,-1-1 0,1 0 0,0 0 0,-14 2 0,11-2 0,-2 1 0,7-2 0,7-8 0,-1 6 0,-6-5 0,7-1 0,0 6 0,-7-12 0,6 11 0,-8-3 0,-1 0 0,1 6 0,0-7 0,-1 1 0,1 6 0,-14-4 0,10-2 0,-9 7 0,0-5 0,9-1 0,-10 6 0,14-14 0,-13 14 0,9-7 0,-23 2 0,24 3 0,-53-12 0,46 5 0,-33-7 0,43 0 0,8 6 0,-6-5 0,-33 4 0,21-5 0,-44 0 0,49 0 0,-9 0 0,22 0 0,-6 0 0,7 0 0,-10 0 0,1 0 0,-14 0 0,11 0 0,-11 0 0,1 0 0,-4 0 0,1 0 0,-11 0 0,11 0 0,-14 0 0,1 0 0,-1 0 0,1 0 0,-1 0 0,1 0 0,-1 0 0,0 0 0,1 0 0,13 0 0,2 0 0,1 0 0,9 0 0,-9-7 0,12 5 0,1-12 0,-15 5 0,20-6 0,-18 0 0,22 8 0,0-6 0,-8 5 0,17 0 0,-7-4 0,0 10 0,7-8 0,-7 3 0,-1 0 0,-1-5 0,0 5 0,-8-9 0,8 2 0,-9-3 0,-1 1 0,10 2 0,-7-2 0,6 2 0,-8-3 0,-1 1 0,1 0 0,-1 0 0,-12-12 0,10 10 0,-24-12 0,9-1 0,1 9 0,2-8 0,24 15 0,-7 0 0,15 2 0,-15-3 0,16 4 0,-16-4 0,15 4 0,-15-4 0,16 3 0,-7-1 0,9 2 0,-9-1 0,6 5 0,-8-13 0,11 12 0,3-12 0,-1 9 0,3 0 0,-5 0 0,-9-2 0,7 1 0,-7-1 0,7-7 0,1 7 0,-2-16 0,-7 14 0,4-15 0,-4 15 0,7-14 0,0 6 0,1 1 0,-2-7 0,4 16 0,-9-22 0,7 20 0,-7-19 0,-1 19 0,6-6 0,-7-1 0,10 9 0,0-7 0,-1 0 0,-8 5 0,6-6 0,-7-1 0,1 7 0,6-6 0,-7-1 0,3 8 0,2-16 0,-12 14 0,12-14 0,-3 15 0,-2-14 0,8 15 0,-8-15 0,11 16 0,-2-7 0,7 0 0,-3 6 0,3-6 0,-5 9 0,5 0 0,-3 0 0,8 0 0,-14-5 0,8 3 0,-4-3 0,1 5 0,5 0 0,-6 0 0,0 0 0,0 0 0,-2-9 0,1 7 0,-1-8 0,3 10 0,-2 0 0,1 0 0,0 0 0,-1-9 0,0 7 0,-1-7 0,2 9 0,-2-9 0,2 7 0,-2-8 0,2 10 0,5-9 0,-3 7 0,3-7 0,-7 0 0,2 7 0,3-7 0,-4-1 0,6 8 0,-7-7 0,2 4 0,0 3 0,6-3 0,-5 5 0,4 0 0,1 0 0,-5 0 0,5 1 0,0-1 0,-4 1 0,3-1 0,-5 0 0,6 0 0,-5 5 0,4-4 0,0 5 0,-3-6 0,8 0 0,-8 5 0,8-4 0,-8 5 0,4-6 0,-6 1 0,7 0 0,-5 0 0,4 0 0,1 1 0,-5-1 0,9 1 0,-10-2 0,10 2 0,-10-2 0,10 2 0,-9-1 0,9 1 0,-4 0 0,1 5 0,3-5 0,-4 12 0,5-6 0,0 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94" name="Google Shape;9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0641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55214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Asthma- characterised by reversible bronchoconstriction (narrowing of airways)</a:t>
            </a:r>
          </a:p>
          <a:p>
            <a:pPr marL="0" lvl="0" indent="0" algn="l" rtl="0">
              <a:lnSpc>
                <a:spcPct val="100000"/>
              </a:lnSpc>
              <a:spcBef>
                <a:spcPts val="0"/>
              </a:spcBef>
              <a:spcAft>
                <a:spcPts val="0"/>
              </a:spcAft>
              <a:buClr>
                <a:schemeClr val="dk1"/>
              </a:buClr>
              <a:buSzPts val="1200"/>
              <a:buFont typeface="Calibri"/>
              <a:buNone/>
            </a:pPr>
            <a:r>
              <a:rPr lang="en-GB" dirty="0"/>
              <a:t>COPD- irreversible (fixed) bronchoconstriction causing airflow limitation</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88084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Procedure is the same as for volume-time plot. Instead we plot flow per unit time as a function of volume. </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1994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Normally when patients blow into a peak flow meter, flow decreases linearly with volume remaining in the lungs.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Obstruction- flow problem characterised by </a:t>
            </a:r>
            <a:r>
              <a:rPr lang="en-GB" b="1" dirty="0"/>
              <a:t>scalloped curve</a:t>
            </a:r>
            <a:r>
              <a:rPr lang="en-GB" dirty="0"/>
              <a:t>; lungs can expand and are compliant but due to bronchoconstriction (airway narrowing) it takes a long time to expel air from the lungs during expiration.</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Restriction- decreased expansion ability of lungs; volume problem; FVC is low and &lt; 80% of predicted.</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5711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15362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292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Image source: https://</a:t>
            </a:r>
            <a:r>
              <a:rPr lang="en-GB" dirty="0" err="1"/>
              <a:t>www.bing.com</a:t>
            </a:r>
            <a:r>
              <a:rPr lang="en-GB" dirty="0"/>
              <a:t>/images/</a:t>
            </a:r>
            <a:r>
              <a:rPr lang="en-GB" dirty="0" err="1"/>
              <a:t>search?view</a:t>
            </a:r>
            <a:r>
              <a:rPr lang="en-GB" dirty="0"/>
              <a:t>=detailV2&amp;ccid=VkR8x7s5&amp;id=8A0398CFDD5A873CCE2BF2BAC914A68B8CF2A9EE&amp;thid=OIP.VkR8x7s5QiHojI2NeVBlEwHaFj&amp;mediaurl=https%3a%2f%2fimage.slidesharecdn.com%2fbetaadrenergicblockers-150412052808-conversion-gate01-170824180220%2f95%2fbetaadrenergicblockers-150412052808conversiongate01-6-638.jpg%3fcb%3d1503597778&amp;cdnurl=https%3a%2f%2fth.bing.com%2fth%2fid%2fR.56447cc7bb394221e88c8d8d79506513%3frik%3d7qnyjIumFMm68g%26pid%3dImgRaw%26r%3d0%26sres%3d1%26sresct%3d1%26srh%3d799%26srw%3d1065&amp;exph=479&amp;expw=638&amp;q=beta+2+receptors+in+lungs+diagram&amp;simid=608051774903443140&amp;FORM=</a:t>
            </a:r>
            <a:r>
              <a:rPr lang="en-GB" dirty="0" err="1"/>
              <a:t>IRPRST&amp;ck</a:t>
            </a:r>
            <a:r>
              <a:rPr lang="en-GB" dirty="0"/>
              <a:t>=E0BDB381EF5385CD86B4CC2246519A5E&amp;selectedIndex=1&amp;ajaxhist=0&amp;ajaxserp=0</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2009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38991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783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02" name="Google Shape;102;p3: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US" sz="1200">
                <a:solidFill>
                  <a:schemeClr val="dk1"/>
                </a:solidFill>
                <a:latin typeface="Arial"/>
                <a:ea typeface="Arial"/>
                <a:cs typeface="Arial"/>
                <a:sym typeface="Arial"/>
              </a:rPr>
              <a:t>2</a:t>
            </a:fld>
            <a:endParaRPr sz="12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Image source: https://</a:t>
            </a:r>
            <a:r>
              <a:rPr lang="en-GB" dirty="0" err="1"/>
              <a:t>www.bing.com</a:t>
            </a:r>
            <a:r>
              <a:rPr lang="en-GB" dirty="0"/>
              <a:t>/images/</a:t>
            </a:r>
            <a:r>
              <a:rPr lang="en-GB" dirty="0" err="1"/>
              <a:t>search?view</a:t>
            </a:r>
            <a:r>
              <a:rPr lang="en-GB" dirty="0"/>
              <a:t>=detailV2&amp;ccid=oKz5iD0g&amp;id=9C7342FBD7B848FC2396B54EDE96B08AEF640ECC&amp;thid=OIP.oKz5iD0gJNccceXs7FfwcwAAAA&amp;mediaurl=https%3a%2f%2fpsychonautwiki.org%2fw%2fimages%2f4%2f40%2fAgonists_and_antagonists.png&amp;cdnurl=https%3a%2f%2fth.bing.com%2fth%2fid%2fR.a0acf9883d2024d71c71e5ecec57f073%3frik%3dzA5k74qwlt5OtQ%26pid%3dImgRaw%26r%3d0%26sres%3d1%26sresct%3d1%26srh%3d800%26srw%3d1059&amp;exph=358&amp;expw=474&amp;q=</a:t>
            </a:r>
            <a:r>
              <a:rPr lang="en-GB" dirty="0" err="1"/>
              <a:t>Agonist+vs+Antagonist+Drugs&amp;simid</a:t>
            </a:r>
            <a:r>
              <a:rPr lang="en-GB" dirty="0"/>
              <a:t>=608051903743332857&amp;FORM=</a:t>
            </a:r>
            <a:r>
              <a:rPr lang="en-GB" dirty="0" err="1"/>
              <a:t>IRPRST&amp;ck</a:t>
            </a:r>
            <a:r>
              <a:rPr lang="en-GB" dirty="0"/>
              <a:t>=C5BF9FB267B982F04AE84D6474462815&amp;selectedIndex=4&amp;ajaxhist=0&amp;ajaxserp=0</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7365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00628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6912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Surface tension-  cohesive force acting at the liquid air interface which acts to pull water molecules closer together and reduce surface area. If surface tension is too strong, it will result in alveolar collapse.</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https://</a:t>
            </a:r>
            <a:r>
              <a:rPr lang="en-GB" dirty="0" err="1"/>
              <a:t>www.bing.com</a:t>
            </a:r>
            <a:r>
              <a:rPr lang="en-GB" dirty="0"/>
              <a:t>/images/</a:t>
            </a:r>
            <a:r>
              <a:rPr lang="en-GB" dirty="0" err="1"/>
              <a:t>search?view</a:t>
            </a:r>
            <a:r>
              <a:rPr lang="en-GB" dirty="0"/>
              <a:t>=detailV2&amp;ccid=gK8gc4HX&amp;id=E325C6CDF4EB39FA687FB001FF363B16EBC97D15&amp;thid=OIP.gK8gc4HX1qafnOa8410RQgHaF3&amp;mediaurl=https%3a%2f%2fohiostate.pressbooks.pub%2fapp%2fuploads%2fsites%2f36%2f2017%2f05%2fAlveoli-with-labels-1024x811.jpg&amp;cdnurl=https%3a%2f%2fth.bing.com%2fth%2fid%2fR.80af207381d7d6a69f9ce6bce35d1142%3frik%3dFX3J6xY7Nv8BsA%26pid%3dImgRaw%26r%3d0&amp;exph=811&amp;expw=1024&amp;q=</a:t>
            </a:r>
            <a:r>
              <a:rPr lang="en-GB" dirty="0" err="1"/>
              <a:t>alvaoeli+histolgy+diagram&amp;simid</a:t>
            </a:r>
            <a:r>
              <a:rPr lang="en-GB" dirty="0"/>
              <a:t>=608017900494398684&amp;FORM=</a:t>
            </a:r>
            <a:r>
              <a:rPr lang="en-GB" dirty="0" err="1"/>
              <a:t>IRPRST&amp;ck</a:t>
            </a:r>
            <a:r>
              <a:rPr lang="en-GB" dirty="0"/>
              <a:t>=F0D06185D30BF8EFF09A20415C4411B1&amp;selectedIndex=1&amp;ajaxhist=0&amp;ajaxserp=0</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0752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Surface tension-  cohesive force acting at the liquid air interface which acts to pull water molecules closer together and reduce surface area. If surface tension is too strong, it will result in alveolar collapse.</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4360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https://</a:t>
            </a:r>
            <a:r>
              <a:rPr lang="en-GB" dirty="0" err="1"/>
              <a:t>www.bing.com</a:t>
            </a:r>
            <a:r>
              <a:rPr lang="en-GB" dirty="0"/>
              <a:t>/images/</a:t>
            </a:r>
            <a:r>
              <a:rPr lang="en-GB" dirty="0" err="1"/>
              <a:t>search?view</a:t>
            </a:r>
            <a:r>
              <a:rPr lang="en-GB" dirty="0"/>
              <a:t>=detailV2&amp;ccid=dYm7684a&amp;id=1D590E19A53F26D273D180E00AC3B1C6ACA7C969&amp;thid=OIP.dYm7684ao5thk_ekNvd6BwHaCq&amp;mediaurl=https%3a%2f%2f66.media.tumblr.com%2f6430554ffb52f91882b2192ebb123e78%2ftumblr_pgxm5u0Pqf1uybg0co1_1280.png&amp;cdnurl=https%3a%2f%2fth.bing.com%2fth%2fid%2fR.7589bbebce1aa39b6193f7a436f77a07%3frik%3dacmnrMaxwwrggA%26pid%3dImgRaw%26r%3d0&amp;exph=374&amp;expw=1038&amp;q=laplace%27s+law&amp;simid=608047089078599671&amp;FORM=</a:t>
            </a:r>
            <a:r>
              <a:rPr lang="en-GB" dirty="0" err="1"/>
              <a:t>IRPRST&amp;ck</a:t>
            </a:r>
            <a:r>
              <a:rPr lang="en-GB" dirty="0"/>
              <a:t>=BC795F00A85653F7861839CEC7B2CE96&amp;selectedIndex=8&amp;ajaxhist=0&amp;ajaxserp=0</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Surface tension – </a:t>
            </a:r>
            <a:r>
              <a:rPr lang="en-GB" b="1" dirty="0"/>
              <a:t>the force acting </a:t>
            </a:r>
            <a:r>
              <a:rPr lang="en-GB" dirty="0"/>
              <a:t>at liquid-air interface acting to pull water molecules closer together and </a:t>
            </a:r>
            <a:r>
              <a:rPr lang="en-GB" b="1" dirty="0"/>
              <a:t>reduce the surface area</a:t>
            </a:r>
            <a:endParaRPr b="1"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130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https://</a:t>
            </a:r>
            <a:r>
              <a:rPr lang="en-GB" dirty="0" err="1"/>
              <a:t>www.bing.com</a:t>
            </a:r>
            <a:r>
              <a:rPr lang="en-GB" dirty="0"/>
              <a:t>/images/</a:t>
            </a:r>
            <a:r>
              <a:rPr lang="en-GB" dirty="0" err="1"/>
              <a:t>search?view</a:t>
            </a:r>
            <a:r>
              <a:rPr lang="en-GB" dirty="0"/>
              <a:t>=detailV2&amp;ccid=dYm7684a&amp;id=1D590E19A53F26D273D180E00AC3B1C6ACA7C969&amp;thid=OIP.dYm7684ao5thk_ekNvd6BwHaCq&amp;mediaurl=https%3a%2f%2f66.media.tumblr.com%2f6430554ffb52f91882b2192ebb123e78%2ftumblr_pgxm5u0Pqf1uybg0co1_1280.png&amp;cdnurl=https%3a%2f%2fth.bing.com%2fth%2fid%2fR.7589bbebce1aa39b6193f7a436f77a07%3frik%3dacmnrMaxwwrggA%26pid%3dImgRaw%26r%3d0&amp;exph=374&amp;expw=1038&amp;q=laplace%27s+law&amp;simid=608047089078599671&amp;FORM=</a:t>
            </a:r>
            <a:r>
              <a:rPr lang="en-GB" dirty="0" err="1"/>
              <a:t>IRPRST&amp;ck</a:t>
            </a:r>
            <a:r>
              <a:rPr lang="en-GB" dirty="0"/>
              <a:t>=BC795F00A85653F7861839CEC7B2CE96&amp;selectedIndex=8&amp;ajaxhist=0&amp;ajaxserp=0</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Surface tension – </a:t>
            </a:r>
            <a:r>
              <a:rPr lang="en-GB" b="1" dirty="0"/>
              <a:t>the force acting </a:t>
            </a:r>
            <a:r>
              <a:rPr lang="en-GB" dirty="0"/>
              <a:t>at liquid-air interface acting to pull water molecules closer together and </a:t>
            </a:r>
            <a:r>
              <a:rPr lang="en-GB" b="1" dirty="0"/>
              <a:t>reduce the surface area</a:t>
            </a:r>
            <a:endParaRPr b="1"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57300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26724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3860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Primary granules = myeloperoxidase (produces reactive oxygen species for bacterial killing), elastase (hydrolyses elastin in connective tissue to enable migration of leukocyte to site of pathogen), cathepsins &amp; defensins (anti-bacterial proteins)</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8251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Pattern recognition receptors are part of innate immunity- they enable us to respond to pathogens we have not encountered before so don’t have immunological memory against but have encountered in our evolutionary history.</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Toll like receptors are a type of pattern recognition receptor.</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Image source: https://</a:t>
            </a:r>
            <a:r>
              <a:rPr lang="en-GB" dirty="0" err="1"/>
              <a:t>www.bing.com</a:t>
            </a:r>
            <a:r>
              <a:rPr lang="en-GB" dirty="0"/>
              <a:t>/images/</a:t>
            </a:r>
            <a:r>
              <a:rPr lang="en-GB" dirty="0" err="1"/>
              <a:t>search?view</a:t>
            </a:r>
            <a:r>
              <a:rPr lang="en-GB" dirty="0"/>
              <a:t>=detailV2&amp;ccid=</a:t>
            </a:r>
            <a:r>
              <a:rPr lang="en-GB" dirty="0" err="1"/>
              <a:t>klujfxCf&amp;id</a:t>
            </a:r>
            <a:r>
              <a:rPr lang="en-GB" dirty="0"/>
              <a:t>=B9584AC973D751C2B2672355B7074488F1DF8BD3&amp;thid=OIP.klujfxCf6EEREpdKJbdkxQHaEw&amp;mediaurl=https%3a%2f%2fupload.medbullets.com%2ftopic%2f106005%2fimages%2f032917mdstep1pathologyleukocyteextravasation.jpg&amp;cdnurl=https%3a%2f%2fth.bing.com%2fth%2fid%2fR.925ba37f109fe8411112974a25b764c5%3frik%3d04vf8YhEB7dVIw%26pid%3dImgRaw%26r%3d0&amp;exph=964&amp;expw=1500&amp;q=</a:t>
            </a:r>
            <a:r>
              <a:rPr lang="en-GB" dirty="0" err="1"/>
              <a:t>neutrophil+migration+diagram&amp;simid</a:t>
            </a:r>
            <a:r>
              <a:rPr lang="en-GB" dirty="0"/>
              <a:t>=608043958054450600&amp;FORM=</a:t>
            </a:r>
            <a:r>
              <a:rPr lang="en-GB" dirty="0" err="1"/>
              <a:t>IRPRST&amp;ck</a:t>
            </a:r>
            <a:r>
              <a:rPr lang="en-GB" dirty="0"/>
              <a:t>=2B4CD791573A5588D29615E8E5754905&amp;selectedIndex=12&amp;ajaxhist=0&amp;ajaxserp=0</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3002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026890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err="1"/>
              <a:t>IgE</a:t>
            </a:r>
            <a:r>
              <a:rPr lang="en-GB" dirty="0"/>
              <a:t> receptors are on mast cells in tissues, basophils which circulate in blood and eosinophils (also circulate in blood). </a:t>
            </a:r>
          </a:p>
          <a:p>
            <a:pPr marL="0" lvl="0" indent="0" algn="l" rtl="0">
              <a:lnSpc>
                <a:spcPct val="100000"/>
              </a:lnSpc>
              <a:spcBef>
                <a:spcPts val="0"/>
              </a:spcBef>
              <a:spcAft>
                <a:spcPts val="0"/>
              </a:spcAft>
              <a:buClr>
                <a:schemeClr val="dk1"/>
              </a:buClr>
              <a:buSzPts val="1200"/>
              <a:buFont typeface="Calibri"/>
              <a:buNone/>
            </a:pPr>
            <a:r>
              <a:rPr lang="en-GB" dirty="0"/>
              <a:t>Eosinophils restrict the inflammatory response by neutralising histamine therefore are antagonistic in action to mast cells and basophils which secrete histamine. </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Image source: \https://</a:t>
            </a:r>
            <a:r>
              <a:rPr lang="en-GB" dirty="0" err="1"/>
              <a:t>pathologia.ed.ac.uk</a:t>
            </a:r>
            <a:r>
              <a:rPr lang="en-GB" dirty="0"/>
              <a:t>/topic/class-switching/</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93381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err="1"/>
              <a:t>IgE</a:t>
            </a:r>
            <a:r>
              <a:rPr lang="en-GB" dirty="0"/>
              <a:t> receptors are on mast cells in tissues, basophils which circulate in blood and eosinophils (also circulate in blood). </a:t>
            </a:r>
          </a:p>
          <a:p>
            <a:pPr marL="0" lvl="0" indent="0" algn="l" rtl="0">
              <a:lnSpc>
                <a:spcPct val="100000"/>
              </a:lnSpc>
              <a:spcBef>
                <a:spcPts val="0"/>
              </a:spcBef>
              <a:spcAft>
                <a:spcPts val="0"/>
              </a:spcAft>
              <a:buClr>
                <a:schemeClr val="dk1"/>
              </a:buClr>
              <a:buSzPts val="1200"/>
              <a:buFont typeface="Calibri"/>
              <a:buNone/>
            </a:pPr>
            <a:r>
              <a:rPr lang="en-GB" dirty="0"/>
              <a:t>Eosinophils restrict the inflammatory response by neutralising histamine therefore are antagonistic in action to mast cells and basophils which secrete histamine. </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Image source: \https://</a:t>
            </a:r>
            <a:r>
              <a:rPr lang="en-GB" dirty="0" err="1"/>
              <a:t>pathologia.ed.ac.uk</a:t>
            </a:r>
            <a:r>
              <a:rPr lang="en-GB" dirty="0"/>
              <a:t>/topic/class-switching/</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00399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0154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Image source: </a:t>
            </a:r>
            <a:r>
              <a:rPr lang="en-GB" dirty="0" err="1"/>
              <a:t>Biorender</a:t>
            </a:r>
            <a:endParaRPr lang="en-GB" dirty="0"/>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Cross-switching is where B cells change their production of antibodies from IgM to IgA, IgG or </a:t>
            </a:r>
            <a:r>
              <a:rPr lang="en-GB" dirty="0" err="1"/>
              <a:t>IgE</a:t>
            </a:r>
            <a:r>
              <a:rPr lang="en-GB" dirty="0"/>
              <a:t>. The Fc (constant) region is changed but Fab (variable region) stays the same so antigen specificity stays the same but the effector functions of the antibody change, since it can bind to Fc receptors on different immune cells.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b="0" i="0" dirty="0">
                <a:solidFill>
                  <a:srgbClr val="333333"/>
                </a:solidFill>
                <a:effectLst/>
                <a:latin typeface="microsoft yahei" panose="020B0503020204020204" pitchFamily="34" charset="-122"/>
                <a:ea typeface="microsoft yahei" panose="020B0503020204020204" pitchFamily="34" charset="-122"/>
              </a:rPr>
              <a:t>Fc</a:t>
            </a:r>
            <a:r>
              <a:rPr lang="el-GR" b="0" i="0" dirty="0">
                <a:solidFill>
                  <a:srgbClr val="333333"/>
                </a:solidFill>
                <a:effectLst/>
                <a:latin typeface="microsoft yahei" panose="020B0503020204020204" pitchFamily="34" charset="-122"/>
                <a:ea typeface="microsoft yahei" panose="020B0503020204020204" pitchFamily="34" charset="-122"/>
              </a:rPr>
              <a:t>ε</a:t>
            </a:r>
            <a:r>
              <a:rPr lang="en-GB" b="0" i="0" dirty="0">
                <a:solidFill>
                  <a:srgbClr val="333333"/>
                </a:solidFill>
                <a:effectLst/>
                <a:latin typeface="microsoft yahei" panose="020B0503020204020204" pitchFamily="34" charset="-122"/>
                <a:ea typeface="microsoft yahei" panose="020B0503020204020204" pitchFamily="34" charset="-122"/>
              </a:rPr>
              <a:t>RI is a high affinity Fc receptor present on mast cells capable of binding the Fc portion of </a:t>
            </a:r>
            <a:r>
              <a:rPr lang="en-GB" b="0" i="0" dirty="0" err="1">
                <a:solidFill>
                  <a:srgbClr val="333333"/>
                </a:solidFill>
                <a:effectLst/>
                <a:latin typeface="microsoft yahei" panose="020B0503020204020204" pitchFamily="34" charset="-122"/>
                <a:ea typeface="microsoft yahei" panose="020B0503020204020204" pitchFamily="34" charset="-122"/>
              </a:rPr>
              <a:t>IgE</a:t>
            </a:r>
            <a:r>
              <a:rPr lang="en-GB" b="0" i="0" dirty="0">
                <a:solidFill>
                  <a:srgbClr val="333333"/>
                </a:solidFill>
                <a:effectLst/>
                <a:latin typeface="microsoft yahei" panose="020B0503020204020204" pitchFamily="34" charset="-122"/>
                <a:ea typeface="microsoft yahei" panose="020B0503020204020204" pitchFamily="34" charset="-122"/>
              </a:rPr>
              <a:t>. Fc receptors are present on certain immune cells, including B lymphocytes, natural killer cells, macrophages, neutrophils, and mast cells.</a:t>
            </a:r>
          </a:p>
          <a:p>
            <a:pPr marL="0" lvl="0" indent="0" algn="l" rtl="0">
              <a:lnSpc>
                <a:spcPct val="100000"/>
              </a:lnSpc>
              <a:spcBef>
                <a:spcPts val="0"/>
              </a:spcBef>
              <a:spcAft>
                <a:spcPts val="0"/>
              </a:spcAft>
              <a:buClr>
                <a:schemeClr val="dk1"/>
              </a:buClr>
              <a:buSzPts val="1200"/>
              <a:buFont typeface="Calibri"/>
              <a:buNone/>
            </a:pPr>
            <a:endParaRPr lang="en-GB" b="0" i="0" dirty="0">
              <a:solidFill>
                <a:srgbClr val="333333"/>
              </a:solidFill>
              <a:effectLst/>
              <a:latin typeface="microsoft yahei" panose="020B0503020204020204" pitchFamily="34" charset="-122"/>
              <a:ea typeface="microsoft yahei" panose="020B0503020204020204" pitchFamily="34" charset="-122"/>
            </a:endParaRPr>
          </a:p>
          <a:p>
            <a:pPr marL="0" lvl="0" indent="0" algn="l" rtl="0">
              <a:lnSpc>
                <a:spcPct val="100000"/>
              </a:lnSpc>
              <a:spcBef>
                <a:spcPts val="0"/>
              </a:spcBef>
              <a:spcAft>
                <a:spcPts val="0"/>
              </a:spcAft>
              <a:buClr>
                <a:schemeClr val="dk1"/>
              </a:buClr>
              <a:buSzPts val="1200"/>
              <a:buFont typeface="Calibri"/>
              <a:buNone/>
            </a:pPr>
            <a:r>
              <a:rPr lang="en-GB" b="0" i="0" dirty="0">
                <a:solidFill>
                  <a:srgbClr val="333333"/>
                </a:solidFill>
                <a:effectLst/>
                <a:latin typeface="microsoft yahei" panose="020B0503020204020204" pitchFamily="34" charset="-122"/>
                <a:ea typeface="microsoft yahei" panose="020B0503020204020204" pitchFamily="34" charset="-122"/>
              </a:rPr>
              <a:t>Binding of antigens to mast cell-bound </a:t>
            </a:r>
            <a:r>
              <a:rPr lang="en-GB" b="0" i="0" dirty="0" err="1">
                <a:solidFill>
                  <a:srgbClr val="333333"/>
                </a:solidFill>
                <a:effectLst/>
                <a:latin typeface="microsoft yahei" panose="020B0503020204020204" pitchFamily="34" charset="-122"/>
                <a:ea typeface="microsoft yahei" panose="020B0503020204020204" pitchFamily="34" charset="-122"/>
              </a:rPr>
              <a:t>IgE</a:t>
            </a:r>
            <a:r>
              <a:rPr lang="en-GB" b="0" i="0" dirty="0">
                <a:solidFill>
                  <a:srgbClr val="333333"/>
                </a:solidFill>
                <a:effectLst/>
                <a:latin typeface="microsoft yahei" panose="020B0503020204020204" pitchFamily="34" charset="-122"/>
                <a:ea typeface="microsoft yahei" panose="020B0503020204020204" pitchFamily="34" charset="-122"/>
              </a:rPr>
              <a:t> causes cross-linking of mast cells which triggers degranulation (exocytosis of inflammatory mediators).</a:t>
            </a:r>
          </a:p>
          <a:p>
            <a:pPr marL="0" lvl="0" indent="0" algn="l" rtl="0">
              <a:lnSpc>
                <a:spcPct val="100000"/>
              </a:lnSpc>
              <a:spcBef>
                <a:spcPts val="0"/>
              </a:spcBef>
              <a:spcAft>
                <a:spcPts val="0"/>
              </a:spcAft>
              <a:buClr>
                <a:schemeClr val="dk1"/>
              </a:buClr>
              <a:buSzPts val="1200"/>
              <a:buFont typeface="Calibri"/>
              <a:buNone/>
            </a:pPr>
            <a:endParaRPr lang="en-GB" b="0" i="0" dirty="0">
              <a:solidFill>
                <a:srgbClr val="333333"/>
              </a:solidFill>
              <a:effectLst/>
              <a:latin typeface="microsoft yahei" panose="020B0503020204020204" pitchFamily="34" charset="-122"/>
              <a:ea typeface="microsoft yahei" panose="020B0503020204020204" pitchFamily="34" charset="-122"/>
            </a:endParaRPr>
          </a:p>
          <a:p>
            <a:pPr marL="0" lvl="0" indent="0" algn="l" rtl="0">
              <a:lnSpc>
                <a:spcPct val="100000"/>
              </a:lnSpc>
              <a:spcBef>
                <a:spcPts val="0"/>
              </a:spcBef>
              <a:spcAft>
                <a:spcPts val="0"/>
              </a:spcAft>
              <a:buClr>
                <a:schemeClr val="dk1"/>
              </a:buClr>
              <a:buSzPts val="1200"/>
              <a:buFont typeface="Calibri"/>
              <a:buNone/>
            </a:pPr>
            <a:r>
              <a:rPr lang="en-GB" b="0" i="0" dirty="0">
                <a:solidFill>
                  <a:srgbClr val="333333"/>
                </a:solidFill>
                <a:effectLst/>
                <a:latin typeface="microsoft yahei" panose="020B0503020204020204" pitchFamily="34" charset="-122"/>
                <a:ea typeface="microsoft yahei" panose="020B0503020204020204" pitchFamily="34" charset="-122"/>
              </a:rPr>
              <a:t>Inflammatory mediators = histamine, prostaglandins, leukotrienes, Kallikrein generating factor</a:t>
            </a:r>
          </a:p>
          <a:p>
            <a:pPr marL="0" lvl="0" indent="0" algn="l" rtl="0">
              <a:lnSpc>
                <a:spcPct val="100000"/>
              </a:lnSpc>
              <a:spcBef>
                <a:spcPts val="0"/>
              </a:spcBef>
              <a:spcAft>
                <a:spcPts val="0"/>
              </a:spcAft>
              <a:buClr>
                <a:schemeClr val="dk1"/>
              </a:buClr>
              <a:buSzPts val="1200"/>
              <a:buFont typeface="Calibri"/>
              <a:buNone/>
            </a:pPr>
            <a:endParaRPr lang="en-GB" b="0" i="0" dirty="0">
              <a:solidFill>
                <a:srgbClr val="333333"/>
              </a:solidFill>
              <a:effectLst/>
              <a:latin typeface="microsoft yahei" panose="020B0503020204020204" pitchFamily="34" charset="-122"/>
              <a:ea typeface="microsoft yahei" panose="020B0503020204020204" pitchFamily="34" charset="-122"/>
            </a:endParaRPr>
          </a:p>
          <a:p>
            <a:pPr marL="0" lvl="0" indent="0" algn="l" rtl="0">
              <a:lnSpc>
                <a:spcPct val="100000"/>
              </a:lnSpc>
              <a:spcBef>
                <a:spcPts val="0"/>
              </a:spcBef>
              <a:spcAft>
                <a:spcPts val="0"/>
              </a:spcAft>
              <a:buClr>
                <a:schemeClr val="dk1"/>
              </a:buClr>
              <a:buSzPts val="1200"/>
              <a:buFont typeface="Calibri"/>
              <a:buNone/>
            </a:pPr>
            <a:r>
              <a:rPr lang="en-GB" b="0" i="0" dirty="0">
                <a:solidFill>
                  <a:srgbClr val="374151"/>
                </a:solidFill>
                <a:effectLst/>
                <a:latin typeface="Open Sans" panose="020F0502020204030204" pitchFamily="34" charset="0"/>
              </a:rPr>
              <a:t>Many of these mediators are preformed and stored in the granules, whereas others are produced de novo on activation of mast cells and basophils. The preformed mediators cause an immediate response and newly synthesised inflammatory mediators may cause a late-phase response 8-12 hours later which is why monitoring anaphylaxis patients is crucial after initial response.</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1563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32213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47987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Image from Nick Weatherly’s Phase 1 lecture slides</a:t>
            </a:r>
          </a:p>
          <a:p>
            <a:pPr marL="0" lvl="0" indent="0" algn="l" rtl="0">
              <a:lnSpc>
                <a:spcPct val="100000"/>
              </a:lnSpc>
              <a:spcBef>
                <a:spcPts val="0"/>
              </a:spcBef>
              <a:spcAft>
                <a:spcPts val="0"/>
              </a:spcAft>
              <a:buClr>
                <a:schemeClr val="dk1"/>
              </a:buClr>
              <a:buSzPts val="1200"/>
              <a:buFont typeface="Calibri"/>
              <a:buNone/>
            </a:pPr>
            <a:r>
              <a:rPr lang="en-GB" dirty="0"/>
              <a:t>Adapted from Underwood’s pathology</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Because the inflammatory mediators are preformed, anaphylaxis is an example of an immediate hypersensitivity reaction. Clinically, the effects begin within 5-10 minutes and peak at 30 minutes. ‘Skin prick’ testing demonstrates how injection with an antigen causes a wheal to appear rapidly- example of T1 hypersensitivity.</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Common allergens for anaphylaxis = bee and wasp venom, antibiotics, latex, peanuts</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18143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err="1"/>
              <a:t>Hameoptysis</a:t>
            </a:r>
            <a:r>
              <a:rPr lang="en-GB" dirty="0"/>
              <a:t>- coughing up blood</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err="1"/>
              <a:t>Hameaturia</a:t>
            </a:r>
            <a:r>
              <a:rPr lang="en-GB" dirty="0"/>
              <a:t>- blood in urine</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630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200"/>
              <a:buNone/>
            </a:pPr>
            <a:r>
              <a:rPr lang="en-GB" dirty="0"/>
              <a:t>Image source: https://</a:t>
            </a:r>
            <a:r>
              <a:rPr lang="en-GB" dirty="0" err="1"/>
              <a:t>www.bing.com</a:t>
            </a:r>
            <a:r>
              <a:rPr lang="en-GB" dirty="0"/>
              <a:t>/images/</a:t>
            </a:r>
            <a:r>
              <a:rPr lang="en-GB" dirty="0" err="1"/>
              <a:t>search?view</a:t>
            </a:r>
            <a:r>
              <a:rPr lang="en-GB" dirty="0"/>
              <a:t>=detailV2&amp;ccid=dT0nOs2X&amp;id=6E210E25ABB2007E310DFE087A67D9F4CE3146F6&amp;thid=OIP.dT0nOs2XouoITRhaM04qyAHaEl&amp;mediaurl=https%3a%2f%2fschematron.org%2fimage%2fspirometry-diagram-2.jpg&amp;cdnurl=https%3a%2f%2fth.bing.com%2fth%2fid%2fR.753d273acd97a2ea084d185a334e2ac8%3frik%3d9kYxzvTZZ3oI%252fg%26pid%3dImgRaw%26r%3d0%26sres%3d1%26sresct%3d1%26srh%3d799%26srw%3d1293&amp;exph=366&amp;expw=592&amp;q=</a:t>
            </a:r>
            <a:r>
              <a:rPr lang="en-GB" dirty="0" err="1"/>
              <a:t>spirometry+grpaph&amp;simid</a:t>
            </a:r>
            <a:r>
              <a:rPr lang="en-GB" dirty="0"/>
              <a:t>=608017097334682657&amp;FORM=</a:t>
            </a:r>
            <a:r>
              <a:rPr lang="en-GB" dirty="0" err="1"/>
              <a:t>IRPRST&amp;ck</a:t>
            </a:r>
            <a:r>
              <a:rPr lang="en-GB" dirty="0"/>
              <a:t>=4FC555106E7CAF2DCB0AC0D64ACA41A7&amp;selectedIndex=4&amp;ajaxhist=0&amp;ajaxserp=0</a:t>
            </a:r>
          </a:p>
          <a:p>
            <a:pPr marL="0" lvl="0" indent="0" algn="l" rtl="0">
              <a:lnSpc>
                <a:spcPct val="100000"/>
              </a:lnSpc>
              <a:spcBef>
                <a:spcPts val="0"/>
              </a:spcBef>
              <a:spcAft>
                <a:spcPts val="0"/>
              </a:spcAft>
              <a:buSzPts val="1200"/>
              <a:buNone/>
            </a:pPr>
            <a:endParaRPr lang="en-GB" dirty="0"/>
          </a:p>
          <a:p>
            <a:pPr marL="0" lvl="0" indent="0" algn="l" rtl="0">
              <a:lnSpc>
                <a:spcPct val="100000"/>
              </a:lnSpc>
              <a:spcBef>
                <a:spcPts val="0"/>
              </a:spcBef>
              <a:spcAft>
                <a:spcPts val="0"/>
              </a:spcAft>
              <a:buSzPts val="1200"/>
              <a:buNone/>
            </a:pPr>
            <a:r>
              <a:rPr lang="en-GB" dirty="0"/>
              <a:t> </a:t>
            </a:r>
            <a:endParaRPr dirty="0"/>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Rhesus D antigens are present on RBC surfaces and are the most immunogenic. Rhesus alleles are codominant.</a:t>
            </a:r>
          </a:p>
          <a:p>
            <a:pPr marL="0" lvl="0" indent="0" algn="l" rtl="0">
              <a:lnSpc>
                <a:spcPct val="100000"/>
              </a:lnSpc>
              <a:spcBef>
                <a:spcPts val="0"/>
              </a:spcBef>
              <a:spcAft>
                <a:spcPts val="0"/>
              </a:spcAft>
              <a:buClr>
                <a:schemeClr val="dk1"/>
              </a:buClr>
              <a:buSzPts val="1200"/>
              <a:buFont typeface="Calibri"/>
              <a:buNone/>
            </a:pPr>
            <a:r>
              <a:rPr lang="en-GB" dirty="0"/>
              <a:t>A rhesus +</a:t>
            </a:r>
            <a:r>
              <a:rPr lang="en-GB" dirty="0" err="1"/>
              <a:t>ve</a:t>
            </a:r>
            <a:r>
              <a:rPr lang="en-GB" dirty="0"/>
              <a:t> person will have rhesus D antigens present on erythrocytes and can have the genotype DD or Dd. A rhesus –</a:t>
            </a:r>
            <a:r>
              <a:rPr lang="en-GB" dirty="0" err="1"/>
              <a:t>ve</a:t>
            </a:r>
            <a:r>
              <a:rPr lang="en-GB" dirty="0"/>
              <a:t> person will not have Rhesus D antigens on erythrocytes and will have genotype dd. When a Rhesus –</a:t>
            </a:r>
            <a:r>
              <a:rPr lang="en-GB" dirty="0" err="1"/>
              <a:t>ve</a:t>
            </a:r>
            <a:r>
              <a:rPr lang="en-GB" dirty="0"/>
              <a:t> person is exposed to Rh D antigens, they will </a:t>
            </a:r>
            <a:r>
              <a:rPr lang="en-GB" b="1" dirty="0"/>
              <a:t>begin</a:t>
            </a:r>
            <a:r>
              <a:rPr lang="en-GB" dirty="0"/>
              <a:t> to make anti-D antibodies. Unlike the ABO blood system, anti-D antibodies are not naturally occurring and require initial exposure to be made,</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96196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58650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6212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8614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Image source: David Fishwick lecture slides</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023966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Source: David Fishwick lecture slides</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NB</a:t>
            </a:r>
            <a:r>
              <a:rPr lang="en-GB" dirty="0">
                <a:sym typeface="Wingdings" pitchFamily="2" charset="2"/>
              </a:rPr>
              <a:t>: COPD patients can have type 1 and 2 respiratory failure. Initially there is type 1 respiratory failure. Over time COPD patients become barrel-chested due to air trapping in the thorax (e.g. inside bullae) which stretches the intercostal muscles  ventilatory pump failure  type 2 respiratory failure.</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438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https://docs.google.com/forms/d/e/1FAIpQLScM8SI9I9NukBozVrPhFJAWzfyBAuiyeT2tVudqY2eO8P5Q7g/viewform?usp=sf_link </a:t>
            </a:r>
            <a:endParaRPr dirty="0"/>
          </a:p>
        </p:txBody>
      </p:sp>
      <p:sp>
        <p:nvSpPr>
          <p:cNvPr id="135" name="Google Shape;1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164989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533654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5762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1301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652377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79175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50380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08186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61215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99845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Image source: Julian Burton histology screencast</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6811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6" name="Google Shape;1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5" name="Google Shape;14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A known concentration and volume of inert tracer gas e.g. helium/nitrogen is inhaled. The patient then breathes in tidally. </a:t>
            </a:r>
            <a:r>
              <a:rPr lang="en-GB" b="1" dirty="0"/>
              <a:t>The final exhaled helium is diluted proportional to the unknown volume of air in the lungs (functional residual capacity).</a:t>
            </a:r>
            <a:endParaRPr lang="en-GB" dirty="0"/>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When the patient puts their mouth on the mouthpiece and breathes tidally, the helium reservoir + patient’s lungs are a closed system i.e. initial amount of helium = final amount of helium</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Source: https://</a:t>
            </a:r>
            <a:r>
              <a:rPr lang="en-GB" dirty="0" err="1"/>
              <a:t>www.youtube.com</a:t>
            </a:r>
            <a:r>
              <a:rPr lang="en-GB" dirty="0"/>
              <a:t>/</a:t>
            </a:r>
            <a:r>
              <a:rPr lang="en-GB" dirty="0" err="1"/>
              <a:t>watch?v</a:t>
            </a:r>
            <a:r>
              <a:rPr lang="en-GB" dirty="0"/>
              <a:t>=4nQApZ8Q0XM</a:t>
            </a: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2803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To get to FRC: end of tidal expiration</a:t>
            </a:r>
          </a:p>
          <a:p>
            <a:pPr marL="0" lvl="0" indent="0" algn="l" rtl="0">
              <a:lnSpc>
                <a:spcPct val="100000"/>
              </a:lnSpc>
              <a:spcBef>
                <a:spcPts val="0"/>
              </a:spcBef>
              <a:spcAft>
                <a:spcPts val="0"/>
              </a:spcAft>
              <a:buClr>
                <a:schemeClr val="dk1"/>
              </a:buClr>
              <a:buSzPts val="1200"/>
              <a:buFont typeface="Calibri"/>
              <a:buNone/>
            </a:pPr>
            <a:endParaRPr lang="en-GB" dirty="0"/>
          </a:p>
          <a:p>
            <a:pPr marL="0" lvl="0" indent="0" algn="l" rtl="0">
              <a:lnSpc>
                <a:spcPct val="100000"/>
              </a:lnSpc>
              <a:spcBef>
                <a:spcPts val="0"/>
              </a:spcBef>
              <a:spcAft>
                <a:spcPts val="0"/>
              </a:spcAft>
              <a:buClr>
                <a:schemeClr val="dk1"/>
              </a:buClr>
              <a:buSzPts val="1200"/>
              <a:buFont typeface="Calibri"/>
              <a:buNone/>
            </a:pPr>
            <a:r>
              <a:rPr lang="en-GB" dirty="0"/>
              <a:t>Boyle’s law- pressure and volume are inversely proportional when mass and temperature of a gas are constant. So when comparing the same substance under 2 sets of conditions, the law can be expressed as P1V1 = P2V2. pressure multiplied by volume is a constant value.</a:t>
            </a:r>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80645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dirty="0"/>
              <a:t>Bullae- thin walled, air-filled spaces in lungs larger than 1cm in diameter. Bullae are not ventilated (air does not pass in and out of them) and are associated with COPD.</a:t>
            </a: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33647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10" name="Google Shape;11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6548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B4E75-73A0-82B9-8DAA-38D9B4E874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D053AE-2A1E-0B0B-4298-CAB4E3869F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FB6B9C7-8958-9D9C-EB1C-D6AEF9C7DCB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9C992512-D902-79BC-5F27-38D85DBF05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C8F168-83C1-AE89-9B2F-00A9DA335D28}"/>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0408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8923-9F0F-95AD-5328-0B73795D57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E0A75E-1BFE-6EE4-B7B8-7F951E6326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CFFBE5-9E5B-79FD-CF26-AE146DBDAC2F}"/>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3F5E2581-7781-E64B-F7FC-C6B64429BA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E8F916-EB73-8C72-23BC-F7239FBFFD43}"/>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569490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512A74-2DDA-6080-63A1-AA1F25ED9FF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A2E1345-FD22-AE7D-6E96-45634B95FE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DED57C-5838-1BC1-55C3-F946C4B155B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1134BE-ECC0-53B4-EF26-F6355BCB5B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F107B0-6A09-12F0-C763-FAF01C4B684C}"/>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8746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F2A3-671E-A2B4-C4EA-E60DA18389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E2802C-3032-A44A-F645-DE286DE694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81FDF8-76E0-0AA0-4ED7-22C3B988B9A9}"/>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C958E33-FC57-187F-917A-2D7118DF01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F8940F-4171-AB27-315B-DDC5789552FE}"/>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0874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42C53-325A-A400-BD1E-AA4199B5CC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D9CEF9-11FD-157F-CBAD-7688B5A1DA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828C2F-AE98-3682-F50A-A7C5C527EE2E}"/>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2B2AF7A-4517-9B7D-F9AA-6623B77059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DE9E24-1189-6A36-5745-13E10500F975}"/>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032962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0EDC8-B831-EE6C-C0E1-EAD5F52D270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807544-C6FA-4E45-B4C0-F8AF89EE25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4AA42D0-B5AC-0B3C-53D1-E34771E2DB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15A7907-7618-D5A5-70D1-D2AA6DEB7AE8}"/>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6A04DE1-1932-8525-8BB8-176907DC7B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C0B345C-87EA-358E-C107-8EDF434D4047}"/>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02872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692F5-2655-D17A-3112-B91B6086BAA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F6A1AA-9360-9002-7726-9DCF49DE31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5A3053-02CF-011A-F53C-B9FF853DC7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21F3DF-0DA4-1E70-F72B-42872E8A08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B4CE0D-8657-9A77-4F93-EA934239A1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D0EFA1-14F9-0FDC-F9B1-A62F1A18941E}"/>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B2C8A309-3E33-1A82-4B7E-BDB33469841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A78CE10-B459-CFC4-FBE9-DA313D1C4E0A}"/>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806378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57863-F275-27A7-6ED8-292578DF55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ABDB65-8F06-DCCE-833E-8A5677DF37C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E3C72D22-DB38-214C-B98F-31D6CA201E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BCE9AE-D5EE-650E-7318-3EA4B739D05D}"/>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188674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A696C7-28F0-D662-2B7E-A36E3DD012C8}"/>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064DD44E-ABB3-F90C-1D91-5C94FF3338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91359F-9A22-FEED-B85F-D28CD6CA1E42}"/>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3027352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6A1A5-81AA-5688-B0F4-74A7EB9156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F5706B2-2529-4C27-B0EB-585C4293E2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80A180-C286-20F4-75BB-DFB87272F7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B53624-F77B-4482-B9AB-5FEAD16CA512}"/>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A47DE46-B9B3-89B2-F843-AC344A124A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7AC71E-E28F-A787-DADE-8E6164594A5F}"/>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0580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E2F54-12A6-A8AF-D5BC-D57B9E8FA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BC34585-8D29-6CAA-0C3F-1F7F40CB28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1C80B89-DCE8-551E-E67D-AB572F4197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F987B-EEE4-468F-2B6D-C3EBCBC98CC8}"/>
              </a:ext>
            </a:extLst>
          </p:cNvPr>
          <p:cNvSpPr>
            <a:spLocks noGrp="1"/>
          </p:cNvSpPr>
          <p:nvPr>
            <p:ph type="dt" sz="half" idx="10"/>
          </p:nvPr>
        </p:nvSpPr>
        <p:spPr/>
        <p:txBody>
          <a:bodyPr/>
          <a:lstStyle/>
          <a:p>
            <a:fld id="{56CB186D-B16F-4529-A214-491248A255E3}" type="datetimeFigureOut">
              <a:rPr lang="en-GB" smtClean="0"/>
              <a:t>24/11/2022</a:t>
            </a:fld>
            <a:endParaRPr lang="en-GB"/>
          </a:p>
        </p:txBody>
      </p:sp>
      <p:sp>
        <p:nvSpPr>
          <p:cNvPr id="6" name="Footer Placeholder 5">
            <a:extLst>
              <a:ext uri="{FF2B5EF4-FFF2-40B4-BE49-F238E27FC236}">
                <a16:creationId xmlns:a16="http://schemas.microsoft.com/office/drawing/2014/main" id="{BB65AC42-7F23-5A90-A3E1-ED41D7252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0BBF79-32BE-3774-121A-287C036BB6ED}"/>
              </a:ext>
            </a:extLst>
          </p:cNvPr>
          <p:cNvSpPr>
            <a:spLocks noGrp="1"/>
          </p:cNvSpPr>
          <p:nvPr>
            <p:ph type="sldNum" sz="quarter" idx="12"/>
          </p:nvPr>
        </p:nvSpPr>
        <p:spPr/>
        <p:txBody>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4952282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4B2987-8CE4-A485-D52A-7490964A39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376E6C6-3474-C502-1F1A-C7EF5DBB5A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4E9A6B-83C5-9151-7B70-FBC44D65EC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CB186D-B16F-4529-A214-491248A255E3}" type="datetimeFigureOut">
              <a:rPr lang="en-GB" smtClean="0"/>
              <a:t>24/11/2022</a:t>
            </a:fld>
            <a:endParaRPr lang="en-GB"/>
          </a:p>
        </p:txBody>
      </p:sp>
      <p:sp>
        <p:nvSpPr>
          <p:cNvPr id="5" name="Footer Placeholder 4">
            <a:extLst>
              <a:ext uri="{FF2B5EF4-FFF2-40B4-BE49-F238E27FC236}">
                <a16:creationId xmlns:a16="http://schemas.microsoft.com/office/drawing/2014/main" id="{3F5C0D08-11AE-BCA9-0CB3-E0D3D95357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E4A6256-839E-0B5F-95B4-70DD0D8D5A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US" smtClean="0"/>
              <a:pPr/>
              <a:t>‹#›</a:t>
            </a:fld>
            <a:endParaRPr lang="en-US"/>
          </a:p>
        </p:txBody>
      </p:sp>
    </p:spTree>
    <p:extLst>
      <p:ext uri="{BB962C8B-B14F-4D97-AF65-F5344CB8AC3E}">
        <p14:creationId xmlns:p14="http://schemas.microsoft.com/office/powerpoint/2010/main" val="1749647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customXml" Target="../ink/ink5.xml"/><Relationship Id="rId1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customXml" Target="../ink/ink2.xml"/><Relationship Id="rId12" Type="http://schemas.openxmlformats.org/officeDocument/2006/relationships/image" Target="../media/image11.png"/><Relationship Id="rId17" Type="http://schemas.openxmlformats.org/officeDocument/2006/relationships/customXml" Target="../ink/ink7.xml"/><Relationship Id="rId2" Type="http://schemas.openxmlformats.org/officeDocument/2006/relationships/notesSlide" Target="../notesSlides/notesSlide13.xml"/><Relationship Id="rId16"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customXml" Target="../ink/ink3.xml"/><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customXml" Target="../ink/ink9.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customXml" Target="../ink/ink8.xml"/><Relationship Id="rId10" Type="http://schemas.openxmlformats.org/officeDocument/2006/relationships/image" Target="../media/image90.png"/><Relationship Id="rId4" Type="http://schemas.openxmlformats.org/officeDocument/2006/relationships/image" Target="../media/image3.png"/><Relationship Id="rId9" Type="http://schemas.openxmlformats.org/officeDocument/2006/relationships/customXml" Target="../ink/ink10.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hyperlink" Target="mailto:aaziz4@sheffield.ac.uk"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5401733" y="5046132"/>
            <a:ext cx="1744133" cy="629398"/>
          </a:xfrm>
          <a:prstGeom prst="rect">
            <a:avLst/>
          </a:prstGeom>
          <a:solidFill>
            <a:schemeClr val="lt1"/>
          </a:solidFill>
          <a:ln>
            <a:noFill/>
          </a:ln>
        </p:spPr>
        <p:txBody>
          <a:bodyPr spcFirstLastPara="1" wrap="square" lIns="91425" tIns="45700" rIns="91425" bIns="45700" anchor="t" anchorCtr="0">
            <a:noAutofit/>
          </a:bodyPr>
          <a:lstStyle/>
          <a:p>
            <a:pPr>
              <a:buSzPts val="3600"/>
            </a:pPr>
            <a:endParaRPr sz="3600">
              <a:solidFill>
                <a:schemeClr val="dk1"/>
              </a:solidFill>
              <a:latin typeface="Radley"/>
              <a:ea typeface="Radley"/>
              <a:cs typeface="Radley"/>
              <a:sym typeface="Radley"/>
            </a:endParaRPr>
          </a:p>
        </p:txBody>
      </p:sp>
      <p:sp>
        <p:nvSpPr>
          <p:cNvPr id="98" name="Google Shape;98;p2"/>
          <p:cNvSpPr txBox="1"/>
          <p:nvPr/>
        </p:nvSpPr>
        <p:spPr>
          <a:xfrm>
            <a:off x="5061475" y="5675530"/>
            <a:ext cx="2734500" cy="646200"/>
          </a:xfrm>
          <a:prstGeom prst="rect">
            <a:avLst/>
          </a:prstGeom>
          <a:solidFill>
            <a:schemeClr val="lt1"/>
          </a:solidFill>
          <a:ln>
            <a:noFill/>
          </a:ln>
        </p:spPr>
        <p:txBody>
          <a:bodyPr spcFirstLastPara="1" wrap="square" lIns="91425" tIns="45700" rIns="91425" bIns="45700" anchor="t" anchorCtr="0">
            <a:spAutoFit/>
          </a:bodyPr>
          <a:lstStyle/>
          <a:p>
            <a:pPr>
              <a:buClr>
                <a:srgbClr val="293267"/>
              </a:buClr>
              <a:buSzPts val="3600"/>
            </a:pPr>
            <a:r>
              <a:rPr lang="en-US" sz="3600" b="1" dirty="0">
                <a:solidFill>
                  <a:srgbClr val="293267"/>
                </a:solidFill>
                <a:latin typeface="Calibri"/>
                <a:ea typeface="Calibri"/>
                <a:cs typeface="Calibri"/>
                <a:sym typeface="Calibri"/>
              </a:rPr>
              <a:t>2022/2023</a:t>
            </a:r>
            <a:endParaRPr sz="3200" b="1" dirty="0">
              <a:solidFill>
                <a:srgbClr val="293267"/>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7CFD43CB-866E-92E0-9942-87A47CB8D2A6}"/>
              </a:ext>
            </a:extLst>
          </p:cNvPr>
          <p:cNvPicPr>
            <a:picLocks noChangeAspect="1"/>
          </p:cNvPicPr>
          <p:nvPr/>
        </p:nvPicPr>
        <p:blipFill>
          <a:blip r:embed="rId3"/>
          <a:stretch>
            <a:fillRect/>
          </a:stretch>
        </p:blipFill>
        <p:spPr>
          <a:xfrm>
            <a:off x="3999633" y="450064"/>
            <a:ext cx="4192731" cy="4192731"/>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30BA028-9C9E-D13F-2A33-CE1335E6D5F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3598" y1="30370" x2="23598" y2="30370"/>
                        <a14:foregroundMark x1="23598" y1="30370" x2="25714" y2="28889"/>
                        <a14:foregroundMark x1="29206" y1="26561" x2="29841" y2="27725"/>
                        <a14:foregroundMark x1="47725" y1="14709" x2="48783" y2="15344"/>
                        <a14:foregroundMark x1="51111" y1="22751" x2="51111" y2="21693"/>
                        <a14:foregroundMark x1="78942" y1="32169" x2="77778" y2="32698"/>
                        <a14:foregroundMark x1="79788" y1="32698" x2="78730" y2="32698"/>
                        <a14:foregroundMark x1="34392" y1="76402" x2="35238" y2="76614"/>
                        <a14:foregroundMark x1="41270" y1="81693" x2="41270" y2="80423"/>
                        <a14:foregroundMark x1="44868" y1="78095" x2="45079" y2="77460"/>
                        <a14:foregroundMark x1="50899" y1="78624" x2="50899" y2="77566"/>
                        <a14:foregroundMark x1="50582" y1="73757" x2="50582" y2="73757"/>
                        <a14:foregroundMark x1="53228" y1="77249" x2="53228" y2="77249"/>
                        <a14:foregroundMark x1="60106" y1="77884" x2="60106" y2="77884"/>
                        <a14:foregroundMark x1="77884" y1="32169" x2="78730" y2="32381"/>
                        <a14:backgroundMark x1="51111" y1="38836" x2="51111" y2="38836"/>
                        <a14:backgroundMark x1="51111" y1="40000" x2="50688" y2="38730"/>
                        <a14:backgroundMark x1="27937" y1="40741" x2="47302" y2="31958"/>
                        <a14:backgroundMark x1="47302" y1="31958" x2="48889" y2="41799"/>
                        <a14:backgroundMark x1="48889" y1="41799" x2="58836" y2="49524"/>
                        <a14:backgroundMark x1="58836" y1="49524" x2="51852" y2="54709"/>
                        <a14:backgroundMark x1="51852" y1="54709" x2="62751" y2="63704"/>
                        <a14:backgroundMark x1="62751" y1="63704" x2="43598" y2="65503"/>
                        <a14:backgroundMark x1="43598" y1="65503" x2="33439" y2="60847"/>
                        <a14:backgroundMark x1="33439" y1="60847" x2="60106" y2="47090"/>
                        <a14:backgroundMark x1="47090" y1="32593" x2="55450" y2="35238"/>
                        <a14:backgroundMark x1="48571" y1="29418" x2="50688" y2="29418"/>
                      </a14:backgroundRemoval>
                    </a14:imgEffect>
                  </a14:imgLayer>
                </a14:imgProps>
              </a:ext>
            </a:extLst>
          </a:blip>
          <a:stretch>
            <a:fillRect/>
          </a:stretch>
        </p:blipFill>
        <p:spPr>
          <a:xfrm>
            <a:off x="2358035" y="-875912"/>
            <a:ext cx="7475929" cy="747592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304800" y="1600201"/>
            <a:ext cx="6841958"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FVC = amount of air that can be exhaled with maximum effort after maximum inspiration</a:t>
            </a:r>
          </a:p>
          <a:p>
            <a:pPr marL="342900" indent="-342900">
              <a:spcBef>
                <a:spcPts val="0"/>
              </a:spcBef>
              <a:buNone/>
            </a:pPr>
            <a:endParaRPr lang="en-GB" dirty="0"/>
          </a:p>
          <a:p>
            <a:pPr marL="342900" indent="-342900">
              <a:spcBef>
                <a:spcPts val="0"/>
              </a:spcBef>
              <a:buNone/>
            </a:pPr>
            <a:r>
              <a:rPr lang="en-GB" dirty="0"/>
              <a:t>FEV1 = amount of air that can be exhaled with maximum effort after maximum inspiration </a:t>
            </a:r>
            <a:r>
              <a:rPr lang="en-GB" b="1" dirty="0"/>
              <a:t>in 1 second</a:t>
            </a:r>
          </a:p>
          <a:p>
            <a:pPr marL="342900" indent="-342900">
              <a:spcBef>
                <a:spcPts val="0"/>
              </a:spcBef>
              <a:buNone/>
            </a:pPr>
            <a:endParaRPr lang="en-GB" b="1" dirty="0"/>
          </a:p>
          <a:p>
            <a:pPr marL="342900" indent="-342900">
              <a:spcBef>
                <a:spcPts val="0"/>
              </a:spcBef>
              <a:buNone/>
            </a:pPr>
            <a:r>
              <a:rPr lang="en-GB" dirty="0"/>
              <a:t>FEV1/ FVC &gt;= 80% is normal i.e. healthy individuals can expire 80% of FVC in 1s</a:t>
            </a:r>
          </a:p>
          <a:p>
            <a:pPr marL="342900" indent="-342900">
              <a:spcBef>
                <a:spcPts val="0"/>
              </a:spcBef>
              <a:buNone/>
            </a:pPr>
            <a:endParaRPr lang="en-GB" b="1"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891841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Spirometry: volume-time curve </a:t>
            </a:r>
            <a:endParaRPr dirty="0"/>
          </a:p>
        </p:txBody>
      </p:sp>
      <p:pic>
        <p:nvPicPr>
          <p:cNvPr id="6" name="Picture 5" descr="Diagram&#10;&#10;Description automatically generated">
            <a:extLst>
              <a:ext uri="{FF2B5EF4-FFF2-40B4-BE49-F238E27FC236}">
                <a16:creationId xmlns:a16="http://schemas.microsoft.com/office/drawing/2014/main" id="{E5CBFF47-9377-DC4D-8D41-5FDA57BBEF7E}"/>
              </a:ext>
            </a:extLst>
          </p:cNvPr>
          <p:cNvPicPr>
            <a:picLocks noChangeAspect="1"/>
          </p:cNvPicPr>
          <p:nvPr/>
        </p:nvPicPr>
        <p:blipFill>
          <a:blip r:embed="rId4"/>
          <a:stretch>
            <a:fillRect/>
          </a:stretch>
        </p:blipFill>
        <p:spPr>
          <a:xfrm>
            <a:off x="7212875" y="1604890"/>
            <a:ext cx="4042611" cy="5253110"/>
          </a:xfrm>
          <a:prstGeom prst="rect">
            <a:avLst/>
          </a:prstGeom>
        </p:spPr>
      </p:pic>
    </p:spTree>
    <p:extLst>
      <p:ext uri="{BB962C8B-B14F-4D97-AF65-F5344CB8AC3E}">
        <p14:creationId xmlns:p14="http://schemas.microsoft.com/office/powerpoint/2010/main" val="3525528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304800" y="1600201"/>
            <a:ext cx="11053011" cy="4525963"/>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GB" dirty="0"/>
              <a:t>Q) How would you diagnose obstruction and restriction using spirometry parameters?</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Spirometry (2)</a:t>
            </a:r>
            <a:endParaRPr dirty="0"/>
          </a:p>
        </p:txBody>
      </p:sp>
    </p:spTree>
    <p:extLst>
      <p:ext uri="{BB962C8B-B14F-4D97-AF65-F5344CB8AC3E}">
        <p14:creationId xmlns:p14="http://schemas.microsoft.com/office/powerpoint/2010/main" val="3222747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304800" y="1600201"/>
            <a:ext cx="99060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FVC = amount of air that can be exhaled with maximum effort after maximum inspiration</a:t>
            </a:r>
          </a:p>
          <a:p>
            <a:pPr marL="342900" indent="-342900">
              <a:spcBef>
                <a:spcPts val="0"/>
              </a:spcBef>
              <a:buNone/>
            </a:pPr>
            <a:r>
              <a:rPr lang="en-GB" dirty="0"/>
              <a:t>FEV1 = amount of air that can be exhaled with maximum effort after maximum inspiration </a:t>
            </a:r>
            <a:r>
              <a:rPr lang="en-GB" b="1" dirty="0"/>
              <a:t>in 1 second</a:t>
            </a:r>
          </a:p>
          <a:p>
            <a:pPr marL="342900" indent="-342900">
              <a:spcBef>
                <a:spcPts val="0"/>
              </a:spcBef>
              <a:buNone/>
            </a:pPr>
            <a:r>
              <a:rPr lang="en-GB" b="1" dirty="0"/>
              <a:t>FEV1 is a good marker of lung health, normal values are FEV1 &gt;= 80% of expected for sex, age etc.</a:t>
            </a:r>
          </a:p>
          <a:p>
            <a:pPr marL="342900" indent="-342900">
              <a:spcBef>
                <a:spcPts val="0"/>
              </a:spcBef>
              <a:buNone/>
            </a:pPr>
            <a:endParaRPr lang="en-GB" b="1"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891841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Spirometry: obstruction and restriction</a:t>
            </a:r>
            <a:endParaRPr dirty="0"/>
          </a:p>
        </p:txBody>
      </p:sp>
      <p:graphicFrame>
        <p:nvGraphicFramePr>
          <p:cNvPr id="2" name="Table 2">
            <a:extLst>
              <a:ext uri="{FF2B5EF4-FFF2-40B4-BE49-F238E27FC236}">
                <a16:creationId xmlns:a16="http://schemas.microsoft.com/office/drawing/2014/main" id="{6A4D66C4-76A3-D141-9C37-0EC4F1F5774F}"/>
              </a:ext>
            </a:extLst>
          </p:cNvPr>
          <p:cNvGraphicFramePr>
            <a:graphicFrameLocks noGrp="1"/>
          </p:cNvGraphicFramePr>
          <p:nvPr>
            <p:extLst>
              <p:ext uri="{D42A27DB-BD31-4B8C-83A1-F6EECF244321}">
                <p14:modId xmlns:p14="http://schemas.microsoft.com/office/powerpoint/2010/main" val="363543240"/>
              </p:ext>
            </p:extLst>
          </p:nvPr>
        </p:nvGraphicFramePr>
        <p:xfrm>
          <a:off x="1705411" y="4094706"/>
          <a:ext cx="8128000" cy="2667629"/>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4143273909"/>
                    </a:ext>
                  </a:extLst>
                </a:gridCol>
                <a:gridCol w="4064000">
                  <a:extLst>
                    <a:ext uri="{9D8B030D-6E8A-4147-A177-3AD203B41FA5}">
                      <a16:colId xmlns:a16="http://schemas.microsoft.com/office/drawing/2014/main" val="252331578"/>
                    </a:ext>
                  </a:extLst>
                </a:gridCol>
              </a:tblGrid>
              <a:tr h="381629">
                <a:tc>
                  <a:txBody>
                    <a:bodyPr/>
                    <a:lstStyle/>
                    <a:p>
                      <a:r>
                        <a:rPr lang="en-US" dirty="0"/>
                        <a:t>Obstruction</a:t>
                      </a:r>
                    </a:p>
                  </a:txBody>
                  <a:tcPr/>
                </a:tc>
                <a:tc>
                  <a:txBody>
                    <a:bodyPr/>
                    <a:lstStyle/>
                    <a:p>
                      <a:r>
                        <a:rPr lang="en-US" dirty="0"/>
                        <a:t>Restriction</a:t>
                      </a:r>
                    </a:p>
                  </a:txBody>
                  <a:tcPr/>
                </a:tc>
                <a:extLst>
                  <a:ext uri="{0D108BD9-81ED-4DB2-BD59-A6C34878D82A}">
                    <a16:rowId xmlns:a16="http://schemas.microsoft.com/office/drawing/2014/main" val="1213897590"/>
                  </a:ext>
                </a:extLst>
              </a:tr>
              <a:tr h="867368">
                <a:tc>
                  <a:txBody>
                    <a:bodyPr/>
                    <a:lstStyle/>
                    <a:p>
                      <a:r>
                        <a:rPr lang="en-US" b="1" dirty="0"/>
                        <a:t>FEV1/ FVC &lt; 0.7</a:t>
                      </a:r>
                    </a:p>
                    <a:p>
                      <a:r>
                        <a:rPr lang="en-US" dirty="0"/>
                        <a:t>Difficult to expel air from lungs due to airway blockage</a:t>
                      </a:r>
                    </a:p>
                    <a:p>
                      <a:r>
                        <a:rPr lang="en-US" dirty="0"/>
                        <a:t>Obstruction =  flow problem</a:t>
                      </a:r>
                    </a:p>
                    <a:p>
                      <a:r>
                        <a:rPr lang="en-US" dirty="0"/>
                        <a:t>e.g. COPD, asthma </a:t>
                      </a:r>
                    </a:p>
                  </a:txBody>
                  <a:tcPr/>
                </a:tc>
                <a:tc>
                  <a:txBody>
                    <a:bodyPr/>
                    <a:lstStyle/>
                    <a:p>
                      <a:r>
                        <a:rPr lang="en-US" dirty="0"/>
                        <a:t>FEV1/FVC is normal ( 80% therefore 80% of air can be forcefully exhaled after maximum inhalation in 1s)</a:t>
                      </a:r>
                    </a:p>
                    <a:p>
                      <a:r>
                        <a:rPr lang="en-US" b="1" dirty="0"/>
                        <a:t>FVC &lt; 80% of predicted</a:t>
                      </a:r>
                    </a:p>
                    <a:p>
                      <a:r>
                        <a:rPr lang="en-US" dirty="0"/>
                        <a:t>Restriction = volume problem (TLC is low)</a:t>
                      </a:r>
                    </a:p>
                    <a:p>
                      <a:r>
                        <a:rPr lang="en-US" dirty="0"/>
                        <a:t>Decreased compliance of the lungs</a:t>
                      </a:r>
                    </a:p>
                    <a:p>
                      <a:r>
                        <a:rPr lang="en-US" dirty="0"/>
                        <a:t>e.g. pulmonary fibrosis </a:t>
                      </a:r>
                    </a:p>
                    <a:p>
                      <a:endParaRPr lang="en-US" dirty="0"/>
                    </a:p>
                  </a:txBody>
                  <a:tcPr/>
                </a:tc>
                <a:extLst>
                  <a:ext uri="{0D108BD9-81ED-4DB2-BD59-A6C34878D82A}">
                    <a16:rowId xmlns:a16="http://schemas.microsoft.com/office/drawing/2014/main" val="2624879988"/>
                  </a:ext>
                </a:extLst>
              </a:tr>
            </a:tbl>
          </a:graphicData>
        </a:graphic>
      </p:graphicFrame>
    </p:spTree>
    <p:extLst>
      <p:ext uri="{BB962C8B-B14F-4D97-AF65-F5344CB8AC3E}">
        <p14:creationId xmlns:p14="http://schemas.microsoft.com/office/powerpoint/2010/main" val="2005258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720391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Spirometry: normal peak flow curve</a:t>
            </a:r>
            <a:endParaRPr dirty="0"/>
          </a:p>
        </p:txBody>
      </p:sp>
      <p:pic>
        <p:nvPicPr>
          <p:cNvPr id="7" name="Content Placeholder 3" descr="Diagram&#10;&#10;Description automatically generated">
            <a:extLst>
              <a:ext uri="{FF2B5EF4-FFF2-40B4-BE49-F238E27FC236}">
                <a16:creationId xmlns:a16="http://schemas.microsoft.com/office/drawing/2014/main" id="{89E55DF1-0FC1-5445-8F50-131280D0164A}"/>
              </a:ext>
            </a:extLst>
          </p:cNvPr>
          <p:cNvPicPr>
            <a:picLocks noGrp="1" noChangeAspect="1"/>
          </p:cNvPicPr>
          <p:nvPr>
            <p:ph sz="half" idx="1"/>
          </p:nvPr>
        </p:nvPicPr>
        <p:blipFill>
          <a:blip r:embed="rId4"/>
          <a:stretch>
            <a:fillRect/>
          </a:stretch>
        </p:blipFill>
        <p:spPr>
          <a:xfrm>
            <a:off x="594224" y="1600201"/>
            <a:ext cx="4234770" cy="4525963"/>
          </a:xfrm>
          <a:prstGeom prst="rect">
            <a:avLst/>
          </a:prstGeom>
          <a:noFill/>
          <a:ln>
            <a:noFill/>
          </a:ln>
        </p:spPr>
      </p:pic>
      <p:sp>
        <p:nvSpPr>
          <p:cNvPr id="2" name="TextBox 1">
            <a:extLst>
              <a:ext uri="{FF2B5EF4-FFF2-40B4-BE49-F238E27FC236}">
                <a16:creationId xmlns:a16="http://schemas.microsoft.com/office/drawing/2014/main" id="{FE1C6D81-8C93-4A4A-B326-6CC35F035510}"/>
              </a:ext>
            </a:extLst>
          </p:cNvPr>
          <p:cNvSpPr txBox="1"/>
          <p:nvPr/>
        </p:nvSpPr>
        <p:spPr>
          <a:xfrm>
            <a:off x="5486400" y="1600201"/>
            <a:ext cx="5062654" cy="5632311"/>
          </a:xfrm>
          <a:prstGeom prst="rect">
            <a:avLst/>
          </a:prstGeom>
          <a:noFill/>
        </p:spPr>
        <p:txBody>
          <a:bodyPr wrap="square" rtlCol="0">
            <a:spAutoFit/>
          </a:bodyPr>
          <a:lstStyle/>
          <a:p>
            <a:r>
              <a:rPr lang="en-US" dirty="0"/>
              <a:t>PEF= peak expiratory flow, the maximal flow as air is being exhaled with maximum effort after maximum inspiration</a:t>
            </a:r>
          </a:p>
          <a:p>
            <a:endParaRPr lang="en-US" dirty="0"/>
          </a:p>
          <a:p>
            <a:r>
              <a:rPr lang="en-US" u="sng" dirty="0"/>
              <a:t>What does the graph show?</a:t>
            </a:r>
          </a:p>
          <a:p>
            <a:endParaRPr lang="en-US" dirty="0"/>
          </a:p>
          <a:p>
            <a:r>
              <a:rPr lang="en-GB" b="1" dirty="0">
                <a:effectLst/>
              </a:rPr>
              <a:t>Flow is greatest at the start of expiration and decreases linearly as lung volume is being emptied.</a:t>
            </a:r>
          </a:p>
          <a:p>
            <a:endParaRPr lang="en-GB" b="1" dirty="0"/>
          </a:p>
          <a:p>
            <a:endParaRPr lang="en-US" b="1" dirty="0">
              <a:effectLst/>
            </a:endParaRPr>
          </a:p>
          <a:p>
            <a:r>
              <a:rPr lang="en-GB" dirty="0"/>
              <a:t>FEF75 lies behind FEV1 because 80% of the FVC is exhaled in the 1st second- hence in healthy people the FEV1/FVC ratio is 0.8</a:t>
            </a:r>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cxnSp>
        <p:nvCxnSpPr>
          <p:cNvPr id="4" name="Straight Arrow Connector 3">
            <a:extLst>
              <a:ext uri="{FF2B5EF4-FFF2-40B4-BE49-F238E27FC236}">
                <a16:creationId xmlns:a16="http://schemas.microsoft.com/office/drawing/2014/main" id="{029F6077-F2D9-9A4E-B4AF-55A8D91D6F98}"/>
              </a:ext>
            </a:extLst>
          </p:cNvPr>
          <p:cNvCxnSpPr>
            <a:cxnSpLocks/>
          </p:cNvCxnSpPr>
          <p:nvPr/>
        </p:nvCxnSpPr>
        <p:spPr>
          <a:xfrm flipH="1" flipV="1">
            <a:off x="3482394" y="4584121"/>
            <a:ext cx="2004008" cy="27781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F55B6803-C1A5-D64C-8C3A-9041574BC3D8}"/>
                  </a:ext>
                </a:extLst>
              </p14:cNvPr>
              <p14:cNvContentPartPr/>
              <p14:nvPr/>
            </p14:nvContentPartPr>
            <p14:xfrm>
              <a:off x="3466194" y="4281743"/>
              <a:ext cx="360" cy="142560"/>
            </p14:xfrm>
          </p:contentPart>
        </mc:Choice>
        <mc:Fallback xmlns="">
          <p:pic>
            <p:nvPicPr>
              <p:cNvPr id="6" name="Ink 5">
                <a:extLst>
                  <a:ext uri="{FF2B5EF4-FFF2-40B4-BE49-F238E27FC236}">
                    <a16:creationId xmlns:a16="http://schemas.microsoft.com/office/drawing/2014/main" id="{F55B6803-C1A5-D64C-8C3A-9041574BC3D8}"/>
                  </a:ext>
                </a:extLst>
              </p:cNvPr>
              <p:cNvPicPr/>
              <p:nvPr/>
            </p:nvPicPr>
            <p:blipFill>
              <a:blip r:embed="rId6"/>
              <a:stretch>
                <a:fillRect/>
              </a:stretch>
            </p:blipFill>
            <p:spPr>
              <a:xfrm>
                <a:off x="3430554" y="4245743"/>
                <a:ext cx="72000" cy="214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BEC04EE5-7039-0B4F-A60D-E39F66714AA1}"/>
                  </a:ext>
                </a:extLst>
              </p14:cNvPr>
              <p14:cNvContentPartPr/>
              <p14:nvPr/>
            </p14:nvContentPartPr>
            <p14:xfrm>
              <a:off x="3460794" y="4549223"/>
              <a:ext cx="360" cy="141120"/>
            </p14:xfrm>
          </p:contentPart>
        </mc:Choice>
        <mc:Fallback xmlns="">
          <p:pic>
            <p:nvPicPr>
              <p:cNvPr id="8" name="Ink 7">
                <a:extLst>
                  <a:ext uri="{FF2B5EF4-FFF2-40B4-BE49-F238E27FC236}">
                    <a16:creationId xmlns:a16="http://schemas.microsoft.com/office/drawing/2014/main" id="{BEC04EE5-7039-0B4F-A60D-E39F66714AA1}"/>
                  </a:ext>
                </a:extLst>
              </p:cNvPr>
              <p:cNvPicPr/>
              <p:nvPr/>
            </p:nvPicPr>
            <p:blipFill>
              <a:blip r:embed="rId8"/>
              <a:stretch>
                <a:fillRect/>
              </a:stretch>
            </p:blipFill>
            <p:spPr>
              <a:xfrm>
                <a:off x="3425154" y="4513583"/>
                <a:ext cx="72000" cy="2127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56AAFA80-A64B-5549-AE45-0E68832044FE}"/>
                  </a:ext>
                </a:extLst>
              </p14:cNvPr>
              <p14:cNvContentPartPr/>
              <p14:nvPr/>
            </p14:nvContentPartPr>
            <p14:xfrm>
              <a:off x="3453954" y="4826063"/>
              <a:ext cx="7200" cy="182160"/>
            </p14:xfrm>
          </p:contentPart>
        </mc:Choice>
        <mc:Fallback xmlns="">
          <p:pic>
            <p:nvPicPr>
              <p:cNvPr id="9" name="Ink 8">
                <a:extLst>
                  <a:ext uri="{FF2B5EF4-FFF2-40B4-BE49-F238E27FC236}">
                    <a16:creationId xmlns:a16="http://schemas.microsoft.com/office/drawing/2014/main" id="{56AAFA80-A64B-5549-AE45-0E68832044FE}"/>
                  </a:ext>
                </a:extLst>
              </p:cNvPr>
              <p:cNvPicPr/>
              <p:nvPr/>
            </p:nvPicPr>
            <p:blipFill>
              <a:blip r:embed="rId10"/>
              <a:stretch>
                <a:fillRect/>
              </a:stretch>
            </p:blipFill>
            <p:spPr>
              <a:xfrm>
                <a:off x="3418314" y="4790423"/>
                <a:ext cx="7884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781EF928-2327-AF4C-8828-E17ACB73A9CB}"/>
                  </a:ext>
                </a:extLst>
              </p14:cNvPr>
              <p14:cNvContentPartPr/>
              <p14:nvPr/>
            </p14:nvContentPartPr>
            <p14:xfrm>
              <a:off x="3992874" y="4134503"/>
              <a:ext cx="1191600" cy="44280"/>
            </p14:xfrm>
          </p:contentPart>
        </mc:Choice>
        <mc:Fallback xmlns="">
          <p:pic>
            <p:nvPicPr>
              <p:cNvPr id="14" name="Ink 13">
                <a:extLst>
                  <a:ext uri="{FF2B5EF4-FFF2-40B4-BE49-F238E27FC236}">
                    <a16:creationId xmlns:a16="http://schemas.microsoft.com/office/drawing/2014/main" id="{781EF928-2327-AF4C-8828-E17ACB73A9CB}"/>
                  </a:ext>
                </a:extLst>
              </p:cNvPr>
              <p:cNvPicPr/>
              <p:nvPr/>
            </p:nvPicPr>
            <p:blipFill>
              <a:blip r:embed="rId12"/>
              <a:stretch>
                <a:fillRect/>
              </a:stretch>
            </p:blipFill>
            <p:spPr>
              <a:xfrm>
                <a:off x="3938874" y="4026503"/>
                <a:ext cx="129924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59E6D704-2A07-D54B-8787-123D1103B772}"/>
                  </a:ext>
                </a:extLst>
              </p14:cNvPr>
              <p14:cNvContentPartPr/>
              <p14:nvPr/>
            </p14:nvContentPartPr>
            <p14:xfrm>
              <a:off x="5553114" y="4545623"/>
              <a:ext cx="604800" cy="19080"/>
            </p14:xfrm>
          </p:contentPart>
        </mc:Choice>
        <mc:Fallback xmlns="">
          <p:pic>
            <p:nvPicPr>
              <p:cNvPr id="15" name="Ink 14">
                <a:extLst>
                  <a:ext uri="{FF2B5EF4-FFF2-40B4-BE49-F238E27FC236}">
                    <a16:creationId xmlns:a16="http://schemas.microsoft.com/office/drawing/2014/main" id="{59E6D704-2A07-D54B-8787-123D1103B772}"/>
                  </a:ext>
                </a:extLst>
              </p:cNvPr>
              <p:cNvPicPr/>
              <p:nvPr/>
            </p:nvPicPr>
            <p:blipFill>
              <a:blip r:embed="rId14"/>
              <a:stretch>
                <a:fillRect/>
              </a:stretch>
            </p:blipFill>
            <p:spPr>
              <a:xfrm>
                <a:off x="5499114" y="4437983"/>
                <a:ext cx="71244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Ink 15">
                <a:extLst>
                  <a:ext uri="{FF2B5EF4-FFF2-40B4-BE49-F238E27FC236}">
                    <a16:creationId xmlns:a16="http://schemas.microsoft.com/office/drawing/2014/main" id="{78E52CB2-613F-DA4D-8367-153620414466}"/>
                  </a:ext>
                </a:extLst>
              </p14:cNvPr>
              <p14:cNvContentPartPr/>
              <p14:nvPr/>
            </p14:nvContentPartPr>
            <p14:xfrm>
              <a:off x="7255554" y="4551023"/>
              <a:ext cx="449280" cy="37440"/>
            </p14:xfrm>
          </p:contentPart>
        </mc:Choice>
        <mc:Fallback xmlns="">
          <p:pic>
            <p:nvPicPr>
              <p:cNvPr id="16" name="Ink 15">
                <a:extLst>
                  <a:ext uri="{FF2B5EF4-FFF2-40B4-BE49-F238E27FC236}">
                    <a16:creationId xmlns:a16="http://schemas.microsoft.com/office/drawing/2014/main" id="{78E52CB2-613F-DA4D-8367-153620414466}"/>
                  </a:ext>
                </a:extLst>
              </p:cNvPr>
              <p:cNvPicPr/>
              <p:nvPr/>
            </p:nvPicPr>
            <p:blipFill>
              <a:blip r:embed="rId16"/>
              <a:stretch>
                <a:fillRect/>
              </a:stretch>
            </p:blipFill>
            <p:spPr>
              <a:xfrm>
                <a:off x="7201914" y="4443383"/>
                <a:ext cx="556920" cy="253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7" name="Ink 16">
                <a:extLst>
                  <a:ext uri="{FF2B5EF4-FFF2-40B4-BE49-F238E27FC236}">
                    <a16:creationId xmlns:a16="http://schemas.microsoft.com/office/drawing/2014/main" id="{025E63F5-F137-4C42-A47B-B01D0620A950}"/>
                  </a:ext>
                </a:extLst>
              </p14:cNvPr>
              <p14:cNvContentPartPr/>
              <p14:nvPr/>
            </p14:nvContentPartPr>
            <p14:xfrm>
              <a:off x="3015834" y="5209103"/>
              <a:ext cx="910440" cy="19080"/>
            </p14:xfrm>
          </p:contentPart>
        </mc:Choice>
        <mc:Fallback xmlns="">
          <p:pic>
            <p:nvPicPr>
              <p:cNvPr id="17" name="Ink 16">
                <a:extLst>
                  <a:ext uri="{FF2B5EF4-FFF2-40B4-BE49-F238E27FC236}">
                    <a16:creationId xmlns:a16="http://schemas.microsoft.com/office/drawing/2014/main" id="{025E63F5-F137-4C42-A47B-B01D0620A950}"/>
                  </a:ext>
                </a:extLst>
              </p:cNvPr>
              <p:cNvPicPr/>
              <p:nvPr/>
            </p:nvPicPr>
            <p:blipFill>
              <a:blip r:embed="rId18"/>
              <a:stretch>
                <a:fillRect/>
              </a:stretch>
            </p:blipFill>
            <p:spPr>
              <a:xfrm>
                <a:off x="2961834" y="5101103"/>
                <a:ext cx="1018080" cy="234720"/>
              </a:xfrm>
              <a:prstGeom prst="rect">
                <a:avLst/>
              </a:prstGeom>
            </p:spPr>
          </p:pic>
        </mc:Fallback>
      </mc:AlternateContent>
    </p:spTree>
    <p:extLst>
      <p:ext uri="{BB962C8B-B14F-4D97-AF65-F5344CB8AC3E}">
        <p14:creationId xmlns:p14="http://schemas.microsoft.com/office/powerpoint/2010/main" val="109247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4" name="Content Placeholder 3" descr="Diagram&#10;&#10;Description automatically generated">
            <a:extLst>
              <a:ext uri="{FF2B5EF4-FFF2-40B4-BE49-F238E27FC236}">
                <a16:creationId xmlns:a16="http://schemas.microsoft.com/office/drawing/2014/main" id="{C68E8D44-1EE4-FD4F-9264-F79423D0CDEC}"/>
              </a:ext>
            </a:extLst>
          </p:cNvPr>
          <p:cNvPicPr>
            <a:picLocks noGrp="1" noChangeAspect="1"/>
          </p:cNvPicPr>
          <p:nvPr>
            <p:ph sz="half" idx="1"/>
          </p:nvPr>
        </p:nvPicPr>
        <p:blipFill>
          <a:blip r:embed="rId3"/>
          <a:stretch>
            <a:fillRect/>
          </a:stretch>
        </p:blipFill>
        <p:spPr>
          <a:xfrm>
            <a:off x="816410" y="1563069"/>
            <a:ext cx="4838431" cy="5171133"/>
          </a:xfrm>
          <a:prstGeom prst="rect">
            <a:avLst/>
          </a:prstGeom>
          <a:noFill/>
          <a:ln>
            <a:noFill/>
          </a:ln>
        </p:spPr>
      </p:pic>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4">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891841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Spirometry: abnormal peak-flow curve</a:t>
            </a:r>
            <a:endParaRPr dirty="0"/>
          </a:p>
        </p:txBody>
      </p:sp>
      <p:sp>
        <p:nvSpPr>
          <p:cNvPr id="11" name="TextBox 10">
            <a:extLst>
              <a:ext uri="{FF2B5EF4-FFF2-40B4-BE49-F238E27FC236}">
                <a16:creationId xmlns:a16="http://schemas.microsoft.com/office/drawing/2014/main" id="{97688E52-570B-944C-9096-1D98C2E86A21}"/>
              </a:ext>
            </a:extLst>
          </p:cNvPr>
          <p:cNvSpPr txBox="1"/>
          <p:nvPr/>
        </p:nvSpPr>
        <p:spPr>
          <a:xfrm>
            <a:off x="2948940" y="1361222"/>
            <a:ext cx="2705901" cy="954107"/>
          </a:xfrm>
          <a:prstGeom prst="rect">
            <a:avLst/>
          </a:prstGeom>
          <a:noFill/>
        </p:spPr>
        <p:txBody>
          <a:bodyPr wrap="square" rtlCol="0">
            <a:spAutoFit/>
          </a:bodyPr>
          <a:lstStyle/>
          <a:p>
            <a:r>
              <a:rPr lang="en-US" sz="2800" dirty="0"/>
              <a:t>Obstruction=  flow abnormality </a:t>
            </a:r>
          </a:p>
        </p:txBody>
      </p:sp>
      <p:grpSp>
        <p:nvGrpSpPr>
          <p:cNvPr id="5" name="Group 4">
            <a:extLst>
              <a:ext uri="{FF2B5EF4-FFF2-40B4-BE49-F238E27FC236}">
                <a16:creationId xmlns:a16="http://schemas.microsoft.com/office/drawing/2014/main" id="{DB558B07-77C2-AF45-A92E-EA8625D3EAD7}"/>
              </a:ext>
            </a:extLst>
          </p:cNvPr>
          <p:cNvGrpSpPr/>
          <p:nvPr/>
        </p:nvGrpSpPr>
        <p:grpSpPr>
          <a:xfrm>
            <a:off x="1239589" y="2295009"/>
            <a:ext cx="4122119" cy="3827053"/>
            <a:chOff x="1239589" y="2295009"/>
            <a:chExt cx="4122119" cy="3827053"/>
          </a:xfrm>
        </p:grpSpPr>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0813EA4C-B54B-C843-A940-2702258E9AC6}"/>
                    </a:ext>
                  </a:extLst>
                </p14:cNvPr>
                <p14:cNvContentPartPr/>
                <p14:nvPr/>
              </p14:nvContentPartPr>
              <p14:xfrm>
                <a:off x="1249669" y="2873062"/>
                <a:ext cx="2587320" cy="2296440"/>
              </p14:xfrm>
            </p:contentPart>
          </mc:Choice>
          <mc:Fallback xmlns="">
            <p:pic>
              <p:nvPicPr>
                <p:cNvPr id="6" name="Ink 5">
                  <a:extLst>
                    <a:ext uri="{FF2B5EF4-FFF2-40B4-BE49-F238E27FC236}">
                      <a16:creationId xmlns:a16="http://schemas.microsoft.com/office/drawing/2014/main" id="{0813EA4C-B54B-C843-A940-2702258E9AC6}"/>
                    </a:ext>
                  </a:extLst>
                </p:cNvPr>
                <p:cNvPicPr/>
                <p:nvPr/>
              </p:nvPicPr>
              <p:blipFill>
                <a:blip r:embed="rId6"/>
                <a:stretch>
                  <a:fillRect/>
                </a:stretch>
              </p:blipFill>
              <p:spPr>
                <a:xfrm>
                  <a:off x="1240669" y="2864062"/>
                  <a:ext cx="2604960" cy="2314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153907A8-E621-BF45-AA17-C3E27569C92C}"/>
                    </a:ext>
                  </a:extLst>
                </p14:cNvPr>
                <p14:cNvContentPartPr/>
                <p14:nvPr/>
              </p14:nvContentPartPr>
              <p14:xfrm>
                <a:off x="1239589" y="5176702"/>
                <a:ext cx="2581200" cy="945360"/>
              </p14:xfrm>
            </p:contentPart>
          </mc:Choice>
          <mc:Fallback xmlns="">
            <p:pic>
              <p:nvPicPr>
                <p:cNvPr id="8" name="Ink 7">
                  <a:extLst>
                    <a:ext uri="{FF2B5EF4-FFF2-40B4-BE49-F238E27FC236}">
                      <a16:creationId xmlns:a16="http://schemas.microsoft.com/office/drawing/2014/main" id="{153907A8-E621-BF45-AA17-C3E27569C92C}"/>
                    </a:ext>
                  </a:extLst>
                </p:cNvPr>
                <p:cNvPicPr/>
                <p:nvPr/>
              </p:nvPicPr>
              <p:blipFill>
                <a:blip r:embed="rId8"/>
                <a:stretch>
                  <a:fillRect/>
                </a:stretch>
              </p:blipFill>
              <p:spPr>
                <a:xfrm>
                  <a:off x="1230589" y="5167702"/>
                  <a:ext cx="2598840" cy="963000"/>
                </a:xfrm>
                <a:prstGeom prst="rect">
                  <a:avLst/>
                </a:prstGeom>
              </p:spPr>
            </p:pic>
          </mc:Fallback>
        </mc:AlternateContent>
        <p:sp>
          <p:nvSpPr>
            <p:cNvPr id="13" name="TextBox 12">
              <a:extLst>
                <a:ext uri="{FF2B5EF4-FFF2-40B4-BE49-F238E27FC236}">
                  <a16:creationId xmlns:a16="http://schemas.microsoft.com/office/drawing/2014/main" id="{E89DF00F-BACE-994A-BB21-43BDF043D044}"/>
                </a:ext>
              </a:extLst>
            </p:cNvPr>
            <p:cNvSpPr txBox="1"/>
            <p:nvPr/>
          </p:nvSpPr>
          <p:spPr>
            <a:xfrm>
              <a:off x="3242072" y="2295009"/>
              <a:ext cx="2119636" cy="369332"/>
            </a:xfrm>
            <a:prstGeom prst="rect">
              <a:avLst/>
            </a:prstGeom>
            <a:noFill/>
          </p:spPr>
          <p:txBody>
            <a:bodyPr wrap="square" rtlCol="0">
              <a:spAutoFit/>
            </a:bodyPr>
            <a:lstStyle/>
            <a:p>
              <a:r>
                <a:rPr lang="en-US" dirty="0">
                  <a:solidFill>
                    <a:srgbClr val="FF0000"/>
                  </a:solidFill>
                </a:rPr>
                <a:t>Peak expiratory flow</a:t>
              </a:r>
            </a:p>
          </p:txBody>
        </p:sp>
        <p:cxnSp>
          <p:nvCxnSpPr>
            <p:cNvPr id="16" name="Straight Arrow Connector 15">
              <a:extLst>
                <a:ext uri="{FF2B5EF4-FFF2-40B4-BE49-F238E27FC236}">
                  <a16:creationId xmlns:a16="http://schemas.microsoft.com/office/drawing/2014/main" id="{0F6173DF-D39D-CA43-B8E5-58B942E066EE}"/>
                </a:ext>
              </a:extLst>
            </p:cNvPr>
            <p:cNvCxnSpPr>
              <a:cxnSpLocks/>
            </p:cNvCxnSpPr>
            <p:nvPr/>
          </p:nvCxnSpPr>
          <p:spPr>
            <a:xfrm flipH="1" flipV="1">
              <a:off x="2640119" y="2355669"/>
              <a:ext cx="595506" cy="1240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pic>
        <p:nvPicPr>
          <p:cNvPr id="17" name="Content Placeholder 3" descr="Diagram&#10;&#10;Description automatically generated">
            <a:extLst>
              <a:ext uri="{FF2B5EF4-FFF2-40B4-BE49-F238E27FC236}">
                <a16:creationId xmlns:a16="http://schemas.microsoft.com/office/drawing/2014/main" id="{A62C7B83-EAE0-E54A-8570-D30286872FF6}"/>
              </a:ext>
            </a:extLst>
          </p:cNvPr>
          <p:cNvPicPr>
            <a:picLocks noChangeAspect="1"/>
          </p:cNvPicPr>
          <p:nvPr/>
        </p:nvPicPr>
        <p:blipFill>
          <a:blip r:embed="rId3"/>
          <a:stretch>
            <a:fillRect/>
          </a:stretch>
        </p:blipFill>
        <p:spPr>
          <a:xfrm>
            <a:off x="6262651" y="1563068"/>
            <a:ext cx="4838431" cy="5171133"/>
          </a:xfrm>
          <a:prstGeom prst="rect">
            <a:avLst/>
          </a:prstGeom>
          <a:noFill/>
          <a:ln>
            <a:noFill/>
          </a:ln>
        </p:spPr>
      </p:pic>
      <p:sp>
        <p:nvSpPr>
          <p:cNvPr id="2" name="TextBox 1">
            <a:extLst>
              <a:ext uri="{FF2B5EF4-FFF2-40B4-BE49-F238E27FC236}">
                <a16:creationId xmlns:a16="http://schemas.microsoft.com/office/drawing/2014/main" id="{3622C482-61B9-9647-8FAE-C9D10ACD70F0}"/>
              </a:ext>
            </a:extLst>
          </p:cNvPr>
          <p:cNvSpPr txBox="1"/>
          <p:nvPr/>
        </p:nvSpPr>
        <p:spPr>
          <a:xfrm>
            <a:off x="8634219" y="1592706"/>
            <a:ext cx="2741371" cy="954107"/>
          </a:xfrm>
          <a:prstGeom prst="rect">
            <a:avLst/>
          </a:prstGeom>
          <a:noFill/>
        </p:spPr>
        <p:txBody>
          <a:bodyPr wrap="square" rtlCol="0">
            <a:spAutoFit/>
          </a:bodyPr>
          <a:lstStyle/>
          <a:p>
            <a:r>
              <a:rPr lang="en-US" sz="2800" dirty="0"/>
              <a:t>Restriction = volume problem</a:t>
            </a:r>
          </a:p>
        </p:txBody>
      </p:sp>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F85C2842-B492-A545-9F76-5535F8A42D69}"/>
                  </a:ext>
                </a:extLst>
              </p14:cNvPr>
              <p14:cNvContentPartPr/>
              <p14:nvPr/>
            </p14:nvContentPartPr>
            <p14:xfrm>
              <a:off x="6939320" y="2914293"/>
              <a:ext cx="1917720" cy="3577680"/>
            </p14:xfrm>
          </p:contentPart>
        </mc:Choice>
        <mc:Fallback xmlns="">
          <p:pic>
            <p:nvPicPr>
              <p:cNvPr id="3" name="Ink 2">
                <a:extLst>
                  <a:ext uri="{FF2B5EF4-FFF2-40B4-BE49-F238E27FC236}">
                    <a16:creationId xmlns:a16="http://schemas.microsoft.com/office/drawing/2014/main" id="{F85C2842-B492-A545-9F76-5535F8A42D69}"/>
                  </a:ext>
                </a:extLst>
              </p:cNvPr>
              <p:cNvPicPr/>
              <p:nvPr/>
            </p:nvPicPr>
            <p:blipFill>
              <a:blip r:embed="rId10"/>
              <a:stretch>
                <a:fillRect/>
              </a:stretch>
            </p:blipFill>
            <p:spPr>
              <a:xfrm>
                <a:off x="6930680" y="2905293"/>
                <a:ext cx="1935360" cy="3595320"/>
              </a:xfrm>
              <a:prstGeom prst="rect">
                <a:avLst/>
              </a:prstGeom>
            </p:spPr>
          </p:pic>
        </mc:Fallback>
      </mc:AlternateContent>
    </p:spTree>
    <p:extLst>
      <p:ext uri="{BB962C8B-B14F-4D97-AF65-F5344CB8AC3E}">
        <p14:creationId xmlns:p14="http://schemas.microsoft.com/office/powerpoint/2010/main" val="2436699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Which cranial nerve, when stimulated, results in the release of Acetylcholine in the lungs causing bronchoconstriction?</a:t>
            </a:r>
          </a:p>
          <a:p>
            <a:pPr marL="342900" indent="-342900">
              <a:spcBef>
                <a:spcPts val="0"/>
              </a:spcBef>
              <a:buNone/>
            </a:pPr>
            <a:endParaRPr lang="en-GB" dirty="0"/>
          </a:p>
          <a:p>
            <a:pPr marL="342900" indent="-342900">
              <a:spcBef>
                <a:spcPts val="0"/>
              </a:spcBef>
              <a:buNone/>
            </a:pPr>
            <a:r>
              <a:rPr lang="en-GB" dirty="0"/>
              <a:t>A) Oculomotor nerve- CN 3</a:t>
            </a:r>
          </a:p>
          <a:p>
            <a:pPr marL="342900" indent="-342900">
              <a:spcBef>
                <a:spcPts val="0"/>
              </a:spcBef>
              <a:buNone/>
            </a:pPr>
            <a:endParaRPr lang="en-GB" dirty="0"/>
          </a:p>
          <a:p>
            <a:pPr marL="342900" indent="-342900">
              <a:spcBef>
                <a:spcPts val="0"/>
              </a:spcBef>
              <a:buNone/>
            </a:pPr>
            <a:r>
              <a:rPr lang="en-GB" dirty="0"/>
              <a:t>B) </a:t>
            </a:r>
            <a:r>
              <a:rPr lang="en-GB" dirty="0" err="1"/>
              <a:t>Vagus</a:t>
            </a:r>
            <a:r>
              <a:rPr lang="en-GB" dirty="0"/>
              <a:t> nerve- CN 10</a:t>
            </a:r>
          </a:p>
          <a:p>
            <a:pPr marL="342900" indent="-342900">
              <a:spcBef>
                <a:spcPts val="0"/>
              </a:spcBef>
              <a:buNone/>
            </a:pPr>
            <a:endParaRPr lang="en-GB" dirty="0"/>
          </a:p>
          <a:p>
            <a:pPr marL="342900" indent="-342900">
              <a:spcBef>
                <a:spcPts val="0"/>
              </a:spcBef>
              <a:buNone/>
            </a:pPr>
            <a:r>
              <a:rPr lang="en-GB" dirty="0"/>
              <a:t>C) Glossopharyngeal nerve- CN 9</a:t>
            </a:r>
          </a:p>
          <a:p>
            <a:pPr marL="342900" indent="-342900">
              <a:spcBef>
                <a:spcPts val="0"/>
              </a:spcBef>
              <a:buNone/>
            </a:pPr>
            <a:endParaRPr lang="en-GB" dirty="0"/>
          </a:p>
          <a:p>
            <a:pPr marL="342900" indent="-342900">
              <a:spcBef>
                <a:spcPts val="0"/>
              </a:spcBef>
              <a:buNone/>
            </a:pPr>
            <a:r>
              <a:rPr lang="en-GB" dirty="0"/>
              <a:t>D) Phrenic nerve - C3, C4, C5</a:t>
            </a: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Airway tone</a:t>
            </a:r>
            <a:endParaRPr dirty="0"/>
          </a:p>
        </p:txBody>
      </p:sp>
    </p:spTree>
    <p:extLst>
      <p:ext uri="{BB962C8B-B14F-4D97-AF65-F5344CB8AC3E}">
        <p14:creationId xmlns:p14="http://schemas.microsoft.com/office/powerpoint/2010/main" val="1284184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Which cranial nerve, when stimulated, results in the</a:t>
            </a:r>
          </a:p>
          <a:p>
            <a:pPr marL="342900" indent="-342900">
              <a:spcBef>
                <a:spcPts val="0"/>
              </a:spcBef>
              <a:buNone/>
            </a:pPr>
            <a:r>
              <a:rPr lang="en-GB" dirty="0"/>
              <a:t>release of Acetylcholine in the lungs causing bronchoconstriction?</a:t>
            </a:r>
          </a:p>
          <a:p>
            <a:pPr marL="342900" indent="-342900">
              <a:spcBef>
                <a:spcPts val="0"/>
              </a:spcBef>
              <a:buNone/>
            </a:pPr>
            <a:endParaRPr lang="en-GB" dirty="0"/>
          </a:p>
          <a:p>
            <a:pPr marL="342900" indent="-342900">
              <a:spcBef>
                <a:spcPts val="0"/>
              </a:spcBef>
              <a:buNone/>
            </a:pPr>
            <a:endParaRPr lang="en-GB" dirty="0"/>
          </a:p>
          <a:p>
            <a:pPr marL="342900" indent="-342900">
              <a:spcBef>
                <a:spcPts val="0"/>
              </a:spcBef>
              <a:buNone/>
            </a:pPr>
            <a:r>
              <a:rPr lang="en-GB" dirty="0">
                <a:solidFill>
                  <a:srgbClr val="00B050"/>
                </a:solidFill>
              </a:rPr>
              <a:t>B) </a:t>
            </a:r>
            <a:r>
              <a:rPr lang="en-GB" dirty="0" err="1">
                <a:solidFill>
                  <a:srgbClr val="00B050"/>
                </a:solidFill>
              </a:rPr>
              <a:t>Vagus</a:t>
            </a:r>
            <a:r>
              <a:rPr lang="en-GB" dirty="0">
                <a:solidFill>
                  <a:srgbClr val="00B050"/>
                </a:solidFill>
              </a:rPr>
              <a:t> nerve- CN 10</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Airway tone</a:t>
            </a:r>
            <a:endParaRPr dirty="0"/>
          </a:p>
        </p:txBody>
      </p:sp>
    </p:spTree>
    <p:extLst>
      <p:ext uri="{BB962C8B-B14F-4D97-AF65-F5344CB8AC3E}">
        <p14:creationId xmlns:p14="http://schemas.microsoft.com/office/powerpoint/2010/main" val="1601430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304800" y="1600201"/>
            <a:ext cx="733044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b="1" dirty="0"/>
              <a:t>Sympathetic stimulation causes bronchodilation</a:t>
            </a:r>
          </a:p>
          <a:p>
            <a:pPr>
              <a:spcBef>
                <a:spcPts val="0"/>
              </a:spcBef>
              <a:buFontTx/>
              <a:buChar char="-"/>
            </a:pPr>
            <a:r>
              <a:rPr lang="en-GB" dirty="0"/>
              <a:t>Lung receives innervation from T2-T4 ganglia of sympathetic chain </a:t>
            </a:r>
          </a:p>
          <a:p>
            <a:pPr>
              <a:spcBef>
                <a:spcPts val="0"/>
              </a:spcBef>
              <a:buFontTx/>
              <a:buChar char="-"/>
            </a:pPr>
            <a:r>
              <a:rPr lang="en-GB" dirty="0"/>
              <a:t>Ach released at preganglionic synapse binds to N1 receptors</a:t>
            </a:r>
          </a:p>
          <a:p>
            <a:pPr>
              <a:spcBef>
                <a:spcPts val="0"/>
              </a:spcBef>
              <a:buFontTx/>
              <a:buChar char="-"/>
            </a:pPr>
            <a:r>
              <a:rPr lang="en-GB" dirty="0" err="1"/>
              <a:t>NAd</a:t>
            </a:r>
            <a:r>
              <a:rPr lang="en-GB" dirty="0"/>
              <a:t> released from postganglionic neurone acts indirectly by stimulating release of adrenaline from adrenal medulla</a:t>
            </a:r>
          </a:p>
          <a:p>
            <a:pPr>
              <a:spcBef>
                <a:spcPts val="0"/>
              </a:spcBef>
              <a:buFontTx/>
              <a:buChar char="-"/>
            </a:pPr>
            <a:r>
              <a:rPr lang="en-GB" b="1" dirty="0"/>
              <a:t>Adrenaline binds to beta-2 receptors on airway smooth muscle </a:t>
            </a:r>
            <a:r>
              <a:rPr lang="en-GB" b="1" dirty="0">
                <a:sym typeface="Wingdings" pitchFamily="2" charset="2"/>
              </a:rPr>
              <a:t> bronchodilation</a:t>
            </a:r>
            <a:endParaRPr lang="en-GB" b="1"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Airway tone</a:t>
            </a:r>
            <a:endParaRPr dirty="0"/>
          </a:p>
        </p:txBody>
      </p:sp>
      <p:pic>
        <p:nvPicPr>
          <p:cNvPr id="3" name="Picture 2" descr="A picture containing diagram&#10;&#10;Description automatically generated">
            <a:extLst>
              <a:ext uri="{FF2B5EF4-FFF2-40B4-BE49-F238E27FC236}">
                <a16:creationId xmlns:a16="http://schemas.microsoft.com/office/drawing/2014/main" id="{DFD3592F-7D8F-5940-BF48-37934A2D0E4C}"/>
              </a:ext>
            </a:extLst>
          </p:cNvPr>
          <p:cNvPicPr>
            <a:picLocks noChangeAspect="1"/>
          </p:cNvPicPr>
          <p:nvPr/>
        </p:nvPicPr>
        <p:blipFill>
          <a:blip r:embed="rId4"/>
          <a:stretch>
            <a:fillRect/>
          </a:stretch>
        </p:blipFill>
        <p:spPr>
          <a:xfrm>
            <a:off x="8083206" y="1600201"/>
            <a:ext cx="3790742" cy="2339129"/>
          </a:xfrm>
          <a:prstGeom prst="rect">
            <a:avLst/>
          </a:prstGeom>
        </p:spPr>
      </p:pic>
    </p:spTree>
    <p:extLst>
      <p:ext uri="{BB962C8B-B14F-4D97-AF65-F5344CB8AC3E}">
        <p14:creationId xmlns:p14="http://schemas.microsoft.com/office/powerpoint/2010/main" val="1257386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304800" y="1592706"/>
            <a:ext cx="8701668" cy="3692527"/>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b="1" dirty="0"/>
              <a:t>Parasympathetic stimulation causes bronchoconstriction</a:t>
            </a:r>
          </a:p>
          <a:p>
            <a:pPr>
              <a:spcBef>
                <a:spcPts val="0"/>
              </a:spcBef>
              <a:buFontTx/>
              <a:buChar char="-"/>
            </a:pPr>
            <a:r>
              <a:rPr lang="en-GB" dirty="0"/>
              <a:t>Lung receives bilateral innervation from </a:t>
            </a:r>
            <a:r>
              <a:rPr lang="en-GB" dirty="0" err="1"/>
              <a:t>vagus</a:t>
            </a:r>
            <a:r>
              <a:rPr lang="en-GB" dirty="0"/>
              <a:t> nerves (NB: </a:t>
            </a:r>
            <a:r>
              <a:rPr lang="en-GB" dirty="0" err="1"/>
              <a:t>vagus</a:t>
            </a:r>
            <a:r>
              <a:rPr lang="en-GB" dirty="0"/>
              <a:t> nerve provides parasympathetic innervation to all organs of thorax and abdomen)</a:t>
            </a:r>
          </a:p>
          <a:p>
            <a:pPr>
              <a:spcBef>
                <a:spcPts val="0"/>
              </a:spcBef>
              <a:buFontTx/>
              <a:buChar char="-"/>
            </a:pPr>
            <a:r>
              <a:rPr lang="en-GB" dirty="0" err="1"/>
              <a:t>ACh</a:t>
            </a:r>
            <a:r>
              <a:rPr lang="en-GB" dirty="0"/>
              <a:t> released at preganglionic synapse binds to N1 receptors</a:t>
            </a:r>
          </a:p>
          <a:p>
            <a:pPr>
              <a:spcBef>
                <a:spcPts val="0"/>
              </a:spcBef>
              <a:buFontTx/>
              <a:buChar char="-"/>
            </a:pPr>
            <a:r>
              <a:rPr lang="en-GB" b="1" dirty="0" err="1"/>
              <a:t>ACh</a:t>
            </a:r>
            <a:r>
              <a:rPr lang="en-GB" b="1" dirty="0"/>
              <a:t> released from postganglionic neurone binds to M3 receptors on airway smooth muscle </a:t>
            </a:r>
            <a:r>
              <a:rPr lang="en-GB" b="1" dirty="0">
                <a:sym typeface="Wingdings" pitchFamily="2" charset="2"/>
              </a:rPr>
              <a:t></a:t>
            </a:r>
            <a:r>
              <a:rPr lang="en-GB" b="1" dirty="0"/>
              <a:t> bronchoconstriction (</a:t>
            </a:r>
            <a:r>
              <a:rPr lang="en-GB" b="0" i="0" dirty="0">
                <a:effectLst/>
                <a:latin typeface="Segoe UI" panose="020B0502040204020203" pitchFamily="34" charset="0"/>
              </a:rPr>
              <a:t>↑</a:t>
            </a:r>
            <a:r>
              <a:rPr lang="en-GB" b="0" i="0" dirty="0">
                <a:solidFill>
                  <a:srgbClr val="444444"/>
                </a:solidFill>
                <a:effectLst/>
                <a:latin typeface="Segoe UI" panose="020B0502040204020203" pitchFamily="34" charset="0"/>
              </a:rPr>
              <a:t> </a:t>
            </a:r>
            <a:r>
              <a:rPr lang="en-GB" b="1" dirty="0"/>
              <a:t>airways smooth muscle tone) </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Airway tone</a:t>
            </a:r>
            <a:endParaRPr dirty="0"/>
          </a:p>
        </p:txBody>
      </p:sp>
      <p:sp>
        <p:nvSpPr>
          <p:cNvPr id="2" name="TextBox 1">
            <a:extLst>
              <a:ext uri="{FF2B5EF4-FFF2-40B4-BE49-F238E27FC236}">
                <a16:creationId xmlns:a16="http://schemas.microsoft.com/office/drawing/2014/main" id="{DF71AA96-BD39-BB4E-A765-2763F0988B90}"/>
              </a:ext>
            </a:extLst>
          </p:cNvPr>
          <p:cNvSpPr txBox="1"/>
          <p:nvPr/>
        </p:nvSpPr>
        <p:spPr>
          <a:xfrm>
            <a:off x="9316844" y="1592706"/>
            <a:ext cx="2341756" cy="2031325"/>
          </a:xfrm>
          <a:prstGeom prst="rect">
            <a:avLst/>
          </a:prstGeom>
          <a:noFill/>
        </p:spPr>
        <p:txBody>
          <a:bodyPr wrap="square" rtlCol="0">
            <a:spAutoFit/>
          </a:bodyPr>
          <a:lstStyle/>
          <a:p>
            <a:r>
              <a:rPr lang="en-US" dirty="0"/>
              <a:t>Hint: PNS puts you to sleep (‘rest&amp; digest’) and bronchoconstriction reduces the effort needed to breathe during sleeping. </a:t>
            </a:r>
          </a:p>
        </p:txBody>
      </p:sp>
    </p:spTree>
    <p:extLst>
      <p:ext uri="{BB962C8B-B14F-4D97-AF65-F5344CB8AC3E}">
        <p14:creationId xmlns:p14="http://schemas.microsoft.com/office/powerpoint/2010/main" val="4234121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304800" y="1592706"/>
            <a:ext cx="8701668" cy="3692527"/>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Bronchodilators reduce effort needed to breathe, prescribed for asthma &amp; COPD patients.</a:t>
            </a:r>
          </a:p>
          <a:p>
            <a:pPr marL="342900" indent="-342900">
              <a:spcBef>
                <a:spcPts val="0"/>
              </a:spcBef>
              <a:buNone/>
            </a:pPr>
            <a:endParaRPr lang="en-GB" dirty="0"/>
          </a:p>
          <a:p>
            <a:pPr>
              <a:spcBef>
                <a:spcPts val="0"/>
              </a:spcBef>
              <a:buFont typeface="Wingdings" pitchFamily="2" charset="2"/>
              <a:buChar char="Ø"/>
            </a:pPr>
            <a:r>
              <a:rPr lang="en-GB" dirty="0"/>
              <a:t> Beta-2 agonists e.g. salbutamol (short-acting) &amp; salmeterol (long-acting)</a:t>
            </a:r>
          </a:p>
          <a:p>
            <a:pPr marL="342900" indent="-342900">
              <a:spcBef>
                <a:spcPts val="0"/>
              </a:spcBef>
              <a:buNone/>
            </a:pPr>
            <a:endParaRPr lang="en-GB" dirty="0"/>
          </a:p>
          <a:p>
            <a:pPr>
              <a:spcBef>
                <a:spcPts val="0"/>
              </a:spcBef>
              <a:buFont typeface="Wingdings" pitchFamily="2" charset="2"/>
              <a:buChar char="Ø"/>
            </a:pPr>
            <a:r>
              <a:rPr lang="en-GB" dirty="0"/>
              <a:t>Muscarinic antagonists (M3 antagonists)/ antimuscarinics e.g. ipratropium (short acting) &amp; tiotropium (long acting)</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Airway tone- drugs</a:t>
            </a:r>
            <a:endParaRPr dirty="0"/>
          </a:p>
        </p:txBody>
      </p:sp>
    </p:spTree>
    <p:extLst>
      <p:ext uri="{BB962C8B-B14F-4D97-AF65-F5344CB8AC3E}">
        <p14:creationId xmlns:p14="http://schemas.microsoft.com/office/powerpoint/2010/main" val="1276118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1981200" y="274637"/>
            <a:ext cx="8229600" cy="1143000"/>
          </a:xfrm>
          <a:prstGeom prst="rect">
            <a:avLst/>
          </a:prstGeom>
          <a:noFill/>
          <a:ln>
            <a:noFill/>
          </a:ln>
        </p:spPr>
        <p:txBody>
          <a:bodyPr spcFirstLastPara="1" wrap="square" lIns="91425" tIns="45700" rIns="91425" bIns="45700" anchor="ctr" anchorCtr="0">
            <a:noAutofit/>
          </a:bodyPr>
          <a:lstStyle/>
          <a:p>
            <a:pPr>
              <a:buSzPts val="1100"/>
            </a:pPr>
            <a:r>
              <a:rPr lang="en-US"/>
              <a:t>     </a:t>
            </a:r>
            <a:endParaRPr/>
          </a:p>
        </p:txBody>
      </p:sp>
      <p:sp>
        <p:nvSpPr>
          <p:cNvPr id="105" name="Google Shape;105;p3"/>
          <p:cNvSpPr txBox="1">
            <a:spLocks noGrp="1"/>
          </p:cNvSpPr>
          <p:nvPr>
            <p:ph idx="1"/>
          </p:nvPr>
        </p:nvSpPr>
        <p:spPr>
          <a:xfrm>
            <a:off x="1981200" y="2981326"/>
            <a:ext cx="8229600" cy="3144837"/>
          </a:xfrm>
          <a:prstGeom prst="rect">
            <a:avLst/>
          </a:prstGeom>
          <a:noFill/>
          <a:ln>
            <a:noFill/>
          </a:ln>
        </p:spPr>
        <p:txBody>
          <a:bodyPr spcFirstLastPara="1" wrap="square" lIns="91425" tIns="45700" rIns="91425" bIns="45700" anchor="t" anchorCtr="0">
            <a:noAutofit/>
          </a:bodyPr>
          <a:lstStyle/>
          <a:p>
            <a:pPr marL="342900" indent="-342900" algn="r">
              <a:spcBef>
                <a:spcPts val="0"/>
              </a:spcBef>
              <a:buSzPts val="800"/>
              <a:buNone/>
            </a:pPr>
            <a:r>
              <a:rPr lang="en-US" dirty="0"/>
              <a:t>Phase 1 Revision Session</a:t>
            </a:r>
            <a:endParaRPr dirty="0"/>
          </a:p>
          <a:p>
            <a:pPr marL="342900" indent="-342900" algn="r">
              <a:buSzPts val="800"/>
              <a:buNone/>
            </a:pPr>
            <a:endParaRPr dirty="0"/>
          </a:p>
          <a:p>
            <a:pPr marL="342900" indent="-342900" algn="r">
              <a:buSzPts val="800"/>
              <a:buNone/>
            </a:pPr>
            <a:r>
              <a:rPr lang="en-GB" dirty="0" err="1"/>
              <a:t>Areesha</a:t>
            </a:r>
            <a:r>
              <a:rPr lang="en-GB" dirty="0"/>
              <a:t> Aziz</a:t>
            </a:r>
            <a:endParaRPr dirty="0"/>
          </a:p>
          <a:p>
            <a:pPr marL="342900" indent="-342900" algn="r">
              <a:buSzPts val="800"/>
              <a:buNone/>
            </a:pPr>
            <a:r>
              <a:rPr lang="en-US" dirty="0">
                <a:latin typeface="Calibri"/>
                <a:cs typeface="Calibri"/>
                <a:sym typeface="Calibri"/>
              </a:rPr>
              <a:t>24/11/22</a:t>
            </a:r>
            <a:endParaRPr dirty="0"/>
          </a:p>
        </p:txBody>
      </p:sp>
      <p:sp>
        <p:nvSpPr>
          <p:cNvPr id="106" name="Google Shape;106;p3"/>
          <p:cNvSpPr txBox="1"/>
          <p:nvPr/>
        </p:nvSpPr>
        <p:spPr>
          <a:xfrm>
            <a:off x="424069" y="475985"/>
            <a:ext cx="11383617" cy="1505214"/>
          </a:xfrm>
          <a:prstGeom prst="rect">
            <a:avLst/>
          </a:prstGeom>
          <a:solidFill>
            <a:srgbClr val="293267"/>
          </a:solidFill>
          <a:ln>
            <a:noFill/>
          </a:ln>
        </p:spPr>
        <p:txBody>
          <a:bodyPr spcFirstLastPara="1" wrap="square" lIns="91425" tIns="45700" rIns="91425" bIns="45700" anchor="t" anchorCtr="0">
            <a:noAutofit/>
          </a:bodyPr>
          <a:lstStyle/>
          <a:p>
            <a:pPr>
              <a:buSzPts val="1800"/>
            </a:pPr>
            <a:endParaRPr sz="1800">
              <a:solidFill>
                <a:schemeClr val="dk1"/>
              </a:solidFill>
              <a:latin typeface="Calibri"/>
              <a:ea typeface="Calibri"/>
              <a:cs typeface="Calibri"/>
              <a:sym typeface="Calibri"/>
            </a:endParaRPr>
          </a:p>
        </p:txBody>
      </p:sp>
      <p:sp>
        <p:nvSpPr>
          <p:cNvPr id="107" name="Google Shape;107;p3"/>
          <p:cNvSpPr txBox="1"/>
          <p:nvPr/>
        </p:nvSpPr>
        <p:spPr>
          <a:xfrm>
            <a:off x="2402947" y="605271"/>
            <a:ext cx="7386107" cy="2246769"/>
          </a:xfrm>
          <a:prstGeom prst="rect">
            <a:avLst/>
          </a:prstGeom>
          <a:noFill/>
          <a:ln>
            <a:noFill/>
          </a:ln>
        </p:spPr>
        <p:txBody>
          <a:bodyPr spcFirstLastPara="1" wrap="square" lIns="91425" tIns="45700" rIns="91425" bIns="45700" anchor="t" anchorCtr="0">
            <a:noAutofit/>
          </a:bodyPr>
          <a:lstStyle/>
          <a:p>
            <a:pPr algn="ctr">
              <a:buClr>
                <a:schemeClr val="lt1"/>
              </a:buClr>
              <a:buSzPts val="1750"/>
            </a:pPr>
            <a:r>
              <a:rPr lang="en-US" sz="7000" dirty="0">
                <a:solidFill>
                  <a:schemeClr val="lt1"/>
                </a:solidFill>
                <a:latin typeface="Calibri"/>
                <a:cs typeface="Calibri"/>
                <a:sym typeface="Calibri"/>
              </a:rPr>
              <a:t>Respiratory</a:t>
            </a:r>
            <a:endParaRPr dirty="0"/>
          </a:p>
        </p:txBody>
      </p:sp>
      <p:sp>
        <p:nvSpPr>
          <p:cNvPr id="6" name="Google Shape;113;p4">
            <a:extLst>
              <a:ext uri="{FF2B5EF4-FFF2-40B4-BE49-F238E27FC236}">
                <a16:creationId xmlns:a16="http://schemas.microsoft.com/office/drawing/2014/main" id="{87F5AB07-7D0B-D84D-224D-F3FCC6F70AEF}"/>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7" name="Google Shape;115;p4">
            <a:extLst>
              <a:ext uri="{FF2B5EF4-FFF2-40B4-BE49-F238E27FC236}">
                <a16:creationId xmlns:a16="http://schemas.microsoft.com/office/drawing/2014/main" id="{7D248D96-0D0F-0BE9-DEEF-11F9E04417CB}"/>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304800" y="1525935"/>
            <a:ext cx="7055005" cy="4086938"/>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    Ligands= compounds that can bind to receptors can be agonists or antagonists. Can be agonists or antagonists.</a:t>
            </a:r>
          </a:p>
          <a:p>
            <a:pPr>
              <a:spcBef>
                <a:spcPts val="0"/>
              </a:spcBef>
              <a:buFont typeface="Wingdings" pitchFamily="2" charset="2"/>
              <a:buChar char="Ø"/>
            </a:pPr>
            <a:r>
              <a:rPr lang="en-GB" dirty="0"/>
              <a:t>Agonists have affinity (can bind to receptor) and efficacy (can activate receptor).</a:t>
            </a:r>
          </a:p>
          <a:p>
            <a:pPr>
              <a:spcBef>
                <a:spcPts val="0"/>
              </a:spcBef>
              <a:buFont typeface="Wingdings" pitchFamily="2" charset="2"/>
              <a:buChar char="Ø"/>
            </a:pPr>
            <a:endParaRPr lang="en-GB" dirty="0"/>
          </a:p>
          <a:p>
            <a:pPr>
              <a:spcBef>
                <a:spcPts val="0"/>
              </a:spcBef>
              <a:buFont typeface="Wingdings" pitchFamily="2" charset="2"/>
              <a:buChar char="Ø"/>
            </a:pPr>
            <a:r>
              <a:rPr lang="en-GB" dirty="0"/>
              <a:t>Antagonists have affinity (can bind to receptors) but 0 efficacy (can’t activate receptor). Antagonists block receptor activation by agonists.</a:t>
            </a:r>
          </a:p>
          <a:p>
            <a:pPr marL="342900" indent="-342900">
              <a:spcBef>
                <a:spcPts val="0"/>
              </a:spcBef>
              <a:buNone/>
            </a:pPr>
            <a:endParaRPr lang="en-GB"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8974869"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Airway tone- agonists and antagonists</a:t>
            </a:r>
            <a:endParaRPr dirty="0"/>
          </a:p>
        </p:txBody>
      </p:sp>
      <p:pic>
        <p:nvPicPr>
          <p:cNvPr id="3" name="Picture 2" descr="A picture containing text, clipart&#10;&#10;Description automatically generated">
            <a:extLst>
              <a:ext uri="{FF2B5EF4-FFF2-40B4-BE49-F238E27FC236}">
                <a16:creationId xmlns:a16="http://schemas.microsoft.com/office/drawing/2014/main" id="{35479094-DD50-AD44-889A-687846365784}"/>
              </a:ext>
            </a:extLst>
          </p:cNvPr>
          <p:cNvPicPr>
            <a:picLocks noChangeAspect="1"/>
          </p:cNvPicPr>
          <p:nvPr/>
        </p:nvPicPr>
        <p:blipFill>
          <a:blip r:embed="rId4"/>
          <a:stretch>
            <a:fillRect/>
          </a:stretch>
        </p:blipFill>
        <p:spPr>
          <a:xfrm>
            <a:off x="7566673" y="2676293"/>
            <a:ext cx="4320527" cy="2285636"/>
          </a:xfrm>
          <a:prstGeom prst="rect">
            <a:avLst/>
          </a:prstGeom>
        </p:spPr>
      </p:pic>
    </p:spTree>
    <p:extLst>
      <p:ext uri="{BB962C8B-B14F-4D97-AF65-F5344CB8AC3E}">
        <p14:creationId xmlns:p14="http://schemas.microsoft.com/office/powerpoint/2010/main" val="2274543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Lung equations (1)</a:t>
            </a:r>
            <a:endParaRPr dirty="0"/>
          </a:p>
        </p:txBody>
      </p:sp>
      <p:pic>
        <p:nvPicPr>
          <p:cNvPr id="5" name="Picture 4">
            <a:extLst>
              <a:ext uri="{FF2B5EF4-FFF2-40B4-BE49-F238E27FC236}">
                <a16:creationId xmlns:a16="http://schemas.microsoft.com/office/drawing/2014/main" id="{B135DB92-6FB5-B349-A714-560B0250A264}"/>
              </a:ext>
            </a:extLst>
          </p:cNvPr>
          <p:cNvPicPr>
            <a:picLocks noChangeAspect="1"/>
          </p:cNvPicPr>
          <p:nvPr/>
        </p:nvPicPr>
        <p:blipFill>
          <a:blip r:embed="rId4"/>
          <a:stretch>
            <a:fillRect/>
          </a:stretch>
        </p:blipFill>
        <p:spPr>
          <a:xfrm>
            <a:off x="304800" y="2705100"/>
            <a:ext cx="11531600" cy="723900"/>
          </a:xfrm>
          <a:prstGeom prst="rect">
            <a:avLst/>
          </a:prstGeom>
        </p:spPr>
      </p:pic>
      <p:pic>
        <p:nvPicPr>
          <p:cNvPr id="9" name="Picture 8">
            <a:extLst>
              <a:ext uri="{FF2B5EF4-FFF2-40B4-BE49-F238E27FC236}">
                <a16:creationId xmlns:a16="http://schemas.microsoft.com/office/drawing/2014/main" id="{8C0609C6-3CBD-4F48-8BAC-0C1A3C294CCE}"/>
              </a:ext>
            </a:extLst>
          </p:cNvPr>
          <p:cNvPicPr>
            <a:picLocks noChangeAspect="1"/>
          </p:cNvPicPr>
          <p:nvPr/>
        </p:nvPicPr>
        <p:blipFill>
          <a:blip r:embed="rId5"/>
          <a:stretch>
            <a:fillRect/>
          </a:stretch>
        </p:blipFill>
        <p:spPr>
          <a:xfrm>
            <a:off x="6750050" y="3665111"/>
            <a:ext cx="5137150" cy="493075"/>
          </a:xfrm>
          <a:prstGeom prst="rect">
            <a:avLst/>
          </a:prstGeom>
        </p:spPr>
      </p:pic>
      <p:pic>
        <p:nvPicPr>
          <p:cNvPr id="11" name="Picture 10">
            <a:extLst>
              <a:ext uri="{FF2B5EF4-FFF2-40B4-BE49-F238E27FC236}">
                <a16:creationId xmlns:a16="http://schemas.microsoft.com/office/drawing/2014/main" id="{63A20113-B5AF-9941-8118-0E40FC88C47F}"/>
              </a:ext>
            </a:extLst>
          </p:cNvPr>
          <p:cNvPicPr>
            <a:picLocks noChangeAspect="1"/>
          </p:cNvPicPr>
          <p:nvPr/>
        </p:nvPicPr>
        <p:blipFill>
          <a:blip r:embed="rId6"/>
          <a:stretch>
            <a:fillRect/>
          </a:stretch>
        </p:blipFill>
        <p:spPr>
          <a:xfrm>
            <a:off x="304800" y="1560562"/>
            <a:ext cx="11290300" cy="1028700"/>
          </a:xfrm>
          <a:prstGeom prst="rect">
            <a:avLst/>
          </a:prstGeom>
        </p:spPr>
      </p:pic>
      <p:pic>
        <p:nvPicPr>
          <p:cNvPr id="13" name="Picture 12" descr="Graphical user interface, table, Excel&#10;&#10;Description automatically generated">
            <a:extLst>
              <a:ext uri="{FF2B5EF4-FFF2-40B4-BE49-F238E27FC236}">
                <a16:creationId xmlns:a16="http://schemas.microsoft.com/office/drawing/2014/main" id="{7633B445-655D-2E48-AF1E-F12BBC6BADE7}"/>
              </a:ext>
            </a:extLst>
          </p:cNvPr>
          <p:cNvPicPr>
            <a:picLocks noChangeAspect="1"/>
          </p:cNvPicPr>
          <p:nvPr/>
        </p:nvPicPr>
        <p:blipFill>
          <a:blip r:embed="rId7"/>
          <a:stretch>
            <a:fillRect/>
          </a:stretch>
        </p:blipFill>
        <p:spPr>
          <a:xfrm>
            <a:off x="304800" y="3534465"/>
            <a:ext cx="6413500" cy="2235200"/>
          </a:xfrm>
          <a:prstGeom prst="rect">
            <a:avLst/>
          </a:prstGeom>
        </p:spPr>
      </p:pic>
    </p:spTree>
    <p:extLst>
      <p:ext uri="{BB962C8B-B14F-4D97-AF65-F5344CB8AC3E}">
        <p14:creationId xmlns:p14="http://schemas.microsoft.com/office/powerpoint/2010/main" val="113642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Lung equations (2)</a:t>
            </a:r>
            <a:endParaRPr dirty="0"/>
          </a:p>
        </p:txBody>
      </p:sp>
      <p:pic>
        <p:nvPicPr>
          <p:cNvPr id="3" name="Picture 2" descr="A picture containing chart&#10;&#10;Description automatically generated">
            <a:extLst>
              <a:ext uri="{FF2B5EF4-FFF2-40B4-BE49-F238E27FC236}">
                <a16:creationId xmlns:a16="http://schemas.microsoft.com/office/drawing/2014/main" id="{B417E46A-0B01-3D46-B75B-384E7DC30EB7}"/>
              </a:ext>
            </a:extLst>
          </p:cNvPr>
          <p:cNvPicPr>
            <a:picLocks noChangeAspect="1"/>
          </p:cNvPicPr>
          <p:nvPr/>
        </p:nvPicPr>
        <p:blipFill>
          <a:blip r:embed="rId4"/>
          <a:stretch>
            <a:fillRect/>
          </a:stretch>
        </p:blipFill>
        <p:spPr>
          <a:xfrm>
            <a:off x="304800" y="1749600"/>
            <a:ext cx="3695700" cy="1384300"/>
          </a:xfrm>
          <a:prstGeom prst="rect">
            <a:avLst/>
          </a:prstGeom>
        </p:spPr>
      </p:pic>
      <p:sp>
        <p:nvSpPr>
          <p:cNvPr id="2" name="TextBox 1">
            <a:extLst>
              <a:ext uri="{FF2B5EF4-FFF2-40B4-BE49-F238E27FC236}">
                <a16:creationId xmlns:a16="http://schemas.microsoft.com/office/drawing/2014/main" id="{64A244FD-8E37-2E49-83FF-532D3CBA0CEF}"/>
              </a:ext>
            </a:extLst>
          </p:cNvPr>
          <p:cNvSpPr txBox="1"/>
          <p:nvPr/>
        </p:nvSpPr>
        <p:spPr>
          <a:xfrm>
            <a:off x="4651513" y="1749600"/>
            <a:ext cx="7222435" cy="2585323"/>
          </a:xfrm>
          <a:prstGeom prst="rect">
            <a:avLst/>
          </a:prstGeom>
          <a:noFill/>
          <a:ln w="25400">
            <a:solidFill>
              <a:schemeClr val="tx1"/>
            </a:solidFill>
          </a:ln>
        </p:spPr>
        <p:txBody>
          <a:bodyPr wrap="square" rtlCol="0">
            <a:spAutoFit/>
          </a:bodyPr>
          <a:lstStyle/>
          <a:p>
            <a:r>
              <a:rPr lang="en-US" dirty="0"/>
              <a:t>R = respiratory quotient (CO2 produced/ O2 consumed)</a:t>
            </a:r>
          </a:p>
          <a:p>
            <a:pPr marL="285750" indent="-285750">
              <a:buFont typeface="Wingdings" pitchFamily="2" charset="2"/>
              <a:buChar char="Ø"/>
            </a:pPr>
            <a:r>
              <a:rPr lang="en-US" dirty="0"/>
              <a:t>R= 1 for carbohydrate diet</a:t>
            </a:r>
          </a:p>
          <a:p>
            <a:pPr marL="285750" indent="-285750">
              <a:buFont typeface="Wingdings" pitchFamily="2" charset="2"/>
              <a:buChar char="Ø"/>
            </a:pPr>
            <a:r>
              <a:rPr lang="en-US" dirty="0"/>
              <a:t>R= close to 0.7 for fat diet</a:t>
            </a:r>
          </a:p>
          <a:p>
            <a:endParaRPr lang="en-US" dirty="0"/>
          </a:p>
          <a:p>
            <a:r>
              <a:rPr lang="en-US" dirty="0"/>
              <a:t>PAO2 = partial pressure of oxygen in alveoli</a:t>
            </a:r>
          </a:p>
          <a:p>
            <a:endParaRPr lang="en-US" dirty="0"/>
          </a:p>
          <a:p>
            <a:r>
              <a:rPr lang="en-US" dirty="0"/>
              <a:t>PaCO2 = partial pressure of CO2 in arterial blood</a:t>
            </a:r>
          </a:p>
          <a:p>
            <a:endParaRPr lang="en-US" dirty="0"/>
          </a:p>
          <a:p>
            <a:r>
              <a:rPr lang="en-US" dirty="0"/>
              <a:t>PiO2 = pressure of inspired oxygen (always 21kPa at sea level)</a:t>
            </a:r>
          </a:p>
        </p:txBody>
      </p:sp>
      <p:pic>
        <p:nvPicPr>
          <p:cNvPr id="5" name="Picture 4" descr="Diagram&#10;&#10;Description automatically generated with low confidence">
            <a:extLst>
              <a:ext uri="{FF2B5EF4-FFF2-40B4-BE49-F238E27FC236}">
                <a16:creationId xmlns:a16="http://schemas.microsoft.com/office/drawing/2014/main" id="{ADCDE0D6-B6D7-4C49-8FD0-FED32C69BAA8}"/>
              </a:ext>
            </a:extLst>
          </p:cNvPr>
          <p:cNvPicPr>
            <a:picLocks noChangeAspect="1"/>
          </p:cNvPicPr>
          <p:nvPr/>
        </p:nvPicPr>
        <p:blipFill>
          <a:blip r:embed="rId5"/>
          <a:stretch>
            <a:fillRect/>
          </a:stretch>
        </p:blipFill>
        <p:spPr>
          <a:xfrm>
            <a:off x="304800" y="4518201"/>
            <a:ext cx="4010166" cy="809173"/>
          </a:xfrm>
          <a:prstGeom prst="rect">
            <a:avLst/>
          </a:prstGeom>
        </p:spPr>
      </p:pic>
      <p:sp>
        <p:nvSpPr>
          <p:cNvPr id="6" name="TextBox 5">
            <a:extLst>
              <a:ext uri="{FF2B5EF4-FFF2-40B4-BE49-F238E27FC236}">
                <a16:creationId xmlns:a16="http://schemas.microsoft.com/office/drawing/2014/main" id="{611E5A2B-D58E-9448-AB0A-CA205B1515C8}"/>
              </a:ext>
            </a:extLst>
          </p:cNvPr>
          <p:cNvSpPr txBox="1"/>
          <p:nvPr/>
        </p:nvSpPr>
        <p:spPr>
          <a:xfrm>
            <a:off x="4651513" y="4731026"/>
            <a:ext cx="7222435" cy="646331"/>
          </a:xfrm>
          <a:prstGeom prst="rect">
            <a:avLst/>
          </a:prstGeom>
          <a:noFill/>
          <a:ln w="25400">
            <a:solidFill>
              <a:schemeClr val="tx1"/>
            </a:solidFill>
          </a:ln>
        </p:spPr>
        <p:txBody>
          <a:bodyPr wrap="square" rtlCol="0">
            <a:spAutoFit/>
          </a:bodyPr>
          <a:lstStyle/>
          <a:p>
            <a:r>
              <a:rPr lang="en-US" dirty="0"/>
              <a:t>FiO2= fraction of inspired oxygen. </a:t>
            </a:r>
            <a:r>
              <a:rPr lang="en-US" b="1" dirty="0"/>
              <a:t>Always</a:t>
            </a:r>
            <a:r>
              <a:rPr lang="en-US" dirty="0"/>
              <a:t> 0.21</a:t>
            </a:r>
          </a:p>
          <a:p>
            <a:r>
              <a:rPr lang="en-US" dirty="0" err="1"/>
              <a:t>Patm</a:t>
            </a:r>
            <a:r>
              <a:rPr lang="en-US" dirty="0"/>
              <a:t> – atmospheric pressure, 100kPa</a:t>
            </a:r>
          </a:p>
        </p:txBody>
      </p:sp>
    </p:spTree>
    <p:extLst>
      <p:ext uri="{BB962C8B-B14F-4D97-AF65-F5344CB8AC3E}">
        <p14:creationId xmlns:p14="http://schemas.microsoft.com/office/powerpoint/2010/main" val="816940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Surfactant (1)</a:t>
            </a:r>
            <a:endParaRPr dirty="0"/>
          </a:p>
        </p:txBody>
      </p:sp>
      <p:sp>
        <p:nvSpPr>
          <p:cNvPr id="2" name="TextBox 1">
            <a:extLst>
              <a:ext uri="{FF2B5EF4-FFF2-40B4-BE49-F238E27FC236}">
                <a16:creationId xmlns:a16="http://schemas.microsoft.com/office/drawing/2014/main" id="{15CC43A4-B0CA-154E-AAB6-316855A96BA9}"/>
              </a:ext>
            </a:extLst>
          </p:cNvPr>
          <p:cNvSpPr txBox="1"/>
          <p:nvPr/>
        </p:nvSpPr>
        <p:spPr>
          <a:xfrm>
            <a:off x="304800" y="1561171"/>
            <a:ext cx="7856220" cy="4247317"/>
          </a:xfrm>
          <a:prstGeom prst="rect">
            <a:avLst/>
          </a:prstGeom>
          <a:noFill/>
        </p:spPr>
        <p:txBody>
          <a:bodyPr wrap="square" rtlCol="0">
            <a:spAutoFit/>
          </a:bodyPr>
          <a:lstStyle/>
          <a:p>
            <a:r>
              <a:rPr lang="en-US" dirty="0"/>
              <a:t>= mixture of phospholipids (phosphatidyl choline, phosphatidyl inositol, phosphatidyl glycerol) + surfactant proteins A,B,C &amp; D</a:t>
            </a:r>
          </a:p>
          <a:p>
            <a:endParaRPr lang="en-US" dirty="0"/>
          </a:p>
          <a:p>
            <a:r>
              <a:rPr lang="en-US" b="1" dirty="0"/>
              <a:t>Produces by neonates from 34 weeks gestation with DRAMATIC increase 2 weeks prior to birth</a:t>
            </a:r>
          </a:p>
          <a:p>
            <a:r>
              <a:rPr lang="en-US" dirty="0"/>
              <a:t>Clinical relevance </a:t>
            </a:r>
            <a:r>
              <a:rPr lang="en-US" dirty="0">
                <a:sym typeface="Wingdings" pitchFamily="2" charset="2"/>
              </a:rPr>
              <a:t> surfactant deficiency in preterm neonates causes Respiratory Distress Syndrome of Neonate</a:t>
            </a:r>
            <a:endParaRPr lang="en-US" dirty="0"/>
          </a:p>
          <a:p>
            <a:endParaRPr lang="en-US" dirty="0"/>
          </a:p>
          <a:p>
            <a:r>
              <a:rPr lang="en-US" u="sng" dirty="0"/>
              <a:t>Functions of surfactant</a:t>
            </a:r>
          </a:p>
          <a:p>
            <a:pPr marL="285750" indent="-285750">
              <a:buFont typeface="Wingdings" pitchFamily="2" charset="2"/>
              <a:buChar char="Ø"/>
            </a:pPr>
            <a:r>
              <a:rPr lang="en-US" dirty="0"/>
              <a:t>Abolishes surface tension therefore prevents alveolar collapse </a:t>
            </a:r>
          </a:p>
          <a:p>
            <a:pPr marL="285750" indent="-285750">
              <a:buFont typeface="Wingdings" pitchFamily="2" charset="2"/>
              <a:buChar char="Ø"/>
            </a:pPr>
            <a:r>
              <a:rPr lang="en-US" dirty="0"/>
              <a:t>Allows even inflation of alveoli (connected via pores of Kohn)</a:t>
            </a:r>
          </a:p>
          <a:p>
            <a:pPr marL="285750" indent="-285750">
              <a:buFont typeface="Wingdings" pitchFamily="2" charset="2"/>
              <a:buChar char="Ø"/>
            </a:pPr>
            <a:r>
              <a:rPr lang="en-US" dirty="0"/>
              <a:t>Allows maintenance of FRC (since it prevents alveolar collapse, it ensures there is air left in alveoli at end of tidal expiration to keep them inflated)</a:t>
            </a:r>
          </a:p>
          <a:p>
            <a:pPr marL="285750" indent="-285750">
              <a:buFont typeface="Wingdings" pitchFamily="2" charset="2"/>
              <a:buChar char="Ø"/>
            </a:pPr>
            <a:endParaRPr lang="en-US" dirty="0"/>
          </a:p>
          <a:p>
            <a:endParaRPr lang="en-US" dirty="0"/>
          </a:p>
        </p:txBody>
      </p:sp>
      <p:pic>
        <p:nvPicPr>
          <p:cNvPr id="4" name="Picture 3" descr="Diagram&#10;&#10;Description automatically generated">
            <a:extLst>
              <a:ext uri="{FF2B5EF4-FFF2-40B4-BE49-F238E27FC236}">
                <a16:creationId xmlns:a16="http://schemas.microsoft.com/office/drawing/2014/main" id="{6DDD16CF-3E2D-744E-A44C-0E8DDB6D4B34}"/>
              </a:ext>
            </a:extLst>
          </p:cNvPr>
          <p:cNvPicPr>
            <a:picLocks noChangeAspect="1"/>
          </p:cNvPicPr>
          <p:nvPr/>
        </p:nvPicPr>
        <p:blipFill>
          <a:blip r:embed="rId4"/>
          <a:stretch>
            <a:fillRect/>
          </a:stretch>
        </p:blipFill>
        <p:spPr>
          <a:xfrm>
            <a:off x="8449316" y="1738169"/>
            <a:ext cx="3437884" cy="2705220"/>
          </a:xfrm>
          <a:prstGeom prst="rect">
            <a:avLst/>
          </a:prstGeom>
        </p:spPr>
      </p:pic>
      <p:sp>
        <p:nvSpPr>
          <p:cNvPr id="5" name="TextBox 4">
            <a:extLst>
              <a:ext uri="{FF2B5EF4-FFF2-40B4-BE49-F238E27FC236}">
                <a16:creationId xmlns:a16="http://schemas.microsoft.com/office/drawing/2014/main" id="{2793DCBF-8DEC-B146-A904-09754C5FE318}"/>
              </a:ext>
            </a:extLst>
          </p:cNvPr>
          <p:cNvSpPr txBox="1"/>
          <p:nvPr/>
        </p:nvSpPr>
        <p:spPr>
          <a:xfrm>
            <a:off x="8526780" y="4754880"/>
            <a:ext cx="3360420" cy="1477328"/>
          </a:xfrm>
          <a:prstGeom prst="rect">
            <a:avLst/>
          </a:prstGeom>
          <a:noFill/>
        </p:spPr>
        <p:txBody>
          <a:bodyPr wrap="square" rtlCol="0">
            <a:spAutoFit/>
          </a:bodyPr>
          <a:lstStyle/>
          <a:p>
            <a:r>
              <a:rPr lang="en-US" dirty="0"/>
              <a:t>Type 1 pneumocytes</a:t>
            </a:r>
            <a:r>
              <a:rPr lang="en-US" dirty="0">
                <a:sym typeface="Wingdings" pitchFamily="2" charset="2"/>
              </a:rPr>
              <a:t> simple squamous epithelial cells for gas exchange</a:t>
            </a:r>
          </a:p>
          <a:p>
            <a:r>
              <a:rPr lang="en-US" b="1" dirty="0">
                <a:sym typeface="Wingdings" pitchFamily="2" charset="2"/>
              </a:rPr>
              <a:t>Type 2 pneumocytes  secrete surfactant</a:t>
            </a:r>
          </a:p>
        </p:txBody>
      </p:sp>
    </p:spTree>
    <p:extLst>
      <p:ext uri="{BB962C8B-B14F-4D97-AF65-F5344CB8AC3E}">
        <p14:creationId xmlns:p14="http://schemas.microsoft.com/office/powerpoint/2010/main" val="1810912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Surfactant (2)</a:t>
            </a:r>
            <a:endParaRPr dirty="0"/>
          </a:p>
        </p:txBody>
      </p:sp>
      <p:sp>
        <p:nvSpPr>
          <p:cNvPr id="2" name="TextBox 1">
            <a:extLst>
              <a:ext uri="{FF2B5EF4-FFF2-40B4-BE49-F238E27FC236}">
                <a16:creationId xmlns:a16="http://schemas.microsoft.com/office/drawing/2014/main" id="{15CC43A4-B0CA-154E-AAB6-316855A96BA9}"/>
              </a:ext>
            </a:extLst>
          </p:cNvPr>
          <p:cNvSpPr txBox="1"/>
          <p:nvPr/>
        </p:nvSpPr>
        <p:spPr>
          <a:xfrm>
            <a:off x="304800" y="1561171"/>
            <a:ext cx="11569148" cy="3693319"/>
          </a:xfrm>
          <a:prstGeom prst="rect">
            <a:avLst/>
          </a:prstGeom>
          <a:noFill/>
        </p:spPr>
        <p:txBody>
          <a:bodyPr wrap="square" rtlCol="0">
            <a:spAutoFit/>
          </a:bodyPr>
          <a:lstStyle/>
          <a:p>
            <a:r>
              <a:rPr lang="en-GB" b="0" i="0" dirty="0">
                <a:effectLst/>
                <a:latin typeface="Segoe UI" panose="020B0502040204020203" pitchFamily="34" charset="0"/>
              </a:rPr>
              <a:t> Preterm babies have surfactant deficie</a:t>
            </a:r>
            <a:r>
              <a:rPr lang="en-GB" dirty="0">
                <a:latin typeface="Segoe UI" panose="020B0502040204020203" pitchFamily="34" charset="0"/>
              </a:rPr>
              <a:t>ncy </a:t>
            </a:r>
            <a:r>
              <a:rPr lang="en-GB" b="0" i="0" dirty="0">
                <a:effectLst/>
                <a:latin typeface="Segoe UI" panose="020B0502040204020203" pitchFamily="34" charset="0"/>
              </a:rPr>
              <a:t>∵ there is LARGE increase in surfactant production 2 weeks prior to birth.</a:t>
            </a:r>
          </a:p>
          <a:p>
            <a:endParaRPr lang="en-GB" dirty="0">
              <a:latin typeface="Segoe UI" panose="020B0502040204020203" pitchFamily="34" charset="0"/>
            </a:endParaRPr>
          </a:p>
          <a:p>
            <a:endParaRPr lang="en-GB" dirty="0">
              <a:latin typeface="Segoe UI" panose="020B0502040204020203" pitchFamily="34" charset="0"/>
            </a:endParaRPr>
          </a:p>
          <a:p>
            <a:pPr marL="285750" indent="-285750">
              <a:buFont typeface="Wingdings" pitchFamily="2" charset="2"/>
              <a:buChar char="Ø"/>
            </a:pPr>
            <a:r>
              <a:rPr lang="en-GB" dirty="0">
                <a:latin typeface="Segoe UI" panose="020B0502040204020203" pitchFamily="34" charset="0"/>
              </a:rPr>
              <a:t>Higher surface tension in alveoli </a:t>
            </a:r>
            <a:r>
              <a:rPr lang="en-GB" dirty="0">
                <a:latin typeface="Segoe UI" panose="020B0502040204020203" pitchFamily="34" charset="0"/>
                <a:sym typeface="Wingdings" pitchFamily="2" charset="2"/>
              </a:rPr>
              <a:t> larger transpulmonary pressures are required to prevent alveolar collapse and inflate the lungs</a:t>
            </a:r>
          </a:p>
          <a:p>
            <a:pPr marL="285750" indent="-285750">
              <a:buFont typeface="Wingdings" pitchFamily="2" charset="2"/>
              <a:buChar char="Ø"/>
            </a:pPr>
            <a:r>
              <a:rPr lang="en-GB" dirty="0">
                <a:latin typeface="Segoe UI" panose="020B0502040204020203" pitchFamily="34" charset="0"/>
                <a:sym typeface="Wingdings" pitchFamily="2" charset="2"/>
              </a:rPr>
              <a:t>Loss of lung volume (difficult to maintain FRC) and non-compliant lungs</a:t>
            </a:r>
          </a:p>
          <a:p>
            <a:pPr marL="285750" indent="-285750">
              <a:buFont typeface="Wingdings" pitchFamily="2" charset="2"/>
              <a:buChar char="Ø"/>
            </a:pPr>
            <a:r>
              <a:rPr lang="en-GB" dirty="0">
                <a:latin typeface="Segoe UI" panose="020B0502040204020203" pitchFamily="34" charset="0"/>
                <a:sym typeface="Wingdings" pitchFamily="2" charset="2"/>
              </a:rPr>
              <a:t>Uneven inflation of alveoli </a:t>
            </a:r>
          </a:p>
          <a:p>
            <a:pPr marL="285750" indent="-285750">
              <a:buFontTx/>
              <a:buChar char="-"/>
            </a:pPr>
            <a:endParaRPr lang="en-GB" dirty="0">
              <a:latin typeface="Segoe UI" panose="020B0502040204020203" pitchFamily="34" charset="0"/>
            </a:endParaRPr>
          </a:p>
          <a:p>
            <a:r>
              <a:rPr lang="en-GB" dirty="0">
                <a:latin typeface="Segoe UI" panose="020B0502040204020203" pitchFamily="34" charset="0"/>
              </a:rPr>
              <a:t>Clinical features: central &amp; peripheral cyanosis (bluish lips, fingers &amp; toes), flaring nostrils, rapid shallow breathing </a:t>
            </a:r>
          </a:p>
          <a:p>
            <a:endParaRPr lang="en-GB" dirty="0">
              <a:latin typeface="Segoe UI" panose="020B0502040204020203" pitchFamily="34" charset="0"/>
            </a:endParaRPr>
          </a:p>
          <a:p>
            <a:endParaRPr lang="en-GB" dirty="0">
              <a:latin typeface="Segoe UI" panose="020B0502040204020203" pitchFamily="34" charset="0"/>
            </a:endParaRPr>
          </a:p>
          <a:p>
            <a:endParaRPr lang="en-US" dirty="0"/>
          </a:p>
        </p:txBody>
      </p:sp>
    </p:spTree>
    <p:extLst>
      <p:ext uri="{BB962C8B-B14F-4D97-AF65-F5344CB8AC3E}">
        <p14:creationId xmlns:p14="http://schemas.microsoft.com/office/powerpoint/2010/main" val="3310598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7410959"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Surfactant &amp; Laplace’s law</a:t>
            </a:r>
            <a:endParaRPr dirty="0"/>
          </a:p>
        </p:txBody>
      </p:sp>
      <p:pic>
        <p:nvPicPr>
          <p:cNvPr id="4" name="Picture 3" descr="Diagram&#10;&#10;Description automatically generated with medium confidence">
            <a:extLst>
              <a:ext uri="{FF2B5EF4-FFF2-40B4-BE49-F238E27FC236}">
                <a16:creationId xmlns:a16="http://schemas.microsoft.com/office/drawing/2014/main" id="{B56A5BF1-D123-CD40-ABF4-24932D95D7C9}"/>
              </a:ext>
            </a:extLst>
          </p:cNvPr>
          <p:cNvPicPr>
            <a:picLocks noChangeAspect="1"/>
          </p:cNvPicPr>
          <p:nvPr/>
        </p:nvPicPr>
        <p:blipFill>
          <a:blip r:embed="rId4"/>
          <a:stretch>
            <a:fillRect/>
          </a:stretch>
        </p:blipFill>
        <p:spPr>
          <a:xfrm>
            <a:off x="417360" y="1652889"/>
            <a:ext cx="7162800" cy="2832100"/>
          </a:xfrm>
          <a:prstGeom prst="rect">
            <a:avLst/>
          </a:prstGeom>
        </p:spPr>
      </p:pic>
      <p:sp>
        <p:nvSpPr>
          <p:cNvPr id="5" name="TextBox 4">
            <a:extLst>
              <a:ext uri="{FF2B5EF4-FFF2-40B4-BE49-F238E27FC236}">
                <a16:creationId xmlns:a16="http://schemas.microsoft.com/office/drawing/2014/main" id="{24319BD0-D7DC-AC4E-B664-D289FA013593}"/>
              </a:ext>
            </a:extLst>
          </p:cNvPr>
          <p:cNvSpPr txBox="1"/>
          <p:nvPr/>
        </p:nvSpPr>
        <p:spPr>
          <a:xfrm>
            <a:off x="7692720" y="1652889"/>
            <a:ext cx="4077485" cy="4524315"/>
          </a:xfrm>
          <a:prstGeom prst="rect">
            <a:avLst/>
          </a:prstGeom>
          <a:noFill/>
        </p:spPr>
        <p:txBody>
          <a:bodyPr wrap="square" rtlCol="0">
            <a:spAutoFit/>
          </a:bodyPr>
          <a:lstStyle/>
          <a:p>
            <a:endParaRPr lang="en-GB" dirty="0"/>
          </a:p>
          <a:p>
            <a:r>
              <a:rPr lang="en-GB" dirty="0"/>
              <a:t>If the surface tension (T) increases or radius (R) of a sphere decreases, the pressure (P) required to prevent collapse of the sphere- the collapsing pressure- increases.</a:t>
            </a:r>
          </a:p>
          <a:p>
            <a:r>
              <a:rPr lang="en-GB" dirty="0"/>
              <a:t>The smaller the radius, the higher the transpulmonary pressure needed to prevent alveolar collapse for a given surface tension.</a:t>
            </a:r>
          </a:p>
          <a:p>
            <a:r>
              <a:rPr lang="en-GB" dirty="0"/>
              <a:t>Thus smaller alveoli require greater transpulmonary pressures to prevent alveolar collapse, for a given surface tension </a:t>
            </a:r>
            <a:r>
              <a:rPr lang="en-GB" dirty="0">
                <a:sym typeface="Wingdings" pitchFamily="2" charset="2"/>
              </a:rPr>
              <a:t> </a:t>
            </a:r>
            <a:r>
              <a:rPr lang="en-GB" b="1" dirty="0"/>
              <a:t>Smaller alveoli have a greater tendency to collapse.</a:t>
            </a:r>
            <a:endParaRPr lang="en-GB" dirty="0"/>
          </a:p>
          <a:p>
            <a:endParaRPr lang="en-US" dirty="0"/>
          </a:p>
        </p:txBody>
      </p:sp>
      <p:sp>
        <p:nvSpPr>
          <p:cNvPr id="6" name="TextBox 5">
            <a:extLst>
              <a:ext uri="{FF2B5EF4-FFF2-40B4-BE49-F238E27FC236}">
                <a16:creationId xmlns:a16="http://schemas.microsoft.com/office/drawing/2014/main" id="{5C3BC409-C673-BC46-9AAD-2DA49D296B37}"/>
              </a:ext>
            </a:extLst>
          </p:cNvPr>
          <p:cNvSpPr txBox="1"/>
          <p:nvPr/>
        </p:nvSpPr>
        <p:spPr>
          <a:xfrm>
            <a:off x="417360" y="4684295"/>
            <a:ext cx="7162800" cy="1200329"/>
          </a:xfrm>
          <a:prstGeom prst="rect">
            <a:avLst/>
          </a:prstGeom>
          <a:noFill/>
        </p:spPr>
        <p:txBody>
          <a:bodyPr wrap="square" rtlCol="0">
            <a:spAutoFit/>
          </a:bodyPr>
          <a:lstStyle/>
          <a:p>
            <a:r>
              <a:rPr lang="en-US" dirty="0"/>
              <a:t>P = transpulmonary pressure required to prevent alveolar collapse/collapsing pressure</a:t>
            </a:r>
          </a:p>
          <a:p>
            <a:r>
              <a:rPr lang="en-US" dirty="0"/>
              <a:t>T = surface tension</a:t>
            </a:r>
          </a:p>
          <a:p>
            <a:r>
              <a:rPr lang="en-US" dirty="0"/>
              <a:t>R = radius of alveoli</a:t>
            </a:r>
          </a:p>
        </p:txBody>
      </p:sp>
    </p:spTree>
    <p:extLst>
      <p:ext uri="{BB962C8B-B14F-4D97-AF65-F5344CB8AC3E}">
        <p14:creationId xmlns:p14="http://schemas.microsoft.com/office/powerpoint/2010/main" val="1963903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7410959"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Surfactant &amp; Laplace’s law</a:t>
            </a:r>
            <a:endParaRPr dirty="0"/>
          </a:p>
        </p:txBody>
      </p:sp>
      <p:sp>
        <p:nvSpPr>
          <p:cNvPr id="5" name="TextBox 4">
            <a:extLst>
              <a:ext uri="{FF2B5EF4-FFF2-40B4-BE49-F238E27FC236}">
                <a16:creationId xmlns:a16="http://schemas.microsoft.com/office/drawing/2014/main" id="{24319BD0-D7DC-AC4E-B664-D289FA013593}"/>
              </a:ext>
            </a:extLst>
          </p:cNvPr>
          <p:cNvSpPr txBox="1"/>
          <p:nvPr/>
        </p:nvSpPr>
        <p:spPr>
          <a:xfrm>
            <a:off x="7692720" y="1564790"/>
            <a:ext cx="4077485" cy="5078313"/>
          </a:xfrm>
          <a:prstGeom prst="rect">
            <a:avLst/>
          </a:prstGeom>
          <a:noFill/>
        </p:spPr>
        <p:txBody>
          <a:bodyPr wrap="square" rtlCol="0">
            <a:spAutoFit/>
          </a:bodyPr>
          <a:lstStyle/>
          <a:p>
            <a:r>
              <a:rPr lang="en-GB" dirty="0"/>
              <a:t>Surface tension can be lowered by surfactant, this decreases the transpulmonary pressure in the smaller alveoli needed to prevent alveolar collapse and allows homogenous aeration. </a:t>
            </a:r>
          </a:p>
          <a:p>
            <a:endParaRPr lang="en-GB" dirty="0"/>
          </a:p>
          <a:p>
            <a:r>
              <a:rPr lang="en-GB" dirty="0"/>
              <a:t>As alveoli increase in size, the surfactant becomes more spread out over the surface of the liquid, so surface tension is lower. </a:t>
            </a:r>
            <a:r>
              <a:rPr lang="en-GB" b="1" dirty="0"/>
              <a:t>In smaller alveoli, there is a thicker layer of surfactant that reduces surface tension to a greater degree than in larger alveoli.</a:t>
            </a:r>
            <a:r>
              <a:rPr lang="en-GB" dirty="0"/>
              <a:t> This difference in surface tension between the smaller and larger alveoli prevents collapse of smaller alveoli.</a:t>
            </a:r>
          </a:p>
          <a:p>
            <a:endParaRPr lang="en-US" dirty="0"/>
          </a:p>
        </p:txBody>
      </p:sp>
      <p:sp>
        <p:nvSpPr>
          <p:cNvPr id="6" name="TextBox 5">
            <a:extLst>
              <a:ext uri="{FF2B5EF4-FFF2-40B4-BE49-F238E27FC236}">
                <a16:creationId xmlns:a16="http://schemas.microsoft.com/office/drawing/2014/main" id="{5C3BC409-C673-BC46-9AAD-2DA49D296B37}"/>
              </a:ext>
            </a:extLst>
          </p:cNvPr>
          <p:cNvSpPr txBox="1"/>
          <p:nvPr/>
        </p:nvSpPr>
        <p:spPr>
          <a:xfrm>
            <a:off x="417360" y="4684295"/>
            <a:ext cx="7162800" cy="1200329"/>
          </a:xfrm>
          <a:prstGeom prst="rect">
            <a:avLst/>
          </a:prstGeom>
          <a:noFill/>
        </p:spPr>
        <p:txBody>
          <a:bodyPr wrap="square" rtlCol="0">
            <a:spAutoFit/>
          </a:bodyPr>
          <a:lstStyle/>
          <a:p>
            <a:r>
              <a:rPr lang="en-US" dirty="0"/>
              <a:t>P = transpulmonary pressure required to prevent alveolar collapse/collapsing pressure</a:t>
            </a:r>
          </a:p>
          <a:p>
            <a:r>
              <a:rPr lang="en-US" dirty="0"/>
              <a:t>T = surface tension</a:t>
            </a:r>
          </a:p>
          <a:p>
            <a:r>
              <a:rPr lang="en-US" dirty="0"/>
              <a:t>R = radius of alveoli</a:t>
            </a:r>
          </a:p>
        </p:txBody>
      </p:sp>
      <p:graphicFrame>
        <p:nvGraphicFramePr>
          <p:cNvPr id="2" name="Table 2">
            <a:extLst>
              <a:ext uri="{FF2B5EF4-FFF2-40B4-BE49-F238E27FC236}">
                <a16:creationId xmlns:a16="http://schemas.microsoft.com/office/drawing/2014/main" id="{E5846DA6-DF13-044E-9E39-B1DE4BEF91AE}"/>
              </a:ext>
            </a:extLst>
          </p:cNvPr>
          <p:cNvGraphicFramePr>
            <a:graphicFrameLocks noGrp="1"/>
          </p:cNvGraphicFramePr>
          <p:nvPr>
            <p:extLst>
              <p:ext uri="{D42A27DB-BD31-4B8C-83A1-F6EECF244321}">
                <p14:modId xmlns:p14="http://schemas.microsoft.com/office/powerpoint/2010/main" val="1062035922"/>
              </p:ext>
            </p:extLst>
          </p:nvPr>
        </p:nvGraphicFramePr>
        <p:xfrm>
          <a:off x="304800" y="1592706"/>
          <a:ext cx="6513096" cy="2656840"/>
        </p:xfrm>
        <a:graphic>
          <a:graphicData uri="http://schemas.openxmlformats.org/drawingml/2006/table">
            <a:tbl>
              <a:tblPr firstRow="1" bandRow="1">
                <a:tableStyleId>{7DF18680-E054-41AD-8BC1-D1AEF772440D}</a:tableStyleId>
              </a:tblPr>
              <a:tblGrid>
                <a:gridCol w="3256548">
                  <a:extLst>
                    <a:ext uri="{9D8B030D-6E8A-4147-A177-3AD203B41FA5}">
                      <a16:colId xmlns:a16="http://schemas.microsoft.com/office/drawing/2014/main" val="4210269738"/>
                    </a:ext>
                  </a:extLst>
                </a:gridCol>
                <a:gridCol w="3256548">
                  <a:extLst>
                    <a:ext uri="{9D8B030D-6E8A-4147-A177-3AD203B41FA5}">
                      <a16:colId xmlns:a16="http://schemas.microsoft.com/office/drawing/2014/main" val="1646479317"/>
                    </a:ext>
                  </a:extLst>
                </a:gridCol>
              </a:tblGrid>
              <a:tr h="370840">
                <a:tc>
                  <a:txBody>
                    <a:bodyPr/>
                    <a:lstStyle/>
                    <a:p>
                      <a:r>
                        <a:rPr lang="en-US" dirty="0"/>
                        <a:t>Small alveoli</a:t>
                      </a:r>
                    </a:p>
                  </a:txBody>
                  <a:tcPr/>
                </a:tc>
                <a:tc>
                  <a:txBody>
                    <a:bodyPr/>
                    <a:lstStyle/>
                    <a:p>
                      <a:r>
                        <a:rPr lang="en-US" dirty="0"/>
                        <a:t>Large alveoli</a:t>
                      </a:r>
                    </a:p>
                  </a:txBody>
                  <a:tcPr/>
                </a:tc>
                <a:extLst>
                  <a:ext uri="{0D108BD9-81ED-4DB2-BD59-A6C34878D82A}">
                    <a16:rowId xmlns:a16="http://schemas.microsoft.com/office/drawing/2014/main" val="1707856324"/>
                  </a:ext>
                </a:extLst>
              </a:tr>
              <a:tr h="370840">
                <a:tc>
                  <a:txBody>
                    <a:bodyPr/>
                    <a:lstStyle/>
                    <a:p>
                      <a:r>
                        <a:rPr lang="en-US" dirty="0"/>
                        <a:t>Larger collapsing pressure (tendency to collapse)</a:t>
                      </a:r>
                    </a:p>
                    <a:p>
                      <a:endParaRPr lang="en-US" dirty="0"/>
                    </a:p>
                    <a:p>
                      <a:r>
                        <a:rPr lang="en-US" dirty="0"/>
                        <a:t>More surfactant = lower surface tension </a:t>
                      </a:r>
                      <a:r>
                        <a:rPr lang="en-US" dirty="0">
                          <a:sym typeface="Wingdings" pitchFamily="2" charset="2"/>
                        </a:rPr>
                        <a:t> prevents alveolar collapse</a:t>
                      </a:r>
                      <a:endParaRPr lang="en-US" dirty="0"/>
                    </a:p>
                    <a:p>
                      <a:endParaRPr lang="en-US" dirty="0"/>
                    </a:p>
                    <a:p>
                      <a:endParaRPr lang="en-US" dirty="0"/>
                    </a:p>
                  </a:txBody>
                  <a:tcPr/>
                </a:tc>
                <a:tc>
                  <a:txBody>
                    <a:bodyPr/>
                    <a:lstStyle/>
                    <a:p>
                      <a:r>
                        <a:rPr lang="en-US" dirty="0"/>
                        <a:t>Smaller collapsing pressure </a:t>
                      </a:r>
                    </a:p>
                    <a:p>
                      <a:endParaRPr lang="en-US" dirty="0"/>
                    </a:p>
                    <a:p>
                      <a:r>
                        <a:rPr lang="en-US" dirty="0"/>
                        <a:t>Less surfactant = higher surface tension </a:t>
                      </a:r>
                      <a:r>
                        <a:rPr lang="en-US" dirty="0">
                          <a:sym typeface="Wingdings" pitchFamily="2" charset="2"/>
                        </a:rPr>
                        <a:t> equally likely to collapse as small alveoli</a:t>
                      </a:r>
                      <a:endParaRPr lang="en-US" dirty="0"/>
                    </a:p>
                  </a:txBody>
                  <a:tcPr/>
                </a:tc>
                <a:extLst>
                  <a:ext uri="{0D108BD9-81ED-4DB2-BD59-A6C34878D82A}">
                    <a16:rowId xmlns:a16="http://schemas.microsoft.com/office/drawing/2014/main" val="3645751543"/>
                  </a:ext>
                </a:extLst>
              </a:tr>
            </a:tbl>
          </a:graphicData>
        </a:graphic>
      </p:graphicFrame>
    </p:spTree>
    <p:extLst>
      <p:ext uri="{BB962C8B-B14F-4D97-AF65-F5344CB8AC3E}">
        <p14:creationId xmlns:p14="http://schemas.microsoft.com/office/powerpoint/2010/main" val="814599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43239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Innate vs adaptive immunity</a:t>
            </a:r>
            <a:endParaRPr dirty="0"/>
          </a:p>
        </p:txBody>
      </p:sp>
      <p:graphicFrame>
        <p:nvGraphicFramePr>
          <p:cNvPr id="2" name="Table 3">
            <a:extLst>
              <a:ext uri="{FF2B5EF4-FFF2-40B4-BE49-F238E27FC236}">
                <a16:creationId xmlns:a16="http://schemas.microsoft.com/office/drawing/2014/main" id="{DE15984C-4AB8-B34C-8D88-1184E4886501}"/>
              </a:ext>
            </a:extLst>
          </p:cNvPr>
          <p:cNvGraphicFramePr>
            <a:graphicFrameLocks noGrp="1"/>
          </p:cNvGraphicFramePr>
          <p:nvPr>
            <p:extLst>
              <p:ext uri="{D42A27DB-BD31-4B8C-83A1-F6EECF244321}">
                <p14:modId xmlns:p14="http://schemas.microsoft.com/office/powerpoint/2010/main" val="2409231223"/>
              </p:ext>
            </p:extLst>
          </p:nvPr>
        </p:nvGraphicFramePr>
        <p:xfrm>
          <a:off x="652379" y="1762402"/>
          <a:ext cx="8128000" cy="2108200"/>
        </p:xfrm>
        <a:graphic>
          <a:graphicData uri="http://schemas.openxmlformats.org/drawingml/2006/table">
            <a:tbl>
              <a:tblPr firstRow="1" bandRow="1">
                <a:tableStyleId>{7DF18680-E054-41AD-8BC1-D1AEF772440D}</a:tableStyleId>
              </a:tblPr>
              <a:tblGrid>
                <a:gridCol w="4064000">
                  <a:extLst>
                    <a:ext uri="{9D8B030D-6E8A-4147-A177-3AD203B41FA5}">
                      <a16:colId xmlns:a16="http://schemas.microsoft.com/office/drawing/2014/main" val="1147097002"/>
                    </a:ext>
                  </a:extLst>
                </a:gridCol>
                <a:gridCol w="4064000">
                  <a:extLst>
                    <a:ext uri="{9D8B030D-6E8A-4147-A177-3AD203B41FA5}">
                      <a16:colId xmlns:a16="http://schemas.microsoft.com/office/drawing/2014/main" val="110319193"/>
                    </a:ext>
                  </a:extLst>
                </a:gridCol>
              </a:tblGrid>
              <a:tr h="370840">
                <a:tc>
                  <a:txBody>
                    <a:bodyPr/>
                    <a:lstStyle/>
                    <a:p>
                      <a:r>
                        <a:rPr lang="en-US" dirty="0"/>
                        <a:t>Innate</a:t>
                      </a:r>
                    </a:p>
                  </a:txBody>
                  <a:tcPr/>
                </a:tc>
                <a:tc>
                  <a:txBody>
                    <a:bodyPr/>
                    <a:lstStyle/>
                    <a:p>
                      <a:r>
                        <a:rPr lang="en-US" dirty="0"/>
                        <a:t>Adaptive</a:t>
                      </a:r>
                    </a:p>
                  </a:txBody>
                  <a:tcPr/>
                </a:tc>
                <a:extLst>
                  <a:ext uri="{0D108BD9-81ED-4DB2-BD59-A6C34878D82A}">
                    <a16:rowId xmlns:a16="http://schemas.microsoft.com/office/drawing/2014/main" val="4034483820"/>
                  </a:ext>
                </a:extLst>
              </a:tr>
              <a:tr h="370840">
                <a:tc>
                  <a:txBody>
                    <a:bodyPr/>
                    <a:lstStyle/>
                    <a:p>
                      <a:r>
                        <a:rPr lang="en-US" dirty="0"/>
                        <a:t>Present from birth</a:t>
                      </a:r>
                    </a:p>
                    <a:p>
                      <a:r>
                        <a:rPr lang="en-US" dirty="0"/>
                        <a:t>Rapid, non-specific response to antigen</a:t>
                      </a:r>
                    </a:p>
                    <a:p>
                      <a:r>
                        <a:rPr lang="en-US" dirty="0"/>
                        <a:t>No immunological memory</a:t>
                      </a:r>
                    </a:p>
                    <a:p>
                      <a:r>
                        <a:rPr lang="en-US" dirty="0"/>
                        <a:t>Does not depend on lymphocytes</a:t>
                      </a:r>
                    </a:p>
                  </a:txBody>
                  <a:tcPr/>
                </a:tc>
                <a:tc>
                  <a:txBody>
                    <a:bodyPr/>
                    <a:lstStyle/>
                    <a:p>
                      <a:r>
                        <a:rPr lang="en-US" dirty="0"/>
                        <a:t>Induced by infection</a:t>
                      </a:r>
                    </a:p>
                    <a:p>
                      <a:r>
                        <a:rPr lang="en-US" dirty="0"/>
                        <a:t>Slower, antigen- specific response </a:t>
                      </a:r>
                    </a:p>
                    <a:p>
                      <a:r>
                        <a:rPr lang="en-US" dirty="0"/>
                        <a:t>Generates memory B and T cells which provoke faster secondary immune response on reinfection</a:t>
                      </a:r>
                    </a:p>
                    <a:p>
                      <a:r>
                        <a:rPr lang="en-US" dirty="0"/>
                        <a:t>Requires lymphocytes</a:t>
                      </a:r>
                    </a:p>
                  </a:txBody>
                  <a:tcPr/>
                </a:tc>
                <a:extLst>
                  <a:ext uri="{0D108BD9-81ED-4DB2-BD59-A6C34878D82A}">
                    <a16:rowId xmlns:a16="http://schemas.microsoft.com/office/drawing/2014/main" val="564143643"/>
                  </a:ext>
                </a:extLst>
              </a:tr>
            </a:tbl>
          </a:graphicData>
        </a:graphic>
      </p:graphicFrame>
      <p:sp>
        <p:nvSpPr>
          <p:cNvPr id="4" name="TextBox 3">
            <a:extLst>
              <a:ext uri="{FF2B5EF4-FFF2-40B4-BE49-F238E27FC236}">
                <a16:creationId xmlns:a16="http://schemas.microsoft.com/office/drawing/2014/main" id="{1155BBEE-5985-394A-8AF0-CC73B9EECFE1}"/>
              </a:ext>
            </a:extLst>
          </p:cNvPr>
          <p:cNvSpPr txBox="1"/>
          <p:nvPr/>
        </p:nvSpPr>
        <p:spPr>
          <a:xfrm>
            <a:off x="714119" y="4135545"/>
            <a:ext cx="5213685" cy="1477328"/>
          </a:xfrm>
          <a:prstGeom prst="rect">
            <a:avLst/>
          </a:prstGeom>
          <a:noFill/>
        </p:spPr>
        <p:txBody>
          <a:bodyPr wrap="square" rtlCol="0">
            <a:spAutoFit/>
          </a:bodyPr>
          <a:lstStyle/>
          <a:p>
            <a:r>
              <a:rPr lang="en-US" dirty="0"/>
              <a:t>Interface b/w innate and adaptive immunity = antigen-presenting cells</a:t>
            </a:r>
          </a:p>
          <a:p>
            <a:pPr marL="342900" indent="-342900">
              <a:buAutoNum type="arabicPeriod"/>
            </a:pPr>
            <a:r>
              <a:rPr lang="en-US" dirty="0"/>
              <a:t>Dendritic cells</a:t>
            </a:r>
          </a:p>
          <a:p>
            <a:pPr marL="342900" indent="-342900">
              <a:buAutoNum type="arabicPeriod"/>
            </a:pPr>
            <a:r>
              <a:rPr lang="en-US" dirty="0"/>
              <a:t>Macrophages</a:t>
            </a:r>
          </a:p>
          <a:p>
            <a:pPr marL="342900" indent="-342900">
              <a:buAutoNum type="arabicPeriod"/>
            </a:pPr>
            <a:r>
              <a:rPr lang="en-US" dirty="0"/>
              <a:t>B cells</a:t>
            </a:r>
          </a:p>
        </p:txBody>
      </p:sp>
      <p:sp>
        <p:nvSpPr>
          <p:cNvPr id="5" name="TextBox 4">
            <a:extLst>
              <a:ext uri="{FF2B5EF4-FFF2-40B4-BE49-F238E27FC236}">
                <a16:creationId xmlns:a16="http://schemas.microsoft.com/office/drawing/2014/main" id="{658368E4-1185-BA43-B118-C6F8476EA095}"/>
              </a:ext>
            </a:extLst>
          </p:cNvPr>
          <p:cNvSpPr txBox="1"/>
          <p:nvPr/>
        </p:nvSpPr>
        <p:spPr>
          <a:xfrm>
            <a:off x="9144000" y="1843442"/>
            <a:ext cx="2729948" cy="1477328"/>
          </a:xfrm>
          <a:prstGeom prst="rect">
            <a:avLst/>
          </a:prstGeom>
          <a:noFill/>
        </p:spPr>
        <p:txBody>
          <a:bodyPr wrap="square" rtlCol="0">
            <a:spAutoFit/>
          </a:bodyPr>
          <a:lstStyle/>
          <a:p>
            <a:r>
              <a:rPr lang="en-US" dirty="0"/>
              <a:t>T cells cannot respond to naïve antigens; antigens must be presented by APCs on MHC class II for T-cells to respond</a:t>
            </a:r>
          </a:p>
        </p:txBody>
      </p:sp>
    </p:spTree>
    <p:extLst>
      <p:ext uri="{BB962C8B-B14F-4D97-AF65-F5344CB8AC3E}">
        <p14:creationId xmlns:p14="http://schemas.microsoft.com/office/powerpoint/2010/main" val="1049730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764397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Lung defense: non-immune barriers</a:t>
            </a:r>
            <a:endParaRPr dirty="0"/>
          </a:p>
        </p:txBody>
      </p:sp>
      <p:sp>
        <p:nvSpPr>
          <p:cNvPr id="3" name="TextBox 2">
            <a:extLst>
              <a:ext uri="{FF2B5EF4-FFF2-40B4-BE49-F238E27FC236}">
                <a16:creationId xmlns:a16="http://schemas.microsoft.com/office/drawing/2014/main" id="{7D2E3D30-3C53-EA40-80A0-3BDE1541CEBF}"/>
              </a:ext>
            </a:extLst>
          </p:cNvPr>
          <p:cNvSpPr txBox="1"/>
          <p:nvPr/>
        </p:nvSpPr>
        <p:spPr>
          <a:xfrm>
            <a:off x="304800" y="1556084"/>
            <a:ext cx="11582400" cy="369332"/>
          </a:xfrm>
          <a:prstGeom prst="rect">
            <a:avLst/>
          </a:prstGeom>
          <a:noFill/>
        </p:spPr>
        <p:txBody>
          <a:bodyPr wrap="square" rtlCol="0">
            <a:spAutoFit/>
          </a:bodyPr>
          <a:lstStyle/>
          <a:p>
            <a:r>
              <a:rPr lang="en-US" dirty="0"/>
              <a:t> </a:t>
            </a:r>
          </a:p>
        </p:txBody>
      </p:sp>
      <p:sp>
        <p:nvSpPr>
          <p:cNvPr id="5" name="TextBox 4">
            <a:extLst>
              <a:ext uri="{FF2B5EF4-FFF2-40B4-BE49-F238E27FC236}">
                <a16:creationId xmlns:a16="http://schemas.microsoft.com/office/drawing/2014/main" id="{54A241E5-B918-0940-B5DE-A7164ADDB78F}"/>
              </a:ext>
            </a:extLst>
          </p:cNvPr>
          <p:cNvSpPr txBox="1"/>
          <p:nvPr/>
        </p:nvSpPr>
        <p:spPr>
          <a:xfrm>
            <a:off x="304800" y="1556084"/>
            <a:ext cx="11582400" cy="4247317"/>
          </a:xfrm>
          <a:prstGeom prst="rect">
            <a:avLst/>
          </a:prstGeom>
          <a:noFill/>
        </p:spPr>
        <p:txBody>
          <a:bodyPr wrap="square" rtlCol="0">
            <a:spAutoFit/>
          </a:bodyPr>
          <a:lstStyle/>
          <a:p>
            <a:pPr marL="285750" indent="-285750">
              <a:buFont typeface="Wingdings" pitchFamily="2" charset="2"/>
              <a:buChar char="q"/>
            </a:pPr>
            <a:r>
              <a:rPr lang="en-US" b="1" dirty="0"/>
              <a:t>Respiratory epithelium </a:t>
            </a:r>
            <a:r>
              <a:rPr lang="en-US" dirty="0"/>
              <a:t>=  pseudostratified ciliated columnar epithelium with interspersed goblet cells (3 marks)</a:t>
            </a:r>
          </a:p>
          <a:p>
            <a:pPr marL="285750" indent="-285750">
              <a:buFont typeface="Wingdings" pitchFamily="2" charset="2"/>
              <a:buChar char="à"/>
            </a:pPr>
            <a:r>
              <a:rPr lang="en-US" dirty="0">
                <a:sym typeface="Wingdings" pitchFamily="2" charset="2"/>
              </a:rPr>
              <a:t>Physical barrier to pathogens (lungs must be sterile)</a:t>
            </a:r>
          </a:p>
          <a:p>
            <a:pPr marL="285750" indent="-285750">
              <a:buFont typeface="Wingdings" pitchFamily="2" charset="2"/>
              <a:buChar char="à"/>
            </a:pPr>
            <a:r>
              <a:rPr lang="en-US" dirty="0" err="1">
                <a:sym typeface="Wingdings" pitchFamily="2" charset="2"/>
              </a:rPr>
              <a:t>Mucociliary</a:t>
            </a:r>
            <a:r>
              <a:rPr lang="en-US" dirty="0">
                <a:sym typeface="Wingdings" pitchFamily="2" charset="2"/>
              </a:rPr>
              <a:t> escalator prevents infection: </a:t>
            </a:r>
            <a:r>
              <a:rPr lang="en-GB" dirty="0"/>
              <a:t>submucosal glands and goblet cells secrete mucus which traps inhaled particulates and pathogens, mucus is wafted unidirectionally by cilia up into the oropharynx where it can be coughed up or swallowed (killed by HCl in gastric acid).</a:t>
            </a:r>
          </a:p>
          <a:p>
            <a:pPr marL="285750" indent="-285750">
              <a:buFont typeface="Wingdings" pitchFamily="2" charset="2"/>
              <a:buChar char="à"/>
            </a:pPr>
            <a:r>
              <a:rPr lang="en-GB" dirty="0"/>
              <a:t>Chemical secretions: antimicrobial peptides, </a:t>
            </a:r>
            <a:r>
              <a:rPr lang="en-GB" dirty="0" err="1"/>
              <a:t>antiproteinases</a:t>
            </a:r>
            <a:r>
              <a:rPr lang="en-GB" dirty="0"/>
              <a:t> (block pathogenic proteases), surfactant proteins A&amp;D act as opsonin</a:t>
            </a:r>
          </a:p>
          <a:p>
            <a:pPr marL="285750" indent="-285750">
              <a:buFont typeface="Wingdings" pitchFamily="2" charset="2"/>
              <a:buChar char="q"/>
            </a:pPr>
            <a:r>
              <a:rPr lang="en-US" b="1" dirty="0"/>
              <a:t>Mucus</a:t>
            </a:r>
          </a:p>
          <a:p>
            <a:pPr marL="285750" indent="-285750">
              <a:buFont typeface="Wingdings" pitchFamily="2" charset="2"/>
              <a:buChar char="à"/>
            </a:pPr>
            <a:r>
              <a:rPr lang="en-US" dirty="0">
                <a:sym typeface="Wingdings" pitchFamily="2" charset="2"/>
              </a:rPr>
              <a:t>Viscoelastic gel containing water, carbohydrates, fats and proteins</a:t>
            </a:r>
          </a:p>
          <a:p>
            <a:pPr marL="285750" indent="-285750">
              <a:buFont typeface="Wingdings" pitchFamily="2" charset="2"/>
              <a:buChar char="q"/>
            </a:pPr>
            <a:r>
              <a:rPr lang="en-US" b="1" dirty="0">
                <a:sym typeface="Wingdings" pitchFamily="2" charset="2"/>
              </a:rPr>
              <a:t>Cough</a:t>
            </a:r>
            <a:r>
              <a:rPr lang="en-US" dirty="0">
                <a:sym typeface="Wingdings" pitchFamily="2" charset="2"/>
              </a:rPr>
              <a:t> </a:t>
            </a:r>
          </a:p>
          <a:p>
            <a:pPr marL="285750" indent="-285750">
              <a:buFont typeface="Wingdings" pitchFamily="2" charset="2"/>
              <a:buChar char="à"/>
            </a:pPr>
            <a:r>
              <a:rPr lang="en-US" dirty="0">
                <a:sym typeface="Wingdings" pitchFamily="2" charset="2"/>
              </a:rPr>
              <a:t>= explosive expiration that clears tracheobronchial tree of foreign material &amp; secretions, voluntary or reflexive.</a:t>
            </a:r>
          </a:p>
          <a:p>
            <a:r>
              <a:rPr lang="en-US" dirty="0">
                <a:sym typeface="Wingdings" pitchFamily="2" charset="2"/>
              </a:rPr>
              <a:t>How?</a:t>
            </a:r>
          </a:p>
          <a:p>
            <a:r>
              <a:rPr lang="en-US" dirty="0">
                <a:sym typeface="Wingdings" pitchFamily="2" charset="2"/>
              </a:rPr>
              <a:t>- Epiglottis closes over laryngeal inlet &amp; vocal folds close abdominal muscles contract, diaphragm pushed upwards  INCREASE in intrathoracic pressure causes tracheal narrowing  vocal cords open &amp; epiglottis unfolds  pressure gradient b/w atmosphere &amp; trachea causes air to be expelled at high flow rates</a:t>
            </a:r>
            <a:endParaRPr lang="en-GB" dirty="0"/>
          </a:p>
        </p:txBody>
      </p:sp>
    </p:spTree>
    <p:extLst>
      <p:ext uri="{BB962C8B-B14F-4D97-AF65-F5344CB8AC3E}">
        <p14:creationId xmlns:p14="http://schemas.microsoft.com/office/powerpoint/2010/main" val="572891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43239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Lung defense: Innate immunity</a:t>
            </a:r>
            <a:endParaRPr dirty="0"/>
          </a:p>
        </p:txBody>
      </p:sp>
      <p:sp>
        <p:nvSpPr>
          <p:cNvPr id="3" name="TextBox 2">
            <a:extLst>
              <a:ext uri="{FF2B5EF4-FFF2-40B4-BE49-F238E27FC236}">
                <a16:creationId xmlns:a16="http://schemas.microsoft.com/office/drawing/2014/main" id="{7D2E3D30-3C53-EA40-80A0-3BDE1541CEBF}"/>
              </a:ext>
            </a:extLst>
          </p:cNvPr>
          <p:cNvSpPr txBox="1"/>
          <p:nvPr/>
        </p:nvSpPr>
        <p:spPr>
          <a:xfrm>
            <a:off x="304800" y="1556084"/>
            <a:ext cx="7353300" cy="4247317"/>
          </a:xfrm>
          <a:prstGeom prst="rect">
            <a:avLst/>
          </a:prstGeom>
          <a:noFill/>
        </p:spPr>
        <p:txBody>
          <a:bodyPr wrap="square" rtlCol="0">
            <a:spAutoFit/>
          </a:bodyPr>
          <a:lstStyle/>
          <a:p>
            <a:r>
              <a:rPr lang="en-US" b="1" dirty="0"/>
              <a:t>INNATE= Always present or rapidly recruited; non-specific to antigen</a:t>
            </a:r>
          </a:p>
          <a:p>
            <a:endParaRPr lang="en-US" dirty="0"/>
          </a:p>
          <a:p>
            <a:r>
              <a:rPr lang="en-US" u="sng" dirty="0"/>
              <a:t>Neutrophils</a:t>
            </a:r>
          </a:p>
          <a:p>
            <a:r>
              <a:rPr lang="en-US" dirty="0"/>
              <a:t>Most abundant blood-borne leukocyte (comprises 40-75% of leukocytes)</a:t>
            </a:r>
          </a:p>
          <a:p>
            <a:r>
              <a:rPr lang="en-US" dirty="0"/>
              <a:t>Granulocyte/</a:t>
            </a:r>
            <a:r>
              <a:rPr lang="en-US" dirty="0" err="1"/>
              <a:t>polmorphonuclear</a:t>
            </a:r>
            <a:r>
              <a:rPr lang="en-US" dirty="0"/>
              <a:t> leukocyte- cytoplasmic granules &amp; lobed nuclei</a:t>
            </a:r>
          </a:p>
          <a:p>
            <a:r>
              <a:rPr lang="en-US" dirty="0"/>
              <a:t>Phagocytic cells</a:t>
            </a:r>
          </a:p>
          <a:p>
            <a:r>
              <a:rPr lang="en-US" dirty="0"/>
              <a:t>Highly mobile- migrate down chemotactic gradient to areas of tissue injury, must </a:t>
            </a:r>
            <a:r>
              <a:rPr lang="en-US" b="1" dirty="0"/>
              <a:t>extravasate</a:t>
            </a:r>
            <a:r>
              <a:rPr lang="en-US" dirty="0"/>
              <a:t> to do this</a:t>
            </a:r>
          </a:p>
          <a:p>
            <a:endParaRPr lang="en-US" dirty="0"/>
          </a:p>
          <a:p>
            <a:endParaRPr lang="en-US" dirty="0"/>
          </a:p>
          <a:p>
            <a:endParaRPr lang="en-US" dirty="0"/>
          </a:p>
          <a:p>
            <a:endParaRPr lang="en-US" dirty="0"/>
          </a:p>
          <a:p>
            <a:endParaRPr lang="en-US" dirty="0"/>
          </a:p>
          <a:p>
            <a:r>
              <a:rPr lang="en-US" dirty="0"/>
              <a:t> </a:t>
            </a:r>
          </a:p>
        </p:txBody>
      </p:sp>
      <p:graphicFrame>
        <p:nvGraphicFramePr>
          <p:cNvPr id="2" name="Table 3">
            <a:extLst>
              <a:ext uri="{FF2B5EF4-FFF2-40B4-BE49-F238E27FC236}">
                <a16:creationId xmlns:a16="http://schemas.microsoft.com/office/drawing/2014/main" id="{92FB7B77-7509-CC48-B9BB-385E2C5C8D21}"/>
              </a:ext>
            </a:extLst>
          </p:cNvPr>
          <p:cNvGraphicFramePr>
            <a:graphicFrameLocks noGrp="1"/>
          </p:cNvGraphicFramePr>
          <p:nvPr>
            <p:extLst>
              <p:ext uri="{D42A27DB-BD31-4B8C-83A1-F6EECF244321}">
                <p14:modId xmlns:p14="http://schemas.microsoft.com/office/powerpoint/2010/main" val="2631072965"/>
              </p:ext>
            </p:extLst>
          </p:nvPr>
        </p:nvGraphicFramePr>
        <p:xfrm>
          <a:off x="304800" y="4163834"/>
          <a:ext cx="6085332" cy="2105554"/>
        </p:xfrm>
        <a:graphic>
          <a:graphicData uri="http://schemas.openxmlformats.org/drawingml/2006/table">
            <a:tbl>
              <a:tblPr firstRow="1" bandRow="1">
                <a:tableStyleId>{7DF18680-E054-41AD-8BC1-D1AEF772440D}</a:tableStyleId>
              </a:tblPr>
              <a:tblGrid>
                <a:gridCol w="2118360">
                  <a:extLst>
                    <a:ext uri="{9D8B030D-6E8A-4147-A177-3AD203B41FA5}">
                      <a16:colId xmlns:a16="http://schemas.microsoft.com/office/drawing/2014/main" val="1213671889"/>
                    </a:ext>
                  </a:extLst>
                </a:gridCol>
                <a:gridCol w="3966972">
                  <a:extLst>
                    <a:ext uri="{9D8B030D-6E8A-4147-A177-3AD203B41FA5}">
                      <a16:colId xmlns:a16="http://schemas.microsoft.com/office/drawing/2014/main" val="2612048070"/>
                    </a:ext>
                  </a:extLst>
                </a:gridCol>
              </a:tblGrid>
              <a:tr h="459123">
                <a:tc>
                  <a:txBody>
                    <a:bodyPr/>
                    <a:lstStyle/>
                    <a:p>
                      <a:r>
                        <a:rPr lang="en-US" dirty="0"/>
                        <a:t>Neutrophil granule</a:t>
                      </a:r>
                    </a:p>
                  </a:txBody>
                  <a:tcPr/>
                </a:tc>
                <a:tc>
                  <a:txBody>
                    <a:bodyPr/>
                    <a:lstStyle/>
                    <a:p>
                      <a:r>
                        <a:rPr lang="en-US" dirty="0"/>
                        <a:t>Contents</a:t>
                      </a:r>
                    </a:p>
                  </a:txBody>
                  <a:tcPr/>
                </a:tc>
                <a:extLst>
                  <a:ext uri="{0D108BD9-81ED-4DB2-BD59-A6C34878D82A}">
                    <a16:rowId xmlns:a16="http://schemas.microsoft.com/office/drawing/2014/main" val="1378287257"/>
                  </a:ext>
                </a:extLst>
              </a:tr>
              <a:tr h="762685">
                <a:tc>
                  <a:txBody>
                    <a:bodyPr/>
                    <a:lstStyle/>
                    <a:p>
                      <a:r>
                        <a:rPr lang="en-US" dirty="0"/>
                        <a:t>Primary</a:t>
                      </a:r>
                    </a:p>
                  </a:txBody>
                  <a:tcPr/>
                </a:tc>
                <a:tc>
                  <a:txBody>
                    <a:bodyPr/>
                    <a:lstStyle/>
                    <a:p>
                      <a:r>
                        <a:rPr lang="en-US" dirty="0"/>
                        <a:t>Myeloperoxidase, </a:t>
                      </a:r>
                      <a:r>
                        <a:rPr lang="en-US" b="1" dirty="0"/>
                        <a:t>elastase</a:t>
                      </a:r>
                      <a:r>
                        <a:rPr lang="en-US" dirty="0"/>
                        <a:t>, cathepsins &amp; defensins</a:t>
                      </a:r>
                    </a:p>
                  </a:txBody>
                  <a:tcPr/>
                </a:tc>
                <a:extLst>
                  <a:ext uri="{0D108BD9-81ED-4DB2-BD59-A6C34878D82A}">
                    <a16:rowId xmlns:a16="http://schemas.microsoft.com/office/drawing/2014/main" val="3361418652"/>
                  </a:ext>
                </a:extLst>
              </a:tr>
              <a:tr h="441873">
                <a:tc>
                  <a:txBody>
                    <a:bodyPr/>
                    <a:lstStyle/>
                    <a:p>
                      <a:r>
                        <a:rPr lang="en-US" dirty="0"/>
                        <a:t>Secondary </a:t>
                      </a:r>
                    </a:p>
                  </a:txBody>
                  <a:tcPr/>
                </a:tc>
                <a:tc>
                  <a:txBody>
                    <a:bodyPr/>
                    <a:lstStyle/>
                    <a:p>
                      <a:r>
                        <a:rPr lang="en-US" dirty="0"/>
                        <a:t>Lysozyme, </a:t>
                      </a:r>
                      <a:r>
                        <a:rPr lang="en-US" b="1" dirty="0"/>
                        <a:t>collagenase</a:t>
                      </a:r>
                    </a:p>
                  </a:txBody>
                  <a:tcPr/>
                </a:tc>
                <a:extLst>
                  <a:ext uri="{0D108BD9-81ED-4DB2-BD59-A6C34878D82A}">
                    <a16:rowId xmlns:a16="http://schemas.microsoft.com/office/drawing/2014/main" val="4195099845"/>
                  </a:ext>
                </a:extLst>
              </a:tr>
              <a:tr h="441873">
                <a:tc>
                  <a:txBody>
                    <a:bodyPr/>
                    <a:lstStyle/>
                    <a:p>
                      <a:r>
                        <a:rPr lang="en-US" dirty="0"/>
                        <a:t>Tertiary</a:t>
                      </a:r>
                    </a:p>
                  </a:txBody>
                  <a:tcPr/>
                </a:tc>
                <a:tc>
                  <a:txBody>
                    <a:bodyPr/>
                    <a:lstStyle/>
                    <a:p>
                      <a:r>
                        <a:rPr lang="en-US" dirty="0"/>
                        <a:t>Gelatinases, adhesion molecules </a:t>
                      </a:r>
                    </a:p>
                  </a:txBody>
                  <a:tcPr/>
                </a:tc>
                <a:extLst>
                  <a:ext uri="{0D108BD9-81ED-4DB2-BD59-A6C34878D82A}">
                    <a16:rowId xmlns:a16="http://schemas.microsoft.com/office/drawing/2014/main" val="1279894158"/>
                  </a:ext>
                </a:extLst>
              </a:tr>
            </a:tbl>
          </a:graphicData>
        </a:graphic>
      </p:graphicFrame>
      <p:sp>
        <p:nvSpPr>
          <p:cNvPr id="6" name="TextBox 5">
            <a:extLst>
              <a:ext uri="{FF2B5EF4-FFF2-40B4-BE49-F238E27FC236}">
                <a16:creationId xmlns:a16="http://schemas.microsoft.com/office/drawing/2014/main" id="{1786FDF1-B46F-B84B-AF03-70D307557576}"/>
              </a:ext>
            </a:extLst>
          </p:cNvPr>
          <p:cNvSpPr txBox="1"/>
          <p:nvPr/>
        </p:nvSpPr>
        <p:spPr>
          <a:xfrm>
            <a:off x="7874000" y="1592706"/>
            <a:ext cx="3999948" cy="3139321"/>
          </a:xfrm>
          <a:prstGeom prst="rect">
            <a:avLst/>
          </a:prstGeom>
          <a:noFill/>
        </p:spPr>
        <p:txBody>
          <a:bodyPr wrap="square" rtlCol="0">
            <a:spAutoFit/>
          </a:bodyPr>
          <a:lstStyle/>
          <a:p>
            <a:r>
              <a:rPr lang="en-US" dirty="0"/>
              <a:t>Alveolar macrophages</a:t>
            </a:r>
          </a:p>
          <a:p>
            <a:pPr marL="285750" indent="-285750">
              <a:buFontTx/>
              <a:buChar char="-"/>
            </a:pPr>
            <a:r>
              <a:rPr lang="en-US" dirty="0"/>
              <a:t>Comprise 93% of pulmonary macrophages</a:t>
            </a:r>
          </a:p>
          <a:p>
            <a:pPr marL="285750" indent="-285750">
              <a:buFontTx/>
              <a:buChar char="-"/>
            </a:pPr>
            <a:r>
              <a:rPr lang="en-US" dirty="0"/>
              <a:t>Monocyte-derived </a:t>
            </a:r>
          </a:p>
          <a:p>
            <a:r>
              <a:rPr lang="en-US" dirty="0"/>
              <a:t>3 functions:</a:t>
            </a:r>
          </a:p>
          <a:p>
            <a:pPr marL="285750" indent="-285750">
              <a:buFontTx/>
              <a:buChar char="-"/>
            </a:pPr>
            <a:r>
              <a:rPr lang="en-US" dirty="0"/>
              <a:t>Phagocytose pathogens w/o inducing large immune response</a:t>
            </a:r>
          </a:p>
          <a:p>
            <a:pPr marL="285750" indent="-285750">
              <a:buFontTx/>
              <a:buChar char="-"/>
            </a:pPr>
            <a:r>
              <a:rPr lang="en-US" dirty="0"/>
              <a:t>Present antigens on MHC Class II to T helper cells to enable them to respond</a:t>
            </a:r>
          </a:p>
          <a:p>
            <a:r>
              <a:rPr lang="en-US" dirty="0"/>
              <a:t>- Clear apoptotic cells (e.g. neutrophils)</a:t>
            </a:r>
          </a:p>
        </p:txBody>
      </p:sp>
    </p:spTree>
    <p:extLst>
      <p:ext uri="{BB962C8B-B14F-4D97-AF65-F5344CB8AC3E}">
        <p14:creationId xmlns:p14="http://schemas.microsoft.com/office/powerpoint/2010/main" val="3545725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r>
              <a:rPr lang="en-GB" b="0" i="0" dirty="0">
                <a:solidFill>
                  <a:srgbClr val="222222"/>
                </a:solidFill>
                <a:effectLst/>
                <a:latin typeface="Arial" panose="020B0604020202020204" pitchFamily="34" charset="0"/>
              </a:rPr>
              <a:t>Measures of lung function (FEV, FVC...) in spirometry</a:t>
            </a:r>
          </a:p>
          <a:p>
            <a:r>
              <a:rPr lang="en-GB" b="0" i="0" dirty="0">
                <a:solidFill>
                  <a:srgbClr val="222222"/>
                </a:solidFill>
                <a:effectLst/>
                <a:latin typeface="Arial" panose="020B0604020202020204" pitchFamily="34" charset="0"/>
              </a:rPr>
              <a:t>Airway tone </a:t>
            </a:r>
          </a:p>
          <a:p>
            <a:r>
              <a:rPr lang="en-GB" b="0" i="0" dirty="0">
                <a:solidFill>
                  <a:srgbClr val="222222"/>
                </a:solidFill>
                <a:effectLst/>
                <a:latin typeface="Arial" panose="020B0604020202020204" pitchFamily="34" charset="0"/>
              </a:rPr>
              <a:t>Equations </a:t>
            </a:r>
            <a:endParaRPr lang="en-GB" dirty="0">
              <a:solidFill>
                <a:srgbClr val="222222"/>
              </a:solidFill>
              <a:latin typeface="Arial" panose="020B0604020202020204" pitchFamily="34" charset="0"/>
            </a:endParaRPr>
          </a:p>
          <a:p>
            <a:r>
              <a:rPr lang="en-GB" b="0" i="0" dirty="0">
                <a:solidFill>
                  <a:srgbClr val="222222"/>
                </a:solidFill>
                <a:effectLst/>
                <a:latin typeface="Arial" panose="020B0604020202020204" pitchFamily="34" charset="0"/>
              </a:rPr>
              <a:t>Host </a:t>
            </a:r>
            <a:r>
              <a:rPr lang="en-GB" b="0" i="0" dirty="0" err="1">
                <a:solidFill>
                  <a:srgbClr val="222222"/>
                </a:solidFill>
                <a:effectLst/>
                <a:latin typeface="Arial" panose="020B0604020202020204" pitchFamily="34" charset="0"/>
              </a:rPr>
              <a:t>defense</a:t>
            </a:r>
            <a:endParaRPr lang="en-GB" dirty="0">
              <a:solidFill>
                <a:srgbClr val="222222"/>
              </a:solidFill>
              <a:latin typeface="Arial" panose="020B0604020202020204" pitchFamily="34" charset="0"/>
            </a:endParaRPr>
          </a:p>
          <a:p>
            <a:r>
              <a:rPr lang="en-GB" b="0" i="0" dirty="0">
                <a:solidFill>
                  <a:srgbClr val="222222"/>
                </a:solidFill>
                <a:effectLst/>
                <a:latin typeface="Arial" panose="020B0604020202020204" pitchFamily="34" charset="0"/>
              </a:rPr>
              <a:t>Hypersensitivity </a:t>
            </a:r>
            <a:endParaRPr lang="en-GB" dirty="0">
              <a:solidFill>
                <a:srgbClr val="222222"/>
              </a:solidFill>
              <a:latin typeface="Arial" panose="020B0604020202020204" pitchFamily="34" charset="0"/>
            </a:endParaRPr>
          </a:p>
          <a:p>
            <a:r>
              <a:rPr lang="en-GB" b="0" i="0" dirty="0">
                <a:solidFill>
                  <a:srgbClr val="222222"/>
                </a:solidFill>
                <a:effectLst/>
                <a:latin typeface="Arial" panose="020B0604020202020204" pitchFamily="34" charset="0"/>
              </a:rPr>
              <a:t>Hypoxia, hypercapnia and respiratory failure </a:t>
            </a:r>
          </a:p>
          <a:p>
            <a:pPr>
              <a:spcBef>
                <a:spcPts val="0"/>
              </a:spcBef>
            </a:pP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a:solidFill>
                  <a:schemeClr val="lt1"/>
                </a:solidFill>
                <a:latin typeface="Calibri"/>
                <a:ea typeface="Calibri"/>
                <a:cs typeface="Calibri"/>
                <a:sym typeface="Calibri"/>
              </a:rPr>
              <a:t>Aims and Objectives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7353300"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Lung defense: Innate immunity (2)</a:t>
            </a:r>
            <a:endParaRPr dirty="0"/>
          </a:p>
        </p:txBody>
      </p:sp>
      <p:sp>
        <p:nvSpPr>
          <p:cNvPr id="3" name="TextBox 2">
            <a:extLst>
              <a:ext uri="{FF2B5EF4-FFF2-40B4-BE49-F238E27FC236}">
                <a16:creationId xmlns:a16="http://schemas.microsoft.com/office/drawing/2014/main" id="{7D2E3D30-3C53-EA40-80A0-3BDE1541CEBF}"/>
              </a:ext>
            </a:extLst>
          </p:cNvPr>
          <p:cNvSpPr txBox="1"/>
          <p:nvPr/>
        </p:nvSpPr>
        <p:spPr>
          <a:xfrm>
            <a:off x="304800" y="1556084"/>
            <a:ext cx="7353300" cy="1477328"/>
          </a:xfrm>
          <a:prstGeom prst="rect">
            <a:avLst/>
          </a:prstGeom>
          <a:noFill/>
        </p:spPr>
        <p:txBody>
          <a:bodyPr wrap="square" rtlCol="0">
            <a:spAutoFit/>
          </a:bodyPr>
          <a:lstStyle/>
          <a:p>
            <a:endParaRPr lang="en-US" dirty="0"/>
          </a:p>
          <a:p>
            <a:endParaRPr lang="en-US" dirty="0"/>
          </a:p>
          <a:p>
            <a:endParaRPr lang="en-US" dirty="0"/>
          </a:p>
          <a:p>
            <a:endParaRPr lang="en-US" dirty="0"/>
          </a:p>
          <a:p>
            <a:r>
              <a:rPr lang="en-US" dirty="0"/>
              <a:t> </a:t>
            </a:r>
          </a:p>
        </p:txBody>
      </p:sp>
      <p:pic>
        <p:nvPicPr>
          <p:cNvPr id="5" name="Picture 4" descr="Diagram&#10;&#10;Description automatically generated">
            <a:extLst>
              <a:ext uri="{FF2B5EF4-FFF2-40B4-BE49-F238E27FC236}">
                <a16:creationId xmlns:a16="http://schemas.microsoft.com/office/drawing/2014/main" id="{25EEA7C8-D5F4-954F-89ED-4F01C6AAED3A}"/>
              </a:ext>
            </a:extLst>
          </p:cNvPr>
          <p:cNvPicPr>
            <a:picLocks noChangeAspect="1"/>
          </p:cNvPicPr>
          <p:nvPr/>
        </p:nvPicPr>
        <p:blipFill>
          <a:blip r:embed="rId4"/>
          <a:stretch>
            <a:fillRect/>
          </a:stretch>
        </p:blipFill>
        <p:spPr>
          <a:xfrm>
            <a:off x="7400440" y="1556084"/>
            <a:ext cx="3902757" cy="2501900"/>
          </a:xfrm>
          <a:prstGeom prst="rect">
            <a:avLst/>
          </a:prstGeom>
        </p:spPr>
      </p:pic>
      <p:sp>
        <p:nvSpPr>
          <p:cNvPr id="4" name="TextBox 3">
            <a:extLst>
              <a:ext uri="{FF2B5EF4-FFF2-40B4-BE49-F238E27FC236}">
                <a16:creationId xmlns:a16="http://schemas.microsoft.com/office/drawing/2014/main" id="{0D5B6511-18F0-F643-BEB2-491E95B10E6C}"/>
              </a:ext>
            </a:extLst>
          </p:cNvPr>
          <p:cNvSpPr txBox="1"/>
          <p:nvPr/>
        </p:nvSpPr>
        <p:spPr>
          <a:xfrm>
            <a:off x="304800" y="1556084"/>
            <a:ext cx="6906491" cy="5355312"/>
          </a:xfrm>
          <a:prstGeom prst="rect">
            <a:avLst/>
          </a:prstGeom>
          <a:noFill/>
        </p:spPr>
        <p:txBody>
          <a:bodyPr wrap="square" rtlCol="0">
            <a:spAutoFit/>
          </a:bodyPr>
          <a:lstStyle/>
          <a:p>
            <a:r>
              <a:rPr lang="en-US" u="sng" dirty="0"/>
              <a:t>How do neutrophils carry out effector function?</a:t>
            </a:r>
          </a:p>
          <a:p>
            <a:r>
              <a:rPr lang="en-US" dirty="0"/>
              <a:t>1. Identify threat through pattern recognition receptors e.g. TLR4 is a PRR that identifies LPS in bacterial cell wall</a:t>
            </a:r>
          </a:p>
          <a:p>
            <a:r>
              <a:rPr lang="en-US" dirty="0"/>
              <a:t>2. Activation </a:t>
            </a:r>
          </a:p>
          <a:p>
            <a:r>
              <a:rPr lang="en-US" dirty="0"/>
              <a:t>3. Adhesion- neutrophils are loosely tethered to endothelium by </a:t>
            </a:r>
            <a:r>
              <a:rPr lang="en-US" b="1" dirty="0"/>
              <a:t>selectins</a:t>
            </a:r>
            <a:r>
              <a:rPr lang="en-US" dirty="0"/>
              <a:t> which allows rolling </a:t>
            </a:r>
            <a:r>
              <a:rPr lang="en-US" dirty="0">
                <a:sym typeface="Wingdings" pitchFamily="2" charset="2"/>
              </a:rPr>
              <a:t> expression of </a:t>
            </a:r>
            <a:r>
              <a:rPr lang="en-US" b="1" dirty="0">
                <a:sym typeface="Wingdings" pitchFamily="2" charset="2"/>
              </a:rPr>
              <a:t>integrins</a:t>
            </a:r>
            <a:r>
              <a:rPr lang="en-US" dirty="0">
                <a:sym typeface="Wingdings" pitchFamily="2" charset="2"/>
              </a:rPr>
              <a:t> allows stable adhesion </a:t>
            </a:r>
          </a:p>
          <a:p>
            <a:r>
              <a:rPr lang="en-US" dirty="0">
                <a:sym typeface="Wingdings" pitchFamily="2" charset="2"/>
              </a:rPr>
              <a:t>4. Migration- neutrophils protrude through gaps b/w endothelium (</a:t>
            </a:r>
            <a:r>
              <a:rPr lang="en-US" b="1" dirty="0">
                <a:sym typeface="Wingdings" pitchFamily="2" charset="2"/>
              </a:rPr>
              <a:t>diapedesis</a:t>
            </a:r>
            <a:r>
              <a:rPr lang="en-US" dirty="0">
                <a:sym typeface="Wingdings" pitchFamily="2" charset="2"/>
              </a:rPr>
              <a:t>) &amp; migrate down a chemotactic gradient to site of injury/ pathogen.</a:t>
            </a:r>
          </a:p>
          <a:p>
            <a:r>
              <a:rPr lang="en-US" dirty="0">
                <a:sym typeface="Wingdings" pitchFamily="2" charset="2"/>
              </a:rPr>
              <a:t>5. Phagocytosis – formation of pseudopodia; pathogen engulfed in phagosome; phagolysosome</a:t>
            </a:r>
          </a:p>
          <a:p>
            <a:r>
              <a:rPr lang="en-US" dirty="0">
                <a:sym typeface="Wingdings" pitchFamily="2" charset="2"/>
              </a:rPr>
              <a:t>6. Bacterial killing- myeloperoxidase is needed for the respiratory burst. Large increase in production of ROS using NADPH oxidase kills bacteria.</a:t>
            </a:r>
          </a:p>
          <a:p>
            <a:r>
              <a:rPr lang="en-US" dirty="0">
                <a:sym typeface="Wingdings" pitchFamily="2" charset="2"/>
              </a:rPr>
              <a:t>7. Apoptosis- neutrophils splits into fragments; alveolar macrophages phagocytose neutrophils.</a:t>
            </a:r>
            <a:endParaRPr lang="en-US" dirty="0"/>
          </a:p>
          <a:p>
            <a:endParaRPr lang="en-US" dirty="0"/>
          </a:p>
          <a:p>
            <a:endParaRPr lang="en-US" dirty="0"/>
          </a:p>
          <a:p>
            <a:r>
              <a:rPr lang="en-US" dirty="0"/>
              <a:t> </a:t>
            </a:r>
          </a:p>
        </p:txBody>
      </p:sp>
    </p:spTree>
    <p:extLst>
      <p:ext uri="{BB962C8B-B14F-4D97-AF65-F5344CB8AC3E}">
        <p14:creationId xmlns:p14="http://schemas.microsoft.com/office/powerpoint/2010/main" val="2325435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43239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Lung defense: adaptive immunity</a:t>
            </a:r>
            <a:endParaRPr dirty="0"/>
          </a:p>
        </p:txBody>
      </p:sp>
      <p:sp>
        <p:nvSpPr>
          <p:cNvPr id="3" name="TextBox 2">
            <a:extLst>
              <a:ext uri="{FF2B5EF4-FFF2-40B4-BE49-F238E27FC236}">
                <a16:creationId xmlns:a16="http://schemas.microsoft.com/office/drawing/2014/main" id="{7D2E3D30-3C53-EA40-80A0-3BDE1541CEBF}"/>
              </a:ext>
            </a:extLst>
          </p:cNvPr>
          <p:cNvSpPr txBox="1"/>
          <p:nvPr/>
        </p:nvSpPr>
        <p:spPr>
          <a:xfrm>
            <a:off x="318053" y="1502688"/>
            <a:ext cx="7423448" cy="4801314"/>
          </a:xfrm>
          <a:prstGeom prst="rect">
            <a:avLst/>
          </a:prstGeom>
          <a:noFill/>
        </p:spPr>
        <p:txBody>
          <a:bodyPr wrap="square" rtlCol="0">
            <a:spAutoFit/>
          </a:bodyPr>
          <a:lstStyle/>
          <a:p>
            <a:r>
              <a:rPr lang="en-US" u="sng" dirty="0"/>
              <a:t>Cells of adaptive immunity</a:t>
            </a:r>
          </a:p>
          <a:p>
            <a:endParaRPr lang="en-US" u="sng" dirty="0"/>
          </a:p>
          <a:p>
            <a:r>
              <a:rPr lang="en-US" dirty="0"/>
              <a:t>B cells- produced in bone marrow but are activated in secondary lymphoid organs e.g. lymph nodes. When activated, they differentiate into plasma cells which secrete antibodies. B cells can recognize naïve antigens and present them on MHC class II for recognition by Th cells.</a:t>
            </a:r>
          </a:p>
          <a:p>
            <a:endParaRPr lang="en-US" dirty="0"/>
          </a:p>
          <a:p>
            <a:r>
              <a:rPr lang="en-US" dirty="0"/>
              <a:t>T cells- produced in bone marrow but mature in thymus </a:t>
            </a:r>
          </a:p>
          <a:p>
            <a:endParaRPr lang="en-US" dirty="0"/>
          </a:p>
          <a:p>
            <a:pPr marL="285750" indent="-285750">
              <a:buFontTx/>
              <a:buChar char="-"/>
            </a:pPr>
            <a:r>
              <a:rPr lang="en-US" dirty="0"/>
              <a:t>Cytotoxic T (CD8+) cells express CD8 receptors on their surface. They bind to the MHC class I- antigen complex on the host cells surface. They mediate </a:t>
            </a:r>
            <a:r>
              <a:rPr lang="en-US" b="1" dirty="0"/>
              <a:t>killing of </a:t>
            </a:r>
            <a:r>
              <a:rPr lang="en-US" b="1" dirty="0" err="1"/>
              <a:t>tumour</a:t>
            </a:r>
            <a:r>
              <a:rPr lang="en-US" b="1" dirty="0"/>
              <a:t> &amp; virus-infected cells </a:t>
            </a:r>
            <a:r>
              <a:rPr lang="en-US" dirty="0"/>
              <a:t>though perforin which creates holes in CSM.</a:t>
            </a:r>
          </a:p>
          <a:p>
            <a:pPr marL="285750" indent="-285750">
              <a:buFontTx/>
              <a:buChar char="-"/>
            </a:pPr>
            <a:r>
              <a:rPr lang="en-US" dirty="0"/>
              <a:t>T helper (Th) (CD4+)  cells express CD4 surface receptors. They must bind to antigens presented on MHC class II on APCs. Some Th cells release cytokines which stimulate clonal expansion of B cells.</a:t>
            </a:r>
          </a:p>
          <a:p>
            <a:pPr marL="285750" indent="-285750">
              <a:buFontTx/>
              <a:buChar char="-"/>
            </a:pPr>
            <a:endParaRPr lang="en-US" dirty="0"/>
          </a:p>
        </p:txBody>
      </p:sp>
      <p:pic>
        <p:nvPicPr>
          <p:cNvPr id="4" name="Picture 3" descr="Chart, bubble chart&#10;&#10;Description automatically generated">
            <a:extLst>
              <a:ext uri="{FF2B5EF4-FFF2-40B4-BE49-F238E27FC236}">
                <a16:creationId xmlns:a16="http://schemas.microsoft.com/office/drawing/2014/main" id="{F3D2CEF2-D9BF-3D48-BBBC-B78D2F280D7C}"/>
              </a:ext>
            </a:extLst>
          </p:cNvPr>
          <p:cNvPicPr>
            <a:picLocks noChangeAspect="1"/>
          </p:cNvPicPr>
          <p:nvPr/>
        </p:nvPicPr>
        <p:blipFill>
          <a:blip r:embed="rId4"/>
          <a:stretch>
            <a:fillRect/>
          </a:stretch>
        </p:blipFill>
        <p:spPr>
          <a:xfrm>
            <a:off x="7741501" y="1741577"/>
            <a:ext cx="4132447" cy="2387460"/>
          </a:xfrm>
          <a:prstGeom prst="rect">
            <a:avLst/>
          </a:prstGeom>
        </p:spPr>
      </p:pic>
      <p:sp>
        <p:nvSpPr>
          <p:cNvPr id="5" name="TextBox 4">
            <a:extLst>
              <a:ext uri="{FF2B5EF4-FFF2-40B4-BE49-F238E27FC236}">
                <a16:creationId xmlns:a16="http://schemas.microsoft.com/office/drawing/2014/main" id="{F00A31A9-0C2A-A74B-89FB-F51954878467}"/>
              </a:ext>
            </a:extLst>
          </p:cNvPr>
          <p:cNvSpPr txBox="1"/>
          <p:nvPr/>
        </p:nvSpPr>
        <p:spPr>
          <a:xfrm>
            <a:off x="7980218" y="4470540"/>
            <a:ext cx="3893730" cy="1754326"/>
          </a:xfrm>
          <a:prstGeom prst="rect">
            <a:avLst/>
          </a:prstGeom>
          <a:noFill/>
        </p:spPr>
        <p:txBody>
          <a:bodyPr wrap="square" rtlCol="0">
            <a:spAutoFit/>
          </a:bodyPr>
          <a:lstStyle/>
          <a:p>
            <a:pPr marL="285750" indent="-285750">
              <a:buFontTx/>
              <a:buChar char="-"/>
            </a:pPr>
            <a:endParaRPr lang="en-US" dirty="0"/>
          </a:p>
          <a:p>
            <a:r>
              <a:rPr lang="en-US" b="1" dirty="0"/>
              <a:t>APCs = dendritic cells, macrophages, B cells</a:t>
            </a:r>
          </a:p>
          <a:p>
            <a:r>
              <a:rPr lang="en-US" dirty="0">
                <a:sym typeface="Wingdings" pitchFamily="2" charset="2"/>
              </a:rPr>
              <a:t> Present antigens on MHC class II  for recognition by Th cells.</a:t>
            </a:r>
            <a:endParaRPr lang="en-US" dirty="0"/>
          </a:p>
          <a:p>
            <a:endParaRPr lang="en-US" dirty="0"/>
          </a:p>
        </p:txBody>
      </p:sp>
    </p:spTree>
    <p:extLst>
      <p:ext uri="{BB962C8B-B14F-4D97-AF65-F5344CB8AC3E}">
        <p14:creationId xmlns:p14="http://schemas.microsoft.com/office/powerpoint/2010/main" val="4101335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43239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Adaptive immunity- antibodies</a:t>
            </a:r>
            <a:endParaRPr dirty="0"/>
          </a:p>
        </p:txBody>
      </p:sp>
      <p:sp>
        <p:nvSpPr>
          <p:cNvPr id="2" name="TextBox 1">
            <a:extLst>
              <a:ext uri="{FF2B5EF4-FFF2-40B4-BE49-F238E27FC236}">
                <a16:creationId xmlns:a16="http://schemas.microsoft.com/office/drawing/2014/main" id="{5B9D8ED9-3E2E-C64F-B346-D7B4B3991BA7}"/>
              </a:ext>
            </a:extLst>
          </p:cNvPr>
          <p:cNvSpPr txBox="1"/>
          <p:nvPr/>
        </p:nvSpPr>
        <p:spPr>
          <a:xfrm>
            <a:off x="304800" y="1588168"/>
            <a:ext cx="6737684" cy="5355312"/>
          </a:xfrm>
          <a:prstGeom prst="rect">
            <a:avLst/>
          </a:prstGeom>
          <a:noFill/>
        </p:spPr>
        <p:txBody>
          <a:bodyPr wrap="square" rtlCol="0">
            <a:spAutoFit/>
          </a:bodyPr>
          <a:lstStyle/>
          <a:p>
            <a:r>
              <a:rPr lang="en-US" dirty="0"/>
              <a:t>All antibodies are produced by B cells; the isotypes differ in their Fc portions (constant region).</a:t>
            </a:r>
          </a:p>
          <a:p>
            <a:r>
              <a:rPr lang="en-US" dirty="0"/>
              <a:t>IgG- can cross the placenta and confer immunity to fetus. Important in secondary immune response.</a:t>
            </a:r>
          </a:p>
          <a:p>
            <a:endParaRPr lang="en-US" dirty="0"/>
          </a:p>
          <a:p>
            <a:r>
              <a:rPr lang="en-US" dirty="0"/>
              <a:t>IgA-  can form dimers, found in mucosal secretions e.g. breast milk</a:t>
            </a:r>
          </a:p>
          <a:p>
            <a:endParaRPr lang="en-US" dirty="0"/>
          </a:p>
          <a:p>
            <a:r>
              <a:rPr lang="en-US" dirty="0"/>
              <a:t>IgM- pentamer produced at beginning of infection. Important in primary immune response.</a:t>
            </a:r>
          </a:p>
          <a:p>
            <a:endParaRPr lang="en-US" dirty="0"/>
          </a:p>
          <a:p>
            <a:r>
              <a:rPr lang="en-US" dirty="0" err="1"/>
              <a:t>IgE</a:t>
            </a:r>
            <a:r>
              <a:rPr lang="en-US" dirty="0"/>
              <a:t>- monomer, often binds to Fc receptors on mast cells, basophils and eosinophils. Implicated in allergy and parasitic infections.</a:t>
            </a:r>
          </a:p>
          <a:p>
            <a:endParaRPr lang="en-US" dirty="0"/>
          </a:p>
          <a:p>
            <a:r>
              <a:rPr lang="en-US" dirty="0" err="1"/>
              <a:t>IgD</a:t>
            </a:r>
            <a:r>
              <a:rPr lang="en-US" dirty="0"/>
              <a:t>- expressed by naïve B cells alongside IgM but is lost once B cells are activated into plasma cells.</a:t>
            </a:r>
          </a:p>
          <a:p>
            <a:endParaRPr lang="en-US" dirty="0"/>
          </a:p>
          <a:p>
            <a:endParaRPr lang="en-US" dirty="0"/>
          </a:p>
          <a:p>
            <a:endParaRPr lang="en-US" dirty="0"/>
          </a:p>
          <a:p>
            <a:endParaRPr lang="en-US" dirty="0"/>
          </a:p>
        </p:txBody>
      </p:sp>
      <p:pic>
        <p:nvPicPr>
          <p:cNvPr id="4" name="Picture 3" descr="Diagram&#10;&#10;Description automatically generated">
            <a:extLst>
              <a:ext uri="{FF2B5EF4-FFF2-40B4-BE49-F238E27FC236}">
                <a16:creationId xmlns:a16="http://schemas.microsoft.com/office/drawing/2014/main" id="{16258402-DC6C-B74A-BEC7-90C60C385A8E}"/>
              </a:ext>
            </a:extLst>
          </p:cNvPr>
          <p:cNvPicPr>
            <a:picLocks noChangeAspect="1"/>
          </p:cNvPicPr>
          <p:nvPr/>
        </p:nvPicPr>
        <p:blipFill>
          <a:blip r:embed="rId4"/>
          <a:stretch>
            <a:fillRect/>
          </a:stretch>
        </p:blipFill>
        <p:spPr>
          <a:xfrm>
            <a:off x="8819005" y="1588168"/>
            <a:ext cx="3068195" cy="2764182"/>
          </a:xfrm>
          <a:prstGeom prst="rect">
            <a:avLst/>
          </a:prstGeom>
        </p:spPr>
      </p:pic>
      <p:sp>
        <p:nvSpPr>
          <p:cNvPr id="5" name="TextBox 4">
            <a:extLst>
              <a:ext uri="{FF2B5EF4-FFF2-40B4-BE49-F238E27FC236}">
                <a16:creationId xmlns:a16="http://schemas.microsoft.com/office/drawing/2014/main" id="{EF90CA41-6CA0-114E-B935-F0FE28CCC476}"/>
              </a:ext>
            </a:extLst>
          </p:cNvPr>
          <p:cNvSpPr txBox="1"/>
          <p:nvPr/>
        </p:nvSpPr>
        <p:spPr>
          <a:xfrm>
            <a:off x="8819005" y="4806094"/>
            <a:ext cx="2791326" cy="369332"/>
          </a:xfrm>
          <a:prstGeom prst="rect">
            <a:avLst/>
          </a:prstGeom>
          <a:noFill/>
        </p:spPr>
        <p:txBody>
          <a:bodyPr wrap="square" rtlCol="0">
            <a:spAutoFit/>
          </a:bodyPr>
          <a:lstStyle/>
          <a:p>
            <a:r>
              <a:rPr lang="en-US" dirty="0">
                <a:solidFill>
                  <a:srgbClr val="FF0000"/>
                </a:solidFill>
              </a:rPr>
              <a:t>TIP: remember GAMED</a:t>
            </a:r>
          </a:p>
        </p:txBody>
      </p:sp>
      <p:cxnSp>
        <p:nvCxnSpPr>
          <p:cNvPr id="6" name="Straight Arrow Connector 5">
            <a:extLst>
              <a:ext uri="{FF2B5EF4-FFF2-40B4-BE49-F238E27FC236}">
                <a16:creationId xmlns:a16="http://schemas.microsoft.com/office/drawing/2014/main" id="{A9B04579-A9A8-BA49-B745-3C045B9B5A53}"/>
              </a:ext>
            </a:extLst>
          </p:cNvPr>
          <p:cNvCxnSpPr/>
          <p:nvPr/>
        </p:nvCxnSpPr>
        <p:spPr>
          <a:xfrm>
            <a:off x="6531616" y="3792071"/>
            <a:ext cx="2074502"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53725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43239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Adaptive immunity- antibodies</a:t>
            </a:r>
            <a:endParaRPr dirty="0"/>
          </a:p>
        </p:txBody>
      </p:sp>
      <p:pic>
        <p:nvPicPr>
          <p:cNvPr id="5" name="Picture 4" descr="Chart, line chart&#10;&#10;Description automatically generated">
            <a:extLst>
              <a:ext uri="{FF2B5EF4-FFF2-40B4-BE49-F238E27FC236}">
                <a16:creationId xmlns:a16="http://schemas.microsoft.com/office/drawing/2014/main" id="{143BA118-1A15-BF4A-B5A3-FD87D8500680}"/>
              </a:ext>
            </a:extLst>
          </p:cNvPr>
          <p:cNvPicPr>
            <a:picLocks noChangeAspect="1"/>
          </p:cNvPicPr>
          <p:nvPr/>
        </p:nvPicPr>
        <p:blipFill>
          <a:blip r:embed="rId4"/>
          <a:stretch>
            <a:fillRect/>
          </a:stretch>
        </p:blipFill>
        <p:spPr>
          <a:xfrm>
            <a:off x="2294021" y="1515794"/>
            <a:ext cx="6849979" cy="4466877"/>
          </a:xfrm>
          <a:prstGeom prst="rect">
            <a:avLst/>
          </a:prstGeom>
        </p:spPr>
      </p:pic>
      <p:sp>
        <p:nvSpPr>
          <p:cNvPr id="6" name="TextBox 5">
            <a:extLst>
              <a:ext uri="{FF2B5EF4-FFF2-40B4-BE49-F238E27FC236}">
                <a16:creationId xmlns:a16="http://schemas.microsoft.com/office/drawing/2014/main" id="{D77F07A5-DD36-3C41-ACEB-76DF810DDF49}"/>
              </a:ext>
            </a:extLst>
          </p:cNvPr>
          <p:cNvSpPr txBox="1"/>
          <p:nvPr/>
        </p:nvSpPr>
        <p:spPr>
          <a:xfrm>
            <a:off x="134409" y="3429000"/>
            <a:ext cx="2159612" cy="1754326"/>
          </a:xfrm>
          <a:prstGeom prst="rect">
            <a:avLst/>
          </a:prstGeom>
          <a:noFill/>
        </p:spPr>
        <p:txBody>
          <a:bodyPr wrap="square" rtlCol="0">
            <a:spAutoFit/>
          </a:bodyPr>
          <a:lstStyle/>
          <a:p>
            <a:r>
              <a:rPr lang="en-US" dirty="0"/>
              <a:t>IgM levels peak first </a:t>
            </a:r>
            <a:r>
              <a:rPr lang="en-US" dirty="0">
                <a:sym typeface="Wingdings" pitchFamily="2" charset="2"/>
              </a:rPr>
              <a:t> IgM is made at the beginning of infection &amp; is important in primary immune response</a:t>
            </a:r>
            <a:endParaRPr lang="en-US" dirty="0"/>
          </a:p>
        </p:txBody>
      </p:sp>
      <p:sp>
        <p:nvSpPr>
          <p:cNvPr id="7" name="TextBox 6">
            <a:extLst>
              <a:ext uri="{FF2B5EF4-FFF2-40B4-BE49-F238E27FC236}">
                <a16:creationId xmlns:a16="http://schemas.microsoft.com/office/drawing/2014/main" id="{5445287D-6015-5C42-9972-80CD7C077BF7}"/>
              </a:ext>
            </a:extLst>
          </p:cNvPr>
          <p:cNvSpPr txBox="1"/>
          <p:nvPr/>
        </p:nvSpPr>
        <p:spPr>
          <a:xfrm>
            <a:off x="9304421" y="1857743"/>
            <a:ext cx="2390274" cy="2308324"/>
          </a:xfrm>
          <a:prstGeom prst="rect">
            <a:avLst/>
          </a:prstGeom>
          <a:noFill/>
        </p:spPr>
        <p:txBody>
          <a:bodyPr wrap="square" rtlCol="0">
            <a:spAutoFit/>
          </a:bodyPr>
          <a:lstStyle/>
          <a:p>
            <a:r>
              <a:rPr lang="en-US" dirty="0"/>
              <a:t>IgG levels are higher during secondary immune response even though IgM is also produced</a:t>
            </a:r>
            <a:r>
              <a:rPr lang="en-US" dirty="0">
                <a:sym typeface="Wingdings" pitchFamily="2" charset="2"/>
              </a:rPr>
              <a:t> IgG important for secondary immune response</a:t>
            </a:r>
            <a:endParaRPr lang="en-US" dirty="0"/>
          </a:p>
        </p:txBody>
      </p:sp>
      <p:cxnSp>
        <p:nvCxnSpPr>
          <p:cNvPr id="9" name="Straight Arrow Connector 8">
            <a:extLst>
              <a:ext uri="{FF2B5EF4-FFF2-40B4-BE49-F238E27FC236}">
                <a16:creationId xmlns:a16="http://schemas.microsoft.com/office/drawing/2014/main" id="{509656AF-2E2B-F949-8256-D0158BACAD35}"/>
              </a:ext>
            </a:extLst>
          </p:cNvPr>
          <p:cNvCxnSpPr>
            <a:cxnSpLocks/>
          </p:cNvCxnSpPr>
          <p:nvPr/>
        </p:nvCxnSpPr>
        <p:spPr>
          <a:xfrm>
            <a:off x="2133600" y="4166067"/>
            <a:ext cx="1748589"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0FFC726C-081E-F848-9F95-AB6C16A05A7F}"/>
              </a:ext>
            </a:extLst>
          </p:cNvPr>
          <p:cNvCxnSpPr>
            <a:cxnSpLocks/>
          </p:cNvCxnSpPr>
          <p:nvPr/>
        </p:nvCxnSpPr>
        <p:spPr>
          <a:xfrm flipH="1">
            <a:off x="7620000" y="2630905"/>
            <a:ext cx="168442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003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43239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Type 1 hypersensitivity</a:t>
            </a:r>
          </a:p>
        </p:txBody>
      </p:sp>
      <p:sp>
        <p:nvSpPr>
          <p:cNvPr id="2" name="TextBox 1">
            <a:extLst>
              <a:ext uri="{FF2B5EF4-FFF2-40B4-BE49-F238E27FC236}">
                <a16:creationId xmlns:a16="http://schemas.microsoft.com/office/drawing/2014/main" id="{6EB6A269-66E3-334A-B622-3C3388BF4FC7}"/>
              </a:ext>
            </a:extLst>
          </p:cNvPr>
          <p:cNvSpPr txBox="1"/>
          <p:nvPr/>
        </p:nvSpPr>
        <p:spPr>
          <a:xfrm>
            <a:off x="304800" y="1717288"/>
            <a:ext cx="11569148" cy="1200329"/>
          </a:xfrm>
          <a:prstGeom prst="rect">
            <a:avLst/>
          </a:prstGeom>
          <a:noFill/>
        </p:spPr>
        <p:txBody>
          <a:bodyPr wrap="square" rtlCol="0">
            <a:spAutoFit/>
          </a:bodyPr>
          <a:lstStyle/>
          <a:p>
            <a:pPr marL="285750" indent="-285750">
              <a:buFontTx/>
              <a:buChar char="-"/>
            </a:pPr>
            <a:r>
              <a:rPr lang="en-US" dirty="0"/>
              <a:t>Immediate hypersensitivity response- onset &lt;1 </a:t>
            </a:r>
            <a:r>
              <a:rPr lang="en-US" dirty="0" err="1"/>
              <a:t>hr</a:t>
            </a:r>
            <a:endParaRPr lang="en-US" dirty="0"/>
          </a:p>
          <a:p>
            <a:pPr marL="285750" indent="-285750">
              <a:buFontTx/>
              <a:buChar char="-"/>
            </a:pPr>
            <a:r>
              <a:rPr lang="en-US" dirty="0"/>
              <a:t>Anaphylaxis; </a:t>
            </a:r>
            <a:r>
              <a:rPr lang="en-US" dirty="0" err="1"/>
              <a:t>hayfever</a:t>
            </a:r>
            <a:endParaRPr lang="en-US" dirty="0"/>
          </a:p>
          <a:p>
            <a:pPr marL="285750" indent="-285750">
              <a:buFontTx/>
              <a:buChar char="-"/>
            </a:pPr>
            <a:r>
              <a:rPr lang="en-US" dirty="0"/>
              <a:t>Ig E mediated</a:t>
            </a:r>
          </a:p>
          <a:p>
            <a:endParaRPr lang="en-US" dirty="0"/>
          </a:p>
        </p:txBody>
      </p:sp>
    </p:spTree>
    <p:extLst>
      <p:ext uri="{BB962C8B-B14F-4D97-AF65-F5344CB8AC3E}">
        <p14:creationId xmlns:p14="http://schemas.microsoft.com/office/powerpoint/2010/main" val="554499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43239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Mechanism of anaphylaxis </a:t>
            </a:r>
          </a:p>
        </p:txBody>
      </p:sp>
      <p:sp>
        <p:nvSpPr>
          <p:cNvPr id="2" name="TextBox 1">
            <a:extLst>
              <a:ext uri="{FF2B5EF4-FFF2-40B4-BE49-F238E27FC236}">
                <a16:creationId xmlns:a16="http://schemas.microsoft.com/office/drawing/2014/main" id="{63B7B658-7FD9-B940-B83C-57500BE32E2C}"/>
              </a:ext>
            </a:extLst>
          </p:cNvPr>
          <p:cNvSpPr txBox="1"/>
          <p:nvPr/>
        </p:nvSpPr>
        <p:spPr>
          <a:xfrm>
            <a:off x="304800" y="1604211"/>
            <a:ext cx="6063916" cy="3970318"/>
          </a:xfrm>
          <a:prstGeom prst="rect">
            <a:avLst/>
          </a:prstGeom>
          <a:noFill/>
        </p:spPr>
        <p:txBody>
          <a:bodyPr wrap="square" rtlCol="0">
            <a:spAutoFit/>
          </a:bodyPr>
          <a:lstStyle/>
          <a:p>
            <a:r>
              <a:rPr lang="en-US" dirty="0"/>
              <a:t>T1 Hypersensitivity reaction</a:t>
            </a:r>
          </a:p>
          <a:p>
            <a:endParaRPr lang="en-US" dirty="0"/>
          </a:p>
          <a:p>
            <a:r>
              <a:rPr lang="en-US" dirty="0"/>
              <a:t>Initial exposure to antigen</a:t>
            </a:r>
            <a:r>
              <a:rPr lang="en-US" dirty="0">
                <a:sym typeface="Wingdings" pitchFamily="2" charset="2"/>
              </a:rPr>
              <a:t> priming of Th2 cells which release IL-4 to stimulate clonal selection of B cells. B cells produce IgM antibodies that ‘cross switch’ to </a:t>
            </a:r>
            <a:r>
              <a:rPr lang="en-US" dirty="0" err="1">
                <a:sym typeface="Wingdings" pitchFamily="2" charset="2"/>
              </a:rPr>
              <a:t>IgE</a:t>
            </a:r>
            <a:r>
              <a:rPr lang="en-US" dirty="0">
                <a:sym typeface="Wingdings" pitchFamily="2" charset="2"/>
              </a:rPr>
              <a:t> antibodies</a:t>
            </a:r>
          </a:p>
          <a:p>
            <a:endParaRPr lang="en-US" dirty="0">
              <a:sym typeface="Wingdings" pitchFamily="2" charset="2"/>
            </a:endParaRPr>
          </a:p>
          <a:p>
            <a:r>
              <a:rPr lang="en-US" dirty="0" err="1">
                <a:sym typeface="Wingdings" pitchFamily="2" charset="2"/>
              </a:rPr>
              <a:t>IgE</a:t>
            </a:r>
            <a:r>
              <a:rPr lang="en-US" dirty="0">
                <a:sym typeface="Wingdings" pitchFamily="2" charset="2"/>
              </a:rPr>
              <a:t> antibodies bind to </a:t>
            </a:r>
            <a:r>
              <a:rPr lang="en-GB" b="0" i="0" dirty="0">
                <a:effectLst/>
                <a:ea typeface="microsoft yahei" panose="020B0503020204020204" pitchFamily="34" charset="-122"/>
              </a:rPr>
              <a:t>Fc</a:t>
            </a:r>
            <a:r>
              <a:rPr lang="el-GR" b="0" i="0" dirty="0">
                <a:effectLst/>
                <a:ea typeface="microsoft yahei" panose="020B0503020204020204" pitchFamily="34" charset="-122"/>
              </a:rPr>
              <a:t>ε</a:t>
            </a:r>
            <a:r>
              <a:rPr lang="en-GB" b="0" i="0" dirty="0">
                <a:effectLst/>
                <a:ea typeface="microsoft yahei" panose="020B0503020204020204" pitchFamily="34" charset="-122"/>
              </a:rPr>
              <a:t>RI on mast cells using their Fc (constant region) = </a:t>
            </a:r>
            <a:r>
              <a:rPr lang="en-US" dirty="0">
                <a:sym typeface="Wingdings" pitchFamily="2" charset="2"/>
              </a:rPr>
              <a:t> mast cell sensitization</a:t>
            </a:r>
          </a:p>
          <a:p>
            <a:endParaRPr lang="en-US" dirty="0">
              <a:sym typeface="Wingdings" pitchFamily="2" charset="2"/>
            </a:endParaRPr>
          </a:p>
          <a:p>
            <a:r>
              <a:rPr lang="en-US" dirty="0">
                <a:sym typeface="Wingdings" pitchFamily="2" charset="2"/>
              </a:rPr>
              <a:t>Upon allergen re-exposure  </a:t>
            </a:r>
            <a:r>
              <a:rPr lang="en-US" dirty="0" err="1">
                <a:sym typeface="Wingdings" pitchFamily="2" charset="2"/>
              </a:rPr>
              <a:t>IgE</a:t>
            </a:r>
            <a:r>
              <a:rPr lang="en-US" dirty="0">
                <a:sym typeface="Wingdings" pitchFamily="2" charset="2"/>
              </a:rPr>
              <a:t> released from plasma cells cross-links </a:t>
            </a:r>
            <a:r>
              <a:rPr lang="en-US" dirty="0" err="1">
                <a:sym typeface="Wingdings" pitchFamily="2" charset="2"/>
              </a:rPr>
              <a:t>IgE</a:t>
            </a:r>
            <a:r>
              <a:rPr lang="en-US" dirty="0">
                <a:sym typeface="Wingdings" pitchFamily="2" charset="2"/>
              </a:rPr>
              <a:t> bound to mast cells  mast cell degranulation, releasing preformed inflammatory mediators</a:t>
            </a:r>
          </a:p>
          <a:p>
            <a:endParaRPr lang="en-US" dirty="0">
              <a:sym typeface="Wingdings" pitchFamily="2" charset="2"/>
            </a:endParaRPr>
          </a:p>
          <a:p>
            <a:endParaRPr lang="en-US" dirty="0"/>
          </a:p>
        </p:txBody>
      </p:sp>
      <p:pic>
        <p:nvPicPr>
          <p:cNvPr id="4" name="Picture 3" descr="Diagram&#10;&#10;Description automatically generated">
            <a:extLst>
              <a:ext uri="{FF2B5EF4-FFF2-40B4-BE49-F238E27FC236}">
                <a16:creationId xmlns:a16="http://schemas.microsoft.com/office/drawing/2014/main" id="{1B0A19F8-FDDC-C54B-BE84-24ECDCFF8DBF}"/>
              </a:ext>
            </a:extLst>
          </p:cNvPr>
          <p:cNvPicPr>
            <a:picLocks noChangeAspect="1"/>
          </p:cNvPicPr>
          <p:nvPr/>
        </p:nvPicPr>
        <p:blipFill>
          <a:blip r:embed="rId4"/>
          <a:stretch>
            <a:fillRect/>
          </a:stretch>
        </p:blipFill>
        <p:spPr>
          <a:xfrm>
            <a:off x="6531616" y="1604211"/>
            <a:ext cx="5065712" cy="3474483"/>
          </a:xfrm>
          <a:prstGeom prst="rect">
            <a:avLst/>
          </a:prstGeom>
        </p:spPr>
      </p:pic>
    </p:spTree>
    <p:extLst>
      <p:ext uri="{BB962C8B-B14F-4D97-AF65-F5344CB8AC3E}">
        <p14:creationId xmlns:p14="http://schemas.microsoft.com/office/powerpoint/2010/main" val="35144837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43239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Mechanism of anaphylaxis </a:t>
            </a:r>
          </a:p>
        </p:txBody>
      </p:sp>
      <p:sp>
        <p:nvSpPr>
          <p:cNvPr id="2" name="TextBox 1">
            <a:extLst>
              <a:ext uri="{FF2B5EF4-FFF2-40B4-BE49-F238E27FC236}">
                <a16:creationId xmlns:a16="http://schemas.microsoft.com/office/drawing/2014/main" id="{63B7B658-7FD9-B940-B83C-57500BE32E2C}"/>
              </a:ext>
            </a:extLst>
          </p:cNvPr>
          <p:cNvSpPr txBox="1"/>
          <p:nvPr/>
        </p:nvSpPr>
        <p:spPr>
          <a:xfrm>
            <a:off x="304800" y="1604211"/>
            <a:ext cx="11569148" cy="1077218"/>
          </a:xfrm>
          <a:prstGeom prst="rect">
            <a:avLst/>
          </a:prstGeom>
          <a:noFill/>
        </p:spPr>
        <p:txBody>
          <a:bodyPr wrap="square" rtlCol="0">
            <a:spAutoFit/>
          </a:bodyPr>
          <a:lstStyle/>
          <a:p>
            <a:r>
              <a:rPr lang="en-US" sz="3200" dirty="0"/>
              <a:t>Why do anaphylaxis patients require monitoring after the initial response?</a:t>
            </a:r>
          </a:p>
        </p:txBody>
      </p:sp>
    </p:spTree>
    <p:extLst>
      <p:ext uri="{BB962C8B-B14F-4D97-AF65-F5344CB8AC3E}">
        <p14:creationId xmlns:p14="http://schemas.microsoft.com/office/powerpoint/2010/main" val="4207291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43239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Mechanism of anaphylaxis </a:t>
            </a:r>
          </a:p>
        </p:txBody>
      </p:sp>
      <p:sp>
        <p:nvSpPr>
          <p:cNvPr id="2" name="TextBox 1">
            <a:extLst>
              <a:ext uri="{FF2B5EF4-FFF2-40B4-BE49-F238E27FC236}">
                <a16:creationId xmlns:a16="http://schemas.microsoft.com/office/drawing/2014/main" id="{63B7B658-7FD9-B940-B83C-57500BE32E2C}"/>
              </a:ext>
            </a:extLst>
          </p:cNvPr>
          <p:cNvSpPr txBox="1"/>
          <p:nvPr/>
        </p:nvSpPr>
        <p:spPr>
          <a:xfrm>
            <a:off x="304800" y="1604211"/>
            <a:ext cx="11569148" cy="2677656"/>
          </a:xfrm>
          <a:prstGeom prst="rect">
            <a:avLst/>
          </a:prstGeom>
          <a:noFill/>
        </p:spPr>
        <p:txBody>
          <a:bodyPr wrap="square" rtlCol="0">
            <a:spAutoFit/>
          </a:bodyPr>
          <a:lstStyle/>
          <a:p>
            <a:r>
              <a:rPr lang="en-US" sz="2400" dirty="0"/>
              <a:t>Why do anaphylaxis patients require monitoring after the initial response?</a:t>
            </a:r>
          </a:p>
          <a:p>
            <a:endParaRPr lang="en-US" sz="2400" dirty="0"/>
          </a:p>
          <a:p>
            <a:endParaRPr lang="en-US" sz="2400" dirty="0"/>
          </a:p>
          <a:p>
            <a:r>
              <a:rPr lang="en-US" sz="2400" dirty="0"/>
              <a:t>1-20% of patients have a </a:t>
            </a:r>
            <a:r>
              <a:rPr lang="en-US" sz="2400" b="1" dirty="0"/>
              <a:t>biphasic response </a:t>
            </a:r>
            <a:r>
              <a:rPr lang="en-US" sz="2400" dirty="0"/>
              <a:t>consisting of an immediate and delayed stage. </a:t>
            </a:r>
          </a:p>
          <a:p>
            <a:endParaRPr lang="en-US" sz="2400" dirty="0"/>
          </a:p>
          <a:p>
            <a:r>
              <a:rPr lang="en-US" sz="2400" dirty="0"/>
              <a:t>Immediate response- occurs within minutes, lasts 1-2 hours</a:t>
            </a:r>
          </a:p>
          <a:p>
            <a:r>
              <a:rPr lang="en-US" sz="2400" dirty="0"/>
              <a:t>Delayed response- 8-12 hours later</a:t>
            </a:r>
          </a:p>
        </p:txBody>
      </p:sp>
    </p:spTree>
    <p:extLst>
      <p:ext uri="{BB962C8B-B14F-4D97-AF65-F5344CB8AC3E}">
        <p14:creationId xmlns:p14="http://schemas.microsoft.com/office/powerpoint/2010/main" val="41977289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43239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Mechanism of anaphylaxis </a:t>
            </a:r>
          </a:p>
        </p:txBody>
      </p:sp>
      <p:sp>
        <p:nvSpPr>
          <p:cNvPr id="2" name="TextBox 1">
            <a:extLst>
              <a:ext uri="{FF2B5EF4-FFF2-40B4-BE49-F238E27FC236}">
                <a16:creationId xmlns:a16="http://schemas.microsoft.com/office/drawing/2014/main" id="{63B7B658-7FD9-B940-B83C-57500BE32E2C}"/>
              </a:ext>
            </a:extLst>
          </p:cNvPr>
          <p:cNvSpPr txBox="1"/>
          <p:nvPr/>
        </p:nvSpPr>
        <p:spPr>
          <a:xfrm>
            <a:off x="304800" y="1604211"/>
            <a:ext cx="6112042" cy="3970318"/>
          </a:xfrm>
          <a:prstGeom prst="rect">
            <a:avLst/>
          </a:prstGeom>
          <a:noFill/>
        </p:spPr>
        <p:txBody>
          <a:bodyPr wrap="square" rtlCol="0">
            <a:spAutoFit/>
          </a:bodyPr>
          <a:lstStyle/>
          <a:p>
            <a:r>
              <a:rPr lang="en-US" dirty="0"/>
              <a:t>Biphasic response</a:t>
            </a:r>
          </a:p>
          <a:p>
            <a:endParaRPr lang="en-US" dirty="0"/>
          </a:p>
          <a:p>
            <a:pPr marL="285750" indent="-285750">
              <a:buFont typeface="Arial" panose="020B0604020202020204" pitchFamily="34" charset="0"/>
              <a:buChar char="•"/>
            </a:pPr>
            <a:r>
              <a:rPr lang="en-GB" b="1" i="0" dirty="0">
                <a:solidFill>
                  <a:srgbClr val="32323C"/>
                </a:solidFill>
                <a:effectLst/>
                <a:latin typeface="acumin-pro"/>
              </a:rPr>
              <a:t>Immediate</a:t>
            </a:r>
            <a:r>
              <a:rPr lang="en-GB" dirty="0">
                <a:solidFill>
                  <a:srgbClr val="32323C"/>
                </a:solidFill>
                <a:latin typeface="acumin-pro"/>
                <a:sym typeface="Wingdings" pitchFamily="2" charset="2"/>
              </a:rPr>
              <a:t> </a:t>
            </a:r>
            <a:r>
              <a:rPr lang="en-GB" b="1" i="0" dirty="0">
                <a:solidFill>
                  <a:srgbClr val="32323C"/>
                </a:solidFill>
                <a:effectLst/>
                <a:latin typeface="acumin-pro"/>
              </a:rPr>
              <a:t>pre-formed mediators</a:t>
            </a:r>
            <a:r>
              <a:rPr lang="en-GB" b="0" i="0" dirty="0">
                <a:solidFill>
                  <a:srgbClr val="32323C"/>
                </a:solidFill>
                <a:effectLst/>
                <a:latin typeface="acumin-pro"/>
              </a:rPr>
              <a:t> causes the immune response e.g. </a:t>
            </a:r>
          </a:p>
          <a:p>
            <a:pPr marL="285750" indent="-285750">
              <a:buFont typeface="Arial" panose="020B0604020202020204" pitchFamily="34" charset="0"/>
              <a:buChar char="•"/>
            </a:pPr>
            <a:r>
              <a:rPr lang="en-GB" b="1" i="0" dirty="0">
                <a:solidFill>
                  <a:srgbClr val="32323C"/>
                </a:solidFill>
                <a:effectLst/>
                <a:latin typeface="acumin-pro"/>
              </a:rPr>
              <a:t>late-phase response</a:t>
            </a:r>
            <a:r>
              <a:rPr lang="en-GB" b="0" i="0" dirty="0">
                <a:solidFill>
                  <a:srgbClr val="32323C"/>
                </a:solidFill>
                <a:effectLst/>
                <a:latin typeface="acumin-pro"/>
              </a:rPr>
              <a:t> (8-12 hours later) </a:t>
            </a:r>
            <a:r>
              <a:rPr lang="en-GB" b="0" i="0" dirty="0">
                <a:solidFill>
                  <a:srgbClr val="32323C"/>
                </a:solidFill>
                <a:effectLst/>
                <a:latin typeface="acumin-pro"/>
                <a:sym typeface="Wingdings" pitchFamily="2" charset="2"/>
              </a:rPr>
              <a:t></a:t>
            </a:r>
            <a:r>
              <a:rPr lang="en-GB" b="0" i="0" dirty="0">
                <a:solidFill>
                  <a:srgbClr val="32323C"/>
                </a:solidFill>
                <a:effectLst/>
                <a:latin typeface="acumin-pro"/>
              </a:rPr>
              <a:t> cytokines released in the immediate stage activate basophils, eosinophils, and neutrophils even though the antigen is no longer present. Release </a:t>
            </a:r>
            <a:r>
              <a:rPr lang="en-GB" b="1" i="0" dirty="0">
                <a:solidFill>
                  <a:srgbClr val="32323C"/>
                </a:solidFill>
                <a:effectLst/>
                <a:latin typeface="acumin-pro"/>
              </a:rPr>
              <a:t>of newly synthesised mediators </a:t>
            </a:r>
            <a:r>
              <a:rPr lang="en-GB" i="0" dirty="0">
                <a:solidFill>
                  <a:srgbClr val="32323C"/>
                </a:solidFill>
                <a:effectLst/>
                <a:latin typeface="acumin-pro"/>
              </a:rPr>
              <a:t>from mast cells.</a:t>
            </a:r>
          </a:p>
          <a:p>
            <a:endParaRPr lang="en-GB" b="1" dirty="0">
              <a:solidFill>
                <a:srgbClr val="32323C"/>
              </a:solidFill>
              <a:latin typeface="acumin-pro"/>
            </a:endParaRPr>
          </a:p>
          <a:p>
            <a:r>
              <a:rPr lang="en-GB" u="sng" dirty="0">
                <a:solidFill>
                  <a:srgbClr val="32323C"/>
                </a:solidFill>
                <a:latin typeface="acumin-pro"/>
              </a:rPr>
              <a:t>Systemic effects</a:t>
            </a:r>
          </a:p>
          <a:p>
            <a:pPr marL="285750" indent="-285750">
              <a:buFont typeface="Arial" panose="020B0604020202020204" pitchFamily="34" charset="0"/>
              <a:buChar char="•"/>
            </a:pPr>
            <a:r>
              <a:rPr lang="en-GB" dirty="0">
                <a:solidFill>
                  <a:srgbClr val="32323C"/>
                </a:solidFill>
                <a:latin typeface="acumin-pro"/>
              </a:rPr>
              <a:t>Bronchoconstriction/bronchospasm</a:t>
            </a:r>
          </a:p>
          <a:p>
            <a:pPr marL="285750" indent="-285750">
              <a:buFont typeface="Arial" panose="020B0604020202020204" pitchFamily="34" charset="0"/>
              <a:buChar char="•"/>
            </a:pPr>
            <a:r>
              <a:rPr lang="en-GB" dirty="0">
                <a:solidFill>
                  <a:srgbClr val="32323C"/>
                </a:solidFill>
                <a:latin typeface="acumin-pro"/>
              </a:rPr>
              <a:t>Vasodilation</a:t>
            </a:r>
            <a:r>
              <a:rPr lang="en-GB" dirty="0">
                <a:solidFill>
                  <a:srgbClr val="32323C"/>
                </a:solidFill>
                <a:latin typeface="acumin-pro"/>
                <a:sym typeface="Wingdings" pitchFamily="2" charset="2"/>
              </a:rPr>
              <a:t> hypotension</a:t>
            </a:r>
            <a:endParaRPr lang="en-US" dirty="0">
              <a:solidFill>
                <a:srgbClr val="32323C"/>
              </a:solidFill>
              <a:latin typeface="acumin-pro"/>
              <a:sym typeface="Wingdings" pitchFamily="2" charset="2"/>
            </a:endParaRPr>
          </a:p>
          <a:p>
            <a:pPr marL="285750" indent="-285750">
              <a:buFont typeface="Arial" panose="020B0604020202020204" pitchFamily="34" charset="0"/>
              <a:buChar char="•"/>
            </a:pPr>
            <a:r>
              <a:rPr lang="en-US" dirty="0">
                <a:solidFill>
                  <a:srgbClr val="32323C"/>
                </a:solidFill>
                <a:latin typeface="acumin-pro"/>
                <a:sym typeface="Wingdings" pitchFamily="2" charset="2"/>
              </a:rPr>
              <a:t>Angioedema</a:t>
            </a:r>
          </a:p>
          <a:p>
            <a:pPr marL="285750" indent="-285750">
              <a:buFont typeface="Arial" panose="020B0604020202020204" pitchFamily="34" charset="0"/>
              <a:buChar char="•"/>
            </a:pPr>
            <a:r>
              <a:rPr lang="en-US" dirty="0">
                <a:solidFill>
                  <a:srgbClr val="32323C"/>
                </a:solidFill>
                <a:latin typeface="acumin-pro"/>
                <a:sym typeface="Wingdings" pitchFamily="2" charset="2"/>
              </a:rPr>
              <a:t>Urticaria </a:t>
            </a:r>
            <a:endParaRPr lang="en-GB" dirty="0">
              <a:solidFill>
                <a:srgbClr val="32323C"/>
              </a:solidFill>
              <a:latin typeface="acumin-pro"/>
            </a:endParaRPr>
          </a:p>
        </p:txBody>
      </p:sp>
      <p:pic>
        <p:nvPicPr>
          <p:cNvPr id="4" name="Picture 3" descr="Graphical user interface&#10;&#10;Description automatically generated">
            <a:extLst>
              <a:ext uri="{FF2B5EF4-FFF2-40B4-BE49-F238E27FC236}">
                <a16:creationId xmlns:a16="http://schemas.microsoft.com/office/drawing/2014/main" id="{1469685F-82AB-3C4D-B6A6-284D77A32AAF}"/>
              </a:ext>
            </a:extLst>
          </p:cNvPr>
          <p:cNvPicPr>
            <a:picLocks noChangeAspect="1"/>
          </p:cNvPicPr>
          <p:nvPr/>
        </p:nvPicPr>
        <p:blipFill>
          <a:blip r:embed="rId4"/>
          <a:stretch>
            <a:fillRect/>
          </a:stretch>
        </p:blipFill>
        <p:spPr>
          <a:xfrm>
            <a:off x="6517241" y="1604211"/>
            <a:ext cx="5438933" cy="3529263"/>
          </a:xfrm>
          <a:prstGeom prst="rect">
            <a:avLst/>
          </a:prstGeom>
        </p:spPr>
      </p:pic>
      <p:sp>
        <p:nvSpPr>
          <p:cNvPr id="5" name="TextBox 4">
            <a:extLst>
              <a:ext uri="{FF2B5EF4-FFF2-40B4-BE49-F238E27FC236}">
                <a16:creationId xmlns:a16="http://schemas.microsoft.com/office/drawing/2014/main" id="{B830D743-2E5C-5448-95D3-020B758FE68C}"/>
              </a:ext>
            </a:extLst>
          </p:cNvPr>
          <p:cNvSpPr txBox="1"/>
          <p:nvPr/>
        </p:nvSpPr>
        <p:spPr>
          <a:xfrm>
            <a:off x="6842205" y="4691953"/>
            <a:ext cx="2101515" cy="369332"/>
          </a:xfrm>
          <a:prstGeom prst="rect">
            <a:avLst/>
          </a:prstGeom>
          <a:noFill/>
        </p:spPr>
        <p:txBody>
          <a:bodyPr wrap="square" rtlCol="0">
            <a:spAutoFit/>
          </a:bodyPr>
          <a:lstStyle/>
          <a:p>
            <a:r>
              <a:rPr lang="en-US" dirty="0">
                <a:solidFill>
                  <a:srgbClr val="FFFFFF"/>
                </a:solidFill>
              </a:rPr>
              <a:t>Mast cell</a:t>
            </a:r>
          </a:p>
        </p:txBody>
      </p:sp>
    </p:spTree>
    <p:extLst>
      <p:ext uri="{BB962C8B-B14F-4D97-AF65-F5344CB8AC3E}">
        <p14:creationId xmlns:p14="http://schemas.microsoft.com/office/powerpoint/2010/main" val="4106844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dirty="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 name="TextBox 1">
            <a:extLst>
              <a:ext uri="{FF2B5EF4-FFF2-40B4-BE49-F238E27FC236}">
                <a16:creationId xmlns:a16="http://schemas.microsoft.com/office/drawing/2014/main" id="{63B7B658-7FD9-B940-B83C-57500BE32E2C}"/>
              </a:ext>
            </a:extLst>
          </p:cNvPr>
          <p:cNvSpPr txBox="1"/>
          <p:nvPr/>
        </p:nvSpPr>
        <p:spPr>
          <a:xfrm>
            <a:off x="304800" y="1604211"/>
            <a:ext cx="11569148" cy="4247317"/>
          </a:xfrm>
          <a:prstGeom prst="rect">
            <a:avLst/>
          </a:prstGeom>
          <a:noFill/>
        </p:spPr>
        <p:txBody>
          <a:bodyPr wrap="square" rtlCol="0">
            <a:spAutoFit/>
          </a:bodyPr>
          <a:lstStyle/>
          <a:p>
            <a:pPr marL="285750" indent="-285750">
              <a:buFont typeface="Arial" panose="020B0604020202020204" pitchFamily="34" charset="0"/>
              <a:buChar char="•"/>
            </a:pPr>
            <a:r>
              <a:rPr lang="en-US" dirty="0"/>
              <a:t>Mediated by antibodies (IgM/ IgG) binding to antigens on host cell membrane </a:t>
            </a:r>
            <a:r>
              <a:rPr lang="en-US" dirty="0">
                <a:sym typeface="Wingdings" pitchFamily="2" charset="2"/>
              </a:rPr>
              <a:t> cytotoxicity</a:t>
            </a:r>
          </a:p>
          <a:p>
            <a:pPr marL="285750" indent="-285750">
              <a:buFont typeface="Arial" panose="020B0604020202020204" pitchFamily="34" charset="0"/>
              <a:buChar char="•"/>
            </a:pPr>
            <a:r>
              <a:rPr lang="en-US" dirty="0"/>
              <a:t>Outcome depends on whether complement system is activated or cell metabolism is affected</a:t>
            </a:r>
          </a:p>
          <a:p>
            <a:pPr marL="285750" indent="-285750">
              <a:buFont typeface="Arial" panose="020B0604020202020204" pitchFamily="34" charset="0"/>
              <a:buChar char="•"/>
            </a:pPr>
            <a:r>
              <a:rPr lang="en-US" dirty="0"/>
              <a:t>E.g. blood transfusions, </a:t>
            </a:r>
            <a:r>
              <a:rPr lang="en-US" dirty="0" err="1"/>
              <a:t>haemolytic</a:t>
            </a:r>
            <a:r>
              <a:rPr lang="en-US" dirty="0"/>
              <a:t> disease of fetus and newborn (HDFN) , Goodpasture’s syndrome</a:t>
            </a:r>
          </a:p>
          <a:p>
            <a:pPr marL="285750" indent="-285750">
              <a:buFont typeface="Arial" panose="020B0604020202020204" pitchFamily="34" charset="0"/>
              <a:buChar char="•"/>
            </a:pPr>
            <a:r>
              <a:rPr lang="en-US" dirty="0"/>
              <a:t>Onset = hours- days</a:t>
            </a:r>
          </a:p>
          <a:p>
            <a:endParaRPr lang="en-US" dirty="0"/>
          </a:p>
          <a:p>
            <a:pPr marL="285750" indent="-285750">
              <a:buFontTx/>
              <a:buChar char="-"/>
            </a:pPr>
            <a:endParaRPr lang="en-US" dirty="0"/>
          </a:p>
          <a:p>
            <a:r>
              <a:rPr lang="en-US" dirty="0"/>
              <a:t>NB: In type 2, antibodies bind to cell-bound antigens resulting in an immune response against host cells (cytotoxicity). In type 3, antibodies bind to soluble antibodies and the immune complexes formed are then deposited in the tissues.</a:t>
            </a:r>
          </a:p>
          <a:p>
            <a:pPr marL="342900" indent="-342900">
              <a:spcBef>
                <a:spcPts val="0"/>
              </a:spcBef>
              <a:buNone/>
            </a:pPr>
            <a:endParaRPr lang="en-GB" dirty="0"/>
          </a:p>
          <a:p>
            <a:pPr marL="342900" indent="-342900">
              <a:spcBef>
                <a:spcPts val="0"/>
              </a:spcBef>
              <a:buNone/>
            </a:pPr>
            <a:r>
              <a:rPr lang="en-GB" u="sng" dirty="0"/>
              <a:t>Goodpasture’s syndrome</a:t>
            </a:r>
          </a:p>
          <a:p>
            <a:pPr marL="285750" indent="-285750">
              <a:spcBef>
                <a:spcPts val="0"/>
              </a:spcBef>
              <a:buFont typeface="Wingdings" pitchFamily="2" charset="2"/>
              <a:buChar char="Ø"/>
            </a:pPr>
            <a:r>
              <a:rPr lang="el-GR" b="0" i="0" dirty="0">
                <a:solidFill>
                  <a:srgbClr val="2E2E2E"/>
                </a:solidFill>
                <a:effectLst/>
                <a:latin typeface="NexusSans"/>
              </a:rPr>
              <a:t>α3</a:t>
            </a:r>
            <a:r>
              <a:rPr lang="en-GB" dirty="0"/>
              <a:t> subunit of type IV collagen in glomerular basement membrane becomes antigenic </a:t>
            </a:r>
            <a:r>
              <a:rPr lang="en-GB" dirty="0">
                <a:sym typeface="Wingdings" pitchFamily="2" charset="2"/>
              </a:rPr>
              <a:t> anti-GBM antibodies produced</a:t>
            </a:r>
          </a:p>
          <a:p>
            <a:pPr marL="285750" indent="-285750">
              <a:spcBef>
                <a:spcPts val="0"/>
              </a:spcBef>
              <a:buFont typeface="Wingdings" pitchFamily="2" charset="2"/>
              <a:buChar char="Ø"/>
            </a:pPr>
            <a:r>
              <a:rPr lang="en-GB" dirty="0">
                <a:sym typeface="Wingdings" pitchFamily="2" charset="2"/>
              </a:rPr>
              <a:t>There is alveolar and kidney involvement</a:t>
            </a:r>
          </a:p>
          <a:p>
            <a:pPr marL="285750" indent="-285750">
              <a:spcBef>
                <a:spcPts val="0"/>
              </a:spcBef>
              <a:buFont typeface="Wingdings" pitchFamily="2" charset="2"/>
              <a:buChar char="Ø"/>
            </a:pPr>
            <a:r>
              <a:rPr lang="en-GB" dirty="0">
                <a:sym typeface="Wingdings" pitchFamily="2" charset="2"/>
              </a:rPr>
              <a:t>Haemoptysis and haematuria </a:t>
            </a:r>
            <a:r>
              <a:rPr lang="en-GB" dirty="0"/>
              <a:t>  </a:t>
            </a:r>
          </a:p>
          <a:p>
            <a:endParaRPr lang="en-US" dirty="0"/>
          </a:p>
          <a:p>
            <a:pPr marL="285750" indent="-285750">
              <a:buFontTx/>
              <a:buChar char="-"/>
            </a:pPr>
            <a:endParaRPr lang="en-US" dirty="0"/>
          </a:p>
        </p:txBody>
      </p:sp>
      <p:sp>
        <p:nvSpPr>
          <p:cNvPr id="3" name="TextBox 2">
            <a:extLst>
              <a:ext uri="{FF2B5EF4-FFF2-40B4-BE49-F238E27FC236}">
                <a16:creationId xmlns:a16="http://schemas.microsoft.com/office/drawing/2014/main" id="{C1617F67-DEE2-7D4E-B7B1-68CF9C812067}"/>
              </a:ext>
            </a:extLst>
          </p:cNvPr>
          <p:cNvSpPr txBox="1"/>
          <p:nvPr/>
        </p:nvSpPr>
        <p:spPr>
          <a:xfrm>
            <a:off x="1328023" y="488047"/>
            <a:ext cx="8454190" cy="646331"/>
          </a:xfrm>
          <a:prstGeom prst="rect">
            <a:avLst/>
          </a:prstGeom>
          <a:noFill/>
        </p:spPr>
        <p:txBody>
          <a:bodyPr wrap="square" rtlCol="0">
            <a:spAutoFit/>
          </a:bodyPr>
          <a:lstStyle/>
          <a:p>
            <a:r>
              <a:rPr lang="en-US" sz="3600" dirty="0">
                <a:solidFill>
                  <a:srgbClr val="FFFFFF"/>
                </a:solidFill>
              </a:rPr>
              <a:t>Type 2 hypersensitivity</a:t>
            </a:r>
          </a:p>
        </p:txBody>
      </p:sp>
    </p:spTree>
    <p:extLst>
      <p:ext uri="{BB962C8B-B14F-4D97-AF65-F5344CB8AC3E}">
        <p14:creationId xmlns:p14="http://schemas.microsoft.com/office/powerpoint/2010/main" val="738179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7" name="Google Shape;130;p6">
            <a:extLst>
              <a:ext uri="{FF2B5EF4-FFF2-40B4-BE49-F238E27FC236}">
                <a16:creationId xmlns:a16="http://schemas.microsoft.com/office/drawing/2014/main" id="{A6322A3C-083E-D4D8-0820-A9DD036C20A2}"/>
              </a:ext>
            </a:extLst>
          </p:cNvPr>
          <p:cNvSpPr txBox="1"/>
          <p:nvPr/>
        </p:nvSpPr>
        <p:spPr>
          <a:xfrm>
            <a:off x="278296" y="239712"/>
            <a:ext cx="1163540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8" name="Google Shape;132;p6">
            <a:extLst>
              <a:ext uri="{FF2B5EF4-FFF2-40B4-BE49-F238E27FC236}">
                <a16:creationId xmlns:a16="http://schemas.microsoft.com/office/drawing/2014/main" id="{6E8F50AC-DDE8-BB48-2F0E-208F54E04C7E}"/>
              </a:ext>
            </a:extLst>
          </p:cNvPr>
          <p:cNvSpPr txBox="1"/>
          <p:nvPr/>
        </p:nvSpPr>
        <p:spPr>
          <a:xfrm>
            <a:off x="2711609" y="449706"/>
            <a:ext cx="8626951"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Spirometry: measures of lung function</a:t>
            </a:r>
            <a:endParaRPr dirty="0"/>
          </a:p>
        </p:txBody>
      </p:sp>
      <p:sp>
        <p:nvSpPr>
          <p:cNvPr id="9" name="Google Shape;113;p4">
            <a:extLst>
              <a:ext uri="{FF2B5EF4-FFF2-40B4-BE49-F238E27FC236}">
                <a16:creationId xmlns:a16="http://schemas.microsoft.com/office/drawing/2014/main" id="{21BD9904-C932-9E3C-5C76-5085B3D15213}"/>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10" name="Google Shape;115;p4">
            <a:extLst>
              <a:ext uri="{FF2B5EF4-FFF2-40B4-BE49-F238E27FC236}">
                <a16:creationId xmlns:a16="http://schemas.microsoft.com/office/drawing/2014/main" id="{D479BDBA-4706-D07E-BAFA-6AE57A0E52DD}"/>
              </a:ext>
            </a:extLst>
          </p:cNvPr>
          <p:cNvPicPr preferRelativeResize="0"/>
          <p:nvPr/>
        </p:nvPicPr>
        <p:blipFill rotWithShape="1">
          <a:blip r:embed="rId3">
            <a:alphaModFix/>
          </a:blip>
          <a:srcRect/>
          <a:stretch/>
        </p:blipFill>
        <p:spPr>
          <a:xfrm>
            <a:off x="304800" y="5612873"/>
            <a:ext cx="1023223" cy="1026582"/>
          </a:xfrm>
          <a:prstGeom prst="rect">
            <a:avLst/>
          </a:prstGeom>
          <a:noFill/>
          <a:ln>
            <a:noFill/>
          </a:ln>
        </p:spPr>
      </p:pic>
      <p:graphicFrame>
        <p:nvGraphicFramePr>
          <p:cNvPr id="13" name="Table 13">
            <a:extLst>
              <a:ext uri="{FF2B5EF4-FFF2-40B4-BE49-F238E27FC236}">
                <a16:creationId xmlns:a16="http://schemas.microsoft.com/office/drawing/2014/main" id="{E1857838-CEF3-CC4E-A1E9-18F29B3291C8}"/>
              </a:ext>
            </a:extLst>
          </p:cNvPr>
          <p:cNvGraphicFramePr>
            <a:graphicFrameLocks noGrp="1"/>
          </p:cNvGraphicFramePr>
          <p:nvPr>
            <p:ph sz="half" idx="1"/>
            <p:extLst>
              <p:ext uri="{D42A27DB-BD31-4B8C-83A1-F6EECF244321}">
                <p14:modId xmlns:p14="http://schemas.microsoft.com/office/powerpoint/2010/main" val="1461348532"/>
              </p:ext>
            </p:extLst>
          </p:nvPr>
        </p:nvGraphicFramePr>
        <p:xfrm>
          <a:off x="304800" y="1592706"/>
          <a:ext cx="5791200" cy="5125720"/>
        </p:xfrm>
        <a:graphic>
          <a:graphicData uri="http://schemas.openxmlformats.org/drawingml/2006/table">
            <a:tbl>
              <a:tblPr firstRow="1" bandRow="1">
                <a:tableStyleId>{7DF18680-E054-41AD-8BC1-D1AEF772440D}</a:tableStyleId>
              </a:tblPr>
              <a:tblGrid>
                <a:gridCol w="2895600">
                  <a:extLst>
                    <a:ext uri="{9D8B030D-6E8A-4147-A177-3AD203B41FA5}">
                      <a16:colId xmlns:a16="http://schemas.microsoft.com/office/drawing/2014/main" val="2512559560"/>
                    </a:ext>
                  </a:extLst>
                </a:gridCol>
                <a:gridCol w="2895600">
                  <a:extLst>
                    <a:ext uri="{9D8B030D-6E8A-4147-A177-3AD203B41FA5}">
                      <a16:colId xmlns:a16="http://schemas.microsoft.com/office/drawing/2014/main" val="1379128492"/>
                    </a:ext>
                  </a:extLst>
                </a:gridCol>
              </a:tblGrid>
              <a:tr h="370840">
                <a:tc>
                  <a:txBody>
                    <a:bodyPr/>
                    <a:lstStyle/>
                    <a:p>
                      <a:r>
                        <a:rPr lang="en-US" dirty="0"/>
                        <a:t>Volumes</a:t>
                      </a:r>
                    </a:p>
                  </a:txBody>
                  <a:tcPr/>
                </a:tc>
                <a:tc>
                  <a:txBody>
                    <a:bodyPr/>
                    <a:lstStyle/>
                    <a:p>
                      <a:r>
                        <a:rPr lang="en-US" dirty="0"/>
                        <a:t>Capacities</a:t>
                      </a:r>
                    </a:p>
                  </a:txBody>
                  <a:tcPr/>
                </a:tc>
                <a:extLst>
                  <a:ext uri="{0D108BD9-81ED-4DB2-BD59-A6C34878D82A}">
                    <a16:rowId xmlns:a16="http://schemas.microsoft.com/office/drawing/2014/main" val="2665441883"/>
                  </a:ext>
                </a:extLst>
              </a:tr>
              <a:tr h="370840">
                <a:tc>
                  <a:txBody>
                    <a:bodyPr/>
                    <a:lstStyle/>
                    <a:p>
                      <a:r>
                        <a:rPr lang="en-US" dirty="0"/>
                        <a:t>Tidal volume- volume of air inhaled/exhaled in 1 breath cycle (500ml)</a:t>
                      </a:r>
                    </a:p>
                  </a:txBody>
                  <a:tcPr/>
                </a:tc>
                <a:tc>
                  <a:txBody>
                    <a:bodyPr/>
                    <a:lstStyle/>
                    <a:p>
                      <a:r>
                        <a:rPr lang="en-US" dirty="0"/>
                        <a:t>VC- volume of air that can be exhaled with maximum effort after maximum inspiration</a:t>
                      </a:r>
                    </a:p>
                  </a:txBody>
                  <a:tcPr/>
                </a:tc>
                <a:extLst>
                  <a:ext uri="{0D108BD9-81ED-4DB2-BD59-A6C34878D82A}">
                    <a16:rowId xmlns:a16="http://schemas.microsoft.com/office/drawing/2014/main" val="3520081434"/>
                  </a:ext>
                </a:extLst>
              </a:tr>
              <a:tr h="370840">
                <a:tc>
                  <a:txBody>
                    <a:bodyPr/>
                    <a:lstStyle/>
                    <a:p>
                      <a:r>
                        <a:rPr lang="en-US" dirty="0"/>
                        <a:t>IRV- volume of air in excess of tidal inspiration that can be inhaled with maximum effort</a:t>
                      </a:r>
                    </a:p>
                  </a:txBody>
                  <a:tcPr/>
                </a:tc>
                <a:tc>
                  <a:txBody>
                    <a:bodyPr/>
                    <a:lstStyle/>
                    <a:p>
                      <a:r>
                        <a:rPr lang="en-US" dirty="0"/>
                        <a:t>IC- volume of air that can be inhaled with maximum effort after tidal expiration</a:t>
                      </a:r>
                    </a:p>
                  </a:txBody>
                  <a:tcPr/>
                </a:tc>
                <a:extLst>
                  <a:ext uri="{0D108BD9-81ED-4DB2-BD59-A6C34878D82A}">
                    <a16:rowId xmlns:a16="http://schemas.microsoft.com/office/drawing/2014/main" val="501778325"/>
                  </a:ext>
                </a:extLst>
              </a:tr>
              <a:tr h="370840">
                <a:tc>
                  <a:txBody>
                    <a:bodyPr/>
                    <a:lstStyle/>
                    <a:p>
                      <a:r>
                        <a:rPr lang="en-US" dirty="0"/>
                        <a:t>ERV- volume of air in excess of tidal expiration that can be exhaled with maximum effort</a:t>
                      </a:r>
                    </a:p>
                  </a:txBody>
                  <a:tcPr/>
                </a:tc>
                <a:tc>
                  <a:txBody>
                    <a:bodyPr/>
                    <a:lstStyle/>
                    <a:p>
                      <a:r>
                        <a:rPr lang="en-US" dirty="0"/>
                        <a:t>FRC- volume of air remaining in lungs at end of tidal expiration </a:t>
                      </a:r>
                    </a:p>
                  </a:txBody>
                  <a:tcPr/>
                </a:tc>
                <a:extLst>
                  <a:ext uri="{0D108BD9-81ED-4DB2-BD59-A6C34878D82A}">
                    <a16:rowId xmlns:a16="http://schemas.microsoft.com/office/drawing/2014/main" val="1403564931"/>
                  </a:ext>
                </a:extLst>
              </a:tr>
              <a:tr h="370840">
                <a:tc>
                  <a:txBody>
                    <a:bodyPr/>
                    <a:lstStyle/>
                    <a:p>
                      <a:r>
                        <a:rPr lang="en-US" dirty="0"/>
                        <a:t>RV- volume of air remaining in lungs at end of forced expiration</a:t>
                      </a:r>
                    </a:p>
                  </a:txBody>
                  <a:tcPr/>
                </a:tc>
                <a:tc>
                  <a:txBody>
                    <a:bodyPr/>
                    <a:lstStyle/>
                    <a:p>
                      <a:r>
                        <a:rPr lang="en-US" dirty="0"/>
                        <a:t>TLC- maximum volume of air lungs can contain after maximum inspiration (5000ml)</a:t>
                      </a:r>
                    </a:p>
                  </a:txBody>
                  <a:tcPr/>
                </a:tc>
                <a:extLst>
                  <a:ext uri="{0D108BD9-81ED-4DB2-BD59-A6C34878D82A}">
                    <a16:rowId xmlns:a16="http://schemas.microsoft.com/office/drawing/2014/main" val="845739356"/>
                  </a:ext>
                </a:extLst>
              </a:tr>
            </a:tbl>
          </a:graphicData>
        </a:graphic>
      </p:graphicFrame>
      <p:pic>
        <p:nvPicPr>
          <p:cNvPr id="11" name="Content Placeholder 10" descr="Chart, line chart&#10;&#10;Description automatically generated">
            <a:extLst>
              <a:ext uri="{FF2B5EF4-FFF2-40B4-BE49-F238E27FC236}">
                <a16:creationId xmlns:a16="http://schemas.microsoft.com/office/drawing/2014/main" id="{173E45B6-2589-8944-8EDC-25681AACBF9B}"/>
              </a:ext>
            </a:extLst>
          </p:cNvPr>
          <p:cNvPicPr>
            <a:picLocks noGrp="1" noChangeAspect="1"/>
          </p:cNvPicPr>
          <p:nvPr>
            <p:ph sz="half" idx="2"/>
          </p:nvPr>
        </p:nvPicPr>
        <p:blipFill>
          <a:blip r:embed="rId4"/>
          <a:stretch>
            <a:fillRect/>
          </a:stretch>
        </p:blipFill>
        <p:spPr>
          <a:xfrm>
            <a:off x="6464518" y="1720546"/>
            <a:ext cx="5449186" cy="3416908"/>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dirty="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2" name="TextBox 1">
            <a:extLst>
              <a:ext uri="{FF2B5EF4-FFF2-40B4-BE49-F238E27FC236}">
                <a16:creationId xmlns:a16="http://schemas.microsoft.com/office/drawing/2014/main" id="{63B7B658-7FD9-B940-B83C-57500BE32E2C}"/>
              </a:ext>
            </a:extLst>
          </p:cNvPr>
          <p:cNvSpPr txBox="1"/>
          <p:nvPr/>
        </p:nvSpPr>
        <p:spPr>
          <a:xfrm>
            <a:off x="304800" y="1604211"/>
            <a:ext cx="11569148" cy="646331"/>
          </a:xfrm>
          <a:prstGeom prst="rect">
            <a:avLst/>
          </a:prstGeom>
          <a:noFill/>
        </p:spPr>
        <p:txBody>
          <a:bodyPr wrap="square" rtlCol="0">
            <a:spAutoFit/>
          </a:bodyPr>
          <a:lstStyle/>
          <a:p>
            <a:endParaRPr lang="en-US" dirty="0"/>
          </a:p>
          <a:p>
            <a:pPr marL="285750" indent="-285750">
              <a:buFontTx/>
              <a:buChar char="-"/>
            </a:pPr>
            <a:endParaRPr lang="en-US" dirty="0"/>
          </a:p>
        </p:txBody>
      </p:sp>
      <p:sp>
        <p:nvSpPr>
          <p:cNvPr id="3" name="TextBox 2">
            <a:extLst>
              <a:ext uri="{FF2B5EF4-FFF2-40B4-BE49-F238E27FC236}">
                <a16:creationId xmlns:a16="http://schemas.microsoft.com/office/drawing/2014/main" id="{C1617F67-DEE2-7D4E-B7B1-68CF9C812067}"/>
              </a:ext>
            </a:extLst>
          </p:cNvPr>
          <p:cNvSpPr txBox="1"/>
          <p:nvPr/>
        </p:nvSpPr>
        <p:spPr>
          <a:xfrm>
            <a:off x="1328023" y="488047"/>
            <a:ext cx="8454190" cy="646331"/>
          </a:xfrm>
          <a:prstGeom prst="rect">
            <a:avLst/>
          </a:prstGeom>
          <a:noFill/>
        </p:spPr>
        <p:txBody>
          <a:bodyPr wrap="square" rtlCol="0">
            <a:spAutoFit/>
          </a:bodyPr>
          <a:lstStyle/>
          <a:p>
            <a:r>
              <a:rPr lang="en-US" sz="3600" dirty="0">
                <a:solidFill>
                  <a:srgbClr val="FFFFFF"/>
                </a:solidFill>
              </a:rPr>
              <a:t>Type 2 hypersensitivity- HDFN</a:t>
            </a:r>
          </a:p>
        </p:txBody>
      </p:sp>
      <p:sp>
        <p:nvSpPr>
          <p:cNvPr id="4" name="TextBox 3">
            <a:extLst>
              <a:ext uri="{FF2B5EF4-FFF2-40B4-BE49-F238E27FC236}">
                <a16:creationId xmlns:a16="http://schemas.microsoft.com/office/drawing/2014/main" id="{61DBD962-4CEF-C142-B4F0-08A0B6E1651A}"/>
              </a:ext>
            </a:extLst>
          </p:cNvPr>
          <p:cNvSpPr txBox="1"/>
          <p:nvPr/>
        </p:nvSpPr>
        <p:spPr>
          <a:xfrm>
            <a:off x="304800" y="1604211"/>
            <a:ext cx="11569148" cy="4247317"/>
          </a:xfrm>
          <a:prstGeom prst="rect">
            <a:avLst/>
          </a:prstGeom>
          <a:noFill/>
        </p:spPr>
        <p:txBody>
          <a:bodyPr wrap="square" rtlCol="0">
            <a:spAutoFit/>
          </a:bodyPr>
          <a:lstStyle/>
          <a:p>
            <a:pPr marL="285750" indent="-285750">
              <a:buFont typeface="Courier New" panose="02070309020205020404" pitchFamily="49" charset="0"/>
              <a:buChar char="o"/>
            </a:pPr>
            <a:r>
              <a:rPr lang="en-US" dirty="0"/>
              <a:t>Occurs when Rh –</a:t>
            </a:r>
            <a:r>
              <a:rPr lang="en-US" dirty="0" err="1"/>
              <a:t>ve</a:t>
            </a:r>
            <a:r>
              <a:rPr lang="en-US" dirty="0"/>
              <a:t> (genotype dd) mother and Rh +</a:t>
            </a:r>
            <a:r>
              <a:rPr lang="en-US" dirty="0" err="1"/>
              <a:t>ve</a:t>
            </a:r>
            <a:r>
              <a:rPr lang="en-US" dirty="0"/>
              <a:t> (genotype dd or Dd) father have Rh +</a:t>
            </a:r>
            <a:r>
              <a:rPr lang="en-US" dirty="0" err="1"/>
              <a:t>ve</a:t>
            </a:r>
            <a:r>
              <a:rPr lang="en-US" dirty="0"/>
              <a:t> baby</a:t>
            </a:r>
          </a:p>
          <a:p>
            <a:pPr marL="285750" indent="-285750">
              <a:buFont typeface="Courier New" panose="02070309020205020404" pitchFamily="49" charset="0"/>
              <a:buChar char="o"/>
            </a:pPr>
            <a:endParaRPr lang="en-US" dirty="0"/>
          </a:p>
          <a:p>
            <a:endParaRPr lang="en-US" dirty="0"/>
          </a:p>
          <a:p>
            <a:endParaRPr lang="en-US" dirty="0"/>
          </a:p>
          <a:p>
            <a:endParaRPr lang="en-US" dirty="0"/>
          </a:p>
          <a:p>
            <a:endParaRPr lang="en-US" dirty="0"/>
          </a:p>
          <a:p>
            <a:endParaRPr lang="en-US" dirty="0"/>
          </a:p>
          <a:p>
            <a:endParaRPr lang="en-US" dirty="0"/>
          </a:p>
          <a:p>
            <a:pPr marL="285750" indent="-285750">
              <a:buFont typeface="Courier New" panose="02070309020205020404" pitchFamily="49" charset="0"/>
              <a:buChar char="o"/>
            </a:pPr>
            <a:r>
              <a:rPr lang="en-US" dirty="0"/>
              <a:t>During 1</a:t>
            </a:r>
            <a:r>
              <a:rPr lang="en-US" baseline="30000" dirty="0"/>
              <a:t>st</a:t>
            </a:r>
            <a:r>
              <a:rPr lang="en-US" dirty="0"/>
              <a:t> pregnancy, Rh D sensitization occurs: fetal Rh +</a:t>
            </a:r>
            <a:r>
              <a:rPr lang="en-US" dirty="0" err="1"/>
              <a:t>ve</a:t>
            </a:r>
            <a:r>
              <a:rPr lang="en-US" dirty="0"/>
              <a:t> erythrocytes come into contact with maternal blood</a:t>
            </a:r>
            <a:r>
              <a:rPr lang="en-US" dirty="0">
                <a:sym typeface="Wingdings" pitchFamily="2" charset="2"/>
              </a:rPr>
              <a:t> mother starts to produce anti-D antibodies</a:t>
            </a:r>
          </a:p>
          <a:p>
            <a:pPr marL="285750" indent="-285750">
              <a:buFont typeface="Courier New" panose="02070309020205020404" pitchFamily="49" charset="0"/>
              <a:buChar char="o"/>
            </a:pPr>
            <a:r>
              <a:rPr lang="en-US" dirty="0">
                <a:sym typeface="Wingdings" pitchFamily="2" charset="2"/>
              </a:rPr>
              <a:t> No problems with 1</a:t>
            </a:r>
            <a:r>
              <a:rPr lang="en-US" baseline="30000" dirty="0">
                <a:sym typeface="Wingdings" pitchFamily="2" charset="2"/>
              </a:rPr>
              <a:t>st</a:t>
            </a:r>
            <a:r>
              <a:rPr lang="en-US" dirty="0">
                <a:sym typeface="Wingdings" pitchFamily="2" charset="2"/>
              </a:rPr>
              <a:t> pregnancy as maternal anti-D antibodies are </a:t>
            </a:r>
            <a:r>
              <a:rPr lang="en-US" b="1" dirty="0">
                <a:sym typeface="Wingdings" pitchFamily="2" charset="2"/>
              </a:rPr>
              <a:t>IgM</a:t>
            </a:r>
            <a:r>
              <a:rPr lang="en-US" dirty="0">
                <a:sym typeface="Wingdings" pitchFamily="2" charset="2"/>
              </a:rPr>
              <a:t> and can’t cross placenta to attack fetal erythrocytes</a:t>
            </a:r>
          </a:p>
          <a:p>
            <a:pPr marL="285750" indent="-285750">
              <a:buFont typeface="Courier New" panose="02070309020205020404" pitchFamily="49" charset="0"/>
              <a:buChar char="o"/>
            </a:pPr>
            <a:r>
              <a:rPr lang="en-US" dirty="0">
                <a:sym typeface="Wingdings" pitchFamily="2" charset="2"/>
              </a:rPr>
              <a:t>In future pregnancies, maternal blood contains anti-D antibodies which are </a:t>
            </a:r>
            <a:r>
              <a:rPr lang="en-US" b="1" dirty="0">
                <a:sym typeface="Wingdings" pitchFamily="2" charset="2"/>
              </a:rPr>
              <a:t>IgG</a:t>
            </a:r>
            <a:r>
              <a:rPr lang="en-US" dirty="0">
                <a:sym typeface="Wingdings" pitchFamily="2" charset="2"/>
              </a:rPr>
              <a:t> and can cross placenta &amp; attack Rh D antigens on fetal erythrocytes  </a:t>
            </a:r>
            <a:r>
              <a:rPr lang="en-US" dirty="0" err="1">
                <a:sym typeface="Wingdings" pitchFamily="2" charset="2"/>
              </a:rPr>
              <a:t>haemolysis</a:t>
            </a:r>
            <a:r>
              <a:rPr lang="en-US" dirty="0">
                <a:sym typeface="Wingdings" pitchFamily="2" charset="2"/>
              </a:rPr>
              <a:t> of fetal erythrocytes &amp; severe fetal </a:t>
            </a:r>
            <a:r>
              <a:rPr lang="en-US" dirty="0" err="1">
                <a:sym typeface="Wingdings" pitchFamily="2" charset="2"/>
              </a:rPr>
              <a:t>anaemia</a:t>
            </a:r>
            <a:endParaRPr lang="en-US" dirty="0"/>
          </a:p>
          <a:p>
            <a:pPr marL="285750" indent="-285750">
              <a:buFont typeface="Courier New" panose="02070309020205020404" pitchFamily="49" charset="0"/>
              <a:buChar char="o"/>
            </a:pPr>
            <a:endParaRPr lang="en-US" dirty="0"/>
          </a:p>
        </p:txBody>
      </p:sp>
      <p:pic>
        <p:nvPicPr>
          <p:cNvPr id="8" name="Picture 7" descr="Table&#10;&#10;Description automatically generated with low confidence">
            <a:extLst>
              <a:ext uri="{FF2B5EF4-FFF2-40B4-BE49-F238E27FC236}">
                <a16:creationId xmlns:a16="http://schemas.microsoft.com/office/drawing/2014/main" id="{4A4CFE6C-F538-F247-83B0-02BAB5CB0A93}"/>
              </a:ext>
            </a:extLst>
          </p:cNvPr>
          <p:cNvPicPr>
            <a:picLocks noChangeAspect="1"/>
          </p:cNvPicPr>
          <p:nvPr/>
        </p:nvPicPr>
        <p:blipFill>
          <a:blip r:embed="rId4"/>
          <a:stretch>
            <a:fillRect/>
          </a:stretch>
        </p:blipFill>
        <p:spPr>
          <a:xfrm>
            <a:off x="321524" y="1989916"/>
            <a:ext cx="4235116" cy="1737953"/>
          </a:xfrm>
          <a:prstGeom prst="rect">
            <a:avLst/>
          </a:prstGeom>
        </p:spPr>
      </p:pic>
    </p:spTree>
    <p:extLst>
      <p:ext uri="{BB962C8B-B14F-4D97-AF65-F5344CB8AC3E}">
        <p14:creationId xmlns:p14="http://schemas.microsoft.com/office/powerpoint/2010/main" val="3359427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r>
              <a:rPr lang="en-US" u="sng" dirty="0"/>
              <a:t>Type 3 hypersensitivity</a:t>
            </a:r>
          </a:p>
          <a:p>
            <a:pPr marL="285750" indent="-285750">
              <a:buFontTx/>
              <a:buChar char="-"/>
            </a:pPr>
            <a:r>
              <a:rPr lang="en-US" dirty="0"/>
              <a:t>Mediated by immune complexes deposited in tissues, causing tissue damage</a:t>
            </a:r>
          </a:p>
          <a:p>
            <a:pPr marL="285750" indent="-285750">
              <a:buFontTx/>
              <a:buChar char="-"/>
            </a:pPr>
            <a:r>
              <a:rPr lang="en-US" dirty="0"/>
              <a:t>Onset = typically 7-21 days</a:t>
            </a:r>
          </a:p>
          <a:p>
            <a:pPr marL="285750" indent="-285750">
              <a:buFontTx/>
              <a:buChar char="-"/>
            </a:pPr>
            <a:r>
              <a:rPr lang="en-US" dirty="0"/>
              <a:t>E.g. rheumatoid arthritis (immune complexes in synovial joints), hypersensitivity pneumonitis (immune complexes in acinar airways) </a:t>
            </a:r>
            <a:r>
              <a:rPr lang="en-US" dirty="0">
                <a:sym typeface="Wingdings" pitchFamily="2" charset="2"/>
              </a:rPr>
              <a:t> Farmer’s lung, Pigeon fancier’s lung, </a:t>
            </a:r>
            <a:r>
              <a:rPr lang="en-US" dirty="0" err="1">
                <a:sym typeface="Wingdings" pitchFamily="2" charset="2"/>
              </a:rPr>
              <a:t>maltworker’s</a:t>
            </a:r>
            <a:r>
              <a:rPr lang="en-US" dirty="0">
                <a:sym typeface="Wingdings" pitchFamily="2" charset="2"/>
              </a:rPr>
              <a:t> lung, Hot tub lung</a:t>
            </a:r>
            <a:endParaRPr lang="en-US" dirty="0"/>
          </a:p>
          <a:p>
            <a:pPr marL="285750" indent="-285750">
              <a:buFontTx/>
              <a:buChar char="-"/>
            </a:pPr>
            <a:endParaRPr lang="en-US"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Type 3 hypersensitivity</a:t>
            </a:r>
            <a:endParaRPr dirty="0"/>
          </a:p>
        </p:txBody>
      </p:sp>
    </p:spTree>
    <p:extLst>
      <p:ext uri="{BB962C8B-B14F-4D97-AF65-F5344CB8AC3E}">
        <p14:creationId xmlns:p14="http://schemas.microsoft.com/office/powerpoint/2010/main" val="3762023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0" indent="0">
              <a:buNone/>
            </a:pPr>
            <a:r>
              <a:rPr lang="en-US" u="sng" dirty="0"/>
              <a:t>Type 4 hypersensitivity</a:t>
            </a:r>
          </a:p>
          <a:p>
            <a:pPr marL="285750" indent="-285750">
              <a:buFontTx/>
              <a:buChar char="-"/>
            </a:pPr>
            <a:r>
              <a:rPr lang="en-US" dirty="0"/>
              <a:t>delayed-type/ T-cell mediated (onset = days-weeks-months)</a:t>
            </a:r>
          </a:p>
          <a:p>
            <a:pPr marL="285750" indent="-285750">
              <a:buFontTx/>
              <a:buChar char="-"/>
            </a:pPr>
            <a:r>
              <a:rPr lang="en-US" dirty="0"/>
              <a:t>T cells secrete cytokines that attract macrophages</a:t>
            </a:r>
          </a:p>
          <a:p>
            <a:pPr marL="285750" indent="-285750">
              <a:buFontTx/>
              <a:buChar char="-"/>
            </a:pPr>
            <a:r>
              <a:rPr lang="en-US" dirty="0"/>
              <a:t>Seen in granulomatous diseases e.g. Tuberculosis, sarcoidosis </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Type 4 hypersensitivity</a:t>
            </a:r>
            <a:endParaRPr dirty="0"/>
          </a:p>
        </p:txBody>
      </p:sp>
      <p:sp>
        <p:nvSpPr>
          <p:cNvPr id="4" name="TextBox 3">
            <a:extLst>
              <a:ext uri="{FF2B5EF4-FFF2-40B4-BE49-F238E27FC236}">
                <a16:creationId xmlns:a16="http://schemas.microsoft.com/office/drawing/2014/main" id="{C18C216A-0D9E-C642-96DB-5E22EDA61B94}"/>
              </a:ext>
            </a:extLst>
          </p:cNvPr>
          <p:cNvSpPr txBox="1"/>
          <p:nvPr/>
        </p:nvSpPr>
        <p:spPr>
          <a:xfrm>
            <a:off x="-5614737" y="874294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4295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465904" y="1576518"/>
            <a:ext cx="6444639" cy="5281482"/>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sz="2400" dirty="0"/>
              <a:t>Hypoxia- PaO2&lt; 8kPa (oxygen deficiency in tissues)</a:t>
            </a:r>
          </a:p>
          <a:p>
            <a:pPr marL="342900" indent="-342900">
              <a:spcBef>
                <a:spcPts val="0"/>
              </a:spcBef>
              <a:buNone/>
            </a:pPr>
            <a:endParaRPr lang="en-GB" sz="2400" dirty="0"/>
          </a:p>
          <a:p>
            <a:pPr marL="342900" indent="-342900">
              <a:spcBef>
                <a:spcPts val="0"/>
              </a:spcBef>
              <a:buNone/>
            </a:pPr>
            <a:r>
              <a:rPr lang="en-GB" sz="2400" dirty="0"/>
              <a:t>Hypercapnia- PaCO2&gt; 6.5 kPa</a:t>
            </a:r>
          </a:p>
          <a:p>
            <a:pPr marL="342900" indent="-342900">
              <a:spcBef>
                <a:spcPts val="0"/>
              </a:spcBef>
              <a:buNone/>
            </a:pPr>
            <a:endParaRPr lang="en-GB" sz="2400" dirty="0"/>
          </a:p>
          <a:p>
            <a:pPr marL="342900" indent="-342900">
              <a:spcBef>
                <a:spcPts val="0"/>
              </a:spcBef>
              <a:buNone/>
            </a:pPr>
            <a:r>
              <a:rPr lang="en-GB" sz="2400" dirty="0"/>
              <a:t>Respiratory failure = inability to maintain normal blood gases </a:t>
            </a:r>
          </a:p>
          <a:p>
            <a:pPr marL="342900" indent="-342900">
              <a:spcBef>
                <a:spcPts val="0"/>
              </a:spcBef>
              <a:buNone/>
            </a:pPr>
            <a:endParaRPr lang="en-GB" sz="2400" dirty="0"/>
          </a:p>
          <a:p>
            <a:pPr>
              <a:spcBef>
                <a:spcPts val="0"/>
              </a:spcBef>
              <a:buFontTx/>
              <a:buChar char="-"/>
            </a:pPr>
            <a:r>
              <a:rPr lang="en-GB" sz="2400" dirty="0"/>
              <a:t>Always characterised by hypoxaemia</a:t>
            </a:r>
          </a:p>
          <a:p>
            <a:pPr>
              <a:spcBef>
                <a:spcPts val="0"/>
              </a:spcBef>
              <a:buFontTx/>
              <a:buChar char="-"/>
            </a:pPr>
            <a:r>
              <a:rPr lang="en-GB" sz="2400" dirty="0"/>
              <a:t>PaCO2 may or may not be present</a:t>
            </a:r>
          </a:p>
          <a:p>
            <a:pPr>
              <a:spcBef>
                <a:spcPts val="0"/>
              </a:spcBef>
              <a:buFontTx/>
              <a:buChar char="-"/>
            </a:pPr>
            <a:r>
              <a:rPr lang="en-GB" sz="2400" dirty="0"/>
              <a:t>Acute (e.g. trauma </a:t>
            </a:r>
            <a:r>
              <a:rPr lang="en-GB" sz="2400" dirty="0">
                <a:sym typeface="Wingdings" pitchFamily="2" charset="2"/>
              </a:rPr>
              <a:t> pneumothorax, opiate overdose, pulmonary embolism) or chronic (e.g. COPD)</a:t>
            </a:r>
            <a:endParaRPr lang="en-GB" sz="2400" dirty="0"/>
          </a:p>
          <a:p>
            <a:pPr>
              <a:spcBef>
                <a:spcPts val="0"/>
              </a:spcBef>
              <a:buFontTx/>
              <a:buChar char="-"/>
            </a:pPr>
            <a:endParaRPr lang="en-GB" sz="2400" dirty="0"/>
          </a:p>
          <a:p>
            <a:pPr marL="342900" indent="-342900">
              <a:spcBef>
                <a:spcPts val="0"/>
              </a:spcBef>
              <a:buNone/>
            </a:pP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Respiratory failure</a:t>
            </a:r>
            <a:endParaRPr dirty="0"/>
          </a:p>
        </p:txBody>
      </p:sp>
      <p:sp>
        <p:nvSpPr>
          <p:cNvPr id="2" name="TextBox 1">
            <a:extLst>
              <a:ext uri="{FF2B5EF4-FFF2-40B4-BE49-F238E27FC236}">
                <a16:creationId xmlns:a16="http://schemas.microsoft.com/office/drawing/2014/main" id="{7292C844-CC30-3A46-A17F-5E62939167E1}"/>
              </a:ext>
            </a:extLst>
          </p:cNvPr>
          <p:cNvSpPr txBox="1"/>
          <p:nvPr/>
        </p:nvSpPr>
        <p:spPr>
          <a:xfrm>
            <a:off x="7883218" y="1520004"/>
            <a:ext cx="3990730" cy="2862322"/>
          </a:xfrm>
          <a:prstGeom prst="rect">
            <a:avLst/>
          </a:prstGeom>
          <a:noFill/>
          <a:ln>
            <a:solidFill>
              <a:schemeClr val="tx1"/>
            </a:solidFill>
          </a:ln>
        </p:spPr>
        <p:txBody>
          <a:bodyPr wrap="square" rtlCol="0">
            <a:spAutoFit/>
          </a:bodyPr>
          <a:lstStyle/>
          <a:p>
            <a:r>
              <a:rPr lang="en-US" dirty="0"/>
              <a:t>COPD patients have ‘hypoxic drive’ – since central chemoreceptors become tolerant to persistently elevated PaCO2, their drive to breathe is their hypoxia.</a:t>
            </a:r>
          </a:p>
          <a:p>
            <a:endParaRPr lang="en-US" dirty="0"/>
          </a:p>
          <a:p>
            <a:r>
              <a:rPr lang="en-US" dirty="0"/>
              <a:t>Clinical: when treating </a:t>
            </a:r>
            <a:r>
              <a:rPr lang="en-US" b="1" dirty="0"/>
              <a:t>COPD patients </a:t>
            </a:r>
            <a:r>
              <a:rPr lang="en-US" dirty="0"/>
              <a:t>for respiratory failure, aim to maintain oxygen saturations of </a:t>
            </a:r>
            <a:r>
              <a:rPr lang="en-US" b="1" dirty="0"/>
              <a:t>88-92% NOT 94-98%.  </a:t>
            </a:r>
          </a:p>
          <a:p>
            <a:endParaRPr lang="en-US" dirty="0"/>
          </a:p>
        </p:txBody>
      </p:sp>
      <p:graphicFrame>
        <p:nvGraphicFramePr>
          <p:cNvPr id="8" name="Table 2">
            <a:extLst>
              <a:ext uri="{FF2B5EF4-FFF2-40B4-BE49-F238E27FC236}">
                <a16:creationId xmlns:a16="http://schemas.microsoft.com/office/drawing/2014/main" id="{0A9AC286-32E7-6546-9AB0-88060C635981}"/>
              </a:ext>
            </a:extLst>
          </p:cNvPr>
          <p:cNvGraphicFramePr>
            <a:graphicFrameLocks/>
          </p:cNvGraphicFramePr>
          <p:nvPr>
            <p:extLst>
              <p:ext uri="{D42A27DB-BD31-4B8C-83A1-F6EECF244321}">
                <p14:modId xmlns:p14="http://schemas.microsoft.com/office/powerpoint/2010/main" val="847651912"/>
              </p:ext>
            </p:extLst>
          </p:nvPr>
        </p:nvGraphicFramePr>
        <p:xfrm>
          <a:off x="8048424" y="4579494"/>
          <a:ext cx="3567868" cy="1828800"/>
        </p:xfrm>
        <a:graphic>
          <a:graphicData uri="http://schemas.openxmlformats.org/drawingml/2006/table">
            <a:tbl>
              <a:tblPr firstRow="1" bandRow="1">
                <a:tableStyleId>{7DF18680-E054-41AD-8BC1-D1AEF772440D}</a:tableStyleId>
              </a:tblPr>
              <a:tblGrid>
                <a:gridCol w="1955649">
                  <a:extLst>
                    <a:ext uri="{9D8B030D-6E8A-4147-A177-3AD203B41FA5}">
                      <a16:colId xmlns:a16="http://schemas.microsoft.com/office/drawing/2014/main" val="3833064008"/>
                    </a:ext>
                  </a:extLst>
                </a:gridCol>
                <a:gridCol w="1612219">
                  <a:extLst>
                    <a:ext uri="{9D8B030D-6E8A-4147-A177-3AD203B41FA5}">
                      <a16:colId xmlns:a16="http://schemas.microsoft.com/office/drawing/2014/main" val="3400365836"/>
                    </a:ext>
                  </a:extLst>
                </a:gridCol>
              </a:tblGrid>
              <a:tr h="370840">
                <a:tc>
                  <a:txBody>
                    <a:bodyPr/>
                    <a:lstStyle/>
                    <a:p>
                      <a:r>
                        <a:rPr lang="en-US" dirty="0"/>
                        <a:t>Type 1 respiratory failure</a:t>
                      </a:r>
                    </a:p>
                  </a:txBody>
                  <a:tcPr/>
                </a:tc>
                <a:tc>
                  <a:txBody>
                    <a:bodyPr/>
                    <a:lstStyle/>
                    <a:p>
                      <a:r>
                        <a:rPr lang="en-US" dirty="0"/>
                        <a:t>Type 2 respiratory failure</a:t>
                      </a:r>
                    </a:p>
                  </a:txBody>
                  <a:tcPr/>
                </a:tc>
                <a:extLst>
                  <a:ext uri="{0D108BD9-81ED-4DB2-BD59-A6C34878D82A}">
                    <a16:rowId xmlns:a16="http://schemas.microsoft.com/office/drawing/2014/main" val="3203956569"/>
                  </a:ext>
                </a:extLst>
              </a:tr>
              <a:tr h="370840">
                <a:tc>
                  <a:txBody>
                    <a:bodyPr/>
                    <a:lstStyle/>
                    <a:p>
                      <a:r>
                        <a:rPr lang="en-US" dirty="0"/>
                        <a:t>Hypoxia </a:t>
                      </a:r>
                    </a:p>
                    <a:p>
                      <a:r>
                        <a:rPr lang="en-US" dirty="0"/>
                        <a:t>Low (hypocapnia) or normal PaCO2</a:t>
                      </a:r>
                    </a:p>
                  </a:txBody>
                  <a:tcPr/>
                </a:tc>
                <a:tc>
                  <a:txBody>
                    <a:bodyPr/>
                    <a:lstStyle/>
                    <a:p>
                      <a:r>
                        <a:rPr lang="en-US" dirty="0"/>
                        <a:t>Hypoxia</a:t>
                      </a:r>
                    </a:p>
                    <a:p>
                      <a:r>
                        <a:rPr lang="en-US" dirty="0"/>
                        <a:t>Hypercapnia</a:t>
                      </a:r>
                    </a:p>
                  </a:txBody>
                  <a:tcPr/>
                </a:tc>
                <a:extLst>
                  <a:ext uri="{0D108BD9-81ED-4DB2-BD59-A6C34878D82A}">
                    <a16:rowId xmlns:a16="http://schemas.microsoft.com/office/drawing/2014/main" val="3667843509"/>
                  </a:ext>
                </a:extLst>
              </a:tr>
            </a:tbl>
          </a:graphicData>
        </a:graphic>
      </p:graphicFrame>
    </p:spTree>
    <p:extLst>
      <p:ext uri="{BB962C8B-B14F-4D97-AF65-F5344CB8AC3E}">
        <p14:creationId xmlns:p14="http://schemas.microsoft.com/office/powerpoint/2010/main" val="3739069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56620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Type 1 respiratory failure</a:t>
            </a:r>
            <a:endParaRPr dirty="0"/>
          </a:p>
        </p:txBody>
      </p:sp>
      <p:sp>
        <p:nvSpPr>
          <p:cNvPr id="4" name="Content Placeholder 3">
            <a:extLst>
              <a:ext uri="{FF2B5EF4-FFF2-40B4-BE49-F238E27FC236}">
                <a16:creationId xmlns:a16="http://schemas.microsoft.com/office/drawing/2014/main" id="{4CE0ABE9-DCC9-7848-AFDB-BDB0283E438B}"/>
              </a:ext>
            </a:extLst>
          </p:cNvPr>
          <p:cNvSpPr>
            <a:spLocks noGrp="1"/>
          </p:cNvSpPr>
          <p:nvPr>
            <p:ph sz="half" idx="1"/>
          </p:nvPr>
        </p:nvSpPr>
        <p:spPr>
          <a:xfrm>
            <a:off x="838200" y="1825625"/>
            <a:ext cx="11035748" cy="4351338"/>
          </a:xfrm>
        </p:spPr>
        <p:txBody>
          <a:bodyPr/>
          <a:lstStyle/>
          <a:p>
            <a:pPr marL="0" indent="0">
              <a:buNone/>
            </a:pPr>
            <a:r>
              <a:rPr lang="en-US" dirty="0"/>
              <a:t>Causes = hypoxia causes</a:t>
            </a:r>
          </a:p>
          <a:p>
            <a:pPr marL="0" indent="0">
              <a:buNone/>
            </a:pPr>
            <a:endParaRPr lang="en-US" dirty="0"/>
          </a:p>
          <a:p>
            <a:pPr marL="514350" indent="-514350">
              <a:buFont typeface="+mj-lt"/>
              <a:buAutoNum type="arabicPeriod"/>
            </a:pPr>
            <a:r>
              <a:rPr lang="en-US" dirty="0"/>
              <a:t>V/Q mismatch</a:t>
            </a:r>
          </a:p>
          <a:p>
            <a:pPr marL="514350" indent="-514350">
              <a:buFont typeface="+mj-lt"/>
              <a:buAutoNum type="arabicPeriod"/>
            </a:pPr>
            <a:r>
              <a:rPr lang="en-US" dirty="0"/>
              <a:t>Shunt</a:t>
            </a:r>
          </a:p>
          <a:p>
            <a:pPr marL="514350" indent="-514350">
              <a:buFont typeface="+mj-lt"/>
              <a:buAutoNum type="arabicPeriod"/>
            </a:pPr>
            <a:r>
              <a:rPr lang="en-US" dirty="0"/>
              <a:t>Diffusion impairment</a:t>
            </a:r>
          </a:p>
          <a:p>
            <a:pPr marL="514350" indent="-514350">
              <a:buFont typeface="+mj-lt"/>
              <a:buAutoNum type="arabicPeriod"/>
            </a:pPr>
            <a:r>
              <a:rPr lang="en-US" dirty="0"/>
              <a:t>Alveolar hypoventilation</a:t>
            </a:r>
          </a:p>
          <a:p>
            <a:pPr marL="0" indent="0">
              <a:buNone/>
            </a:pPr>
            <a:endParaRPr lang="en-US" dirty="0"/>
          </a:p>
          <a:p>
            <a:pPr marL="0" indent="0">
              <a:buNone/>
            </a:pPr>
            <a:endParaRPr lang="en-US" dirty="0"/>
          </a:p>
        </p:txBody>
      </p:sp>
      <p:pic>
        <p:nvPicPr>
          <p:cNvPr id="6" name="Picture 5" descr="Graphical user interface, text, application&#10;&#10;Description automatically generated with medium confidence">
            <a:extLst>
              <a:ext uri="{FF2B5EF4-FFF2-40B4-BE49-F238E27FC236}">
                <a16:creationId xmlns:a16="http://schemas.microsoft.com/office/drawing/2014/main" id="{9B41067A-C089-7045-9299-AF08454D2CD4}"/>
              </a:ext>
            </a:extLst>
          </p:cNvPr>
          <p:cNvPicPr>
            <a:picLocks noChangeAspect="1"/>
          </p:cNvPicPr>
          <p:nvPr/>
        </p:nvPicPr>
        <p:blipFill>
          <a:blip r:embed="rId4"/>
          <a:stretch>
            <a:fillRect/>
          </a:stretch>
        </p:blipFill>
        <p:spPr>
          <a:xfrm>
            <a:off x="5993848" y="1733200"/>
            <a:ext cx="5880100" cy="4229100"/>
          </a:xfrm>
          <a:prstGeom prst="rect">
            <a:avLst/>
          </a:prstGeom>
        </p:spPr>
      </p:pic>
    </p:spTree>
    <p:extLst>
      <p:ext uri="{BB962C8B-B14F-4D97-AF65-F5344CB8AC3E}">
        <p14:creationId xmlns:p14="http://schemas.microsoft.com/office/powerpoint/2010/main" val="3863466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656620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Type 2 respiratory failure</a:t>
            </a:r>
            <a:endParaRPr dirty="0"/>
          </a:p>
        </p:txBody>
      </p:sp>
      <p:sp>
        <p:nvSpPr>
          <p:cNvPr id="4" name="Content Placeholder 3">
            <a:extLst>
              <a:ext uri="{FF2B5EF4-FFF2-40B4-BE49-F238E27FC236}">
                <a16:creationId xmlns:a16="http://schemas.microsoft.com/office/drawing/2014/main" id="{4CE0ABE9-DCC9-7848-AFDB-BDB0283E438B}"/>
              </a:ext>
            </a:extLst>
          </p:cNvPr>
          <p:cNvSpPr>
            <a:spLocks noGrp="1"/>
          </p:cNvSpPr>
          <p:nvPr>
            <p:ph sz="half" idx="1"/>
          </p:nvPr>
        </p:nvSpPr>
        <p:spPr>
          <a:xfrm>
            <a:off x="851452" y="1752638"/>
            <a:ext cx="11035748" cy="4351338"/>
          </a:xfrm>
        </p:spPr>
        <p:txBody>
          <a:bodyPr>
            <a:normAutofit fontScale="85000" lnSpcReduction="20000"/>
          </a:bodyPr>
          <a:lstStyle/>
          <a:p>
            <a:pPr marL="0" indent="0">
              <a:buNone/>
            </a:pPr>
            <a:r>
              <a:rPr lang="en-US" dirty="0"/>
              <a:t>Causes:</a:t>
            </a:r>
          </a:p>
          <a:p>
            <a:pPr marL="514350" indent="-514350">
              <a:buFont typeface="+mj-lt"/>
              <a:buAutoNum type="arabicPeriod"/>
            </a:pPr>
            <a:r>
              <a:rPr lang="en-US" dirty="0"/>
              <a:t>Hypoventilation- the MAIN cause </a:t>
            </a:r>
          </a:p>
          <a:p>
            <a:pPr marL="514350" indent="-514350">
              <a:buFont typeface="+mj-lt"/>
              <a:buAutoNum type="arabicPeriod"/>
            </a:pPr>
            <a:r>
              <a:rPr lang="en-US" dirty="0"/>
              <a:t>Respiratory pump failure</a:t>
            </a:r>
          </a:p>
          <a:p>
            <a:pPr marL="0" indent="0">
              <a:buNone/>
            </a:pPr>
            <a:endParaRPr lang="en-US" dirty="0"/>
          </a:p>
          <a:p>
            <a:pPr marL="0" indent="0">
              <a:buNone/>
            </a:pPr>
            <a:r>
              <a:rPr lang="en-US" dirty="0"/>
              <a:t>Specific causes: </a:t>
            </a:r>
          </a:p>
          <a:p>
            <a:pPr>
              <a:buFontTx/>
              <a:buChar char="-"/>
            </a:pPr>
            <a:r>
              <a:rPr lang="en-US" dirty="0"/>
              <a:t>Neurological: Cervical spine injury (phrenic nerve originates from C3, C4, C5 and innervates diaphragm responsible for changing intrathoracic pressure)</a:t>
            </a:r>
          </a:p>
          <a:p>
            <a:pPr>
              <a:buFontTx/>
              <a:buChar char="-"/>
            </a:pPr>
            <a:r>
              <a:rPr lang="en-US" dirty="0"/>
              <a:t>Muscle: myasthenia gravis, Duchenne’s muscular dystrophy</a:t>
            </a:r>
          </a:p>
          <a:p>
            <a:pPr>
              <a:buFontTx/>
              <a:buChar char="-"/>
            </a:pPr>
            <a:r>
              <a:rPr lang="en-US" dirty="0"/>
              <a:t>Drugs: </a:t>
            </a:r>
            <a:r>
              <a:rPr lang="en-US" dirty="0" err="1"/>
              <a:t>suxamethonium</a:t>
            </a:r>
            <a:endParaRPr lang="en-US" dirty="0"/>
          </a:p>
          <a:p>
            <a:pPr>
              <a:buFontTx/>
              <a:buChar char="-"/>
            </a:pPr>
            <a:r>
              <a:rPr lang="en-US" dirty="0"/>
              <a:t>Airway: COPD and asthma</a:t>
            </a:r>
          </a:p>
          <a:p>
            <a:pPr>
              <a:buFontTx/>
              <a:buChar char="-"/>
            </a:pPr>
            <a:r>
              <a:rPr lang="en-US" dirty="0"/>
              <a:t>Obesity- at night obese patients </a:t>
            </a:r>
            <a:r>
              <a:rPr lang="en-US" dirty="0" err="1"/>
              <a:t>hypoventilate</a:t>
            </a:r>
            <a:endParaRPr lang="en-US" dirty="0"/>
          </a:p>
          <a:p>
            <a:pPr marL="0" indent="0">
              <a:buNone/>
            </a:pPr>
            <a:endParaRPr lang="en-US" dirty="0"/>
          </a:p>
        </p:txBody>
      </p:sp>
      <p:pic>
        <p:nvPicPr>
          <p:cNvPr id="3" name="Picture 2" descr="Diagram&#10;&#10;Description automatically generated">
            <a:extLst>
              <a:ext uri="{FF2B5EF4-FFF2-40B4-BE49-F238E27FC236}">
                <a16:creationId xmlns:a16="http://schemas.microsoft.com/office/drawing/2014/main" id="{4CB7864F-69D4-EA4C-9C8B-B865795A7B66}"/>
              </a:ext>
            </a:extLst>
          </p:cNvPr>
          <p:cNvPicPr>
            <a:picLocks noChangeAspect="1"/>
          </p:cNvPicPr>
          <p:nvPr/>
        </p:nvPicPr>
        <p:blipFill>
          <a:blip r:embed="rId4"/>
          <a:stretch>
            <a:fillRect/>
          </a:stretch>
        </p:blipFill>
        <p:spPr>
          <a:xfrm>
            <a:off x="7746999" y="1538909"/>
            <a:ext cx="3670489" cy="2233202"/>
          </a:xfrm>
          <a:prstGeom prst="rect">
            <a:avLst/>
          </a:prstGeom>
        </p:spPr>
      </p:pic>
    </p:spTree>
    <p:extLst>
      <p:ext uri="{BB962C8B-B14F-4D97-AF65-F5344CB8AC3E}">
        <p14:creationId xmlns:p14="http://schemas.microsoft.com/office/powerpoint/2010/main" val="11209433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7"/>
          <p:cNvSpPr txBox="1"/>
          <p:nvPr/>
        </p:nvSpPr>
        <p:spPr>
          <a:xfrm>
            <a:off x="2711609" y="6343650"/>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a:solidFill>
                  <a:schemeClr val="dk1"/>
                </a:solidFill>
                <a:latin typeface="Calibri"/>
                <a:ea typeface="Calibri"/>
                <a:cs typeface="Calibri"/>
                <a:sym typeface="Calibri"/>
              </a:rPr>
              <a:t>The Peer Teaching Society is not liable for false or misleading information…</a:t>
            </a:r>
            <a:endParaRPr/>
          </a:p>
        </p:txBody>
      </p:sp>
      <p:pic>
        <p:nvPicPr>
          <p:cNvPr id="138" name="Google Shape;138;p7"/>
          <p:cNvPicPr preferRelativeResize="0"/>
          <p:nvPr/>
        </p:nvPicPr>
        <p:blipFill rotWithShape="1">
          <a:blip r:embed="rId3">
            <a:alphaModFix/>
          </a:blip>
          <a:srcRect/>
          <a:stretch/>
        </p:blipFill>
        <p:spPr>
          <a:xfrm>
            <a:off x="1688387" y="5721614"/>
            <a:ext cx="1023223" cy="1026582"/>
          </a:xfrm>
          <a:prstGeom prst="rect">
            <a:avLst/>
          </a:prstGeom>
          <a:noFill/>
          <a:ln>
            <a:noFill/>
          </a:ln>
        </p:spPr>
      </p:pic>
      <p:sp>
        <p:nvSpPr>
          <p:cNvPr id="139" name="Google Shape;139;p7"/>
          <p:cNvSpPr txBox="1"/>
          <p:nvPr/>
        </p:nvSpPr>
        <p:spPr>
          <a:xfrm>
            <a:off x="292787" y="1181719"/>
            <a:ext cx="6205290" cy="3970277"/>
          </a:xfrm>
          <a:prstGeom prst="rect">
            <a:avLst/>
          </a:prstGeom>
          <a:noFill/>
          <a:ln>
            <a:noFill/>
          </a:ln>
        </p:spPr>
        <p:txBody>
          <a:bodyPr spcFirstLastPara="1" wrap="square" lIns="91425" tIns="45700" rIns="91425" bIns="45700" anchor="t" anchorCtr="0">
            <a:spAutoFit/>
          </a:bodyPr>
          <a:lstStyle/>
          <a:p>
            <a:pPr algn="ctr">
              <a:buClr>
                <a:schemeClr val="dk1"/>
              </a:buClr>
              <a:buSzPts val="3600"/>
            </a:pPr>
            <a:r>
              <a:rPr lang="en-US" sz="3600" dirty="0">
                <a:solidFill>
                  <a:schemeClr val="dk1"/>
                </a:solidFill>
                <a:latin typeface="Calibri"/>
                <a:cs typeface="Calibri"/>
                <a:sym typeface="Calibri"/>
              </a:rPr>
              <a:t>Before we move on to the questions</a:t>
            </a:r>
          </a:p>
          <a:p>
            <a:pPr algn="ctr">
              <a:buClr>
                <a:schemeClr val="dk1"/>
              </a:buClr>
              <a:buSzPts val="3600"/>
            </a:pPr>
            <a:endParaRPr lang="en-US" sz="3600" dirty="0">
              <a:solidFill>
                <a:schemeClr val="dk1"/>
              </a:solidFill>
              <a:latin typeface="Calibri"/>
              <a:cs typeface="Calibri"/>
              <a:sym typeface="Calibri"/>
            </a:endParaRPr>
          </a:p>
          <a:p>
            <a:pPr algn="ctr">
              <a:buClr>
                <a:schemeClr val="dk1"/>
              </a:buClr>
              <a:buSzPts val="3600"/>
            </a:pPr>
            <a:endParaRPr lang="en-US" sz="3600" dirty="0">
              <a:solidFill>
                <a:schemeClr val="dk1"/>
              </a:solidFill>
              <a:latin typeface="Calibri"/>
              <a:cs typeface="Calibri"/>
              <a:sym typeface="Calibri"/>
            </a:endParaRPr>
          </a:p>
          <a:p>
            <a:pPr algn="ctr">
              <a:buClr>
                <a:schemeClr val="dk1"/>
              </a:buClr>
              <a:buSzPts val="3600"/>
            </a:pPr>
            <a:endParaRPr lang="en-US" sz="3600" dirty="0">
              <a:solidFill>
                <a:schemeClr val="dk1"/>
              </a:solidFill>
              <a:latin typeface="Calibri"/>
              <a:cs typeface="Calibri"/>
              <a:sym typeface="Calibri"/>
            </a:endParaRPr>
          </a:p>
          <a:p>
            <a:pPr algn="ctr">
              <a:buClr>
                <a:schemeClr val="dk1"/>
              </a:buClr>
              <a:buSzPts val="3600"/>
            </a:pPr>
            <a:endParaRPr lang="en-US" sz="3600" dirty="0">
              <a:solidFill>
                <a:schemeClr val="dk1"/>
              </a:solidFill>
              <a:latin typeface="Calibri"/>
              <a:cs typeface="Calibri"/>
              <a:sym typeface="Calibri"/>
            </a:endParaRPr>
          </a:p>
          <a:p>
            <a:pPr algn="ctr">
              <a:buClr>
                <a:schemeClr val="dk1"/>
              </a:buClr>
              <a:buSzPts val="3600"/>
            </a:pPr>
            <a:r>
              <a:rPr lang="en-US" sz="3600" dirty="0">
                <a:solidFill>
                  <a:schemeClr val="dk1"/>
                </a:solidFill>
                <a:latin typeface="Calibri"/>
                <a:cs typeface="Calibri"/>
                <a:sym typeface="Calibri"/>
              </a:rPr>
              <a:t>Feedback please!!!</a:t>
            </a:r>
            <a:endParaRPr dirty="0"/>
          </a:p>
        </p:txBody>
      </p:sp>
      <p:pic>
        <p:nvPicPr>
          <p:cNvPr id="3" name="Picture 2">
            <a:extLst>
              <a:ext uri="{FF2B5EF4-FFF2-40B4-BE49-F238E27FC236}">
                <a16:creationId xmlns:a16="http://schemas.microsoft.com/office/drawing/2014/main" id="{6933E09A-4275-56E5-93E4-F6E62E377549}"/>
              </a:ext>
            </a:extLst>
          </p:cNvPr>
          <p:cNvPicPr>
            <a:picLocks noChangeAspect="1"/>
          </p:cNvPicPr>
          <p:nvPr/>
        </p:nvPicPr>
        <p:blipFill>
          <a:blip r:embed="rId4"/>
          <a:stretch>
            <a:fillRect/>
          </a:stretch>
        </p:blipFill>
        <p:spPr>
          <a:xfrm>
            <a:off x="6761194" y="1108344"/>
            <a:ext cx="4117029" cy="411702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Which of these gives the equation for VC?</a:t>
            </a:r>
          </a:p>
          <a:p>
            <a:pPr marL="342900" indent="-342900">
              <a:spcBef>
                <a:spcPts val="0"/>
              </a:spcBef>
              <a:buNone/>
            </a:pPr>
            <a:endParaRPr lang="en-GB" dirty="0"/>
          </a:p>
          <a:p>
            <a:pPr marL="342900" indent="-342900">
              <a:spcBef>
                <a:spcPts val="0"/>
              </a:spcBef>
              <a:buNone/>
            </a:pPr>
            <a:r>
              <a:rPr lang="en-GB" dirty="0"/>
              <a:t>A) VC = IRV + TV + ERV + RV</a:t>
            </a:r>
          </a:p>
          <a:p>
            <a:pPr marL="342900" indent="-342900">
              <a:spcBef>
                <a:spcPts val="0"/>
              </a:spcBef>
              <a:buNone/>
            </a:pPr>
            <a:endParaRPr lang="en-GB" dirty="0"/>
          </a:p>
          <a:p>
            <a:pPr marL="342900" indent="-342900">
              <a:spcBef>
                <a:spcPts val="0"/>
              </a:spcBef>
              <a:buNone/>
            </a:pPr>
            <a:r>
              <a:rPr lang="en-GB" dirty="0"/>
              <a:t>B) VC = RV + VC</a:t>
            </a:r>
          </a:p>
          <a:p>
            <a:pPr marL="342900" indent="-342900">
              <a:spcBef>
                <a:spcPts val="0"/>
              </a:spcBef>
              <a:buNone/>
            </a:pPr>
            <a:endParaRPr lang="en-GB" dirty="0"/>
          </a:p>
          <a:p>
            <a:pPr marL="342900" indent="-342900">
              <a:spcBef>
                <a:spcPts val="0"/>
              </a:spcBef>
              <a:buNone/>
            </a:pPr>
            <a:r>
              <a:rPr lang="en-GB" dirty="0"/>
              <a:t>C) VC = IRV + TV + ERV</a:t>
            </a:r>
          </a:p>
          <a:p>
            <a:pPr marL="342900" indent="-342900">
              <a:spcBef>
                <a:spcPts val="0"/>
              </a:spcBef>
              <a:buNone/>
            </a:pPr>
            <a:endParaRPr lang="en-GB" dirty="0"/>
          </a:p>
          <a:p>
            <a:pPr marL="342900" indent="-342900">
              <a:spcBef>
                <a:spcPts val="0"/>
              </a:spcBef>
              <a:buNone/>
            </a:pPr>
            <a:r>
              <a:rPr lang="en-GB" dirty="0"/>
              <a:t>D) VC = IRV + TV</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Question 1</a:t>
            </a:r>
            <a:endParaRPr dirty="0"/>
          </a:p>
        </p:txBody>
      </p:sp>
    </p:spTree>
    <p:extLst>
      <p:ext uri="{BB962C8B-B14F-4D97-AF65-F5344CB8AC3E}">
        <p14:creationId xmlns:p14="http://schemas.microsoft.com/office/powerpoint/2010/main" val="18370970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Which of these gives the equation for VC?</a:t>
            </a:r>
          </a:p>
          <a:p>
            <a:pPr marL="342900" indent="-342900">
              <a:spcBef>
                <a:spcPts val="0"/>
              </a:spcBef>
              <a:buNone/>
            </a:pPr>
            <a:endParaRPr lang="en-GB" dirty="0"/>
          </a:p>
          <a:p>
            <a:pPr marL="342900" indent="-342900">
              <a:spcBef>
                <a:spcPts val="0"/>
              </a:spcBef>
              <a:buNone/>
            </a:pPr>
            <a:r>
              <a:rPr lang="en-GB" dirty="0"/>
              <a:t>A) VC = IRV + TV + ERV + RV</a:t>
            </a:r>
          </a:p>
          <a:p>
            <a:pPr marL="342900" indent="-342900">
              <a:spcBef>
                <a:spcPts val="0"/>
              </a:spcBef>
              <a:buNone/>
            </a:pPr>
            <a:endParaRPr lang="en-GB" dirty="0"/>
          </a:p>
          <a:p>
            <a:pPr marL="342900" indent="-342900">
              <a:spcBef>
                <a:spcPts val="0"/>
              </a:spcBef>
              <a:buNone/>
            </a:pPr>
            <a:r>
              <a:rPr lang="en-GB" dirty="0"/>
              <a:t>B) VC = RV + VC</a:t>
            </a:r>
          </a:p>
          <a:p>
            <a:pPr marL="342900" indent="-342900">
              <a:spcBef>
                <a:spcPts val="0"/>
              </a:spcBef>
              <a:buNone/>
            </a:pPr>
            <a:endParaRPr lang="en-GB" dirty="0"/>
          </a:p>
          <a:p>
            <a:pPr marL="342900" indent="-342900">
              <a:spcBef>
                <a:spcPts val="0"/>
              </a:spcBef>
              <a:buNone/>
            </a:pPr>
            <a:r>
              <a:rPr lang="en-GB" dirty="0">
                <a:solidFill>
                  <a:srgbClr val="00B050"/>
                </a:solidFill>
              </a:rPr>
              <a:t>C) VC = IRV + TV + ERV</a:t>
            </a:r>
          </a:p>
          <a:p>
            <a:pPr marL="342900" indent="-342900">
              <a:spcBef>
                <a:spcPts val="0"/>
              </a:spcBef>
              <a:buNone/>
            </a:pPr>
            <a:endParaRPr lang="en-GB" dirty="0"/>
          </a:p>
          <a:p>
            <a:pPr marL="342900" indent="-342900">
              <a:spcBef>
                <a:spcPts val="0"/>
              </a:spcBef>
              <a:buNone/>
            </a:pPr>
            <a:r>
              <a:rPr lang="en-GB" dirty="0"/>
              <a:t>D) VC = IRV + TV</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Question 1</a:t>
            </a:r>
            <a:endParaRPr dirty="0"/>
          </a:p>
        </p:txBody>
      </p:sp>
      <p:pic>
        <p:nvPicPr>
          <p:cNvPr id="7" name="Content Placeholder 10" descr="Chart, line chart&#10;&#10;Description automatically generated">
            <a:extLst>
              <a:ext uri="{FF2B5EF4-FFF2-40B4-BE49-F238E27FC236}">
                <a16:creationId xmlns:a16="http://schemas.microsoft.com/office/drawing/2014/main" id="{E7F156E2-D258-084E-B564-00C639747599}"/>
              </a:ext>
            </a:extLst>
          </p:cNvPr>
          <p:cNvPicPr>
            <a:picLocks noGrp="1" noChangeAspect="1"/>
          </p:cNvPicPr>
          <p:nvPr>
            <p:ph sz="half" idx="2"/>
          </p:nvPr>
        </p:nvPicPr>
        <p:blipFill>
          <a:blip r:embed="rId4"/>
          <a:stretch>
            <a:fillRect/>
          </a:stretch>
        </p:blipFill>
        <p:spPr>
          <a:xfrm>
            <a:off x="6438014" y="2195965"/>
            <a:ext cx="5449186" cy="3416908"/>
          </a:xfrm>
        </p:spPr>
      </p:pic>
      <p:cxnSp>
        <p:nvCxnSpPr>
          <p:cNvPr id="3" name="Straight Arrow Connector 2">
            <a:extLst>
              <a:ext uri="{FF2B5EF4-FFF2-40B4-BE49-F238E27FC236}">
                <a16:creationId xmlns:a16="http://schemas.microsoft.com/office/drawing/2014/main" id="{E3072DFC-ED4B-6B42-ADDB-CDF7E5310F25}"/>
              </a:ext>
            </a:extLst>
          </p:cNvPr>
          <p:cNvCxnSpPr/>
          <p:nvPr/>
        </p:nvCxnSpPr>
        <p:spPr>
          <a:xfrm>
            <a:off x="8478982" y="2394065"/>
            <a:ext cx="0" cy="2244437"/>
          </a:xfrm>
          <a:prstGeom prst="straightConnector1">
            <a:avLst/>
          </a:prstGeom>
          <a:ln w="38100">
            <a:headEnd type="triangle"/>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5402415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Which spirometry parameter would indicate obstructive lung disease?</a:t>
            </a:r>
          </a:p>
          <a:p>
            <a:pPr marL="342900" indent="-342900">
              <a:spcBef>
                <a:spcPts val="0"/>
              </a:spcBef>
              <a:buNone/>
            </a:pPr>
            <a:endParaRPr lang="en-GB" dirty="0"/>
          </a:p>
          <a:p>
            <a:pPr marL="342900" indent="-342900">
              <a:spcBef>
                <a:spcPts val="0"/>
              </a:spcBef>
              <a:buNone/>
            </a:pPr>
            <a:r>
              <a:rPr lang="en-GB" dirty="0"/>
              <a:t>A) FEVC &lt; 0.8</a:t>
            </a:r>
          </a:p>
          <a:p>
            <a:pPr marL="342900" indent="-342900">
              <a:spcBef>
                <a:spcPts val="0"/>
              </a:spcBef>
              <a:buNone/>
            </a:pPr>
            <a:endParaRPr lang="en-GB" dirty="0"/>
          </a:p>
          <a:p>
            <a:pPr marL="342900" indent="-342900">
              <a:spcBef>
                <a:spcPts val="0"/>
              </a:spcBef>
              <a:buNone/>
            </a:pPr>
            <a:r>
              <a:rPr lang="en-GB" dirty="0"/>
              <a:t>B) FEV1/ FVC &lt; 0.7 </a:t>
            </a:r>
          </a:p>
          <a:p>
            <a:pPr marL="342900" indent="-342900">
              <a:spcBef>
                <a:spcPts val="0"/>
              </a:spcBef>
              <a:buNone/>
            </a:pPr>
            <a:endParaRPr lang="en-GB" dirty="0"/>
          </a:p>
          <a:p>
            <a:pPr marL="342900" indent="-342900">
              <a:spcBef>
                <a:spcPts val="0"/>
              </a:spcBef>
              <a:buNone/>
            </a:pPr>
            <a:r>
              <a:rPr lang="en-GB" dirty="0"/>
              <a:t>C) FEV1 &lt; 0.8</a:t>
            </a:r>
          </a:p>
          <a:p>
            <a:pPr marL="342900" indent="-342900">
              <a:spcBef>
                <a:spcPts val="0"/>
              </a:spcBef>
              <a:buNone/>
            </a:pPr>
            <a:endParaRPr lang="en-GB" dirty="0"/>
          </a:p>
          <a:p>
            <a:pPr marL="342900" indent="-342900">
              <a:spcBef>
                <a:spcPts val="0"/>
              </a:spcBef>
              <a:buNone/>
            </a:pPr>
            <a:r>
              <a:rPr lang="en-GB" dirty="0"/>
              <a:t>D) Low TLC</a:t>
            </a: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Question 2</a:t>
            </a:r>
            <a:endParaRPr dirty="0"/>
          </a:p>
        </p:txBody>
      </p:sp>
    </p:spTree>
    <p:extLst>
      <p:ext uri="{BB962C8B-B14F-4D97-AF65-F5344CB8AC3E}">
        <p14:creationId xmlns:p14="http://schemas.microsoft.com/office/powerpoint/2010/main" val="729543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304800" y="1600201"/>
            <a:ext cx="4238625" cy="4525963"/>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GB" u="sng" dirty="0"/>
              <a:t>Capacity equations</a:t>
            </a:r>
          </a:p>
          <a:p>
            <a:pPr marL="0" indent="0">
              <a:spcBef>
                <a:spcPts val="0"/>
              </a:spcBef>
              <a:buNone/>
            </a:pPr>
            <a:endParaRPr lang="en-GB" dirty="0"/>
          </a:p>
          <a:p>
            <a:pPr marL="0" indent="0">
              <a:spcBef>
                <a:spcPts val="0"/>
              </a:spcBef>
              <a:buNone/>
            </a:pPr>
            <a:r>
              <a:rPr lang="en-GB" dirty="0"/>
              <a:t>TLC = IRV + TV + ERV + RV</a:t>
            </a:r>
          </a:p>
          <a:p>
            <a:pPr marL="342900" indent="-342900">
              <a:spcBef>
                <a:spcPts val="0"/>
              </a:spcBef>
              <a:buNone/>
            </a:pPr>
            <a:endParaRPr lang="en-GB" dirty="0"/>
          </a:p>
          <a:p>
            <a:pPr marL="342900" indent="-342900">
              <a:spcBef>
                <a:spcPts val="0"/>
              </a:spcBef>
              <a:buNone/>
            </a:pPr>
            <a:r>
              <a:rPr lang="en-GB" dirty="0"/>
              <a:t>TLC = IC + FRC/ RV + VC</a:t>
            </a:r>
          </a:p>
          <a:p>
            <a:pPr marL="342900" indent="-342900">
              <a:spcBef>
                <a:spcPts val="0"/>
              </a:spcBef>
              <a:buNone/>
            </a:pPr>
            <a:endParaRPr lang="en-GB" dirty="0"/>
          </a:p>
          <a:p>
            <a:pPr marL="342900" indent="-342900">
              <a:spcBef>
                <a:spcPts val="0"/>
              </a:spcBef>
              <a:buNone/>
            </a:pPr>
            <a:r>
              <a:rPr lang="en-GB" dirty="0"/>
              <a:t>VC = IRV + TV + ERV</a:t>
            </a:r>
          </a:p>
          <a:p>
            <a:pPr marL="342900" indent="-342900">
              <a:spcBef>
                <a:spcPts val="0"/>
              </a:spcBef>
              <a:buNone/>
            </a:pPr>
            <a:endParaRPr lang="en-GB" dirty="0"/>
          </a:p>
          <a:p>
            <a:pPr marL="342900" indent="-342900">
              <a:spcBef>
                <a:spcPts val="0"/>
              </a:spcBef>
              <a:buNone/>
            </a:pPr>
            <a:r>
              <a:rPr lang="en-GB" dirty="0"/>
              <a:t>IC = IRV + TV</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Spirometry (2)</a:t>
            </a:r>
            <a:endParaRPr dirty="0"/>
          </a:p>
        </p:txBody>
      </p:sp>
      <p:pic>
        <p:nvPicPr>
          <p:cNvPr id="7" name="Content Placeholder 10" descr="Chart, line chart&#10;&#10;Description automatically generated">
            <a:extLst>
              <a:ext uri="{FF2B5EF4-FFF2-40B4-BE49-F238E27FC236}">
                <a16:creationId xmlns:a16="http://schemas.microsoft.com/office/drawing/2014/main" id="{60634193-8CB9-3544-B09D-CC5F475E77D1}"/>
              </a:ext>
            </a:extLst>
          </p:cNvPr>
          <p:cNvPicPr>
            <a:picLocks noGrp="1" noChangeAspect="1"/>
          </p:cNvPicPr>
          <p:nvPr>
            <p:ph sz="half" idx="2"/>
          </p:nvPr>
        </p:nvPicPr>
        <p:blipFill>
          <a:blip r:embed="rId4"/>
          <a:stretch>
            <a:fillRect/>
          </a:stretch>
        </p:blipFill>
        <p:spPr>
          <a:xfrm>
            <a:off x="4448177" y="1615280"/>
            <a:ext cx="7217875" cy="4525963"/>
          </a:xfrm>
        </p:spPr>
      </p:pic>
    </p:spTree>
    <p:extLst>
      <p:ext uri="{BB962C8B-B14F-4D97-AF65-F5344CB8AC3E}">
        <p14:creationId xmlns:p14="http://schemas.microsoft.com/office/powerpoint/2010/main" val="3322713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5257799"/>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Which spirometry parameter would indicate obstructive lung disease?</a:t>
            </a:r>
          </a:p>
          <a:p>
            <a:pPr marL="342900" indent="-342900">
              <a:spcBef>
                <a:spcPts val="0"/>
              </a:spcBef>
              <a:buNone/>
            </a:pPr>
            <a:endParaRPr lang="en-GB" dirty="0"/>
          </a:p>
          <a:p>
            <a:pPr marL="342900" indent="-342900">
              <a:spcBef>
                <a:spcPts val="0"/>
              </a:spcBef>
              <a:buNone/>
            </a:pPr>
            <a:r>
              <a:rPr lang="en-GB" dirty="0"/>
              <a:t>A) FEV1 &lt; 0.8 – FEV1 is a good marker of lung health and this result would be abnormal but not specific for obstruction.</a:t>
            </a:r>
          </a:p>
          <a:p>
            <a:pPr marL="342900" indent="-342900">
              <a:spcBef>
                <a:spcPts val="0"/>
              </a:spcBef>
              <a:buNone/>
            </a:pPr>
            <a:r>
              <a:rPr lang="en-GB" dirty="0">
                <a:solidFill>
                  <a:srgbClr val="00B050"/>
                </a:solidFill>
              </a:rPr>
              <a:t>B) FEV1/ FVC &lt; 0.7 </a:t>
            </a:r>
            <a:endParaRPr lang="en-GB" dirty="0"/>
          </a:p>
          <a:p>
            <a:pPr marL="342900" indent="-342900">
              <a:spcBef>
                <a:spcPts val="0"/>
              </a:spcBef>
              <a:buNone/>
            </a:pPr>
            <a:r>
              <a:rPr lang="en-GB" dirty="0"/>
              <a:t>C) FVC &lt; 0.8 – indicates restriction due to decreased expansion ability of lungs </a:t>
            </a:r>
          </a:p>
          <a:p>
            <a:pPr marL="342900" indent="-342900">
              <a:spcBef>
                <a:spcPts val="0"/>
              </a:spcBef>
              <a:buNone/>
            </a:pPr>
            <a:r>
              <a:rPr lang="en-GB" dirty="0"/>
              <a:t>D) Low TLC- indicates restriction which is a problem with lung volume.</a:t>
            </a: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Question 2</a:t>
            </a:r>
            <a:endParaRPr dirty="0"/>
          </a:p>
        </p:txBody>
      </p:sp>
    </p:spTree>
    <p:extLst>
      <p:ext uri="{BB962C8B-B14F-4D97-AF65-F5344CB8AC3E}">
        <p14:creationId xmlns:p14="http://schemas.microsoft.com/office/powerpoint/2010/main" val="3965114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An asthma patient is given an inhaler to stimulate bronchodilation. Which of the following is a therapeutic bronchodilator used and what is its drug class?</a:t>
            </a:r>
          </a:p>
          <a:p>
            <a:pPr marL="342900" indent="-342900">
              <a:spcBef>
                <a:spcPts val="0"/>
              </a:spcBef>
              <a:buNone/>
            </a:pPr>
            <a:r>
              <a:rPr lang="en-GB" dirty="0"/>
              <a:t>A) Salbutamol- Muscarinic (M3) antagonist</a:t>
            </a:r>
          </a:p>
          <a:p>
            <a:pPr marL="342900" indent="-342900">
              <a:spcBef>
                <a:spcPts val="0"/>
              </a:spcBef>
              <a:buNone/>
            </a:pPr>
            <a:endParaRPr lang="en-GB" dirty="0"/>
          </a:p>
          <a:p>
            <a:pPr marL="342900" indent="-342900">
              <a:spcBef>
                <a:spcPts val="0"/>
              </a:spcBef>
              <a:buNone/>
            </a:pPr>
            <a:r>
              <a:rPr lang="en-GB" dirty="0"/>
              <a:t>B) Tiotropium – Muscarinic (M3) antagonist</a:t>
            </a:r>
          </a:p>
          <a:p>
            <a:pPr marL="342900" indent="-342900">
              <a:spcBef>
                <a:spcPts val="0"/>
              </a:spcBef>
              <a:buNone/>
            </a:pPr>
            <a:endParaRPr lang="en-GB" dirty="0"/>
          </a:p>
          <a:p>
            <a:pPr marL="342900" indent="-342900">
              <a:spcBef>
                <a:spcPts val="0"/>
              </a:spcBef>
              <a:buNone/>
            </a:pPr>
            <a:r>
              <a:rPr lang="en-GB" dirty="0"/>
              <a:t>C) Ipratropium- short acting beta-2 agonist</a:t>
            </a:r>
          </a:p>
          <a:p>
            <a:pPr marL="342900" indent="-342900">
              <a:spcBef>
                <a:spcPts val="0"/>
              </a:spcBef>
              <a:buNone/>
            </a:pPr>
            <a:endParaRPr lang="en-GB" dirty="0"/>
          </a:p>
          <a:p>
            <a:pPr marL="342900" indent="-342900">
              <a:spcBef>
                <a:spcPts val="0"/>
              </a:spcBef>
              <a:buNone/>
            </a:pPr>
            <a:r>
              <a:rPr lang="en-GB" dirty="0"/>
              <a:t>D) Hydrocortisone – steroid </a:t>
            </a:r>
            <a:endParaRPr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Question 3</a:t>
            </a:r>
            <a:endParaRPr dirty="0"/>
          </a:p>
        </p:txBody>
      </p:sp>
    </p:spTree>
    <p:extLst>
      <p:ext uri="{BB962C8B-B14F-4D97-AF65-F5344CB8AC3E}">
        <p14:creationId xmlns:p14="http://schemas.microsoft.com/office/powerpoint/2010/main" val="3812143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669187"/>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sz="2400" dirty="0"/>
              <a:t>An asthma patient is given an inhaler to stimulate bronchodilation. Which of the following is a therapeutic bronchodilator used and what is its drug class?</a:t>
            </a:r>
          </a:p>
          <a:p>
            <a:pPr marL="342900" indent="-342900">
              <a:spcBef>
                <a:spcPts val="0"/>
              </a:spcBef>
              <a:buNone/>
            </a:pPr>
            <a:r>
              <a:rPr lang="en-GB" sz="2400" dirty="0"/>
              <a:t>A) </a:t>
            </a:r>
            <a:r>
              <a:rPr lang="en-GB" sz="2400" dirty="0">
                <a:solidFill>
                  <a:srgbClr val="FF0000"/>
                </a:solidFill>
              </a:rPr>
              <a:t>Salbutamol- Muscarinic (M3) antagonist. </a:t>
            </a:r>
            <a:r>
              <a:rPr lang="en-GB" sz="2400" dirty="0"/>
              <a:t>This is a short-acting beta-2 agonist.</a:t>
            </a:r>
          </a:p>
          <a:p>
            <a:pPr marL="342900" indent="-342900">
              <a:spcBef>
                <a:spcPts val="0"/>
              </a:spcBef>
              <a:buNone/>
            </a:pPr>
            <a:endParaRPr lang="en-GB" sz="2400" dirty="0"/>
          </a:p>
          <a:p>
            <a:pPr marL="342900" indent="-342900">
              <a:spcBef>
                <a:spcPts val="0"/>
              </a:spcBef>
              <a:buNone/>
            </a:pPr>
            <a:r>
              <a:rPr lang="en-GB" sz="2400" dirty="0"/>
              <a:t>B) </a:t>
            </a:r>
            <a:r>
              <a:rPr lang="en-GB" sz="2400" dirty="0">
                <a:solidFill>
                  <a:srgbClr val="00B050"/>
                </a:solidFill>
              </a:rPr>
              <a:t>Tiotropium – Muscarinic (M3) antagonist. Long-acting.</a:t>
            </a:r>
          </a:p>
          <a:p>
            <a:pPr marL="342900" indent="-342900">
              <a:spcBef>
                <a:spcPts val="0"/>
              </a:spcBef>
              <a:buNone/>
            </a:pPr>
            <a:endParaRPr lang="en-GB" sz="2400" dirty="0"/>
          </a:p>
          <a:p>
            <a:pPr marL="342900" indent="-342900">
              <a:spcBef>
                <a:spcPts val="0"/>
              </a:spcBef>
              <a:buNone/>
            </a:pPr>
            <a:r>
              <a:rPr lang="en-GB" sz="2400" dirty="0"/>
              <a:t>C) </a:t>
            </a:r>
            <a:r>
              <a:rPr lang="en-GB" sz="2400" dirty="0">
                <a:solidFill>
                  <a:srgbClr val="FF0000"/>
                </a:solidFill>
              </a:rPr>
              <a:t>Ipratropium- short acting beta-2 agonist. </a:t>
            </a:r>
            <a:r>
              <a:rPr lang="en-GB" sz="2400" dirty="0"/>
              <a:t>This is a long-acting M3 antagonist.</a:t>
            </a:r>
          </a:p>
          <a:p>
            <a:pPr marL="342900" indent="-342900">
              <a:spcBef>
                <a:spcPts val="0"/>
              </a:spcBef>
              <a:buNone/>
            </a:pPr>
            <a:endParaRPr lang="en-GB" sz="2400" dirty="0"/>
          </a:p>
          <a:p>
            <a:pPr marL="342900" indent="-342900">
              <a:spcBef>
                <a:spcPts val="0"/>
              </a:spcBef>
              <a:buNone/>
            </a:pPr>
            <a:r>
              <a:rPr lang="en-GB" sz="2400" dirty="0"/>
              <a:t>D) Hydrocortisone – steroid which dampens inflammation. No effect on airway smooth muscle tone.</a:t>
            </a:r>
            <a:endParaRPr sz="2400"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Question 3</a:t>
            </a:r>
            <a:endParaRPr dirty="0"/>
          </a:p>
        </p:txBody>
      </p:sp>
    </p:spTree>
    <p:extLst>
      <p:ext uri="{BB962C8B-B14F-4D97-AF65-F5344CB8AC3E}">
        <p14:creationId xmlns:p14="http://schemas.microsoft.com/office/powerpoint/2010/main" val="1710487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669187"/>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sz="2400" dirty="0"/>
              <a:t>Which of the following is an example of type 3 hypersensitivity reaction?</a:t>
            </a:r>
          </a:p>
          <a:p>
            <a:pPr marL="342900" indent="-342900">
              <a:spcBef>
                <a:spcPts val="0"/>
              </a:spcBef>
              <a:buNone/>
            </a:pPr>
            <a:endParaRPr lang="en-GB" sz="2400" dirty="0"/>
          </a:p>
          <a:p>
            <a:pPr marL="457200" indent="-457200">
              <a:spcBef>
                <a:spcPts val="0"/>
              </a:spcBef>
              <a:buAutoNum type="alphaUcParenR"/>
            </a:pPr>
            <a:r>
              <a:rPr lang="en-GB" sz="2400" dirty="0"/>
              <a:t>Sarcoidosis</a:t>
            </a:r>
          </a:p>
          <a:p>
            <a:pPr marL="457200" indent="-457200">
              <a:spcBef>
                <a:spcPts val="0"/>
              </a:spcBef>
              <a:buAutoNum type="alphaUcParenR"/>
            </a:pPr>
            <a:endParaRPr lang="en-GB" sz="2400" dirty="0"/>
          </a:p>
          <a:p>
            <a:pPr marL="457200" indent="-457200">
              <a:spcBef>
                <a:spcPts val="0"/>
              </a:spcBef>
              <a:buAutoNum type="alphaUcParenR"/>
            </a:pPr>
            <a:r>
              <a:rPr lang="en-GB" sz="2400" dirty="0"/>
              <a:t>Goodpasture’s syndrome </a:t>
            </a:r>
          </a:p>
          <a:p>
            <a:pPr marL="457200" indent="-457200">
              <a:spcBef>
                <a:spcPts val="0"/>
              </a:spcBef>
              <a:buAutoNum type="alphaUcParenR"/>
            </a:pPr>
            <a:endParaRPr lang="en-GB" sz="2400" dirty="0"/>
          </a:p>
          <a:p>
            <a:pPr marL="457200" indent="-457200">
              <a:spcBef>
                <a:spcPts val="0"/>
              </a:spcBef>
              <a:buAutoNum type="alphaUcParenR"/>
            </a:pPr>
            <a:r>
              <a:rPr lang="en-GB" sz="2400" dirty="0"/>
              <a:t>Anaphylaxis</a:t>
            </a:r>
          </a:p>
          <a:p>
            <a:pPr marL="457200" indent="-457200">
              <a:spcBef>
                <a:spcPts val="0"/>
              </a:spcBef>
              <a:buAutoNum type="alphaUcParenR"/>
            </a:pPr>
            <a:endParaRPr lang="en-GB" sz="2400" dirty="0"/>
          </a:p>
          <a:p>
            <a:pPr marL="457200" indent="-457200">
              <a:spcBef>
                <a:spcPts val="0"/>
              </a:spcBef>
              <a:buAutoNum type="alphaUcParenR"/>
            </a:pPr>
            <a:r>
              <a:rPr lang="en-GB" sz="2400" dirty="0"/>
              <a:t>Farmer’s lung </a:t>
            </a:r>
            <a:endParaRPr sz="2400"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Question 4</a:t>
            </a:r>
            <a:endParaRPr dirty="0"/>
          </a:p>
        </p:txBody>
      </p:sp>
    </p:spTree>
    <p:extLst>
      <p:ext uri="{BB962C8B-B14F-4D97-AF65-F5344CB8AC3E}">
        <p14:creationId xmlns:p14="http://schemas.microsoft.com/office/powerpoint/2010/main" val="3921355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669187"/>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sz="2400" dirty="0"/>
              <a:t>Which of the following is an example of type 3 hypersensitivity reaction?</a:t>
            </a:r>
          </a:p>
          <a:p>
            <a:pPr marL="342900" indent="-342900">
              <a:spcBef>
                <a:spcPts val="0"/>
              </a:spcBef>
              <a:buNone/>
            </a:pPr>
            <a:endParaRPr lang="en-GB" sz="2400" dirty="0"/>
          </a:p>
          <a:p>
            <a:pPr marL="457200" indent="-457200">
              <a:spcBef>
                <a:spcPts val="0"/>
              </a:spcBef>
              <a:buAutoNum type="alphaUcParenR"/>
            </a:pPr>
            <a:r>
              <a:rPr lang="en-GB" sz="2400" dirty="0"/>
              <a:t>Sarcoidosis- type 4 (delayed)</a:t>
            </a:r>
          </a:p>
          <a:p>
            <a:pPr marL="457200" indent="-457200">
              <a:spcBef>
                <a:spcPts val="0"/>
              </a:spcBef>
              <a:buAutoNum type="alphaUcParenR"/>
            </a:pPr>
            <a:endParaRPr lang="en-GB" sz="2400" dirty="0"/>
          </a:p>
          <a:p>
            <a:pPr marL="457200" indent="-457200">
              <a:spcBef>
                <a:spcPts val="0"/>
              </a:spcBef>
              <a:buAutoNum type="alphaUcParenR"/>
            </a:pPr>
            <a:r>
              <a:rPr lang="en-GB" sz="2400" dirty="0"/>
              <a:t>Goodpasture’s syndrome – type 2</a:t>
            </a:r>
          </a:p>
          <a:p>
            <a:pPr marL="457200" indent="-457200">
              <a:spcBef>
                <a:spcPts val="0"/>
              </a:spcBef>
              <a:buAutoNum type="alphaUcParenR"/>
            </a:pPr>
            <a:endParaRPr lang="en-GB" sz="2400" dirty="0"/>
          </a:p>
          <a:p>
            <a:pPr marL="457200" indent="-457200">
              <a:spcBef>
                <a:spcPts val="0"/>
              </a:spcBef>
              <a:buAutoNum type="alphaUcParenR"/>
            </a:pPr>
            <a:r>
              <a:rPr lang="en-GB" sz="2400" dirty="0"/>
              <a:t>Anaphylaxis- type 1</a:t>
            </a:r>
          </a:p>
          <a:p>
            <a:pPr marL="457200" indent="-457200">
              <a:spcBef>
                <a:spcPts val="0"/>
              </a:spcBef>
              <a:buAutoNum type="alphaUcParenR"/>
            </a:pPr>
            <a:endParaRPr lang="en-GB" sz="2400" dirty="0"/>
          </a:p>
          <a:p>
            <a:pPr marL="457200" indent="-457200">
              <a:spcBef>
                <a:spcPts val="0"/>
              </a:spcBef>
              <a:buAutoNum type="alphaUcParenR"/>
            </a:pPr>
            <a:r>
              <a:rPr lang="en-GB" sz="2400" dirty="0">
                <a:solidFill>
                  <a:srgbClr val="00B050"/>
                </a:solidFill>
              </a:rPr>
              <a:t>Farmer’s lung- this is a type of hypersensitivity pneumonitis.  On exposure to mouldy hay, antibody-antigen complexes form and are deposited in airways </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Question 4</a:t>
            </a:r>
            <a:endParaRPr dirty="0"/>
          </a:p>
        </p:txBody>
      </p:sp>
    </p:spTree>
    <p:extLst>
      <p:ext uri="{BB962C8B-B14F-4D97-AF65-F5344CB8AC3E}">
        <p14:creationId xmlns:p14="http://schemas.microsoft.com/office/powerpoint/2010/main" val="38363152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1981200" y="1600201"/>
            <a:ext cx="8229600" cy="4669187"/>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sz="2400" dirty="0"/>
              <a:t>Which cell type lines the conducting airways?</a:t>
            </a:r>
          </a:p>
          <a:p>
            <a:pPr marL="342900" indent="-342900">
              <a:spcBef>
                <a:spcPts val="0"/>
              </a:spcBef>
              <a:buNone/>
            </a:pPr>
            <a:endParaRPr lang="en-GB" sz="2400" dirty="0">
              <a:solidFill>
                <a:srgbClr val="00B050"/>
              </a:solidFill>
            </a:endParaRPr>
          </a:p>
          <a:p>
            <a:pPr marL="457200" indent="-457200">
              <a:spcBef>
                <a:spcPts val="0"/>
              </a:spcBef>
              <a:buAutoNum type="alphaUcParenR"/>
            </a:pPr>
            <a:r>
              <a:rPr lang="en-GB" sz="2400" dirty="0"/>
              <a:t>Simple squamous epithelium</a:t>
            </a:r>
          </a:p>
          <a:p>
            <a:pPr marL="457200" indent="-457200">
              <a:spcBef>
                <a:spcPts val="0"/>
              </a:spcBef>
              <a:buAutoNum type="alphaUcParenR"/>
            </a:pPr>
            <a:endParaRPr lang="en-GB" sz="2400" dirty="0"/>
          </a:p>
          <a:p>
            <a:pPr marL="457200" indent="-457200">
              <a:spcBef>
                <a:spcPts val="0"/>
              </a:spcBef>
              <a:buAutoNum type="alphaUcParenR"/>
            </a:pPr>
            <a:r>
              <a:rPr lang="en-GB" sz="2400" dirty="0"/>
              <a:t>Stratified squamous keratinising epithelium</a:t>
            </a:r>
          </a:p>
          <a:p>
            <a:pPr marL="457200" indent="-457200">
              <a:spcBef>
                <a:spcPts val="0"/>
              </a:spcBef>
              <a:buAutoNum type="alphaUcParenR"/>
            </a:pPr>
            <a:endParaRPr lang="en-GB" sz="2400" dirty="0"/>
          </a:p>
          <a:p>
            <a:pPr marL="457200" indent="-457200">
              <a:spcBef>
                <a:spcPts val="0"/>
              </a:spcBef>
              <a:buAutoNum type="alphaUcParenR"/>
            </a:pPr>
            <a:r>
              <a:rPr lang="en-GB" sz="2400" dirty="0"/>
              <a:t>Pseudostratified ciliated columnar epithelium with interspersed goblet cells</a:t>
            </a:r>
          </a:p>
          <a:p>
            <a:pPr marL="457200" indent="-457200">
              <a:spcBef>
                <a:spcPts val="0"/>
              </a:spcBef>
              <a:buAutoNum type="alphaUcParenR"/>
            </a:pPr>
            <a:endParaRPr lang="en-GB" sz="2400" dirty="0"/>
          </a:p>
          <a:p>
            <a:pPr marL="457200" indent="-457200">
              <a:spcBef>
                <a:spcPts val="0"/>
              </a:spcBef>
              <a:buAutoNum type="alphaUcParenR"/>
            </a:pPr>
            <a:r>
              <a:rPr lang="en-GB" sz="2400" dirty="0"/>
              <a:t>Simple cuboidal cells</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Question 5</a:t>
            </a:r>
            <a:endParaRPr dirty="0"/>
          </a:p>
        </p:txBody>
      </p:sp>
      <p:sp>
        <p:nvSpPr>
          <p:cNvPr id="2" name="TextBox 1">
            <a:extLst>
              <a:ext uri="{FF2B5EF4-FFF2-40B4-BE49-F238E27FC236}">
                <a16:creationId xmlns:a16="http://schemas.microsoft.com/office/drawing/2014/main" id="{4DB2DFE8-5C59-C64F-BDBD-6F186ED0D009}"/>
              </a:ext>
            </a:extLst>
          </p:cNvPr>
          <p:cNvSpPr txBox="1"/>
          <p:nvPr/>
        </p:nvSpPr>
        <p:spPr>
          <a:xfrm>
            <a:off x="8978900" y="1600201"/>
            <a:ext cx="2463800" cy="2862322"/>
          </a:xfrm>
          <a:prstGeom prst="rect">
            <a:avLst/>
          </a:prstGeom>
          <a:noFill/>
          <a:ln w="19050">
            <a:solidFill>
              <a:schemeClr val="tx1"/>
            </a:solidFill>
          </a:ln>
        </p:spPr>
        <p:txBody>
          <a:bodyPr wrap="square" rtlCol="0">
            <a:spAutoFit/>
          </a:bodyPr>
          <a:lstStyle/>
          <a:p>
            <a:r>
              <a:rPr lang="en-US" dirty="0"/>
              <a:t>Hint: Conducting airways = part of airway responsible for allowing bulk flow of air to sites of gas exchange. Trachea </a:t>
            </a:r>
            <a:r>
              <a:rPr lang="en-US" dirty="0">
                <a:sym typeface="Wingdings" pitchFamily="2" charset="2"/>
              </a:rPr>
              <a:t> main bronchi lobar bronchi  segmental bronchi </a:t>
            </a:r>
            <a:r>
              <a:rPr lang="en-US" b="1" dirty="0">
                <a:sym typeface="Wingdings" pitchFamily="2" charset="2"/>
              </a:rPr>
              <a:t>terminal</a:t>
            </a:r>
            <a:r>
              <a:rPr lang="en-US" dirty="0">
                <a:sym typeface="Wingdings" pitchFamily="2" charset="2"/>
              </a:rPr>
              <a:t> bronchioles </a:t>
            </a:r>
          </a:p>
          <a:p>
            <a:endParaRPr lang="en-US" dirty="0">
              <a:sym typeface="Wingdings" pitchFamily="2" charset="2"/>
            </a:endParaRPr>
          </a:p>
        </p:txBody>
      </p:sp>
    </p:spTree>
    <p:extLst>
      <p:ext uri="{BB962C8B-B14F-4D97-AF65-F5344CB8AC3E}">
        <p14:creationId xmlns:p14="http://schemas.microsoft.com/office/powerpoint/2010/main" val="16874399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533400" y="1600201"/>
            <a:ext cx="8229600" cy="4669187"/>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sz="2400" dirty="0"/>
              <a:t>Which cell type lines the conducting airways?</a:t>
            </a:r>
          </a:p>
          <a:p>
            <a:pPr marL="342900" indent="-342900">
              <a:spcBef>
                <a:spcPts val="0"/>
              </a:spcBef>
              <a:buNone/>
            </a:pPr>
            <a:endParaRPr lang="en-GB" sz="2400" dirty="0">
              <a:solidFill>
                <a:srgbClr val="00B050"/>
              </a:solidFill>
            </a:endParaRPr>
          </a:p>
          <a:p>
            <a:pPr marL="457200" indent="-457200">
              <a:spcBef>
                <a:spcPts val="0"/>
              </a:spcBef>
              <a:buAutoNum type="alphaUcParenR"/>
            </a:pPr>
            <a:r>
              <a:rPr lang="en-GB" sz="2400" dirty="0"/>
              <a:t>Simple squamous epithelium</a:t>
            </a:r>
          </a:p>
          <a:p>
            <a:pPr marL="457200" indent="-457200">
              <a:spcBef>
                <a:spcPts val="0"/>
              </a:spcBef>
              <a:buAutoNum type="alphaUcParenR"/>
            </a:pPr>
            <a:endParaRPr lang="en-GB" sz="2400" dirty="0"/>
          </a:p>
          <a:p>
            <a:pPr marL="457200" indent="-457200">
              <a:spcBef>
                <a:spcPts val="0"/>
              </a:spcBef>
              <a:buAutoNum type="alphaUcParenR"/>
            </a:pPr>
            <a:r>
              <a:rPr lang="en-GB" sz="2400" dirty="0"/>
              <a:t>Stratified squamous keratinising epithelium</a:t>
            </a:r>
          </a:p>
          <a:p>
            <a:pPr marL="457200" indent="-457200">
              <a:spcBef>
                <a:spcPts val="0"/>
              </a:spcBef>
              <a:buAutoNum type="alphaUcParenR"/>
            </a:pPr>
            <a:endParaRPr lang="en-GB" sz="2400" dirty="0"/>
          </a:p>
          <a:p>
            <a:pPr marL="457200" indent="-457200">
              <a:spcBef>
                <a:spcPts val="0"/>
              </a:spcBef>
              <a:buAutoNum type="alphaUcParenR"/>
            </a:pPr>
            <a:r>
              <a:rPr lang="en-GB" sz="2400" dirty="0">
                <a:solidFill>
                  <a:srgbClr val="00B050"/>
                </a:solidFill>
              </a:rPr>
              <a:t>Pseudostratified ciliated columnar epithelium with interspersed goblet cells</a:t>
            </a:r>
          </a:p>
          <a:p>
            <a:pPr marL="457200" indent="-457200">
              <a:spcBef>
                <a:spcPts val="0"/>
              </a:spcBef>
              <a:buAutoNum type="alphaUcParenR"/>
            </a:pPr>
            <a:endParaRPr lang="en-GB" sz="2400" dirty="0"/>
          </a:p>
          <a:p>
            <a:pPr marL="457200" indent="-457200">
              <a:spcBef>
                <a:spcPts val="0"/>
              </a:spcBef>
              <a:buAutoNum type="alphaUcParenR"/>
            </a:pPr>
            <a:r>
              <a:rPr lang="en-GB" sz="2400" dirty="0"/>
              <a:t>Simple cuboidal cells</a:t>
            </a:r>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Question 5</a:t>
            </a:r>
            <a:endParaRPr dirty="0"/>
          </a:p>
        </p:txBody>
      </p:sp>
      <p:pic>
        <p:nvPicPr>
          <p:cNvPr id="3" name="Picture 2" descr="A picture containing text&#10;&#10;Description automatically generated">
            <a:extLst>
              <a:ext uri="{FF2B5EF4-FFF2-40B4-BE49-F238E27FC236}">
                <a16:creationId xmlns:a16="http://schemas.microsoft.com/office/drawing/2014/main" id="{7AF7B25E-8220-1649-A0C5-5705CFE27AB0}"/>
              </a:ext>
            </a:extLst>
          </p:cNvPr>
          <p:cNvPicPr>
            <a:picLocks noChangeAspect="1"/>
          </p:cNvPicPr>
          <p:nvPr/>
        </p:nvPicPr>
        <p:blipFill>
          <a:blip r:embed="rId4"/>
          <a:stretch>
            <a:fillRect/>
          </a:stretch>
        </p:blipFill>
        <p:spPr>
          <a:xfrm>
            <a:off x="8134785" y="1600201"/>
            <a:ext cx="3523815" cy="2723560"/>
          </a:xfrm>
          <a:prstGeom prst="rect">
            <a:avLst/>
          </a:prstGeom>
        </p:spPr>
      </p:pic>
      <p:sp>
        <p:nvSpPr>
          <p:cNvPr id="4" name="TextBox 3">
            <a:extLst>
              <a:ext uri="{FF2B5EF4-FFF2-40B4-BE49-F238E27FC236}">
                <a16:creationId xmlns:a16="http://schemas.microsoft.com/office/drawing/2014/main" id="{95BF1BC5-1299-4F44-AA70-1FAEA4677C27}"/>
              </a:ext>
            </a:extLst>
          </p:cNvPr>
          <p:cNvSpPr txBox="1"/>
          <p:nvPr/>
        </p:nvSpPr>
        <p:spPr>
          <a:xfrm>
            <a:off x="8134785" y="4572000"/>
            <a:ext cx="3523815" cy="1477328"/>
          </a:xfrm>
          <a:prstGeom prst="rect">
            <a:avLst/>
          </a:prstGeom>
          <a:noFill/>
        </p:spPr>
        <p:txBody>
          <a:bodyPr wrap="square" rtlCol="0">
            <a:spAutoFit/>
          </a:bodyPr>
          <a:lstStyle/>
          <a:p>
            <a:r>
              <a:rPr lang="en-US" dirty="0"/>
              <a:t>Pseudostratified- all cell in contact with basement membrane but looks like multiple layers of cells. Nuclei are at variable heights!</a:t>
            </a:r>
          </a:p>
          <a:p>
            <a:r>
              <a:rPr lang="en-US" dirty="0"/>
              <a:t>Goblet cells- secrete mucus </a:t>
            </a:r>
          </a:p>
        </p:txBody>
      </p:sp>
    </p:spTree>
    <p:extLst>
      <p:ext uri="{BB962C8B-B14F-4D97-AF65-F5344CB8AC3E}">
        <p14:creationId xmlns:p14="http://schemas.microsoft.com/office/powerpoint/2010/main" val="4119489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6"/>
          <p:cNvSpPr txBox="1">
            <a:spLocks noGrp="1"/>
          </p:cNvSpPr>
          <p:nvPr>
            <p:ph sz="half" idx="1"/>
          </p:nvPr>
        </p:nvSpPr>
        <p:spPr>
          <a:xfrm>
            <a:off x="1981200" y="1600201"/>
            <a:ext cx="8229600"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dirty="0"/>
              <a:t>Resources used:</a:t>
            </a:r>
          </a:p>
          <a:p>
            <a:pPr marL="342900" indent="-342900">
              <a:spcBef>
                <a:spcPts val="0"/>
              </a:spcBef>
              <a:buNone/>
            </a:pPr>
            <a:endParaRPr lang="en-GB" dirty="0"/>
          </a:p>
          <a:p>
            <a:pPr>
              <a:spcBef>
                <a:spcPts val="0"/>
              </a:spcBef>
              <a:buFontTx/>
              <a:buChar char="-"/>
            </a:pPr>
            <a:r>
              <a:rPr lang="en-GB" dirty="0"/>
              <a:t>KP notes</a:t>
            </a:r>
          </a:p>
          <a:p>
            <a:pPr>
              <a:spcBef>
                <a:spcPts val="0"/>
              </a:spcBef>
              <a:buFontTx/>
              <a:buChar char="-"/>
            </a:pPr>
            <a:r>
              <a:rPr lang="en-GB" dirty="0"/>
              <a:t>HT notes</a:t>
            </a:r>
          </a:p>
          <a:p>
            <a:pPr>
              <a:spcBef>
                <a:spcPts val="0"/>
              </a:spcBef>
              <a:buFontTx/>
              <a:buChar char="-"/>
            </a:pPr>
            <a:r>
              <a:rPr lang="en-GB" dirty="0"/>
              <a:t>Lecture slides</a:t>
            </a:r>
          </a:p>
          <a:p>
            <a:pPr>
              <a:spcBef>
                <a:spcPts val="0"/>
              </a:spcBef>
              <a:buFontTx/>
              <a:buChar char="-"/>
            </a:pPr>
            <a:r>
              <a:rPr lang="en-GB" dirty="0" err="1"/>
              <a:t>Teachmephysiology</a:t>
            </a:r>
            <a:endParaRPr lang="en-GB" dirty="0"/>
          </a:p>
          <a:p>
            <a:pPr>
              <a:spcBef>
                <a:spcPts val="0"/>
              </a:spcBef>
              <a:buFontTx/>
              <a:buChar char="-"/>
            </a:pPr>
            <a:r>
              <a:rPr lang="en-GB" dirty="0"/>
              <a:t>Armando </a:t>
            </a:r>
            <a:r>
              <a:rPr lang="en-GB" dirty="0" err="1"/>
              <a:t>Hasudugan</a:t>
            </a:r>
            <a:endParaRPr lang="en-GB" dirty="0"/>
          </a:p>
          <a:p>
            <a:pPr>
              <a:spcBef>
                <a:spcPts val="0"/>
              </a:spcBef>
              <a:buFontTx/>
              <a:buChar char="-"/>
            </a:pPr>
            <a:endParaRPr lang="en-GB" dirty="0"/>
          </a:p>
          <a:p>
            <a:pPr marL="0" indent="0">
              <a:spcBef>
                <a:spcPts val="0"/>
              </a:spcBef>
              <a:buNone/>
            </a:pPr>
            <a:r>
              <a:rPr lang="en-GB" dirty="0"/>
              <a:t>If you have any questions regarding phase 1, feel free to email me: </a:t>
            </a:r>
            <a:r>
              <a:rPr lang="en-GB" b="1" dirty="0">
                <a:hlinkClick r:id="rId3"/>
              </a:rPr>
              <a:t>aaziz4@sheffield.ac.uk</a:t>
            </a:r>
            <a:r>
              <a:rPr lang="en-GB" b="1" dirty="0"/>
              <a:t>. </a:t>
            </a:r>
            <a:endParaRPr b="1" dirty="0"/>
          </a:p>
        </p:txBody>
      </p:sp>
      <p:sp>
        <p:nvSpPr>
          <p:cNvPr id="130" name="Google Shape;130;p6"/>
          <p:cNvSpPr txBox="1"/>
          <p:nvPr/>
        </p:nvSpPr>
        <p:spPr>
          <a:xfrm>
            <a:off x="304800" y="239712"/>
            <a:ext cx="11555896"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sp>
        <p:nvSpPr>
          <p:cNvPr id="132" name="Google Shape;132;p6"/>
          <p:cNvSpPr txBox="1"/>
          <p:nvPr/>
        </p:nvSpPr>
        <p:spPr>
          <a:xfrm>
            <a:off x="2711609" y="449706"/>
            <a:ext cx="4694207" cy="646331"/>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ea typeface="Calibri"/>
                <a:cs typeface="Calibri"/>
                <a:sym typeface="Calibri"/>
              </a:rPr>
              <a:t>Conclusion</a:t>
            </a:r>
            <a:endParaRPr dirty="0"/>
          </a:p>
        </p:txBody>
      </p:sp>
      <p:sp>
        <p:nvSpPr>
          <p:cNvPr id="7" name="Google Shape;113;p4">
            <a:extLst>
              <a:ext uri="{FF2B5EF4-FFF2-40B4-BE49-F238E27FC236}">
                <a16:creationId xmlns:a16="http://schemas.microsoft.com/office/drawing/2014/main" id="{0DDA941F-3EAF-D56F-2F99-79A22CA7C894}"/>
              </a:ext>
            </a:extLst>
          </p:cNvPr>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pic>
        <p:nvPicPr>
          <p:cNvPr id="8" name="Google Shape;115;p4">
            <a:extLst>
              <a:ext uri="{FF2B5EF4-FFF2-40B4-BE49-F238E27FC236}">
                <a16:creationId xmlns:a16="http://schemas.microsoft.com/office/drawing/2014/main" id="{0AACFFC2-CD5F-A690-C347-BBDB3EE3C618}"/>
              </a:ext>
            </a:extLst>
          </p:cNvPr>
          <p:cNvPicPr preferRelativeResize="0"/>
          <p:nvPr/>
        </p:nvPicPr>
        <p:blipFill rotWithShape="1">
          <a:blip r:embed="rId4">
            <a:alphaModFix/>
          </a:blip>
          <a:srcRect/>
          <a:stretch/>
        </p:blipFill>
        <p:spPr>
          <a:xfrm>
            <a:off x="304800" y="5612873"/>
            <a:ext cx="1023223" cy="10265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8"/>
          <p:cNvPicPr preferRelativeResize="0"/>
          <p:nvPr/>
        </p:nvPicPr>
        <p:blipFill rotWithShape="1">
          <a:blip r:embed="rId3">
            <a:alphaModFix/>
          </a:blip>
          <a:srcRect r="3646"/>
          <a:stretch/>
        </p:blipFill>
        <p:spPr>
          <a:xfrm>
            <a:off x="2998243" y="0"/>
            <a:ext cx="6134099" cy="6858000"/>
          </a:xfrm>
          <a:prstGeom prst="rect">
            <a:avLst/>
          </a:prstGeom>
          <a:noFill/>
          <a:ln w="9525" cap="flat" cmpd="sng">
            <a:solidFill>
              <a:srgbClr val="293267"/>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8" y="449706"/>
            <a:ext cx="694534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How can we measure lung volume?</a:t>
            </a:r>
            <a:endParaRPr dirty="0"/>
          </a:p>
        </p:txBody>
      </p:sp>
      <p:sp>
        <p:nvSpPr>
          <p:cNvPr id="4" name="Content Placeholder 3">
            <a:extLst>
              <a:ext uri="{FF2B5EF4-FFF2-40B4-BE49-F238E27FC236}">
                <a16:creationId xmlns:a16="http://schemas.microsoft.com/office/drawing/2014/main" id="{AB5FC444-2009-A146-A131-723ACBCD7C5A}"/>
              </a:ext>
            </a:extLst>
          </p:cNvPr>
          <p:cNvSpPr>
            <a:spLocks noGrp="1"/>
          </p:cNvSpPr>
          <p:nvPr>
            <p:ph sz="half" idx="1"/>
          </p:nvPr>
        </p:nvSpPr>
        <p:spPr>
          <a:xfrm>
            <a:off x="838200" y="1825625"/>
            <a:ext cx="11035748" cy="1383740"/>
          </a:xfrm>
        </p:spPr>
        <p:txBody>
          <a:bodyPr/>
          <a:lstStyle/>
          <a:p>
            <a:pPr marL="0" indent="0">
              <a:buNone/>
            </a:pPr>
            <a:r>
              <a:rPr lang="en-US" dirty="0"/>
              <a:t>Why measure FRC? </a:t>
            </a:r>
            <a:r>
              <a:rPr lang="en-US" dirty="0">
                <a:sym typeface="Wingdings" pitchFamily="2" charset="2"/>
              </a:rPr>
              <a:t> FRC is altered in disease states e.g. in emphysema, FRC </a:t>
            </a:r>
            <a:r>
              <a:rPr lang="en-GB" b="0" i="0" dirty="0">
                <a:solidFill>
                  <a:srgbClr val="71777D"/>
                </a:solidFill>
                <a:effectLst/>
                <a:latin typeface="Arial" panose="020B0604020202020204" pitchFamily="34" charset="0"/>
              </a:rPr>
              <a:t>↑</a:t>
            </a:r>
          </a:p>
          <a:p>
            <a:pPr marL="0" indent="0">
              <a:buNone/>
            </a:pPr>
            <a:r>
              <a:rPr lang="en-GB" b="1" dirty="0">
                <a:latin typeface="Arial" panose="020B0604020202020204" pitchFamily="34" charset="0"/>
              </a:rPr>
              <a:t>Gas dilution </a:t>
            </a:r>
          </a:p>
          <a:p>
            <a:pPr marL="0" indent="0">
              <a:buNone/>
            </a:pPr>
            <a:endParaRPr lang="en-GB" dirty="0">
              <a:solidFill>
                <a:srgbClr val="71777D"/>
              </a:solidFill>
              <a:latin typeface="Arial" panose="020B0604020202020204" pitchFamily="34" charset="0"/>
            </a:endParaRPr>
          </a:p>
          <a:p>
            <a:pPr marL="0" indent="0">
              <a:buNone/>
            </a:pPr>
            <a:endParaRPr lang="en-US" dirty="0"/>
          </a:p>
        </p:txBody>
      </p:sp>
      <p:sp>
        <p:nvSpPr>
          <p:cNvPr id="6" name="TextBox 5">
            <a:extLst>
              <a:ext uri="{FF2B5EF4-FFF2-40B4-BE49-F238E27FC236}">
                <a16:creationId xmlns:a16="http://schemas.microsoft.com/office/drawing/2014/main" id="{2BA076E0-92C6-1C40-B0E8-261A2BCDC6A3}"/>
              </a:ext>
            </a:extLst>
          </p:cNvPr>
          <p:cNvSpPr txBox="1"/>
          <p:nvPr/>
        </p:nvSpPr>
        <p:spPr>
          <a:xfrm>
            <a:off x="4272510" y="3429000"/>
            <a:ext cx="1636351" cy="1200329"/>
          </a:xfrm>
          <a:prstGeom prst="rect">
            <a:avLst/>
          </a:prstGeom>
          <a:noFill/>
        </p:spPr>
        <p:txBody>
          <a:bodyPr wrap="square" rtlCol="0">
            <a:spAutoFit/>
          </a:bodyPr>
          <a:lstStyle/>
          <a:p>
            <a:r>
              <a:rPr lang="en-US" dirty="0"/>
              <a:t>Inhale known volume &amp; conc of inert tracer gas e.g. helium</a:t>
            </a:r>
          </a:p>
        </p:txBody>
      </p:sp>
      <p:sp>
        <p:nvSpPr>
          <p:cNvPr id="7" name="TextBox 6">
            <a:extLst>
              <a:ext uri="{FF2B5EF4-FFF2-40B4-BE49-F238E27FC236}">
                <a16:creationId xmlns:a16="http://schemas.microsoft.com/office/drawing/2014/main" id="{13E072B2-832A-8149-A49F-65870D2799EE}"/>
              </a:ext>
            </a:extLst>
          </p:cNvPr>
          <p:cNvSpPr txBox="1"/>
          <p:nvPr/>
        </p:nvSpPr>
        <p:spPr>
          <a:xfrm>
            <a:off x="6936149" y="3648636"/>
            <a:ext cx="1721223" cy="1200329"/>
          </a:xfrm>
          <a:prstGeom prst="rect">
            <a:avLst/>
          </a:prstGeom>
          <a:noFill/>
        </p:spPr>
        <p:txBody>
          <a:bodyPr wrap="square" rtlCol="0">
            <a:spAutoFit/>
          </a:bodyPr>
          <a:lstStyle/>
          <a:p>
            <a:r>
              <a:rPr lang="en-US" dirty="0"/>
              <a:t>Patient breathes</a:t>
            </a:r>
          </a:p>
          <a:p>
            <a:r>
              <a:rPr lang="en-US" dirty="0"/>
              <a:t> tidally- allows helium to mix with air in lungs</a:t>
            </a:r>
          </a:p>
        </p:txBody>
      </p:sp>
      <p:sp>
        <p:nvSpPr>
          <p:cNvPr id="8" name="TextBox 7">
            <a:extLst>
              <a:ext uri="{FF2B5EF4-FFF2-40B4-BE49-F238E27FC236}">
                <a16:creationId xmlns:a16="http://schemas.microsoft.com/office/drawing/2014/main" id="{35E1783E-93DE-9B42-AC94-0907D43E6936}"/>
              </a:ext>
            </a:extLst>
          </p:cNvPr>
          <p:cNvSpPr txBox="1"/>
          <p:nvPr/>
        </p:nvSpPr>
        <p:spPr>
          <a:xfrm>
            <a:off x="763655" y="3399420"/>
            <a:ext cx="2779059" cy="1200329"/>
          </a:xfrm>
          <a:prstGeom prst="rect">
            <a:avLst/>
          </a:prstGeom>
          <a:noFill/>
        </p:spPr>
        <p:txBody>
          <a:bodyPr wrap="square" rtlCol="0">
            <a:spAutoFit/>
          </a:bodyPr>
          <a:lstStyle/>
          <a:p>
            <a:r>
              <a:rPr lang="en-US" dirty="0"/>
              <a:t>Ate end of tidal expiration, connect mouth to mouthpiece. Volume of air initially in lungs = FRC</a:t>
            </a:r>
          </a:p>
        </p:txBody>
      </p:sp>
      <p:sp>
        <p:nvSpPr>
          <p:cNvPr id="9" name="TextBox 8">
            <a:extLst>
              <a:ext uri="{FF2B5EF4-FFF2-40B4-BE49-F238E27FC236}">
                <a16:creationId xmlns:a16="http://schemas.microsoft.com/office/drawing/2014/main" id="{50BD9A16-32E6-F444-ADA5-D20F11B3AA6D}"/>
              </a:ext>
            </a:extLst>
          </p:cNvPr>
          <p:cNvSpPr txBox="1"/>
          <p:nvPr/>
        </p:nvSpPr>
        <p:spPr>
          <a:xfrm>
            <a:off x="9502589" y="3463970"/>
            <a:ext cx="1721223" cy="2308324"/>
          </a:xfrm>
          <a:prstGeom prst="rect">
            <a:avLst/>
          </a:prstGeom>
          <a:noFill/>
        </p:spPr>
        <p:txBody>
          <a:bodyPr wrap="square" rtlCol="0">
            <a:spAutoFit/>
          </a:bodyPr>
          <a:lstStyle/>
          <a:p>
            <a:r>
              <a:rPr lang="en-US" dirty="0"/>
              <a:t>Exhaled helium is diluted according to </a:t>
            </a:r>
            <a:r>
              <a:rPr lang="en-US" b="1" dirty="0"/>
              <a:t>unknown</a:t>
            </a:r>
            <a:r>
              <a:rPr lang="en-US" dirty="0"/>
              <a:t> volume of air in lungs. Exhaled [helium] is measured. </a:t>
            </a:r>
          </a:p>
        </p:txBody>
      </p:sp>
      <p:cxnSp>
        <p:nvCxnSpPr>
          <p:cNvPr id="3" name="Straight Arrow Connector 2">
            <a:extLst>
              <a:ext uri="{FF2B5EF4-FFF2-40B4-BE49-F238E27FC236}">
                <a16:creationId xmlns:a16="http://schemas.microsoft.com/office/drawing/2014/main" id="{9230D2B6-9677-7D45-96EA-6012FA2D31CD}"/>
              </a:ext>
            </a:extLst>
          </p:cNvPr>
          <p:cNvCxnSpPr/>
          <p:nvPr/>
        </p:nvCxnSpPr>
        <p:spPr>
          <a:xfrm>
            <a:off x="3181350" y="3833302"/>
            <a:ext cx="109116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0FD2ADC1-8596-5548-BB99-9702CB2865EA}"/>
              </a:ext>
            </a:extLst>
          </p:cNvPr>
          <p:cNvCxnSpPr>
            <a:cxnSpLocks/>
          </p:cNvCxnSpPr>
          <p:nvPr/>
        </p:nvCxnSpPr>
        <p:spPr>
          <a:xfrm>
            <a:off x="6096000" y="3837554"/>
            <a:ext cx="8191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3462738-26E0-F14E-9D37-D9B8F925A86C}"/>
              </a:ext>
            </a:extLst>
          </p:cNvPr>
          <p:cNvCxnSpPr>
            <a:cxnSpLocks/>
          </p:cNvCxnSpPr>
          <p:nvPr/>
        </p:nvCxnSpPr>
        <p:spPr>
          <a:xfrm>
            <a:off x="8572500" y="3822756"/>
            <a:ext cx="7429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0769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8" y="449706"/>
            <a:ext cx="694534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How can we measure lung volume?</a:t>
            </a:r>
            <a:endParaRPr dirty="0"/>
          </a:p>
        </p:txBody>
      </p:sp>
      <p:sp>
        <p:nvSpPr>
          <p:cNvPr id="4" name="Content Placeholder 3">
            <a:extLst>
              <a:ext uri="{FF2B5EF4-FFF2-40B4-BE49-F238E27FC236}">
                <a16:creationId xmlns:a16="http://schemas.microsoft.com/office/drawing/2014/main" id="{AB5FC444-2009-A146-A131-723ACBCD7C5A}"/>
              </a:ext>
            </a:extLst>
          </p:cNvPr>
          <p:cNvSpPr>
            <a:spLocks noGrp="1"/>
          </p:cNvSpPr>
          <p:nvPr>
            <p:ph sz="half" idx="1"/>
          </p:nvPr>
        </p:nvSpPr>
        <p:spPr>
          <a:xfrm>
            <a:off x="838200" y="1825625"/>
            <a:ext cx="6100482" cy="3500532"/>
          </a:xfrm>
        </p:spPr>
        <p:txBody>
          <a:bodyPr>
            <a:normAutofit lnSpcReduction="10000"/>
          </a:bodyPr>
          <a:lstStyle/>
          <a:p>
            <a:pPr marL="0" indent="0">
              <a:buNone/>
            </a:pPr>
            <a:r>
              <a:rPr lang="en-GB" u="sng" dirty="0"/>
              <a:t>Total body box plethysmography</a:t>
            </a:r>
            <a:endParaRPr lang="en-GB" u="sng" dirty="0">
              <a:solidFill>
                <a:srgbClr val="71777D"/>
              </a:solidFill>
              <a:latin typeface="Arial" panose="020B0604020202020204" pitchFamily="34" charset="0"/>
            </a:endParaRPr>
          </a:p>
          <a:p>
            <a:pPr marL="0" indent="0">
              <a:buNone/>
            </a:pPr>
            <a:r>
              <a:rPr lang="en-GB" dirty="0"/>
              <a:t>From the FRC, the patient pants with an open glottis against a closed shutter to produce changes in box pressure proportional to the volume of the air in the chest</a:t>
            </a:r>
          </a:p>
          <a:p>
            <a:pPr marL="0" indent="0">
              <a:buNone/>
            </a:pPr>
            <a:endParaRPr lang="en-GB" dirty="0"/>
          </a:p>
          <a:p>
            <a:pPr marL="0" indent="0">
              <a:buNone/>
            </a:pPr>
            <a:r>
              <a:rPr lang="en-GB" dirty="0"/>
              <a:t>Based on Boyle’s law</a:t>
            </a:r>
          </a:p>
          <a:p>
            <a:pPr marL="0" indent="0">
              <a:buNone/>
            </a:pPr>
            <a:endParaRPr lang="en-GB" dirty="0"/>
          </a:p>
          <a:p>
            <a:pPr marL="0" indent="0">
              <a:buNone/>
            </a:pPr>
            <a:endParaRPr lang="en-GB" dirty="0"/>
          </a:p>
          <a:p>
            <a:pPr marL="0" indent="0">
              <a:buNone/>
            </a:pPr>
            <a:endParaRPr lang="en-US" dirty="0"/>
          </a:p>
        </p:txBody>
      </p:sp>
      <p:pic>
        <p:nvPicPr>
          <p:cNvPr id="3" name="Picture 2" descr="Diagram&#10;&#10;Description automatically generated">
            <a:extLst>
              <a:ext uri="{FF2B5EF4-FFF2-40B4-BE49-F238E27FC236}">
                <a16:creationId xmlns:a16="http://schemas.microsoft.com/office/drawing/2014/main" id="{71767E2B-AB42-B641-ACD1-3C37E8B7AED8}"/>
              </a:ext>
            </a:extLst>
          </p:cNvPr>
          <p:cNvPicPr>
            <a:picLocks noChangeAspect="1"/>
          </p:cNvPicPr>
          <p:nvPr/>
        </p:nvPicPr>
        <p:blipFill>
          <a:blip r:embed="rId4"/>
          <a:stretch>
            <a:fillRect/>
          </a:stretch>
        </p:blipFill>
        <p:spPr>
          <a:xfrm>
            <a:off x="6938682" y="1719264"/>
            <a:ext cx="4978400" cy="4406900"/>
          </a:xfrm>
          <a:prstGeom prst="rect">
            <a:avLst/>
          </a:prstGeom>
        </p:spPr>
      </p:pic>
    </p:spTree>
    <p:extLst>
      <p:ext uri="{BB962C8B-B14F-4D97-AF65-F5344CB8AC3E}">
        <p14:creationId xmlns:p14="http://schemas.microsoft.com/office/powerpoint/2010/main" val="495747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A8C022E-07C2-A74C-B0E5-89D47E8B5A92}"/>
              </a:ext>
            </a:extLst>
          </p:cNvPr>
          <p:cNvGraphicFramePr>
            <a:graphicFrameLocks noGrp="1"/>
          </p:cNvGraphicFramePr>
          <p:nvPr>
            <p:ph sz="half" idx="1"/>
            <p:extLst>
              <p:ext uri="{D42A27DB-BD31-4B8C-83A1-F6EECF244321}">
                <p14:modId xmlns:p14="http://schemas.microsoft.com/office/powerpoint/2010/main" val="3025800834"/>
              </p:ext>
            </p:extLst>
          </p:nvPr>
        </p:nvGraphicFramePr>
        <p:xfrm>
          <a:off x="304800" y="1649541"/>
          <a:ext cx="7012258" cy="2103120"/>
        </p:xfrm>
        <a:graphic>
          <a:graphicData uri="http://schemas.openxmlformats.org/drawingml/2006/table">
            <a:tbl>
              <a:tblPr firstRow="1" bandRow="1">
                <a:tableStyleId>{7DF18680-E054-41AD-8BC1-D1AEF772440D}</a:tableStyleId>
              </a:tblPr>
              <a:tblGrid>
                <a:gridCol w="3506129">
                  <a:extLst>
                    <a:ext uri="{9D8B030D-6E8A-4147-A177-3AD203B41FA5}">
                      <a16:colId xmlns:a16="http://schemas.microsoft.com/office/drawing/2014/main" val="2746431970"/>
                    </a:ext>
                  </a:extLst>
                </a:gridCol>
                <a:gridCol w="3506129">
                  <a:extLst>
                    <a:ext uri="{9D8B030D-6E8A-4147-A177-3AD203B41FA5}">
                      <a16:colId xmlns:a16="http://schemas.microsoft.com/office/drawing/2014/main" val="238581932"/>
                    </a:ext>
                  </a:extLst>
                </a:gridCol>
              </a:tblGrid>
              <a:tr h="228567">
                <a:tc>
                  <a:txBody>
                    <a:bodyPr/>
                    <a:lstStyle/>
                    <a:p>
                      <a:r>
                        <a:rPr lang="en-US" dirty="0"/>
                        <a:t>Gas dilution</a:t>
                      </a:r>
                    </a:p>
                  </a:txBody>
                  <a:tcPr/>
                </a:tc>
                <a:tc>
                  <a:txBody>
                    <a:bodyPr/>
                    <a:lstStyle/>
                    <a:p>
                      <a:r>
                        <a:rPr lang="en-US" dirty="0"/>
                        <a:t>Total body plethysmography</a:t>
                      </a:r>
                    </a:p>
                  </a:txBody>
                  <a:tcPr/>
                </a:tc>
                <a:extLst>
                  <a:ext uri="{0D108BD9-81ED-4DB2-BD59-A6C34878D82A}">
                    <a16:rowId xmlns:a16="http://schemas.microsoft.com/office/drawing/2014/main" val="862047593"/>
                  </a:ext>
                </a:extLst>
              </a:tr>
              <a:tr h="370840">
                <a:tc>
                  <a:txBody>
                    <a:bodyPr/>
                    <a:lstStyle/>
                    <a:p>
                      <a:r>
                        <a:rPr lang="en-GB" b="1" dirty="0"/>
                        <a:t>Only measures air in lung areas that communicate with trachea</a:t>
                      </a:r>
                      <a:r>
                        <a:rPr lang="en-GB" dirty="0"/>
                        <a:t>. </a:t>
                      </a:r>
                    </a:p>
                    <a:p>
                      <a:r>
                        <a:rPr lang="en-GB" dirty="0"/>
                        <a:t>Does not measure air in non-communicating bullae (air pockets, COPD)</a:t>
                      </a:r>
                    </a:p>
                    <a:p>
                      <a:endParaRPr lang="en-US" dirty="0"/>
                    </a:p>
                  </a:txBody>
                  <a:tcPr/>
                </a:tc>
                <a:tc>
                  <a:txBody>
                    <a:bodyPr/>
                    <a:lstStyle/>
                    <a:p>
                      <a:r>
                        <a:rPr lang="en-GB" b="1" dirty="0"/>
                        <a:t>Measures volume of ALL air in thorax </a:t>
                      </a:r>
                      <a:r>
                        <a:rPr lang="en-GB" dirty="0"/>
                        <a:t>including air trapped in bullae</a:t>
                      </a:r>
                      <a:endParaRPr lang="en-US" dirty="0"/>
                    </a:p>
                  </a:txBody>
                  <a:tcPr/>
                </a:tc>
                <a:extLst>
                  <a:ext uri="{0D108BD9-81ED-4DB2-BD59-A6C34878D82A}">
                    <a16:rowId xmlns:a16="http://schemas.microsoft.com/office/drawing/2014/main" val="29596427"/>
                  </a:ext>
                </a:extLst>
              </a:tr>
            </a:tbl>
          </a:graphicData>
        </a:graphic>
      </p:graphicFrame>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8" y="449706"/>
            <a:ext cx="6945347"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How can we measure lung volume?</a:t>
            </a:r>
            <a:endParaRPr dirty="0"/>
          </a:p>
        </p:txBody>
      </p:sp>
      <p:sp>
        <p:nvSpPr>
          <p:cNvPr id="3" name="TextBox 2">
            <a:extLst>
              <a:ext uri="{FF2B5EF4-FFF2-40B4-BE49-F238E27FC236}">
                <a16:creationId xmlns:a16="http://schemas.microsoft.com/office/drawing/2014/main" id="{1701D5DD-ED51-B547-97FF-734E8F93C7C5}"/>
              </a:ext>
            </a:extLst>
          </p:cNvPr>
          <p:cNvSpPr txBox="1"/>
          <p:nvPr/>
        </p:nvSpPr>
        <p:spPr>
          <a:xfrm>
            <a:off x="304800" y="4043213"/>
            <a:ext cx="6759388" cy="1569660"/>
          </a:xfrm>
          <a:prstGeom prst="rect">
            <a:avLst/>
          </a:prstGeom>
          <a:noFill/>
        </p:spPr>
        <p:txBody>
          <a:bodyPr wrap="square" rtlCol="0">
            <a:spAutoFit/>
          </a:bodyPr>
          <a:lstStyle/>
          <a:p>
            <a:r>
              <a:rPr lang="en-US" sz="2400" dirty="0"/>
              <a:t>Q) What does a low TLC indicate?</a:t>
            </a:r>
          </a:p>
          <a:p>
            <a:r>
              <a:rPr lang="en-US" sz="2400" dirty="0"/>
              <a:t>A) restriction- since lungs are less compliant and have decreased expansion ability e.g. pulmonary fibrosis</a:t>
            </a:r>
          </a:p>
        </p:txBody>
      </p:sp>
    </p:spTree>
    <p:extLst>
      <p:ext uri="{BB962C8B-B14F-4D97-AF65-F5344CB8AC3E}">
        <p14:creationId xmlns:p14="http://schemas.microsoft.com/office/powerpoint/2010/main" val="714282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sz="half" idx="1"/>
          </p:nvPr>
        </p:nvSpPr>
        <p:spPr>
          <a:xfrm>
            <a:off x="304800" y="1600201"/>
            <a:ext cx="6841958" cy="4525963"/>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GB" u="sng" dirty="0"/>
              <a:t>Procedure for volume-time plot</a:t>
            </a:r>
          </a:p>
          <a:p>
            <a:pPr marL="342900" indent="-342900">
              <a:spcBef>
                <a:spcPts val="0"/>
              </a:spcBef>
              <a:buNone/>
            </a:pPr>
            <a:endParaRPr lang="en-GB" dirty="0"/>
          </a:p>
          <a:p>
            <a:r>
              <a:rPr lang="en-GB" dirty="0"/>
              <a:t>Breathe in to total lung capacity (TLC)</a:t>
            </a:r>
          </a:p>
          <a:p>
            <a:r>
              <a:rPr lang="en-GB" dirty="0"/>
              <a:t>Exhale with maximum effort as fast as possible to residual volume (RV)</a:t>
            </a:r>
          </a:p>
          <a:p>
            <a:r>
              <a:rPr lang="en-GB" dirty="0"/>
              <a:t>Volume produced is the vital capacity (FVC)- the volume of air that can be exhaled with maximum effort after maximal inspiration</a:t>
            </a:r>
          </a:p>
          <a:p>
            <a:pPr marL="342900" indent="-342900">
              <a:spcBef>
                <a:spcPts val="0"/>
              </a:spcBef>
              <a:buNone/>
            </a:pPr>
            <a:endParaRPr lang="en-GB" dirty="0"/>
          </a:p>
          <a:p>
            <a:pPr marL="342900" indent="-342900">
              <a:spcBef>
                <a:spcPts val="0"/>
              </a:spcBef>
              <a:buNone/>
            </a:pPr>
            <a:endParaRPr lang="en-GB" b="1" dirty="0"/>
          </a:p>
        </p:txBody>
      </p:sp>
      <p:sp>
        <p:nvSpPr>
          <p:cNvPr id="113" name="Google Shape;113;p4"/>
          <p:cNvSpPr txBox="1"/>
          <p:nvPr/>
        </p:nvSpPr>
        <p:spPr>
          <a:xfrm>
            <a:off x="1465904" y="6269388"/>
            <a:ext cx="5065712" cy="277812"/>
          </a:xfrm>
          <a:prstGeom prst="rect">
            <a:avLst/>
          </a:prstGeom>
          <a:noFill/>
          <a:ln>
            <a:noFill/>
          </a:ln>
        </p:spPr>
        <p:txBody>
          <a:bodyPr spcFirstLastPara="1" wrap="square" lIns="91425" tIns="45700" rIns="91425" bIns="45700" anchor="t" anchorCtr="0">
            <a:noAutofit/>
          </a:bodyPr>
          <a:lstStyle/>
          <a:p>
            <a:pPr>
              <a:buClr>
                <a:schemeClr val="dk1"/>
              </a:buClr>
              <a:buSzPts val="300"/>
            </a:pPr>
            <a:r>
              <a:rPr lang="en-US" sz="1200" dirty="0">
                <a:solidFill>
                  <a:schemeClr val="dk1"/>
                </a:solidFill>
                <a:latin typeface="Calibri"/>
                <a:ea typeface="Calibri"/>
                <a:cs typeface="Calibri"/>
                <a:sym typeface="Calibri"/>
              </a:rPr>
              <a:t>The Peer Teaching Society is not liable for false or misleading information…</a:t>
            </a:r>
            <a:endParaRPr dirty="0"/>
          </a:p>
        </p:txBody>
      </p:sp>
      <p:sp>
        <p:nvSpPr>
          <p:cNvPr id="114" name="Google Shape;114;p4"/>
          <p:cNvSpPr txBox="1"/>
          <p:nvPr/>
        </p:nvSpPr>
        <p:spPr>
          <a:xfrm>
            <a:off x="304800" y="239713"/>
            <a:ext cx="11569148" cy="1143000"/>
          </a:xfrm>
          <a:prstGeom prst="rect">
            <a:avLst/>
          </a:prstGeom>
          <a:solidFill>
            <a:srgbClr val="293267"/>
          </a:solidFill>
          <a:ln>
            <a:noFill/>
          </a:ln>
        </p:spPr>
        <p:txBody>
          <a:bodyPr spcFirstLastPara="1" wrap="square" lIns="91425" tIns="45700" rIns="91425" bIns="45700" anchor="t" anchorCtr="0">
            <a:noAutofit/>
          </a:bodyPr>
          <a:lstStyle/>
          <a:p>
            <a:pPr>
              <a:buClr>
                <a:schemeClr val="dk1"/>
              </a:buClr>
              <a:buSzPts val="1800"/>
            </a:pPr>
            <a:endParaRPr sz="1800">
              <a:solidFill>
                <a:schemeClr val="dk1"/>
              </a:solidFill>
              <a:latin typeface="Calibri"/>
              <a:ea typeface="Calibri"/>
              <a:cs typeface="Calibri"/>
              <a:sym typeface="Calibri"/>
            </a:endParaRPr>
          </a:p>
        </p:txBody>
      </p:sp>
      <p:pic>
        <p:nvPicPr>
          <p:cNvPr id="115" name="Google Shape;115;p4"/>
          <p:cNvPicPr preferRelativeResize="0"/>
          <p:nvPr/>
        </p:nvPicPr>
        <p:blipFill rotWithShape="1">
          <a:blip r:embed="rId3">
            <a:alphaModFix/>
          </a:blip>
          <a:srcRect/>
          <a:stretch/>
        </p:blipFill>
        <p:spPr>
          <a:xfrm>
            <a:off x="304800" y="5612873"/>
            <a:ext cx="1023223" cy="1026582"/>
          </a:xfrm>
          <a:prstGeom prst="rect">
            <a:avLst/>
          </a:prstGeom>
          <a:noFill/>
          <a:ln>
            <a:noFill/>
          </a:ln>
        </p:spPr>
      </p:pic>
      <p:sp>
        <p:nvSpPr>
          <p:cNvPr id="116" name="Google Shape;116;p4"/>
          <p:cNvSpPr txBox="1"/>
          <p:nvPr/>
        </p:nvSpPr>
        <p:spPr>
          <a:xfrm>
            <a:off x="2711609" y="449706"/>
            <a:ext cx="8918416" cy="646290"/>
          </a:xfrm>
          <a:prstGeom prst="rect">
            <a:avLst/>
          </a:prstGeom>
          <a:noFill/>
          <a:ln>
            <a:noFill/>
          </a:ln>
        </p:spPr>
        <p:txBody>
          <a:bodyPr spcFirstLastPara="1" wrap="square" lIns="91425" tIns="45700" rIns="91425" bIns="45700" anchor="t" anchorCtr="0">
            <a:spAutoFit/>
          </a:bodyPr>
          <a:lstStyle/>
          <a:p>
            <a:pPr>
              <a:buClr>
                <a:schemeClr val="lt1"/>
              </a:buClr>
              <a:buSzPts val="3600"/>
            </a:pPr>
            <a:r>
              <a:rPr lang="en-US" sz="3600" dirty="0">
                <a:solidFill>
                  <a:schemeClr val="lt1"/>
                </a:solidFill>
                <a:latin typeface="Calibri"/>
                <a:cs typeface="Calibri"/>
                <a:sym typeface="Calibri"/>
              </a:rPr>
              <a:t>Spirometry: volume-time curve </a:t>
            </a:r>
            <a:endParaRPr dirty="0"/>
          </a:p>
        </p:txBody>
      </p:sp>
      <p:pic>
        <p:nvPicPr>
          <p:cNvPr id="6" name="Picture 5" descr="Diagram&#10;&#10;Description automatically generated">
            <a:extLst>
              <a:ext uri="{FF2B5EF4-FFF2-40B4-BE49-F238E27FC236}">
                <a16:creationId xmlns:a16="http://schemas.microsoft.com/office/drawing/2014/main" id="{E5CBFF47-9377-DC4D-8D41-5FDA57BBEF7E}"/>
              </a:ext>
            </a:extLst>
          </p:cNvPr>
          <p:cNvPicPr>
            <a:picLocks noChangeAspect="1"/>
          </p:cNvPicPr>
          <p:nvPr/>
        </p:nvPicPr>
        <p:blipFill>
          <a:blip r:embed="rId4"/>
          <a:stretch>
            <a:fillRect/>
          </a:stretch>
        </p:blipFill>
        <p:spPr>
          <a:xfrm>
            <a:off x="7212875" y="1604890"/>
            <a:ext cx="4042611" cy="5253110"/>
          </a:xfrm>
          <a:prstGeom prst="rect">
            <a:avLst/>
          </a:prstGeom>
        </p:spPr>
      </p:pic>
    </p:spTree>
    <p:extLst>
      <p:ext uri="{BB962C8B-B14F-4D97-AF65-F5344CB8AC3E}">
        <p14:creationId xmlns:p14="http://schemas.microsoft.com/office/powerpoint/2010/main" val="3926451363"/>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rgbClr val="F8F4E4"/>
      </a:lt1>
      <a:dk2>
        <a:srgbClr val="44546A"/>
      </a:dk2>
      <a:lt2>
        <a:srgbClr val="F8F4E4"/>
      </a:lt2>
      <a:accent1>
        <a:srgbClr val="D7B5C6"/>
      </a:accent1>
      <a:accent2>
        <a:srgbClr val="9A8AFA"/>
      </a:accent2>
      <a:accent3>
        <a:srgbClr val="E9D1F7"/>
      </a:accent3>
      <a:accent4>
        <a:srgbClr val="8496B0"/>
      </a:accent4>
      <a:accent5>
        <a:srgbClr val="48A1FA"/>
      </a:accent5>
      <a:accent6>
        <a:srgbClr val="F7CBAC"/>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8842</TotalTime>
  <Words>6617</Words>
  <Application>Microsoft Office PowerPoint</Application>
  <PresentationFormat>Widescreen</PresentationFormat>
  <Paragraphs>655</Paragraphs>
  <Slides>58</Slides>
  <Notes>58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58</vt:i4>
      </vt:variant>
    </vt:vector>
  </HeadingPairs>
  <TitlesOfParts>
    <vt:vector size="70" baseType="lpstr">
      <vt:lpstr>microsoft yahei</vt:lpstr>
      <vt:lpstr>NexusSans</vt:lpstr>
      <vt:lpstr>acumin-pro</vt:lpstr>
      <vt:lpstr>Segoe UI</vt:lpstr>
      <vt:lpstr>Open Sans</vt:lpstr>
      <vt:lpstr>Radley</vt:lpstr>
      <vt:lpstr>Calibri</vt:lpstr>
      <vt:lpstr>Courier New</vt:lpstr>
      <vt:lpstr>Arial</vt:lpstr>
      <vt:lpstr>Calibri Light</vt:lpstr>
      <vt:lpstr>Wingdings</vt:lpstr>
      <vt:lpstr>Office Theme</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Raneem Alhalabi</cp:lastModifiedBy>
  <cp:revision>25</cp:revision>
  <dcterms:modified xsi:type="dcterms:W3CDTF">2022-11-24T00:06:13Z</dcterms:modified>
</cp:coreProperties>
</file>