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2"/>
  </p:notesMasterIdLst>
  <p:sldIdLst>
    <p:sldId id="257" r:id="rId2"/>
    <p:sldId id="258" r:id="rId3"/>
    <p:sldId id="260" r:id="rId4"/>
    <p:sldId id="264" r:id="rId5"/>
    <p:sldId id="323" r:id="rId6"/>
    <p:sldId id="324" r:id="rId7"/>
    <p:sldId id="325" r:id="rId8"/>
    <p:sldId id="326" r:id="rId9"/>
    <p:sldId id="327" r:id="rId10"/>
    <p:sldId id="265" r:id="rId11"/>
    <p:sldId id="266" r:id="rId12"/>
    <p:sldId id="328" r:id="rId13"/>
    <p:sldId id="329" r:id="rId14"/>
    <p:sldId id="330" r:id="rId15"/>
    <p:sldId id="331" r:id="rId16"/>
    <p:sldId id="332" r:id="rId17"/>
    <p:sldId id="350" r:id="rId18"/>
    <p:sldId id="333" r:id="rId19"/>
    <p:sldId id="334" r:id="rId20"/>
    <p:sldId id="267" r:id="rId21"/>
    <p:sldId id="335" r:id="rId22"/>
    <p:sldId id="268" r:id="rId23"/>
    <p:sldId id="269" r:id="rId24"/>
    <p:sldId id="270" r:id="rId25"/>
    <p:sldId id="271" r:id="rId26"/>
    <p:sldId id="336" r:id="rId27"/>
    <p:sldId id="337" r:id="rId28"/>
    <p:sldId id="338" r:id="rId29"/>
    <p:sldId id="272" r:id="rId30"/>
    <p:sldId id="339" r:id="rId31"/>
    <p:sldId id="273" r:id="rId32"/>
    <p:sldId id="340" r:id="rId33"/>
    <p:sldId id="274" r:id="rId34"/>
    <p:sldId id="275" r:id="rId35"/>
    <p:sldId id="276" r:id="rId36"/>
    <p:sldId id="277" r:id="rId37"/>
    <p:sldId id="278" r:id="rId38"/>
    <p:sldId id="341" r:id="rId39"/>
    <p:sldId id="342" r:id="rId40"/>
    <p:sldId id="343" r:id="rId41"/>
    <p:sldId id="344" r:id="rId42"/>
    <p:sldId id="345" r:id="rId43"/>
    <p:sldId id="346" r:id="rId44"/>
    <p:sldId id="279" r:id="rId45"/>
    <p:sldId id="280" r:id="rId46"/>
    <p:sldId id="281" r:id="rId47"/>
    <p:sldId id="282" r:id="rId48"/>
    <p:sldId id="347" r:id="rId49"/>
    <p:sldId id="284" r:id="rId50"/>
    <p:sldId id="348" r:id="rId51"/>
    <p:sldId id="285" r:id="rId52"/>
    <p:sldId id="349" r:id="rId53"/>
    <p:sldId id="286" r:id="rId54"/>
    <p:sldId id="351" r:id="rId55"/>
    <p:sldId id="287" r:id="rId56"/>
    <p:sldId id="288" r:id="rId57"/>
    <p:sldId id="289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290" r:id="rId68"/>
    <p:sldId id="361" r:id="rId69"/>
    <p:sldId id="362" r:id="rId70"/>
    <p:sldId id="263" r:id="rId71"/>
  </p:sldIdLst>
  <p:sldSz cx="12192000" cy="6858000"/>
  <p:notesSz cx="6858000" cy="91440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libri Light" panose="020F0302020204030204" pitchFamily="34" charset="0"/>
      <p:regular r:id="rId77"/>
      <p:italic r:id="rId78"/>
    </p:embeddedFont>
    <p:embeddedFont>
      <p:font typeface="Radley" panose="020B0604020202020204" charset="0"/>
      <p:regular r:id="rId79"/>
      <p:italic r:id="rId80"/>
    </p:embeddedFont>
    <p:embeddedFont>
      <p:font typeface="Trebuchet MS" panose="020B060302020202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h38WHJiv+LsG5ZHJwQUH90lShf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5847" autoAdjust="0"/>
  </p:normalViewPr>
  <p:slideViewPr>
    <p:cSldViewPr snapToGrid="0">
      <p:cViewPr varScale="1">
        <p:scale>
          <a:sx n="42" d="100"/>
          <a:sy n="42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324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9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272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685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152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9792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2126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038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30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22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2254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6417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2199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3088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010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3540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4188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5256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trachea= cricoid (C6) to carina (T5)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R &amp; L main bronchi: divide at carina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R main= shorter &amp; more vertical- objects more likely to get lodged here!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lang="en-GB" sz="1200" b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lobar bronchi 10</a:t>
            </a:r>
            <a:endParaRPr sz="12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lang="en-GB" sz="1200" b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segmental/terminal bronchi 40 million</a:t>
            </a:r>
            <a:endParaRPr sz="12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lang="en-GB" sz="1200" b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bronchi (each supply 8-10 alv)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GB" b="0"/>
              <a:t>acini: resp bronchioles, alveolar duct, sac, alveoli </a:t>
            </a:r>
            <a:endParaRPr/>
          </a:p>
          <a:p>
            <a:pPr marL="342900" lvl="0" indent="-266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738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9633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449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7605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4548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8928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7407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0496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4462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21940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157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r>
              <a:rPr lang="en-GB" sz="1200">
                <a:latin typeface="Trebuchet MS"/>
                <a:ea typeface="Trebuchet MS"/>
                <a:cs typeface="Trebuchet MS"/>
                <a:sym typeface="Trebuchet MS"/>
              </a:rPr>
              <a:t>V/Q mismatch: when blood is going to poorly ventilated parts of lung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154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2914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3220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4953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Inspiration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urier New"/>
              <a:buChar char="o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largely quiet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urier New"/>
              <a:buChar char="o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due to </a:t>
            </a: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diaphragm 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GB" sz="1800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ext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intercostal muscles contracting</a:t>
            </a:r>
            <a:endParaRPr sz="1800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phrenic nerve stimulated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diaphragm 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contracts &gt; flattens as dome moves downwards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enlarging thorax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inc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volume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activation of motor neurons to </a:t>
            </a: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external intercostal muscles 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&gt; contract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upward and outward movement of </a:t>
            </a: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ribs 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and further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inc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thoracic vol 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intrapleural pressure dec and </a:t>
            </a: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transpulmonary pressure more positive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lung expansion (greater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transpulm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force expanding lungs than lung elastic recoil)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negative </a:t>
            </a: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alveolar pressure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&gt;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inward airflow &gt;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b="1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end 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of inspiration: alveolar pressure= atmospheric pressure: elastic recoil and transpulmonary pressure balanced &gt; no airflow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Expiration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urier New"/>
              <a:buChar char="o"/>
            </a:pP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passive 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quiet breathing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urier New"/>
              <a:buChar char="o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diaphragm and </a:t>
            </a:r>
            <a:r>
              <a:rPr lang="en-GB" sz="1800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ext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intercostal muscles relax &amp; elastic recoil of lungs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end of inspiration &gt;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motor neurons to diaphragm &amp;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ext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intercostal muscles dec firing &gt; muscles relax &gt;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thoracic vol dec &gt;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lungs and chest walls collapse passively due to elastic recoil &gt;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intrapleural pressure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inc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while transpulmonary pressure dec &amp;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air in alveoli compressed &gt;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inc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en-GB" sz="1800" u="none" strike="noStrike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alv</a:t>
            </a:r>
            <a:r>
              <a:rPr lang="en-GB" sz="1800" u="none" strike="noStrike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pressure &gt; exceeds atmospheric pressure&gt; airflow outwards </a:t>
            </a:r>
            <a:endParaRPr sz="1800" u="none" strike="noStrik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Forced expiration: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urier New"/>
              <a:buChar char="o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exercise for larger air volumes needed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internal intercostal muscles &amp; abdominal muscles also contract &gt;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ribs move down and in &gt; actively dec thoracic volume &amp;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abdominal muscle contraction &gt; </a:t>
            </a:r>
            <a:r>
              <a:rPr lang="en-GB" sz="1800" dirty="0" err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inc</a:t>
            </a: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 in intra-abdominal pressure &gt; forces relaxed diaphragm even further up into thorax &gt; further dec thoracic vol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∙"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greater than normal vol of air expired!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Airway resistance determined by tube length, tube radius and flow type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So </a:t>
            </a:r>
            <a:r>
              <a:rPr lang="en-GB" sz="1200" dirty="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site of greatest total resistance to airflow= trachea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981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02218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19174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00396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6623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7419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99804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https://docs.google.com/forms/d/e/1FAIpQLSfcgK6F3custKyCCGJHXtT7q52BnrJCUOL48yio-Ht8GVkTQg/viewform?usp=sf_link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12782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11446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4513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91065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b498020a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ab498020a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83342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b498020a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ab498020a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614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b498020a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b498020a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b498020a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b498020a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7272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b498020a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b498020a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3932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b498020a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b498020a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3027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b498020a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b498020a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462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b498020a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ab498020a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9629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70812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8848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561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200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701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4E75-73A0-82B9-8DAA-38D9B4E8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053AE-2A1E-0B0B-4298-CAB4E3869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B9C7-8958-9D9C-EB1C-D6AEF9C7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2512-D902-79BC-5F27-38D85DBF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F168-83C1-AE89-9B2F-00A9DA33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8923-9F0F-95AD-5328-0B73795D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0A75E-1BFE-6EE4-B7B8-7F951E632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FBE5-9E5B-79FD-CF26-AE146DBD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2581-7781-E64B-F7FC-C6B64429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8F916-EB73-8C72-23BC-F7239FBF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12A74-2DDA-6080-63A1-AA1F25ED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E1345-FD22-AE7D-6E96-45634B95F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D57C-5838-1BC1-55C3-F946C4B1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34BE-ECC0-53B4-EF26-F6355BCB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07B0-6A09-12F0-C763-FAF01C4B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8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F2A3-671E-A2B4-C4EA-E60DA183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802C-3032-A44A-F645-DE286DE6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1FDF8-76E0-0AA0-4ED7-22C3B988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8E33-FC57-187F-917A-2D7118DF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8940F-4171-AB27-315B-DDC57895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2C53-325A-A400-BD1E-AA4199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9CEF9-11FD-157F-CBAD-7688B5A1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8C2F-AE98-3682-F50A-A7C5C527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AF7A-4517-9B7D-F9AA-6623B770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E9E24-1189-6A36-5745-13E1050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EDC8-B831-EE6C-C0E1-EAD5F52D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7544-C6FA-4E45-B4C0-F8AF89EE2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A42D0-B5AC-0B3C-53D1-E34771E2D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A7907-7618-D5A5-70D1-D2AA6DE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04DE1-1932-8525-8BB8-176907DC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B345C-87EA-358E-C107-8EDF434D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92F5-2655-D17A-3112-B91B6086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6A1AA-9360-9002-7726-9DCF49DE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A3053-02CF-011A-F53C-B9FF853DC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1F3DF-0DA4-1E70-F72B-42872E8A0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CE0D-8657-9A77-4F93-EA934239A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0EFA1-14F9-0FDC-F9B1-A62F1A1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8A309-3E33-1A82-4B7E-BDB33469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8CE10-B459-CFC4-FBE9-DA313D1C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7863-F275-27A7-6ED8-292578DF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BDB65-8F06-DCCE-833E-8A5677DF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72D22-DB38-214C-B98F-31D6CA20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CE9AE-D5EE-650E-7318-3EA4B739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696C7-28F0-D662-2B7E-A36E3DD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DD44E-ABB3-F90C-1D91-5C94FF33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1359F-9A22-FEED-B85F-D28CD6C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A1A5-81AA-5688-B0F4-74A7EB91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06B2-2529-4C27-B0EB-585C4293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0A180-C286-20F4-75BB-DFB87272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53624-F77B-4482-B9AB-5FEAD16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7DE46-B9B3-89B2-F843-AC344A12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C71E-E28F-A787-DADE-8E616459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2F54-12A6-A8AF-D5BC-D57B9E8F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34585-8D29-6CAA-0C3F-1F7F40CB2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80B89-DCE8-551E-E67D-AB572F41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987B-EEE4-468F-2B6D-C3EBCBC9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186D-B16F-4529-A214-491248A255E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5AC42-7F23-5A90-A3E1-ED41D725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BBF79-32BE-3774-121A-287C036B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8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B2987-8CE4-A485-D52A-7490964A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E6C6-3474-C502-1F1A-C7EF5DBB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E9A6B-83C5-9151-7B70-FBC44D65E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186D-B16F-4529-A214-491248A255E3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0D08-11AE-BCA9-0CB3-E0D3D9535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6256-839E-0B5F-95B4-70DD0D8D5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mailto:ralhalabi1@sheffield.ac.uk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endParaRPr sz="3600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93267"/>
              </a:buClr>
              <a:buSzPts val="3600"/>
            </a:pPr>
            <a:r>
              <a:rPr lang="en-US" sz="3600" b="1" dirty="0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sz="3200" b="1" dirty="0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D43CB-866E-92E0-9942-87A47CB8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33" y="450064"/>
            <a:ext cx="4192731" cy="419273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30BA028-9C9E-D13F-2A33-CE1335E6D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598" y1="30370" x2="23598" y2="30370"/>
                        <a14:foregroundMark x1="23598" y1="30370" x2="25714" y2="28889"/>
                        <a14:foregroundMark x1="29206" y1="26561" x2="29841" y2="27725"/>
                        <a14:foregroundMark x1="47725" y1="14709" x2="48783" y2="15344"/>
                        <a14:foregroundMark x1="51111" y1="22751" x2="51111" y2="21693"/>
                        <a14:foregroundMark x1="78942" y1="32169" x2="77778" y2="32698"/>
                        <a14:foregroundMark x1="79788" y1="32698" x2="78730" y2="32698"/>
                        <a14:foregroundMark x1="34392" y1="76402" x2="35238" y2="76614"/>
                        <a14:foregroundMark x1="41270" y1="81693" x2="41270" y2="80423"/>
                        <a14:foregroundMark x1="44868" y1="78095" x2="45079" y2="77460"/>
                        <a14:foregroundMark x1="50899" y1="78624" x2="50899" y2="77566"/>
                        <a14:foregroundMark x1="50582" y1="73757" x2="50582" y2="73757"/>
                        <a14:foregroundMark x1="53228" y1="77249" x2="53228" y2="77249"/>
                        <a14:foregroundMark x1="60106" y1="77884" x2="60106" y2="77884"/>
                        <a14:foregroundMark x1="77884" y1="32169" x2="78730" y2="32381"/>
                        <a14:backgroundMark x1="51111" y1="38836" x2="51111" y2="38836"/>
                        <a14:backgroundMark x1="51111" y1="40000" x2="50688" y2="38730"/>
                        <a14:backgroundMark x1="27937" y1="40741" x2="47302" y2="31958"/>
                        <a14:backgroundMark x1="47302" y1="31958" x2="48889" y2="41799"/>
                        <a14:backgroundMark x1="48889" y1="41799" x2="58836" y2="49524"/>
                        <a14:backgroundMark x1="58836" y1="49524" x2="51852" y2="54709"/>
                        <a14:backgroundMark x1="51852" y1="54709" x2="62751" y2="63704"/>
                        <a14:backgroundMark x1="62751" y1="63704" x2="43598" y2="65503"/>
                        <a14:backgroundMark x1="43598" y1="65503" x2="33439" y2="60847"/>
                        <a14:backgroundMark x1="33439" y1="60847" x2="60106" y2="47090"/>
                        <a14:backgroundMark x1="47090" y1="32593" x2="55450" y2="35238"/>
                        <a14:backgroundMark x1="48571" y1="29418" x2="50688" y2="294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8035" y="-875912"/>
            <a:ext cx="7475929" cy="74759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816411" y="2614628"/>
            <a:ext cx="1028665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Type in the chat the muscle of the thoracic wall that matches the following statements: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15 seconds for each statement!!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05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227488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most superficial muscle of the anterior chest wall and it attaches to the upper humerus, the clavicle and the upper six ribs?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88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227488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most superficial muscle of the anterior chest wall and it attaches to the upper humerus, the clavicle and the upper six ribs?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89328-33C6-44FD-FC0E-ACC2DE5C6E85}"/>
              </a:ext>
            </a:extLst>
          </p:cNvPr>
          <p:cNvSpPr txBox="1"/>
          <p:nvPr/>
        </p:nvSpPr>
        <p:spPr>
          <a:xfrm>
            <a:off x="1032588" y="3244334"/>
            <a:ext cx="387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Pectoralis major </a:t>
            </a:r>
          </a:p>
        </p:txBody>
      </p:sp>
      <p:pic>
        <p:nvPicPr>
          <p:cNvPr id="1026" name="Picture 2" descr="Understanding and Training Pectoralis Major">
            <a:extLst>
              <a:ext uri="{FF2B5EF4-FFF2-40B4-BE49-F238E27FC236}">
                <a16:creationId xmlns:a16="http://schemas.microsoft.com/office/drawing/2014/main" id="{56F067E9-5CD9-868E-F631-F576676F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16" y="1867264"/>
            <a:ext cx="4914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7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smallest muscle that attaches to the scapula and ribs 3-5? 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81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smallest muscle that attaches to the scapula and ribs 3-5? 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814500-93DA-2F9E-95F8-F7965A986B96}"/>
              </a:ext>
            </a:extLst>
          </p:cNvPr>
          <p:cNvSpPr txBox="1"/>
          <p:nvPr/>
        </p:nvSpPr>
        <p:spPr>
          <a:xfrm>
            <a:off x="816411" y="2952975"/>
            <a:ext cx="506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Pectorals minor </a:t>
            </a:r>
          </a:p>
        </p:txBody>
      </p:sp>
      <p:pic>
        <p:nvPicPr>
          <p:cNvPr id="2050" name="Picture 2" descr="Pectoralis Minor | Rehab My Patient">
            <a:extLst>
              <a:ext uri="{FF2B5EF4-FFF2-40B4-BE49-F238E27FC236}">
                <a16:creationId xmlns:a16="http://schemas.microsoft.com/office/drawing/2014/main" id="{8F2D53D4-9BF3-65F7-2DCC-1B482C2C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17" y="1443054"/>
            <a:ext cx="5097780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6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Dysfunction in this muscle causes a winged scapula?  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rthopaedic clinic - winged scapula - Pulse Today">
            <a:extLst>
              <a:ext uri="{FF2B5EF4-FFF2-40B4-BE49-F238E27FC236}">
                <a16:creationId xmlns:a16="http://schemas.microsoft.com/office/drawing/2014/main" id="{718FB2BF-355A-9155-879C-3FCD8804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18717"/>
            <a:ext cx="6460173" cy="43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8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Dysfunction in this muscle causes a winged scapula?  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rthopaedic clinic - winged scapula - Pulse Today">
            <a:extLst>
              <a:ext uri="{FF2B5EF4-FFF2-40B4-BE49-F238E27FC236}">
                <a16:creationId xmlns:a16="http://schemas.microsoft.com/office/drawing/2014/main" id="{718FB2BF-355A-9155-879C-3FCD8804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1462"/>
            <a:ext cx="5126673" cy="34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C597C-ADF0-51AF-E365-AFFC502DA264}"/>
              </a:ext>
            </a:extLst>
          </p:cNvPr>
          <p:cNvSpPr txBox="1"/>
          <p:nvPr/>
        </p:nvSpPr>
        <p:spPr>
          <a:xfrm>
            <a:off x="816411" y="2139522"/>
            <a:ext cx="47679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Serratus anterior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Bonus question: what nerve innervates this muscle?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93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Dysfunction in this muscle causes a winged scapula?  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rthopaedic clinic - winged scapula - Pulse Today">
            <a:extLst>
              <a:ext uri="{FF2B5EF4-FFF2-40B4-BE49-F238E27FC236}">
                <a16:creationId xmlns:a16="http://schemas.microsoft.com/office/drawing/2014/main" id="{718FB2BF-355A-9155-879C-3FCD8804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1462"/>
            <a:ext cx="5126673" cy="34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C597C-ADF0-51AF-E365-AFFC502DA264}"/>
              </a:ext>
            </a:extLst>
          </p:cNvPr>
          <p:cNvSpPr txBox="1"/>
          <p:nvPr/>
        </p:nvSpPr>
        <p:spPr>
          <a:xfrm>
            <a:off x="816411" y="1845458"/>
            <a:ext cx="4767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Serratus anterior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Bonus question: what nerve innervates this muscle?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Long thoracic nerve </a:t>
            </a:r>
          </a:p>
        </p:txBody>
      </p:sp>
    </p:spTree>
    <p:extLst>
      <p:ext uri="{BB962C8B-B14F-4D97-AF65-F5344CB8AC3E}">
        <p14:creationId xmlns:p14="http://schemas.microsoft.com/office/powerpoint/2010/main" val="50735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fibres of these muscles are orientated antero-inferiorly and they are most active in inspiration?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135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52050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fibres of these muscles are orientated antero-inferiorly and they are most active in inspiration? </a:t>
            </a:r>
            <a:endParaRPr sz="4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EF040D-7EF9-5C2D-6CDF-ED22A2E7DFC4}"/>
              </a:ext>
            </a:extLst>
          </p:cNvPr>
          <p:cNvSpPr txBox="1"/>
          <p:nvPr/>
        </p:nvSpPr>
        <p:spPr>
          <a:xfrm>
            <a:off x="487680" y="3146582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External intercostal muscles </a:t>
            </a:r>
          </a:p>
        </p:txBody>
      </p:sp>
      <p:pic>
        <p:nvPicPr>
          <p:cNvPr id="4098" name="Picture 2" descr="What is the role of intercostal muscles in respiration and where are they  found? - Quora">
            <a:extLst>
              <a:ext uri="{FF2B5EF4-FFF2-40B4-BE49-F238E27FC236}">
                <a16:creationId xmlns:a16="http://schemas.microsoft.com/office/drawing/2014/main" id="{823A25AE-257F-1557-CF1C-94D7E537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871679"/>
            <a:ext cx="5734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4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r>
              <a:rPr lang="en-US"/>
              <a:t>     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idx="1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r">
              <a:spcBef>
                <a:spcPts val="0"/>
              </a:spcBef>
              <a:buSzPts val="800"/>
              <a:buNone/>
            </a:pPr>
            <a:r>
              <a:rPr lang="en-US" dirty="0"/>
              <a:t>Phase 1 Respiratory Revision Session</a:t>
            </a:r>
            <a:endParaRPr dirty="0"/>
          </a:p>
          <a:p>
            <a:pPr marL="342900" indent="-342900" algn="r">
              <a:buSzPts val="800"/>
              <a:buNone/>
            </a:pPr>
            <a:endParaRPr dirty="0"/>
          </a:p>
          <a:p>
            <a:pPr marL="342900" indent="-342900" algn="r">
              <a:buSzPts val="800"/>
              <a:buNone/>
            </a:pPr>
            <a:r>
              <a:rPr lang="en-US" dirty="0"/>
              <a:t>[Raneem Alhalabi]</a:t>
            </a:r>
            <a:endParaRPr dirty="0"/>
          </a:p>
          <a:p>
            <a:pPr marL="342900" indent="-342900" algn="r">
              <a:buSzPts val="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[22/11/22]</a:t>
            </a:r>
            <a:endParaRPr dirty="0"/>
          </a:p>
        </p:txBody>
      </p:sp>
      <p:sp>
        <p:nvSpPr>
          <p:cNvPr id="106" name="Google Shape;106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750"/>
            </a:pPr>
            <a:r>
              <a:rPr lang="en-US" sz="7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title</a:t>
            </a:r>
            <a:endParaRPr dirty="0"/>
          </a:p>
        </p:txBody>
      </p:sp>
      <p:sp>
        <p:nvSpPr>
          <p:cNvPr id="6" name="Google Shape;113;p4">
            <a:extLst>
              <a:ext uri="{FF2B5EF4-FFF2-40B4-BE49-F238E27FC236}">
                <a16:creationId xmlns:a16="http://schemas.microsoft.com/office/drawing/2014/main" id="{87F5AB07-7D0B-D84D-224D-F3FCC6F70AEF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7" name="Google Shape;115;p4">
            <a:extLst>
              <a:ext uri="{FF2B5EF4-FFF2-40B4-BE49-F238E27FC236}">
                <a16:creationId xmlns:a16="http://schemas.microsoft.com/office/drawing/2014/main" id="{7D248D96-0D0F-0BE9-DEEF-11F9E04417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90912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medical procedures that involve piercing the intercostal space the incision is always made in the middle to lower part of the intercostal space. Why is that? </a:t>
            </a:r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0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90912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medical procedures that involve piercing the intercostal space the incision is always made in the middle to lower part of the intercostal space. Why is that? </a:t>
            </a:r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Neurovascular bundle relation with Rib / Intercostal space... (*) From  above downward &quot; VAN &quot; [ Note : NAV in 1st Inter… | Medicine book, Medical  massage, Np school">
            <a:extLst>
              <a:ext uri="{FF2B5EF4-FFF2-40B4-BE49-F238E27FC236}">
                <a16:creationId xmlns:a16="http://schemas.microsoft.com/office/drawing/2014/main" id="{B6F38214-EF10-5413-B6FD-97DD030E8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8"/>
          <a:stretch/>
        </p:blipFill>
        <p:spPr bwMode="auto">
          <a:xfrm>
            <a:off x="6531616" y="1991789"/>
            <a:ext cx="5143500" cy="46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EDD44-BAD1-D3D0-2299-0F733377575F}"/>
              </a:ext>
            </a:extLst>
          </p:cNvPr>
          <p:cNvSpPr txBox="1"/>
          <p:nvPr/>
        </p:nvSpPr>
        <p:spPr>
          <a:xfrm>
            <a:off x="323148" y="2790629"/>
            <a:ext cx="5715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 avoid the neurovascular bundle!!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68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The neurovascular bundle:</a:t>
            </a:r>
            <a:endParaRPr sz="4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3C439-8E82-E2B5-1B63-7A5172DEBABE}"/>
              </a:ext>
            </a:extLst>
          </p:cNvPr>
          <p:cNvSpPr txBox="1"/>
          <p:nvPr/>
        </p:nvSpPr>
        <p:spPr>
          <a:xfrm>
            <a:off x="304800" y="1830707"/>
            <a:ext cx="10402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Anterior intercostal artery: branch of the internal thoracic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Posterior intercostal artery: branch of the descending aorta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Anterior intercostal veins drain into the internal thoracic vein 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Posterior intercostal veins drain into the azygous system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Intercostal nerves </a:t>
            </a:r>
          </a:p>
        </p:txBody>
      </p:sp>
    </p:spTree>
    <p:extLst>
      <p:ext uri="{BB962C8B-B14F-4D97-AF65-F5344CB8AC3E}">
        <p14:creationId xmlns:p14="http://schemas.microsoft.com/office/powerpoint/2010/main" val="130495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816411" y="1563068"/>
            <a:ext cx="971515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0">
              <a:spcBef>
                <a:spcPts val="0"/>
              </a:spcBef>
              <a:buNone/>
            </a:pPr>
            <a:r>
              <a:rPr lang="en-GB" dirty="0"/>
              <a:t>2 layers of pleura: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Parietal pleura: innervated by the intercostal nerves. It’s somatic innervation so injury is very painful!!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Visceral pleura: innervated by the autonomic nervous system and therefore does not reach conscious perception.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The  pleura:</a:t>
            </a:r>
            <a:endParaRPr sz="4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10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Anatomy of the lungs:</a:t>
            </a:r>
            <a:endParaRPr sz="4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86E13-4DCB-AF4E-FB13-68E29435C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382712"/>
            <a:ext cx="8102917" cy="55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5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What Is the Hilum of the Lung - YouTube">
            <a:extLst>
              <a:ext uri="{FF2B5EF4-FFF2-40B4-BE49-F238E27FC236}">
                <a16:creationId xmlns:a16="http://schemas.microsoft.com/office/drawing/2014/main" id="{6D409DB1-4C96-57D9-09CD-C7CFF277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85" y="1382712"/>
            <a:ext cx="9448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67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What Is the Hilum of the Lung - YouTube">
            <a:extLst>
              <a:ext uri="{FF2B5EF4-FFF2-40B4-BE49-F238E27FC236}">
                <a16:creationId xmlns:a16="http://schemas.microsoft.com/office/drawing/2014/main" id="{6D409DB1-4C96-57D9-09CD-C7CFF277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85" y="1382712"/>
            <a:ext cx="9448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9A583-10EC-B130-08F8-29D4C0AE65D6}"/>
              </a:ext>
            </a:extLst>
          </p:cNvPr>
          <p:cNvSpPr/>
          <p:nvPr/>
        </p:nvSpPr>
        <p:spPr>
          <a:xfrm>
            <a:off x="2194560" y="2331720"/>
            <a:ext cx="8441661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RALS: </a:t>
            </a:r>
          </a:p>
          <a:p>
            <a:r>
              <a:rPr lang="en-GB" sz="2400" dirty="0">
                <a:solidFill>
                  <a:schemeClr val="tx1"/>
                </a:solidFill>
              </a:rPr>
              <a:t>Right Anterior Left Superior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Position of the pulmonary artery in relation to the main bronchus </a:t>
            </a:r>
          </a:p>
        </p:txBody>
      </p:sp>
    </p:spTree>
    <p:extLst>
      <p:ext uri="{BB962C8B-B14F-4D97-AF65-F5344CB8AC3E}">
        <p14:creationId xmlns:p14="http://schemas.microsoft.com/office/powerpoint/2010/main" val="135368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What Is the Hilum of the Lung - YouTube">
            <a:extLst>
              <a:ext uri="{FF2B5EF4-FFF2-40B4-BE49-F238E27FC236}">
                <a16:creationId xmlns:a16="http://schemas.microsoft.com/office/drawing/2014/main" id="{6D409DB1-4C96-57D9-09CD-C7CFF277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85" y="1382712"/>
            <a:ext cx="9448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838200" y="2168094"/>
            <a:ext cx="10515600" cy="506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Trachea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R &amp; L main bronchi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R &amp; L lobar bronchi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Segmental branches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Terminal bronchioles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en-GB" b="1" dirty="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bronchiole</a:t>
            </a:r>
            <a:endParaRPr b="1" dirty="0">
              <a:solidFill>
                <a:srgbClr val="22222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en-GB" dirty="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Alveolar duct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en-GB" dirty="0">
                <a:solidFill>
                  <a:srgbClr val="222222"/>
                </a:solidFill>
                <a:latin typeface="Trebuchet MS"/>
                <a:ea typeface="Trebuchet MS"/>
                <a:cs typeface="Trebuchet MS"/>
                <a:sym typeface="Trebuchet MS"/>
              </a:rPr>
              <a:t>Alveolar sac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Alveoli </a:t>
            </a:r>
            <a:endParaRPr dirty="0"/>
          </a:p>
        </p:txBody>
      </p:sp>
      <p:sp>
        <p:nvSpPr>
          <p:cNvPr id="192" name="Google Shape;192;p25"/>
          <p:cNvSpPr txBox="1"/>
          <p:nvPr/>
        </p:nvSpPr>
        <p:spPr>
          <a:xfrm>
            <a:off x="3814512" y="3438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tree</a:t>
            </a:r>
            <a:endParaRPr sz="4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t="15316"/>
          <a:stretch/>
        </p:blipFill>
        <p:spPr>
          <a:xfrm>
            <a:off x="8739963" y="4368172"/>
            <a:ext cx="3452037" cy="232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0" y="0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4116392" y="3278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lang="en-GB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tree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-249015" y="2269962"/>
            <a:ext cx="5002722" cy="384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What is the ridge of the tracheal bifurcation called?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Bronchial Tree: Anatomy | Concise Medical Knowledge">
            <a:extLst>
              <a:ext uri="{FF2B5EF4-FFF2-40B4-BE49-F238E27FC236}">
                <a16:creationId xmlns:a16="http://schemas.microsoft.com/office/drawing/2014/main" id="{50229F8C-C8F4-1179-44A2-A8D4F07F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7" y="789835"/>
            <a:ext cx="697992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Anatomy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Histology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Embryology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Foetal circulation and first breath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Gas exchange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Control of respiration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2;p6">
            <a:extLst>
              <a:ext uri="{FF2B5EF4-FFF2-40B4-BE49-F238E27FC236}">
                <a16:creationId xmlns:a16="http://schemas.microsoft.com/office/drawing/2014/main" id="{6E8F50AC-DDE8-BB48-2F0E-208F54E04C7E}"/>
              </a:ext>
            </a:extLst>
          </p:cNvPr>
          <p:cNvSpPr txBox="1"/>
          <p:nvPr/>
        </p:nvSpPr>
        <p:spPr>
          <a:xfrm>
            <a:off x="304800" y="503393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dirty="0"/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-249015" y="2269962"/>
            <a:ext cx="5002722" cy="384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What is the ridge of the tracheal bifurcation called?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Carina 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Bronchial Tree: Anatomy | Concise Medical Knowledge">
            <a:extLst>
              <a:ext uri="{FF2B5EF4-FFF2-40B4-BE49-F238E27FC236}">
                <a16:creationId xmlns:a16="http://schemas.microsoft.com/office/drawing/2014/main" id="{50229F8C-C8F4-1179-44A2-A8D4F07F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7" y="789835"/>
            <a:ext cx="697992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2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202342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You come back from anatomy feeling super hungry and while your food is heating in the microwave you snack on a couple of peanuts but uh oh suddenly you choke on one!!!!</a:t>
            </a:r>
          </a:p>
          <a:p>
            <a:pPr>
              <a:buClr>
                <a:schemeClr val="dk1"/>
              </a:buClr>
              <a:buSzPts val="1800"/>
            </a:pPr>
            <a:r>
              <a:rPr lang="en-GB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Where is it most likely to be stuck and why? </a:t>
            </a: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7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816411" y="3264845"/>
            <a:ext cx="7932071" cy="266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The right main bronchus because it is wider, shorter and more vertical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202342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You come back from anatomy feeling super hungry and while your food is heating in the microwave you snack on a couple of peanuts but uh oh suddenly you choke on one!!!!</a:t>
            </a:r>
          </a:p>
          <a:p>
            <a:pPr>
              <a:buClr>
                <a:schemeClr val="dk1"/>
              </a:buClr>
              <a:buSzPts val="1800"/>
            </a:pPr>
            <a:r>
              <a:rPr lang="en-GB" sz="3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Where is it most likely to be stuck and why? </a:t>
            </a: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463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480409" y="1882331"/>
            <a:ext cx="87550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For such a small area the neck has so many structures so I suggest taking the time to learn about each of them.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My method was to learn it layer by layer going from superficial to deep.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Anatomy of the neck: </a:t>
            </a:r>
            <a:endParaRPr sz="4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37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-304799" y="1408528"/>
            <a:ext cx="74058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b="1" dirty="0"/>
              <a:t>Anterior triangle bounded by: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Midline of the neck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Anterior border of the sternocleidomastoid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Mandible </a:t>
            </a:r>
          </a:p>
          <a:p>
            <a:pPr marL="342900" indent="0">
              <a:spcBef>
                <a:spcPts val="0"/>
              </a:spcBef>
              <a:buNone/>
            </a:pPr>
            <a:endParaRPr lang="en-GB" dirty="0"/>
          </a:p>
          <a:p>
            <a:pPr marL="342900" indent="0">
              <a:spcBef>
                <a:spcPts val="0"/>
              </a:spcBef>
              <a:buNone/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b="1" dirty="0"/>
              <a:t>Posterior triangle of the neck: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Posterior border of sternocleidomastoid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Trapezius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Clavicle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1FF8E-A242-9E05-8B6C-9DA607034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9" t="7946" r="6352"/>
          <a:stretch/>
        </p:blipFill>
        <p:spPr>
          <a:xfrm>
            <a:off x="6941991" y="2037521"/>
            <a:ext cx="5090983" cy="38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0" y="1600201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0">
              <a:spcBef>
                <a:spcPts val="0"/>
              </a:spcBef>
              <a:buNone/>
            </a:pPr>
            <a:r>
              <a:rPr lang="en-GB" b="1" u="sng" dirty="0"/>
              <a:t>Anterior: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Trachea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Larynx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Thyroid and parathyroid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Suprahyoid and infrahyoid muscles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Common carotid artery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Internal jugular vein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Facial, </a:t>
            </a:r>
            <a:r>
              <a:rPr lang="en-GB" dirty="0" err="1"/>
              <a:t>vagus</a:t>
            </a:r>
            <a:r>
              <a:rPr lang="en-GB" dirty="0"/>
              <a:t>, glossopharyngeal, accessory and hypoglossal nerves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Contents of the neck triangles: 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2;p5">
            <a:extLst>
              <a:ext uri="{FF2B5EF4-FFF2-40B4-BE49-F238E27FC236}">
                <a16:creationId xmlns:a16="http://schemas.microsoft.com/office/drawing/2014/main" id="{8C78F6ED-CE39-71AA-25C7-86FED0DBC90A}"/>
              </a:ext>
            </a:extLst>
          </p:cNvPr>
          <p:cNvSpPr txBox="1">
            <a:spLocks/>
          </p:cNvSpPr>
          <p:nvPr/>
        </p:nvSpPr>
        <p:spPr>
          <a:xfrm>
            <a:off x="5929533" y="1605949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u="sng" dirty="0"/>
              <a:t>Posterior: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Subclavian arteries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External jugular vein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Brachial plexus roots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Phrenic nerve </a:t>
            </a:r>
          </a:p>
          <a:p>
            <a:pPr marL="8001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Cervical plexus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D1C0C-4B73-1046-AADD-8E22B0C37CBF}"/>
              </a:ext>
            </a:extLst>
          </p:cNvPr>
          <p:cNvSpPr/>
          <p:nvPr/>
        </p:nvSpPr>
        <p:spPr>
          <a:xfrm>
            <a:off x="7543800" y="4663439"/>
            <a:ext cx="3320177" cy="169170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Don’t worry too much about the posterior triangle it’s not as important and all the good stuff are in the anterior one!</a:t>
            </a:r>
          </a:p>
        </p:txBody>
      </p:sp>
    </p:spTree>
    <p:extLst>
      <p:ext uri="{BB962C8B-B14F-4D97-AF65-F5344CB8AC3E}">
        <p14:creationId xmlns:p14="http://schemas.microsoft.com/office/powerpoint/2010/main" val="516819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526129" y="1600201"/>
            <a:ext cx="73605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Divided into suprahyoid and infrahyoid separated by the hyoid bone and they’re all named after their attachments!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342900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2980"/>
            <a:ext cx="11635408" cy="102658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Muscles of the neck: 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yoid bone Diagram | Quizlet">
            <a:extLst>
              <a:ext uri="{FF2B5EF4-FFF2-40B4-BE49-F238E27FC236}">
                <a16:creationId xmlns:a16="http://schemas.microsoft.com/office/drawing/2014/main" id="{80B44600-4596-CFC0-D815-9922A389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79" y="2523453"/>
            <a:ext cx="5534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37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09529" y="1653246"/>
            <a:ext cx="504397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When these muscles contract they raise the hyoid bone and larynx during speech and swallowing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Suprahyoid muscles: </a:t>
            </a:r>
          </a:p>
          <a:p>
            <a:pPr>
              <a:buClr>
                <a:schemeClr val="dk1"/>
              </a:buClr>
              <a:buSzPts val="1800"/>
            </a:pP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The Suprahyoid Muscles - Stylohyoid - Digastric - TeachMeAnatomy">
            <a:extLst>
              <a:ext uri="{FF2B5EF4-FFF2-40B4-BE49-F238E27FC236}">
                <a16:creationId xmlns:a16="http://schemas.microsoft.com/office/drawing/2014/main" id="{E847D452-73E6-3795-CFC5-E670A97E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02" y="1640856"/>
            <a:ext cx="61817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09529" y="1653246"/>
            <a:ext cx="504397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When these muscles contract they draw the hyoid bone and larynx inferiorly during speech and swallowing.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All these muscles are paired! 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Infrahyoid muscles: </a:t>
            </a:r>
          </a:p>
          <a:p>
            <a:pPr>
              <a:buClr>
                <a:schemeClr val="dk1"/>
              </a:buClr>
              <a:buSzPts val="1800"/>
            </a:pP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Picture 4" descr="The Infrahyoid Muscles - Attachments - TeachMeAnatomy">
            <a:extLst>
              <a:ext uri="{FF2B5EF4-FFF2-40B4-BE49-F238E27FC236}">
                <a16:creationId xmlns:a16="http://schemas.microsoft.com/office/drawing/2014/main" id="{0DAC9CA5-AB10-E2F3-9B50-52E1869C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73" y="1756059"/>
            <a:ext cx="6733698" cy="41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45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5266063" y="3688313"/>
            <a:ext cx="6925937" cy="350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</a:pPr>
            <a:r>
              <a:rPr lang="en-GB" b="0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-GB" sz="2400" b="0" i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base of the skull &gt;&gt; C6 (inf border of cricoid)</a:t>
            </a:r>
            <a:endParaRPr sz="2400" b="1" i="0">
              <a:solidFill>
                <a:srgbClr val="32323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323C"/>
              </a:buClr>
              <a:buSzPts val="2400"/>
              <a:buFont typeface="Noto Sans Symbols"/>
              <a:buChar char="▪"/>
            </a:pPr>
            <a:r>
              <a:rPr lang="en-GB" sz="2400" b="1">
                <a:solidFill>
                  <a:srgbClr val="32323C"/>
                </a:solidFill>
                <a:latin typeface="Trebuchet MS"/>
                <a:ea typeface="Trebuchet MS"/>
                <a:cs typeface="Trebuchet MS"/>
                <a:sym typeface="Trebuchet MS"/>
              </a:rPr>
              <a:t>nasopharynx</a:t>
            </a:r>
            <a:r>
              <a:rPr lang="en-GB" sz="2400">
                <a:solidFill>
                  <a:srgbClr val="32323C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  <a:p>
            <a:pPr marL="228600" lvl="0" indent="-2286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323C"/>
              </a:buClr>
              <a:buSzPts val="2400"/>
              <a:buFont typeface="Noto Sans Symbols"/>
              <a:buChar char="▪"/>
            </a:pPr>
            <a:r>
              <a:rPr lang="en-GB" sz="2400" b="1">
                <a:solidFill>
                  <a:srgbClr val="32323C"/>
                </a:solidFill>
                <a:latin typeface="Trebuchet MS"/>
                <a:ea typeface="Trebuchet MS"/>
                <a:cs typeface="Trebuchet MS"/>
                <a:sym typeface="Trebuchet MS"/>
              </a:rPr>
              <a:t>oropharynx</a:t>
            </a:r>
            <a:r>
              <a:rPr lang="en-GB" sz="2400">
                <a:solidFill>
                  <a:srgbClr val="32323C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  <a:p>
            <a:pPr marL="228600" lvl="0" indent="-2286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2323C"/>
              </a:buClr>
              <a:buSzPts val="2400"/>
              <a:buFont typeface="Noto Sans Symbols"/>
              <a:buChar char="▪"/>
            </a:pPr>
            <a:r>
              <a:rPr lang="en-GB" sz="2400" b="1">
                <a:solidFill>
                  <a:srgbClr val="32323C"/>
                </a:solidFill>
                <a:latin typeface="Trebuchet MS"/>
                <a:ea typeface="Trebuchet MS"/>
                <a:cs typeface="Trebuchet MS"/>
                <a:sym typeface="Trebuchet MS"/>
              </a:rPr>
              <a:t>laryngopharynx</a:t>
            </a:r>
            <a:r>
              <a:rPr lang="en-GB" sz="2400">
                <a:solidFill>
                  <a:srgbClr val="32323C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3200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86" y="2193779"/>
            <a:ext cx="4941628" cy="4635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0" y="-53098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596767" y="274719"/>
            <a:ext cx="48933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GB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Pharynx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 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C8826-97EE-3564-5343-470150E7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2769" y="58796"/>
            <a:ext cx="7395314" cy="7277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2E6356-F762-AAD6-9CF8-040E0AE46C14}"/>
              </a:ext>
            </a:extLst>
          </p:cNvPr>
          <p:cNvSpPr/>
          <p:nvPr/>
        </p:nvSpPr>
        <p:spPr>
          <a:xfrm>
            <a:off x="2091565" y="1934817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51774-FB2F-15F9-9A4A-08CCEF48123E}"/>
              </a:ext>
            </a:extLst>
          </p:cNvPr>
          <p:cNvSpPr/>
          <p:nvPr/>
        </p:nvSpPr>
        <p:spPr>
          <a:xfrm>
            <a:off x="2172217" y="3219980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7F524-7F79-50C1-1BCC-C2FEDE265E49}"/>
              </a:ext>
            </a:extLst>
          </p:cNvPr>
          <p:cNvSpPr/>
          <p:nvPr/>
        </p:nvSpPr>
        <p:spPr>
          <a:xfrm>
            <a:off x="7612235" y="3822954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87E70-7849-5B13-9E39-41B017D527C8}"/>
              </a:ext>
            </a:extLst>
          </p:cNvPr>
          <p:cNvSpPr/>
          <p:nvPr/>
        </p:nvSpPr>
        <p:spPr>
          <a:xfrm>
            <a:off x="7612235" y="4657841"/>
            <a:ext cx="1439000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ECFBA3-C033-D573-ECE9-2320362E5D73}"/>
              </a:ext>
            </a:extLst>
          </p:cNvPr>
          <p:cNvSpPr/>
          <p:nvPr/>
        </p:nvSpPr>
        <p:spPr>
          <a:xfrm>
            <a:off x="2091565" y="4246427"/>
            <a:ext cx="1300992" cy="68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416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7145867" y="3261077"/>
            <a:ext cx="5046133" cy="581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9 cartilages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Single: epiglottis, cricoid, thyroid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Paired: cuneiform, corniculate, arytenoid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Elastic</a:t>
            </a: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= epiglottis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Hyaline</a:t>
            </a: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= thyroid, cricoid, arytenoid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90" y="3098363"/>
            <a:ext cx="6394894" cy="306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0" y="0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4886337" y="327817"/>
            <a:ext cx="2419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GB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Larynx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0" y="0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3886200" y="6905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HISTOLOGY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3" name="Google Shape;253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6481" y="2306636"/>
            <a:ext cx="579769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6920024" y="2381250"/>
            <a:ext cx="8229600" cy="580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epithelium is this?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0" y="0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3886200" y="6905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HISTOLOGY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3" name="Google Shape;253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6481" y="2306636"/>
            <a:ext cx="579769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6920024" y="2381250"/>
            <a:ext cx="8229600" cy="580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epithelium is this?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Ciliated pseudostratified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columnar epithelium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223726" y="2343942"/>
            <a:ext cx="11744548" cy="43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Other features to remember:</a:t>
            </a:r>
            <a:endParaRPr/>
          </a:p>
          <a:p>
            <a:pPr marL="9144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Vocal cords: </a:t>
            </a: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Reike’s space</a:t>
            </a:r>
            <a:endParaRPr/>
          </a:p>
          <a:p>
            <a:pPr marL="9144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Trachea</a:t>
            </a: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: C-shaped cartilaginous rings</a:t>
            </a:r>
            <a:endParaRPr/>
          </a:p>
          <a:p>
            <a:pPr marL="9144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Bronchioles: few goblet cells, ciliated columnar &gt; ciliated cuboidal, clara cells (terminal)</a:t>
            </a:r>
            <a:endParaRPr/>
          </a:p>
          <a:p>
            <a:pPr marL="9144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Alveoli:</a:t>
            </a:r>
            <a:endParaRPr/>
          </a:p>
          <a:p>
            <a:pPr marL="1143000" lvl="0" indent="-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t1 pneumocytes</a:t>
            </a: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: squamous epithelial cells- thin barrier for diffusion, tight junctions</a:t>
            </a:r>
            <a:endParaRPr/>
          </a:p>
          <a:p>
            <a:pPr marL="11430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 b="1">
                <a:latin typeface="Trebuchet MS"/>
                <a:ea typeface="Trebuchet MS"/>
                <a:cs typeface="Trebuchet MS"/>
                <a:sym typeface="Trebuchet MS"/>
              </a:rPr>
              <a:t>t2 pneumocytes: </a:t>
            </a: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produce surfactant &gt; dec surface tension </a:t>
            </a:r>
            <a:endParaRPr/>
          </a:p>
          <a:p>
            <a:pPr marL="11430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pores of Kohn (equal aeration betw alveoli) &amp; alveolar macrophages (phagocytose)</a:t>
            </a:r>
            <a:endParaRPr/>
          </a:p>
          <a:p>
            <a:pPr marL="914400" lvl="0" indent="-1016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-76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0" y="0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3886200" y="6905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HISTOLOGY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Foetal Circulation: </a:t>
            </a:r>
            <a:endParaRPr sz="4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B6899-56A8-3671-F2AF-7A01F3826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91191" cy="4351338"/>
          </a:xfrm>
        </p:spPr>
        <p:txBody>
          <a:bodyPr>
            <a:norm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Lungs are of no use </a:t>
            </a:r>
          </a:p>
          <a:p>
            <a:r>
              <a:rPr lang="en-GB" sz="2000" dirty="0">
                <a:highlight>
                  <a:srgbClr val="FFFF00"/>
                </a:highlight>
              </a:rPr>
              <a:t>Blood is shunted away from the lungs </a:t>
            </a:r>
          </a:p>
          <a:p>
            <a:endParaRPr lang="en-GB" sz="2000" dirty="0"/>
          </a:p>
          <a:p>
            <a:r>
              <a:rPr lang="en-GB" sz="2000" b="1" u="sng" dirty="0"/>
              <a:t>Foetal circulation: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Blood enters foetus through umbilical vein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Blood shunted away from the liver by the ductus </a:t>
            </a:r>
            <a:r>
              <a:rPr lang="en-GB" sz="2000" dirty="0" err="1"/>
              <a:t>venousus</a:t>
            </a:r>
            <a:r>
              <a:rPr lang="en-GB" sz="2000" dirty="0"/>
              <a:t> to the IVC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Right atrium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Shunted through the foramen </a:t>
            </a:r>
            <a:r>
              <a:rPr lang="en-GB" sz="2000" dirty="0" err="1"/>
              <a:t>ovale</a:t>
            </a:r>
            <a:r>
              <a:rPr lang="en-GB" sz="2000" dirty="0"/>
              <a:t> to the left atrium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Shunted through the ductus </a:t>
            </a:r>
            <a:r>
              <a:rPr lang="en-GB" sz="2000" dirty="0" err="1"/>
              <a:t>arteriousus</a:t>
            </a:r>
            <a:r>
              <a:rPr lang="en-GB" sz="2000" dirty="0"/>
              <a:t> from the pulmonary artery to the aorta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Deoxygenated blood back to the placenta through umbilical arteries </a:t>
            </a:r>
          </a:p>
        </p:txBody>
      </p:sp>
    </p:spTree>
    <p:extLst>
      <p:ext uri="{BB962C8B-B14F-4D97-AF65-F5344CB8AC3E}">
        <p14:creationId xmlns:p14="http://schemas.microsoft.com/office/powerpoint/2010/main" val="2940587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etal circulation - Wikipedia">
            <a:extLst>
              <a:ext uri="{FF2B5EF4-FFF2-40B4-BE49-F238E27FC236}">
                <a16:creationId xmlns:a16="http://schemas.microsoft.com/office/drawing/2014/main" id="{A3571974-91A3-CF1E-5D5D-F6A6C7D9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0"/>
            <a:ext cx="786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71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etal Circulation Made Easy | Epomedicine">
            <a:extLst>
              <a:ext uri="{FF2B5EF4-FFF2-40B4-BE49-F238E27FC236}">
                <a16:creationId xmlns:a16="http://schemas.microsoft.com/office/drawing/2014/main" id="{2A0B3E62-AE9A-867D-AA30-0FE809D5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72" y="658996"/>
            <a:ext cx="7848439" cy="56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25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493993" y="1549816"/>
            <a:ext cx="495265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sz="1800" dirty="0"/>
              <a:t>Umbilical cord is ligated = no more blood supply from placenta </a:t>
            </a:r>
          </a:p>
          <a:p>
            <a:pPr marL="800100" indent="-457200">
              <a:spcBef>
                <a:spcPts val="0"/>
              </a:spcBef>
            </a:pPr>
            <a:endParaRPr lang="en-GB" sz="1800" dirty="0"/>
          </a:p>
          <a:p>
            <a:pPr marL="800100" indent="-457200">
              <a:spcBef>
                <a:spcPts val="0"/>
              </a:spcBef>
            </a:pPr>
            <a:r>
              <a:rPr lang="en-GB" sz="1800" dirty="0"/>
              <a:t>Pulmonary vascular resistance decreases as oxygen is filling the lungs </a:t>
            </a:r>
          </a:p>
          <a:p>
            <a:pPr marL="800100" indent="-457200">
              <a:spcBef>
                <a:spcPts val="0"/>
              </a:spcBef>
            </a:pPr>
            <a:endParaRPr lang="en-GB" sz="1800" dirty="0"/>
          </a:p>
          <a:p>
            <a:pPr marL="800100" indent="-457200">
              <a:spcBef>
                <a:spcPts val="0"/>
              </a:spcBef>
            </a:pPr>
            <a:r>
              <a:rPr lang="en-GB" sz="1800" dirty="0"/>
              <a:t>The pressure in the left atrium increases so the foramen </a:t>
            </a:r>
            <a:r>
              <a:rPr lang="en-GB" sz="1800" dirty="0" err="1"/>
              <a:t>ovale</a:t>
            </a:r>
            <a:r>
              <a:rPr lang="en-GB" sz="1800" dirty="0"/>
              <a:t> is closed shut </a:t>
            </a:r>
          </a:p>
          <a:p>
            <a:pPr marL="800100" indent="-457200">
              <a:spcBef>
                <a:spcPts val="0"/>
              </a:spcBef>
            </a:pPr>
            <a:endParaRPr lang="en-GB" sz="1800" dirty="0"/>
          </a:p>
          <a:p>
            <a:pPr marL="800100" indent="-457200">
              <a:spcBef>
                <a:spcPts val="0"/>
              </a:spcBef>
            </a:pPr>
            <a:r>
              <a:rPr lang="en-GB" sz="1800" dirty="0"/>
              <a:t>Ductus </a:t>
            </a:r>
            <a:r>
              <a:rPr lang="en-GB" sz="1800" dirty="0" err="1"/>
              <a:t>venousus</a:t>
            </a:r>
            <a:r>
              <a:rPr lang="en-GB" sz="1800" dirty="0"/>
              <a:t>, ductus </a:t>
            </a:r>
            <a:r>
              <a:rPr lang="en-GB" sz="1800" dirty="0" err="1"/>
              <a:t>arteriousus</a:t>
            </a:r>
            <a:r>
              <a:rPr lang="en-GB" sz="1800" dirty="0"/>
              <a:t> and umbilical vein later become remnants and ligaments. </a:t>
            </a:r>
          </a:p>
          <a:p>
            <a:pPr marL="800100" indent="-457200">
              <a:spcBef>
                <a:spcPts val="0"/>
              </a:spcBef>
            </a:pPr>
            <a:endParaRPr lang="en-GB" sz="1800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26459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First breath effects: </a:t>
            </a:r>
            <a:endParaRPr sz="4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razygallery.info | Circulatory system, Pediatric patients, Neonatal nurse">
            <a:extLst>
              <a:ext uri="{FF2B5EF4-FFF2-40B4-BE49-F238E27FC236}">
                <a16:creationId xmlns:a16="http://schemas.microsoft.com/office/drawing/2014/main" id="{EF5DDAC2-3B00-39A6-D68E-5997748E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7" y="1208650"/>
            <a:ext cx="6082747" cy="51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80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0" name="Google Shape;290;p35"/>
          <p:cNvSpPr txBox="1"/>
          <p:nvPr/>
        </p:nvSpPr>
        <p:spPr>
          <a:xfrm>
            <a:off x="0" y="-73819"/>
            <a:ext cx="121920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5"/>
          <p:cNvSpPr txBox="1"/>
          <p:nvPr/>
        </p:nvSpPr>
        <p:spPr>
          <a:xfrm>
            <a:off x="3677093" y="6905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RESPIRATORY PUMP</a:t>
            </a: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28" y="2362180"/>
            <a:ext cx="5658772" cy="445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2362180"/>
            <a:ext cx="52482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183441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36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How many layers of Gas exchange are there? </a:t>
            </a:r>
            <a:r>
              <a:rPr lang="en-GB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(from the alveolus to the red blood cell) </a:t>
            </a:r>
            <a:r>
              <a:rPr lang="en-GB" sz="36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96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 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C8826-97EE-3564-5343-470150E7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2769" y="58796"/>
            <a:ext cx="7395314" cy="7277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651774-FB2F-15F9-9A4A-08CCEF48123E}"/>
              </a:ext>
            </a:extLst>
          </p:cNvPr>
          <p:cNvSpPr/>
          <p:nvPr/>
        </p:nvSpPr>
        <p:spPr>
          <a:xfrm>
            <a:off x="2172217" y="3219980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7F524-7F79-50C1-1BCC-C2FEDE265E49}"/>
              </a:ext>
            </a:extLst>
          </p:cNvPr>
          <p:cNvSpPr/>
          <p:nvPr/>
        </p:nvSpPr>
        <p:spPr>
          <a:xfrm>
            <a:off x="7612235" y="3822954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87E70-7849-5B13-9E39-41B017D527C8}"/>
              </a:ext>
            </a:extLst>
          </p:cNvPr>
          <p:cNvSpPr/>
          <p:nvPr/>
        </p:nvSpPr>
        <p:spPr>
          <a:xfrm>
            <a:off x="7612235" y="4657841"/>
            <a:ext cx="1439000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ECFBA3-C033-D573-ECE9-2320362E5D73}"/>
              </a:ext>
            </a:extLst>
          </p:cNvPr>
          <p:cNvSpPr/>
          <p:nvPr/>
        </p:nvSpPr>
        <p:spPr>
          <a:xfrm>
            <a:off x="2091565" y="4246427"/>
            <a:ext cx="1300992" cy="68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3417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304800" y="1600201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lining alveoli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 of epithelial cells (type I pneumocytes)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Basement membrane of ^ cells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Interstitial space between alveoli epithelium and capillary endothelial cells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Basement membrane of capillary endothelium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Capillary endothelial cells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blood cell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 sz="2000" dirty="0">
              <a:latin typeface="Calibri"/>
              <a:ea typeface="Calibri"/>
              <a:cs typeface="Calibri"/>
              <a:sym typeface="Calibri"/>
            </a:endParaRPr>
          </a:p>
          <a:p>
            <a:pPr marL="800100" indent="-457200">
              <a:spcBef>
                <a:spcPts val="0"/>
              </a:spcBef>
            </a:pPr>
            <a:endParaRPr lang="en-GB" sz="2000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11577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36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How many layers of Gas exchange are there? </a:t>
            </a:r>
            <a:endParaRPr sz="36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0;p32">
            <a:extLst>
              <a:ext uri="{FF2B5EF4-FFF2-40B4-BE49-F238E27FC236}">
                <a16:creationId xmlns:a16="http://schemas.microsoft.com/office/drawing/2014/main" id="{E58A78E4-1392-22FC-4D60-8DE504DC10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9268" y="1666096"/>
            <a:ext cx="506571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8873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9168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Where are peripheral chemoreceptors found?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Control of Respiration: 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749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0" y="1563068"/>
            <a:ext cx="9168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Where are peripheral chemoreceptors found?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Aortic arch and carotid bodies (at the bifurcation) 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Control of Respiration: 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Untitled Document">
            <a:extLst>
              <a:ext uri="{FF2B5EF4-FFF2-40B4-BE49-F238E27FC236}">
                <a16:creationId xmlns:a16="http://schemas.microsoft.com/office/drawing/2014/main" id="{F51D84F4-E22E-FBCA-1358-914F5B57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69" y="768969"/>
            <a:ext cx="3205698" cy="55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42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GB" sz="40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Centrall</a:t>
            </a: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vs peripheral chemoreceptors: 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entral Chemoreceptor vs Peripheral Chemoreceptor in Respiration [Biology,  MCAT, USMLE] – Moosmosis">
            <a:extLst>
              <a:ext uri="{FF2B5EF4-FFF2-40B4-BE49-F238E27FC236}">
                <a16:creationId xmlns:a16="http://schemas.microsoft.com/office/drawing/2014/main" id="{34438C19-2F63-21A1-C13A-4272F91C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4" y="1342885"/>
            <a:ext cx="8423470" cy="53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55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278296" y="1743425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0">
              <a:spcBef>
                <a:spcPts val="0"/>
              </a:spcBef>
              <a:buNone/>
            </a:pPr>
            <a:r>
              <a:rPr lang="en-GB" dirty="0"/>
              <a:t>Central chemoreceptors: </a:t>
            </a:r>
          </a:p>
          <a:p>
            <a:pPr marL="342900" indent="0">
              <a:spcBef>
                <a:spcPts val="0"/>
              </a:spcBef>
              <a:buNone/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Respond to very small increases in the pCO2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Stimulated by an increase in H+ concentration in the CSF 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Main respiratory drive in healthy people is CO2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GB" sz="4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Central vs peripheral chemoreceptors: 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2;p5">
            <a:extLst>
              <a:ext uri="{FF2B5EF4-FFF2-40B4-BE49-F238E27FC236}">
                <a16:creationId xmlns:a16="http://schemas.microsoft.com/office/drawing/2014/main" id="{A1ACC145-5D0E-FAC5-12F6-E520C57F50AC}"/>
              </a:ext>
            </a:extLst>
          </p:cNvPr>
          <p:cNvSpPr txBox="1">
            <a:spLocks/>
          </p:cNvSpPr>
          <p:nvPr/>
        </p:nvSpPr>
        <p:spPr>
          <a:xfrm>
            <a:off x="6096000" y="1743424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Peripheral Chemoreceptors: </a:t>
            </a: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Respond to large reductions in pO2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Respond to increase in H+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023FE-26EB-7204-D480-F156DE2C9FAB}"/>
              </a:ext>
            </a:extLst>
          </p:cNvPr>
          <p:cNvSpPr/>
          <p:nvPr/>
        </p:nvSpPr>
        <p:spPr>
          <a:xfrm>
            <a:off x="7018020" y="4320540"/>
            <a:ext cx="4457700" cy="2226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Clinical importance: 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COPD patients with chronically high CO2 don’t respond to central chemoreceptor stimulation anymore so their respiratory drive is hypoxic which means they mainly respond to peripheral chemoreceptor stimulation </a:t>
            </a:r>
          </a:p>
        </p:txBody>
      </p:sp>
    </p:spTree>
    <p:extLst>
      <p:ext uri="{BB962C8B-B14F-4D97-AF65-F5344CB8AC3E}">
        <p14:creationId xmlns:p14="http://schemas.microsoft.com/office/powerpoint/2010/main" val="3267057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11577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5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FEEDBACK: </a:t>
            </a:r>
            <a:endParaRPr sz="5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C185-55B3-DC1F-9903-8989BD69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607" y="1622429"/>
            <a:ext cx="4068786" cy="40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29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QUESTION TIME:</a:t>
            </a:r>
            <a:endParaRPr sz="4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440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871810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Which cells secrete surfactant?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When is it released?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Why is it released?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What happens in surfactant deficiency?  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SAQ: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878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393072" y="1563068"/>
            <a:ext cx="117989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Which cells secrete surfactant? </a:t>
            </a:r>
          </a:p>
          <a:p>
            <a:pPr marL="800100" indent="-457200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Type 2 pneumocytes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When is it released? </a:t>
            </a:r>
          </a:p>
          <a:p>
            <a:pPr marL="800100" indent="-457200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34 weeks gestation with a significant increase in the 2 weeks prior to birth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Why is it released?  </a:t>
            </a:r>
          </a:p>
          <a:p>
            <a:pPr marL="800100" indent="-457200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Decreases surface tension of alveoli so they can expand easily </a:t>
            </a:r>
          </a:p>
          <a:p>
            <a:pPr marL="800100" indent="-457200">
              <a:spcBef>
                <a:spcPts val="0"/>
              </a:spcBef>
            </a:pPr>
            <a:endParaRPr lang="en-GB" dirty="0">
              <a:solidFill>
                <a:srgbClr val="00B050"/>
              </a:solidFill>
            </a:endParaRPr>
          </a:p>
          <a:p>
            <a:pPr marL="800100" indent="-457200">
              <a:spcBef>
                <a:spcPts val="0"/>
              </a:spcBef>
            </a:pPr>
            <a:r>
              <a:rPr lang="en-GB" dirty="0"/>
              <a:t>What happens in surfactant deficiency? </a:t>
            </a:r>
          </a:p>
          <a:p>
            <a:pPr marL="800100" indent="-457200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Respiratory distress syndrome </a:t>
            </a:r>
            <a:endParaRPr lang="en-GB"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SAQ: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577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7"/>
          <p:cNvSpPr txBox="1">
            <a:spLocks noGrp="1"/>
          </p:cNvSpPr>
          <p:nvPr>
            <p:ph type="body" idx="1"/>
          </p:nvPr>
        </p:nvSpPr>
        <p:spPr>
          <a:xfrm>
            <a:off x="415600" y="2127476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Which of the following gives the greatest stimulus to increase breathing rate?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High concentration of arterial CO2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Low concentration of arterial O2 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Desaturation of haemoglobin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Low arterial pH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159E273E-CD8D-E1D7-E52D-9C5D4A52E1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948" y="175324"/>
            <a:ext cx="11579127" cy="1167921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 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C8826-97EE-3564-5343-470150E7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2769" y="58796"/>
            <a:ext cx="7395314" cy="72777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7F524-7F79-50C1-1BCC-C2FEDE265E49}"/>
              </a:ext>
            </a:extLst>
          </p:cNvPr>
          <p:cNvSpPr/>
          <p:nvPr/>
        </p:nvSpPr>
        <p:spPr>
          <a:xfrm>
            <a:off x="7612235" y="3822954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87E70-7849-5B13-9E39-41B017D527C8}"/>
              </a:ext>
            </a:extLst>
          </p:cNvPr>
          <p:cNvSpPr/>
          <p:nvPr/>
        </p:nvSpPr>
        <p:spPr>
          <a:xfrm>
            <a:off x="7612235" y="4657841"/>
            <a:ext cx="1439000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ECFBA3-C033-D573-ECE9-2320362E5D73}"/>
              </a:ext>
            </a:extLst>
          </p:cNvPr>
          <p:cNvSpPr/>
          <p:nvPr/>
        </p:nvSpPr>
        <p:spPr>
          <a:xfrm>
            <a:off x="2091565" y="4246427"/>
            <a:ext cx="1300992" cy="68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9220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7"/>
          <p:cNvSpPr txBox="1">
            <a:spLocks noGrp="1"/>
          </p:cNvSpPr>
          <p:nvPr>
            <p:ph type="body" idx="1"/>
          </p:nvPr>
        </p:nvSpPr>
        <p:spPr>
          <a:xfrm>
            <a:off x="415600" y="2127476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Which of the following gives the greatest stimulus to increase breathing rate?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High concentration of arterial CO2</a:t>
            </a:r>
            <a:endParaRPr dirty="0">
              <a:solidFill>
                <a:srgbClr val="00B05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Low concentration of arterial O2 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Desaturation of haemoglobin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Low arterial pH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159E273E-CD8D-E1D7-E52D-9C5D4A52E1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745" y="175324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58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body" idx="1"/>
          </p:nvPr>
        </p:nvSpPr>
        <p:spPr>
          <a:xfrm>
            <a:off x="415600" y="204307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Respiratory acidosis will have which of the following?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High CO2, low pH, low bicarbonate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High CO2, high pH, high bicarbonate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Low CO2, low pH, high bicarbonate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High CO2, low pH, high bicarbonate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5BFB92B3-0E0D-2C25-DD61-2EC1D1EC5F53}"/>
              </a:ext>
            </a:extLst>
          </p:cNvPr>
          <p:cNvSpPr txBox="1">
            <a:spLocks/>
          </p:cNvSpPr>
          <p:nvPr/>
        </p:nvSpPr>
        <p:spPr>
          <a:xfrm>
            <a:off x="285335" y="391206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>
                <a:schemeClr val="dk1"/>
              </a:buClr>
              <a:buSzPts val="1800"/>
            </a:pPr>
            <a:r>
              <a:rPr lang="en-GB" sz="6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lang="en-GB"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body" idx="1"/>
          </p:nvPr>
        </p:nvSpPr>
        <p:spPr>
          <a:xfrm>
            <a:off x="415600" y="204307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Respiratory acidosis will have which of the following?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High CO2, low pH, low bicarbonate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High CO2, high pH, high bicarbonate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Low CO2, low pH, high bicarbonate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buClr>
                <a:srgbClr val="000000"/>
              </a:buClr>
              <a:buFont typeface="+mj-lt"/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High CO2, low pH, high bicarbonate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5BFB92B3-0E0D-2C25-DD61-2EC1D1EC5F53}"/>
              </a:ext>
            </a:extLst>
          </p:cNvPr>
          <p:cNvSpPr txBox="1">
            <a:spLocks/>
          </p:cNvSpPr>
          <p:nvPr/>
        </p:nvSpPr>
        <p:spPr>
          <a:xfrm>
            <a:off x="285335" y="391206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>
                <a:schemeClr val="dk1"/>
              </a:buClr>
              <a:buSzPts val="1800"/>
            </a:pPr>
            <a:r>
              <a:rPr lang="en-GB" sz="6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lang="en-GB"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653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body" idx="1"/>
          </p:nvPr>
        </p:nvSpPr>
        <p:spPr>
          <a:xfrm>
            <a:off x="415600" y="204307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Which of the following structures are not part of the upper respiratory tract?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Paranasal sinuses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Nose and nasal passages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Pharynx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Larynx (below vocal cords) 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5BFB92B3-0E0D-2C25-DD61-2EC1D1EC5F53}"/>
              </a:ext>
            </a:extLst>
          </p:cNvPr>
          <p:cNvSpPr txBox="1">
            <a:spLocks/>
          </p:cNvSpPr>
          <p:nvPr/>
        </p:nvSpPr>
        <p:spPr>
          <a:xfrm>
            <a:off x="285335" y="391206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>
                <a:schemeClr val="dk1"/>
              </a:buClr>
              <a:buSzPts val="1800"/>
            </a:pPr>
            <a:r>
              <a:rPr lang="en-GB" sz="6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lang="en-GB"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644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body" idx="1"/>
          </p:nvPr>
        </p:nvSpPr>
        <p:spPr>
          <a:xfrm>
            <a:off x="415600" y="204307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Which of the following structures are not part of the upper respiratory tract?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Paranasal sinuses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Nose and nasal passages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Pharynx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Larynx (below vocal cords) </a:t>
            </a:r>
            <a:endParaRPr dirty="0">
              <a:solidFill>
                <a:srgbClr val="00B050"/>
              </a:solidFill>
            </a:endParaRPr>
          </a:p>
          <a:p>
            <a:pPr marL="152396" indent="0">
              <a:spcBef>
                <a:spcPts val="2133"/>
              </a:spcBef>
              <a:buClr>
                <a:srgbClr val="000000"/>
              </a:buClr>
              <a:buNone/>
            </a:pPr>
            <a:r>
              <a:rPr lang="en-GB" dirty="0">
                <a:solidFill>
                  <a:srgbClr val="000000"/>
                </a:solidFill>
              </a:rPr>
              <a:t>The true vocal cords mark the division between the upper and lower respiratory tract.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5BFB92B3-0E0D-2C25-DD61-2EC1D1EC5F53}"/>
              </a:ext>
            </a:extLst>
          </p:cNvPr>
          <p:cNvSpPr txBox="1">
            <a:spLocks/>
          </p:cNvSpPr>
          <p:nvPr/>
        </p:nvSpPr>
        <p:spPr>
          <a:xfrm>
            <a:off x="285335" y="391206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>
                <a:schemeClr val="dk1"/>
              </a:buClr>
              <a:buSzPts val="1800"/>
            </a:pPr>
            <a:r>
              <a:rPr lang="en-GB" sz="6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lang="en-GB"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846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body" idx="1"/>
          </p:nvPr>
        </p:nvSpPr>
        <p:spPr>
          <a:xfrm>
            <a:off x="415600" y="204307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Which of the following statements is true?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inspiration, the diaphragm contracts upwards to create positive pressure in the chest, which allows the body to inhale oxygen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expiration, the diaphragm relaxes downwards to create negative pressure in the thorax, allowing the body to exhale carbon dioxide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inspiration, the diaphragm contracts downward to create negative pressure in the thorax, allowing the body to inhale oxygen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expiration, the diaphragm contracts upwards to create negative pressure, allowing for the expiration of oxygen 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5BFB92B3-0E0D-2C25-DD61-2EC1D1EC5F53}"/>
              </a:ext>
            </a:extLst>
          </p:cNvPr>
          <p:cNvSpPr txBox="1">
            <a:spLocks/>
          </p:cNvSpPr>
          <p:nvPr/>
        </p:nvSpPr>
        <p:spPr>
          <a:xfrm>
            <a:off x="285335" y="391206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>
                <a:schemeClr val="dk1"/>
              </a:buClr>
              <a:buSzPts val="1800"/>
            </a:pPr>
            <a:r>
              <a:rPr lang="en-GB" sz="6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lang="en-GB"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422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>
            <a:spLocks noGrp="1"/>
          </p:cNvSpPr>
          <p:nvPr>
            <p:ph type="body" idx="1"/>
          </p:nvPr>
        </p:nvSpPr>
        <p:spPr>
          <a:xfrm>
            <a:off x="415600" y="204307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Which of the following statements is true?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inspiration, the diaphragm contracts upwards to create positive pressure in the chest, which allows the body to inhale oxygen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expiration, the diaphragm relaxes downwards to create negative pressure in the thorax, allowing the body to exhale carbon dioxide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B050"/>
                </a:solidFill>
              </a:rPr>
              <a:t>During inspiration, the diaphragm contracts downward to create negative pressure in the thorax, allowing the body to inhale oxygen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0000"/>
                </a:solidFill>
              </a:rPr>
              <a:t>During expiration, the diaphragm contracts upwards to create negative pressure, allowing for the expiration of oxygen </a:t>
            </a:r>
            <a:endParaRPr dirty="0">
              <a:solidFill>
                <a:srgbClr val="000000"/>
              </a:solidFill>
            </a:endParaRPr>
          </a:p>
          <a:p>
            <a:pPr marL="666746" indent="-514350">
              <a:spcBef>
                <a:spcPts val="2133"/>
              </a:spcBef>
              <a:buClr>
                <a:srgbClr val="000000"/>
              </a:buClr>
              <a:buFont typeface="+mj-lt"/>
              <a:buAutoNum type="alphaLcParenR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Google Shape;130;p6">
            <a:extLst>
              <a:ext uri="{FF2B5EF4-FFF2-40B4-BE49-F238E27FC236}">
                <a16:creationId xmlns:a16="http://schemas.microsoft.com/office/drawing/2014/main" id="{5BFB92B3-0E0D-2C25-DD61-2EC1D1EC5F53}"/>
              </a:ext>
            </a:extLst>
          </p:cNvPr>
          <p:cNvSpPr txBox="1">
            <a:spLocks/>
          </p:cNvSpPr>
          <p:nvPr/>
        </p:nvSpPr>
        <p:spPr>
          <a:xfrm>
            <a:off x="285335" y="391206"/>
            <a:ext cx="11621330" cy="1167922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Clr>
                <a:schemeClr val="dk1"/>
              </a:buClr>
              <a:buSzPts val="1800"/>
            </a:pPr>
            <a:r>
              <a:rPr lang="en-GB" sz="60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SBA:</a:t>
            </a:r>
            <a:endParaRPr lang="en-GB"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4827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What are structures?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A=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F=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G=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327C4-2546-06EE-265A-7A1AB8B1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185" y="466215"/>
            <a:ext cx="3676936" cy="61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220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sz="half" idx="1"/>
          </p:nvPr>
        </p:nvSpPr>
        <p:spPr>
          <a:xfrm>
            <a:off x="1143349" y="1563068"/>
            <a:ext cx="62624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What are structures?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A= primary bronchus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F=Terminal bronchioles </a:t>
            </a:r>
          </a:p>
          <a:p>
            <a:pPr marL="800100" indent="-457200">
              <a:spcBef>
                <a:spcPts val="0"/>
              </a:spcBef>
            </a:pPr>
            <a:endParaRPr lang="en-GB" dirty="0"/>
          </a:p>
          <a:p>
            <a:pPr marL="800100" indent="-457200">
              <a:spcBef>
                <a:spcPts val="0"/>
              </a:spcBef>
            </a:pPr>
            <a:r>
              <a:rPr lang="en-GB" dirty="0"/>
              <a:t>G= Respiratory bronchioles </a:t>
            </a:r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11577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327C4-2546-06EE-265A-7A1AB8B1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185" y="466215"/>
            <a:ext cx="3676936" cy="61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93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E097-A3FA-934D-62EB-9C9109111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432409" cy="4351338"/>
          </a:xfrm>
        </p:spPr>
        <p:txBody>
          <a:bodyPr/>
          <a:lstStyle/>
          <a:p>
            <a:r>
              <a:rPr lang="en-GB" dirty="0"/>
              <a:t>Resources used: </a:t>
            </a:r>
            <a:r>
              <a:rPr lang="en-GB" dirty="0" err="1"/>
              <a:t>TeachMeAnatomy</a:t>
            </a:r>
            <a:r>
              <a:rPr lang="en-GB" dirty="0"/>
              <a:t>, phase 1 drive (KP notes), Anatomy handbook </a:t>
            </a:r>
          </a:p>
          <a:p>
            <a:endParaRPr lang="en-GB" dirty="0"/>
          </a:p>
          <a:p>
            <a:r>
              <a:rPr lang="en-GB" dirty="0"/>
              <a:t>Hope you found this useful!!</a:t>
            </a:r>
          </a:p>
          <a:p>
            <a:endParaRPr lang="en-GB" dirty="0"/>
          </a:p>
          <a:p>
            <a:r>
              <a:rPr lang="en-GB" dirty="0"/>
              <a:t>Any questions: </a:t>
            </a:r>
            <a:r>
              <a:rPr lang="en-GB" dirty="0">
                <a:hlinkClick r:id="rId2"/>
              </a:rPr>
              <a:t>ralhalabi1@sheffield.ac.uk</a:t>
            </a:r>
            <a:r>
              <a:rPr lang="en-GB" dirty="0"/>
              <a:t> </a:t>
            </a:r>
          </a:p>
        </p:txBody>
      </p:sp>
      <p:sp>
        <p:nvSpPr>
          <p:cNvPr id="5" name="Google Shape;130;p6">
            <a:extLst>
              <a:ext uri="{FF2B5EF4-FFF2-40B4-BE49-F238E27FC236}">
                <a16:creationId xmlns:a16="http://schemas.microsoft.com/office/drawing/2014/main" id="{75477A62-C76D-2BD7-71A8-0C493FFE1672}"/>
              </a:ext>
            </a:extLst>
          </p:cNvPr>
          <p:cNvSpPr txBox="1"/>
          <p:nvPr/>
        </p:nvSpPr>
        <p:spPr>
          <a:xfrm>
            <a:off x="278296" y="211577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Conclusion:</a:t>
            </a:r>
            <a:endParaRPr sz="4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67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 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C8826-97EE-3564-5343-470150E7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2769" y="58796"/>
            <a:ext cx="7395314" cy="72777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7F524-7F79-50C1-1BCC-C2FEDE265E49}"/>
              </a:ext>
            </a:extLst>
          </p:cNvPr>
          <p:cNvSpPr/>
          <p:nvPr/>
        </p:nvSpPr>
        <p:spPr>
          <a:xfrm>
            <a:off x="7612235" y="3822954"/>
            <a:ext cx="1300992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87E70-7849-5B13-9E39-41B017D527C8}"/>
              </a:ext>
            </a:extLst>
          </p:cNvPr>
          <p:cNvSpPr/>
          <p:nvPr/>
        </p:nvSpPr>
        <p:spPr>
          <a:xfrm>
            <a:off x="7612235" y="4657841"/>
            <a:ext cx="1439000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86300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 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C8826-97EE-3564-5343-470150E7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2769" y="58796"/>
            <a:ext cx="7395314" cy="7277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87E70-7849-5B13-9E39-41B017D527C8}"/>
              </a:ext>
            </a:extLst>
          </p:cNvPr>
          <p:cNvSpPr/>
          <p:nvPr/>
        </p:nvSpPr>
        <p:spPr>
          <a:xfrm>
            <a:off x="7612235" y="4657841"/>
            <a:ext cx="1439000" cy="27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712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GB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Anatomy: </a:t>
            </a:r>
            <a:endParaRPr sz="48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C8826-97EE-3564-5343-470150E7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32769" y="58796"/>
            <a:ext cx="7395314" cy="72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8832</TotalTime>
  <Words>2813</Words>
  <Application>Microsoft Office PowerPoint</Application>
  <PresentationFormat>Widescreen</PresentationFormat>
  <Paragraphs>445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Radley</vt:lpstr>
      <vt:lpstr>Courier New</vt:lpstr>
      <vt:lpstr>Calibri Light</vt:lpstr>
      <vt:lpstr>Calibri</vt:lpstr>
      <vt:lpstr>Trebuchet MS</vt:lpstr>
      <vt:lpstr>Arial</vt:lpstr>
      <vt:lpstr>Wingdings</vt:lpstr>
      <vt:lpstr>Noto Sans Symbols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Pharynx</vt:lpstr>
      <vt:lpstr>Larynx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SBA:</vt:lpstr>
      <vt:lpstr>SBA: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Alhalabi</dc:creator>
  <cp:lastModifiedBy>Raneem Alhalabi</cp:lastModifiedBy>
  <cp:revision>5</cp:revision>
  <dcterms:modified xsi:type="dcterms:W3CDTF">2022-11-30T15:42:54Z</dcterms:modified>
</cp:coreProperties>
</file>