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Radley"/>
      <p:regular r:id="rId30"/>
      <p: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qQOeZmC2oez3BnOQ/jaevN/E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dley-italic.fntdata"/><Relationship Id="rId30" Type="http://schemas.openxmlformats.org/officeDocument/2006/relationships/font" Target="fonts/Radley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cc67cdd0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Timing - Does the cough wake you up at night? - Nice to gain patient marks and can link to heart failure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Frothy pink sputum -? pulmonary oedema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Rusty sputum -&gt; pneumonia</a:t>
            </a:r>
            <a:endParaRPr/>
          </a:p>
        </p:txBody>
      </p:sp>
      <p:sp>
        <p:nvSpPr>
          <p:cNvPr id="168" name="Google Shape;168;g13cc67cdd0a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cc67cdd0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For every single history, you MUST ask about these 3 systemic symptoms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It would be on the harder side but you could get a history with non-specific symptoms such as weight loss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7" name="Google Shape;177;g13cc67cdd0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cc67cdd0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As much as you need a good structure, don’t be afraid to jump between sections if this is how the conversation flows - builds good rapport.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6" name="Google Shape;186;g13cc67cdd0a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cc67cdd0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Recreational drugs - This is a question we ask everyone but do you take any recreational drugs?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Does anyone know which Anti-HTN may be of note? ACE inhibitors - dry cough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5" name="Google Shape;195;g13cc67cdd0a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cc67cdd0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How have these symptoms been affecting you around the house? Have you been managing okay? </a:t>
            </a:r>
            <a:endParaRPr/>
          </a:p>
        </p:txBody>
      </p:sp>
      <p:sp>
        <p:nvSpPr>
          <p:cNvPr id="204" name="Google Shape;204;g13cc67cdd0a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cc67cdd0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actors may have in their mark scheme: Do not mention FH of lung cancer unless specifically asked so you need to ask about specific conditions that may be of relevance in the scenario. </a:t>
            </a:r>
            <a:endParaRPr/>
          </a:p>
        </p:txBody>
      </p:sp>
      <p:sp>
        <p:nvSpPr>
          <p:cNvPr id="213" name="Google Shape;213;g13cc67cdd0a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cc67cdd0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" name="Google Shape;222;g13cc67cdd0a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cc67cdd0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You MUST do this!</a:t>
            </a:r>
            <a:endParaRPr/>
          </a:p>
        </p:txBody>
      </p:sp>
      <p:sp>
        <p:nvSpPr>
          <p:cNvPr id="231" name="Google Shape;231;g13cc67cdd0a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ce5dcfd5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How have these symptoms been affecting you around the house? Have you been managing okay? </a:t>
            </a:r>
            <a:endParaRPr/>
          </a:p>
        </p:txBody>
      </p:sp>
      <p:sp>
        <p:nvSpPr>
          <p:cNvPr id="240" name="Google Shape;240;g13ce5dcfd53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ce5dcfd53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9" name="Google Shape;249;g13ce5dcfd53_1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ce5dcfd53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8" name="Google Shape;258;g13ce5dcfd53_1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cc67cdd0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Don’t </a:t>
            </a:r>
            <a:endParaRPr/>
          </a:p>
        </p:txBody>
      </p:sp>
      <p:sp>
        <p:nvSpPr>
          <p:cNvPr id="276" name="Google Shape;276;g13cc67cdd0a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cc67cdd0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5" name="Google Shape;285;g13cc67cdd0a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4" name="Google Shape;29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People do not get 3 marks normally, on average most people get 2</a:t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cc67cdd0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Introduce - Name, Role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Identify - Name, DOB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Informed Consent - Explain what you are doing and then ask if okay</a:t>
            </a:r>
            <a:endParaRPr/>
          </a:p>
        </p:txBody>
      </p:sp>
      <p:sp>
        <p:nvSpPr>
          <p:cNvPr id="123" name="Google Shape;123;g13cc67cdd0a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cc67cdd0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the OSCE station, you’ll be given a small description of what the problem might be e.g cough but you should still use an open question</a:t>
            </a:r>
            <a:endParaRPr/>
          </a:p>
        </p:txBody>
      </p:sp>
      <p:sp>
        <p:nvSpPr>
          <p:cNvPr id="132" name="Google Shape;132;g13cc67cdd0a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cc67cdd0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g13cc67cdd0a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cc67cdd0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Site - Can you show me where the pain was?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Onset - Good to ask what were you doing when the pain started?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Radiation - Show me where the pain moved 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Severity - Make sure you explain what is 0 and what is 10 - picky but helps you gain those patient marks</a:t>
            </a:r>
            <a:endParaRPr/>
          </a:p>
        </p:txBody>
      </p:sp>
      <p:sp>
        <p:nvSpPr>
          <p:cNvPr id="150" name="Google Shape;150;g13cc67cdd0a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cc67cdd0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Severity is really important - How long could </a:t>
            </a:r>
            <a:r>
              <a:rPr lang="en-US"/>
              <a:t>you walk before and how long can you walk now? How many flights of stairs could you climb before getting breathless and how many now etc? - Comparison is key</a:t>
            </a:r>
            <a:endParaRPr/>
          </a:p>
        </p:txBody>
      </p:sp>
      <p:sp>
        <p:nvSpPr>
          <p:cNvPr id="159" name="Google Shape;159;g13cc67cdd0a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almostadoctor.co.uk/differentials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8035" y="-875912"/>
            <a:ext cx="7475929" cy="747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cc67cdd0a_0_47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Cough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Onset - When did it start?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Character - Can you describe the cough? Is it productive? What colour is it? How much cough are you producing?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Timing - How often?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Exacerbating/Relieving Factors - Does anything make the cough better/worse?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Colour - Blood -&gt; Fresh blood or dark? How much blood i.e. was it mixed in with sputum or only blood? </a:t>
            </a:r>
            <a:endParaRPr/>
          </a:p>
        </p:txBody>
      </p:sp>
      <p:sp>
        <p:nvSpPr>
          <p:cNvPr id="171" name="Google Shape;171;g13cc67cdd0a_0_4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3cc67cdd0a_0_47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13cc67cdd0a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3cc67cdd0a_0_47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History Taking Structure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cc67cdd0a_0_55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Other Respiratory Complaints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Wheeze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Leg swelling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Systemic symptoms: Weight loss, fever, night sweats</a:t>
            </a:r>
            <a:endParaRPr/>
          </a:p>
        </p:txBody>
      </p:sp>
      <p:sp>
        <p:nvSpPr>
          <p:cNvPr id="180" name="Google Shape;180;g13cc67cdd0a_0_5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3cc67cdd0a_0_55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13cc67cdd0a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3cc67cdd0a_0_55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History Taking Structure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cc67cdd0a_0_63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Previous Medical conditions including resp/cardiac problems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Previous Surgeries?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yes, explore more…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E.g. PMH of DVT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you currently taking any medication for this?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3cc67cdd0a_0_6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3cc67cdd0a_0_63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13cc67cdd0a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3cc67cdd0a_0_63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Past Medical/Surgical History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cc67cdd0a_0_71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Prescribed Medications?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 the counter medications?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Recreational drugs? - MUST ASK!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drugs; Inhalers, Steroids, Antibiotics, Anti-HTN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yes to these, ask when did they start taking them? Any side effects?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Allergies?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yes, what happens when you have this? </a:t>
            </a:r>
            <a:endParaRPr/>
          </a:p>
        </p:txBody>
      </p:sp>
      <p:sp>
        <p:nvSpPr>
          <p:cNvPr id="198" name="Google Shape;198;g13cc67cdd0a_0_7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3cc67cdd0a_0_71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3cc67cdd0a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3cc67cdd0a_0_71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Drug History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cc67cdd0a_0_79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Smoking</a:t>
            </a:r>
            <a:r>
              <a:rPr lang="en-US"/>
              <a:t>? - How much? How long for?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 smoker -&gt; Same questions + When did you stop?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Occupation</a:t>
            </a:r>
            <a:r>
              <a:rPr lang="en-US"/>
              <a:t> - Exposure to irritants like </a:t>
            </a:r>
            <a:r>
              <a:rPr lang="en-US"/>
              <a:t>asbestos</a:t>
            </a:r>
            <a:r>
              <a:rPr lang="en-US"/>
              <a:t>, coal, dust etc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 - Who do they live with?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Hobbies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Recent Foreign Travel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suspecting infection, is anyone else at home affected? </a:t>
            </a:r>
            <a:endParaRPr/>
          </a:p>
        </p:txBody>
      </p:sp>
      <p:sp>
        <p:nvSpPr>
          <p:cNvPr id="207" name="Google Shape;207;g13cc67cdd0a_0_79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3cc67cdd0a_0_79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13cc67cdd0a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3cc67cdd0a_0_79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cc67cdd0a_0_87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there any conditions that seem to run in the family?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aware, they may say NO but you need to dive deeper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‘For </a:t>
            </a:r>
            <a:r>
              <a:rPr lang="en-US"/>
              <a:t>example, lung cancer, cystic fibrosis etc’ </a:t>
            </a:r>
            <a:endParaRPr/>
          </a:p>
        </p:txBody>
      </p:sp>
      <p:sp>
        <p:nvSpPr>
          <p:cNvPr id="216" name="Google Shape;216;g13cc67cdd0a_0_8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3cc67cdd0a_0_87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13cc67cdd0a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3cc67cdd0a_0_87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cc67cdd0a_0_95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Gets you patient marks as it shows you’ve been listening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Helps to buy you time if you need to think of what more to ask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Patients will often help you out in OSCE settings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‘Is there anything else you think I have missed’ </a:t>
            </a:r>
            <a:endParaRPr/>
          </a:p>
        </p:txBody>
      </p:sp>
      <p:sp>
        <p:nvSpPr>
          <p:cNvPr id="225" name="Google Shape;225;g13cc67cdd0a_0_9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3cc67cdd0a_0_95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13cc67cdd0a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3cc67cdd0a_0_95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Summarising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cc67cdd0a_0_103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Ideas - ‘Have you got any idea what might be going on’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Concerns - ‘Is there </a:t>
            </a:r>
            <a:r>
              <a:rPr lang="en-US"/>
              <a:t>anything in particular you are worried about’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Expectations - ‘What were you hoping for from todays consultation?’</a:t>
            </a:r>
            <a:endParaRPr/>
          </a:p>
        </p:txBody>
      </p:sp>
      <p:sp>
        <p:nvSpPr>
          <p:cNvPr id="234" name="Google Shape;234;g13cc67cdd0a_0_10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3cc67cdd0a_0_103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13cc67cdd0a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3cc67cdd0a_0_103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ce5dcfd53_1_7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https://almostadoctor.co.uk/differentials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3ce5dcfd53_1_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3ce5dcfd53_1_7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13ce5dcfd53_1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3ce5dcfd53_1_7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Differentials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ce5dcfd53_1_32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Station 5 - Shortness of Breath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GP and a 23 year old girl has come in complaining of shortness of breath. You have 7 minutes to speak to the patient and take a history.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3ce5dcfd53_1_32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3ce5dcfd53_1_32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13ce5dcfd53_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3ce5dcfd53_1_32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 Time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2b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Vansh Asher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Thursday 14th July 6pm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Respiratory History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ce5dcfd53_1_40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do you think is the most likely diagnosis?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Name 1 investigation you might order to help you confirm the diagnosis?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3ce5dcfd53_1_40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13ce5dcfd53_1_40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13ce5dcfd53_1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3ce5dcfd53_1_40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Know the framework inside out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Don’t stress too much about getting the diagnosis - this only counts for 1 mark in the OSCE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Don’t ever panic taking a history, if you forget what else to ask for HoPC, do the other sections and come back to it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Don’t be afraid to take a pause in the history: I’m just going to think if I have forgotten anything, give me a minute…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Practice again and again to start with then closer to the exam start practising against the clock</a:t>
            </a:r>
            <a:endParaRPr/>
          </a:p>
        </p:txBody>
      </p:sp>
      <p:sp>
        <p:nvSpPr>
          <p:cNvPr id="270" name="Google Shape;270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cc67cdd0a_0_111"/>
          <p:cNvSpPr txBox="1"/>
          <p:nvPr>
            <p:ph idx="1" type="body"/>
          </p:nvPr>
        </p:nvSpPr>
        <p:spPr>
          <a:xfrm>
            <a:off x="1981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If you have nothing to do on placement, find a room with other </a:t>
            </a:r>
            <a:r>
              <a:rPr lang="en-US"/>
              <a:t>students and practice histories/examinations on each other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Don’t worry too much about revising 2a content for diagnoses, you’ve already passed 2a, focus on the steps of histories/examinations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Summarising is your best friend at buying you time when you go blank in a station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Just being friendly can get you easy patient marks</a:t>
            </a:r>
            <a:endParaRPr/>
          </a:p>
        </p:txBody>
      </p:sp>
      <p:sp>
        <p:nvSpPr>
          <p:cNvPr id="279" name="Google Shape;279;g13cc67cdd0a_0_111"/>
          <p:cNvSpPr txBox="1"/>
          <p:nvPr/>
        </p:nvSpPr>
        <p:spPr>
          <a:xfrm>
            <a:off x="304800" y="239712"/>
            <a:ext cx="115560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3cc67cdd0a_0_111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Tips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3cc67cdd0a_0_11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g13cc67cdd0a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cc67cdd0a_0_119"/>
          <p:cNvSpPr txBox="1"/>
          <p:nvPr>
            <p:ph idx="1" type="body"/>
          </p:nvPr>
        </p:nvSpPr>
        <p:spPr>
          <a:xfrm>
            <a:off x="1981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Geeky Medics is great for watching videos and having the checklists BUT the mark scheme is based on the Clinical Examination Handbook on Minerva so use this as your guide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OSCE Stop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Almostadoctor</a:t>
            </a:r>
            <a:endParaRPr/>
          </a:p>
        </p:txBody>
      </p:sp>
      <p:sp>
        <p:nvSpPr>
          <p:cNvPr id="288" name="Google Shape;288;g13cc67cdd0a_0_119"/>
          <p:cNvSpPr txBox="1"/>
          <p:nvPr/>
        </p:nvSpPr>
        <p:spPr>
          <a:xfrm>
            <a:off x="304800" y="239712"/>
            <a:ext cx="115560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cc67cdd0a_0_119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3cc67cdd0a_0_119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g13cc67cdd0a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7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https://forms.gle/vsm6zsUo3iFsu7be6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4473" y="964711"/>
            <a:ext cx="7832856" cy="440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3622" y="1590966"/>
            <a:ext cx="2884725" cy="29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8"/>
          <p:cNvPicPr preferRelativeResize="0"/>
          <p:nvPr/>
        </p:nvPicPr>
        <p:blipFill rotWithShape="1">
          <a:blip r:embed="rId3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Learn the basic points for taking a respiratory history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Think about differential </a:t>
            </a:r>
            <a:r>
              <a:rPr lang="en-US"/>
              <a:t>diagnosis</a:t>
            </a:r>
            <a:r>
              <a:rPr lang="en-US"/>
              <a:t> and how to tailor your history for these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2711609" y="449706"/>
            <a:ext cx="4694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1981199" y="1600200"/>
            <a:ext cx="928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Patients contribute 3 marks for the OSCE Stations so…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Maintain good eye contact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Be friendly and smile (even behind the mask)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Have open body language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Try and remember their name!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Be an active listener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Show empathy (appropriately!)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711609" y="449706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Communication Skills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cc67cdd0a_0_15"/>
          <p:cNvSpPr txBox="1"/>
          <p:nvPr>
            <p:ph idx="1" type="body"/>
          </p:nvPr>
        </p:nvSpPr>
        <p:spPr>
          <a:xfrm>
            <a:off x="1328025" y="1563000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Wash your hands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3 I’s - Introduce, Identify and Informed consent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Presenting Complaint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History of Presenting Complaint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Past Medical/Surgical History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Drug History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Social History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Family History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Summarise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ICE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Thank patient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Wash your hands</a:t>
            </a:r>
            <a:endParaRPr sz="2600"/>
          </a:p>
        </p:txBody>
      </p:sp>
      <p:sp>
        <p:nvSpPr>
          <p:cNvPr id="126" name="Google Shape;126;g13cc67cdd0a_0_15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3cc67cdd0a_0_15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13cc67cdd0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3cc67cdd0a_0_15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History Taking Structure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cc67cdd0a_0_7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OPEN QUESTION!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‘Could you tell me what’s brought you into hospital today?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‘How can we help you today?’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‘Can you explain to me what’s brought you to come and see me today?’ </a:t>
            </a:r>
            <a:endParaRPr/>
          </a:p>
        </p:txBody>
      </p:sp>
      <p:sp>
        <p:nvSpPr>
          <p:cNvPr id="135" name="Google Shape;135;g13cc67cdd0a_0_7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cc67cdd0a_0_7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13cc67cdd0a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3cc67cdd0a_0_7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Presenting Complaint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cc67cdd0a_0_23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Detailed investigation into their symptom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 main symptoms: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Chest pain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SOB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Cough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3cc67cdd0a_0_23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3cc67cdd0a_0_23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13cc67cdd0a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3cc67cdd0a_0_23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History of Presenting Complaint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cc67cdd0a_0_31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Chest pain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Like any pain: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Site - </a:t>
            </a:r>
            <a:r>
              <a:rPr lang="en-US" sz="2500"/>
              <a:t>Whereabouts is the pain?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Onset - How did the pain start?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Character - Can you describe the pain for me? 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Radiation - Did the pain stay in one place or did it move around anywhere? 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Associated symptoms - Cough, SOB etc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Timing - How long did the pain last? Was it constant or episodic? 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Exacerbating/Relieving Factors - Did anything make the pain better/worse? 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/>
              <a:t>Severity - Could you rate the pain on a scale of 1-10? </a:t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</p:txBody>
      </p:sp>
      <p:sp>
        <p:nvSpPr>
          <p:cNvPr id="153" name="Google Shape;153;g13cc67cdd0a_0_31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3cc67cdd0a_0_31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13cc67cdd0a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3cc67cdd0a_0_31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History of Presenting Complaint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cc67cdd0a_0_39"/>
          <p:cNvSpPr txBox="1"/>
          <p:nvPr>
            <p:ph idx="1" type="body"/>
          </p:nvPr>
        </p:nvSpPr>
        <p:spPr>
          <a:xfrm>
            <a:off x="1054800" y="1563013"/>
            <a:ext cx="10082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Shortness of Breath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Onset - How did this start? What were you doing when this started?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Associated symptoms: Cough, Pain, Night sweats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Timing - When did it start? How long did it last? How long did it take for you to return to normal?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Exacerbating/Relieving Factors - Did anything make it better/worse?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Severity - Compare this to baseline function!! Limiting ADLs?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2" name="Google Shape;162;g13cc67cdd0a_0_39"/>
          <p:cNvSpPr txBox="1"/>
          <p:nvPr/>
        </p:nvSpPr>
        <p:spPr>
          <a:xfrm>
            <a:off x="1465904" y="6269388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3cc67cdd0a_0_39"/>
          <p:cNvSpPr txBox="1"/>
          <p:nvPr/>
        </p:nvSpPr>
        <p:spPr>
          <a:xfrm>
            <a:off x="304800" y="239713"/>
            <a:ext cx="115692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13cc67cdd0a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3cc67cdd0a_0_39"/>
          <p:cNvSpPr txBox="1"/>
          <p:nvPr/>
        </p:nvSpPr>
        <p:spPr>
          <a:xfrm>
            <a:off x="2711595" y="449700"/>
            <a:ext cx="717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Basic History Taking Structure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