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460" r:id="rId3"/>
    <p:sldId id="495" r:id="rId4"/>
    <p:sldId id="468" r:id="rId5"/>
    <p:sldId id="499" r:id="rId6"/>
    <p:sldId id="462" r:id="rId7"/>
    <p:sldId id="493" r:id="rId8"/>
    <p:sldId id="463" r:id="rId9"/>
    <p:sldId id="466" r:id="rId10"/>
    <p:sldId id="474" r:id="rId11"/>
    <p:sldId id="470" r:id="rId12"/>
    <p:sldId id="498" r:id="rId13"/>
    <p:sldId id="500" r:id="rId14"/>
    <p:sldId id="471" r:id="rId15"/>
    <p:sldId id="501" r:id="rId16"/>
    <p:sldId id="469" r:id="rId17"/>
    <p:sldId id="478" r:id="rId18"/>
    <p:sldId id="4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CAAB4-7B04-4FA4-9F75-295CFC9C8A8C}" type="datetimeFigureOut">
              <a:rPr lang="en-GB" smtClean="0"/>
              <a:t>26/11/2019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CB4FA-8C2C-4C17-9764-B30E62917096}" type="slidenum">
              <a:rPr lang="en-GB" smtClean="0"/>
              <a:t>‹#›</a:t>
            </a:fld>
            <a:endParaRPr lang="en-GB"/>
          </a:p>
        </p:txBody>
      </p:sp>
    </p:spTree>
    <p:extLst>
      <p:ext uri="{BB962C8B-B14F-4D97-AF65-F5344CB8AC3E}">
        <p14:creationId xmlns:p14="http://schemas.microsoft.com/office/powerpoint/2010/main" val="85519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Nerve inputs control the muscles which pull on the ribs</a:t>
            </a:r>
          </a:p>
          <a:p>
            <a:pPr lvl="0">
              <a:spcBef>
                <a:spcPts val="0"/>
              </a:spcBef>
              <a:buNone/>
            </a:pPr>
            <a:r>
              <a:rPr lang="en-GB" dirty="0"/>
              <a:t>This creates a change in volume within the lung cavity which reduces the pressure </a:t>
            </a:r>
          </a:p>
          <a:p>
            <a:pPr lvl="0">
              <a:spcBef>
                <a:spcPts val="0"/>
              </a:spcBef>
              <a:buNone/>
            </a:pPr>
            <a:r>
              <a:rPr lang="en-GB" dirty="0"/>
              <a:t>Once the pressure is decreased atmospheric air is forced into the lungs = inhalation</a:t>
            </a:r>
          </a:p>
          <a:p>
            <a:pPr lvl="0">
              <a:spcBef>
                <a:spcPts val="0"/>
              </a:spcBef>
              <a:buNone/>
            </a:pPr>
            <a:r>
              <a:rPr lang="en-GB" dirty="0"/>
              <a:t>The opposite happens in expiration, the muscles reduce the size of the cavity which increases the pressure above atmospheric thus air is pushed out </a:t>
            </a:r>
          </a:p>
          <a:p>
            <a:pPr lvl="0">
              <a:spcBef>
                <a:spcPts val="0"/>
              </a:spcBef>
              <a:buNone/>
            </a:pPr>
            <a:endParaRPr lang="en-GB" dirty="0"/>
          </a:p>
          <a:p>
            <a:pPr lvl="0">
              <a:spcBef>
                <a:spcPts val="0"/>
              </a:spcBef>
              <a:buNone/>
            </a:pPr>
            <a:r>
              <a:rPr lang="en-GB" dirty="0"/>
              <a:t>Muscles involved </a:t>
            </a:r>
          </a:p>
          <a:p>
            <a:pPr lvl="0">
              <a:spcBef>
                <a:spcPts val="0"/>
              </a:spcBef>
              <a:buNone/>
            </a:pPr>
            <a:r>
              <a:rPr lang="en-GB" dirty="0"/>
              <a:t>Passive/quiescent breathing – diaphragm and external intercostals</a:t>
            </a:r>
          </a:p>
          <a:p>
            <a:pPr lvl="0">
              <a:spcBef>
                <a:spcPts val="0"/>
              </a:spcBef>
              <a:buNone/>
            </a:pPr>
            <a:r>
              <a:rPr lang="en-GB" dirty="0"/>
              <a:t>Expiration – relaxation of muscles </a:t>
            </a:r>
          </a:p>
          <a:p>
            <a:pPr lvl="0">
              <a:spcBef>
                <a:spcPts val="0"/>
              </a:spcBef>
              <a:buNone/>
            </a:pPr>
            <a:r>
              <a:rPr lang="en-GB" dirty="0"/>
              <a:t>Inhalation = sternocleidomastoid, serratus anterior, external intercostals</a:t>
            </a:r>
          </a:p>
          <a:p>
            <a:pPr lvl="0">
              <a:spcBef>
                <a:spcPts val="0"/>
              </a:spcBef>
              <a:buNone/>
            </a:pPr>
            <a:r>
              <a:rPr lang="en-GB" dirty="0"/>
              <a:t>Expiration = internal intercostals, transverse thoracis, external oblique, internal oblique</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520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r>
              <a:rPr lang="en-GB" dirty="0"/>
              <a:t>Type 1 respiratory failure is the lungs being unable to meet the demands of the body this can occur by;</a:t>
            </a:r>
          </a:p>
          <a:p>
            <a:r>
              <a:rPr lang="en-GB" dirty="0"/>
              <a:t>Diffusion impairment – O2 not being able to diffuse into the blood </a:t>
            </a:r>
          </a:p>
          <a:p>
            <a:r>
              <a:rPr lang="en-GB" dirty="0"/>
              <a:t>Shunting – blood missing out the pulmonary system (hole in the heart)</a:t>
            </a:r>
          </a:p>
          <a:p>
            <a:r>
              <a:rPr lang="en-GB" dirty="0"/>
              <a:t>Ventilation perfusion mismatch – the level of ventilation not keeping up with the perfusion of blood that’s arriving in the capillaries </a:t>
            </a:r>
          </a:p>
          <a:p>
            <a:r>
              <a:rPr lang="en-GB" dirty="0"/>
              <a:t>In type 1 failure there is only 1 factor that changes </a:t>
            </a:r>
          </a:p>
          <a:p>
            <a:r>
              <a:rPr lang="en-GB" dirty="0"/>
              <a:t>An common example is pulmonary embolism which causes a V/Q mismatch</a:t>
            </a:r>
          </a:p>
          <a:p>
            <a:endParaRPr lang="en-GB" dirty="0"/>
          </a:p>
          <a:p>
            <a:r>
              <a:rPr lang="en-GB" dirty="0"/>
              <a:t>Type 2 respiratory failure is caused by pump failure i.e. muscular control. This means that either/both CO2 cannot be removed quick enough or O2 cannot arrive at tissues quick enough. This can be caused by;</a:t>
            </a:r>
          </a:p>
          <a:p>
            <a:r>
              <a:rPr lang="en-GB" dirty="0"/>
              <a:t>Depressed central respiratory drive – the control centres in the brain have failed and CV control is lost</a:t>
            </a:r>
          </a:p>
          <a:p>
            <a:r>
              <a:rPr lang="en-GB" dirty="0"/>
              <a:t>Neuromuscular dysfunction – the muscles controlling the lungs are not working properly</a:t>
            </a:r>
          </a:p>
          <a:p>
            <a:r>
              <a:rPr lang="en-GB" dirty="0"/>
              <a:t>Mechanical defect</a:t>
            </a:r>
          </a:p>
          <a:p>
            <a:r>
              <a:rPr lang="en-GB" dirty="0"/>
              <a:t>COPD is a common type 2 failure. Heroin overdose can cause type 2. </a:t>
            </a:r>
          </a:p>
          <a:p>
            <a:endParaRPr lang="en-GB" dirty="0"/>
          </a:p>
          <a:p>
            <a:endParaRPr lang="en-GB" dirty="0"/>
          </a:p>
          <a:p>
            <a:r>
              <a:rPr lang="en-GB" dirty="0"/>
              <a:t>Bonus question: HYPERCAPNIA</a:t>
            </a:r>
          </a:p>
          <a:p>
            <a:endParaRPr lang="en-GB" dirty="0"/>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Detected by chemoreceptors and alters HR and BR</a:t>
            </a: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Can cause respiratory acidosis (more later)</a:t>
            </a:r>
          </a:p>
          <a:p>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13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Match them up activity: Arrows fade in one by one</a:t>
            </a:r>
          </a:p>
          <a:p>
            <a:pPr lvl="0">
              <a:spcBef>
                <a:spcPts val="0"/>
              </a:spcBef>
              <a:buNone/>
            </a:pPr>
            <a:endParaRPr lang="en-GB" dirty="0"/>
          </a:p>
          <a:p>
            <a:pPr lvl="0">
              <a:spcBef>
                <a:spcPts val="0"/>
              </a:spcBef>
              <a:buNone/>
            </a:pPr>
            <a:r>
              <a:rPr lang="en-GB" dirty="0"/>
              <a:t>NAME THE LAW AND AN EXAMPLE OF HOW IT APPLIES:</a:t>
            </a:r>
          </a:p>
          <a:p>
            <a:pPr lvl="0">
              <a:spcBef>
                <a:spcPts val="0"/>
              </a:spcBef>
              <a:buNone/>
            </a:pPr>
            <a:r>
              <a:rPr lang="en-GB" dirty="0"/>
              <a:t>Daltons law – sum of the partial pressure of gasses = the total partial pressure , composition of inspired air, fractions don’t change, pressures do.</a:t>
            </a:r>
          </a:p>
          <a:p>
            <a:pPr lvl="0">
              <a:spcBef>
                <a:spcPts val="0"/>
              </a:spcBef>
              <a:buNone/>
            </a:pPr>
            <a:r>
              <a:rPr lang="en-GB" dirty="0"/>
              <a:t>Boyle’s Law – P1V1 = P2V2; an increased volume decreases the pressure and vice versa. This applies during inspiration.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Henry’s Law – at high pressure, insoluble gasses are more likely to dissolve. E.g. nitrogen in the joints which diving </a:t>
            </a:r>
          </a:p>
          <a:p>
            <a:pPr lvl="0">
              <a:spcBef>
                <a:spcPts val="0"/>
              </a:spcBef>
              <a:buNone/>
            </a:pPr>
            <a:r>
              <a:rPr lang="en-GB" dirty="0"/>
              <a:t>Alveolar gas equation - formula used to approximate the partial pressure of oxygen in the alveolus</a:t>
            </a:r>
          </a:p>
          <a:p>
            <a:pPr lvl="0">
              <a:spcBef>
                <a:spcPts val="0"/>
              </a:spcBef>
              <a:buNone/>
            </a:pPr>
            <a:r>
              <a:rPr lang="en-GB" dirty="0" err="1"/>
              <a:t>Poiseuilles</a:t>
            </a:r>
            <a:r>
              <a:rPr lang="en-GB" dirty="0"/>
              <a:t> law – flow or resistance in a tube is dependent on the radius of the vessel and the viscosity of the fluid  </a:t>
            </a:r>
          </a:p>
          <a:p>
            <a:r>
              <a:rPr lang="en-GB" dirty="0"/>
              <a:t>Laplace’s Law – wall tension is proportional to vessel radius for cylindrical vessels, increased surfactant reduces surface tension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9418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Acid-base dissociation equation</a:t>
            </a:r>
          </a:p>
          <a:p>
            <a:pPr marL="342900" indent="-342900">
              <a:spcBef>
                <a:spcPts val="0"/>
              </a:spcBef>
              <a:buClr>
                <a:schemeClr val="dk1"/>
              </a:buClr>
              <a:buSzPct val="100000"/>
              <a:buNone/>
            </a:pPr>
            <a:r>
              <a:rPr lang="en-GB" dirty="0" err="1">
                <a:solidFill>
                  <a:schemeClr val="dk1"/>
                </a:solidFill>
                <a:latin typeface="Calibri" panose="020F0502020204030204" pitchFamily="34" charset="0"/>
                <a:ea typeface="Didot" charset="0"/>
                <a:cs typeface="Calibri" panose="020F0502020204030204" pitchFamily="34" charset="0"/>
                <a:sym typeface="Calibri"/>
              </a:rPr>
              <a:t>Henderson-hasselbalch</a:t>
            </a:r>
            <a:r>
              <a:rPr lang="en-GB" dirty="0">
                <a:solidFill>
                  <a:schemeClr val="dk1"/>
                </a:solidFill>
                <a:latin typeface="Calibri" panose="020F0502020204030204" pitchFamily="34" charset="0"/>
                <a:ea typeface="Didot" charset="0"/>
                <a:cs typeface="Calibri" panose="020F0502020204030204" pitchFamily="34" charset="0"/>
                <a:sym typeface="Calibri"/>
              </a:rPr>
              <a:t> equation </a:t>
            </a: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Respiratory acidosis/alkalosis and compensation </a:t>
            </a:r>
          </a:p>
          <a:p>
            <a:pPr lvl="0">
              <a:spcBef>
                <a:spcPts val="0"/>
              </a:spcBef>
              <a:buNone/>
            </a:pPr>
            <a:endParaRPr lang="en-GB" dirty="0"/>
          </a:p>
          <a:p>
            <a:pPr lvl="0">
              <a:spcBef>
                <a:spcPts val="0"/>
              </a:spcBef>
              <a:buNone/>
            </a:pPr>
            <a:endParaRPr lang="en-GB" dirty="0"/>
          </a:p>
          <a:p>
            <a:pPr lvl="0">
              <a:spcBef>
                <a:spcPts val="0"/>
              </a:spcBef>
              <a:buNone/>
            </a:pPr>
            <a:r>
              <a:rPr lang="en-GB" dirty="0"/>
              <a:t>What is the blood pH range?	       7.35 – 7.45</a:t>
            </a:r>
          </a:p>
          <a:p>
            <a:pPr lvl="0">
              <a:spcBef>
                <a:spcPts val="0"/>
              </a:spcBef>
              <a:buNone/>
            </a:pPr>
            <a:r>
              <a:rPr lang="en-GB" dirty="0"/>
              <a:t>So:</a:t>
            </a:r>
          </a:p>
          <a:p>
            <a:pPr lvl="0">
              <a:spcBef>
                <a:spcPts val="0"/>
              </a:spcBef>
              <a:buNone/>
            </a:pPr>
            <a:r>
              <a:rPr lang="en-GB" dirty="0"/>
              <a:t>if blood becomes acidic, we want to REMOVE H+, so we form more carbonic acid.</a:t>
            </a:r>
          </a:p>
          <a:p>
            <a:pPr lvl="0">
              <a:spcBef>
                <a:spcPts val="0"/>
              </a:spcBef>
              <a:buNone/>
            </a:pPr>
            <a:r>
              <a:rPr lang="en-GB" dirty="0"/>
              <a:t>If blood becomes alkaline, we want to ADD H+, so we form more bicarbonate and H+</a:t>
            </a:r>
          </a:p>
          <a:p>
            <a:pPr lvl="0">
              <a:spcBef>
                <a:spcPts val="0"/>
              </a:spcBef>
              <a:buNone/>
            </a:pPr>
            <a:r>
              <a:rPr lang="en-GB" dirty="0"/>
              <a:t>BONUS: Can you name the enzyme – carbonic anhydrase</a:t>
            </a:r>
          </a:p>
          <a:p>
            <a:pPr lvl="0">
              <a:spcBef>
                <a:spcPts val="0"/>
              </a:spcBef>
              <a:buNone/>
            </a:pPr>
            <a:endParaRPr lang="en-GB" dirty="0"/>
          </a:p>
          <a:p>
            <a:pPr lvl="0">
              <a:spcBef>
                <a:spcPts val="0"/>
              </a:spcBef>
              <a:buNone/>
            </a:pPr>
            <a:r>
              <a:rPr lang="en-GB" dirty="0"/>
              <a:t>So if that isn’t enough: we’ll have acidosis/</a:t>
            </a:r>
            <a:r>
              <a:rPr lang="en-GB" dirty="0" err="1"/>
              <a:t>acidemia</a:t>
            </a:r>
            <a:r>
              <a:rPr lang="en-GB" dirty="0"/>
              <a:t>, or alkalosis/alkalemia.</a:t>
            </a:r>
          </a:p>
          <a:p>
            <a:pPr lvl="0">
              <a:spcBef>
                <a:spcPts val="0"/>
              </a:spcBef>
              <a:buNone/>
            </a:pPr>
            <a:r>
              <a:rPr lang="en-GB" dirty="0"/>
              <a:t>Should be able to understand the difference between respiratory and metabolic, then how it is compensated.</a:t>
            </a:r>
          </a:p>
          <a:p>
            <a:pPr lvl="0">
              <a:spcBef>
                <a:spcPts val="0"/>
              </a:spcBef>
              <a:buNone/>
            </a:pPr>
            <a:endParaRPr lang="en-GB" dirty="0"/>
          </a:p>
          <a:p>
            <a:pPr lvl="0">
              <a:spcBef>
                <a:spcPts val="0"/>
              </a:spcBef>
              <a:buNone/>
            </a:pPr>
            <a:r>
              <a:rPr lang="en-GB" dirty="0"/>
              <a:t>Talk about the Henderson-</a:t>
            </a:r>
            <a:r>
              <a:rPr lang="en-GB" dirty="0" err="1"/>
              <a:t>Hassleback</a:t>
            </a:r>
            <a:r>
              <a:rPr lang="en-GB" dirty="0"/>
              <a:t> equation.</a:t>
            </a:r>
          </a:p>
          <a:p>
            <a:pPr lvl="0">
              <a:spcBef>
                <a:spcPts val="0"/>
              </a:spcBef>
              <a:buNone/>
            </a:pPr>
            <a:endParaRPr lang="en-GB" dirty="0"/>
          </a:p>
          <a:p>
            <a:pPr lvl="0">
              <a:spcBef>
                <a:spcPts val="0"/>
              </a:spcBef>
              <a:buNone/>
            </a:pPr>
            <a:endParaRPr lang="en-GB"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3293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indent="0">
              <a:buFont typeface="Arial" panose="020B0604020202020204" pitchFamily="34" charset="0"/>
              <a:buNone/>
            </a:pPr>
            <a:r>
              <a:rPr lang="en-US" sz="800" b="1" dirty="0"/>
              <a:t>Commonly used </a:t>
            </a:r>
          </a:p>
          <a:p>
            <a:pPr marL="122470" indent="-122470">
              <a:buFont typeface="Arial" panose="020B0604020202020204" pitchFamily="34" charset="0"/>
              <a:buChar char="•"/>
            </a:pPr>
            <a:r>
              <a:rPr lang="en-US" sz="800" b="1" dirty="0"/>
              <a:t>FEV</a:t>
            </a:r>
            <a:r>
              <a:rPr lang="en-US" sz="800" b="1" baseline="-25000" dirty="0"/>
              <a:t>1</a:t>
            </a:r>
            <a:r>
              <a:rPr lang="en-US" sz="800" b="1" dirty="0"/>
              <a:t> – </a:t>
            </a:r>
            <a:r>
              <a:rPr lang="en-US" sz="800" dirty="0"/>
              <a:t>forced exp. Volume in 1 second. 80% of vital capacity in healthy person</a:t>
            </a:r>
          </a:p>
          <a:p>
            <a:pPr marL="122470" indent="-122470">
              <a:buFont typeface="Arial" panose="020B0604020202020204" pitchFamily="34" charset="0"/>
              <a:buChar char="•"/>
            </a:pPr>
            <a:r>
              <a:rPr lang="en-US" sz="800" b="1" dirty="0"/>
              <a:t>FVC – </a:t>
            </a:r>
            <a:r>
              <a:rPr lang="en-US" sz="800" dirty="0"/>
              <a:t>forced vital capacity – max air expired under max force after max inspiration</a:t>
            </a:r>
          </a:p>
          <a:p>
            <a:pPr marL="122470" indent="-122470">
              <a:buFont typeface="Arial" panose="020B0604020202020204" pitchFamily="34" charset="0"/>
              <a:buChar char="•"/>
            </a:pPr>
            <a:r>
              <a:rPr lang="en-US" sz="800" b="1" dirty="0"/>
              <a:t>PEF</a:t>
            </a:r>
            <a:r>
              <a:rPr lang="en-US" sz="800" dirty="0"/>
              <a:t> – peak expiratory air flow – highest velocity of air measured during FVC. Flow will then decrease linearly in healthy person after PEF</a:t>
            </a:r>
          </a:p>
          <a:p>
            <a:pPr marL="0" indent="0">
              <a:buFont typeface="Arial" panose="020B0604020202020204" pitchFamily="34" charset="0"/>
              <a:buNone/>
            </a:pPr>
            <a:r>
              <a:rPr lang="en-US" sz="800" b="1" dirty="0"/>
              <a:t>Might also see.. </a:t>
            </a:r>
          </a:p>
          <a:p>
            <a:pPr marL="122470" indent="-122470">
              <a:buFont typeface="Arial" panose="020B0604020202020204" pitchFamily="34" charset="0"/>
              <a:buChar char="•"/>
            </a:pPr>
            <a:r>
              <a:rPr lang="en-US" sz="800" b="1" dirty="0"/>
              <a:t>FEF25-75</a:t>
            </a:r>
            <a:r>
              <a:rPr lang="en-US" sz="800" dirty="0"/>
              <a:t> – forced expiratory flow at 25/75% - the flow rate at 25% or 75% of the total volume (FVC).</a:t>
            </a:r>
          </a:p>
          <a:p>
            <a:pPr marL="122470" indent="-122470">
              <a:buFont typeface="Arial" panose="020B0604020202020204" pitchFamily="34" charset="0"/>
              <a:buChar char="•"/>
            </a:pPr>
            <a:r>
              <a:rPr lang="en-US" sz="800" b="1" dirty="0"/>
              <a:t>MVV</a:t>
            </a:r>
            <a:r>
              <a:rPr lang="en-US" sz="800" dirty="0"/>
              <a:t> – Maximum Voluntary Ventilation – the volume of gas that can be breathed in 15 seconds when the person breathes as deeply and quickly as possible </a:t>
            </a:r>
          </a:p>
          <a:p>
            <a:pPr marL="122470" indent="-122470">
              <a:buFont typeface="Arial" panose="020B0604020202020204" pitchFamily="34" charset="0"/>
              <a:buChar char="•"/>
            </a:pPr>
            <a:r>
              <a:rPr lang="en-US" sz="800" b="1" dirty="0"/>
              <a:t>DL</a:t>
            </a:r>
            <a:r>
              <a:rPr lang="en-US" sz="800" b="1" baseline="-25000" dirty="0"/>
              <a:t>CO</a:t>
            </a:r>
            <a:r>
              <a:rPr lang="en-US" sz="800" b="1" dirty="0"/>
              <a:t> – diffusing capacity of lung for carbon dioxide</a:t>
            </a:r>
            <a:r>
              <a:rPr lang="en-US" sz="800" dirty="0"/>
              <a:t>. Measuring efficiency of gas exchange. Known [CO] inhaled, 10 sec breath hold, expired [CO] measured. Reduced with COPD</a:t>
            </a:r>
          </a:p>
          <a:p>
            <a:pPr marL="122470" indent="-122470">
              <a:buFont typeface="Arial" panose="020B0604020202020204" pitchFamily="34" charset="0"/>
              <a:buChar char="•"/>
            </a:pPr>
            <a:endParaRPr lang="en-US" sz="800" dirty="0"/>
          </a:p>
          <a:p>
            <a:pPr marL="122470" indent="-122470">
              <a:buFont typeface="Arial" panose="020B0604020202020204" pitchFamily="34" charset="0"/>
              <a:buChar char="•"/>
            </a:pPr>
            <a:r>
              <a:rPr lang="en-US" sz="800" b="1" dirty="0"/>
              <a:t>Airway obstruction – </a:t>
            </a:r>
            <a:r>
              <a:rPr lang="en-US" sz="800" dirty="0"/>
              <a:t>reduced airflow leading to hyperinflation, decreasing FEV1 but increasing RV &amp; TLC. FVC remains similar, r</a:t>
            </a:r>
            <a:r>
              <a:rPr lang="en-US" sz="800" b="1" dirty="0"/>
              <a:t>atio of FEV1/FVC reduced to below 0.7</a:t>
            </a:r>
            <a:r>
              <a:rPr lang="en-US" sz="800" dirty="0"/>
              <a:t>. ‘Scalloped’ flow loop. E.g.: </a:t>
            </a:r>
            <a:r>
              <a:rPr lang="en-US" sz="800" b="1" dirty="0"/>
              <a:t>COPD, asthma</a:t>
            </a:r>
            <a:endParaRPr lang="en-US" sz="800" dirty="0"/>
          </a:p>
          <a:p>
            <a:pPr marL="122470" indent="-122470">
              <a:buFont typeface="Arial" panose="020B0604020202020204" pitchFamily="34" charset="0"/>
              <a:buChar char="•"/>
            </a:pPr>
            <a:r>
              <a:rPr lang="en-US" sz="800" b="1" dirty="0"/>
              <a:t>Airway restriction – </a:t>
            </a:r>
            <a:r>
              <a:rPr lang="en-US" sz="800" dirty="0"/>
              <a:t>reduced compliance of lungs, </a:t>
            </a:r>
            <a:r>
              <a:rPr lang="en-US" sz="800" b="1" dirty="0"/>
              <a:t>reducing both FEV1 and FVC. </a:t>
            </a:r>
            <a:r>
              <a:rPr lang="en-US" sz="800" dirty="0"/>
              <a:t>Ratio remains the same but all other parameters reduced (VC, IC, EC. E.g.: </a:t>
            </a:r>
            <a:r>
              <a:rPr lang="en-US" sz="800" b="1" dirty="0"/>
              <a:t>pulmonary fibrosis</a:t>
            </a:r>
          </a:p>
          <a:p>
            <a:endParaRPr b="0"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504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r>
              <a:rPr lang="en-GB" dirty="0">
                <a:cs typeface="Calibri"/>
              </a:rPr>
              <a:t>You have a little bit of immunology teaching during respiratory block, it's the only immunology teaching you get in phase 1 other than WBCs in Cardio/Haem</a:t>
            </a:r>
          </a:p>
          <a:p>
            <a:r>
              <a:rPr lang="en-GB" dirty="0">
                <a:cs typeface="Calibri"/>
              </a:rPr>
              <a:t>Quite a difficult topic – lots of great YouTube videos to help as well.</a:t>
            </a:r>
          </a:p>
          <a:p>
            <a:r>
              <a:rPr lang="en-GB" dirty="0">
                <a:cs typeface="Calibri"/>
              </a:rPr>
              <a:t>Does sometimes come up in the SAQ.</a:t>
            </a:r>
          </a:p>
          <a:p>
            <a:endParaRPr lang="en-GB" dirty="0">
              <a:cs typeface="Calibri"/>
            </a:endParaRPr>
          </a:p>
          <a:p>
            <a:r>
              <a:rPr lang="en-GB" dirty="0">
                <a:cs typeface="Calibri"/>
              </a:rPr>
              <a:t>Talk through the basics of innate and adaptive immunity and what the cells do.</a:t>
            </a:r>
          </a:p>
          <a:p>
            <a:r>
              <a:rPr lang="en-GB" b="1" dirty="0">
                <a:cs typeface="Calibri"/>
              </a:rPr>
              <a:t>Innate</a:t>
            </a:r>
            <a:r>
              <a:rPr lang="en-GB" dirty="0">
                <a:cs typeface="Calibri"/>
              </a:rPr>
              <a:t> – quick, non-specific, no memory</a:t>
            </a:r>
          </a:p>
          <a:p>
            <a:r>
              <a:rPr lang="en-GB" b="1" dirty="0">
                <a:cs typeface="Calibri"/>
              </a:rPr>
              <a:t>Adaptive</a:t>
            </a:r>
            <a:r>
              <a:rPr lang="en-GB" dirty="0">
                <a:cs typeface="Calibri"/>
              </a:rPr>
              <a:t> – takes longer, uses lymphocytes, will focus on specific antigens and memory</a:t>
            </a:r>
          </a:p>
          <a:p>
            <a:endParaRPr lang="en-GB" dirty="0">
              <a:cs typeface="Calibri"/>
            </a:endParaRPr>
          </a:p>
          <a:p>
            <a:r>
              <a:rPr lang="en-GB" dirty="0">
                <a:cs typeface="Calibri"/>
              </a:rPr>
              <a:t>Talk through the basics of the antibody classes – how do antibodies work?</a:t>
            </a:r>
          </a:p>
          <a:p>
            <a:r>
              <a:rPr lang="en-GB" b="1" dirty="0">
                <a:cs typeface="Calibri"/>
              </a:rPr>
              <a:t>IgG </a:t>
            </a:r>
            <a:r>
              <a:rPr lang="en-GB" dirty="0">
                <a:cs typeface="Calibri"/>
              </a:rPr>
              <a:t>– most abundant</a:t>
            </a:r>
          </a:p>
          <a:p>
            <a:r>
              <a:rPr lang="en-GB" b="1" dirty="0">
                <a:cs typeface="Calibri"/>
              </a:rPr>
              <a:t>IgA</a:t>
            </a:r>
            <a:r>
              <a:rPr lang="en-GB" dirty="0">
                <a:cs typeface="Calibri"/>
              </a:rPr>
              <a:t> – in mucosal tracts, like the GI tract, dimer</a:t>
            </a:r>
          </a:p>
          <a:p>
            <a:r>
              <a:rPr lang="en-GB" b="1" dirty="0">
                <a:cs typeface="Calibri"/>
              </a:rPr>
              <a:t>IgM</a:t>
            </a:r>
            <a:r>
              <a:rPr lang="en-GB" dirty="0">
                <a:cs typeface="Calibri"/>
              </a:rPr>
              <a:t> – found in primary immune system, pentamer</a:t>
            </a:r>
          </a:p>
          <a:p>
            <a:r>
              <a:rPr lang="en-GB" b="1" dirty="0" err="1">
                <a:cs typeface="Calibri"/>
              </a:rPr>
              <a:t>IgE</a:t>
            </a:r>
            <a:r>
              <a:rPr lang="en-GB" dirty="0">
                <a:cs typeface="Calibri"/>
              </a:rPr>
              <a:t> – allergy, basophil/mast cells, very rare</a:t>
            </a:r>
          </a:p>
          <a:p>
            <a:r>
              <a:rPr lang="en-GB" b="1" dirty="0" err="1">
                <a:cs typeface="Calibri"/>
              </a:rPr>
              <a:t>IgD</a:t>
            </a:r>
            <a:r>
              <a:rPr lang="en-GB" dirty="0">
                <a:cs typeface="Calibri"/>
              </a:rPr>
              <a:t> – act as receptors on B cells</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80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endParaRPr lang="en-GB" dirty="0">
              <a:cs typeface="Calibri"/>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62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r>
              <a:rPr lang="en-GB">
                <a:cs typeface="Calibri"/>
              </a:rPr>
              <a:t>Gel and Coombes classification</a:t>
            </a:r>
          </a:p>
          <a:p>
            <a:endParaRPr lang="en-GB">
              <a:cs typeface="Calibri"/>
            </a:endParaRPr>
          </a:p>
          <a:p>
            <a:r>
              <a:rPr lang="en-GB" b="1">
                <a:cs typeface="Calibri"/>
              </a:rPr>
              <a:t>Way to memorise: ACID</a:t>
            </a:r>
          </a:p>
          <a:p>
            <a:r>
              <a:rPr lang="en-GB">
                <a:cs typeface="Calibri"/>
              </a:rPr>
              <a:t>A – allergic</a:t>
            </a:r>
          </a:p>
          <a:p>
            <a:r>
              <a:rPr lang="en-GB">
                <a:cs typeface="Calibri"/>
              </a:rPr>
              <a:t>C – cytotoxic killing</a:t>
            </a:r>
          </a:p>
          <a:p>
            <a:r>
              <a:rPr lang="en-GB">
                <a:cs typeface="Calibri"/>
              </a:rPr>
              <a:t>I – immune complexes</a:t>
            </a:r>
          </a:p>
          <a:p>
            <a:r>
              <a:rPr lang="en-GB">
                <a:cs typeface="Calibri"/>
              </a:rPr>
              <a:t>D – delayed T helper cells</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272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r>
              <a:rPr lang="en-GB" dirty="0">
                <a:cs typeface="Calibri"/>
              </a:rPr>
              <a:t>Embryology – don't have to worry about more than the basic stages and times, even that is less likely to come up. Focus on the Rochester lectures for embryology as it will be from his spotter questions</a:t>
            </a:r>
          </a:p>
          <a:p>
            <a:endParaRPr lang="en-GB" dirty="0">
              <a:cs typeface="Calibri"/>
            </a:endParaRPr>
          </a:p>
          <a:p>
            <a:r>
              <a:rPr lang="en-GB" dirty="0">
                <a:cs typeface="Calibri"/>
              </a:rPr>
              <a:t>Genetics – can almost ignore this lecture, very pathology based which will come up in phase 2a instead</a:t>
            </a:r>
          </a:p>
          <a:p>
            <a:endParaRPr lang="en-GB" dirty="0">
              <a:cs typeface="Calibri"/>
            </a:endParaRPr>
          </a:p>
          <a:p>
            <a:r>
              <a:rPr lang="en-GB" dirty="0">
                <a:cs typeface="Calibri"/>
              </a:rPr>
              <a:t>Altitude and Depth – you shouldn't be tested on these specific conditions and the symptoms and management, but having a rough idea about them wouldn't hurt</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78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Intrapleural pressure is the pressure within the pleural cavity</a:t>
            </a:r>
          </a:p>
          <a:p>
            <a:pPr lvl="0">
              <a:spcBef>
                <a:spcPts val="0"/>
              </a:spcBef>
              <a:buNone/>
            </a:pPr>
            <a:r>
              <a:rPr lang="en-GB" dirty="0"/>
              <a:t>Is due to the visceral pleura adhering to the parietal pleura</a:t>
            </a:r>
          </a:p>
          <a:p>
            <a:pPr lvl="0">
              <a:spcBef>
                <a:spcPts val="0"/>
              </a:spcBef>
              <a:buNone/>
            </a:pPr>
            <a:r>
              <a:rPr lang="en-GB" dirty="0"/>
              <a:t>Is always negative with respect to atmospheric pressure and intrapulmonary pressure </a:t>
            </a:r>
          </a:p>
          <a:p>
            <a:pPr lvl="0">
              <a:spcBef>
                <a:spcPts val="0"/>
              </a:spcBef>
              <a:buNone/>
            </a:pPr>
            <a:r>
              <a:rPr lang="en-GB" dirty="0"/>
              <a:t>Opposes the elastic recoil of the lungs </a:t>
            </a:r>
          </a:p>
          <a:p>
            <a:pPr lvl="0">
              <a:spcBef>
                <a:spcPts val="0"/>
              </a:spcBef>
              <a:buNone/>
            </a:pPr>
            <a:r>
              <a:rPr lang="en-GB" dirty="0"/>
              <a:t>Keeps the lungs attached to the thoracic wall and diaphragm and keeps the lungs partially inflated at all times</a:t>
            </a:r>
          </a:p>
          <a:p>
            <a:pPr lvl="0">
              <a:spcBef>
                <a:spcPts val="0"/>
              </a:spcBef>
              <a:buNone/>
            </a:pPr>
            <a:r>
              <a:rPr lang="en-GB" dirty="0"/>
              <a:t>This prevents collapsing </a:t>
            </a:r>
          </a:p>
          <a:p>
            <a:pPr lvl="0">
              <a:spcBef>
                <a:spcPts val="0"/>
              </a:spcBef>
              <a:buNone/>
            </a:pPr>
            <a:r>
              <a:rPr lang="en-GB" dirty="0"/>
              <a:t>If pressure is allowed equalise…. i.e. knife wound then the lung collapses </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29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22470" indent="-122470">
              <a:buFont typeface="Arial" panose="020B0604020202020204" pitchFamily="34" charset="0"/>
              <a:buChar char="•"/>
            </a:pPr>
            <a:r>
              <a:rPr lang="en-US" sz="800" b="1" dirty="0"/>
              <a:t>Tidal volume </a:t>
            </a:r>
            <a:r>
              <a:rPr lang="en-US" sz="800" dirty="0"/>
              <a:t>– volume inhaled/exhaled in a normal breath, </a:t>
            </a:r>
            <a:r>
              <a:rPr lang="en-US" sz="800" b="1" dirty="0"/>
              <a:t>~500ml</a:t>
            </a:r>
          </a:p>
          <a:p>
            <a:pPr marL="122470" indent="-122470">
              <a:buFont typeface="Arial" panose="020B0604020202020204" pitchFamily="34" charset="0"/>
              <a:buChar char="•"/>
            </a:pPr>
            <a:r>
              <a:rPr lang="en-US" sz="800" b="1" dirty="0"/>
              <a:t> Inspiratory reserve</a:t>
            </a:r>
            <a:r>
              <a:rPr lang="en-US" sz="800" dirty="0"/>
              <a:t> – max air that can be inhaled minus tidal volume, </a:t>
            </a:r>
            <a:r>
              <a:rPr lang="en-US" sz="800" b="1" dirty="0"/>
              <a:t>~3L</a:t>
            </a:r>
          </a:p>
          <a:p>
            <a:pPr marL="122470" indent="-122470">
              <a:buFont typeface="Arial" panose="020B0604020202020204" pitchFamily="34" charset="0"/>
              <a:buChar char="•"/>
            </a:pPr>
            <a:r>
              <a:rPr lang="en-US" sz="800" b="1" dirty="0"/>
              <a:t>Expiratory reserve </a:t>
            </a:r>
            <a:r>
              <a:rPr lang="en-US" sz="800" dirty="0"/>
              <a:t>– max air that can be exhaled minus tidal volume, </a:t>
            </a:r>
            <a:r>
              <a:rPr lang="en-US" sz="800" b="1" dirty="0"/>
              <a:t>~1.2L</a:t>
            </a:r>
          </a:p>
          <a:p>
            <a:pPr marL="122470" indent="-122470">
              <a:buFont typeface="Arial" panose="020B0604020202020204" pitchFamily="34" charset="0"/>
              <a:buChar char="•"/>
            </a:pPr>
            <a:r>
              <a:rPr lang="en-US" sz="800" b="1" dirty="0"/>
              <a:t>Residual volume</a:t>
            </a:r>
            <a:r>
              <a:rPr lang="en-US" sz="800" dirty="0"/>
              <a:t> – air remaining in lungs after max expiration to prevent collapse, </a:t>
            </a:r>
            <a:r>
              <a:rPr lang="en-US" sz="800" b="1" dirty="0"/>
              <a:t>~1.2L</a:t>
            </a:r>
          </a:p>
          <a:p>
            <a:pPr marL="122470" indent="-122470">
              <a:buFont typeface="Arial" panose="020B0604020202020204" pitchFamily="34" charset="0"/>
              <a:buChar char="•"/>
            </a:pPr>
            <a:r>
              <a:rPr lang="en-US" sz="800" b="1" dirty="0"/>
              <a:t>Vital capacity – </a:t>
            </a:r>
            <a:r>
              <a:rPr lang="en-US" sz="800" dirty="0"/>
              <a:t>max air expired after max inspiration, </a:t>
            </a:r>
            <a:r>
              <a:rPr lang="en-US" sz="800" b="1" dirty="0"/>
              <a:t>~4.7L (ERV +TV + IRV)</a:t>
            </a:r>
          </a:p>
          <a:p>
            <a:pPr marL="122470" indent="-122470">
              <a:buFont typeface="Arial" panose="020B0604020202020204" pitchFamily="34" charset="0"/>
              <a:buChar char="•"/>
            </a:pPr>
            <a:r>
              <a:rPr lang="en-US" sz="800" b="1" dirty="0"/>
              <a:t>Insp. capacity </a:t>
            </a:r>
            <a:r>
              <a:rPr lang="en-US" sz="800" dirty="0"/>
              <a:t>– max inhalation after normal tidal expiration, ~</a:t>
            </a:r>
            <a:r>
              <a:rPr lang="en-US" sz="800" b="1" dirty="0"/>
              <a:t>3.5L (IRV + TV)</a:t>
            </a:r>
          </a:p>
          <a:p>
            <a:pPr marL="122470" indent="-122470">
              <a:buFont typeface="Arial" panose="020B0604020202020204" pitchFamily="34" charset="0"/>
              <a:buChar char="•"/>
            </a:pPr>
            <a:r>
              <a:rPr lang="en-US" sz="800" b="1" dirty="0"/>
              <a:t>Functional residual capacity </a:t>
            </a:r>
            <a:r>
              <a:rPr lang="en-US" sz="800" dirty="0"/>
              <a:t>– air in lungs after tidal expiration, ~</a:t>
            </a:r>
            <a:r>
              <a:rPr lang="en-US" sz="800" b="1" dirty="0"/>
              <a:t>2.4L (RV + VC)</a:t>
            </a:r>
          </a:p>
          <a:p>
            <a:pPr marL="122470" indent="-122470">
              <a:buFont typeface="Arial" panose="020B0604020202020204" pitchFamily="34" charset="0"/>
              <a:buChar char="•"/>
            </a:pPr>
            <a:r>
              <a:rPr lang="en-US" sz="800" b="1" dirty="0"/>
              <a:t>Total lung capacity </a:t>
            </a:r>
            <a:r>
              <a:rPr lang="en-US" sz="800" dirty="0"/>
              <a:t>– </a:t>
            </a:r>
            <a:r>
              <a:rPr lang="en-US" sz="800" b="1" dirty="0"/>
              <a:t>5.9L (RV +VC)</a:t>
            </a:r>
          </a:p>
          <a:p>
            <a:pPr lvl="0">
              <a:spcBef>
                <a:spcPts val="0"/>
              </a:spcBef>
              <a:buNone/>
            </a:pP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53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r>
              <a:rPr lang="en-US" sz="800" b="1" dirty="0">
                <a:solidFill>
                  <a:srgbClr val="FF0000"/>
                </a:solidFill>
              </a:rPr>
              <a:t>Trachea</a:t>
            </a:r>
            <a:r>
              <a:rPr lang="en-US" sz="800" dirty="0">
                <a:solidFill>
                  <a:srgbClr val="FF0000"/>
                </a:solidFill>
              </a:rPr>
              <a:t>:</a:t>
            </a:r>
          </a:p>
          <a:p>
            <a:pPr marL="204115" indent="-204115">
              <a:buFont typeface="Arial" panose="020B0604020202020204" pitchFamily="34" charset="0"/>
              <a:buChar char="•"/>
            </a:pPr>
            <a:r>
              <a:rPr lang="en-US" sz="800" dirty="0">
                <a:solidFill>
                  <a:srgbClr val="FF0000"/>
                </a:solidFill>
              </a:rPr>
              <a:t>From </a:t>
            </a:r>
            <a:r>
              <a:rPr lang="en-US" sz="800" b="1" dirty="0">
                <a:solidFill>
                  <a:srgbClr val="FF0000"/>
                </a:solidFill>
              </a:rPr>
              <a:t>larynx</a:t>
            </a:r>
            <a:r>
              <a:rPr lang="en-US" sz="800" dirty="0">
                <a:solidFill>
                  <a:srgbClr val="FF0000"/>
                </a:solidFill>
              </a:rPr>
              <a:t> (C6</a:t>
            </a:r>
            <a:r>
              <a:rPr lang="en-US" sz="800" b="1" dirty="0">
                <a:solidFill>
                  <a:srgbClr val="FF0000"/>
                </a:solidFill>
              </a:rPr>
              <a:t>) to carina </a:t>
            </a:r>
            <a:r>
              <a:rPr lang="en-US" sz="800" dirty="0">
                <a:solidFill>
                  <a:srgbClr val="FF0000"/>
                </a:solidFill>
              </a:rPr>
              <a:t>(T5)</a:t>
            </a:r>
          </a:p>
          <a:p>
            <a:pPr marL="204115" indent="-204115">
              <a:buFont typeface="Arial" panose="020B0604020202020204" pitchFamily="34" charset="0"/>
              <a:buChar char="•"/>
            </a:pPr>
            <a:r>
              <a:rPr lang="en-US" sz="800" dirty="0">
                <a:solidFill>
                  <a:srgbClr val="FF0000"/>
                </a:solidFill>
              </a:rPr>
              <a:t>Semicircular cartilaginous rings, incomplete posteriorly</a:t>
            </a:r>
          </a:p>
          <a:p>
            <a:pPr marL="204115" indent="-204115">
              <a:buFont typeface="Arial" panose="020B0604020202020204" pitchFamily="34" charset="0"/>
              <a:buChar char="•"/>
            </a:pPr>
            <a:r>
              <a:rPr lang="en-US" sz="800" dirty="0">
                <a:solidFill>
                  <a:srgbClr val="FF0000"/>
                </a:solidFill>
              </a:rPr>
              <a:t>Pseudostratified ciliated columnar epithelia with interspersed goblet cells – </a:t>
            </a:r>
            <a:r>
              <a:rPr lang="en-US" sz="800" dirty="0" err="1">
                <a:solidFill>
                  <a:srgbClr val="FF0000"/>
                </a:solidFill>
              </a:rPr>
              <a:t>mucociliary</a:t>
            </a:r>
            <a:r>
              <a:rPr lang="en-US" sz="800" dirty="0">
                <a:solidFill>
                  <a:srgbClr val="FF0000"/>
                </a:solidFill>
              </a:rPr>
              <a:t> clearance</a:t>
            </a:r>
          </a:p>
          <a:p>
            <a:endParaRPr lang="en-US" sz="800" dirty="0">
              <a:solidFill>
                <a:srgbClr val="FF0000"/>
              </a:solidFill>
            </a:endParaRPr>
          </a:p>
          <a:p>
            <a:r>
              <a:rPr lang="en-US" sz="800" b="1" dirty="0">
                <a:solidFill>
                  <a:srgbClr val="FF0000"/>
                </a:solidFill>
              </a:rPr>
              <a:t>Bronchi</a:t>
            </a:r>
            <a:r>
              <a:rPr lang="en-US" sz="800" dirty="0">
                <a:solidFill>
                  <a:srgbClr val="FF0000"/>
                </a:solidFill>
              </a:rPr>
              <a:t>:</a:t>
            </a:r>
          </a:p>
          <a:p>
            <a:pPr marL="204115" indent="-204115">
              <a:buFont typeface="Arial" panose="020B0604020202020204" pitchFamily="34" charset="0"/>
              <a:buChar char="•"/>
            </a:pPr>
            <a:r>
              <a:rPr lang="en-US" sz="800" dirty="0">
                <a:solidFill>
                  <a:srgbClr val="FF0000"/>
                </a:solidFill>
              </a:rPr>
              <a:t>Feed in to lungs at hilum with </a:t>
            </a:r>
            <a:r>
              <a:rPr lang="en-US" sz="800" dirty="0" err="1">
                <a:solidFill>
                  <a:srgbClr val="FF0000"/>
                </a:solidFill>
              </a:rPr>
              <a:t>pul</a:t>
            </a:r>
            <a:r>
              <a:rPr lang="en-US" sz="800" dirty="0">
                <a:solidFill>
                  <a:srgbClr val="FF0000"/>
                </a:solidFill>
              </a:rPr>
              <a:t>. arteries (</a:t>
            </a:r>
            <a:r>
              <a:rPr lang="en-US" sz="800" dirty="0" err="1">
                <a:solidFill>
                  <a:srgbClr val="FF0000"/>
                </a:solidFill>
              </a:rPr>
              <a:t>bronchovascular</a:t>
            </a:r>
            <a:r>
              <a:rPr lang="en-US" sz="800" dirty="0">
                <a:solidFill>
                  <a:srgbClr val="FF0000"/>
                </a:solidFill>
              </a:rPr>
              <a:t> bundle) &amp; veins</a:t>
            </a:r>
          </a:p>
          <a:p>
            <a:pPr marL="204115" indent="-204115">
              <a:buFont typeface="Arial" panose="020B0604020202020204" pitchFamily="34" charset="0"/>
              <a:buChar char="•"/>
            </a:pPr>
            <a:r>
              <a:rPr lang="en-US" sz="800" b="1" dirty="0">
                <a:solidFill>
                  <a:srgbClr val="FF0000"/>
                </a:solidFill>
              </a:rPr>
              <a:t>R. main bronchus more vertical</a:t>
            </a:r>
            <a:r>
              <a:rPr lang="en-US" sz="800" dirty="0">
                <a:solidFill>
                  <a:srgbClr val="FF0000"/>
                </a:solidFill>
              </a:rPr>
              <a:t>, left accommodates aortic arch beneath</a:t>
            </a:r>
          </a:p>
          <a:p>
            <a:pPr marL="204115" indent="-204115">
              <a:buFont typeface="Arial" panose="020B0604020202020204" pitchFamily="34" charset="0"/>
              <a:buChar char="•"/>
            </a:pPr>
            <a:r>
              <a:rPr lang="en-US" sz="800" b="1" dirty="0">
                <a:solidFill>
                  <a:srgbClr val="FF0000"/>
                </a:solidFill>
              </a:rPr>
              <a:t>RMB</a:t>
            </a:r>
            <a:r>
              <a:rPr lang="en-US" sz="800" dirty="0">
                <a:solidFill>
                  <a:srgbClr val="FF0000"/>
                </a:solidFill>
              </a:rPr>
              <a:t> further divides into lobar bronchi </a:t>
            </a:r>
            <a:r>
              <a:rPr lang="en-US" sz="800" b="1" dirty="0">
                <a:solidFill>
                  <a:srgbClr val="FF0000"/>
                </a:solidFill>
              </a:rPr>
              <a:t>to form 3 lobes – lower, middle &amp; upper</a:t>
            </a:r>
          </a:p>
          <a:p>
            <a:pPr marL="204115" indent="-204115">
              <a:buFont typeface="Arial" panose="020B0604020202020204" pitchFamily="34" charset="0"/>
              <a:buChar char="•"/>
            </a:pPr>
            <a:r>
              <a:rPr lang="en-US" sz="800" b="1" dirty="0">
                <a:solidFill>
                  <a:srgbClr val="FF0000"/>
                </a:solidFill>
              </a:rPr>
              <a:t>LMB – 2 lobes, upper </a:t>
            </a:r>
            <a:r>
              <a:rPr lang="en-US" sz="800" b="1" dirty="0" err="1">
                <a:solidFill>
                  <a:srgbClr val="FF0000"/>
                </a:solidFill>
              </a:rPr>
              <a:t>lingular</a:t>
            </a:r>
            <a:r>
              <a:rPr lang="en-US" sz="800" b="1" dirty="0">
                <a:solidFill>
                  <a:srgbClr val="FF0000"/>
                </a:solidFill>
              </a:rPr>
              <a:t> &amp; lower</a:t>
            </a:r>
          </a:p>
          <a:p>
            <a:pPr marL="204115" indent="-204115">
              <a:buFont typeface="Arial" panose="020B0604020202020204" pitchFamily="34" charset="0"/>
              <a:buChar char="•"/>
            </a:pPr>
            <a:r>
              <a:rPr lang="en-US" sz="800" dirty="0">
                <a:solidFill>
                  <a:srgbClr val="FF0000"/>
                </a:solidFill>
              </a:rPr>
              <a:t>Segmental bronchi arising from lobar divisions </a:t>
            </a:r>
          </a:p>
          <a:p>
            <a:endParaRPr lang="en-US" sz="800" dirty="0">
              <a:solidFill>
                <a:srgbClr val="FF0000"/>
              </a:solidFill>
            </a:endParaRPr>
          </a:p>
          <a:p>
            <a:r>
              <a:rPr lang="en-US" sz="800" b="1" dirty="0">
                <a:solidFill>
                  <a:srgbClr val="FF0000"/>
                </a:solidFill>
              </a:rPr>
              <a:t>Bronchioles</a:t>
            </a:r>
            <a:r>
              <a:rPr lang="en-US" sz="800" dirty="0">
                <a:solidFill>
                  <a:srgbClr val="FF0000"/>
                </a:solidFill>
              </a:rPr>
              <a:t>:</a:t>
            </a:r>
          </a:p>
          <a:p>
            <a:pPr marL="122470" indent="-122470">
              <a:buFont typeface="Arial" panose="020B0604020202020204" pitchFamily="34" charset="0"/>
              <a:buChar char="•"/>
            </a:pPr>
            <a:r>
              <a:rPr lang="en-US" sz="800" b="1" dirty="0">
                <a:solidFill>
                  <a:srgbClr val="FF0000"/>
                </a:solidFill>
              </a:rPr>
              <a:t>Terminal</a:t>
            </a:r>
          </a:p>
          <a:p>
            <a:pPr marL="122470" indent="-122470">
              <a:buFont typeface="Arial" panose="020B0604020202020204" pitchFamily="34" charset="0"/>
              <a:buChar char="•"/>
            </a:pPr>
            <a:r>
              <a:rPr lang="en-US" sz="800" b="1" dirty="0">
                <a:solidFill>
                  <a:srgbClr val="00B050"/>
                </a:solidFill>
              </a:rPr>
              <a:t>Respiratory</a:t>
            </a:r>
            <a:r>
              <a:rPr lang="en-US" sz="800" dirty="0">
                <a:solidFill>
                  <a:srgbClr val="00B050"/>
                </a:solidFill>
              </a:rPr>
              <a:t> – highest restriction to airflow. Gas exchange in premature neonates</a:t>
            </a:r>
          </a:p>
          <a:p>
            <a:pPr marL="122470" indent="-122470">
              <a:buFont typeface="Arial" panose="020B0604020202020204" pitchFamily="34" charset="0"/>
              <a:buChar char="•"/>
            </a:pPr>
            <a:r>
              <a:rPr lang="en-US" sz="800" dirty="0">
                <a:solidFill>
                  <a:srgbClr val="00B050"/>
                </a:solidFill>
              </a:rPr>
              <a:t>Pulmonary lobules containing smaller bronchioles &amp; alveoli</a:t>
            </a:r>
          </a:p>
          <a:p>
            <a:pPr marL="122470" indent="-122470">
              <a:buFont typeface="Arial" panose="020B0604020202020204" pitchFamily="34" charset="0"/>
              <a:buChar char="•"/>
            </a:pPr>
            <a:endParaRPr lang="en-US" sz="800" dirty="0">
              <a:solidFill>
                <a:srgbClr val="00B050"/>
              </a:solidFill>
            </a:endParaRPr>
          </a:p>
          <a:p>
            <a:r>
              <a:rPr lang="en-US" sz="800" b="1" dirty="0">
                <a:solidFill>
                  <a:srgbClr val="00B050"/>
                </a:solidFill>
              </a:rPr>
              <a:t>Alveoli</a:t>
            </a:r>
            <a:r>
              <a:rPr lang="en-US" sz="800" dirty="0">
                <a:solidFill>
                  <a:srgbClr val="00B050"/>
                </a:solidFill>
              </a:rPr>
              <a:t>:</a:t>
            </a:r>
          </a:p>
          <a:p>
            <a:pPr marL="122470" indent="-122470">
              <a:buFont typeface="Arial" panose="020B0604020202020204" pitchFamily="34" charset="0"/>
              <a:buChar char="•"/>
            </a:pPr>
            <a:r>
              <a:rPr lang="en-US" sz="800" b="1" dirty="0">
                <a:solidFill>
                  <a:srgbClr val="00B050"/>
                </a:solidFill>
              </a:rPr>
              <a:t>Type I</a:t>
            </a:r>
            <a:r>
              <a:rPr lang="en-US" sz="800" dirty="0">
                <a:solidFill>
                  <a:srgbClr val="00B050"/>
                </a:solidFill>
              </a:rPr>
              <a:t> (gas exchange) </a:t>
            </a:r>
            <a:r>
              <a:rPr lang="en-US" sz="800" b="1" dirty="0">
                <a:solidFill>
                  <a:srgbClr val="00B050"/>
                </a:solidFill>
              </a:rPr>
              <a:t>&amp; II </a:t>
            </a:r>
            <a:r>
              <a:rPr lang="en-US" sz="800" dirty="0">
                <a:solidFill>
                  <a:srgbClr val="00B050"/>
                </a:solidFill>
              </a:rPr>
              <a:t>(surfactant production) </a:t>
            </a:r>
            <a:r>
              <a:rPr lang="en-US" sz="800" b="1" dirty="0">
                <a:solidFill>
                  <a:srgbClr val="00B050"/>
                </a:solidFill>
              </a:rPr>
              <a:t>pneumocytes</a:t>
            </a:r>
          </a:p>
          <a:p>
            <a:pPr marL="122470" indent="-122470">
              <a:buFont typeface="Arial" panose="020B0604020202020204" pitchFamily="34" charset="0"/>
              <a:buChar char="•"/>
            </a:pPr>
            <a:r>
              <a:rPr lang="en-US" sz="800" dirty="0">
                <a:solidFill>
                  <a:srgbClr val="00B050"/>
                </a:solidFill>
              </a:rPr>
              <a:t>Adjacent alveoli connected through </a:t>
            </a:r>
            <a:r>
              <a:rPr lang="en-US" sz="800" b="1" dirty="0">
                <a:solidFill>
                  <a:srgbClr val="00B050"/>
                </a:solidFill>
              </a:rPr>
              <a:t>pores of Kohn</a:t>
            </a:r>
            <a:r>
              <a:rPr lang="en-US" sz="800" dirty="0">
                <a:solidFill>
                  <a:srgbClr val="00B050"/>
                </a:solidFill>
              </a:rPr>
              <a:t> – allows movement of </a:t>
            </a:r>
            <a:r>
              <a:rPr lang="en-US" sz="800" b="1" dirty="0">
                <a:solidFill>
                  <a:srgbClr val="00B050"/>
                </a:solidFill>
              </a:rPr>
              <a:t>macrophages</a:t>
            </a:r>
            <a:r>
              <a:rPr lang="en-US" sz="800" dirty="0">
                <a:solidFill>
                  <a:srgbClr val="00B050"/>
                </a:solidFill>
              </a:rPr>
              <a:t>, 1 per 3 alveoli</a:t>
            </a:r>
          </a:p>
          <a:p>
            <a:pPr marL="122470" indent="-122470">
              <a:buFont typeface="Arial" panose="020B0604020202020204" pitchFamily="34" charset="0"/>
              <a:buChar char="•"/>
            </a:pPr>
            <a:r>
              <a:rPr lang="en-US" sz="800" b="1" dirty="0">
                <a:solidFill>
                  <a:srgbClr val="00B050"/>
                </a:solidFill>
              </a:rPr>
              <a:t>Fused basement membrane </a:t>
            </a:r>
            <a:r>
              <a:rPr lang="en-US" sz="800" dirty="0">
                <a:solidFill>
                  <a:srgbClr val="00B050"/>
                </a:solidFill>
              </a:rPr>
              <a:t>with endothelia of capillaries – </a:t>
            </a:r>
            <a:r>
              <a:rPr lang="en-US" sz="800" b="1" dirty="0">
                <a:solidFill>
                  <a:srgbClr val="00B050"/>
                </a:solidFill>
              </a:rPr>
              <a:t>1um thick</a:t>
            </a:r>
          </a:p>
          <a:p>
            <a:pPr marL="122470" indent="-122470">
              <a:buFont typeface="Arial" panose="020B0604020202020204" pitchFamily="34" charset="0"/>
              <a:buChar char="•"/>
            </a:pPr>
            <a:r>
              <a:rPr lang="en-US" sz="800" dirty="0">
                <a:solidFill>
                  <a:srgbClr val="00B050"/>
                </a:solidFill>
              </a:rPr>
              <a:t>Each supplied by 1000 capillaries, but each cap. supplies multiple alveoli</a:t>
            </a:r>
          </a:p>
          <a:p>
            <a:pPr marL="122470" indent="-122470">
              <a:buFont typeface="Arial" panose="020B0604020202020204" pitchFamily="34" charset="0"/>
              <a:buChar char="•"/>
            </a:pPr>
            <a:r>
              <a:rPr lang="en-US" sz="800" dirty="0">
                <a:solidFill>
                  <a:srgbClr val="00B050"/>
                </a:solidFill>
              </a:rPr>
              <a:t>1x10^6cm cross sectional area </a:t>
            </a:r>
          </a:p>
          <a:p>
            <a:pPr marL="122470" indent="-122470">
              <a:buFont typeface="Arial" panose="020B0604020202020204" pitchFamily="34" charset="0"/>
              <a:buChar char="•"/>
            </a:pPr>
            <a:endParaRPr lang="en-US" sz="800" dirty="0">
              <a:solidFill>
                <a:srgbClr val="00B050"/>
              </a:solidFill>
            </a:endParaRPr>
          </a:p>
          <a:p>
            <a:pPr marL="122470" indent="-122470">
              <a:buFont typeface="Arial" panose="020B0604020202020204" pitchFamily="34" charset="0"/>
              <a:buChar char="•"/>
            </a:pPr>
            <a:r>
              <a:rPr lang="en-US" sz="800" dirty="0">
                <a:solidFill>
                  <a:srgbClr val="00B050"/>
                </a:solidFill>
              </a:rPr>
              <a:t>In total, </a:t>
            </a:r>
            <a:r>
              <a:rPr lang="en-US" sz="800" b="1" dirty="0">
                <a:solidFill>
                  <a:srgbClr val="00B050"/>
                </a:solidFill>
              </a:rPr>
              <a:t>24 divisions from trachea to alveoli</a:t>
            </a:r>
          </a:p>
          <a:p>
            <a:pPr lvl="0">
              <a:spcBef>
                <a:spcPts val="0"/>
              </a:spcBef>
              <a:buNone/>
            </a:pP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55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Anatomical dead space is in the conducting airway</a:t>
            </a:r>
          </a:p>
          <a:p>
            <a:pPr lvl="0">
              <a:spcBef>
                <a:spcPts val="0"/>
              </a:spcBef>
              <a:buNone/>
            </a:pPr>
            <a:r>
              <a:rPr lang="en-GB" dirty="0"/>
              <a:t>Alveolar dead space is the volume in the alveolar where no perfusion occurs  </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866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Can be a question, just need to remember </a:t>
            </a:r>
            <a:r>
              <a:rPr lang="en-GB"/>
              <a:t>unfortunately.</a:t>
            </a:r>
          </a:p>
          <a:p>
            <a:endParaRPr lang="en-GB">
              <a:cs typeface="Calibri"/>
            </a:endParaRPr>
          </a:p>
          <a:p>
            <a:r>
              <a:rPr lang="en-GB">
                <a:cs typeface="Calibri"/>
              </a:rPr>
              <a:t>Don't worry about a set number of layers – sometimes people don't include the RBC, or use the basement membrane in the same layer as the epithelial cell</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7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Plots the proportion of haemoglobin in its saturated form and the prevailing oxygen tension</a:t>
            </a:r>
          </a:p>
          <a:p>
            <a:pPr lvl="0">
              <a:spcBef>
                <a:spcPts val="0"/>
              </a:spcBef>
              <a:buNone/>
            </a:pPr>
            <a:r>
              <a:rPr lang="en-GB" dirty="0"/>
              <a:t>Blood temperature – increased blood temperature reduces affinity for O2, hence more O2 is delivered to warm tissue</a:t>
            </a:r>
          </a:p>
          <a:p>
            <a:pPr lvl="0">
              <a:spcBef>
                <a:spcPts val="0"/>
              </a:spcBef>
              <a:buNone/>
            </a:pPr>
            <a:r>
              <a:rPr lang="en-GB" dirty="0"/>
              <a:t>pH – lower pH (more acidic blood) caused by increased H+ from lactic acid or carbonic acid, reduces affinity of Hb for O2, more O2 is delivered to acidic sites which are working harder</a:t>
            </a:r>
          </a:p>
          <a:p>
            <a:pPr lvl="0">
              <a:spcBef>
                <a:spcPts val="0"/>
              </a:spcBef>
              <a:buNone/>
            </a:pPr>
            <a:r>
              <a:rPr lang="en-GB" dirty="0"/>
              <a:t>2-3 diphosphoglycerate is created in erythrocytes during glycolysis, high levels shift the curve to the right. </a:t>
            </a:r>
          </a:p>
          <a:p>
            <a:pPr lvl="0">
              <a:spcBef>
                <a:spcPts val="0"/>
              </a:spcBef>
              <a:buNone/>
            </a:pPr>
            <a:endParaRPr lang="en-GB" dirty="0"/>
          </a:p>
          <a:p>
            <a:pPr lvl="0">
              <a:spcBef>
                <a:spcPts val="0"/>
              </a:spcBef>
              <a:buNone/>
            </a:pPr>
            <a:r>
              <a:rPr lang="en-GB" dirty="0"/>
              <a:t>What is going to happen during exercise? </a:t>
            </a:r>
          </a:p>
          <a:p>
            <a:pPr lvl="0">
              <a:spcBef>
                <a:spcPts val="0"/>
              </a:spcBef>
              <a:buNone/>
            </a:pPr>
            <a:r>
              <a:rPr lang="en-GB" dirty="0"/>
              <a:t>Curve shifts to the right, O2 has a reduced affinity for Hb meaning that more O2 can be supplied to tissues. Increased temperature, increased acidity, increased 23DPG</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066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Hypoxia = deficiency of O2 at tissue level (low PO2)</a:t>
            </a: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4 types;</a:t>
            </a:r>
          </a:p>
          <a:p>
            <a:pPr>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Hypoxaemia/hypoxic hypoxia – most common </a:t>
            </a:r>
          </a:p>
          <a:p>
            <a:pPr lvl="1">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Causes </a:t>
            </a:r>
          </a:p>
          <a:p>
            <a:pPr lvl="2">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Hypoventilation – results in increased arterial PCO2; failure to ventilate alveoli properly, caused by respiratory muscle weakness (seen in MND) or loss of respiratory drive (morphine)</a:t>
            </a:r>
          </a:p>
          <a:p>
            <a:pPr lvl="2">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Diffusion impairment – thickening of alveolar membranes or decrease in there surface area – blood and air failure to equilibrate </a:t>
            </a:r>
          </a:p>
          <a:p>
            <a:pPr lvl="2">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Shunting – Abnormality whereby blood bypasses the lungs, moves from right side of heart to left – Eisenmenger’s Syndrome</a:t>
            </a:r>
          </a:p>
          <a:p>
            <a:pPr lvl="2">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Ventilation perfusion mismatch – most common, </a:t>
            </a:r>
            <a:r>
              <a:rPr lang="en-GB" dirty="0" err="1">
                <a:solidFill>
                  <a:schemeClr val="dk1"/>
                </a:solidFill>
                <a:latin typeface="Calibri" panose="020F0502020204030204" pitchFamily="34" charset="0"/>
                <a:ea typeface="Didot" charset="0"/>
                <a:cs typeface="Calibri" panose="020F0502020204030204" pitchFamily="34" charset="0"/>
                <a:sym typeface="Calibri"/>
              </a:rPr>
              <a:t>discrepencies</a:t>
            </a:r>
            <a:r>
              <a:rPr lang="en-GB" dirty="0">
                <a:solidFill>
                  <a:schemeClr val="dk1"/>
                </a:solidFill>
                <a:latin typeface="Calibri" panose="020F0502020204030204" pitchFamily="34" charset="0"/>
                <a:ea typeface="Didot" charset="0"/>
                <a:cs typeface="Calibri" panose="020F0502020204030204" pitchFamily="34" charset="0"/>
                <a:sym typeface="Calibri"/>
              </a:rPr>
              <a:t> in the amount of air reaching the alveoli vs amount of blood arriving in capillaries, occurs in COPD</a:t>
            </a:r>
          </a:p>
          <a:p>
            <a:pPr>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Anaemia or CO hypoxia </a:t>
            </a:r>
          </a:p>
          <a:p>
            <a:pPr>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Ischaemia hypoxia </a:t>
            </a:r>
          </a:p>
          <a:p>
            <a:pPr>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Histotoxic Hypoxia </a:t>
            </a:r>
          </a:p>
          <a:p>
            <a:pPr>
              <a:spcBef>
                <a:spcPts val="0"/>
              </a:spcBef>
              <a:buClr>
                <a:schemeClr val="dk1"/>
              </a:buClr>
              <a:buSzPct val="100000"/>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a:spcBef>
                <a:spcPts val="0"/>
              </a:spcBef>
              <a:buClr>
                <a:schemeClr val="dk1"/>
              </a:buClr>
              <a:buSzPct val="100000"/>
            </a:pPr>
            <a:r>
              <a:rPr lang="en-GB" dirty="0" err="1">
                <a:solidFill>
                  <a:schemeClr val="dk1"/>
                </a:solidFill>
                <a:latin typeface="Calibri" panose="020F0502020204030204" pitchFamily="34" charset="0"/>
                <a:ea typeface="Didot" charset="0"/>
                <a:cs typeface="Calibri" panose="020F0502020204030204" pitchFamily="34" charset="0"/>
                <a:sym typeface="Calibri"/>
              </a:rPr>
              <a:t>Hypercpania</a:t>
            </a:r>
            <a:r>
              <a:rPr lang="en-GB" dirty="0">
                <a:solidFill>
                  <a:schemeClr val="dk1"/>
                </a:solidFill>
                <a:latin typeface="Calibri" panose="020F0502020204030204" pitchFamily="34" charset="0"/>
                <a:ea typeface="Didot" charset="0"/>
                <a:cs typeface="Calibri" panose="020F0502020204030204" pitchFamily="34" charset="0"/>
                <a:sym typeface="Calibri"/>
              </a:rPr>
              <a:t> = An increase in CO2 at tissue level (high PCO2)</a:t>
            </a:r>
          </a:p>
          <a:p>
            <a:pPr lvl="0">
              <a:spcBef>
                <a:spcPts val="0"/>
              </a:spcBef>
              <a:buNone/>
            </a:pP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48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1">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Causes </a:t>
            </a:r>
          </a:p>
          <a:p>
            <a:pPr lvl="2">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Hypoventilation – results in increased arterial PCO2; failure to ventilate alveoli properly, caused by respiratory muscle weakness (seen in MND) or loss of respiratory drive (morphine)</a:t>
            </a:r>
          </a:p>
          <a:p>
            <a:pPr lvl="2">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Diffusion impairment – thickening of alveolar membranes or decrease in there surface area – blood and air failure to </a:t>
            </a:r>
            <a:r>
              <a:rPr lang="en-GB" dirty="0" err="1">
                <a:solidFill>
                  <a:schemeClr val="dk1"/>
                </a:solidFill>
                <a:latin typeface="Calibri" panose="020F0502020204030204" pitchFamily="34" charset="0"/>
                <a:ea typeface="Didot" charset="0"/>
                <a:cs typeface="Calibri" panose="020F0502020204030204" pitchFamily="34" charset="0"/>
                <a:sym typeface="Calibri"/>
              </a:rPr>
              <a:t>equilibriate</a:t>
            </a:r>
            <a:r>
              <a:rPr lang="en-GB" dirty="0">
                <a:solidFill>
                  <a:schemeClr val="dk1"/>
                </a:solidFill>
                <a:latin typeface="Calibri" panose="020F0502020204030204" pitchFamily="34" charset="0"/>
                <a:ea typeface="Didot" charset="0"/>
                <a:cs typeface="Calibri" panose="020F0502020204030204" pitchFamily="34" charset="0"/>
                <a:sym typeface="Calibri"/>
              </a:rPr>
              <a:t> </a:t>
            </a:r>
          </a:p>
          <a:p>
            <a:pPr lvl="2">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Shunting – Abnormality whereby blood bypasses the lungs, moves from right side of heart to left – Eisenmenger’s Syndrome</a:t>
            </a:r>
          </a:p>
          <a:p>
            <a:pPr lvl="2">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Ventilation perfusion mismatch – most common, </a:t>
            </a:r>
            <a:r>
              <a:rPr lang="en-GB" dirty="0" err="1">
                <a:solidFill>
                  <a:schemeClr val="dk1"/>
                </a:solidFill>
                <a:latin typeface="Calibri" panose="020F0502020204030204" pitchFamily="34" charset="0"/>
                <a:ea typeface="Didot" charset="0"/>
                <a:cs typeface="Calibri" panose="020F0502020204030204" pitchFamily="34" charset="0"/>
                <a:sym typeface="Calibri"/>
              </a:rPr>
              <a:t>discrepencies</a:t>
            </a:r>
            <a:r>
              <a:rPr lang="en-GB" dirty="0">
                <a:solidFill>
                  <a:schemeClr val="dk1"/>
                </a:solidFill>
                <a:latin typeface="Calibri" panose="020F0502020204030204" pitchFamily="34" charset="0"/>
                <a:ea typeface="Didot" charset="0"/>
                <a:cs typeface="Calibri" panose="020F0502020204030204" pitchFamily="34" charset="0"/>
                <a:sym typeface="Calibri"/>
              </a:rPr>
              <a:t> in the amount of air reaching the alveoli vs amount of blood arriving in capillaries, occurs in COPD</a:t>
            </a:r>
          </a:p>
          <a:p>
            <a:pPr lvl="2">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Question: What does the V/Q stand for? Ventilation/Perfusion</a:t>
            </a:r>
          </a:p>
          <a:p>
            <a:pPr>
              <a:spcBef>
                <a:spcPts val="0"/>
              </a:spcBef>
              <a:buClr>
                <a:schemeClr val="dk1"/>
              </a:buClr>
              <a:buSzPct val="100000"/>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lvl="0">
              <a:spcBef>
                <a:spcPts val="0"/>
              </a:spcBef>
              <a:buNone/>
            </a:pP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2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B214-F2D4-4856-9180-9CC74F7665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3E2938-EA52-4BF1-B05C-5F71745B3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A1A89C-3D71-4426-9F55-3EC96E64A3E8}"/>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5" name="Footer Placeholder 4">
            <a:extLst>
              <a:ext uri="{FF2B5EF4-FFF2-40B4-BE49-F238E27FC236}">
                <a16:creationId xmlns:a16="http://schemas.microsoft.com/office/drawing/2014/main" id="{BB0CFF99-2A56-4D9A-A56E-95E9A92AF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96642-3AD0-4221-8F18-5923177E6953}"/>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210790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9B22-2EA9-4AB1-B107-AC9D6E2910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45A4B2-A36C-4ECF-9DC7-71EA085118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5F4EE8-6DD9-4975-BB5E-5B7F5DA17A62}"/>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5" name="Footer Placeholder 4">
            <a:extLst>
              <a:ext uri="{FF2B5EF4-FFF2-40B4-BE49-F238E27FC236}">
                <a16:creationId xmlns:a16="http://schemas.microsoft.com/office/drawing/2014/main" id="{A6E99447-D826-4C70-AE97-9820F525AC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65CC4A-C2BA-4580-9950-24AB2569280C}"/>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137215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39FBC-8237-4892-AFCF-F7A691F50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2EF006-47DA-4CF5-8C70-2523A8F6A4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B03BF0-CEA5-4AA9-898E-F95522BAC661}"/>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5" name="Footer Placeholder 4">
            <a:extLst>
              <a:ext uri="{FF2B5EF4-FFF2-40B4-BE49-F238E27FC236}">
                <a16:creationId xmlns:a16="http://schemas.microsoft.com/office/drawing/2014/main" id="{CF24CE54-8FD7-4633-890A-29D210691B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ADE6B7-9F49-4213-B90A-B0CA84EF3BF6}"/>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424821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1E12-ADE5-46B5-BA88-D891A85FF4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DE500D-721B-43C5-AF40-2793BCF08C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342814-7DE3-4B8C-B80D-5A360782365A}"/>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5" name="Footer Placeholder 4">
            <a:extLst>
              <a:ext uri="{FF2B5EF4-FFF2-40B4-BE49-F238E27FC236}">
                <a16:creationId xmlns:a16="http://schemas.microsoft.com/office/drawing/2014/main" id="{7E0EBA62-A4D3-4959-8F5C-53E3ED5DE2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070D5E-D7CE-47C7-AF06-FB312D1B20EE}"/>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102144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4D03-8D0B-4E99-8B4A-2B56FE6E97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4F7A7A-C3EF-4F80-B2E5-14B3B176EA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3DA110-CF84-4906-869A-0CE83528855D}"/>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5" name="Footer Placeholder 4">
            <a:extLst>
              <a:ext uri="{FF2B5EF4-FFF2-40B4-BE49-F238E27FC236}">
                <a16:creationId xmlns:a16="http://schemas.microsoft.com/office/drawing/2014/main" id="{AD4686FC-EC09-4EF1-89D7-0BC1789D4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9B53CC-D2D9-4200-9A5B-DD0A8333B50D}"/>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273245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E30F-EC08-4A15-8CBC-3ABF9103C8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38229E-AC87-45FB-BD1B-39F1CEA376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1B1B0A-E800-4AEE-A4D1-56362F1342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4AD7AC-6A1D-4BB8-8831-E7E2D723AC1D}"/>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6" name="Footer Placeholder 5">
            <a:extLst>
              <a:ext uri="{FF2B5EF4-FFF2-40B4-BE49-F238E27FC236}">
                <a16:creationId xmlns:a16="http://schemas.microsoft.com/office/drawing/2014/main" id="{649A8A89-1CF8-4CE6-8AE2-1090BFC05D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F365AC-2022-4909-8001-729A77FC5C52}"/>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317109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AC06-D2D6-4088-89C1-EFC4F063B4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43B4AC-92CD-401A-80D5-090D2BDDB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CA9787-5161-45BE-AF1E-A7D99F5485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CEA507-129C-4C6E-9213-5C4E64D657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536C9-EAEB-419F-B309-C195FB9E9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EE5E42-59AF-47DA-B5C5-FD1A11D5C119}"/>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8" name="Footer Placeholder 7">
            <a:extLst>
              <a:ext uri="{FF2B5EF4-FFF2-40B4-BE49-F238E27FC236}">
                <a16:creationId xmlns:a16="http://schemas.microsoft.com/office/drawing/2014/main" id="{3CC4B9DD-B651-405F-BBD8-57BF37096A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B957DD-B178-40E7-8EAD-97FBC9E63F2F}"/>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77111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73F7-527C-42CA-9841-88270EC8D0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8E57EF-608C-4DC7-B0EB-5DDA531D5B45}"/>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4" name="Footer Placeholder 3">
            <a:extLst>
              <a:ext uri="{FF2B5EF4-FFF2-40B4-BE49-F238E27FC236}">
                <a16:creationId xmlns:a16="http://schemas.microsoft.com/office/drawing/2014/main" id="{AB2EF4B7-A605-4698-91CB-14C8BA1B36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0AD247-7884-4193-B95D-8BF02B95B70D}"/>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19916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AAE10-6F47-414F-8612-DEEE69844220}"/>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3" name="Footer Placeholder 2">
            <a:extLst>
              <a:ext uri="{FF2B5EF4-FFF2-40B4-BE49-F238E27FC236}">
                <a16:creationId xmlns:a16="http://schemas.microsoft.com/office/drawing/2014/main" id="{0AB6D246-783E-4FDD-8C48-CB7CAF40F3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7B0B87-48DF-4C7D-A0E4-CDCA22914FB6}"/>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372481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2EE3-BBEE-4D01-99F3-4F1AEF5CB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A37D9D-590F-4068-AAE7-5273C1821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7F243D-8FD3-46EB-86F4-5BEDE340F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69678-0CC6-4A21-9351-42A5166F72E5}"/>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6" name="Footer Placeholder 5">
            <a:extLst>
              <a:ext uri="{FF2B5EF4-FFF2-40B4-BE49-F238E27FC236}">
                <a16:creationId xmlns:a16="http://schemas.microsoft.com/office/drawing/2014/main" id="{8F74C2D6-0D55-4C53-8D3A-6CC48B43C2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204ADE-ED8D-4E35-B32B-41CDDBDB9F74}"/>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70399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8396-108D-41AE-BE6A-EF033FD37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C25250-974E-469B-9B44-16F885ABD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BBC3E4-0001-4E95-A288-E7C6D70BB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E9897-0FCF-49D5-A5B5-18CAECA1EAD9}"/>
              </a:ext>
            </a:extLst>
          </p:cNvPr>
          <p:cNvSpPr>
            <a:spLocks noGrp="1"/>
          </p:cNvSpPr>
          <p:nvPr>
            <p:ph type="dt" sz="half" idx="10"/>
          </p:nvPr>
        </p:nvSpPr>
        <p:spPr/>
        <p:txBody>
          <a:bodyPr/>
          <a:lstStyle/>
          <a:p>
            <a:fld id="{21349549-F06D-422D-BF53-CABACD07E529}" type="datetimeFigureOut">
              <a:rPr lang="en-GB" smtClean="0"/>
              <a:t>26/11/2019</a:t>
            </a:fld>
            <a:endParaRPr lang="en-GB"/>
          </a:p>
        </p:txBody>
      </p:sp>
      <p:sp>
        <p:nvSpPr>
          <p:cNvPr id="6" name="Footer Placeholder 5">
            <a:extLst>
              <a:ext uri="{FF2B5EF4-FFF2-40B4-BE49-F238E27FC236}">
                <a16:creationId xmlns:a16="http://schemas.microsoft.com/office/drawing/2014/main" id="{351E6B37-FC71-45E0-AC53-BEC71DFED8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DCC708-CD9F-4FEE-BD5F-A01C8AFC9B4C}"/>
              </a:ext>
            </a:extLst>
          </p:cNvPr>
          <p:cNvSpPr>
            <a:spLocks noGrp="1"/>
          </p:cNvSpPr>
          <p:nvPr>
            <p:ph type="sldNum" sz="quarter" idx="12"/>
          </p:nvPr>
        </p:nvSpPr>
        <p:spPr/>
        <p:txBody>
          <a:bodyPr/>
          <a:lstStyle/>
          <a:p>
            <a:fld id="{D1CC1F1C-B74A-4096-858A-AD5EB034226E}" type="slidenum">
              <a:rPr lang="en-GB" smtClean="0"/>
              <a:t>‹#›</a:t>
            </a:fld>
            <a:endParaRPr lang="en-GB"/>
          </a:p>
        </p:txBody>
      </p:sp>
    </p:spTree>
    <p:extLst>
      <p:ext uri="{BB962C8B-B14F-4D97-AF65-F5344CB8AC3E}">
        <p14:creationId xmlns:p14="http://schemas.microsoft.com/office/powerpoint/2010/main" val="241701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07CDA-8877-4573-9892-23E0F8C4E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7AB287-DD42-41DB-8D8A-A0AE4BA2E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255D46-D15E-47D1-9C43-C65AB0C06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49549-F06D-422D-BF53-CABACD07E529}" type="datetimeFigureOut">
              <a:rPr lang="en-GB" smtClean="0"/>
              <a:t>26/11/2019</a:t>
            </a:fld>
            <a:endParaRPr lang="en-GB"/>
          </a:p>
        </p:txBody>
      </p:sp>
      <p:sp>
        <p:nvSpPr>
          <p:cNvPr id="5" name="Footer Placeholder 4">
            <a:extLst>
              <a:ext uri="{FF2B5EF4-FFF2-40B4-BE49-F238E27FC236}">
                <a16:creationId xmlns:a16="http://schemas.microsoft.com/office/drawing/2014/main" id="{23C385EE-1FBF-4315-8BC3-88782DDADB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72B9A1-14E0-41D1-981B-B06C41C7F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C1F1C-B74A-4096-858A-AD5EB034226E}" type="slidenum">
              <a:rPr lang="en-GB" smtClean="0"/>
              <a:t>‹#›</a:t>
            </a:fld>
            <a:endParaRPr lang="en-GB"/>
          </a:p>
        </p:txBody>
      </p:sp>
    </p:spTree>
    <p:extLst>
      <p:ext uri="{BB962C8B-B14F-4D97-AF65-F5344CB8AC3E}">
        <p14:creationId xmlns:p14="http://schemas.microsoft.com/office/powerpoint/2010/main" val="45192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sv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3E55-4BB6-42D1-8681-2DCDEDACE047}"/>
              </a:ext>
            </a:extLst>
          </p:cNvPr>
          <p:cNvSpPr>
            <a:spLocks noGrp="1"/>
          </p:cNvSpPr>
          <p:nvPr>
            <p:ph type="ctrTitle"/>
          </p:nvPr>
        </p:nvSpPr>
        <p:spPr/>
        <p:txBody>
          <a:bodyPr/>
          <a:lstStyle/>
          <a:p>
            <a:r>
              <a:rPr lang="en-GB" dirty="0"/>
              <a:t>Phase 1 Respiratory Wrap-Up</a:t>
            </a:r>
          </a:p>
        </p:txBody>
      </p:sp>
      <p:sp>
        <p:nvSpPr>
          <p:cNvPr id="3" name="Subtitle 2">
            <a:extLst>
              <a:ext uri="{FF2B5EF4-FFF2-40B4-BE49-F238E27FC236}">
                <a16:creationId xmlns:a16="http://schemas.microsoft.com/office/drawing/2014/main" id="{8048CB6F-F050-40A0-A7C2-9C7C4C805560}"/>
              </a:ext>
            </a:extLst>
          </p:cNvPr>
          <p:cNvSpPr>
            <a:spLocks noGrp="1"/>
          </p:cNvSpPr>
          <p:nvPr>
            <p:ph type="subTitle" idx="1"/>
          </p:nvPr>
        </p:nvSpPr>
        <p:spPr/>
        <p:txBody>
          <a:bodyPr/>
          <a:lstStyle/>
          <a:p>
            <a:r>
              <a:rPr lang="en-GB" dirty="0"/>
              <a:t>Part 2</a:t>
            </a:r>
          </a:p>
        </p:txBody>
      </p:sp>
    </p:spTree>
    <p:extLst>
      <p:ext uri="{BB962C8B-B14F-4D97-AF65-F5344CB8AC3E}">
        <p14:creationId xmlns:p14="http://schemas.microsoft.com/office/powerpoint/2010/main" val="114659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148817" y="1700629"/>
            <a:ext cx="8229600" cy="4525963"/>
          </a:xfrm>
          <a:prstGeom prst="rect">
            <a:avLst/>
          </a:prstGeom>
          <a:noFill/>
          <a:ln>
            <a:noFill/>
          </a:ln>
        </p:spPr>
        <p:txBody>
          <a:bodyPr vert="horz" wrap="square" lIns="91425" tIns="45700" rIns="91425" bIns="45700" rtlCol="0" anchor="t" anchorCtr="0">
            <a:noAutofit/>
          </a:bodyPr>
          <a:lstStyle/>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Causes </a:t>
            </a:r>
          </a:p>
          <a:p>
            <a:pPr lvl="1">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Hypoventilation </a:t>
            </a:r>
          </a:p>
          <a:p>
            <a:pPr lvl="1">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Diffusion impairment </a:t>
            </a:r>
          </a:p>
          <a:p>
            <a:pPr lvl="1">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Shunting </a:t>
            </a:r>
          </a:p>
          <a:p>
            <a:pPr lvl="1">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V/Q mismatch </a:t>
            </a: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5437238" cy="646331"/>
          </a:xfrm>
          <a:prstGeom prst="rect">
            <a:avLst/>
          </a:prstGeom>
          <a:noFill/>
        </p:spPr>
        <p:txBody>
          <a:bodyPr wrap="square" rtlCol="0">
            <a:spAutoFit/>
          </a:bodyPr>
          <a:lstStyle/>
          <a:p>
            <a:r>
              <a:rPr lang="en-US" sz="3600" dirty="0" err="1">
                <a:solidFill>
                  <a:schemeClr val="bg1"/>
                </a:solidFill>
                <a:latin typeface="Calibri" panose="020F0502020204030204" pitchFamily="34" charset="0"/>
                <a:ea typeface="Didot" charset="0"/>
                <a:cs typeface="Calibri" panose="020F0502020204030204" pitchFamily="34" charset="0"/>
              </a:rPr>
              <a:t>Hypoxaemia</a:t>
            </a:r>
            <a:r>
              <a:rPr lang="en-US" sz="3600" dirty="0">
                <a:solidFill>
                  <a:schemeClr val="bg1"/>
                </a:solidFill>
                <a:latin typeface="Calibri" panose="020F0502020204030204" pitchFamily="34" charset="0"/>
                <a:ea typeface="Didot" charset="0"/>
                <a:cs typeface="Calibri" panose="020F0502020204030204" pitchFamily="34" charset="0"/>
              </a:rPr>
              <a:t> </a:t>
            </a:r>
          </a:p>
        </p:txBody>
      </p:sp>
      <p:pic>
        <p:nvPicPr>
          <p:cNvPr id="6" name="Picture 5">
            <a:extLst>
              <a:ext uri="{FF2B5EF4-FFF2-40B4-BE49-F238E27FC236}">
                <a16:creationId xmlns:a16="http://schemas.microsoft.com/office/drawing/2014/main" id="{3B8BB88E-E3BE-4B97-9668-F3A1DD3E3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04" y="1833114"/>
            <a:ext cx="4391025" cy="4559911"/>
          </a:xfrm>
          <a:prstGeom prst="rect">
            <a:avLst/>
          </a:prstGeom>
        </p:spPr>
      </p:pic>
    </p:spTree>
    <p:extLst>
      <p:ext uri="{BB962C8B-B14F-4D97-AF65-F5344CB8AC3E}">
        <p14:creationId xmlns:p14="http://schemas.microsoft.com/office/powerpoint/2010/main" val="149287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5437238"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Respiratory Failure </a:t>
            </a:r>
          </a:p>
        </p:txBody>
      </p:sp>
      <p:pic>
        <p:nvPicPr>
          <p:cNvPr id="6" name="Picture 5">
            <a:extLst>
              <a:ext uri="{FF2B5EF4-FFF2-40B4-BE49-F238E27FC236}">
                <a16:creationId xmlns:a16="http://schemas.microsoft.com/office/drawing/2014/main" id="{EC5DE015-9B6B-4980-849A-C030A6336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839" y="2190918"/>
            <a:ext cx="5838567" cy="3935246"/>
          </a:xfrm>
          <a:prstGeom prst="rect">
            <a:avLst/>
          </a:prstGeom>
        </p:spPr>
      </p:pic>
      <p:sp>
        <p:nvSpPr>
          <p:cNvPr id="106" name="Shape 106"/>
          <p:cNvSpPr txBox="1">
            <a:spLocks noGrp="1"/>
          </p:cNvSpPr>
          <p:nvPr>
            <p:ph type="body" idx="1"/>
          </p:nvPr>
        </p:nvSpPr>
        <p:spPr>
          <a:xfrm>
            <a:off x="637205" y="1600201"/>
            <a:ext cx="5326957" cy="4525963"/>
          </a:xfrm>
          <a:prstGeom prst="rect">
            <a:avLst/>
          </a:prstGeom>
          <a:noFill/>
          <a:ln>
            <a:noFill/>
          </a:ln>
        </p:spPr>
        <p:txBody>
          <a:bodyPr vert="horz" wrap="square" lIns="91425" tIns="45700" rIns="91425" bIns="45700" rtlCol="0" anchor="t" anchorCtr="0">
            <a:noAutofit/>
          </a:bodyPr>
          <a:lstStyle/>
          <a:p>
            <a:pPr marL="342900" indent="-342900">
              <a:spcBef>
                <a:spcPts val="0"/>
              </a:spcBef>
              <a:buClr>
                <a:schemeClr val="dk1"/>
              </a:buClr>
              <a:buSzPct val="100000"/>
              <a:buNone/>
            </a:pPr>
            <a:r>
              <a:rPr lang="en-GB" dirty="0">
                <a:solidFill>
                  <a:schemeClr val="dk1"/>
                </a:solidFill>
                <a:latin typeface="Calibri"/>
                <a:ea typeface="Didot" charset="0"/>
                <a:cs typeface="Calibri"/>
                <a:sym typeface="Calibri"/>
              </a:rPr>
              <a:t>Type 1 = Lung Failure</a:t>
            </a:r>
            <a:endParaRPr lang="en-GB" dirty="0">
              <a:solidFill>
                <a:schemeClr val="dk1"/>
              </a:solidFill>
              <a:latin typeface="Calibri"/>
              <a:ea typeface="Didot" charset="0"/>
              <a:cs typeface="Calibri"/>
            </a:endParaRPr>
          </a:p>
          <a:p>
            <a:pPr lvl="1">
              <a:spcBef>
                <a:spcPts val="0"/>
              </a:spcBef>
              <a:buClr>
                <a:schemeClr val="dk1"/>
              </a:buClr>
              <a:buSzPct val="100000"/>
            </a:pPr>
            <a:r>
              <a:rPr lang="en-GB" sz="2800" b="1" dirty="0"/>
              <a:t>PO2</a:t>
            </a:r>
            <a:r>
              <a:rPr lang="en-GB" sz="2800" dirty="0"/>
              <a:t> is </a:t>
            </a:r>
            <a:r>
              <a:rPr lang="en-GB" sz="2800" b="1" dirty="0"/>
              <a:t>low</a:t>
            </a:r>
            <a:r>
              <a:rPr lang="en-GB" sz="2800" dirty="0"/>
              <a:t> </a:t>
            </a:r>
            <a:endParaRPr lang="en-GB" sz="2800" dirty="0">
              <a:cs typeface="Calibri"/>
            </a:endParaRPr>
          </a:p>
          <a:p>
            <a:pPr lvl="1">
              <a:spcBef>
                <a:spcPts val="0"/>
              </a:spcBef>
              <a:buClr>
                <a:schemeClr val="dk1"/>
              </a:buClr>
              <a:buSzPct val="100000"/>
            </a:pPr>
            <a:r>
              <a:rPr lang="en-GB" sz="2800" b="1" dirty="0"/>
              <a:t>PCO2 </a:t>
            </a:r>
            <a:r>
              <a:rPr lang="en-GB" sz="2800" dirty="0"/>
              <a:t>is </a:t>
            </a:r>
            <a:r>
              <a:rPr lang="en-GB" sz="2800" b="1" dirty="0"/>
              <a:t>low </a:t>
            </a:r>
            <a:r>
              <a:rPr lang="en-GB" sz="2800" dirty="0"/>
              <a:t>or </a:t>
            </a:r>
            <a:r>
              <a:rPr lang="en-GB" sz="2800" b="1" dirty="0"/>
              <a:t>normal</a:t>
            </a:r>
            <a:r>
              <a:rPr lang="en-GB" sz="2800" dirty="0"/>
              <a:t> </a:t>
            </a:r>
            <a:endParaRPr lang="en-GB" sz="2800" dirty="0">
              <a:cs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dirty="0">
                <a:solidFill>
                  <a:schemeClr val="dk1"/>
                </a:solidFill>
                <a:latin typeface="Calibri"/>
                <a:ea typeface="Didot" charset="0"/>
                <a:cs typeface="Calibri"/>
                <a:sym typeface="Calibri"/>
              </a:rPr>
              <a:t>Type 2 = Pump Failure </a:t>
            </a:r>
          </a:p>
          <a:p>
            <a:pPr lvl="1">
              <a:spcBef>
                <a:spcPts val="0"/>
              </a:spcBef>
              <a:buClr>
                <a:schemeClr val="dk1"/>
              </a:buClr>
              <a:buSzPct val="100000"/>
            </a:pPr>
            <a:r>
              <a:rPr lang="en-GB" sz="2800" b="1" dirty="0"/>
              <a:t>PO2</a:t>
            </a:r>
            <a:r>
              <a:rPr lang="en-GB" sz="2800" dirty="0"/>
              <a:t> is </a:t>
            </a:r>
            <a:r>
              <a:rPr lang="en-GB" sz="2800" b="1" dirty="0"/>
              <a:t>low</a:t>
            </a:r>
            <a:r>
              <a:rPr lang="en-GB" sz="2800" dirty="0"/>
              <a:t> </a:t>
            </a:r>
            <a:endParaRPr lang="en-GB" sz="2800" dirty="0">
              <a:cs typeface="Calibri"/>
            </a:endParaRPr>
          </a:p>
          <a:p>
            <a:pPr lvl="1">
              <a:spcBef>
                <a:spcPts val="0"/>
              </a:spcBef>
              <a:buClr>
                <a:schemeClr val="dk1"/>
              </a:buClr>
              <a:buSzPct val="100000"/>
            </a:pPr>
            <a:r>
              <a:rPr lang="en-GB" sz="2800" b="1" dirty="0"/>
              <a:t>PCO2 </a:t>
            </a:r>
            <a:r>
              <a:rPr lang="en-GB" sz="2800" dirty="0"/>
              <a:t>is </a:t>
            </a:r>
            <a:r>
              <a:rPr lang="en-GB" sz="2800" b="1" dirty="0"/>
              <a:t>high</a:t>
            </a:r>
          </a:p>
          <a:p>
            <a:pPr marL="342900" indent="-342900">
              <a:spcBef>
                <a:spcPts val="0"/>
              </a:spcBef>
              <a:buClr>
                <a:schemeClr val="dk1"/>
              </a:buClr>
              <a:buSzPct val="100000"/>
              <a:buNone/>
            </a:pPr>
            <a:endParaRPr lang="en-GB" dirty="0">
              <a:solidFill>
                <a:schemeClr val="dk1"/>
              </a:solidFill>
              <a:latin typeface="Calibri"/>
              <a:ea typeface="Didot" charset="0"/>
              <a:cs typeface="Calibri"/>
              <a:sym typeface="Calibri"/>
            </a:endParaRPr>
          </a:p>
          <a:p>
            <a:pPr marL="342900" indent="-342900">
              <a:spcBef>
                <a:spcPts val="0"/>
              </a:spcBef>
              <a:buClr>
                <a:schemeClr val="dk1"/>
              </a:buClr>
              <a:buSzPct val="100000"/>
              <a:buNone/>
            </a:pPr>
            <a:r>
              <a:rPr lang="en-GB" dirty="0">
                <a:solidFill>
                  <a:schemeClr val="dk1"/>
                </a:solidFill>
                <a:latin typeface="Calibri"/>
                <a:ea typeface="Didot" charset="0"/>
                <a:cs typeface="Calibri"/>
                <a:sym typeface="Calibri"/>
              </a:rPr>
              <a:t>What is the name for increased CO2 in the blood?</a:t>
            </a:r>
          </a:p>
          <a:p>
            <a:pPr marL="342900" indent="-342900">
              <a:spcBef>
                <a:spcPts val="0"/>
              </a:spcBef>
              <a:buClr>
                <a:schemeClr val="dk1"/>
              </a:buClr>
              <a:buSzPct val="100000"/>
              <a:buNone/>
            </a:pPr>
            <a:endParaRPr lang="en-GB" dirty="0">
              <a:solidFill>
                <a:schemeClr val="dk1"/>
              </a:solidFill>
              <a:latin typeface="Calibri"/>
              <a:ea typeface="Didot" charset="0"/>
              <a:cs typeface="Calibri"/>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endParaRPr>
          </a:p>
          <a:p>
            <a:pPr marL="457200" lvl="1" indent="0">
              <a:spcBef>
                <a:spcPts val="0"/>
              </a:spcBef>
              <a:buClr>
                <a:schemeClr val="dk1"/>
              </a:buClr>
              <a:buSzPct val="100000"/>
              <a:buNone/>
            </a:pPr>
            <a:endParaRPr lang="en-GB" sz="2800" b="1" dirty="0">
              <a:solidFill>
                <a:schemeClr val="dk1"/>
              </a:solidFill>
              <a:latin typeface="Calibri" panose="020F0502020204030204" pitchFamily="34" charset="0"/>
              <a:ea typeface="Didot" charset="0"/>
              <a:cs typeface="Calibri" panose="020F0502020204030204" pitchFamily="34" charset="0"/>
            </a:endParaRPr>
          </a:p>
          <a:p>
            <a:pPr marL="457200" lvl="1" indent="0">
              <a:spcBef>
                <a:spcPts val="0"/>
              </a:spcBef>
              <a:buClr>
                <a:schemeClr val="dk1"/>
              </a:buClr>
              <a:buSzPct val="100000"/>
              <a:buNone/>
            </a:pPr>
            <a:endParaRPr lang="en-GB" sz="2800" dirty="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p:txBody>
      </p:sp>
    </p:spTree>
    <p:extLst>
      <p:ext uri="{BB962C8B-B14F-4D97-AF65-F5344CB8AC3E}">
        <p14:creationId xmlns:p14="http://schemas.microsoft.com/office/powerpoint/2010/main" val="414462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043439" y="1526482"/>
            <a:ext cx="3927572" cy="4525963"/>
          </a:xfrm>
          <a:prstGeom prst="rect">
            <a:avLst/>
          </a:prstGeom>
          <a:noFill/>
          <a:ln>
            <a:noFill/>
          </a:ln>
        </p:spPr>
        <p:txBody>
          <a:bodyPr vert="horz" wrap="square" lIns="91425" tIns="45700" rIns="91425" bIns="45700" rtlCol="0" anchor="t" anchorCtr="0">
            <a:noAutofit/>
          </a:bodyPr>
          <a:lstStyle/>
          <a:p>
            <a:pPr marL="342900" indent="-342900">
              <a:spcBef>
                <a:spcPts val="0"/>
              </a:spcBef>
              <a:buClr>
                <a:schemeClr val="dk1"/>
              </a:buClr>
              <a:buSzPct val="100000"/>
              <a:buNone/>
            </a:pPr>
            <a:r>
              <a:rPr lang="en-GB">
                <a:solidFill>
                  <a:schemeClr val="dk1"/>
                </a:solidFill>
                <a:latin typeface="Calibri" panose="020F0502020204030204" pitchFamily="34" charset="0"/>
                <a:ea typeface="Didot" charset="0"/>
                <a:cs typeface="Calibri" panose="020F0502020204030204" pitchFamily="34" charset="0"/>
                <a:sym typeface="Calibri"/>
              </a:rPr>
              <a:t>Daltons Law:</a:t>
            </a: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r>
              <a:rPr lang="en-GB">
                <a:solidFill>
                  <a:schemeClr val="dk1"/>
                </a:solidFill>
                <a:latin typeface="Calibri" panose="020F0502020204030204" pitchFamily="34" charset="0"/>
                <a:ea typeface="Didot" charset="0"/>
                <a:cs typeface="Calibri" panose="020F0502020204030204" pitchFamily="34" charset="0"/>
                <a:sym typeface="Calibri"/>
              </a:rPr>
              <a:t>Boyles Law:</a:t>
            </a: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r>
              <a:rPr lang="en-GB">
                <a:solidFill>
                  <a:schemeClr val="dk1"/>
                </a:solidFill>
                <a:latin typeface="Calibri" panose="020F0502020204030204" pitchFamily="34" charset="0"/>
                <a:ea typeface="Didot" charset="0"/>
                <a:cs typeface="Calibri" panose="020F0502020204030204" pitchFamily="34" charset="0"/>
                <a:sym typeface="Calibri"/>
              </a:rPr>
              <a:t>Henry’s Law:</a:t>
            </a: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r>
              <a:rPr lang="en-GB">
                <a:solidFill>
                  <a:schemeClr val="dk1"/>
                </a:solidFill>
                <a:latin typeface="Calibri" panose="020F0502020204030204" pitchFamily="34" charset="0"/>
                <a:ea typeface="Didot" charset="0"/>
                <a:cs typeface="Calibri" panose="020F0502020204030204" pitchFamily="34" charset="0"/>
                <a:sym typeface="Calibri"/>
              </a:rPr>
              <a:t>Alveolar gas equation:</a:t>
            </a: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r>
              <a:rPr lang="en-GB">
                <a:solidFill>
                  <a:schemeClr val="dk1"/>
                </a:solidFill>
                <a:latin typeface="Calibri" panose="020F0502020204030204" pitchFamily="34" charset="0"/>
                <a:ea typeface="Didot" charset="0"/>
                <a:cs typeface="Calibri" panose="020F0502020204030204" pitchFamily="34" charset="0"/>
                <a:sym typeface="Calibri"/>
              </a:rPr>
              <a:t>Laplace law:</a:t>
            </a: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r>
              <a:rPr lang="en-GB">
                <a:solidFill>
                  <a:schemeClr val="dk1"/>
                </a:solidFill>
                <a:latin typeface="Calibri" panose="020F0502020204030204" pitchFamily="34" charset="0"/>
                <a:ea typeface="Didot" charset="0"/>
                <a:cs typeface="Calibri" panose="020F0502020204030204" pitchFamily="34" charset="0"/>
                <a:sym typeface="Calibri"/>
              </a:rPr>
              <a:t>Poiseuille's law:</a:t>
            </a: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4694207" cy="646331"/>
          </a:xfrm>
          <a:prstGeom prst="rect">
            <a:avLst/>
          </a:prstGeom>
          <a:noFill/>
        </p:spPr>
        <p:txBody>
          <a:bodyPr wrap="square" rtlCol="0">
            <a:spAutoFit/>
          </a:bodyPr>
          <a:lstStyle/>
          <a:p>
            <a:r>
              <a:rPr lang="en-US" sz="3600">
                <a:solidFill>
                  <a:schemeClr val="bg1"/>
                </a:solidFill>
                <a:latin typeface="Calibri" panose="020F0502020204030204" pitchFamily="34" charset="0"/>
                <a:ea typeface="Didot" charset="0"/>
                <a:cs typeface="Calibri" panose="020F0502020204030204" pitchFamily="34" charset="0"/>
              </a:rPr>
              <a:t>Equations</a:t>
            </a:r>
          </a:p>
        </p:txBody>
      </p:sp>
      <p:grpSp>
        <p:nvGrpSpPr>
          <p:cNvPr id="3" name="Group 2">
            <a:extLst>
              <a:ext uri="{FF2B5EF4-FFF2-40B4-BE49-F238E27FC236}">
                <a16:creationId xmlns:a16="http://schemas.microsoft.com/office/drawing/2014/main" id="{4B42F6CB-315F-40C0-8E9E-421996840698}"/>
              </a:ext>
            </a:extLst>
          </p:cNvPr>
          <p:cNvGrpSpPr/>
          <p:nvPr/>
        </p:nvGrpSpPr>
        <p:grpSpPr>
          <a:xfrm>
            <a:off x="8329353" y="2024702"/>
            <a:ext cx="2794567" cy="1537172"/>
            <a:chOff x="4698716" y="1687357"/>
            <a:chExt cx="2794567" cy="1537172"/>
          </a:xfrm>
        </p:grpSpPr>
        <p:pic>
          <p:nvPicPr>
            <p:cNvPr id="15" name="Graphic 14">
              <a:extLst>
                <a:ext uri="{FF2B5EF4-FFF2-40B4-BE49-F238E27FC236}">
                  <a16:creationId xmlns:a16="http://schemas.microsoft.com/office/drawing/2014/main" id="{E385E3F9-F725-4921-8453-48D1C37848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8716" y="1687357"/>
              <a:ext cx="2794567" cy="1154419"/>
            </a:xfrm>
            <a:prstGeom prst="rect">
              <a:avLst/>
            </a:prstGeom>
          </p:spPr>
        </p:pic>
        <p:pic>
          <p:nvPicPr>
            <p:cNvPr id="16" name="Picture 15">
              <a:extLst>
                <a:ext uri="{FF2B5EF4-FFF2-40B4-BE49-F238E27FC236}">
                  <a16:creationId xmlns:a16="http://schemas.microsoft.com/office/drawing/2014/main" id="{FFC1AD08-BEE2-4D15-9D63-C3930272E940}"/>
                </a:ext>
              </a:extLst>
            </p:cNvPr>
            <p:cNvPicPr>
              <a:picLocks noChangeAspect="1"/>
            </p:cNvPicPr>
            <p:nvPr/>
          </p:nvPicPr>
          <p:blipFill rotWithShape="1">
            <a:blip r:embed="rId6">
              <a:extLst>
                <a:ext uri="{28A0092B-C50C-407E-A947-70E740481C1C}">
                  <a14:useLocalDpi xmlns:a14="http://schemas.microsoft.com/office/drawing/2010/main" val="0"/>
                </a:ext>
              </a:extLst>
            </a:blip>
            <a:srcRect l="19000" t="58107" r="17504" b="27664"/>
            <a:stretch/>
          </p:blipFill>
          <p:spPr>
            <a:xfrm>
              <a:off x="4698716" y="2755700"/>
              <a:ext cx="2789464" cy="468829"/>
            </a:xfrm>
            <a:prstGeom prst="rect">
              <a:avLst/>
            </a:prstGeom>
          </p:spPr>
        </p:pic>
      </p:grpSp>
      <p:pic>
        <p:nvPicPr>
          <p:cNvPr id="19" name="Picture 18">
            <a:extLst>
              <a:ext uri="{FF2B5EF4-FFF2-40B4-BE49-F238E27FC236}">
                <a16:creationId xmlns:a16="http://schemas.microsoft.com/office/drawing/2014/main" id="{F2270D15-D285-4CB0-8094-50A548301950}"/>
              </a:ext>
            </a:extLst>
          </p:cNvPr>
          <p:cNvPicPr>
            <a:picLocks noChangeAspect="1"/>
          </p:cNvPicPr>
          <p:nvPr/>
        </p:nvPicPr>
        <p:blipFill rotWithShape="1">
          <a:blip r:embed="rId7">
            <a:extLst>
              <a:ext uri="{28A0092B-C50C-407E-A947-70E740481C1C}">
                <a14:useLocalDpi xmlns:a14="http://schemas.microsoft.com/office/drawing/2010/main" val="0"/>
              </a:ext>
            </a:extLst>
          </a:blip>
          <a:srcRect b="50000"/>
          <a:stretch/>
        </p:blipFill>
        <p:spPr>
          <a:xfrm>
            <a:off x="5621692" y="1416771"/>
            <a:ext cx="2707661" cy="914390"/>
          </a:xfrm>
          <a:prstGeom prst="rect">
            <a:avLst/>
          </a:prstGeom>
        </p:spPr>
      </p:pic>
      <p:pic>
        <p:nvPicPr>
          <p:cNvPr id="28" name="Picture 27">
            <a:extLst>
              <a:ext uri="{FF2B5EF4-FFF2-40B4-BE49-F238E27FC236}">
                <a16:creationId xmlns:a16="http://schemas.microsoft.com/office/drawing/2014/main" id="{2756B9BF-8D17-4A68-9A30-B3230C56BB2D}"/>
              </a:ext>
            </a:extLst>
          </p:cNvPr>
          <p:cNvPicPr>
            <a:picLocks noChangeAspect="1"/>
          </p:cNvPicPr>
          <p:nvPr/>
        </p:nvPicPr>
        <p:blipFill rotWithShape="1">
          <a:blip r:embed="rId8">
            <a:extLst>
              <a:ext uri="{28A0092B-C50C-407E-A947-70E740481C1C}">
                <a14:useLocalDpi xmlns:a14="http://schemas.microsoft.com/office/drawing/2010/main" val="0"/>
              </a:ext>
            </a:extLst>
          </a:blip>
          <a:srcRect l="8638" r="12621" b="8256"/>
          <a:stretch/>
        </p:blipFill>
        <p:spPr>
          <a:xfrm>
            <a:off x="7355940" y="5101849"/>
            <a:ext cx="2930781" cy="1516438"/>
          </a:xfrm>
          <a:prstGeom prst="rect">
            <a:avLst/>
          </a:prstGeom>
        </p:spPr>
      </p:pic>
      <p:pic>
        <p:nvPicPr>
          <p:cNvPr id="34" name="Picture 33">
            <a:extLst>
              <a:ext uri="{FF2B5EF4-FFF2-40B4-BE49-F238E27FC236}">
                <a16:creationId xmlns:a16="http://schemas.microsoft.com/office/drawing/2014/main" id="{90CB2EE3-8181-4397-A575-276B16FD08AB}"/>
              </a:ext>
            </a:extLst>
          </p:cNvPr>
          <p:cNvPicPr>
            <a:picLocks noChangeAspect="1"/>
          </p:cNvPicPr>
          <p:nvPr/>
        </p:nvPicPr>
        <p:blipFill rotWithShape="1">
          <a:blip r:embed="rId9">
            <a:extLst>
              <a:ext uri="{28A0092B-C50C-407E-A947-70E740481C1C}">
                <a14:useLocalDpi xmlns:a14="http://schemas.microsoft.com/office/drawing/2010/main" val="0"/>
              </a:ext>
            </a:extLst>
          </a:blip>
          <a:srcRect t="56094" r="57883"/>
          <a:stretch/>
        </p:blipFill>
        <p:spPr>
          <a:xfrm>
            <a:off x="8164941" y="3697040"/>
            <a:ext cx="3323410" cy="1022056"/>
          </a:xfrm>
          <a:prstGeom prst="rect">
            <a:avLst/>
          </a:prstGeom>
        </p:spPr>
      </p:pic>
      <p:cxnSp>
        <p:nvCxnSpPr>
          <p:cNvPr id="5" name="Straight Arrow Connector 4">
            <a:extLst>
              <a:ext uri="{FF2B5EF4-FFF2-40B4-BE49-F238E27FC236}">
                <a16:creationId xmlns:a16="http://schemas.microsoft.com/office/drawing/2014/main" id="{82866F92-EF66-4F6A-B560-12A552822B9B}"/>
              </a:ext>
            </a:extLst>
          </p:cNvPr>
          <p:cNvCxnSpPr/>
          <p:nvPr/>
        </p:nvCxnSpPr>
        <p:spPr>
          <a:xfrm flipV="1">
            <a:off x="3225338" y="1873966"/>
            <a:ext cx="2194560" cy="72780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C73DDF99-42D3-400E-A7DC-5DFCC28739B9}"/>
              </a:ext>
            </a:extLst>
          </p:cNvPr>
          <p:cNvCxnSpPr/>
          <p:nvPr/>
        </p:nvCxnSpPr>
        <p:spPr>
          <a:xfrm>
            <a:off x="3225338" y="1839703"/>
            <a:ext cx="4588626" cy="93971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20518BB-9B06-4AB1-97DC-C2197B29A712}"/>
              </a:ext>
            </a:extLst>
          </p:cNvPr>
          <p:cNvCxnSpPr>
            <a:cxnSpLocks/>
            <a:endCxn id="34" idx="1"/>
          </p:cNvCxnSpPr>
          <p:nvPr/>
        </p:nvCxnSpPr>
        <p:spPr>
          <a:xfrm flipV="1">
            <a:off x="3569484" y="4208068"/>
            <a:ext cx="4595457" cy="143164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2FE7DD8-BDF3-46E7-9CBC-5F6C9E9BD961}"/>
              </a:ext>
            </a:extLst>
          </p:cNvPr>
          <p:cNvCxnSpPr>
            <a:cxnSpLocks/>
          </p:cNvCxnSpPr>
          <p:nvPr/>
        </p:nvCxnSpPr>
        <p:spPr>
          <a:xfrm>
            <a:off x="3225338" y="4739275"/>
            <a:ext cx="3607724" cy="120549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BCE1BD-5652-4F5D-BF25-B73E4C943BFC}"/>
              </a:ext>
            </a:extLst>
          </p:cNvPr>
          <p:cNvSpPr txBox="1"/>
          <p:nvPr/>
        </p:nvSpPr>
        <p:spPr>
          <a:xfrm>
            <a:off x="8622517" y="4701739"/>
            <a:ext cx="2789464" cy="400110"/>
          </a:xfrm>
          <a:prstGeom prst="rect">
            <a:avLst/>
          </a:prstGeom>
          <a:noFill/>
        </p:spPr>
        <p:txBody>
          <a:bodyPr wrap="square" rtlCol="0">
            <a:spAutoFit/>
          </a:bodyPr>
          <a:lstStyle/>
          <a:p>
            <a:r>
              <a:rPr lang="en-GB" sz="2000" b="1"/>
              <a:t>PAO</a:t>
            </a:r>
            <a:r>
              <a:rPr lang="en-GB" sz="1600" b="1"/>
              <a:t>2</a:t>
            </a:r>
            <a:r>
              <a:rPr lang="en-GB" sz="2000" b="1"/>
              <a:t> = PiO</a:t>
            </a:r>
            <a:r>
              <a:rPr lang="en-GB" sz="1600" b="1"/>
              <a:t>2</a:t>
            </a:r>
            <a:r>
              <a:rPr lang="en-GB" sz="2000" b="1"/>
              <a:t> – PaCO</a:t>
            </a:r>
            <a:r>
              <a:rPr lang="en-GB" sz="1600" b="1"/>
              <a:t>2</a:t>
            </a:r>
            <a:r>
              <a:rPr lang="en-GB" sz="2000" b="1"/>
              <a:t>/R</a:t>
            </a:r>
          </a:p>
        </p:txBody>
      </p:sp>
      <p:cxnSp>
        <p:nvCxnSpPr>
          <p:cNvPr id="25" name="Straight Arrow Connector 24">
            <a:extLst>
              <a:ext uri="{FF2B5EF4-FFF2-40B4-BE49-F238E27FC236}">
                <a16:creationId xmlns:a16="http://schemas.microsoft.com/office/drawing/2014/main" id="{2BC55CDC-FC5F-457B-BC08-803FA5AC26C0}"/>
              </a:ext>
            </a:extLst>
          </p:cNvPr>
          <p:cNvCxnSpPr>
            <a:cxnSpLocks/>
          </p:cNvCxnSpPr>
          <p:nvPr/>
        </p:nvCxnSpPr>
        <p:spPr>
          <a:xfrm>
            <a:off x="4473978" y="4117626"/>
            <a:ext cx="3975541" cy="8305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1026" name="Picture 2" descr="Image result for henry's law">
            <a:extLst>
              <a:ext uri="{FF2B5EF4-FFF2-40B4-BE49-F238E27FC236}">
                <a16:creationId xmlns:a16="http://schemas.microsoft.com/office/drawing/2014/main" id="{D213A24A-31EC-4FD7-8A40-6BF357E1DDA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424" t="20476" r="10303" b="33135"/>
          <a:stretch/>
        </p:blipFill>
        <p:spPr bwMode="auto">
          <a:xfrm>
            <a:off x="5297059" y="3018793"/>
            <a:ext cx="2660840" cy="1139069"/>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27361883-30EE-428C-8AF9-E0496E970F6F}"/>
              </a:ext>
            </a:extLst>
          </p:cNvPr>
          <p:cNvCxnSpPr>
            <a:cxnSpLocks/>
          </p:cNvCxnSpPr>
          <p:nvPr/>
        </p:nvCxnSpPr>
        <p:spPr>
          <a:xfrm>
            <a:off x="3284906" y="3342567"/>
            <a:ext cx="1807679" cy="1245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E93DB8D2-C6D1-4BC2-B498-FBACBDB10201}"/>
              </a:ext>
            </a:extLst>
          </p:cNvPr>
          <p:cNvSpPr/>
          <p:nvPr/>
        </p:nvSpPr>
        <p:spPr>
          <a:xfrm>
            <a:off x="6272718" y="3372930"/>
            <a:ext cx="560344" cy="1889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8210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0" y="1600201"/>
            <a:ext cx="8229600" cy="4525963"/>
          </a:xfrm>
          <a:prstGeom prst="rect">
            <a:avLst/>
          </a:prstGeom>
          <a:noFill/>
          <a:ln>
            <a:noFill/>
          </a:ln>
        </p:spPr>
        <p:txBody>
          <a:bodyPr vert="horz" wrap="square" lIns="91425" tIns="45700" rIns="91425" bIns="45700" rtlCol="0" anchor="t" anchorCtr="0">
            <a:noAutofit/>
          </a:bodyPr>
          <a:lstStyle/>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8094936" cy="646331"/>
          </a:xfrm>
          <a:prstGeom prst="rect">
            <a:avLst/>
          </a:prstGeom>
          <a:noFill/>
        </p:spPr>
        <p:txBody>
          <a:bodyPr wrap="square" rtlCol="0">
            <a:spAutoFit/>
          </a:bodyPr>
          <a:lstStyle/>
          <a:p>
            <a:r>
              <a:rPr lang="en-US" sz="3600">
                <a:solidFill>
                  <a:schemeClr val="bg1"/>
                </a:solidFill>
                <a:latin typeface="Calibri" panose="020F0502020204030204" pitchFamily="34" charset="0"/>
                <a:ea typeface="Didot" charset="0"/>
                <a:cs typeface="Calibri" panose="020F0502020204030204" pitchFamily="34" charset="0"/>
              </a:rPr>
              <a:t>Acid-Base Balance</a:t>
            </a:r>
          </a:p>
        </p:txBody>
      </p:sp>
      <p:pic>
        <p:nvPicPr>
          <p:cNvPr id="10" name="Google Shape;409;p50" descr="Image result for respiratory alkalosis algorithm">
            <a:extLst>
              <a:ext uri="{FF2B5EF4-FFF2-40B4-BE49-F238E27FC236}">
                <a16:creationId xmlns:a16="http://schemas.microsoft.com/office/drawing/2014/main" id="{75DE20B7-CF5E-47CE-A5E8-3CB3D194BC0B}"/>
              </a:ext>
            </a:extLst>
          </p:cNvPr>
          <p:cNvPicPr preferRelativeResize="0"/>
          <p:nvPr/>
        </p:nvPicPr>
        <p:blipFill rotWithShape="1">
          <a:blip r:embed="rId4">
            <a:alphaModFix/>
          </a:blip>
          <a:srcRect/>
          <a:stretch/>
        </p:blipFill>
        <p:spPr>
          <a:xfrm>
            <a:off x="1148817" y="2491711"/>
            <a:ext cx="6006463" cy="3767884"/>
          </a:xfrm>
          <a:prstGeom prst="rect">
            <a:avLst/>
          </a:prstGeom>
          <a:noFill/>
          <a:ln>
            <a:noFill/>
          </a:ln>
        </p:spPr>
      </p:pic>
      <p:pic>
        <p:nvPicPr>
          <p:cNvPr id="2050" name="Picture 2" descr="Image result for bicarbonate buffer system equation">
            <a:extLst>
              <a:ext uri="{FF2B5EF4-FFF2-40B4-BE49-F238E27FC236}">
                <a16:creationId xmlns:a16="http://schemas.microsoft.com/office/drawing/2014/main" id="{264FE61A-4FC1-482E-820E-0FA9A39A71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1814" b="32255"/>
          <a:stretch/>
        </p:blipFill>
        <p:spPr bwMode="auto">
          <a:xfrm>
            <a:off x="1207006" y="1519514"/>
            <a:ext cx="9179882" cy="3948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5C6A87-1067-49CF-BCE7-5DD22F87F72B}"/>
              </a:ext>
            </a:extLst>
          </p:cNvPr>
          <p:cNvSpPr txBox="1"/>
          <p:nvPr/>
        </p:nvSpPr>
        <p:spPr>
          <a:xfrm>
            <a:off x="3108094" y="1966255"/>
            <a:ext cx="1263535" cy="523220"/>
          </a:xfrm>
          <a:prstGeom prst="rect">
            <a:avLst/>
          </a:prstGeom>
          <a:noFill/>
        </p:spPr>
        <p:txBody>
          <a:bodyPr wrap="square" rtlCol="0">
            <a:spAutoFit/>
          </a:bodyPr>
          <a:lstStyle/>
          <a:p>
            <a:pPr algn="ctr"/>
            <a:r>
              <a:rPr lang="en-GB" sz="1400">
                <a:solidFill>
                  <a:srgbClr val="FF0000"/>
                </a:solidFill>
              </a:rPr>
              <a:t>Carbonic Anhydrase</a:t>
            </a:r>
          </a:p>
        </p:txBody>
      </p:sp>
      <p:pic>
        <p:nvPicPr>
          <p:cNvPr id="3074" name="Picture 2">
            <a:extLst>
              <a:ext uri="{FF2B5EF4-FFF2-40B4-BE49-F238E27FC236}">
                <a16:creationId xmlns:a16="http://schemas.microsoft.com/office/drawing/2014/main" id="{F8189359-CA69-41C9-9DF2-AF9BF3EEF9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5280" y="2781064"/>
            <a:ext cx="4589303" cy="318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8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5437238"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Obstruction or Restriction</a:t>
            </a:r>
          </a:p>
        </p:txBody>
      </p:sp>
      <p:sp>
        <p:nvSpPr>
          <p:cNvPr id="106" name="Shape 106"/>
          <p:cNvSpPr txBox="1">
            <a:spLocks noGrp="1"/>
          </p:cNvSpPr>
          <p:nvPr>
            <p:ph type="body" idx="1"/>
          </p:nvPr>
        </p:nvSpPr>
        <p:spPr>
          <a:xfrm>
            <a:off x="878007" y="1736729"/>
            <a:ext cx="1023223" cy="520429"/>
          </a:xfrm>
          <a:prstGeom prst="rect">
            <a:avLst/>
          </a:prstGeom>
          <a:noFill/>
          <a:ln>
            <a:noFill/>
          </a:ln>
        </p:spPr>
        <p:txBody>
          <a:bodyPr vert="horz" wrap="square" lIns="91425" tIns="45700" rIns="91425" bIns="45700" rtlCol="0" anchor="t" anchorCtr="0">
            <a:noAutofit/>
          </a:bodyPr>
          <a:lstStyle/>
          <a:p>
            <a:pPr marL="342900" indent="-342900">
              <a:spcBef>
                <a:spcPts val="0"/>
              </a:spcBef>
              <a:buClr>
                <a:schemeClr val="dk1"/>
              </a:buClr>
              <a:buSzPct val="100000"/>
              <a:buNone/>
            </a:pPr>
            <a:r>
              <a:rPr lang="en-US" dirty="0">
                <a:solidFill>
                  <a:srgbClr val="FF0000"/>
                </a:solidFill>
              </a:rPr>
              <a:t>FEV</a:t>
            </a:r>
            <a:r>
              <a:rPr lang="en-US" baseline="-25000" dirty="0">
                <a:solidFill>
                  <a:srgbClr val="FF0000"/>
                </a:solidFill>
              </a:rPr>
              <a:t>1</a:t>
            </a:r>
            <a:endParaRPr lang="en-GB" dirty="0">
              <a:solidFill>
                <a:srgbClr val="FF0000"/>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p:txBody>
      </p:sp>
      <p:pic>
        <p:nvPicPr>
          <p:cNvPr id="4" name="Picture 3">
            <a:extLst>
              <a:ext uri="{FF2B5EF4-FFF2-40B4-BE49-F238E27FC236}">
                <a16:creationId xmlns:a16="http://schemas.microsoft.com/office/drawing/2014/main" id="{22C27B3A-7208-4402-A42E-D4075D25D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4395" y="1916194"/>
            <a:ext cx="4821522" cy="4209969"/>
          </a:xfrm>
          <a:prstGeom prst="rect">
            <a:avLst/>
          </a:prstGeom>
        </p:spPr>
      </p:pic>
      <p:sp>
        <p:nvSpPr>
          <p:cNvPr id="10" name="Shape 106">
            <a:extLst>
              <a:ext uri="{FF2B5EF4-FFF2-40B4-BE49-F238E27FC236}">
                <a16:creationId xmlns:a16="http://schemas.microsoft.com/office/drawing/2014/main" id="{28D24529-A020-404D-A416-D826ECA81383}"/>
              </a:ext>
            </a:extLst>
          </p:cNvPr>
          <p:cNvSpPr txBox="1">
            <a:spLocks/>
          </p:cNvSpPr>
          <p:nvPr/>
        </p:nvSpPr>
        <p:spPr>
          <a:xfrm>
            <a:off x="1389618" y="2522718"/>
            <a:ext cx="864711" cy="496266"/>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
                <a:schemeClr val="dk1"/>
              </a:buClr>
              <a:buSzPct val="100000"/>
              <a:buFont typeface="Arial" panose="020B0604020202020204" pitchFamily="34" charset="0"/>
              <a:buNone/>
            </a:pPr>
            <a:r>
              <a:rPr lang="en-US" dirty="0">
                <a:solidFill>
                  <a:srgbClr val="FF0000"/>
                </a:solidFill>
              </a:rPr>
              <a:t>FVC</a:t>
            </a:r>
            <a:endParaRPr lang="en-GB" dirty="0">
              <a:solidFill>
                <a:srgbClr val="FF0000"/>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1" name="Shape 106">
            <a:extLst>
              <a:ext uri="{FF2B5EF4-FFF2-40B4-BE49-F238E27FC236}">
                <a16:creationId xmlns:a16="http://schemas.microsoft.com/office/drawing/2014/main" id="{6C5B665F-8B8B-48C3-82E1-6A383CAFD7EF}"/>
              </a:ext>
            </a:extLst>
          </p:cNvPr>
          <p:cNvSpPr txBox="1">
            <a:spLocks/>
          </p:cNvSpPr>
          <p:nvPr/>
        </p:nvSpPr>
        <p:spPr>
          <a:xfrm>
            <a:off x="2551106" y="1886945"/>
            <a:ext cx="1208696" cy="520428"/>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
                <a:schemeClr val="dk1"/>
              </a:buClr>
              <a:buSzPct val="100000"/>
              <a:buFont typeface="Arial" panose="020B0604020202020204" pitchFamily="34" charset="0"/>
              <a:buNone/>
            </a:pPr>
            <a:r>
              <a:rPr lang="en-US" dirty="0">
                <a:solidFill>
                  <a:srgbClr val="FF0000"/>
                </a:solidFill>
              </a:rPr>
              <a:t>PEF</a:t>
            </a:r>
            <a:endParaRPr lang="en-GB" dirty="0">
              <a:solidFill>
                <a:srgbClr val="FF0000"/>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2" name="Shape 106">
            <a:extLst>
              <a:ext uri="{FF2B5EF4-FFF2-40B4-BE49-F238E27FC236}">
                <a16:creationId xmlns:a16="http://schemas.microsoft.com/office/drawing/2014/main" id="{2A3CA551-19F6-45EC-A4A9-CEEA8E5777FC}"/>
              </a:ext>
            </a:extLst>
          </p:cNvPr>
          <p:cNvSpPr txBox="1">
            <a:spLocks/>
          </p:cNvSpPr>
          <p:nvPr/>
        </p:nvSpPr>
        <p:spPr>
          <a:xfrm>
            <a:off x="2710709" y="2729104"/>
            <a:ext cx="1023223" cy="579760"/>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
                <a:schemeClr val="dk1"/>
              </a:buClr>
              <a:buSzPct val="100000"/>
              <a:buNone/>
            </a:pPr>
            <a:r>
              <a:rPr lang="en-US" dirty="0"/>
              <a:t>DL</a:t>
            </a:r>
            <a:r>
              <a:rPr lang="en-US" baseline="-25000" dirty="0"/>
              <a:t>CO</a:t>
            </a: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5" name="Shape 106">
            <a:extLst>
              <a:ext uri="{FF2B5EF4-FFF2-40B4-BE49-F238E27FC236}">
                <a16:creationId xmlns:a16="http://schemas.microsoft.com/office/drawing/2014/main" id="{A263A50A-6D90-42C9-9E60-9A22343DB105}"/>
              </a:ext>
            </a:extLst>
          </p:cNvPr>
          <p:cNvSpPr txBox="1">
            <a:spLocks/>
          </p:cNvSpPr>
          <p:nvPr/>
        </p:nvSpPr>
        <p:spPr>
          <a:xfrm>
            <a:off x="3922264" y="1589183"/>
            <a:ext cx="1023223" cy="579760"/>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
                <a:schemeClr val="dk1"/>
              </a:buClr>
              <a:buSzPct val="100000"/>
              <a:buNone/>
            </a:pPr>
            <a:r>
              <a:rPr lang="en-GB" dirty="0"/>
              <a:t>MVV</a:t>
            </a: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6" name="Shape 106">
            <a:extLst>
              <a:ext uri="{FF2B5EF4-FFF2-40B4-BE49-F238E27FC236}">
                <a16:creationId xmlns:a16="http://schemas.microsoft.com/office/drawing/2014/main" id="{E85819BB-09E5-4151-ACA8-CDB8E2724E04}"/>
              </a:ext>
            </a:extLst>
          </p:cNvPr>
          <p:cNvSpPr txBox="1">
            <a:spLocks/>
          </p:cNvSpPr>
          <p:nvPr/>
        </p:nvSpPr>
        <p:spPr>
          <a:xfrm>
            <a:off x="3874173" y="2498555"/>
            <a:ext cx="1383627" cy="520429"/>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
                <a:schemeClr val="dk1"/>
              </a:buClr>
              <a:buSzPct val="100000"/>
              <a:buFont typeface="Arial" panose="020B0604020202020204" pitchFamily="34" charset="0"/>
              <a:buNone/>
            </a:pPr>
            <a:r>
              <a:rPr lang="en-US" dirty="0"/>
              <a:t>FEF</a:t>
            </a:r>
            <a:r>
              <a:rPr lang="en-US" baseline="-25000" dirty="0"/>
              <a:t>25-75</a:t>
            </a: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Font typeface="Arial" panose="020B0604020202020204" pitchFamily="34" charset="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p:txBody>
      </p:sp>
      <p:grpSp>
        <p:nvGrpSpPr>
          <p:cNvPr id="8" name="Group 7">
            <a:extLst>
              <a:ext uri="{FF2B5EF4-FFF2-40B4-BE49-F238E27FC236}">
                <a16:creationId xmlns:a16="http://schemas.microsoft.com/office/drawing/2014/main" id="{00637BBF-D586-4889-85CF-FDB2F9E7EEC8}"/>
              </a:ext>
            </a:extLst>
          </p:cNvPr>
          <p:cNvGrpSpPr/>
          <p:nvPr/>
        </p:nvGrpSpPr>
        <p:grpSpPr>
          <a:xfrm>
            <a:off x="1312222" y="3630595"/>
            <a:ext cx="5123901" cy="2439087"/>
            <a:chOff x="1148817" y="3424429"/>
            <a:chExt cx="4385734" cy="1963043"/>
          </a:xfrm>
        </p:grpSpPr>
        <p:pic>
          <p:nvPicPr>
            <p:cNvPr id="7" name="Picture 6">
              <a:extLst>
                <a:ext uri="{FF2B5EF4-FFF2-40B4-BE49-F238E27FC236}">
                  <a16:creationId xmlns:a16="http://schemas.microsoft.com/office/drawing/2014/main" id="{86B3532D-57EA-4403-93EC-2397323F20D6}"/>
                </a:ext>
              </a:extLst>
            </p:cNvPr>
            <p:cNvPicPr>
              <a:picLocks noChangeAspect="1"/>
            </p:cNvPicPr>
            <p:nvPr/>
          </p:nvPicPr>
          <p:blipFill rotWithShape="1">
            <a:blip r:embed="rId5">
              <a:extLst>
                <a:ext uri="{28A0092B-C50C-407E-A947-70E740481C1C}">
                  <a14:useLocalDpi xmlns:a14="http://schemas.microsoft.com/office/drawing/2010/main" val="0"/>
                </a:ext>
              </a:extLst>
            </a:blip>
            <a:srcRect l="8291" t="21993" r="9071" b="42391"/>
            <a:stretch/>
          </p:blipFill>
          <p:spPr>
            <a:xfrm>
              <a:off x="1148817" y="3424429"/>
              <a:ext cx="4385734" cy="1332325"/>
            </a:xfrm>
            <a:prstGeom prst="rect">
              <a:avLst/>
            </a:prstGeom>
          </p:spPr>
        </p:pic>
        <p:pic>
          <p:nvPicPr>
            <p:cNvPr id="17" name="Picture 16">
              <a:extLst>
                <a:ext uri="{FF2B5EF4-FFF2-40B4-BE49-F238E27FC236}">
                  <a16:creationId xmlns:a16="http://schemas.microsoft.com/office/drawing/2014/main" id="{A2A5165B-059E-490D-8D0E-504229895FA1}"/>
                </a:ext>
              </a:extLst>
            </p:cNvPr>
            <p:cNvPicPr>
              <a:picLocks noChangeAspect="1"/>
            </p:cNvPicPr>
            <p:nvPr/>
          </p:nvPicPr>
          <p:blipFill rotWithShape="1">
            <a:blip r:embed="rId5">
              <a:extLst>
                <a:ext uri="{28A0092B-C50C-407E-A947-70E740481C1C}">
                  <a14:useLocalDpi xmlns:a14="http://schemas.microsoft.com/office/drawing/2010/main" val="0"/>
                </a:ext>
              </a:extLst>
            </a:blip>
            <a:srcRect l="8291" t="79864" r="9071" b="2665"/>
            <a:stretch/>
          </p:blipFill>
          <p:spPr>
            <a:xfrm>
              <a:off x="1148817" y="4733927"/>
              <a:ext cx="4385734" cy="653545"/>
            </a:xfrm>
            <a:prstGeom prst="rect">
              <a:avLst/>
            </a:prstGeom>
          </p:spPr>
        </p:pic>
      </p:grpSp>
    </p:spTree>
    <p:extLst>
      <p:ext uri="{BB962C8B-B14F-4D97-AF65-F5344CB8AC3E}">
        <p14:creationId xmlns:p14="http://schemas.microsoft.com/office/powerpoint/2010/main" val="82816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P spid="10" grpId="0"/>
      <p:bldP spid="11" grpId="0"/>
      <p:bldP spid="12"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89162" y="1542692"/>
            <a:ext cx="6676846" cy="4525963"/>
          </a:xfrm>
          <a:prstGeom prst="rect">
            <a:avLst/>
          </a:prstGeom>
          <a:noFill/>
          <a:ln>
            <a:noFill/>
          </a:ln>
        </p:spPr>
        <p:txBody>
          <a:bodyPr vert="horz" wrap="square" lIns="91425" tIns="45700" rIns="91425" bIns="45700" rtlCol="0" anchor="t" anchorCtr="0">
            <a:noAutofit/>
          </a:bodyPr>
          <a:lstStyle/>
          <a:p>
            <a:pPr marL="342900" indent="-342900">
              <a:spcBef>
                <a:spcPts val="0"/>
              </a:spcBef>
              <a:buClr>
                <a:schemeClr val="dk1"/>
              </a:buClr>
              <a:buSzPct val="100000"/>
              <a:buNone/>
            </a:pPr>
            <a:r>
              <a:rPr lang="en-GB" dirty="0">
                <a:solidFill>
                  <a:schemeClr val="dk1"/>
                </a:solidFill>
                <a:latin typeface="Calibri"/>
                <a:ea typeface="Didot" charset="0"/>
                <a:cs typeface="Calibri"/>
                <a:sym typeface="Calibri"/>
              </a:rPr>
              <a:t>Don’t need to know massive depth...</a:t>
            </a: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r>
              <a:rPr lang="en-GB" dirty="0">
                <a:solidFill>
                  <a:schemeClr val="dk1"/>
                </a:solidFill>
                <a:latin typeface="Calibri"/>
                <a:ea typeface="Didot" charset="0"/>
                <a:cs typeface="Calibri"/>
                <a:sym typeface="Calibri"/>
              </a:rPr>
              <a:t>(covered more in 2a)</a:t>
            </a:r>
            <a:endParaRPr lang="en-GB">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dirty="0">
              <a:solidFill>
                <a:schemeClr val="dk1"/>
              </a:solidFill>
              <a:latin typeface="Calibri"/>
              <a:ea typeface="Didot" charset="0"/>
              <a:cs typeface="Calibri"/>
              <a:sym typeface="Calibri"/>
            </a:endParaRPr>
          </a:p>
          <a:p>
            <a:pPr marL="342900" indent="-342900">
              <a:spcBef>
                <a:spcPts val="0"/>
              </a:spcBef>
              <a:buClr>
                <a:schemeClr val="dk1"/>
              </a:buClr>
              <a:buSzPct val="100000"/>
              <a:buNone/>
            </a:pPr>
            <a:r>
              <a:rPr lang="en-GB" u="sng" dirty="0">
                <a:solidFill>
                  <a:schemeClr val="dk1"/>
                </a:solidFill>
                <a:latin typeface="Calibri"/>
                <a:ea typeface="Didot" charset="0"/>
                <a:cs typeface="Calibri"/>
              </a:rPr>
              <a:t>Innate Immunity</a:t>
            </a:r>
          </a:p>
          <a:p>
            <a:pPr marL="342900" indent="-342900">
              <a:spcBef>
                <a:spcPts val="0"/>
              </a:spcBef>
              <a:buClr>
                <a:schemeClr val="dk1"/>
              </a:buClr>
              <a:buSzPct val="100000"/>
              <a:buNone/>
            </a:pPr>
            <a:r>
              <a:rPr lang="en-GB" dirty="0">
                <a:solidFill>
                  <a:schemeClr val="dk1"/>
                </a:solidFill>
                <a:latin typeface="Calibri"/>
                <a:ea typeface="Didot" charset="0"/>
                <a:cs typeface="Calibri"/>
                <a:sym typeface="Calibri"/>
              </a:rPr>
              <a:t>Cell types – monocytes/macrophages, mast cells, dendritic cells, mast cells, NK cells</a:t>
            </a:r>
            <a:endParaRPr lang="en-GB" dirty="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u="sng" dirty="0">
                <a:solidFill>
                  <a:schemeClr val="dk1"/>
                </a:solidFill>
                <a:latin typeface="Calibri"/>
                <a:ea typeface="Didot" charset="0"/>
                <a:cs typeface="Calibri"/>
              </a:rPr>
              <a:t>Adaptive Immunity</a:t>
            </a:r>
            <a:endParaRPr lang="en-GB" dirty="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dirty="0">
                <a:solidFill>
                  <a:schemeClr val="dk1"/>
                </a:solidFill>
                <a:latin typeface="Calibri"/>
                <a:ea typeface="Didot" charset="0"/>
                <a:cs typeface="Calibri"/>
              </a:rPr>
              <a:t>Cell types – B cells, T cells (lymphocytes)</a:t>
            </a:r>
            <a:endParaRPr lang="en-GB" dirty="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u="sng" dirty="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u="sng" dirty="0">
                <a:solidFill>
                  <a:schemeClr val="dk1"/>
                </a:solidFill>
                <a:latin typeface="Calibri"/>
                <a:ea typeface="Didot" charset="0"/>
                <a:cs typeface="Calibri"/>
              </a:rPr>
              <a:t>Antibodies</a:t>
            </a:r>
          </a:p>
          <a:p>
            <a:pPr marL="342900" indent="-342900">
              <a:spcBef>
                <a:spcPts val="0"/>
              </a:spcBef>
              <a:buClr>
                <a:schemeClr val="dk1"/>
              </a:buClr>
              <a:buSzPct val="100000"/>
              <a:buNone/>
            </a:pPr>
            <a:r>
              <a:rPr lang="en-GB" dirty="0">
                <a:solidFill>
                  <a:schemeClr val="dk1"/>
                </a:solidFill>
                <a:latin typeface="Calibri"/>
                <a:ea typeface="Didot" charset="0"/>
                <a:cs typeface="Calibri"/>
              </a:rPr>
              <a:t>5 classes: IgG, IgA, IgM, </a:t>
            </a:r>
            <a:r>
              <a:rPr lang="en-GB" dirty="0" err="1">
                <a:solidFill>
                  <a:schemeClr val="dk1"/>
                </a:solidFill>
                <a:latin typeface="Calibri"/>
                <a:ea typeface="Didot" charset="0"/>
                <a:cs typeface="Calibri"/>
              </a:rPr>
              <a:t>IgE</a:t>
            </a:r>
            <a:r>
              <a:rPr lang="en-GB" dirty="0">
                <a:solidFill>
                  <a:schemeClr val="dk1"/>
                </a:solidFill>
                <a:latin typeface="Calibri"/>
                <a:ea typeface="Didot" charset="0"/>
                <a:cs typeface="Calibri"/>
              </a:rPr>
              <a:t>, </a:t>
            </a:r>
            <a:r>
              <a:rPr lang="en-GB" dirty="0" err="1">
                <a:solidFill>
                  <a:schemeClr val="dk1"/>
                </a:solidFill>
                <a:latin typeface="Calibri"/>
                <a:ea typeface="Didot" charset="0"/>
                <a:cs typeface="Calibri"/>
              </a:rPr>
              <a:t>IgD</a:t>
            </a:r>
            <a:endParaRPr lang="en-GB" u="sng">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endParaRPr>
          </a:p>
        </p:txBody>
      </p:sp>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7004370" cy="646331"/>
          </a:xfrm>
          <a:prstGeom prst="rect">
            <a:avLst/>
          </a:prstGeom>
          <a:noFill/>
        </p:spPr>
        <p:txBody>
          <a:bodyPr wrap="square" rtlCol="0" anchor="t">
            <a:spAutoFit/>
          </a:bodyPr>
          <a:lstStyle/>
          <a:p>
            <a:r>
              <a:rPr lang="en-US" sz="3600" dirty="0">
                <a:solidFill>
                  <a:schemeClr val="bg1"/>
                </a:solidFill>
                <a:latin typeface="Calibri"/>
                <a:ea typeface="Didot" charset="0"/>
                <a:cs typeface="Calibri"/>
              </a:rPr>
              <a:t>Host </a:t>
            </a:r>
            <a:r>
              <a:rPr lang="en-US" sz="3600" dirty="0" err="1">
                <a:solidFill>
                  <a:schemeClr val="bg1"/>
                </a:solidFill>
                <a:latin typeface="Calibri"/>
                <a:ea typeface="Didot" charset="0"/>
                <a:cs typeface="Calibri"/>
              </a:rPr>
              <a:t>Defence</a:t>
            </a:r>
            <a:r>
              <a:rPr lang="en-US" sz="3600" dirty="0">
                <a:solidFill>
                  <a:schemeClr val="bg1"/>
                </a:solidFill>
                <a:latin typeface="Calibri"/>
                <a:ea typeface="Didot" charset="0"/>
                <a:cs typeface="Calibri"/>
              </a:rPr>
              <a:t> (immunology)</a:t>
            </a:r>
            <a:endParaRPr lang="en-US" sz="3600" dirty="0">
              <a:solidFill>
                <a:schemeClr val="bg1"/>
              </a:solidFill>
              <a:latin typeface="Calibri" panose="020F0502020204030204" pitchFamily="34" charset="0"/>
              <a:ea typeface="Didot" charset="0"/>
              <a:cs typeface="Calibri" panose="020F0502020204030204" pitchFamily="34" charset="0"/>
            </a:endParaRPr>
          </a:p>
        </p:txBody>
      </p:sp>
      <p:pic>
        <p:nvPicPr>
          <p:cNvPr id="3" name="Picture 3" descr="A close up of a logo&#10;&#10;Description generated with very high confidence">
            <a:extLst>
              <a:ext uri="{FF2B5EF4-FFF2-40B4-BE49-F238E27FC236}">
                <a16:creationId xmlns:a16="http://schemas.microsoft.com/office/drawing/2014/main" id="{819474F2-0D00-42D2-A920-A811616B57FA}"/>
              </a:ext>
            </a:extLst>
          </p:cNvPr>
          <p:cNvPicPr>
            <a:picLocks noChangeAspect="1"/>
          </p:cNvPicPr>
          <p:nvPr/>
        </p:nvPicPr>
        <p:blipFill>
          <a:blip r:embed="rId4"/>
          <a:stretch>
            <a:fillRect/>
          </a:stretch>
        </p:blipFill>
        <p:spPr>
          <a:xfrm>
            <a:off x="7585494" y="1631686"/>
            <a:ext cx="4324709" cy="2832627"/>
          </a:xfrm>
          <a:prstGeom prst="rect">
            <a:avLst/>
          </a:prstGeom>
        </p:spPr>
      </p:pic>
      <p:pic>
        <p:nvPicPr>
          <p:cNvPr id="5" name="Picture 5" descr="A picture containing text, clock&#10;&#10;Description generated with very high confidence">
            <a:extLst>
              <a:ext uri="{FF2B5EF4-FFF2-40B4-BE49-F238E27FC236}">
                <a16:creationId xmlns:a16="http://schemas.microsoft.com/office/drawing/2014/main" id="{D58C9AC3-5FEB-4A9C-BAC1-22B9C56998AE}"/>
              </a:ext>
            </a:extLst>
          </p:cNvPr>
          <p:cNvPicPr>
            <a:picLocks noChangeAspect="1"/>
          </p:cNvPicPr>
          <p:nvPr/>
        </p:nvPicPr>
        <p:blipFill>
          <a:blip r:embed="rId5"/>
          <a:stretch>
            <a:fillRect/>
          </a:stretch>
        </p:blipFill>
        <p:spPr>
          <a:xfrm>
            <a:off x="7829910" y="4484159"/>
            <a:ext cx="4238445" cy="2375419"/>
          </a:xfrm>
          <a:prstGeom prst="rect">
            <a:avLst/>
          </a:prstGeom>
        </p:spPr>
      </p:pic>
    </p:spTree>
    <p:extLst>
      <p:ext uri="{BB962C8B-B14F-4D97-AF65-F5344CB8AC3E}">
        <p14:creationId xmlns:p14="http://schemas.microsoft.com/office/powerpoint/2010/main" val="10778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2" y="488047"/>
            <a:ext cx="7866567" cy="646331"/>
          </a:xfrm>
          <a:prstGeom prst="rect">
            <a:avLst/>
          </a:prstGeom>
          <a:noFill/>
        </p:spPr>
        <p:txBody>
          <a:bodyPr wrap="square" rtlCol="0" anchor="t">
            <a:spAutoFit/>
          </a:bodyPr>
          <a:lstStyle/>
          <a:p>
            <a:r>
              <a:rPr lang="en-US" sz="3600" dirty="0">
                <a:solidFill>
                  <a:schemeClr val="bg1"/>
                </a:solidFill>
                <a:latin typeface="Calibri"/>
                <a:ea typeface="Didot" charset="0"/>
                <a:cs typeface="Calibri"/>
              </a:rPr>
              <a:t>Host </a:t>
            </a:r>
            <a:r>
              <a:rPr lang="en-US" sz="3600" dirty="0" err="1">
                <a:solidFill>
                  <a:schemeClr val="bg1"/>
                </a:solidFill>
                <a:latin typeface="Calibri"/>
                <a:ea typeface="Didot" charset="0"/>
                <a:cs typeface="Calibri"/>
              </a:rPr>
              <a:t>Defence</a:t>
            </a:r>
            <a:r>
              <a:rPr lang="en-US" sz="3600" dirty="0">
                <a:solidFill>
                  <a:schemeClr val="bg1"/>
                </a:solidFill>
                <a:latin typeface="Calibri"/>
                <a:ea typeface="Didot" charset="0"/>
                <a:cs typeface="Calibri"/>
              </a:rPr>
              <a:t> (immunology) – Overview </a:t>
            </a:r>
            <a:endParaRPr lang="en-US" sz="3600" dirty="0">
              <a:solidFill>
                <a:schemeClr val="bg1"/>
              </a:solidFill>
              <a:latin typeface="Calibri" panose="020F0502020204030204" pitchFamily="34" charset="0"/>
              <a:ea typeface="Didot" charset="0"/>
              <a:cs typeface="Calibri" panose="020F0502020204030204" pitchFamily="34" charset="0"/>
            </a:endParaRPr>
          </a:p>
        </p:txBody>
      </p:sp>
      <p:pic>
        <p:nvPicPr>
          <p:cNvPr id="9" name="Picture 8">
            <a:extLst>
              <a:ext uri="{FF2B5EF4-FFF2-40B4-BE49-F238E27FC236}">
                <a16:creationId xmlns:a16="http://schemas.microsoft.com/office/drawing/2014/main" id="{B8739BE6-1635-4C32-AE75-85EF74DB5579}"/>
              </a:ext>
            </a:extLst>
          </p:cNvPr>
          <p:cNvPicPr>
            <a:picLocks noChangeAspect="1"/>
          </p:cNvPicPr>
          <p:nvPr/>
        </p:nvPicPr>
        <p:blipFill rotWithShape="1">
          <a:blip r:embed="rId4">
            <a:extLst>
              <a:ext uri="{28A0092B-C50C-407E-A947-70E740481C1C}">
                <a14:useLocalDpi xmlns:a14="http://schemas.microsoft.com/office/drawing/2010/main" val="0"/>
              </a:ext>
            </a:extLst>
          </a:blip>
          <a:srcRect b="4434"/>
          <a:stretch/>
        </p:blipFill>
        <p:spPr>
          <a:xfrm>
            <a:off x="5636475" y="1570280"/>
            <a:ext cx="6555525" cy="4799673"/>
          </a:xfrm>
          <a:prstGeom prst="rect">
            <a:avLst/>
          </a:prstGeom>
        </p:spPr>
      </p:pic>
      <p:graphicFrame>
        <p:nvGraphicFramePr>
          <p:cNvPr id="10" name="Table 9">
            <a:extLst>
              <a:ext uri="{FF2B5EF4-FFF2-40B4-BE49-F238E27FC236}">
                <a16:creationId xmlns:a16="http://schemas.microsoft.com/office/drawing/2014/main" id="{19DB2252-4F2C-4D0E-9FEF-91E424AC2C01}"/>
              </a:ext>
            </a:extLst>
          </p:cNvPr>
          <p:cNvGraphicFramePr>
            <a:graphicFrameLocks noGrp="1"/>
          </p:cNvGraphicFramePr>
          <p:nvPr>
            <p:extLst/>
          </p:nvPr>
        </p:nvGraphicFramePr>
        <p:xfrm>
          <a:off x="330734" y="2312409"/>
          <a:ext cx="4850866" cy="2712720"/>
        </p:xfrm>
        <a:graphic>
          <a:graphicData uri="http://schemas.openxmlformats.org/drawingml/2006/table">
            <a:tbl>
              <a:tblPr firstRow="1" bandRow="1">
                <a:tableStyleId>{5C22544A-7EE6-4342-B048-85BDC9FD1C3A}</a:tableStyleId>
              </a:tblPr>
              <a:tblGrid>
                <a:gridCol w="2425433">
                  <a:extLst>
                    <a:ext uri="{9D8B030D-6E8A-4147-A177-3AD203B41FA5}">
                      <a16:colId xmlns:a16="http://schemas.microsoft.com/office/drawing/2014/main" val="4243732321"/>
                    </a:ext>
                  </a:extLst>
                </a:gridCol>
                <a:gridCol w="2425433">
                  <a:extLst>
                    <a:ext uri="{9D8B030D-6E8A-4147-A177-3AD203B41FA5}">
                      <a16:colId xmlns:a16="http://schemas.microsoft.com/office/drawing/2014/main" val="2783224497"/>
                    </a:ext>
                  </a:extLst>
                </a:gridCol>
              </a:tblGrid>
              <a:tr h="216000">
                <a:tc>
                  <a:txBody>
                    <a:bodyPr/>
                    <a:lstStyle/>
                    <a:p>
                      <a:pPr algn="ctr"/>
                      <a:r>
                        <a:rPr lang="en-GB" sz="1600" dirty="0"/>
                        <a:t>Innate (non-specific)</a:t>
                      </a:r>
                    </a:p>
                  </a:txBody>
                  <a:tcPr anchor="ctr"/>
                </a:tc>
                <a:tc>
                  <a:txBody>
                    <a:bodyPr/>
                    <a:lstStyle/>
                    <a:p>
                      <a:pPr algn="ctr"/>
                      <a:r>
                        <a:rPr lang="en-GB" sz="1600" dirty="0"/>
                        <a:t>Adaptive (specific)</a:t>
                      </a:r>
                    </a:p>
                  </a:txBody>
                  <a:tcPr anchor="ctr"/>
                </a:tc>
                <a:extLst>
                  <a:ext uri="{0D108BD9-81ED-4DB2-BD59-A6C34878D82A}">
                    <a16:rowId xmlns:a16="http://schemas.microsoft.com/office/drawing/2014/main" val="442200755"/>
                  </a:ext>
                </a:extLst>
              </a:tr>
              <a:tr h="216000">
                <a:tc>
                  <a:txBody>
                    <a:bodyPr/>
                    <a:lstStyle/>
                    <a:p>
                      <a:pPr algn="ctr"/>
                      <a:r>
                        <a:rPr lang="en-GB" sz="1200" dirty="0"/>
                        <a:t>First line of defence</a:t>
                      </a:r>
                    </a:p>
                  </a:txBody>
                  <a:tcPr anchor="ctr"/>
                </a:tc>
                <a:tc>
                  <a:txBody>
                    <a:bodyPr/>
                    <a:lstStyle/>
                    <a:p>
                      <a:pPr algn="ctr"/>
                      <a:r>
                        <a:rPr lang="en-GB" sz="1200" dirty="0"/>
                        <a:t>Response specific to antigen</a:t>
                      </a:r>
                    </a:p>
                  </a:txBody>
                  <a:tcPr anchor="ctr"/>
                </a:tc>
                <a:extLst>
                  <a:ext uri="{0D108BD9-81ED-4DB2-BD59-A6C34878D82A}">
                    <a16:rowId xmlns:a16="http://schemas.microsoft.com/office/drawing/2014/main" val="2900020638"/>
                  </a:ext>
                </a:extLst>
              </a:tr>
              <a:tr h="216000">
                <a:tc>
                  <a:txBody>
                    <a:bodyPr/>
                    <a:lstStyle/>
                    <a:p>
                      <a:pPr algn="ctr"/>
                      <a:r>
                        <a:rPr lang="en-GB" sz="1200" dirty="0"/>
                        <a:t>Provides barrier to antigen</a:t>
                      </a:r>
                    </a:p>
                  </a:txBody>
                  <a:tcPr anchor="ctr"/>
                </a:tc>
                <a:tc>
                  <a:txBody>
                    <a:bodyPr/>
                    <a:lstStyle/>
                    <a:p>
                      <a:pPr algn="ctr"/>
                      <a:r>
                        <a:rPr lang="en-GB" sz="1200" dirty="0"/>
                        <a:t>Learnt behaviour</a:t>
                      </a:r>
                    </a:p>
                  </a:txBody>
                  <a:tcPr anchor="ctr"/>
                </a:tc>
                <a:extLst>
                  <a:ext uri="{0D108BD9-81ED-4DB2-BD59-A6C34878D82A}">
                    <a16:rowId xmlns:a16="http://schemas.microsoft.com/office/drawing/2014/main" val="4050070811"/>
                  </a:ext>
                </a:extLst>
              </a:tr>
              <a:tr h="216000">
                <a:tc>
                  <a:txBody>
                    <a:bodyPr/>
                    <a:lstStyle/>
                    <a:p>
                      <a:pPr algn="ctr"/>
                      <a:r>
                        <a:rPr lang="en-GB" sz="1200" dirty="0"/>
                        <a:t>Present from birth</a:t>
                      </a:r>
                    </a:p>
                  </a:txBody>
                  <a:tcPr anchor="ctr"/>
                </a:tc>
                <a:tc>
                  <a:txBody>
                    <a:bodyPr/>
                    <a:lstStyle/>
                    <a:p>
                      <a:pPr algn="ctr"/>
                      <a:r>
                        <a:rPr lang="en-GB" sz="1200" dirty="0"/>
                        <a:t>Memory to specific antigen</a:t>
                      </a:r>
                    </a:p>
                  </a:txBody>
                  <a:tcPr anchor="ctr"/>
                </a:tc>
                <a:extLst>
                  <a:ext uri="{0D108BD9-81ED-4DB2-BD59-A6C34878D82A}">
                    <a16:rowId xmlns:a16="http://schemas.microsoft.com/office/drawing/2014/main" val="752107112"/>
                  </a:ext>
                </a:extLst>
              </a:tr>
              <a:tr h="216000">
                <a:tc>
                  <a:txBody>
                    <a:bodyPr/>
                    <a:lstStyle/>
                    <a:p>
                      <a:pPr algn="ctr"/>
                      <a:r>
                        <a:rPr lang="en-GB" sz="1200" dirty="0"/>
                        <a:t>Slow response</a:t>
                      </a:r>
                    </a:p>
                  </a:txBody>
                  <a:tcPr anchor="ctr"/>
                </a:tc>
                <a:tc>
                  <a:txBody>
                    <a:bodyPr/>
                    <a:lstStyle/>
                    <a:p>
                      <a:pPr algn="ctr"/>
                      <a:r>
                        <a:rPr lang="en-GB" sz="1200" dirty="0"/>
                        <a:t>Quicker response</a:t>
                      </a:r>
                    </a:p>
                  </a:txBody>
                  <a:tcPr anchor="ctr"/>
                </a:tc>
                <a:extLst>
                  <a:ext uri="{0D108BD9-81ED-4DB2-BD59-A6C34878D82A}">
                    <a16:rowId xmlns:a16="http://schemas.microsoft.com/office/drawing/2014/main" val="1695939749"/>
                  </a:ext>
                </a:extLst>
              </a:tr>
              <a:tr h="216000">
                <a:tc>
                  <a:txBody>
                    <a:bodyPr/>
                    <a:lstStyle/>
                    <a:p>
                      <a:pPr algn="ctr"/>
                      <a:r>
                        <a:rPr lang="en-GB" sz="1200" dirty="0"/>
                        <a:t>No memory – resistance not improved by repeat infection</a:t>
                      </a:r>
                    </a:p>
                  </a:txBody>
                  <a:tcPr anchor="ctr"/>
                </a:tc>
                <a:tc>
                  <a:txBody>
                    <a:bodyPr/>
                    <a:lstStyle/>
                    <a:p>
                      <a:pPr algn="ctr"/>
                      <a:r>
                        <a:rPr lang="en-GB" sz="1200" dirty="0"/>
                        <a:t>Requires lymphocytes</a:t>
                      </a:r>
                    </a:p>
                  </a:txBody>
                  <a:tcPr anchor="ctr"/>
                </a:tc>
                <a:extLst>
                  <a:ext uri="{0D108BD9-81ED-4DB2-BD59-A6C34878D82A}">
                    <a16:rowId xmlns:a16="http://schemas.microsoft.com/office/drawing/2014/main" val="3075027484"/>
                  </a:ext>
                </a:extLst>
              </a:tr>
              <a:tr h="216000">
                <a:tc>
                  <a:txBody>
                    <a:bodyPr/>
                    <a:lstStyle/>
                    <a:p>
                      <a:pPr algn="ctr"/>
                      <a:r>
                        <a:rPr lang="en-GB" sz="1200" dirty="0"/>
                        <a:t>Integrates with adaptive response</a:t>
                      </a:r>
                    </a:p>
                  </a:txBody>
                  <a:tcPr anchor="ctr"/>
                </a:tc>
                <a:tc>
                  <a:txBody>
                    <a:bodyPr/>
                    <a:lstStyle/>
                    <a:p>
                      <a:pPr algn="ctr"/>
                      <a:r>
                        <a:rPr lang="en-GB" sz="1200" dirty="0"/>
                        <a:t>Recognition of range of peptides</a:t>
                      </a:r>
                    </a:p>
                  </a:txBody>
                  <a:tcPr anchor="ctr"/>
                </a:tc>
                <a:extLst>
                  <a:ext uri="{0D108BD9-81ED-4DB2-BD59-A6C34878D82A}">
                    <a16:rowId xmlns:a16="http://schemas.microsoft.com/office/drawing/2014/main" val="2916343505"/>
                  </a:ext>
                </a:extLst>
              </a:tr>
              <a:tr h="216000">
                <a:tc>
                  <a:txBody>
                    <a:bodyPr/>
                    <a:lstStyle/>
                    <a:p>
                      <a:pPr algn="ctr"/>
                      <a:r>
                        <a:rPr lang="en-GB" sz="1200" dirty="0"/>
                        <a:t>Not dependent on lymphocytes</a:t>
                      </a:r>
                    </a:p>
                  </a:txBody>
                  <a:tcPr anchor="ctr"/>
                </a:tc>
                <a:tc>
                  <a:txBody>
                    <a:bodyPr/>
                    <a:lstStyle/>
                    <a:p>
                      <a:pPr algn="ctr"/>
                      <a:r>
                        <a:rPr lang="en-GB" sz="1200" dirty="0"/>
                        <a:t>Diversity requires somatic mutation</a:t>
                      </a:r>
                    </a:p>
                  </a:txBody>
                  <a:tcPr anchor="ctr"/>
                </a:tc>
                <a:extLst>
                  <a:ext uri="{0D108BD9-81ED-4DB2-BD59-A6C34878D82A}">
                    <a16:rowId xmlns:a16="http://schemas.microsoft.com/office/drawing/2014/main" val="1388875827"/>
                  </a:ext>
                </a:extLst>
              </a:tr>
              <a:tr h="216000">
                <a:tc>
                  <a:txBody>
                    <a:bodyPr/>
                    <a:lstStyle/>
                    <a:p>
                      <a:pPr algn="ctr"/>
                      <a:r>
                        <a:rPr lang="en-GB" sz="1200" dirty="0"/>
                        <a:t>Effectors humoral and phagocytes</a:t>
                      </a:r>
                    </a:p>
                  </a:txBody>
                  <a:tcPr anchor="ctr"/>
                </a:tc>
                <a:tc>
                  <a:txBody>
                    <a:bodyPr/>
                    <a:lstStyle/>
                    <a:p>
                      <a:pPr algn="ctr"/>
                      <a:r>
                        <a:rPr lang="en-GB" sz="1200" dirty="0"/>
                        <a:t>Antibody production of T and B cells </a:t>
                      </a:r>
                    </a:p>
                  </a:txBody>
                  <a:tcPr anchor="ctr"/>
                </a:tc>
                <a:extLst>
                  <a:ext uri="{0D108BD9-81ED-4DB2-BD59-A6C34878D82A}">
                    <a16:rowId xmlns:a16="http://schemas.microsoft.com/office/drawing/2014/main" val="471779219"/>
                  </a:ext>
                </a:extLst>
              </a:tr>
            </a:tbl>
          </a:graphicData>
        </a:graphic>
      </p:graphicFrame>
    </p:spTree>
    <p:extLst>
      <p:ext uri="{BB962C8B-B14F-4D97-AF65-F5344CB8AC3E}">
        <p14:creationId xmlns:p14="http://schemas.microsoft.com/office/powerpoint/2010/main" val="4049868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0" y="1600201"/>
            <a:ext cx="8229600" cy="4525963"/>
          </a:xfrm>
          <a:prstGeom prst="rect">
            <a:avLst/>
          </a:prstGeom>
          <a:noFill/>
          <a:ln>
            <a:noFill/>
          </a:ln>
        </p:spPr>
        <p:txBody>
          <a:bodyPr vert="horz" wrap="square" lIns="91425" tIns="45700" rIns="91425" bIns="45700" rtlCol="0" anchor="t" anchorCtr="0">
            <a:noAutofit/>
          </a:bodyPr>
          <a:lstStyle/>
          <a:p>
            <a:pPr marL="342900" indent="-342900">
              <a:spcBef>
                <a:spcPts val="0"/>
              </a:spcBef>
              <a:buClr>
                <a:schemeClr val="dk1"/>
              </a:buClr>
              <a:buSzPct val="100000"/>
              <a:buNone/>
            </a:pPr>
            <a:r>
              <a:rPr lang="en-GB" sz="2400" u="sng" err="1">
                <a:solidFill>
                  <a:schemeClr val="dk1"/>
                </a:solidFill>
                <a:latin typeface="Calibri"/>
                <a:ea typeface="Didot" charset="0"/>
                <a:cs typeface="Calibri"/>
                <a:sym typeface="Calibri"/>
              </a:rPr>
              <a:t>Gell</a:t>
            </a:r>
            <a:r>
              <a:rPr lang="en-GB" sz="2400" u="sng">
                <a:solidFill>
                  <a:schemeClr val="dk1"/>
                </a:solidFill>
                <a:latin typeface="Calibri"/>
                <a:ea typeface="Didot" charset="0"/>
                <a:cs typeface="Calibri"/>
                <a:sym typeface="Calibri"/>
              </a:rPr>
              <a:t> and Coombes Classification</a:t>
            </a:r>
            <a:endParaRPr lang="en-GB" sz="2400" u="sng">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sz="2400" u="sng">
              <a:solidFill>
                <a:schemeClr val="dk1"/>
              </a:solidFill>
              <a:latin typeface="Calibri"/>
              <a:ea typeface="Didot" charset="0"/>
              <a:cs typeface="Calibri"/>
            </a:endParaRPr>
          </a:p>
          <a:p>
            <a:pPr marL="342900" indent="-342900">
              <a:spcBef>
                <a:spcPts val="0"/>
              </a:spcBef>
              <a:buClr>
                <a:schemeClr val="dk1"/>
              </a:buClr>
              <a:buSzPct val="100000"/>
              <a:buNone/>
            </a:pPr>
            <a:r>
              <a:rPr lang="en-GB" sz="2400" b="1">
                <a:solidFill>
                  <a:schemeClr val="dk1"/>
                </a:solidFill>
                <a:latin typeface="Calibri"/>
                <a:ea typeface="Didot" charset="0"/>
                <a:cs typeface="Calibri"/>
              </a:rPr>
              <a:t>Type 1 – </a:t>
            </a:r>
            <a:r>
              <a:rPr lang="en-GB" sz="2400">
                <a:solidFill>
                  <a:schemeClr val="dk1"/>
                </a:solidFill>
                <a:latin typeface="Calibri"/>
                <a:ea typeface="Didot" charset="0"/>
                <a:cs typeface="Calibri"/>
              </a:rPr>
              <a:t>antigens bind to </a:t>
            </a:r>
            <a:r>
              <a:rPr lang="en-GB" sz="2400" err="1">
                <a:solidFill>
                  <a:schemeClr val="dk1"/>
                </a:solidFill>
                <a:latin typeface="Calibri"/>
                <a:ea typeface="Didot" charset="0"/>
                <a:cs typeface="Calibri"/>
              </a:rPr>
              <a:t>IgE</a:t>
            </a:r>
            <a:r>
              <a:rPr lang="en-GB" sz="2400">
                <a:solidFill>
                  <a:schemeClr val="dk1"/>
                </a:solidFill>
                <a:latin typeface="Calibri"/>
                <a:ea typeface="Didot" charset="0"/>
                <a:cs typeface="Calibri"/>
              </a:rPr>
              <a:t> on mast cells/basophils</a:t>
            </a:r>
            <a:endParaRPr lang="en-GB" sz="2400" b="1">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sz="2400">
                <a:solidFill>
                  <a:schemeClr val="dk1"/>
                </a:solidFill>
                <a:latin typeface="Calibri"/>
                <a:ea typeface="Didot" charset="0"/>
                <a:cs typeface="Calibri"/>
              </a:rPr>
              <a:t>Examples: allergy, anaphylaxis, asthma</a:t>
            </a:r>
            <a:endParaRPr lang="en-GB" sz="240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sz="240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sz="2400" b="1">
                <a:solidFill>
                  <a:schemeClr val="dk1"/>
                </a:solidFill>
                <a:latin typeface="Calibri"/>
                <a:ea typeface="Didot" charset="0"/>
                <a:cs typeface="Calibri"/>
              </a:rPr>
              <a:t>Type 2 – </a:t>
            </a:r>
            <a:r>
              <a:rPr lang="en-GB" sz="2400">
                <a:solidFill>
                  <a:schemeClr val="dk1"/>
                </a:solidFill>
                <a:latin typeface="Calibri"/>
                <a:ea typeface="Didot" charset="0"/>
                <a:cs typeface="Calibri"/>
              </a:rPr>
              <a:t>cytotoxic T cells killing</a:t>
            </a:r>
            <a:endParaRPr lang="en-GB" sz="240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sz="2400">
                <a:solidFill>
                  <a:schemeClr val="dk1"/>
                </a:solidFill>
                <a:latin typeface="Calibri"/>
                <a:ea typeface="Didot" charset="0"/>
                <a:cs typeface="Calibri"/>
              </a:rPr>
              <a:t>Examples: transfusion mismatch, Goodpasture's syndrome</a:t>
            </a:r>
            <a:endParaRPr lang="en-GB" sz="240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sz="240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sz="2400" b="1">
                <a:solidFill>
                  <a:schemeClr val="dk1"/>
                </a:solidFill>
                <a:latin typeface="Calibri"/>
                <a:ea typeface="Didot" charset="0"/>
                <a:cs typeface="Calibri"/>
              </a:rPr>
              <a:t>Type 3 – </a:t>
            </a:r>
            <a:r>
              <a:rPr lang="en-GB" sz="2400">
                <a:solidFill>
                  <a:schemeClr val="dk1"/>
                </a:solidFill>
                <a:latin typeface="Calibri"/>
                <a:ea typeface="Didot" charset="0"/>
                <a:cs typeface="Calibri"/>
              </a:rPr>
              <a:t>IgG forms immune complexes</a:t>
            </a:r>
            <a:endParaRPr lang="en-GB" sz="240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sz="2400">
                <a:solidFill>
                  <a:schemeClr val="dk1"/>
                </a:solidFill>
                <a:latin typeface="Calibri"/>
                <a:ea typeface="Didot" charset="0"/>
                <a:cs typeface="Calibri"/>
              </a:rPr>
              <a:t>Examples: Lupus, Systemic lupus </a:t>
            </a:r>
            <a:r>
              <a:rPr lang="en-GB" sz="2400" err="1">
                <a:solidFill>
                  <a:schemeClr val="dk1"/>
                </a:solidFill>
                <a:latin typeface="Calibri"/>
                <a:ea typeface="Didot" charset="0"/>
                <a:cs typeface="Calibri"/>
              </a:rPr>
              <a:t>erthematosus</a:t>
            </a:r>
            <a:r>
              <a:rPr lang="en-GB" sz="2400">
                <a:solidFill>
                  <a:schemeClr val="dk1"/>
                </a:solidFill>
                <a:latin typeface="Calibri"/>
                <a:ea typeface="Didot" charset="0"/>
                <a:cs typeface="Calibri"/>
              </a:rPr>
              <a:t> (SLE)</a:t>
            </a:r>
            <a:endParaRPr lang="en-GB" sz="240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sz="240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sz="2400" b="1">
                <a:solidFill>
                  <a:schemeClr val="dk1"/>
                </a:solidFill>
                <a:latin typeface="Calibri"/>
                <a:ea typeface="Didot" charset="0"/>
                <a:cs typeface="Calibri"/>
              </a:rPr>
              <a:t>Type 4 – </a:t>
            </a:r>
            <a:r>
              <a:rPr lang="en-GB" sz="2400">
                <a:solidFill>
                  <a:schemeClr val="dk1"/>
                </a:solidFill>
                <a:latin typeface="Calibri"/>
                <a:ea typeface="Didot" charset="0"/>
                <a:cs typeface="Calibri"/>
              </a:rPr>
              <a:t>Delayed T helper cells activate macrophages</a:t>
            </a:r>
            <a:endParaRPr lang="en-GB" sz="240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r>
              <a:rPr lang="en-GB" sz="2400">
                <a:solidFill>
                  <a:schemeClr val="dk1"/>
                </a:solidFill>
                <a:latin typeface="Calibri"/>
                <a:ea typeface="Didot" charset="0"/>
                <a:cs typeface="Calibri"/>
              </a:rPr>
              <a:t>Examples: Contact dermatitis</a:t>
            </a:r>
            <a:endParaRPr lang="en-GB" sz="2400">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endParaRPr>
          </a:p>
          <a:p>
            <a:pPr marL="342900" indent="-342900">
              <a:spcBef>
                <a:spcPts val="0"/>
              </a:spcBef>
              <a:buClr>
                <a:schemeClr val="dk1"/>
              </a:buClr>
              <a:buSzPct val="100000"/>
              <a:buNone/>
            </a:pPr>
            <a:endParaRPr lang="en-GB">
              <a:solidFill>
                <a:schemeClr val="dk1"/>
              </a:solidFill>
              <a:latin typeface="Calibri" panose="020F0502020204030204" pitchFamily="34" charset="0"/>
              <a:ea typeface="Didot" charset="0"/>
              <a:cs typeface="Calibri" panose="020F0502020204030204" pitchFamily="34" charset="0"/>
            </a:endParaRPr>
          </a:p>
        </p:txBody>
      </p:sp>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8801539" cy="646331"/>
          </a:xfrm>
          <a:prstGeom prst="rect">
            <a:avLst/>
          </a:prstGeom>
          <a:noFill/>
        </p:spPr>
        <p:txBody>
          <a:bodyPr wrap="square" rtlCol="0" anchor="t">
            <a:spAutoFit/>
          </a:bodyPr>
          <a:lstStyle/>
          <a:p>
            <a:r>
              <a:rPr lang="en-US" sz="3600">
                <a:solidFill>
                  <a:schemeClr val="bg1"/>
                </a:solidFill>
                <a:latin typeface="Calibri"/>
                <a:ea typeface="Didot" charset="0"/>
                <a:cs typeface="Calibri"/>
              </a:rPr>
              <a:t>Host </a:t>
            </a:r>
            <a:r>
              <a:rPr lang="en-US" sz="3600" err="1">
                <a:solidFill>
                  <a:schemeClr val="bg1"/>
                </a:solidFill>
                <a:latin typeface="Calibri"/>
                <a:ea typeface="Didot" charset="0"/>
                <a:cs typeface="Calibri"/>
              </a:rPr>
              <a:t>Defence</a:t>
            </a:r>
            <a:r>
              <a:rPr lang="en-US" sz="3600">
                <a:solidFill>
                  <a:schemeClr val="bg1"/>
                </a:solidFill>
                <a:latin typeface="Calibri"/>
                <a:ea typeface="Didot" charset="0"/>
                <a:cs typeface="Calibri"/>
              </a:rPr>
              <a:t> (immunology) continued</a:t>
            </a:r>
            <a:endParaRPr lang="en-US" sz="3600">
              <a:solidFill>
                <a:schemeClr val="bg1"/>
              </a:solidFill>
              <a:latin typeface="Calibri" panose="020F0502020204030204" pitchFamily="34" charset="0"/>
              <a:ea typeface="Didot" charset="0"/>
              <a:cs typeface="Calibri" panose="020F0502020204030204" pitchFamily="34" charset="0"/>
            </a:endParaRPr>
          </a:p>
        </p:txBody>
      </p:sp>
    </p:spTree>
    <p:extLst>
      <p:ext uri="{BB962C8B-B14F-4D97-AF65-F5344CB8AC3E}">
        <p14:creationId xmlns:p14="http://schemas.microsoft.com/office/powerpoint/2010/main" val="207266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2" end="2"/>
                                            </p:txEl>
                                          </p:spTgt>
                                        </p:tgtEl>
                                        <p:attrNameLst>
                                          <p:attrName>style.visibility</p:attrName>
                                        </p:attrNameLst>
                                      </p:cBhvr>
                                      <p:to>
                                        <p:strVal val="visible"/>
                                      </p:to>
                                    </p:set>
                                    <p:animEffect transition="in" filter="fade">
                                      <p:cBhvr>
                                        <p:cTn id="7" dur="500"/>
                                        <p:tgtEl>
                                          <p:spTgt spid="10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6">
                                            <p:txEl>
                                              <p:pRg st="3" end="3"/>
                                            </p:txEl>
                                          </p:spTgt>
                                        </p:tgtEl>
                                        <p:attrNameLst>
                                          <p:attrName>style.visibility</p:attrName>
                                        </p:attrNameLst>
                                      </p:cBhvr>
                                      <p:to>
                                        <p:strVal val="visible"/>
                                      </p:to>
                                    </p:set>
                                    <p:animEffect transition="in" filter="fade">
                                      <p:cBhvr>
                                        <p:cTn id="10" dur="500"/>
                                        <p:tgtEl>
                                          <p:spTgt spid="10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6">
                                            <p:txEl>
                                              <p:pRg st="5" end="5"/>
                                            </p:txEl>
                                          </p:spTgt>
                                        </p:tgtEl>
                                        <p:attrNameLst>
                                          <p:attrName>style.visibility</p:attrName>
                                        </p:attrNameLst>
                                      </p:cBhvr>
                                      <p:to>
                                        <p:strVal val="visible"/>
                                      </p:to>
                                    </p:set>
                                    <p:animEffect transition="in" filter="fade">
                                      <p:cBhvr>
                                        <p:cTn id="15" dur="500"/>
                                        <p:tgtEl>
                                          <p:spTgt spid="10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6">
                                            <p:txEl>
                                              <p:pRg st="6" end="6"/>
                                            </p:txEl>
                                          </p:spTgt>
                                        </p:tgtEl>
                                        <p:attrNameLst>
                                          <p:attrName>style.visibility</p:attrName>
                                        </p:attrNameLst>
                                      </p:cBhvr>
                                      <p:to>
                                        <p:strVal val="visible"/>
                                      </p:to>
                                    </p:set>
                                    <p:animEffect transition="in" filter="fade">
                                      <p:cBhvr>
                                        <p:cTn id="18" dur="500"/>
                                        <p:tgtEl>
                                          <p:spTgt spid="10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animEffect transition="in" filter="fade">
                                      <p:cBhvr>
                                        <p:cTn id="23" dur="500"/>
                                        <p:tgtEl>
                                          <p:spTgt spid="10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6">
                                            <p:txEl>
                                              <p:pRg st="9" end="9"/>
                                            </p:txEl>
                                          </p:spTgt>
                                        </p:tgtEl>
                                        <p:attrNameLst>
                                          <p:attrName>style.visibility</p:attrName>
                                        </p:attrNameLst>
                                      </p:cBhvr>
                                      <p:to>
                                        <p:strVal val="visible"/>
                                      </p:to>
                                    </p:set>
                                    <p:animEffect transition="in" filter="fade">
                                      <p:cBhvr>
                                        <p:cTn id="26" dur="500"/>
                                        <p:tgtEl>
                                          <p:spTgt spid="106">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6">
                                            <p:txEl>
                                              <p:pRg st="11" end="11"/>
                                            </p:txEl>
                                          </p:spTgt>
                                        </p:tgtEl>
                                        <p:attrNameLst>
                                          <p:attrName>style.visibility</p:attrName>
                                        </p:attrNameLst>
                                      </p:cBhvr>
                                      <p:to>
                                        <p:strVal val="visible"/>
                                      </p:to>
                                    </p:set>
                                    <p:animEffect transition="in" filter="fade">
                                      <p:cBhvr>
                                        <p:cTn id="31" dur="500"/>
                                        <p:tgtEl>
                                          <p:spTgt spid="106">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6">
                                            <p:txEl>
                                              <p:pRg st="12" end="12"/>
                                            </p:txEl>
                                          </p:spTgt>
                                        </p:tgtEl>
                                        <p:attrNameLst>
                                          <p:attrName>style.visibility</p:attrName>
                                        </p:attrNameLst>
                                      </p:cBhvr>
                                      <p:to>
                                        <p:strVal val="visible"/>
                                      </p:to>
                                    </p:set>
                                    <p:animEffect transition="in" filter="fade">
                                      <p:cBhvr>
                                        <p:cTn id="34" dur="500"/>
                                        <p:tgtEl>
                                          <p:spTgt spid="10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0" y="1600201"/>
            <a:ext cx="6146800" cy="4525963"/>
          </a:xfrm>
          <a:prstGeom prst="rect">
            <a:avLst/>
          </a:prstGeom>
          <a:noFill/>
          <a:ln>
            <a:noFill/>
          </a:ln>
        </p:spPr>
        <p:txBody>
          <a:bodyPr vert="horz" wrap="square" lIns="91425" tIns="45700" rIns="91425" bIns="45700" rtlCol="0" anchor="t" anchorCtr="0">
            <a:noAutofit/>
          </a:bodyPr>
          <a:lstStyle/>
          <a:p>
            <a:pPr>
              <a:spcBef>
                <a:spcPts val="0"/>
              </a:spcBef>
              <a:buClr>
                <a:schemeClr val="dk1"/>
              </a:buClr>
              <a:buSzPct val="100000"/>
            </a:pPr>
            <a:r>
              <a:rPr lang="en-GB" b="1" dirty="0">
                <a:solidFill>
                  <a:schemeClr val="dk1"/>
                </a:solidFill>
                <a:latin typeface="Calibri"/>
                <a:cs typeface="Calibri"/>
                <a:sym typeface="Calibri"/>
              </a:rPr>
              <a:t>In-depth Embryology</a:t>
            </a:r>
            <a:endParaRPr lang="en-GB" b="1" dirty="0">
              <a:solidFill>
                <a:schemeClr val="dk1"/>
              </a:solidFill>
              <a:latin typeface="Calibri"/>
              <a:cs typeface="Calibri"/>
            </a:endParaRPr>
          </a:p>
          <a:p>
            <a:pPr>
              <a:spcBef>
                <a:spcPts val="0"/>
              </a:spcBef>
              <a:buClr>
                <a:schemeClr val="dk1"/>
              </a:buClr>
              <a:buSzPct val="100000"/>
            </a:pPr>
            <a:endParaRPr lang="en-GB" b="1" dirty="0">
              <a:solidFill>
                <a:schemeClr val="dk1"/>
              </a:solidFill>
              <a:cs typeface="Calibri"/>
            </a:endParaRPr>
          </a:p>
          <a:p>
            <a:pPr>
              <a:spcBef>
                <a:spcPts val="0"/>
              </a:spcBef>
              <a:buClr>
                <a:schemeClr val="dk1"/>
              </a:buClr>
              <a:buSzPct val="100000"/>
            </a:pPr>
            <a:r>
              <a:rPr lang="en-GB" b="1" dirty="0">
                <a:solidFill>
                  <a:schemeClr val="dk1"/>
                </a:solidFill>
                <a:cs typeface="Calibri"/>
              </a:rPr>
              <a:t>Genetics</a:t>
            </a:r>
            <a:r>
              <a:rPr lang="en-GB" dirty="0">
                <a:solidFill>
                  <a:schemeClr val="dk1"/>
                </a:solidFill>
                <a:cs typeface="Calibri"/>
              </a:rPr>
              <a:t> – </a:t>
            </a:r>
            <a:r>
              <a:rPr lang="en-GB" dirty="0" err="1">
                <a:solidFill>
                  <a:schemeClr val="dk1"/>
                </a:solidFill>
                <a:cs typeface="Calibri"/>
              </a:rPr>
              <a:t>eg</a:t>
            </a:r>
            <a:r>
              <a:rPr lang="en-GB" dirty="0">
                <a:solidFill>
                  <a:schemeClr val="dk1"/>
                </a:solidFill>
                <a:cs typeface="Calibri"/>
              </a:rPr>
              <a:t>: cystic fibrosis, alpha-1 antitrypsin deficiency</a:t>
            </a:r>
          </a:p>
          <a:p>
            <a:pPr>
              <a:spcBef>
                <a:spcPts val="0"/>
              </a:spcBef>
              <a:buClr>
                <a:schemeClr val="dk1"/>
              </a:buClr>
              <a:buSzPct val="100000"/>
            </a:pPr>
            <a:endParaRPr lang="en-GB" dirty="0">
              <a:solidFill>
                <a:schemeClr val="dk1"/>
              </a:solidFill>
              <a:cs typeface="Calibri"/>
            </a:endParaRPr>
          </a:p>
          <a:p>
            <a:pPr>
              <a:spcBef>
                <a:spcPts val="0"/>
              </a:spcBef>
              <a:buClr>
                <a:schemeClr val="dk1"/>
              </a:buClr>
              <a:buSzPct val="100000"/>
            </a:pPr>
            <a:r>
              <a:rPr lang="en-GB" b="1" dirty="0">
                <a:solidFill>
                  <a:schemeClr val="dk1"/>
                </a:solidFill>
                <a:cs typeface="Calibri"/>
              </a:rPr>
              <a:t>Altitude &amp; Depth</a:t>
            </a:r>
            <a:r>
              <a:rPr lang="en-GB" dirty="0">
                <a:solidFill>
                  <a:schemeClr val="dk1"/>
                </a:solidFill>
                <a:cs typeface="Calibri"/>
              </a:rPr>
              <a:t> </a:t>
            </a:r>
            <a:r>
              <a:rPr lang="en-GB" dirty="0">
                <a:solidFill>
                  <a:schemeClr val="dk1"/>
                </a:solidFill>
                <a:ea typeface="+mn-lt"/>
                <a:cs typeface="+mn-lt"/>
              </a:rPr>
              <a:t>– </a:t>
            </a:r>
            <a:r>
              <a:rPr lang="en-GB" dirty="0" err="1">
                <a:solidFill>
                  <a:schemeClr val="dk1"/>
                </a:solidFill>
                <a:ea typeface="+mn-lt"/>
                <a:cs typeface="+mn-lt"/>
              </a:rPr>
              <a:t>eg</a:t>
            </a:r>
            <a:r>
              <a:rPr lang="en-GB" dirty="0">
                <a:solidFill>
                  <a:schemeClr val="dk1"/>
                </a:solidFill>
                <a:ea typeface="+mn-lt"/>
                <a:cs typeface="+mn-lt"/>
              </a:rPr>
              <a:t>: high altitude pulmonary oedema, acute mountain sickness, diving reflexes</a:t>
            </a:r>
          </a:p>
          <a:p>
            <a:pPr>
              <a:spcBef>
                <a:spcPts val="0"/>
              </a:spcBef>
              <a:buClr>
                <a:schemeClr val="dk1"/>
              </a:buClr>
              <a:buSzPct val="100000"/>
            </a:pPr>
            <a:endParaRPr lang="en-GB" dirty="0">
              <a:solidFill>
                <a:schemeClr val="dk1"/>
              </a:solidFill>
              <a:cs typeface="Calibri"/>
            </a:endParaRPr>
          </a:p>
          <a:p>
            <a:pPr marL="0" indent="0">
              <a:spcBef>
                <a:spcPts val="0"/>
              </a:spcBef>
              <a:buClr>
                <a:schemeClr val="dk1"/>
              </a:buClr>
              <a:buSzPct val="100000"/>
              <a:buNone/>
            </a:pPr>
            <a:r>
              <a:rPr lang="en-GB" dirty="0">
                <a:solidFill>
                  <a:schemeClr val="dk1"/>
                </a:solidFill>
                <a:cs typeface="Calibri"/>
              </a:rPr>
              <a:t>Can do some further reading around these subjects but focus on the high yield topics!</a:t>
            </a:r>
          </a:p>
          <a:p>
            <a:pPr>
              <a:spcBef>
                <a:spcPts val="0"/>
              </a:spcBef>
              <a:buClr>
                <a:schemeClr val="dk1"/>
              </a:buClr>
              <a:buSzPct val="100000"/>
            </a:pPr>
            <a:endParaRPr lang="en-GB" dirty="0">
              <a:solidFill>
                <a:schemeClr val="dk1"/>
              </a:solidFill>
              <a:cs typeface="Calibri"/>
            </a:endParaRPr>
          </a:p>
          <a:p>
            <a:pPr>
              <a:spcBef>
                <a:spcPts val="0"/>
              </a:spcBef>
              <a:buClr>
                <a:schemeClr val="dk1"/>
              </a:buClr>
              <a:buSzPct val="100000"/>
            </a:pPr>
            <a:endParaRPr lang="en-GB" dirty="0">
              <a:solidFill>
                <a:schemeClr val="dk1"/>
              </a:solidFill>
              <a:cs typeface="Calibri"/>
            </a:endParaRPr>
          </a:p>
          <a:p>
            <a:pPr>
              <a:spcBef>
                <a:spcPts val="0"/>
              </a:spcBef>
              <a:buClr>
                <a:schemeClr val="dk1"/>
              </a:buClr>
              <a:buSzPct val="100000"/>
            </a:pPr>
            <a:endParaRPr lang="en-US">
              <a:solidFill>
                <a:schemeClr val="dk1"/>
              </a:solidFill>
              <a:cs typeface="Calibri"/>
            </a:endParaRPr>
          </a:p>
        </p:txBody>
      </p:sp>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1111409" y="449706"/>
            <a:ext cx="9427073" cy="646331"/>
          </a:xfrm>
          <a:prstGeom prst="rect">
            <a:avLst/>
          </a:prstGeom>
          <a:noFill/>
        </p:spPr>
        <p:txBody>
          <a:bodyPr wrap="square" rtlCol="0" anchor="t">
            <a:spAutoFit/>
          </a:bodyPr>
          <a:lstStyle/>
          <a:p>
            <a:r>
              <a:rPr lang="en-US" sz="3600" dirty="0">
                <a:solidFill>
                  <a:schemeClr val="bg1"/>
                </a:solidFill>
                <a:latin typeface="Calibri"/>
                <a:ea typeface="Didot" charset="0"/>
                <a:cs typeface="Calibri"/>
              </a:rPr>
              <a:t>What we haven't covered (less likely to come up)</a:t>
            </a:r>
            <a:endParaRPr lang="en-US" sz="3600" dirty="0">
              <a:solidFill>
                <a:schemeClr val="bg1"/>
              </a:solidFill>
              <a:latin typeface="Calibri" panose="020F0502020204030204" pitchFamily="34" charset="0"/>
              <a:ea typeface="Didot" charset="0"/>
              <a:cs typeface="Calibri" panose="020F0502020204030204" pitchFamily="34" charset="0"/>
            </a:endParaRPr>
          </a:p>
        </p:txBody>
      </p:sp>
      <p:pic>
        <p:nvPicPr>
          <p:cNvPr id="3" name="Picture 3" descr="A picture containing text, map&#10;&#10;Description generated with very high confidence">
            <a:extLst>
              <a:ext uri="{FF2B5EF4-FFF2-40B4-BE49-F238E27FC236}">
                <a16:creationId xmlns:a16="http://schemas.microsoft.com/office/drawing/2014/main" id="{1D8D5B05-BD6C-4D89-9EB9-964C5F9F0F35}"/>
              </a:ext>
            </a:extLst>
          </p:cNvPr>
          <p:cNvPicPr>
            <a:picLocks noChangeAspect="1"/>
          </p:cNvPicPr>
          <p:nvPr/>
        </p:nvPicPr>
        <p:blipFill>
          <a:blip r:embed="rId4"/>
          <a:stretch>
            <a:fillRect/>
          </a:stretch>
        </p:blipFill>
        <p:spPr>
          <a:xfrm>
            <a:off x="7897446" y="1492035"/>
            <a:ext cx="3318933" cy="2220324"/>
          </a:xfrm>
          <a:prstGeom prst="rect">
            <a:avLst/>
          </a:prstGeom>
        </p:spPr>
      </p:pic>
    </p:spTree>
    <p:extLst>
      <p:ext uri="{BB962C8B-B14F-4D97-AF65-F5344CB8AC3E}">
        <p14:creationId xmlns:p14="http://schemas.microsoft.com/office/powerpoint/2010/main" val="75769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37205" y="1647178"/>
            <a:ext cx="4771374" cy="2262982"/>
          </a:xfrm>
          <a:prstGeom prst="rect">
            <a:avLst/>
          </a:prstGeom>
          <a:noFill/>
          <a:ln>
            <a:noFill/>
          </a:ln>
        </p:spPr>
        <p:txBody>
          <a:bodyPr vert="horz" wrap="square" lIns="91425" tIns="45700" rIns="91425" bIns="45700" rtlCol="0" anchor="t" anchorCtr="0">
            <a:noAutofit/>
          </a:bodyPr>
          <a:lstStyle/>
          <a:p>
            <a:pPr marL="342900" indent="-342900" algn="ctr">
              <a:spcBef>
                <a:spcPts val="0"/>
              </a:spcBef>
              <a:buClr>
                <a:schemeClr val="dk1"/>
              </a:buClr>
              <a:buSzPct val="100000"/>
              <a:buNone/>
            </a:pPr>
            <a:r>
              <a:rPr lang="en-GB" b="1" dirty="0">
                <a:solidFill>
                  <a:schemeClr val="dk1"/>
                </a:solidFill>
                <a:latin typeface="Calibri" panose="020F0502020204030204" pitchFamily="34" charset="0"/>
                <a:ea typeface="Didot" charset="0"/>
                <a:cs typeface="Calibri" panose="020F0502020204030204" pitchFamily="34" charset="0"/>
                <a:sym typeface="Calibri"/>
              </a:rPr>
              <a:t>Inspiration</a:t>
            </a:r>
            <a:r>
              <a:rPr lang="en-GB" dirty="0">
                <a:solidFill>
                  <a:schemeClr val="dk1"/>
                </a:solidFill>
                <a:latin typeface="Calibri" panose="020F0502020204030204" pitchFamily="34" charset="0"/>
                <a:ea typeface="Didot" charset="0"/>
                <a:cs typeface="Calibri" panose="020F0502020204030204" pitchFamily="34" charset="0"/>
                <a:sym typeface="Calibri"/>
              </a:rPr>
              <a:t> </a:t>
            </a: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Intercostal muscles = contract</a:t>
            </a: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Diaphragm = contracts</a:t>
            </a: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Volume = Increases</a:t>
            </a: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Pressure = decreases</a:t>
            </a:r>
          </a:p>
        </p:txBody>
      </p:sp>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4694207"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The Respiratory Pump </a:t>
            </a:r>
          </a:p>
        </p:txBody>
      </p:sp>
      <p:pic>
        <p:nvPicPr>
          <p:cNvPr id="4" name="Picture 3">
            <a:extLst>
              <a:ext uri="{FF2B5EF4-FFF2-40B4-BE49-F238E27FC236}">
                <a16:creationId xmlns:a16="http://schemas.microsoft.com/office/drawing/2014/main" id="{D9F5A624-A946-4AA2-AE79-7D79618296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0618" y="3612156"/>
            <a:ext cx="3491761" cy="2685970"/>
          </a:xfrm>
          <a:prstGeom prst="rect">
            <a:avLst/>
          </a:prstGeom>
        </p:spPr>
      </p:pic>
      <p:sp>
        <p:nvSpPr>
          <p:cNvPr id="8" name="Shape 106">
            <a:extLst>
              <a:ext uri="{FF2B5EF4-FFF2-40B4-BE49-F238E27FC236}">
                <a16:creationId xmlns:a16="http://schemas.microsoft.com/office/drawing/2014/main" id="{3578F5CC-A551-4344-AD26-A94920FEB8F5}"/>
              </a:ext>
            </a:extLst>
          </p:cNvPr>
          <p:cNvSpPr txBox="1">
            <a:spLocks/>
          </p:cNvSpPr>
          <p:nvPr/>
        </p:nvSpPr>
        <p:spPr>
          <a:xfrm>
            <a:off x="5408579" y="1602596"/>
            <a:ext cx="4395821" cy="2014647"/>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ctr">
              <a:spcBef>
                <a:spcPts val="0"/>
              </a:spcBef>
              <a:buClr>
                <a:schemeClr val="dk1"/>
              </a:buClr>
              <a:buSzPct val="100000"/>
              <a:buFont typeface="Arial" panose="020B0604020202020204" pitchFamily="34" charset="0"/>
              <a:buNone/>
            </a:pPr>
            <a:r>
              <a:rPr lang="en-GB" b="1" dirty="0">
                <a:solidFill>
                  <a:schemeClr val="dk1"/>
                </a:solidFill>
                <a:latin typeface="Calibri" panose="020F0502020204030204" pitchFamily="34" charset="0"/>
                <a:ea typeface="Didot" charset="0"/>
                <a:cs typeface="Calibri" panose="020F0502020204030204" pitchFamily="34" charset="0"/>
                <a:sym typeface="Calibri"/>
              </a:rPr>
              <a:t>Expiration</a:t>
            </a:r>
            <a:r>
              <a:rPr lang="en-GB" dirty="0">
                <a:solidFill>
                  <a:schemeClr val="dk1"/>
                </a:solidFill>
                <a:latin typeface="Calibri" panose="020F0502020204030204" pitchFamily="34" charset="0"/>
                <a:ea typeface="Didot" charset="0"/>
                <a:cs typeface="Calibri" panose="020F0502020204030204" pitchFamily="34" charset="0"/>
                <a:sym typeface="Calibri"/>
              </a:rPr>
              <a:t> </a:t>
            </a:r>
          </a:p>
          <a:p>
            <a:pPr marL="342900" indent="-342900">
              <a:spcBef>
                <a:spcPts val="0"/>
              </a:spcBef>
              <a:buClr>
                <a:schemeClr val="dk1"/>
              </a:buClr>
              <a:buSzPct val="100000"/>
              <a:buFont typeface="Arial" panose="020B0604020202020204" pitchFamily="34" charset="0"/>
              <a:buNone/>
            </a:pPr>
            <a:r>
              <a:rPr lang="en-GB" dirty="0">
                <a:solidFill>
                  <a:schemeClr val="dk1"/>
                </a:solidFill>
                <a:latin typeface="Calibri" panose="020F0502020204030204" pitchFamily="34" charset="0"/>
                <a:ea typeface="Didot" charset="0"/>
                <a:cs typeface="Calibri" panose="020F0502020204030204" pitchFamily="34" charset="0"/>
                <a:sym typeface="Calibri"/>
              </a:rPr>
              <a:t>Intercostal muscles = Relaxes</a:t>
            </a:r>
          </a:p>
          <a:p>
            <a:pPr marL="342900" indent="-342900">
              <a:spcBef>
                <a:spcPts val="0"/>
              </a:spcBef>
              <a:buClr>
                <a:schemeClr val="dk1"/>
              </a:buClr>
              <a:buSzPct val="100000"/>
              <a:buFont typeface="Arial" panose="020B0604020202020204" pitchFamily="34" charset="0"/>
              <a:buNone/>
            </a:pPr>
            <a:r>
              <a:rPr lang="en-GB" dirty="0">
                <a:solidFill>
                  <a:schemeClr val="dk1"/>
                </a:solidFill>
                <a:latin typeface="Calibri" panose="020F0502020204030204" pitchFamily="34" charset="0"/>
                <a:ea typeface="Didot" charset="0"/>
                <a:cs typeface="Calibri" panose="020F0502020204030204" pitchFamily="34" charset="0"/>
                <a:sym typeface="Calibri"/>
              </a:rPr>
              <a:t>Diaphragm = Relaxes</a:t>
            </a:r>
          </a:p>
          <a:p>
            <a:pPr marL="342900" indent="-342900">
              <a:spcBef>
                <a:spcPts val="0"/>
              </a:spcBef>
              <a:buClr>
                <a:schemeClr val="dk1"/>
              </a:buClr>
              <a:buSzPct val="100000"/>
              <a:buFont typeface="Arial" panose="020B0604020202020204" pitchFamily="34" charset="0"/>
              <a:buNone/>
            </a:pPr>
            <a:r>
              <a:rPr lang="en-GB" dirty="0">
                <a:solidFill>
                  <a:schemeClr val="dk1"/>
                </a:solidFill>
                <a:latin typeface="Calibri" panose="020F0502020204030204" pitchFamily="34" charset="0"/>
                <a:ea typeface="Didot" charset="0"/>
                <a:cs typeface="Calibri" panose="020F0502020204030204" pitchFamily="34" charset="0"/>
                <a:sym typeface="Calibri"/>
              </a:rPr>
              <a:t>Volume = Decreases</a:t>
            </a:r>
          </a:p>
          <a:p>
            <a:pPr marL="342900" indent="-342900">
              <a:spcBef>
                <a:spcPts val="0"/>
              </a:spcBef>
              <a:buClr>
                <a:schemeClr val="dk1"/>
              </a:buClr>
              <a:buSzPct val="100000"/>
              <a:buFont typeface="Arial" panose="020B0604020202020204" pitchFamily="34" charset="0"/>
              <a:buNone/>
            </a:pPr>
            <a:r>
              <a:rPr lang="en-GB" dirty="0">
                <a:solidFill>
                  <a:schemeClr val="dk1"/>
                </a:solidFill>
                <a:latin typeface="Calibri" panose="020F0502020204030204" pitchFamily="34" charset="0"/>
                <a:ea typeface="Didot" charset="0"/>
                <a:cs typeface="Calibri" panose="020F0502020204030204" pitchFamily="34" charset="0"/>
                <a:sym typeface="Calibri"/>
              </a:rPr>
              <a:t>Pressure = Increases</a:t>
            </a:r>
          </a:p>
        </p:txBody>
      </p:sp>
      <p:pic>
        <p:nvPicPr>
          <p:cNvPr id="10" name="Google Shape;188;p24" descr="Image result for inspiration expiration">
            <a:extLst>
              <a:ext uri="{FF2B5EF4-FFF2-40B4-BE49-F238E27FC236}">
                <a16:creationId xmlns:a16="http://schemas.microsoft.com/office/drawing/2014/main" id="{E4B1AC03-41D0-4BD9-8895-0FB99FF4CCBC}"/>
              </a:ext>
            </a:extLst>
          </p:cNvPr>
          <p:cNvPicPr preferRelativeResize="0"/>
          <p:nvPr/>
        </p:nvPicPr>
        <p:blipFill rotWithShape="1">
          <a:blip r:embed="rId5">
            <a:alphaModFix/>
          </a:blip>
          <a:srcRect l="42807" t="29852"/>
          <a:stretch/>
        </p:blipFill>
        <p:spPr>
          <a:xfrm>
            <a:off x="8574645" y="3153454"/>
            <a:ext cx="3491761" cy="3378477"/>
          </a:xfrm>
          <a:prstGeom prst="rect">
            <a:avLst/>
          </a:prstGeom>
          <a:noFill/>
          <a:ln>
            <a:noFill/>
          </a:ln>
        </p:spPr>
      </p:pic>
    </p:spTree>
    <p:extLst>
      <p:ext uri="{BB962C8B-B14F-4D97-AF65-F5344CB8AC3E}">
        <p14:creationId xmlns:p14="http://schemas.microsoft.com/office/powerpoint/2010/main" val="13525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4694207"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Intrapleural Pressure</a:t>
            </a:r>
          </a:p>
        </p:txBody>
      </p:sp>
      <p:pic>
        <p:nvPicPr>
          <p:cNvPr id="9" name="Content Placeholder 8">
            <a:extLst>
              <a:ext uri="{FF2B5EF4-FFF2-40B4-BE49-F238E27FC236}">
                <a16:creationId xmlns:a16="http://schemas.microsoft.com/office/drawing/2014/main" id="{D0A746A5-399A-41EF-B93D-6F1CA97CC86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862069" y="1465017"/>
            <a:ext cx="9122925" cy="4928008"/>
          </a:xfrm>
        </p:spPr>
      </p:pic>
    </p:spTree>
    <p:extLst>
      <p:ext uri="{BB962C8B-B14F-4D97-AF65-F5344CB8AC3E}">
        <p14:creationId xmlns:p14="http://schemas.microsoft.com/office/powerpoint/2010/main" val="277946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0" y="1600201"/>
            <a:ext cx="8229600" cy="4525963"/>
          </a:xfrm>
          <a:prstGeom prst="rect">
            <a:avLst/>
          </a:prstGeom>
          <a:noFill/>
          <a:ln>
            <a:noFill/>
          </a:ln>
        </p:spPr>
        <p:txBody>
          <a:bodyPr vert="horz" wrap="square" lIns="91425" tIns="45700" rIns="91425" bIns="45700" rtlCol="0" anchor="t" anchorCtr="0">
            <a:noAutofit/>
          </a:bodyPr>
          <a:lstStyle/>
          <a:p>
            <a:pPr marL="342900" indent="-342900">
              <a:spcBef>
                <a:spcPts val="0"/>
              </a:spcBef>
              <a:buClr>
                <a:schemeClr val="dk1"/>
              </a:buClr>
              <a:buSzPct val="100000"/>
              <a:buNone/>
            </a:pPr>
            <a:endParaRPr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4694207"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Spirometry</a:t>
            </a:r>
          </a:p>
        </p:txBody>
      </p:sp>
      <p:pic>
        <p:nvPicPr>
          <p:cNvPr id="4" name="Picture 3">
            <a:extLst>
              <a:ext uri="{FF2B5EF4-FFF2-40B4-BE49-F238E27FC236}">
                <a16:creationId xmlns:a16="http://schemas.microsoft.com/office/drawing/2014/main" id="{D3B10812-E266-4A5A-A084-E2D10DEFA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282" y="1548820"/>
            <a:ext cx="9116961" cy="4371512"/>
          </a:xfrm>
          <a:prstGeom prst="rect">
            <a:avLst/>
          </a:prstGeom>
        </p:spPr>
      </p:pic>
    </p:spTree>
    <p:extLst>
      <p:ext uri="{BB962C8B-B14F-4D97-AF65-F5344CB8AC3E}">
        <p14:creationId xmlns:p14="http://schemas.microsoft.com/office/powerpoint/2010/main" val="1144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4694207"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Airways</a:t>
            </a:r>
          </a:p>
        </p:txBody>
      </p:sp>
      <p:pic>
        <p:nvPicPr>
          <p:cNvPr id="5" name="Picture 4">
            <a:extLst>
              <a:ext uri="{FF2B5EF4-FFF2-40B4-BE49-F238E27FC236}">
                <a16:creationId xmlns:a16="http://schemas.microsoft.com/office/drawing/2014/main" id="{58A22560-F6D3-441A-9D65-34A34F7BE598}"/>
              </a:ext>
            </a:extLst>
          </p:cNvPr>
          <p:cNvPicPr>
            <a:picLocks noChangeAspect="1"/>
          </p:cNvPicPr>
          <p:nvPr/>
        </p:nvPicPr>
        <p:blipFill rotWithShape="1">
          <a:blip r:embed="rId4">
            <a:extLst>
              <a:ext uri="{28A0092B-C50C-407E-A947-70E740481C1C}">
                <a14:useLocalDpi xmlns:a14="http://schemas.microsoft.com/office/drawing/2010/main" val="0"/>
              </a:ext>
            </a:extLst>
          </a:blip>
          <a:srcRect b="20391"/>
          <a:stretch/>
        </p:blipFill>
        <p:spPr>
          <a:xfrm>
            <a:off x="1787175" y="1382712"/>
            <a:ext cx="4280440" cy="5063744"/>
          </a:xfrm>
          <a:prstGeom prst="rect">
            <a:avLst/>
          </a:prstGeom>
        </p:spPr>
      </p:pic>
      <p:pic>
        <p:nvPicPr>
          <p:cNvPr id="10" name="Picture 9">
            <a:extLst>
              <a:ext uri="{FF2B5EF4-FFF2-40B4-BE49-F238E27FC236}">
                <a16:creationId xmlns:a16="http://schemas.microsoft.com/office/drawing/2014/main" id="{98DED5A9-B6A9-44C9-98DB-47056DB5954E}"/>
              </a:ext>
            </a:extLst>
          </p:cNvPr>
          <p:cNvPicPr>
            <a:picLocks noChangeAspect="1"/>
          </p:cNvPicPr>
          <p:nvPr/>
        </p:nvPicPr>
        <p:blipFill rotWithShape="1">
          <a:blip r:embed="rId4">
            <a:extLst>
              <a:ext uri="{28A0092B-C50C-407E-A947-70E740481C1C}">
                <a14:useLocalDpi xmlns:a14="http://schemas.microsoft.com/office/drawing/2010/main" val="0"/>
              </a:ext>
            </a:extLst>
          </a:blip>
          <a:srcRect l="-348" t="81042" r="348" b="-801"/>
          <a:stretch/>
        </p:blipFill>
        <p:spPr>
          <a:xfrm>
            <a:off x="6060448" y="5619519"/>
            <a:ext cx="4280440" cy="1256835"/>
          </a:xfrm>
          <a:prstGeom prst="rect">
            <a:avLst/>
          </a:prstGeom>
        </p:spPr>
      </p:pic>
      <p:pic>
        <p:nvPicPr>
          <p:cNvPr id="7" name="Picture 6">
            <a:extLst>
              <a:ext uri="{FF2B5EF4-FFF2-40B4-BE49-F238E27FC236}">
                <a16:creationId xmlns:a16="http://schemas.microsoft.com/office/drawing/2014/main" id="{44084414-DC9D-4564-B1DB-72AB9F2E0B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203" y="1382712"/>
            <a:ext cx="2829161" cy="4236807"/>
          </a:xfrm>
          <a:prstGeom prst="rect">
            <a:avLst/>
          </a:prstGeom>
        </p:spPr>
      </p:pic>
    </p:spTree>
    <p:extLst>
      <p:ext uri="{BB962C8B-B14F-4D97-AF65-F5344CB8AC3E}">
        <p14:creationId xmlns:p14="http://schemas.microsoft.com/office/powerpoint/2010/main" val="398471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8" name="Google Shape;180;p23" descr="Image result for terminal respiratory bronchioles order">
            <a:extLst>
              <a:ext uri="{FF2B5EF4-FFF2-40B4-BE49-F238E27FC236}">
                <a16:creationId xmlns:a16="http://schemas.microsoft.com/office/drawing/2014/main" id="{6AF00EB9-BECF-4166-8C7E-03E65807D8D8}"/>
              </a:ext>
            </a:extLst>
          </p:cNvPr>
          <p:cNvPicPr preferRelativeResize="0"/>
          <p:nvPr/>
        </p:nvPicPr>
        <p:blipFill rotWithShape="1">
          <a:blip r:embed="rId3">
            <a:alphaModFix/>
          </a:blip>
          <a:srcRect/>
          <a:stretch/>
        </p:blipFill>
        <p:spPr>
          <a:xfrm>
            <a:off x="6481996" y="4980042"/>
            <a:ext cx="2594272" cy="1759841"/>
          </a:xfrm>
          <a:prstGeom prst="rect">
            <a:avLst/>
          </a:prstGeom>
          <a:noFill/>
          <a:ln>
            <a:noFill/>
          </a:ln>
        </p:spPr>
      </p:pic>
      <p:sp>
        <p:nvSpPr>
          <p:cNvPr id="106" name="Shape 106"/>
          <p:cNvSpPr txBox="1">
            <a:spLocks noGrp="1"/>
          </p:cNvSpPr>
          <p:nvPr>
            <p:ph type="body" idx="1"/>
          </p:nvPr>
        </p:nvSpPr>
        <p:spPr>
          <a:xfrm>
            <a:off x="1055916" y="1600201"/>
            <a:ext cx="7239413" cy="4525963"/>
          </a:xfrm>
          <a:prstGeom prst="rect">
            <a:avLst/>
          </a:prstGeom>
          <a:noFill/>
          <a:ln>
            <a:noFill/>
          </a:ln>
        </p:spPr>
        <p:txBody>
          <a:bodyPr vert="horz" wrap="square" lIns="91425" tIns="45700" rIns="91425" bIns="45700" rtlCol="0" anchor="t" anchorCtr="0">
            <a:noAutofit/>
          </a:bodyPr>
          <a:lstStyle/>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Conducting = trachea to respiratory bronchioles</a:t>
            </a: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			no gas exchange </a:t>
            </a: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Respiratory = respiratory bronchioles to alveoli</a:t>
            </a: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			gas exchange </a:t>
            </a: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Dead space = anatomical + alveolar</a:t>
            </a: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		175 mL = 150 mL + 25 mL</a:t>
            </a: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4694207"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Airways</a:t>
            </a:r>
          </a:p>
        </p:txBody>
      </p:sp>
      <p:pic>
        <p:nvPicPr>
          <p:cNvPr id="7" name="Google Shape;179;p23" descr="Image result for conducting respiratory airways">
            <a:extLst>
              <a:ext uri="{FF2B5EF4-FFF2-40B4-BE49-F238E27FC236}">
                <a16:creationId xmlns:a16="http://schemas.microsoft.com/office/drawing/2014/main" id="{B62F9EC8-7727-4AC9-B755-41B250780819}"/>
              </a:ext>
            </a:extLst>
          </p:cNvPr>
          <p:cNvPicPr preferRelativeResize="0"/>
          <p:nvPr/>
        </p:nvPicPr>
        <p:blipFill rotWithShape="1">
          <a:blip r:embed="rId5">
            <a:alphaModFix/>
          </a:blip>
          <a:srcRect/>
          <a:stretch/>
        </p:blipFill>
        <p:spPr>
          <a:xfrm>
            <a:off x="8295329" y="1434851"/>
            <a:ext cx="3804722" cy="3754013"/>
          </a:xfrm>
          <a:prstGeom prst="rect">
            <a:avLst/>
          </a:prstGeom>
          <a:noFill/>
          <a:ln>
            <a:noFill/>
          </a:ln>
        </p:spPr>
      </p:pic>
    </p:spTree>
    <p:extLst>
      <p:ext uri="{BB962C8B-B14F-4D97-AF65-F5344CB8AC3E}">
        <p14:creationId xmlns:p14="http://schemas.microsoft.com/office/powerpoint/2010/main" val="185194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4694207"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Barriers to Diffusion  </a:t>
            </a:r>
          </a:p>
        </p:txBody>
      </p:sp>
      <p:pic>
        <p:nvPicPr>
          <p:cNvPr id="4" name="Picture 3">
            <a:extLst>
              <a:ext uri="{FF2B5EF4-FFF2-40B4-BE49-F238E27FC236}">
                <a16:creationId xmlns:a16="http://schemas.microsoft.com/office/drawing/2014/main" id="{FF7BE4E9-60B4-4458-98B7-18B7274C3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583" y="2762326"/>
            <a:ext cx="4307823" cy="3977557"/>
          </a:xfrm>
          <a:prstGeom prst="rect">
            <a:avLst/>
          </a:prstGeom>
        </p:spPr>
      </p:pic>
      <p:sp>
        <p:nvSpPr>
          <p:cNvPr id="13" name="Shape 106">
            <a:extLst>
              <a:ext uri="{FF2B5EF4-FFF2-40B4-BE49-F238E27FC236}">
                <a16:creationId xmlns:a16="http://schemas.microsoft.com/office/drawing/2014/main" id="{EA6AAE55-A359-4F11-9A32-9B632C31969D}"/>
              </a:ext>
            </a:extLst>
          </p:cNvPr>
          <p:cNvSpPr txBox="1">
            <a:spLocks/>
          </p:cNvSpPr>
          <p:nvPr/>
        </p:nvSpPr>
        <p:spPr>
          <a:xfrm>
            <a:off x="1207006" y="1867063"/>
            <a:ext cx="8229600" cy="533238"/>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835" indent="-203835">
              <a:buFont typeface="+mj-lt"/>
              <a:buAutoNum type="arabicPeriod"/>
            </a:pPr>
            <a:r>
              <a:rPr lang="en-US"/>
              <a:t> </a:t>
            </a:r>
            <a:r>
              <a:rPr lang="en-US" dirty="0"/>
              <a:t>Fluid lining alveolus </a:t>
            </a:r>
            <a:r>
              <a:rPr lang="en-US"/>
              <a:t>(surfactant)</a:t>
            </a:r>
          </a:p>
        </p:txBody>
      </p:sp>
      <p:sp>
        <p:nvSpPr>
          <p:cNvPr id="14" name="Shape 106">
            <a:extLst>
              <a:ext uri="{FF2B5EF4-FFF2-40B4-BE49-F238E27FC236}">
                <a16:creationId xmlns:a16="http://schemas.microsoft.com/office/drawing/2014/main" id="{100E653B-D32D-4715-BF25-B50B9CC71CB1}"/>
              </a:ext>
            </a:extLst>
          </p:cNvPr>
          <p:cNvSpPr txBox="1">
            <a:spLocks/>
          </p:cNvSpPr>
          <p:nvPr/>
        </p:nvSpPr>
        <p:spPr>
          <a:xfrm>
            <a:off x="1207006" y="2400301"/>
            <a:ext cx="8229600" cy="533238"/>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2. Layer of epithelial cells – type I pneumocytes</a:t>
            </a:r>
          </a:p>
          <a:p>
            <a:pPr marL="0" indent="0">
              <a:buNone/>
            </a:pPr>
            <a:endParaRPr lang="en-US" dirty="0"/>
          </a:p>
        </p:txBody>
      </p:sp>
      <p:sp>
        <p:nvSpPr>
          <p:cNvPr id="15" name="Shape 106">
            <a:extLst>
              <a:ext uri="{FF2B5EF4-FFF2-40B4-BE49-F238E27FC236}">
                <a16:creationId xmlns:a16="http://schemas.microsoft.com/office/drawing/2014/main" id="{84246627-073E-4469-AAD8-F9BECA77BE1F}"/>
              </a:ext>
            </a:extLst>
          </p:cNvPr>
          <p:cNvSpPr txBox="1">
            <a:spLocks/>
          </p:cNvSpPr>
          <p:nvPr/>
        </p:nvSpPr>
        <p:spPr>
          <a:xfrm>
            <a:off x="1207006" y="2933539"/>
            <a:ext cx="8229600" cy="533238"/>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3. Basement membrane of type I cells</a:t>
            </a:r>
          </a:p>
          <a:p>
            <a:pPr marL="0" indent="0">
              <a:buNone/>
            </a:pPr>
            <a:endParaRPr lang="en-US" dirty="0"/>
          </a:p>
        </p:txBody>
      </p:sp>
      <p:sp>
        <p:nvSpPr>
          <p:cNvPr id="16" name="Shape 106">
            <a:extLst>
              <a:ext uri="{FF2B5EF4-FFF2-40B4-BE49-F238E27FC236}">
                <a16:creationId xmlns:a16="http://schemas.microsoft.com/office/drawing/2014/main" id="{10C9F137-A167-4F35-B99B-6087FCE069BE}"/>
              </a:ext>
            </a:extLst>
          </p:cNvPr>
          <p:cNvSpPr txBox="1">
            <a:spLocks/>
          </p:cNvSpPr>
          <p:nvPr/>
        </p:nvSpPr>
        <p:spPr>
          <a:xfrm>
            <a:off x="1207006" y="3466777"/>
            <a:ext cx="8229600" cy="533238"/>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4. Interstitial space</a:t>
            </a:r>
          </a:p>
          <a:p>
            <a:pPr marL="0" indent="0">
              <a:buNone/>
            </a:pPr>
            <a:endParaRPr lang="en-US" dirty="0"/>
          </a:p>
        </p:txBody>
      </p:sp>
      <p:sp>
        <p:nvSpPr>
          <p:cNvPr id="20" name="Shape 106">
            <a:extLst>
              <a:ext uri="{FF2B5EF4-FFF2-40B4-BE49-F238E27FC236}">
                <a16:creationId xmlns:a16="http://schemas.microsoft.com/office/drawing/2014/main" id="{F6F2B463-EE1D-4013-9F26-9AA30D92A409}"/>
              </a:ext>
            </a:extLst>
          </p:cNvPr>
          <p:cNvSpPr txBox="1">
            <a:spLocks/>
          </p:cNvSpPr>
          <p:nvPr/>
        </p:nvSpPr>
        <p:spPr>
          <a:xfrm>
            <a:off x="1207006" y="3926953"/>
            <a:ext cx="8229600" cy="533238"/>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5. Basement membrane </a:t>
            </a:r>
          </a:p>
          <a:p>
            <a:pPr marL="0" indent="0">
              <a:buNone/>
            </a:pPr>
            <a:endParaRPr lang="en-US" dirty="0"/>
          </a:p>
        </p:txBody>
      </p:sp>
      <p:sp>
        <p:nvSpPr>
          <p:cNvPr id="21" name="Shape 106">
            <a:extLst>
              <a:ext uri="{FF2B5EF4-FFF2-40B4-BE49-F238E27FC236}">
                <a16:creationId xmlns:a16="http://schemas.microsoft.com/office/drawing/2014/main" id="{F0C1911A-B1BF-4E32-84A6-F92A94098F76}"/>
              </a:ext>
            </a:extLst>
          </p:cNvPr>
          <p:cNvSpPr txBox="1">
            <a:spLocks/>
          </p:cNvSpPr>
          <p:nvPr/>
        </p:nvSpPr>
        <p:spPr>
          <a:xfrm>
            <a:off x="1207006" y="4460191"/>
            <a:ext cx="8229600" cy="533238"/>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6. Endothelia</a:t>
            </a:r>
          </a:p>
          <a:p>
            <a:pPr marL="0" indent="0">
              <a:buNone/>
            </a:pPr>
            <a:endParaRPr lang="en-US" dirty="0"/>
          </a:p>
        </p:txBody>
      </p:sp>
      <p:sp>
        <p:nvSpPr>
          <p:cNvPr id="22" name="Shape 106">
            <a:extLst>
              <a:ext uri="{FF2B5EF4-FFF2-40B4-BE49-F238E27FC236}">
                <a16:creationId xmlns:a16="http://schemas.microsoft.com/office/drawing/2014/main" id="{BCDB23DE-53BB-4129-B699-507655BAD410}"/>
              </a:ext>
            </a:extLst>
          </p:cNvPr>
          <p:cNvSpPr txBox="1">
            <a:spLocks/>
          </p:cNvSpPr>
          <p:nvPr/>
        </p:nvSpPr>
        <p:spPr>
          <a:xfrm>
            <a:off x="1207006" y="4993429"/>
            <a:ext cx="8229600" cy="533238"/>
          </a:xfrm>
          <a:prstGeom prst="rect">
            <a:avLst/>
          </a:prstGeom>
          <a:noFill/>
          <a:ln>
            <a:noFill/>
          </a:ln>
        </p:spPr>
        <p:txBody>
          <a:bodyPr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7. Erythrocyte</a:t>
            </a:r>
          </a:p>
        </p:txBody>
      </p:sp>
    </p:spTree>
    <p:extLst>
      <p:ext uri="{BB962C8B-B14F-4D97-AF65-F5344CB8AC3E}">
        <p14:creationId xmlns:p14="http://schemas.microsoft.com/office/powerpoint/2010/main" val="201776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4694207"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O2 Dissociation Curve </a:t>
            </a:r>
          </a:p>
        </p:txBody>
      </p:sp>
      <p:pic>
        <p:nvPicPr>
          <p:cNvPr id="7" name="Picture 6">
            <a:extLst>
              <a:ext uri="{FF2B5EF4-FFF2-40B4-BE49-F238E27FC236}">
                <a16:creationId xmlns:a16="http://schemas.microsoft.com/office/drawing/2014/main" id="{CE304353-722F-4BCD-BC33-6BFC7B9A5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300" y="1767469"/>
            <a:ext cx="4722106" cy="4425730"/>
          </a:xfrm>
          <a:prstGeom prst="rect">
            <a:avLst/>
          </a:prstGeom>
        </p:spPr>
      </p:pic>
      <p:pic>
        <p:nvPicPr>
          <p:cNvPr id="6" name="Picture 5">
            <a:extLst>
              <a:ext uri="{FF2B5EF4-FFF2-40B4-BE49-F238E27FC236}">
                <a16:creationId xmlns:a16="http://schemas.microsoft.com/office/drawing/2014/main" id="{D7D5CE76-EF45-4C15-9633-D3E5E68CAE16}"/>
              </a:ext>
            </a:extLst>
          </p:cNvPr>
          <p:cNvPicPr>
            <a:picLocks noChangeAspect="1"/>
          </p:cNvPicPr>
          <p:nvPr/>
        </p:nvPicPr>
        <p:blipFill rotWithShape="1">
          <a:blip r:embed="rId5">
            <a:extLst>
              <a:ext uri="{28A0092B-C50C-407E-A947-70E740481C1C}">
                <a14:useLocalDpi xmlns:a14="http://schemas.microsoft.com/office/drawing/2010/main" val="0"/>
              </a:ext>
            </a:extLst>
          </a:blip>
          <a:srcRect t="28584" b="21820"/>
          <a:stretch/>
        </p:blipFill>
        <p:spPr>
          <a:xfrm>
            <a:off x="0" y="2516269"/>
            <a:ext cx="7212885" cy="2743199"/>
          </a:xfrm>
          <a:prstGeom prst="rect">
            <a:avLst/>
          </a:prstGeom>
        </p:spPr>
      </p:pic>
    </p:spTree>
    <p:extLst>
      <p:ext uri="{BB962C8B-B14F-4D97-AF65-F5344CB8AC3E}">
        <p14:creationId xmlns:p14="http://schemas.microsoft.com/office/powerpoint/2010/main" val="338424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148817" y="1700629"/>
            <a:ext cx="8229600" cy="4525963"/>
          </a:xfrm>
          <a:prstGeom prst="rect">
            <a:avLst/>
          </a:prstGeom>
          <a:noFill/>
          <a:ln>
            <a:noFill/>
          </a:ln>
        </p:spPr>
        <p:txBody>
          <a:bodyPr vert="horz" wrap="square" lIns="91425" tIns="45700" rIns="91425" bIns="45700" rtlCol="0" anchor="t" anchorCtr="0">
            <a:noAutofit/>
          </a:bodyPr>
          <a:lstStyle/>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Definition of ‘</a:t>
            </a:r>
            <a:r>
              <a:rPr lang="en-GB" b="1" dirty="0">
                <a:solidFill>
                  <a:schemeClr val="dk1"/>
                </a:solidFill>
                <a:latin typeface="Calibri" panose="020F0502020204030204" pitchFamily="34" charset="0"/>
                <a:ea typeface="Didot" charset="0"/>
                <a:cs typeface="Calibri" panose="020F0502020204030204" pitchFamily="34" charset="0"/>
                <a:sym typeface="Calibri"/>
              </a:rPr>
              <a:t>Hypoxia</a:t>
            </a:r>
            <a:r>
              <a:rPr lang="en-GB" dirty="0">
                <a:solidFill>
                  <a:schemeClr val="dk1"/>
                </a:solidFill>
                <a:latin typeface="Calibri" panose="020F0502020204030204" pitchFamily="34" charset="0"/>
                <a:ea typeface="Didot" charset="0"/>
                <a:cs typeface="Calibri" panose="020F0502020204030204" pitchFamily="34" charset="0"/>
                <a:sym typeface="Calibri"/>
              </a:rPr>
              <a:t>’ = deficiency of O2 at tissue level (low PO2)</a:t>
            </a: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r>
              <a:rPr lang="en-GB" dirty="0">
                <a:solidFill>
                  <a:schemeClr val="dk1"/>
                </a:solidFill>
                <a:latin typeface="Calibri" panose="020F0502020204030204" pitchFamily="34" charset="0"/>
                <a:ea typeface="Didot" charset="0"/>
                <a:cs typeface="Calibri" panose="020F0502020204030204" pitchFamily="34" charset="0"/>
                <a:sym typeface="Calibri"/>
              </a:rPr>
              <a:t>4 Types</a:t>
            </a:r>
          </a:p>
          <a:p>
            <a:pPr lvl="1">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Hypoxaemia (hypoxic hypoxia) – most common </a:t>
            </a:r>
          </a:p>
          <a:p>
            <a:pPr lvl="1">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Anaemia or CO hypoxia </a:t>
            </a:r>
          </a:p>
          <a:p>
            <a:pPr lvl="1">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Ischaemia hypoxia </a:t>
            </a:r>
          </a:p>
          <a:p>
            <a:pPr lvl="1">
              <a:spcBef>
                <a:spcPts val="0"/>
              </a:spcBef>
              <a:buClr>
                <a:schemeClr val="dk1"/>
              </a:buClr>
              <a:buSzPct val="100000"/>
            </a:pPr>
            <a:r>
              <a:rPr lang="en-GB" dirty="0">
                <a:solidFill>
                  <a:schemeClr val="dk1"/>
                </a:solidFill>
                <a:latin typeface="Calibri" panose="020F0502020204030204" pitchFamily="34" charset="0"/>
                <a:ea typeface="Didot" charset="0"/>
                <a:cs typeface="Calibri" panose="020F0502020204030204" pitchFamily="34" charset="0"/>
                <a:sym typeface="Calibri"/>
              </a:rPr>
              <a:t>Histotoxic hypoxia </a:t>
            </a: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a:p>
            <a:pPr marL="342900" indent="-342900">
              <a:spcBef>
                <a:spcPts val="0"/>
              </a:spcBef>
              <a:buClr>
                <a:schemeClr val="dk1"/>
              </a:buClr>
              <a:buSzPct val="100000"/>
              <a:buNone/>
            </a:pPr>
            <a:endParaRPr lang="en-GB"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07" name="Shape 107"/>
          <p:cNvSpPr txBox="1"/>
          <p:nvPr/>
        </p:nvSpPr>
        <p:spPr>
          <a:xfrm>
            <a:off x="1207006" y="6393025"/>
            <a:ext cx="5065712" cy="277812"/>
          </a:xfrm>
          <a:prstGeom prst="rect">
            <a:avLst/>
          </a:prstGeom>
          <a:noFill/>
          <a:ln>
            <a:noFill/>
          </a:ln>
        </p:spPr>
        <p:txBody>
          <a:bodyPr wrap="square" lIns="91425" tIns="45700" rIns="91425" bIns="45700" anchor="t" anchorCtr="0">
            <a:noAutofit/>
          </a:bodyPr>
          <a:lstStyle/>
          <a:p>
            <a:pPr>
              <a:buClr>
                <a:schemeClr val="dk1"/>
              </a:buClr>
              <a:buSzPct val="25000"/>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0" y="23971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594" y="5713301"/>
            <a:ext cx="1023223" cy="1026582"/>
          </a:xfrm>
          <a:prstGeom prst="rect">
            <a:avLst/>
          </a:prstGeom>
          <a:noFill/>
          <a:ln>
            <a:noFill/>
          </a:ln>
        </p:spPr>
      </p:pic>
      <p:sp>
        <p:nvSpPr>
          <p:cNvPr id="2" name="TextBox 1"/>
          <p:cNvSpPr txBox="1"/>
          <p:nvPr/>
        </p:nvSpPr>
        <p:spPr>
          <a:xfrm>
            <a:off x="2661733" y="488047"/>
            <a:ext cx="5437238"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Hypoxia</a:t>
            </a:r>
          </a:p>
        </p:txBody>
      </p:sp>
      <p:pic>
        <p:nvPicPr>
          <p:cNvPr id="4" name="Picture 3">
            <a:extLst>
              <a:ext uri="{FF2B5EF4-FFF2-40B4-BE49-F238E27FC236}">
                <a16:creationId xmlns:a16="http://schemas.microsoft.com/office/drawing/2014/main" id="{17EB162A-9533-416F-9D96-25004A80DDC3}"/>
              </a:ext>
            </a:extLst>
          </p:cNvPr>
          <p:cNvPicPr>
            <a:picLocks noChangeAspect="1"/>
          </p:cNvPicPr>
          <p:nvPr/>
        </p:nvPicPr>
        <p:blipFill rotWithShape="1">
          <a:blip r:embed="rId4">
            <a:extLst>
              <a:ext uri="{28A0092B-C50C-407E-A947-70E740481C1C}">
                <a14:useLocalDpi xmlns:a14="http://schemas.microsoft.com/office/drawing/2010/main" val="0"/>
              </a:ext>
            </a:extLst>
          </a:blip>
          <a:srcRect l="8819" t="34616" b="12118"/>
          <a:stretch/>
        </p:blipFill>
        <p:spPr>
          <a:xfrm>
            <a:off x="5322843" y="3631612"/>
            <a:ext cx="6641592" cy="2912896"/>
          </a:xfrm>
          <a:prstGeom prst="rect">
            <a:avLst/>
          </a:prstGeom>
        </p:spPr>
      </p:pic>
    </p:spTree>
    <p:extLst>
      <p:ext uri="{BB962C8B-B14F-4D97-AF65-F5344CB8AC3E}">
        <p14:creationId xmlns:p14="http://schemas.microsoft.com/office/powerpoint/2010/main" val="105667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5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2" end="2"/>
                                            </p:txEl>
                                          </p:spTgt>
                                        </p:tgtEl>
                                        <p:attrNameLst>
                                          <p:attrName>style.visibility</p:attrName>
                                        </p:attrNameLst>
                                      </p:cBhvr>
                                      <p:to>
                                        <p:strVal val="visible"/>
                                      </p:to>
                                    </p:set>
                                    <p:animEffect transition="in" filter="fade">
                                      <p:cBhvr>
                                        <p:cTn id="12" dur="500"/>
                                        <p:tgtEl>
                                          <p:spTgt spid="10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animEffect transition="in" filter="fade">
                                      <p:cBhvr>
                                        <p:cTn id="15" dur="500"/>
                                        <p:tgtEl>
                                          <p:spTgt spid="10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6">
                                            <p:txEl>
                                              <p:pRg st="4" end="4"/>
                                            </p:txEl>
                                          </p:spTgt>
                                        </p:tgtEl>
                                        <p:attrNameLst>
                                          <p:attrName>style.visibility</p:attrName>
                                        </p:attrNameLst>
                                      </p:cBhvr>
                                      <p:to>
                                        <p:strVal val="visible"/>
                                      </p:to>
                                    </p:set>
                                    <p:animEffect transition="in" filter="fade">
                                      <p:cBhvr>
                                        <p:cTn id="18" dur="500"/>
                                        <p:tgtEl>
                                          <p:spTgt spid="10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xEl>
                                              <p:pRg st="5" end="5"/>
                                            </p:txEl>
                                          </p:spTgt>
                                        </p:tgtEl>
                                        <p:attrNameLst>
                                          <p:attrName>style.visibility</p:attrName>
                                        </p:attrNameLst>
                                      </p:cBhvr>
                                      <p:to>
                                        <p:strVal val="visible"/>
                                      </p:to>
                                    </p:set>
                                    <p:animEffect transition="in" filter="fade">
                                      <p:cBhvr>
                                        <p:cTn id="21" dur="500"/>
                                        <p:tgtEl>
                                          <p:spTgt spid="10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6">
                                            <p:txEl>
                                              <p:pRg st="6" end="6"/>
                                            </p:txEl>
                                          </p:spTgt>
                                        </p:tgtEl>
                                        <p:attrNameLst>
                                          <p:attrName>style.visibility</p:attrName>
                                        </p:attrNameLst>
                                      </p:cBhvr>
                                      <p:to>
                                        <p:strVal val="visible"/>
                                      </p:to>
                                    </p:set>
                                    <p:animEffect transition="in" filter="fade">
                                      <p:cBhvr>
                                        <p:cTn id="24" dur="500"/>
                                        <p:tgtEl>
                                          <p:spTgt spid="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2376</Words>
  <Application>Microsoft Office PowerPoint</Application>
  <PresentationFormat>Widescreen</PresentationFormat>
  <Paragraphs>333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Phase 1 Respiratory Wrap-Up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Respiratory Wrap-Up</dc:title>
  <dc:creator>NIKITA VERMA</dc:creator>
  <cp:lastModifiedBy>NIKITA VERMA</cp:lastModifiedBy>
  <cp:revision>1</cp:revision>
  <dcterms:created xsi:type="dcterms:W3CDTF">2019-11-26T21:58:14Z</dcterms:created>
  <dcterms:modified xsi:type="dcterms:W3CDTF">2019-11-26T21:58:20Z</dcterms:modified>
</cp:coreProperties>
</file>