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0"/>
  </p:notesMasterIdLst>
  <p:sldIdLst>
    <p:sldId id="257" r:id="rId2"/>
    <p:sldId id="259" r:id="rId3"/>
    <p:sldId id="258" r:id="rId4"/>
    <p:sldId id="260" r:id="rId5"/>
    <p:sldId id="261" r:id="rId6"/>
    <p:sldId id="281" r:id="rId7"/>
    <p:sldId id="262" r:id="rId8"/>
    <p:sldId id="263" r:id="rId9"/>
    <p:sldId id="264" r:id="rId10"/>
    <p:sldId id="265" r:id="rId11"/>
    <p:sldId id="282" r:id="rId12"/>
    <p:sldId id="266" r:id="rId13"/>
    <p:sldId id="283" r:id="rId14"/>
    <p:sldId id="267" r:id="rId15"/>
    <p:sldId id="268" r:id="rId16"/>
    <p:sldId id="269" r:id="rId17"/>
    <p:sldId id="270" r:id="rId18"/>
    <p:sldId id="271" r:id="rId19"/>
    <p:sldId id="272" r:id="rId20"/>
    <p:sldId id="284" r:id="rId21"/>
    <p:sldId id="273" r:id="rId22"/>
    <p:sldId id="274" r:id="rId23"/>
    <p:sldId id="275" r:id="rId24"/>
    <p:sldId id="276" r:id="rId25"/>
    <p:sldId id="285" r:id="rId26"/>
    <p:sldId id="277" r:id="rId27"/>
    <p:sldId id="278" r:id="rId28"/>
    <p:sldId id="279" r:id="rId29"/>
    <p:sldId id="280" r:id="rId30"/>
    <p:sldId id="291" r:id="rId31"/>
    <p:sldId id="293" r:id="rId32"/>
    <p:sldId id="294" r:id="rId33"/>
    <p:sldId id="292" r:id="rId34"/>
    <p:sldId id="295" r:id="rId35"/>
    <p:sldId id="296" r:id="rId36"/>
    <p:sldId id="297" r:id="rId37"/>
    <p:sldId id="298" r:id="rId38"/>
    <p:sldId id="299" r:id="rId39"/>
    <p:sldId id="300" r:id="rId40"/>
    <p:sldId id="301" r:id="rId41"/>
    <p:sldId id="302" r:id="rId42"/>
    <p:sldId id="303" r:id="rId43"/>
    <p:sldId id="304" r:id="rId44"/>
    <p:sldId id="305" r:id="rId45"/>
    <p:sldId id="306" r:id="rId46"/>
    <p:sldId id="307" r:id="rId47"/>
    <p:sldId id="308" r:id="rId48"/>
    <p:sldId id="309" r:id="rId49"/>
    <p:sldId id="310" r:id="rId50"/>
    <p:sldId id="311" r:id="rId51"/>
    <p:sldId id="312" r:id="rId52"/>
    <p:sldId id="313" r:id="rId53"/>
    <p:sldId id="314" r:id="rId54"/>
    <p:sldId id="315" r:id="rId55"/>
    <p:sldId id="316" r:id="rId56"/>
    <p:sldId id="317" r:id="rId57"/>
    <p:sldId id="318" r:id="rId58"/>
    <p:sldId id="319" r:id="rId59"/>
    <p:sldId id="320" r:id="rId60"/>
    <p:sldId id="321" r:id="rId61"/>
    <p:sldId id="322" r:id="rId62"/>
    <p:sldId id="324" r:id="rId63"/>
    <p:sldId id="323" r:id="rId64"/>
    <p:sldId id="286" r:id="rId65"/>
    <p:sldId id="287" r:id="rId66"/>
    <p:sldId id="288" r:id="rId67"/>
    <p:sldId id="289" r:id="rId68"/>
    <p:sldId id="290" r:id="rId6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E1EB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5" d="100"/>
          <a:sy n="75" d="100"/>
        </p:scale>
        <p:origin x="-1794" y="-3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645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" Type="http://schemas.openxmlformats.org/officeDocument/2006/relationships/slide" Target="slides/slide6.xml"/><Relationship Id="rId71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198E3DB-90F9-4BAC-BBE5-C0D471EF80A5}" type="datetimeFigureOut">
              <a:rPr lang="en-GB" smtClean="0"/>
              <a:t>17/06/2015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A0E8465-F8A1-4B9A-878A-4684E0269E2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555038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A4EA73-3EB6-4E22-88FA-704D3313D13C}" type="slidenum">
              <a:rPr lang="en-GB" smtClean="0"/>
              <a:pPr/>
              <a:t>34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667001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A4EA73-3EB6-4E22-88FA-704D3313D13C}" type="slidenum">
              <a:rPr lang="en-GB" smtClean="0"/>
              <a:pPr/>
              <a:t>43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5927126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A4EA73-3EB6-4E22-88FA-704D3313D13C}" type="slidenum">
              <a:rPr lang="en-GB" smtClean="0"/>
              <a:pPr/>
              <a:t>44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7950917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A4EA73-3EB6-4E22-88FA-704D3313D13C}" type="slidenum">
              <a:rPr lang="en-GB" smtClean="0"/>
              <a:pPr/>
              <a:t>45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6285970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A4EA73-3EB6-4E22-88FA-704D3313D13C}" type="slidenum">
              <a:rPr lang="en-GB" smtClean="0"/>
              <a:pPr/>
              <a:t>49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2411116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A4EA73-3EB6-4E22-88FA-704D3313D13C}" type="slidenum">
              <a:rPr lang="en-GB" smtClean="0"/>
              <a:pPr/>
              <a:t>50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2411116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A4EA73-3EB6-4E22-88FA-704D3313D13C}" type="slidenum">
              <a:rPr lang="en-GB" smtClean="0"/>
              <a:pPr/>
              <a:t>51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6289068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A4EA73-3EB6-4E22-88FA-704D3313D13C}" type="slidenum">
              <a:rPr lang="en-GB" smtClean="0"/>
              <a:pPr/>
              <a:t>52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6289068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A4EA73-3EB6-4E22-88FA-704D3313D13C}" type="slidenum">
              <a:rPr lang="en-GB" smtClean="0"/>
              <a:pPr/>
              <a:t>53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4924965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A4EA73-3EB6-4E22-88FA-704D3313D13C}" type="slidenum">
              <a:rPr lang="en-GB" smtClean="0"/>
              <a:pPr/>
              <a:t>54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3620484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A4EA73-3EB6-4E22-88FA-704D3313D13C}" type="slidenum">
              <a:rPr lang="en-GB" smtClean="0"/>
              <a:pPr/>
              <a:t>56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186520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A4EA73-3EB6-4E22-88FA-704D3313D13C}" type="slidenum">
              <a:rPr lang="en-GB" smtClean="0"/>
              <a:pPr/>
              <a:t>35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7751324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A4EA73-3EB6-4E22-88FA-704D3313D13C}" type="slidenum">
              <a:rPr lang="en-GB" smtClean="0"/>
              <a:pPr/>
              <a:t>57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0015359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A4EA73-3EB6-4E22-88FA-704D3313D13C}" type="slidenum">
              <a:rPr lang="en-GB" smtClean="0"/>
              <a:pPr/>
              <a:t>58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2437506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A4EA73-3EB6-4E22-88FA-704D3313D13C}" type="slidenum">
              <a:rPr lang="en-GB" smtClean="0"/>
              <a:pPr/>
              <a:t>59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2437506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A4EA73-3EB6-4E22-88FA-704D3313D13C}" type="slidenum">
              <a:rPr lang="en-GB" smtClean="0"/>
              <a:pPr/>
              <a:t>60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2437506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A4EA73-3EB6-4E22-88FA-704D3313D13C}" type="slidenum">
              <a:rPr lang="en-GB" smtClean="0"/>
              <a:pPr/>
              <a:t>61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2437506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A4EA73-3EB6-4E22-88FA-704D3313D13C}" type="slidenum">
              <a:rPr lang="en-GB" smtClean="0"/>
              <a:pPr/>
              <a:t>63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2437506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A4EA73-3EB6-4E22-88FA-704D3313D13C}" type="slidenum">
              <a:rPr lang="en-GB" smtClean="0"/>
              <a:pPr/>
              <a:t>36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7751324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A4EA73-3EB6-4E22-88FA-704D3313D13C}" type="slidenum">
              <a:rPr lang="en-GB" smtClean="0"/>
              <a:pPr/>
              <a:t>37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7751324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A4EA73-3EB6-4E22-88FA-704D3313D13C}" type="slidenum">
              <a:rPr lang="en-GB" smtClean="0"/>
              <a:pPr/>
              <a:t>38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3648820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A4EA73-3EB6-4E22-88FA-704D3313D13C}" type="slidenum">
              <a:rPr lang="en-GB" smtClean="0"/>
              <a:pPr/>
              <a:t>39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3648820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A4EA73-3EB6-4E22-88FA-704D3313D13C}" type="slidenum">
              <a:rPr lang="en-GB" smtClean="0"/>
              <a:pPr/>
              <a:t>40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3648820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A4EA73-3EB6-4E22-88FA-704D3313D13C}" type="slidenum">
              <a:rPr lang="en-GB" smtClean="0"/>
              <a:pPr/>
              <a:t>41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3648820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A4EA73-3EB6-4E22-88FA-704D3313D13C}" type="slidenum">
              <a:rPr lang="en-GB" smtClean="0"/>
              <a:pPr/>
              <a:t>42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364882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BB0154-2E7D-4B2E-9F4C-5F36351F9561}" type="datetimeFigureOut">
              <a:rPr lang="en-GB" smtClean="0"/>
              <a:pPr/>
              <a:t>17/06/2015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F59179-50C8-49FF-A140-C26D2815C4B7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BB0154-2E7D-4B2E-9F4C-5F36351F9561}" type="datetimeFigureOut">
              <a:rPr lang="en-GB" smtClean="0"/>
              <a:pPr/>
              <a:t>17/06/2015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F59179-50C8-49FF-A140-C26D2815C4B7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BB0154-2E7D-4B2E-9F4C-5F36351F9561}" type="datetimeFigureOut">
              <a:rPr lang="en-GB" smtClean="0"/>
              <a:pPr/>
              <a:t>17/06/2015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F59179-50C8-49FF-A140-C26D2815C4B7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BB0154-2E7D-4B2E-9F4C-5F36351F9561}" type="datetimeFigureOut">
              <a:rPr lang="en-GB" smtClean="0"/>
              <a:pPr/>
              <a:t>17/06/2015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F59179-50C8-49FF-A140-C26D2815C4B7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BB0154-2E7D-4B2E-9F4C-5F36351F9561}" type="datetimeFigureOut">
              <a:rPr lang="en-GB" smtClean="0"/>
              <a:pPr/>
              <a:t>17/06/2015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F59179-50C8-49FF-A140-C26D2815C4B7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BB0154-2E7D-4B2E-9F4C-5F36351F9561}" type="datetimeFigureOut">
              <a:rPr lang="en-GB" smtClean="0"/>
              <a:pPr/>
              <a:t>17/06/2015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F59179-50C8-49FF-A140-C26D2815C4B7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BB0154-2E7D-4B2E-9F4C-5F36351F9561}" type="datetimeFigureOut">
              <a:rPr lang="en-GB" smtClean="0"/>
              <a:pPr/>
              <a:t>17/06/2015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F59179-50C8-49FF-A140-C26D2815C4B7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BB0154-2E7D-4B2E-9F4C-5F36351F9561}" type="datetimeFigureOut">
              <a:rPr lang="en-GB" smtClean="0"/>
              <a:pPr/>
              <a:t>17/06/2015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F59179-50C8-49FF-A140-C26D2815C4B7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BB0154-2E7D-4B2E-9F4C-5F36351F9561}" type="datetimeFigureOut">
              <a:rPr lang="en-GB" smtClean="0"/>
              <a:pPr/>
              <a:t>17/06/2015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F59179-50C8-49FF-A140-C26D2815C4B7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BB0154-2E7D-4B2E-9F4C-5F36351F9561}" type="datetimeFigureOut">
              <a:rPr lang="en-GB" smtClean="0"/>
              <a:pPr/>
              <a:t>17/06/2015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F59179-50C8-49FF-A140-C26D2815C4B7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BB0154-2E7D-4B2E-9F4C-5F36351F9561}" type="datetimeFigureOut">
              <a:rPr lang="en-GB" smtClean="0"/>
              <a:pPr/>
              <a:t>17/06/2015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BF59179-50C8-49FF-A140-C26D2815C4B7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BB0154-2E7D-4B2E-9F4C-5F36351F9561}" type="datetimeFigureOut">
              <a:rPr lang="en-GB" smtClean="0"/>
              <a:pPr/>
              <a:t>17/06/2015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F59179-50C8-49FF-A140-C26D2815C4B7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jpeg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     </a:t>
            </a:r>
          </a:p>
        </p:txBody>
      </p:sp>
      <p:sp>
        <p:nvSpPr>
          <p:cNvPr id="2054" name="TextBox 19"/>
          <p:cNvSpPr txBox="1">
            <a:spLocks noChangeArrowheads="1"/>
          </p:cNvSpPr>
          <p:nvPr/>
        </p:nvSpPr>
        <p:spPr bwMode="auto">
          <a:xfrm>
            <a:off x="3371850" y="6440488"/>
            <a:ext cx="5064125" cy="27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sz="1200" dirty="0">
                <a:latin typeface="Calibri" pitchFamily="34" charset="0"/>
              </a:rPr>
              <a:t>The Peer Teaching Society is not liable for false or misleading information…</a:t>
            </a:r>
            <a:endParaRPr lang="en-US" sz="1200" dirty="0">
              <a:latin typeface="Calibri" pitchFamily="34" charset="0"/>
            </a:endParaRPr>
          </a:p>
        </p:txBody>
      </p:sp>
      <p:pic>
        <p:nvPicPr>
          <p:cNvPr id="2055" name="Picture 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5100" y="5580063"/>
            <a:ext cx="3206750" cy="109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>
          <a:xfrm>
            <a:off x="539552" y="1340768"/>
            <a:ext cx="8208912" cy="29523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5400" dirty="0" smtClean="0"/>
              <a:t>Paediatric Peer Teaching</a:t>
            </a:r>
          </a:p>
          <a:p>
            <a:pPr algn="ctr"/>
            <a:endParaRPr lang="en-GB" dirty="0"/>
          </a:p>
          <a:p>
            <a:pPr algn="ctr"/>
            <a:r>
              <a:rPr lang="en-GB" dirty="0" smtClean="0"/>
              <a:t>Phoebe Barrett and Natasha </a:t>
            </a:r>
            <a:r>
              <a:rPr lang="en-GB" dirty="0" err="1" smtClean="0"/>
              <a:t>Hussain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     </a:t>
            </a:r>
          </a:p>
        </p:txBody>
      </p:sp>
      <p:sp>
        <p:nvSpPr>
          <p:cNvPr id="2054" name="TextBox 19"/>
          <p:cNvSpPr txBox="1">
            <a:spLocks noChangeArrowheads="1"/>
          </p:cNvSpPr>
          <p:nvPr/>
        </p:nvSpPr>
        <p:spPr bwMode="auto">
          <a:xfrm>
            <a:off x="3371850" y="6440488"/>
            <a:ext cx="5064125" cy="27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sz="1200" dirty="0">
                <a:latin typeface="Calibri" pitchFamily="34" charset="0"/>
              </a:rPr>
              <a:t>The Peer Teaching Society is not liable for false or misleading information…</a:t>
            </a:r>
            <a:endParaRPr lang="en-US" sz="1200" dirty="0">
              <a:latin typeface="Calibri" pitchFamily="34" charset="0"/>
            </a:endParaRPr>
          </a:p>
        </p:txBody>
      </p:sp>
      <p:pic>
        <p:nvPicPr>
          <p:cNvPr id="2055" name="Picture 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5100" y="5580063"/>
            <a:ext cx="3206750" cy="109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GB" dirty="0" smtClean="0"/>
              <a:t>Fever for &gt; 5/7 and 4/5 of HEART:</a:t>
            </a:r>
          </a:p>
          <a:p>
            <a:r>
              <a:rPr lang="en-GB" dirty="0" smtClean="0"/>
              <a:t>HANDS – </a:t>
            </a:r>
            <a:r>
              <a:rPr lang="en-GB" sz="2800" dirty="0" err="1" smtClean="0"/>
              <a:t>erythema</a:t>
            </a:r>
            <a:r>
              <a:rPr lang="en-GB" sz="2800" dirty="0" smtClean="0"/>
              <a:t>, swelling and desquamation</a:t>
            </a:r>
          </a:p>
          <a:p>
            <a:r>
              <a:rPr lang="en-GB" dirty="0" smtClean="0"/>
              <a:t>EYES – bilateral conjunctivitis </a:t>
            </a:r>
            <a:r>
              <a:rPr lang="en-GB" sz="1800" b="1" dirty="0" smtClean="0"/>
              <a:t>(</a:t>
            </a:r>
            <a:r>
              <a:rPr lang="en-GB" sz="1800" b="1" dirty="0" err="1" smtClean="0"/>
              <a:t>DDx</a:t>
            </a:r>
            <a:r>
              <a:rPr lang="en-GB" sz="1800" b="1" dirty="0" smtClean="0"/>
              <a:t>?)</a:t>
            </a:r>
          </a:p>
          <a:p>
            <a:r>
              <a:rPr lang="en-GB" dirty="0" smtClean="0"/>
              <a:t>A NECK PROBLEM – cervical </a:t>
            </a:r>
            <a:r>
              <a:rPr lang="en-GB" dirty="0" err="1" smtClean="0"/>
              <a:t>lymphadenopathy</a:t>
            </a:r>
            <a:endParaRPr lang="en-GB" dirty="0" smtClean="0"/>
          </a:p>
          <a:p>
            <a:r>
              <a:rPr lang="en-GB" dirty="0" smtClean="0"/>
              <a:t>RASH – polymorphous </a:t>
            </a:r>
            <a:r>
              <a:rPr lang="en-GB" dirty="0" err="1" smtClean="0"/>
              <a:t>trunchal</a:t>
            </a:r>
            <a:r>
              <a:rPr lang="en-GB" dirty="0" smtClean="0"/>
              <a:t> </a:t>
            </a:r>
            <a:r>
              <a:rPr lang="en-GB" dirty="0" err="1" smtClean="0"/>
              <a:t>exanthem</a:t>
            </a:r>
            <a:endParaRPr lang="en-GB" dirty="0" smtClean="0"/>
          </a:p>
          <a:p>
            <a:r>
              <a:rPr lang="en-GB" dirty="0" smtClean="0"/>
              <a:t>TONGUE – Inflammations of lips, mouth and strawberry tongue </a:t>
            </a:r>
            <a:r>
              <a:rPr lang="en-GB" sz="2000" b="1" dirty="0" smtClean="0"/>
              <a:t>(</a:t>
            </a:r>
            <a:r>
              <a:rPr lang="en-GB" sz="2000" b="1" dirty="0" err="1" smtClean="0"/>
              <a:t>DDx</a:t>
            </a:r>
            <a:r>
              <a:rPr lang="en-GB" sz="2000" b="1" dirty="0" smtClean="0"/>
              <a:t> strawberry tongue?)</a:t>
            </a:r>
          </a:p>
          <a:p>
            <a:pPr lvl="1"/>
            <a:endParaRPr lang="en-GB" dirty="0" smtClean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60232" y="458701"/>
            <a:ext cx="1872208" cy="13861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539552" y="458701"/>
            <a:ext cx="30243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 smtClean="0"/>
              <a:t>Kawasaki’s</a:t>
            </a:r>
            <a:endParaRPr lang="en-GB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     </a:t>
            </a:r>
          </a:p>
        </p:txBody>
      </p:sp>
      <p:sp>
        <p:nvSpPr>
          <p:cNvPr id="2054" name="TextBox 19"/>
          <p:cNvSpPr txBox="1">
            <a:spLocks noChangeArrowheads="1"/>
          </p:cNvSpPr>
          <p:nvPr/>
        </p:nvSpPr>
        <p:spPr bwMode="auto">
          <a:xfrm>
            <a:off x="3371850" y="6440488"/>
            <a:ext cx="5064125" cy="27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sz="1200" dirty="0">
                <a:latin typeface="Calibri" pitchFamily="34" charset="0"/>
              </a:rPr>
              <a:t>The Peer Teaching Society is not liable for false or misleading information…</a:t>
            </a:r>
            <a:endParaRPr lang="en-US" sz="1200" dirty="0">
              <a:latin typeface="Calibri" pitchFamily="34" charset="0"/>
            </a:endParaRPr>
          </a:p>
        </p:txBody>
      </p:sp>
      <p:pic>
        <p:nvPicPr>
          <p:cNvPr id="2055" name="Picture 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5100" y="5580063"/>
            <a:ext cx="3206750" cy="109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What’s the big deal?</a:t>
            </a:r>
          </a:p>
          <a:p>
            <a:r>
              <a:rPr lang="en-GB" dirty="0" err="1" smtClean="0"/>
              <a:t>Tx</a:t>
            </a:r>
            <a:endParaRPr lang="en-GB" dirty="0" smtClean="0"/>
          </a:p>
          <a:p>
            <a:endParaRPr lang="en-GB" dirty="0" smtClean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60232" y="476672"/>
            <a:ext cx="1872208" cy="13861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539552" y="476672"/>
            <a:ext cx="30243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 smtClean="0"/>
              <a:t>Kawasaki’s</a:t>
            </a:r>
            <a:endParaRPr lang="en-GB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     </a:t>
            </a:r>
          </a:p>
        </p:txBody>
      </p:sp>
      <p:sp>
        <p:nvSpPr>
          <p:cNvPr id="2054" name="TextBox 19"/>
          <p:cNvSpPr txBox="1">
            <a:spLocks noChangeArrowheads="1"/>
          </p:cNvSpPr>
          <p:nvPr/>
        </p:nvSpPr>
        <p:spPr bwMode="auto">
          <a:xfrm>
            <a:off x="3371850" y="6440488"/>
            <a:ext cx="5064125" cy="27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sz="1200" dirty="0">
                <a:latin typeface="Calibri" pitchFamily="34" charset="0"/>
              </a:rPr>
              <a:t>The Peer Teaching Society is not liable for false or misleading information…</a:t>
            </a:r>
            <a:endParaRPr lang="en-US" sz="1200" dirty="0">
              <a:latin typeface="Calibri" pitchFamily="34" charset="0"/>
            </a:endParaRPr>
          </a:p>
        </p:txBody>
      </p:sp>
      <p:pic>
        <p:nvPicPr>
          <p:cNvPr id="2055" name="Picture 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5100" y="5580063"/>
            <a:ext cx="3206750" cy="109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Coronary artery aneurysms</a:t>
            </a:r>
          </a:p>
          <a:p>
            <a:r>
              <a:rPr lang="en-GB" dirty="0" smtClean="0"/>
              <a:t>Aspirin and </a:t>
            </a:r>
            <a:r>
              <a:rPr lang="en-GB" dirty="0" err="1" smtClean="0"/>
              <a:t>IVIg</a:t>
            </a:r>
            <a:r>
              <a:rPr lang="en-GB" dirty="0" smtClean="0"/>
              <a:t> within first 10/7</a:t>
            </a:r>
          </a:p>
          <a:p>
            <a:endParaRPr lang="en-GB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     </a:t>
            </a:r>
          </a:p>
        </p:txBody>
      </p:sp>
      <p:sp>
        <p:nvSpPr>
          <p:cNvPr id="2054" name="TextBox 19"/>
          <p:cNvSpPr txBox="1">
            <a:spLocks noChangeArrowheads="1"/>
          </p:cNvSpPr>
          <p:nvPr/>
        </p:nvSpPr>
        <p:spPr bwMode="auto">
          <a:xfrm>
            <a:off x="3371850" y="6440488"/>
            <a:ext cx="5064125" cy="27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sz="1200" dirty="0">
                <a:latin typeface="Calibri" pitchFamily="34" charset="0"/>
              </a:rPr>
              <a:t>The Peer Teaching Society is not liable for false or misleading information…</a:t>
            </a:r>
            <a:endParaRPr lang="en-US" sz="1200" dirty="0">
              <a:latin typeface="Calibri" pitchFamily="34" charset="0"/>
            </a:endParaRPr>
          </a:p>
        </p:txBody>
      </p:sp>
      <p:pic>
        <p:nvPicPr>
          <p:cNvPr id="2055" name="Picture 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5100" y="5580063"/>
            <a:ext cx="3206750" cy="109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3275856" y="260648"/>
            <a:ext cx="26642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 smtClean="0"/>
              <a:t>Paediatrics</a:t>
            </a:r>
            <a:endParaRPr lang="en-GB" sz="3200" dirty="0"/>
          </a:p>
        </p:txBody>
      </p:sp>
      <p:sp>
        <p:nvSpPr>
          <p:cNvPr id="10" name="TextBox 9"/>
          <p:cNvSpPr txBox="1"/>
          <p:nvPr/>
        </p:nvSpPr>
        <p:spPr>
          <a:xfrm>
            <a:off x="2123728" y="1124744"/>
            <a:ext cx="17281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Infections</a:t>
            </a:r>
            <a:endParaRPr lang="en-GB" dirty="0"/>
          </a:p>
        </p:txBody>
      </p:sp>
      <p:sp>
        <p:nvSpPr>
          <p:cNvPr id="12" name="TextBox 11"/>
          <p:cNvSpPr txBox="1"/>
          <p:nvPr/>
        </p:nvSpPr>
        <p:spPr>
          <a:xfrm>
            <a:off x="395536" y="2204864"/>
            <a:ext cx="8640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RTI</a:t>
            </a:r>
            <a:endParaRPr lang="en-GB" dirty="0"/>
          </a:p>
        </p:txBody>
      </p:sp>
      <p:sp>
        <p:nvSpPr>
          <p:cNvPr id="14" name="TextBox 13"/>
          <p:cNvSpPr txBox="1"/>
          <p:nvPr/>
        </p:nvSpPr>
        <p:spPr>
          <a:xfrm>
            <a:off x="2699792" y="2204864"/>
            <a:ext cx="16561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Post-Infection</a:t>
            </a:r>
            <a:endParaRPr lang="en-GB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980728"/>
            <a:ext cx="1187027" cy="878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TextBox 14"/>
          <p:cNvSpPr txBox="1"/>
          <p:nvPr/>
        </p:nvSpPr>
        <p:spPr>
          <a:xfrm>
            <a:off x="1259632" y="2132856"/>
            <a:ext cx="21602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Strep/Staph Infections</a:t>
            </a:r>
            <a:endParaRPr lang="en-GB" dirty="0"/>
          </a:p>
        </p:txBody>
      </p:sp>
      <p:sp>
        <p:nvSpPr>
          <p:cNvPr id="16" name="TextBox 15"/>
          <p:cNvSpPr txBox="1"/>
          <p:nvPr/>
        </p:nvSpPr>
        <p:spPr>
          <a:xfrm>
            <a:off x="107504" y="3284984"/>
            <a:ext cx="1512168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Croup</a:t>
            </a:r>
          </a:p>
          <a:p>
            <a:r>
              <a:rPr lang="en-GB" dirty="0" err="1" smtClean="0"/>
              <a:t>Bronchiolitis</a:t>
            </a:r>
            <a:endParaRPr lang="en-GB" dirty="0" smtClean="0"/>
          </a:p>
          <a:p>
            <a:r>
              <a:rPr lang="en-GB" dirty="0" smtClean="0"/>
              <a:t>Acute </a:t>
            </a:r>
            <a:r>
              <a:rPr lang="en-GB" dirty="0" err="1" smtClean="0"/>
              <a:t>epiglottitis</a:t>
            </a:r>
            <a:endParaRPr lang="en-GB" dirty="0" smtClean="0"/>
          </a:p>
          <a:p>
            <a:r>
              <a:rPr lang="en-GB" dirty="0" smtClean="0"/>
              <a:t>Glandular Fever</a:t>
            </a:r>
          </a:p>
          <a:p>
            <a:endParaRPr lang="en-GB" dirty="0"/>
          </a:p>
        </p:txBody>
      </p:sp>
      <p:sp>
        <p:nvSpPr>
          <p:cNvPr id="17" name="TextBox 16"/>
          <p:cNvSpPr txBox="1"/>
          <p:nvPr/>
        </p:nvSpPr>
        <p:spPr>
          <a:xfrm>
            <a:off x="1619672" y="3356992"/>
            <a:ext cx="151216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Impetigo</a:t>
            </a:r>
          </a:p>
          <a:p>
            <a:r>
              <a:rPr lang="en-GB" dirty="0" smtClean="0"/>
              <a:t>Scalded Skin</a:t>
            </a:r>
          </a:p>
          <a:p>
            <a:r>
              <a:rPr lang="en-GB" dirty="0" smtClean="0"/>
              <a:t>Syndrome</a:t>
            </a:r>
          </a:p>
          <a:p>
            <a:endParaRPr lang="en-GB" dirty="0"/>
          </a:p>
        </p:txBody>
      </p:sp>
      <p:sp>
        <p:nvSpPr>
          <p:cNvPr id="18" name="TextBox 17"/>
          <p:cNvSpPr txBox="1"/>
          <p:nvPr/>
        </p:nvSpPr>
        <p:spPr>
          <a:xfrm>
            <a:off x="2987824" y="3356992"/>
            <a:ext cx="201622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Scarlet Fever</a:t>
            </a:r>
          </a:p>
          <a:p>
            <a:r>
              <a:rPr lang="en-GB" dirty="0" smtClean="0"/>
              <a:t>Rheumatic Fever</a:t>
            </a:r>
          </a:p>
          <a:p>
            <a:r>
              <a:rPr lang="en-GB" dirty="0" smtClean="0"/>
              <a:t>HSP</a:t>
            </a:r>
          </a:p>
          <a:p>
            <a:r>
              <a:rPr lang="en-GB" dirty="0" smtClean="0"/>
              <a:t>Post-Strep GN</a:t>
            </a:r>
            <a:endParaRPr lang="en-GB" dirty="0"/>
          </a:p>
        </p:txBody>
      </p:sp>
      <p:sp>
        <p:nvSpPr>
          <p:cNvPr id="19" name="TextBox 18"/>
          <p:cNvSpPr txBox="1"/>
          <p:nvPr/>
        </p:nvSpPr>
        <p:spPr>
          <a:xfrm>
            <a:off x="179512" y="332656"/>
            <a:ext cx="22322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Parvovirus B19</a:t>
            </a:r>
            <a:endParaRPr lang="en-GB" dirty="0"/>
          </a:p>
        </p:txBody>
      </p:sp>
      <p:sp>
        <p:nvSpPr>
          <p:cNvPr id="25" name="Right Arrow 24"/>
          <p:cNvSpPr/>
          <p:nvPr/>
        </p:nvSpPr>
        <p:spPr>
          <a:xfrm rot="8635769">
            <a:off x="2612625" y="723304"/>
            <a:ext cx="733849" cy="43204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30" name="Straight Arrow Connector 29"/>
          <p:cNvCxnSpPr/>
          <p:nvPr/>
        </p:nvCxnSpPr>
        <p:spPr>
          <a:xfrm flipH="1" flipV="1">
            <a:off x="1547664" y="692696"/>
            <a:ext cx="576064" cy="43204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>
            <a:stCxn id="10" idx="1"/>
          </p:cNvCxnSpPr>
          <p:nvPr/>
        </p:nvCxnSpPr>
        <p:spPr>
          <a:xfrm flipH="1">
            <a:off x="1547664" y="1309410"/>
            <a:ext cx="576064" cy="17537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>
            <a:endCxn id="12" idx="0"/>
          </p:cNvCxnSpPr>
          <p:nvPr/>
        </p:nvCxnSpPr>
        <p:spPr>
          <a:xfrm flipH="1">
            <a:off x="827584" y="1484784"/>
            <a:ext cx="1512168" cy="72008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/>
          <p:nvPr/>
        </p:nvCxnSpPr>
        <p:spPr>
          <a:xfrm flipH="1">
            <a:off x="2195736" y="1412776"/>
            <a:ext cx="360040" cy="72008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/>
          <p:nvPr/>
        </p:nvCxnSpPr>
        <p:spPr>
          <a:xfrm>
            <a:off x="2699792" y="1412776"/>
            <a:ext cx="432048" cy="86409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/>
          <p:nvPr/>
        </p:nvCxnSpPr>
        <p:spPr>
          <a:xfrm>
            <a:off x="611560" y="2564904"/>
            <a:ext cx="0" cy="72008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/>
          <p:nvPr/>
        </p:nvCxnSpPr>
        <p:spPr>
          <a:xfrm>
            <a:off x="1907704" y="2780928"/>
            <a:ext cx="0" cy="64807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/>
          <p:cNvCxnSpPr>
            <a:stCxn id="14" idx="2"/>
          </p:cNvCxnSpPr>
          <p:nvPr/>
        </p:nvCxnSpPr>
        <p:spPr>
          <a:xfrm>
            <a:off x="3527884" y="2574196"/>
            <a:ext cx="36004" cy="7107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5-Point Star 37"/>
          <p:cNvSpPr/>
          <p:nvPr/>
        </p:nvSpPr>
        <p:spPr>
          <a:xfrm>
            <a:off x="827584" y="332656"/>
            <a:ext cx="504056" cy="432048"/>
          </a:xfrm>
          <a:prstGeom prst="star5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0" name="5-Point Star 39"/>
          <p:cNvSpPr/>
          <p:nvPr/>
        </p:nvSpPr>
        <p:spPr>
          <a:xfrm>
            <a:off x="971600" y="1340768"/>
            <a:ext cx="504056" cy="432048"/>
          </a:xfrm>
          <a:prstGeom prst="star5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4" name="TextBox 53"/>
          <p:cNvSpPr txBox="1"/>
          <p:nvPr/>
        </p:nvSpPr>
        <p:spPr>
          <a:xfrm>
            <a:off x="7236296" y="1628800"/>
            <a:ext cx="16196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Guthrie</a:t>
            </a:r>
          </a:p>
          <a:p>
            <a:r>
              <a:rPr lang="en-GB" dirty="0" smtClean="0"/>
              <a:t>CF</a:t>
            </a:r>
            <a:endParaRPr lang="en-GB" dirty="0"/>
          </a:p>
        </p:txBody>
      </p:sp>
      <p:sp>
        <p:nvSpPr>
          <p:cNvPr id="55" name="TextBox 54"/>
          <p:cNvSpPr txBox="1"/>
          <p:nvPr/>
        </p:nvSpPr>
        <p:spPr>
          <a:xfrm>
            <a:off x="7380312" y="332656"/>
            <a:ext cx="136815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Failure to Thrive</a:t>
            </a:r>
          </a:p>
          <a:p>
            <a:endParaRPr lang="en-GB" dirty="0"/>
          </a:p>
        </p:txBody>
      </p:sp>
      <p:sp>
        <p:nvSpPr>
          <p:cNvPr id="56" name="Right Arrow 55"/>
          <p:cNvSpPr/>
          <p:nvPr/>
        </p:nvSpPr>
        <p:spPr>
          <a:xfrm>
            <a:off x="5220072" y="476672"/>
            <a:ext cx="2088232" cy="2160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7" name="Right Arrow 56"/>
          <p:cNvSpPr/>
          <p:nvPr/>
        </p:nvSpPr>
        <p:spPr>
          <a:xfrm rot="1093683">
            <a:off x="4911782" y="1082345"/>
            <a:ext cx="2535845" cy="27728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8" name="Rectangle 57"/>
          <p:cNvSpPr/>
          <p:nvPr/>
        </p:nvSpPr>
        <p:spPr>
          <a:xfrm>
            <a:off x="5004048" y="4797152"/>
            <a:ext cx="3888432" cy="158417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 smtClean="0"/>
              <a:t>Key things we are not covering:</a:t>
            </a:r>
          </a:p>
          <a:p>
            <a:pPr algn="ctr"/>
            <a:r>
              <a:rPr lang="en-GB" sz="1600" dirty="0" smtClean="0"/>
              <a:t>Heart defects, Meningitis, Cerebral palsy,  Epilepsy, Strabismus, NEC, Neonatal jaundice, </a:t>
            </a:r>
            <a:r>
              <a:rPr lang="en-GB" sz="1600" dirty="0" err="1" smtClean="0"/>
              <a:t>Nephrotic</a:t>
            </a:r>
            <a:r>
              <a:rPr lang="en-GB" sz="1600" dirty="0" smtClean="0"/>
              <a:t> syndrome, UTI, T1DM, DKA, CAH, Congenital hypothyroidism, Asthma, JIA and Rheum</a:t>
            </a:r>
            <a:endParaRPr lang="en-GB" sz="1600" dirty="0"/>
          </a:p>
        </p:txBody>
      </p:sp>
      <p:sp>
        <p:nvSpPr>
          <p:cNvPr id="59" name="TextBox 58"/>
          <p:cNvSpPr txBox="1"/>
          <p:nvPr/>
        </p:nvSpPr>
        <p:spPr>
          <a:xfrm>
            <a:off x="8100392" y="1052736"/>
            <a:ext cx="10436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err="1" smtClean="0"/>
              <a:t>Coeliac</a:t>
            </a:r>
            <a:endParaRPr lang="en-GB" dirty="0"/>
          </a:p>
        </p:txBody>
      </p:sp>
      <p:cxnSp>
        <p:nvCxnSpPr>
          <p:cNvPr id="60" name="Straight Arrow Connector 59"/>
          <p:cNvCxnSpPr/>
          <p:nvPr/>
        </p:nvCxnSpPr>
        <p:spPr>
          <a:xfrm>
            <a:off x="7740352" y="908720"/>
            <a:ext cx="288032" cy="21602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Right Arrow 60"/>
          <p:cNvSpPr/>
          <p:nvPr/>
        </p:nvSpPr>
        <p:spPr>
          <a:xfrm rot="3266064">
            <a:off x="4027014" y="1261706"/>
            <a:ext cx="1584176" cy="36004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2" name="TextBox 61"/>
          <p:cNvSpPr txBox="1"/>
          <p:nvPr/>
        </p:nvSpPr>
        <p:spPr>
          <a:xfrm>
            <a:off x="5148064" y="2204864"/>
            <a:ext cx="1440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GI</a:t>
            </a:r>
            <a:endParaRPr lang="en-GB" dirty="0"/>
          </a:p>
        </p:txBody>
      </p:sp>
      <p:cxnSp>
        <p:nvCxnSpPr>
          <p:cNvPr id="63" name="Straight Arrow Connector 62"/>
          <p:cNvCxnSpPr/>
          <p:nvPr/>
        </p:nvCxnSpPr>
        <p:spPr>
          <a:xfrm>
            <a:off x="5436096" y="2636912"/>
            <a:ext cx="216024" cy="43204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TextBox 63"/>
          <p:cNvSpPr txBox="1"/>
          <p:nvPr/>
        </p:nvSpPr>
        <p:spPr>
          <a:xfrm>
            <a:off x="5508104" y="3140968"/>
            <a:ext cx="288032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pyloric </a:t>
            </a:r>
            <a:r>
              <a:rPr lang="en-GB" dirty="0" err="1" smtClean="0"/>
              <a:t>Stenosis</a:t>
            </a:r>
            <a:endParaRPr lang="en-GB" dirty="0" smtClean="0"/>
          </a:p>
          <a:p>
            <a:r>
              <a:rPr lang="en-GB" dirty="0" smtClean="0"/>
              <a:t>GORD</a:t>
            </a:r>
          </a:p>
          <a:p>
            <a:r>
              <a:rPr lang="en-GB" dirty="0" err="1" smtClean="0"/>
              <a:t>Hirshprung's</a:t>
            </a:r>
            <a:endParaRPr lang="en-GB" dirty="0" smtClean="0"/>
          </a:p>
          <a:p>
            <a:r>
              <a:rPr lang="en-GB" dirty="0" smtClean="0"/>
              <a:t>Duodenal </a:t>
            </a:r>
            <a:r>
              <a:rPr lang="en-GB" dirty="0" err="1" smtClean="0"/>
              <a:t>Atresia</a:t>
            </a:r>
            <a:endParaRPr lang="en-GB" dirty="0" smtClean="0"/>
          </a:p>
          <a:p>
            <a:r>
              <a:rPr lang="en-GB" dirty="0" err="1" smtClean="0"/>
              <a:t>Intussusception</a:t>
            </a:r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     </a:t>
            </a:r>
          </a:p>
        </p:txBody>
      </p:sp>
      <p:sp>
        <p:nvSpPr>
          <p:cNvPr id="2054" name="TextBox 19"/>
          <p:cNvSpPr txBox="1">
            <a:spLocks noChangeArrowheads="1"/>
          </p:cNvSpPr>
          <p:nvPr/>
        </p:nvSpPr>
        <p:spPr bwMode="auto">
          <a:xfrm>
            <a:off x="3371850" y="6440488"/>
            <a:ext cx="5064125" cy="27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sz="1200" dirty="0">
                <a:latin typeface="Calibri" pitchFamily="34" charset="0"/>
              </a:rPr>
              <a:t>The Peer Teaching Society is not liable for false or misleading information…</a:t>
            </a:r>
            <a:endParaRPr lang="en-US" sz="1200" dirty="0">
              <a:latin typeface="Calibri" pitchFamily="34" charset="0"/>
            </a:endParaRPr>
          </a:p>
        </p:txBody>
      </p:sp>
      <p:pic>
        <p:nvPicPr>
          <p:cNvPr id="2055" name="Picture 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5100" y="5580063"/>
            <a:ext cx="3206750" cy="109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What is it?</a:t>
            </a:r>
          </a:p>
          <a:p>
            <a:r>
              <a:rPr lang="en-GB" dirty="0" smtClean="0"/>
              <a:t>Aetiology?</a:t>
            </a:r>
          </a:p>
          <a:p>
            <a:r>
              <a:rPr lang="en-GB" dirty="0" smtClean="0"/>
              <a:t>When do kids get it?</a:t>
            </a:r>
          </a:p>
          <a:p>
            <a:endParaRPr lang="en-GB" dirty="0" smtClean="0"/>
          </a:p>
        </p:txBody>
      </p:sp>
      <p:sp>
        <p:nvSpPr>
          <p:cNvPr id="6" name="TextBox 5"/>
          <p:cNvSpPr txBox="1"/>
          <p:nvPr/>
        </p:nvSpPr>
        <p:spPr>
          <a:xfrm>
            <a:off x="827584" y="332656"/>
            <a:ext cx="295232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5400" dirty="0" smtClean="0"/>
              <a:t>Croup</a:t>
            </a:r>
            <a:endParaRPr lang="en-GB" sz="5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     </a:t>
            </a:r>
          </a:p>
        </p:txBody>
      </p:sp>
      <p:sp>
        <p:nvSpPr>
          <p:cNvPr id="2054" name="TextBox 19"/>
          <p:cNvSpPr txBox="1">
            <a:spLocks noChangeArrowheads="1"/>
          </p:cNvSpPr>
          <p:nvPr/>
        </p:nvSpPr>
        <p:spPr bwMode="auto">
          <a:xfrm>
            <a:off x="3371850" y="6440488"/>
            <a:ext cx="5064125" cy="27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sz="1200" dirty="0">
                <a:latin typeface="Calibri" pitchFamily="34" charset="0"/>
              </a:rPr>
              <a:t>The Peer Teaching Society is not liable for false or misleading information…</a:t>
            </a:r>
            <a:endParaRPr lang="en-US" sz="1200" dirty="0">
              <a:latin typeface="Calibri" pitchFamily="34" charset="0"/>
            </a:endParaRPr>
          </a:p>
        </p:txBody>
      </p:sp>
      <p:pic>
        <p:nvPicPr>
          <p:cNvPr id="2055" name="Picture 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5100" y="5580063"/>
            <a:ext cx="3206750" cy="109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Viral </a:t>
            </a:r>
            <a:r>
              <a:rPr lang="en-GB" dirty="0" err="1" smtClean="0"/>
              <a:t>laryngotracheobronchitis</a:t>
            </a:r>
            <a:r>
              <a:rPr lang="en-GB" dirty="0" smtClean="0"/>
              <a:t>. An U and LRTI.</a:t>
            </a:r>
          </a:p>
          <a:p>
            <a:r>
              <a:rPr lang="en-GB" dirty="0" smtClean="0"/>
              <a:t>95% </a:t>
            </a:r>
            <a:r>
              <a:rPr lang="en-GB" dirty="0" err="1" smtClean="0"/>
              <a:t>parainfluenza</a:t>
            </a:r>
            <a:r>
              <a:rPr lang="en-GB" dirty="0" smtClean="0"/>
              <a:t> virus</a:t>
            </a:r>
          </a:p>
          <a:p>
            <a:r>
              <a:rPr lang="en-GB" dirty="0" smtClean="0"/>
              <a:t>Peaks around 1-2 years (2</a:t>
            </a:r>
            <a:r>
              <a:rPr lang="en-GB" baseline="30000" dirty="0" smtClean="0"/>
              <a:t>nd</a:t>
            </a:r>
            <a:r>
              <a:rPr lang="en-GB" dirty="0" smtClean="0"/>
              <a:t> winter of life)</a:t>
            </a:r>
          </a:p>
          <a:p>
            <a:endParaRPr lang="en-GB" dirty="0"/>
          </a:p>
          <a:p>
            <a:r>
              <a:rPr lang="en-GB" dirty="0" err="1" smtClean="0"/>
              <a:t>Symtoms</a:t>
            </a:r>
            <a:r>
              <a:rPr lang="en-GB" dirty="0" smtClean="0"/>
              <a:t>?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827584" y="332656"/>
            <a:ext cx="295232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5400" dirty="0" smtClean="0"/>
              <a:t>Croup</a:t>
            </a:r>
            <a:endParaRPr lang="en-GB" sz="5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20272" y="764704"/>
            <a:ext cx="1985764" cy="19790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     </a:t>
            </a:r>
          </a:p>
        </p:txBody>
      </p:sp>
      <p:sp>
        <p:nvSpPr>
          <p:cNvPr id="2054" name="TextBox 19"/>
          <p:cNvSpPr txBox="1">
            <a:spLocks noChangeArrowheads="1"/>
          </p:cNvSpPr>
          <p:nvPr/>
        </p:nvSpPr>
        <p:spPr bwMode="auto">
          <a:xfrm>
            <a:off x="3371850" y="6440488"/>
            <a:ext cx="5064125" cy="27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sz="1200" dirty="0">
                <a:latin typeface="Calibri" pitchFamily="34" charset="0"/>
              </a:rPr>
              <a:t>The Peer Teaching Society is not liable for false or misleading information…</a:t>
            </a:r>
            <a:endParaRPr lang="en-US" sz="1200" dirty="0">
              <a:latin typeface="Calibri" pitchFamily="34" charset="0"/>
            </a:endParaRPr>
          </a:p>
        </p:txBody>
      </p:sp>
      <p:pic>
        <p:nvPicPr>
          <p:cNvPr id="2055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5100" y="5580063"/>
            <a:ext cx="3206750" cy="109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Preceded by fever/</a:t>
            </a:r>
            <a:r>
              <a:rPr lang="en-GB" dirty="0" err="1" smtClean="0"/>
              <a:t>coryza</a:t>
            </a:r>
            <a:r>
              <a:rPr lang="en-GB" dirty="0" smtClean="0"/>
              <a:t> for a few days</a:t>
            </a:r>
          </a:p>
          <a:p>
            <a:r>
              <a:rPr lang="en-GB" dirty="0" smtClean="0"/>
              <a:t>Barking cough </a:t>
            </a:r>
          </a:p>
          <a:p>
            <a:r>
              <a:rPr lang="en-GB" dirty="0" smtClean="0"/>
              <a:t>Hoarse cry</a:t>
            </a:r>
          </a:p>
          <a:p>
            <a:r>
              <a:rPr lang="en-GB" dirty="0" err="1" smtClean="0"/>
              <a:t>Stridor</a:t>
            </a:r>
            <a:r>
              <a:rPr lang="en-GB" dirty="0" smtClean="0"/>
              <a:t> </a:t>
            </a:r>
            <a:r>
              <a:rPr lang="en-GB" sz="1800" b="1" dirty="0" smtClean="0"/>
              <a:t>(</a:t>
            </a:r>
            <a:r>
              <a:rPr lang="en-GB" sz="1800" b="1" dirty="0" err="1" smtClean="0"/>
              <a:t>DDx</a:t>
            </a:r>
            <a:r>
              <a:rPr lang="en-GB" sz="1800" b="1" dirty="0" smtClean="0"/>
              <a:t> </a:t>
            </a:r>
            <a:r>
              <a:rPr lang="en-GB" sz="1800" b="1" dirty="0" err="1" smtClean="0"/>
              <a:t>stridor</a:t>
            </a:r>
            <a:r>
              <a:rPr lang="en-GB" sz="1800" b="1" dirty="0" smtClean="0"/>
              <a:t> in a child?)</a:t>
            </a:r>
          </a:p>
          <a:p>
            <a:r>
              <a:rPr lang="en-GB" dirty="0" smtClean="0"/>
              <a:t>Symptoms worse at night</a:t>
            </a:r>
          </a:p>
          <a:p>
            <a:r>
              <a:rPr lang="en-GB" dirty="0" smtClean="0"/>
              <a:t>Patient looks unwell but able to drink</a:t>
            </a:r>
          </a:p>
          <a:p>
            <a:pPr lvl="3"/>
            <a:endParaRPr lang="en-GB" dirty="0" smtClean="0"/>
          </a:p>
        </p:txBody>
      </p:sp>
      <p:sp>
        <p:nvSpPr>
          <p:cNvPr id="6" name="TextBox 5"/>
          <p:cNvSpPr txBox="1"/>
          <p:nvPr/>
        </p:nvSpPr>
        <p:spPr>
          <a:xfrm>
            <a:off x="827584" y="332656"/>
            <a:ext cx="295232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5400" dirty="0" smtClean="0"/>
              <a:t>Croup</a:t>
            </a:r>
            <a:endParaRPr lang="en-GB" sz="5400" dirty="0"/>
          </a:p>
        </p:txBody>
      </p:sp>
      <p:sp>
        <p:nvSpPr>
          <p:cNvPr id="7" name="TextBox 6"/>
          <p:cNvSpPr txBox="1"/>
          <p:nvPr/>
        </p:nvSpPr>
        <p:spPr>
          <a:xfrm>
            <a:off x="4716016" y="5229200"/>
            <a:ext cx="38884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 smtClean="0"/>
              <a:t>What do you NOT do?</a:t>
            </a:r>
            <a:endParaRPr lang="en-GB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     </a:t>
            </a:r>
          </a:p>
        </p:txBody>
      </p:sp>
      <p:sp>
        <p:nvSpPr>
          <p:cNvPr id="2054" name="TextBox 19"/>
          <p:cNvSpPr txBox="1">
            <a:spLocks noChangeArrowheads="1"/>
          </p:cNvSpPr>
          <p:nvPr/>
        </p:nvSpPr>
        <p:spPr bwMode="auto">
          <a:xfrm>
            <a:off x="3371850" y="6440488"/>
            <a:ext cx="5064125" cy="27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sz="1200" dirty="0">
                <a:latin typeface="Calibri" pitchFamily="34" charset="0"/>
              </a:rPr>
              <a:t>The Peer Teaching Society is not liable for false or misleading information…</a:t>
            </a:r>
            <a:endParaRPr lang="en-US" sz="1200" dirty="0">
              <a:latin typeface="Calibri" pitchFamily="34" charset="0"/>
            </a:endParaRPr>
          </a:p>
        </p:txBody>
      </p:sp>
      <p:pic>
        <p:nvPicPr>
          <p:cNvPr id="2055" name="Picture 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5100" y="5580063"/>
            <a:ext cx="3206750" cy="109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Aetiology?</a:t>
            </a:r>
          </a:p>
          <a:p>
            <a:r>
              <a:rPr lang="en-GB" dirty="0" smtClean="0"/>
              <a:t>When do they get it?</a:t>
            </a:r>
          </a:p>
          <a:p>
            <a:r>
              <a:rPr lang="en-GB" dirty="0" smtClean="0"/>
              <a:t>Symptoms?</a:t>
            </a:r>
          </a:p>
          <a:p>
            <a:endParaRPr lang="en-GB" dirty="0" smtClean="0"/>
          </a:p>
        </p:txBody>
      </p:sp>
      <p:sp>
        <p:nvSpPr>
          <p:cNvPr id="6" name="TextBox 5"/>
          <p:cNvSpPr txBox="1"/>
          <p:nvPr/>
        </p:nvSpPr>
        <p:spPr>
          <a:xfrm>
            <a:off x="539552" y="404664"/>
            <a:ext cx="417646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dirty="0" err="1" smtClean="0"/>
              <a:t>Bronchioloitis</a:t>
            </a:r>
            <a:endParaRPr lang="en-GB" sz="4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     </a:t>
            </a:r>
          </a:p>
        </p:txBody>
      </p:sp>
      <p:sp>
        <p:nvSpPr>
          <p:cNvPr id="2054" name="TextBox 19"/>
          <p:cNvSpPr txBox="1">
            <a:spLocks noChangeArrowheads="1"/>
          </p:cNvSpPr>
          <p:nvPr/>
        </p:nvSpPr>
        <p:spPr bwMode="auto">
          <a:xfrm>
            <a:off x="3371850" y="6440488"/>
            <a:ext cx="5064125" cy="27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sz="1200" dirty="0">
                <a:latin typeface="Calibri" pitchFamily="34" charset="0"/>
              </a:rPr>
              <a:t>The Peer Teaching Society is not liable for false or misleading information…</a:t>
            </a:r>
            <a:endParaRPr lang="en-US" sz="1200" dirty="0">
              <a:latin typeface="Calibri" pitchFamily="34" charset="0"/>
            </a:endParaRPr>
          </a:p>
        </p:txBody>
      </p:sp>
      <p:pic>
        <p:nvPicPr>
          <p:cNvPr id="2055" name="Picture 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5100" y="5580063"/>
            <a:ext cx="3206750" cy="109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80% RSV</a:t>
            </a:r>
          </a:p>
          <a:p>
            <a:r>
              <a:rPr lang="en-GB" dirty="0" smtClean="0"/>
              <a:t>1-9 months (1</a:t>
            </a:r>
            <a:r>
              <a:rPr lang="en-GB" baseline="30000" dirty="0" smtClean="0"/>
              <a:t>st</a:t>
            </a:r>
            <a:r>
              <a:rPr lang="en-GB" dirty="0" smtClean="0"/>
              <a:t> winter of life)</a:t>
            </a:r>
          </a:p>
          <a:p>
            <a:r>
              <a:rPr lang="en-GB" dirty="0" smtClean="0"/>
              <a:t>Preceded by </a:t>
            </a:r>
            <a:r>
              <a:rPr lang="en-GB" dirty="0" err="1" smtClean="0"/>
              <a:t>coryzal</a:t>
            </a:r>
            <a:r>
              <a:rPr lang="en-GB" dirty="0" smtClean="0"/>
              <a:t> symptoms, dry cough, </a:t>
            </a:r>
            <a:r>
              <a:rPr lang="en-GB" b="1" dirty="0" smtClean="0"/>
              <a:t>increased work of breathing</a:t>
            </a:r>
            <a:r>
              <a:rPr lang="en-GB" dirty="0" smtClean="0"/>
              <a:t>, </a:t>
            </a:r>
            <a:r>
              <a:rPr lang="en-GB" dirty="0" err="1" smtClean="0"/>
              <a:t>tachypnoea</a:t>
            </a:r>
            <a:r>
              <a:rPr lang="en-GB" dirty="0" smtClean="0"/>
              <a:t>, fine, end expiratory crackles and wheeze</a:t>
            </a:r>
          </a:p>
          <a:p>
            <a:pPr>
              <a:buNone/>
            </a:pPr>
            <a:endParaRPr lang="en-GB" dirty="0"/>
          </a:p>
          <a:p>
            <a:r>
              <a:rPr lang="en-GB" sz="2800" dirty="0" smtClean="0"/>
              <a:t>Why do these babies sometimes get admitted? </a:t>
            </a:r>
            <a:r>
              <a:rPr lang="en-GB" sz="2800" dirty="0" err="1" smtClean="0"/>
              <a:t>Tx</a:t>
            </a:r>
            <a:r>
              <a:rPr lang="en-GB" sz="2800" dirty="0"/>
              <a:t>?</a:t>
            </a:r>
            <a:endParaRPr lang="en-GB" sz="2800" dirty="0" smtClean="0"/>
          </a:p>
        </p:txBody>
      </p:sp>
      <p:sp>
        <p:nvSpPr>
          <p:cNvPr id="6" name="TextBox 5"/>
          <p:cNvSpPr txBox="1"/>
          <p:nvPr/>
        </p:nvSpPr>
        <p:spPr>
          <a:xfrm>
            <a:off x="539552" y="404664"/>
            <a:ext cx="417646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dirty="0" err="1" smtClean="0"/>
              <a:t>Bronchioloitis</a:t>
            </a:r>
            <a:endParaRPr lang="en-GB" sz="4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     </a:t>
            </a:r>
          </a:p>
        </p:txBody>
      </p:sp>
      <p:sp>
        <p:nvSpPr>
          <p:cNvPr id="2054" name="TextBox 19"/>
          <p:cNvSpPr txBox="1">
            <a:spLocks noChangeArrowheads="1"/>
          </p:cNvSpPr>
          <p:nvPr/>
        </p:nvSpPr>
        <p:spPr bwMode="auto">
          <a:xfrm>
            <a:off x="3371850" y="6440488"/>
            <a:ext cx="5064125" cy="27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sz="1200" dirty="0">
                <a:latin typeface="Calibri" pitchFamily="34" charset="0"/>
              </a:rPr>
              <a:t>The Peer Teaching Society is not liable for false or misleading information…</a:t>
            </a:r>
            <a:endParaRPr lang="en-US" sz="1200" dirty="0">
              <a:latin typeface="Calibri" pitchFamily="34" charset="0"/>
            </a:endParaRPr>
          </a:p>
        </p:txBody>
      </p:sp>
      <p:pic>
        <p:nvPicPr>
          <p:cNvPr id="2055" name="Picture 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5100" y="5580063"/>
            <a:ext cx="3206750" cy="109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Feeding difficulty and very SOB</a:t>
            </a:r>
          </a:p>
          <a:p>
            <a:r>
              <a:rPr lang="en-GB" dirty="0" err="1" smtClean="0"/>
              <a:t>Tx</a:t>
            </a:r>
            <a:r>
              <a:rPr lang="en-GB" dirty="0" smtClean="0"/>
              <a:t> – supportive, humidified O2, fluids, </a:t>
            </a:r>
            <a:r>
              <a:rPr lang="en-GB" dirty="0" err="1" smtClean="0"/>
              <a:t>Palivizumab</a:t>
            </a:r>
            <a:r>
              <a:rPr lang="en-GB" dirty="0" smtClean="0"/>
              <a:t> against RSV can be given to those at high risk (IM monthly)</a:t>
            </a:r>
          </a:p>
          <a:p>
            <a:endParaRPr lang="en-GB" dirty="0"/>
          </a:p>
          <a:p>
            <a:pPr>
              <a:buNone/>
            </a:pPr>
            <a:r>
              <a:rPr lang="en-GB" b="1" dirty="0" err="1" smtClean="0"/>
              <a:t>Bronch</a:t>
            </a:r>
            <a:r>
              <a:rPr lang="en-GB" b="1" dirty="0" smtClean="0"/>
              <a:t> v. Croup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39552" y="404664"/>
            <a:ext cx="417646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dirty="0" err="1" smtClean="0"/>
              <a:t>Bronchioloitis</a:t>
            </a:r>
            <a:endParaRPr lang="en-GB" sz="4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     </a:t>
            </a:r>
          </a:p>
        </p:txBody>
      </p:sp>
      <p:sp>
        <p:nvSpPr>
          <p:cNvPr id="2054" name="TextBox 19"/>
          <p:cNvSpPr txBox="1">
            <a:spLocks noChangeArrowheads="1"/>
          </p:cNvSpPr>
          <p:nvPr/>
        </p:nvSpPr>
        <p:spPr bwMode="auto">
          <a:xfrm>
            <a:off x="3371850" y="6440488"/>
            <a:ext cx="5064125" cy="27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sz="1200" dirty="0">
                <a:latin typeface="Calibri" pitchFamily="34" charset="0"/>
              </a:rPr>
              <a:t>The Peer Teaching Society is not liable for false or misleading information…</a:t>
            </a:r>
            <a:endParaRPr lang="en-US" sz="1200" dirty="0">
              <a:latin typeface="Calibri" pitchFamily="34" charset="0"/>
            </a:endParaRPr>
          </a:p>
        </p:txBody>
      </p:sp>
      <p:pic>
        <p:nvPicPr>
          <p:cNvPr id="2055" name="Picture 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5100" y="5580063"/>
            <a:ext cx="3206750" cy="109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467544" y="404664"/>
            <a:ext cx="8229600" cy="4525963"/>
          </a:xfrm>
        </p:spPr>
        <p:txBody>
          <a:bodyPr/>
          <a:lstStyle/>
          <a:p>
            <a:r>
              <a:rPr lang="en-GB" dirty="0" smtClean="0"/>
              <a:t>We will ask you lots of questions</a:t>
            </a: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0300" y="1844824"/>
            <a:ext cx="5814027" cy="33843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     </a:t>
            </a:r>
          </a:p>
        </p:txBody>
      </p:sp>
      <p:sp>
        <p:nvSpPr>
          <p:cNvPr id="2054" name="TextBox 19"/>
          <p:cNvSpPr txBox="1">
            <a:spLocks noChangeArrowheads="1"/>
          </p:cNvSpPr>
          <p:nvPr/>
        </p:nvSpPr>
        <p:spPr bwMode="auto">
          <a:xfrm>
            <a:off x="3371850" y="6440488"/>
            <a:ext cx="5064125" cy="27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sz="1200" dirty="0">
                <a:latin typeface="Calibri" pitchFamily="34" charset="0"/>
              </a:rPr>
              <a:t>The Peer Teaching Society is not liable for false or misleading information…</a:t>
            </a:r>
            <a:endParaRPr lang="en-US" sz="1200" dirty="0">
              <a:latin typeface="Calibri" pitchFamily="34" charset="0"/>
            </a:endParaRPr>
          </a:p>
        </p:txBody>
      </p:sp>
      <p:pic>
        <p:nvPicPr>
          <p:cNvPr id="2055" name="Picture 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5100" y="5580063"/>
            <a:ext cx="3206750" cy="109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3275856" y="260648"/>
            <a:ext cx="26642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 smtClean="0"/>
              <a:t>Paediatrics</a:t>
            </a:r>
            <a:endParaRPr lang="en-GB" sz="3200" dirty="0"/>
          </a:p>
        </p:txBody>
      </p:sp>
      <p:sp>
        <p:nvSpPr>
          <p:cNvPr id="10" name="TextBox 9"/>
          <p:cNvSpPr txBox="1"/>
          <p:nvPr/>
        </p:nvSpPr>
        <p:spPr>
          <a:xfrm>
            <a:off x="2123728" y="1124744"/>
            <a:ext cx="17281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Infections</a:t>
            </a:r>
            <a:endParaRPr lang="en-GB" dirty="0"/>
          </a:p>
        </p:txBody>
      </p:sp>
      <p:sp>
        <p:nvSpPr>
          <p:cNvPr id="12" name="TextBox 11"/>
          <p:cNvSpPr txBox="1"/>
          <p:nvPr/>
        </p:nvSpPr>
        <p:spPr>
          <a:xfrm>
            <a:off x="395536" y="2204864"/>
            <a:ext cx="8640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RTI</a:t>
            </a:r>
            <a:endParaRPr lang="en-GB" dirty="0"/>
          </a:p>
        </p:txBody>
      </p:sp>
      <p:sp>
        <p:nvSpPr>
          <p:cNvPr id="14" name="TextBox 13"/>
          <p:cNvSpPr txBox="1"/>
          <p:nvPr/>
        </p:nvSpPr>
        <p:spPr>
          <a:xfrm>
            <a:off x="2699792" y="2204864"/>
            <a:ext cx="16561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Post-Infection</a:t>
            </a:r>
            <a:endParaRPr lang="en-GB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980728"/>
            <a:ext cx="1187027" cy="878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TextBox 14"/>
          <p:cNvSpPr txBox="1"/>
          <p:nvPr/>
        </p:nvSpPr>
        <p:spPr>
          <a:xfrm>
            <a:off x="1259632" y="2132856"/>
            <a:ext cx="21602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Strep/Staph Infections</a:t>
            </a:r>
            <a:endParaRPr lang="en-GB" dirty="0"/>
          </a:p>
        </p:txBody>
      </p:sp>
      <p:sp>
        <p:nvSpPr>
          <p:cNvPr id="16" name="TextBox 15"/>
          <p:cNvSpPr txBox="1"/>
          <p:nvPr/>
        </p:nvSpPr>
        <p:spPr>
          <a:xfrm>
            <a:off x="107504" y="3284984"/>
            <a:ext cx="151216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Croup</a:t>
            </a:r>
          </a:p>
          <a:p>
            <a:r>
              <a:rPr lang="en-GB" dirty="0" err="1" smtClean="0"/>
              <a:t>Bronchiolitis</a:t>
            </a:r>
            <a:endParaRPr lang="en-GB" dirty="0" smtClean="0"/>
          </a:p>
          <a:p>
            <a:r>
              <a:rPr lang="en-GB" dirty="0" smtClean="0"/>
              <a:t>Acute </a:t>
            </a:r>
            <a:r>
              <a:rPr lang="en-GB" dirty="0" err="1" smtClean="0"/>
              <a:t>epiglottitis</a:t>
            </a:r>
            <a:endParaRPr lang="en-GB" dirty="0" smtClean="0"/>
          </a:p>
          <a:p>
            <a:r>
              <a:rPr lang="en-GB" dirty="0" smtClean="0"/>
              <a:t>Glandular Fever</a:t>
            </a:r>
            <a:endParaRPr lang="en-GB" dirty="0"/>
          </a:p>
        </p:txBody>
      </p:sp>
      <p:sp>
        <p:nvSpPr>
          <p:cNvPr id="17" name="TextBox 16"/>
          <p:cNvSpPr txBox="1"/>
          <p:nvPr/>
        </p:nvSpPr>
        <p:spPr>
          <a:xfrm>
            <a:off x="1619672" y="3356992"/>
            <a:ext cx="151216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Impetigo</a:t>
            </a:r>
          </a:p>
          <a:p>
            <a:r>
              <a:rPr lang="en-GB" dirty="0" smtClean="0"/>
              <a:t>Scalded Skin</a:t>
            </a:r>
          </a:p>
          <a:p>
            <a:r>
              <a:rPr lang="en-GB" dirty="0" smtClean="0"/>
              <a:t>Syndrome</a:t>
            </a:r>
          </a:p>
          <a:p>
            <a:endParaRPr lang="en-GB" dirty="0"/>
          </a:p>
        </p:txBody>
      </p:sp>
      <p:sp>
        <p:nvSpPr>
          <p:cNvPr id="18" name="TextBox 17"/>
          <p:cNvSpPr txBox="1"/>
          <p:nvPr/>
        </p:nvSpPr>
        <p:spPr>
          <a:xfrm>
            <a:off x="2987824" y="3356992"/>
            <a:ext cx="201622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Scarlet Fever</a:t>
            </a:r>
          </a:p>
          <a:p>
            <a:r>
              <a:rPr lang="en-GB" dirty="0" smtClean="0"/>
              <a:t>Rheumatic Fever</a:t>
            </a:r>
          </a:p>
          <a:p>
            <a:r>
              <a:rPr lang="en-GB" dirty="0" smtClean="0"/>
              <a:t>HSP</a:t>
            </a:r>
          </a:p>
          <a:p>
            <a:r>
              <a:rPr lang="en-GB" dirty="0" smtClean="0"/>
              <a:t>Post-Strep GN</a:t>
            </a:r>
            <a:endParaRPr lang="en-GB" dirty="0"/>
          </a:p>
        </p:txBody>
      </p:sp>
      <p:sp>
        <p:nvSpPr>
          <p:cNvPr id="19" name="TextBox 18"/>
          <p:cNvSpPr txBox="1"/>
          <p:nvPr/>
        </p:nvSpPr>
        <p:spPr>
          <a:xfrm>
            <a:off x="179512" y="332656"/>
            <a:ext cx="22322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Parvovirus B19</a:t>
            </a:r>
            <a:endParaRPr lang="en-GB" dirty="0"/>
          </a:p>
        </p:txBody>
      </p:sp>
      <p:sp>
        <p:nvSpPr>
          <p:cNvPr id="25" name="Right Arrow 24"/>
          <p:cNvSpPr/>
          <p:nvPr/>
        </p:nvSpPr>
        <p:spPr>
          <a:xfrm rot="8635769">
            <a:off x="2612625" y="723304"/>
            <a:ext cx="733849" cy="43204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30" name="Straight Arrow Connector 29"/>
          <p:cNvCxnSpPr/>
          <p:nvPr/>
        </p:nvCxnSpPr>
        <p:spPr>
          <a:xfrm flipH="1" flipV="1">
            <a:off x="1547664" y="692696"/>
            <a:ext cx="576064" cy="43204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>
            <a:stCxn id="10" idx="1"/>
          </p:cNvCxnSpPr>
          <p:nvPr/>
        </p:nvCxnSpPr>
        <p:spPr>
          <a:xfrm flipH="1">
            <a:off x="1547664" y="1309410"/>
            <a:ext cx="576064" cy="17537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>
            <a:endCxn id="12" idx="0"/>
          </p:cNvCxnSpPr>
          <p:nvPr/>
        </p:nvCxnSpPr>
        <p:spPr>
          <a:xfrm flipH="1">
            <a:off x="827584" y="1484784"/>
            <a:ext cx="1512168" cy="72008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/>
          <p:nvPr/>
        </p:nvCxnSpPr>
        <p:spPr>
          <a:xfrm flipH="1">
            <a:off x="2195736" y="1412776"/>
            <a:ext cx="360040" cy="72008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/>
          <p:nvPr/>
        </p:nvCxnSpPr>
        <p:spPr>
          <a:xfrm>
            <a:off x="2699792" y="1412776"/>
            <a:ext cx="432048" cy="86409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/>
          <p:nvPr/>
        </p:nvCxnSpPr>
        <p:spPr>
          <a:xfrm>
            <a:off x="611560" y="2564904"/>
            <a:ext cx="0" cy="72008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/>
          <p:nvPr/>
        </p:nvCxnSpPr>
        <p:spPr>
          <a:xfrm>
            <a:off x="1907704" y="2780928"/>
            <a:ext cx="0" cy="64807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/>
          <p:cNvCxnSpPr>
            <a:stCxn id="14" idx="2"/>
          </p:cNvCxnSpPr>
          <p:nvPr/>
        </p:nvCxnSpPr>
        <p:spPr>
          <a:xfrm>
            <a:off x="3527884" y="2574196"/>
            <a:ext cx="36004" cy="7107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5-Point Star 37"/>
          <p:cNvSpPr/>
          <p:nvPr/>
        </p:nvSpPr>
        <p:spPr>
          <a:xfrm>
            <a:off x="827584" y="332656"/>
            <a:ext cx="504056" cy="432048"/>
          </a:xfrm>
          <a:prstGeom prst="star5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0" name="5-Point Star 39"/>
          <p:cNvSpPr/>
          <p:nvPr/>
        </p:nvSpPr>
        <p:spPr>
          <a:xfrm>
            <a:off x="971600" y="1340768"/>
            <a:ext cx="504056" cy="432048"/>
          </a:xfrm>
          <a:prstGeom prst="star5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2" name="5-Point Star 41"/>
          <p:cNvSpPr/>
          <p:nvPr/>
        </p:nvSpPr>
        <p:spPr>
          <a:xfrm>
            <a:off x="323528" y="3356992"/>
            <a:ext cx="576064" cy="504056"/>
          </a:xfrm>
          <a:prstGeom prst="star5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4" name="TextBox 43"/>
          <p:cNvSpPr txBox="1"/>
          <p:nvPr/>
        </p:nvSpPr>
        <p:spPr>
          <a:xfrm>
            <a:off x="7236296" y="1628800"/>
            <a:ext cx="16196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Guthrie</a:t>
            </a:r>
          </a:p>
          <a:p>
            <a:r>
              <a:rPr lang="en-GB" dirty="0" smtClean="0"/>
              <a:t>CF</a:t>
            </a:r>
            <a:endParaRPr lang="en-GB" dirty="0"/>
          </a:p>
        </p:txBody>
      </p:sp>
      <p:sp>
        <p:nvSpPr>
          <p:cNvPr id="46" name="TextBox 45"/>
          <p:cNvSpPr txBox="1"/>
          <p:nvPr/>
        </p:nvSpPr>
        <p:spPr>
          <a:xfrm>
            <a:off x="7380312" y="332656"/>
            <a:ext cx="136815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Failure to Thrive</a:t>
            </a:r>
          </a:p>
          <a:p>
            <a:endParaRPr lang="en-GB" dirty="0"/>
          </a:p>
        </p:txBody>
      </p:sp>
      <p:sp>
        <p:nvSpPr>
          <p:cNvPr id="48" name="Right Arrow 47"/>
          <p:cNvSpPr/>
          <p:nvPr/>
        </p:nvSpPr>
        <p:spPr>
          <a:xfrm>
            <a:off x="5220072" y="476672"/>
            <a:ext cx="2088232" cy="2160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2" name="Right Arrow 51"/>
          <p:cNvSpPr/>
          <p:nvPr/>
        </p:nvSpPr>
        <p:spPr>
          <a:xfrm rot="1093683">
            <a:off x="4911782" y="1082345"/>
            <a:ext cx="2535845" cy="27728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4" name="Rectangle 53"/>
          <p:cNvSpPr/>
          <p:nvPr/>
        </p:nvSpPr>
        <p:spPr>
          <a:xfrm>
            <a:off x="5004048" y="4797152"/>
            <a:ext cx="3888432" cy="158417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 smtClean="0"/>
              <a:t>Key things we are not covering:</a:t>
            </a:r>
          </a:p>
          <a:p>
            <a:pPr algn="ctr"/>
            <a:r>
              <a:rPr lang="en-GB" sz="1600" dirty="0" smtClean="0"/>
              <a:t>Heart defects, Meningitis, Cerebral palsy,  Epilepsy, Strabismus, NEC, Neonatal jaundice, </a:t>
            </a:r>
            <a:r>
              <a:rPr lang="en-GB" sz="1600" dirty="0" err="1" smtClean="0"/>
              <a:t>Nephrotic</a:t>
            </a:r>
            <a:r>
              <a:rPr lang="en-GB" sz="1600" dirty="0" smtClean="0"/>
              <a:t> syndrome, UTI, T1DM, DKA, CAH, Congenital hypothyroidism, Asthma, JIA and Rheum</a:t>
            </a:r>
            <a:endParaRPr lang="en-GB" sz="1600" dirty="0"/>
          </a:p>
        </p:txBody>
      </p:sp>
      <p:sp>
        <p:nvSpPr>
          <p:cNvPr id="55" name="TextBox 54"/>
          <p:cNvSpPr txBox="1"/>
          <p:nvPr/>
        </p:nvSpPr>
        <p:spPr>
          <a:xfrm>
            <a:off x="8100392" y="1052736"/>
            <a:ext cx="10436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err="1" smtClean="0"/>
              <a:t>Coeliac</a:t>
            </a:r>
            <a:endParaRPr lang="en-GB" dirty="0"/>
          </a:p>
        </p:txBody>
      </p:sp>
      <p:cxnSp>
        <p:nvCxnSpPr>
          <p:cNvPr id="56" name="Straight Arrow Connector 55"/>
          <p:cNvCxnSpPr/>
          <p:nvPr/>
        </p:nvCxnSpPr>
        <p:spPr>
          <a:xfrm>
            <a:off x="7740352" y="908720"/>
            <a:ext cx="288032" cy="21602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Right Arrow 56"/>
          <p:cNvSpPr/>
          <p:nvPr/>
        </p:nvSpPr>
        <p:spPr>
          <a:xfrm rot="3266064">
            <a:off x="4027014" y="1261706"/>
            <a:ext cx="1584176" cy="36004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8" name="TextBox 57"/>
          <p:cNvSpPr txBox="1"/>
          <p:nvPr/>
        </p:nvSpPr>
        <p:spPr>
          <a:xfrm>
            <a:off x="5148064" y="2204864"/>
            <a:ext cx="1440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GI</a:t>
            </a:r>
            <a:endParaRPr lang="en-GB" dirty="0"/>
          </a:p>
        </p:txBody>
      </p:sp>
      <p:cxnSp>
        <p:nvCxnSpPr>
          <p:cNvPr id="59" name="Straight Arrow Connector 58"/>
          <p:cNvCxnSpPr/>
          <p:nvPr/>
        </p:nvCxnSpPr>
        <p:spPr>
          <a:xfrm>
            <a:off x="5436096" y="2636912"/>
            <a:ext cx="216024" cy="43204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TextBox 59"/>
          <p:cNvSpPr txBox="1"/>
          <p:nvPr/>
        </p:nvSpPr>
        <p:spPr>
          <a:xfrm>
            <a:off x="5508104" y="3140968"/>
            <a:ext cx="288032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pyloric </a:t>
            </a:r>
            <a:r>
              <a:rPr lang="en-GB" dirty="0" err="1" smtClean="0"/>
              <a:t>Stenosis</a:t>
            </a:r>
            <a:endParaRPr lang="en-GB" dirty="0" smtClean="0"/>
          </a:p>
          <a:p>
            <a:r>
              <a:rPr lang="en-GB" dirty="0" smtClean="0"/>
              <a:t>GORD</a:t>
            </a:r>
          </a:p>
          <a:p>
            <a:r>
              <a:rPr lang="en-GB" dirty="0" err="1" smtClean="0"/>
              <a:t>Hirshprung's</a:t>
            </a:r>
            <a:endParaRPr lang="en-GB" dirty="0" smtClean="0"/>
          </a:p>
          <a:p>
            <a:r>
              <a:rPr lang="en-GB" dirty="0" smtClean="0"/>
              <a:t>Duodenal </a:t>
            </a:r>
            <a:r>
              <a:rPr lang="en-GB" dirty="0" err="1" smtClean="0"/>
              <a:t>Atresia</a:t>
            </a:r>
            <a:endParaRPr lang="en-GB" dirty="0" smtClean="0"/>
          </a:p>
          <a:p>
            <a:r>
              <a:rPr lang="en-GB" dirty="0" err="1" smtClean="0"/>
              <a:t>Intussusception</a:t>
            </a:r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     </a:t>
            </a:r>
          </a:p>
        </p:txBody>
      </p:sp>
      <p:sp>
        <p:nvSpPr>
          <p:cNvPr id="2054" name="TextBox 19"/>
          <p:cNvSpPr txBox="1">
            <a:spLocks noChangeArrowheads="1"/>
          </p:cNvSpPr>
          <p:nvPr/>
        </p:nvSpPr>
        <p:spPr bwMode="auto">
          <a:xfrm>
            <a:off x="3371850" y="6440488"/>
            <a:ext cx="5064125" cy="27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sz="1200" dirty="0">
                <a:latin typeface="Calibri" pitchFamily="34" charset="0"/>
              </a:rPr>
              <a:t>The Peer Teaching Society is not liable for false or misleading information…</a:t>
            </a:r>
            <a:endParaRPr lang="en-US" sz="1200" dirty="0">
              <a:latin typeface="Calibri" pitchFamily="34" charset="0"/>
            </a:endParaRPr>
          </a:p>
        </p:txBody>
      </p:sp>
      <p:pic>
        <p:nvPicPr>
          <p:cNvPr id="2055" name="Picture 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5100" y="5580063"/>
            <a:ext cx="3206750" cy="109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What is it?</a:t>
            </a:r>
          </a:p>
          <a:p>
            <a:r>
              <a:rPr lang="en-GB" dirty="0" smtClean="0"/>
              <a:t>Aetiology</a:t>
            </a:r>
          </a:p>
          <a:p>
            <a:r>
              <a:rPr lang="en-GB" dirty="0" smtClean="0"/>
              <a:t>PC</a:t>
            </a:r>
          </a:p>
          <a:p>
            <a:r>
              <a:rPr lang="en-GB" dirty="0" smtClean="0"/>
              <a:t>What do you NOT do?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39552" y="332656"/>
            <a:ext cx="60486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 smtClean="0"/>
              <a:t>Acute </a:t>
            </a:r>
            <a:r>
              <a:rPr lang="en-GB" sz="4000" dirty="0" err="1" smtClean="0"/>
              <a:t>Epiglottitis</a:t>
            </a:r>
            <a:endParaRPr lang="en-GB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     </a:t>
            </a:r>
          </a:p>
        </p:txBody>
      </p:sp>
      <p:sp>
        <p:nvSpPr>
          <p:cNvPr id="2054" name="TextBox 19"/>
          <p:cNvSpPr txBox="1">
            <a:spLocks noChangeArrowheads="1"/>
          </p:cNvSpPr>
          <p:nvPr/>
        </p:nvSpPr>
        <p:spPr bwMode="auto">
          <a:xfrm>
            <a:off x="3371850" y="6440488"/>
            <a:ext cx="5064125" cy="27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sz="1200" dirty="0">
                <a:latin typeface="Calibri" pitchFamily="34" charset="0"/>
              </a:rPr>
              <a:t>The Peer Teaching Society is not liable for false or misleading information…</a:t>
            </a:r>
            <a:endParaRPr lang="en-US" sz="1200" dirty="0">
              <a:latin typeface="Calibri" pitchFamily="34" charset="0"/>
            </a:endParaRPr>
          </a:p>
        </p:txBody>
      </p:sp>
      <p:pic>
        <p:nvPicPr>
          <p:cNvPr id="2055" name="Picture 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5100" y="5580063"/>
            <a:ext cx="3206750" cy="109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err="1" smtClean="0"/>
              <a:t>HiB</a:t>
            </a:r>
            <a:r>
              <a:rPr lang="en-GB" dirty="0" smtClean="0"/>
              <a:t> – incidence now low in children</a:t>
            </a:r>
          </a:p>
          <a:p>
            <a:r>
              <a:rPr lang="en-GB" dirty="0" smtClean="0"/>
              <a:t>Ill child, sore throat, sitting upright, drooling saliva, painful swallow, STRIDOR, fever etc</a:t>
            </a:r>
          </a:p>
          <a:p>
            <a:r>
              <a:rPr lang="en-GB" dirty="0" smtClean="0"/>
              <a:t>DO NOT examine the throat!</a:t>
            </a:r>
          </a:p>
          <a:p>
            <a:endParaRPr lang="en-GB" dirty="0" smtClean="0"/>
          </a:p>
        </p:txBody>
      </p:sp>
      <p:sp>
        <p:nvSpPr>
          <p:cNvPr id="6" name="TextBox 5"/>
          <p:cNvSpPr txBox="1"/>
          <p:nvPr/>
        </p:nvSpPr>
        <p:spPr>
          <a:xfrm>
            <a:off x="539552" y="332656"/>
            <a:ext cx="60486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 smtClean="0"/>
              <a:t>Acute </a:t>
            </a:r>
            <a:r>
              <a:rPr lang="en-GB" sz="4000" dirty="0" err="1" smtClean="0"/>
              <a:t>Epiglottitis</a:t>
            </a:r>
            <a:endParaRPr lang="en-GB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     </a:t>
            </a:r>
          </a:p>
        </p:txBody>
      </p:sp>
      <p:sp>
        <p:nvSpPr>
          <p:cNvPr id="2054" name="TextBox 19"/>
          <p:cNvSpPr txBox="1">
            <a:spLocks noChangeArrowheads="1"/>
          </p:cNvSpPr>
          <p:nvPr/>
        </p:nvSpPr>
        <p:spPr bwMode="auto">
          <a:xfrm>
            <a:off x="3371850" y="6440488"/>
            <a:ext cx="5064125" cy="27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sz="1200" dirty="0">
                <a:latin typeface="Calibri" pitchFamily="34" charset="0"/>
              </a:rPr>
              <a:t>The Peer Teaching Society is not liable for false or misleading information…</a:t>
            </a:r>
            <a:endParaRPr lang="en-US" sz="1200" dirty="0">
              <a:latin typeface="Calibri" pitchFamily="34" charset="0"/>
            </a:endParaRPr>
          </a:p>
        </p:txBody>
      </p:sp>
      <p:pic>
        <p:nvPicPr>
          <p:cNvPr id="2055" name="Picture 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5100" y="5580063"/>
            <a:ext cx="3206750" cy="109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Tell me about it</a:t>
            </a:r>
          </a:p>
          <a:p>
            <a:r>
              <a:rPr lang="en-GB" dirty="0" smtClean="0"/>
              <a:t>Two idiosyncratic facts for yours exams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39552" y="332656"/>
            <a:ext cx="511256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dirty="0" smtClean="0"/>
              <a:t>Glandular Fever</a:t>
            </a:r>
            <a:endParaRPr lang="en-GB" sz="4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     </a:t>
            </a:r>
          </a:p>
        </p:txBody>
      </p:sp>
      <p:sp>
        <p:nvSpPr>
          <p:cNvPr id="2054" name="TextBox 19"/>
          <p:cNvSpPr txBox="1">
            <a:spLocks noChangeArrowheads="1"/>
          </p:cNvSpPr>
          <p:nvPr/>
        </p:nvSpPr>
        <p:spPr bwMode="auto">
          <a:xfrm>
            <a:off x="3371850" y="6440488"/>
            <a:ext cx="5064125" cy="27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sz="1200" dirty="0">
                <a:latin typeface="Calibri" pitchFamily="34" charset="0"/>
              </a:rPr>
              <a:t>The Peer Teaching Society is not liable for false or misleading information…</a:t>
            </a:r>
            <a:endParaRPr lang="en-US" sz="1200" dirty="0">
              <a:latin typeface="Calibri" pitchFamily="34" charset="0"/>
            </a:endParaRPr>
          </a:p>
        </p:txBody>
      </p:sp>
      <p:pic>
        <p:nvPicPr>
          <p:cNvPr id="2055" name="Picture 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5100" y="5580063"/>
            <a:ext cx="3206750" cy="109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EBV infection, sore throat, low grade fever, malaise can last for months</a:t>
            </a:r>
          </a:p>
          <a:p>
            <a:r>
              <a:rPr lang="en-GB" dirty="0" smtClean="0"/>
              <a:t>Risk of </a:t>
            </a:r>
            <a:r>
              <a:rPr lang="en-GB" dirty="0" err="1" smtClean="0"/>
              <a:t>splenic</a:t>
            </a:r>
            <a:r>
              <a:rPr lang="en-GB" dirty="0" smtClean="0"/>
              <a:t> rupture after it – avoid contact sports for 3/52</a:t>
            </a:r>
          </a:p>
          <a:p>
            <a:r>
              <a:rPr lang="en-GB" dirty="0" smtClean="0"/>
              <a:t>Don’t give penicillin!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39552" y="332656"/>
            <a:ext cx="511256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dirty="0" smtClean="0"/>
              <a:t>Glandular Fever</a:t>
            </a:r>
            <a:endParaRPr lang="en-GB" sz="4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     </a:t>
            </a:r>
          </a:p>
        </p:txBody>
      </p:sp>
      <p:sp>
        <p:nvSpPr>
          <p:cNvPr id="2054" name="TextBox 19"/>
          <p:cNvSpPr txBox="1">
            <a:spLocks noChangeArrowheads="1"/>
          </p:cNvSpPr>
          <p:nvPr/>
        </p:nvSpPr>
        <p:spPr bwMode="auto">
          <a:xfrm>
            <a:off x="3371850" y="6440488"/>
            <a:ext cx="5064125" cy="27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sz="1200" dirty="0">
                <a:latin typeface="Calibri" pitchFamily="34" charset="0"/>
              </a:rPr>
              <a:t>The Peer Teaching Society is not liable for false or misleading information…</a:t>
            </a:r>
            <a:endParaRPr lang="en-US" sz="1200" dirty="0">
              <a:latin typeface="Calibri" pitchFamily="34" charset="0"/>
            </a:endParaRPr>
          </a:p>
        </p:txBody>
      </p:sp>
      <p:pic>
        <p:nvPicPr>
          <p:cNvPr id="2055" name="Picture 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5100" y="5580063"/>
            <a:ext cx="3206750" cy="109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3275856" y="260648"/>
            <a:ext cx="26642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 smtClean="0"/>
              <a:t>Paediatrics</a:t>
            </a:r>
            <a:endParaRPr lang="en-GB" sz="3200" dirty="0"/>
          </a:p>
        </p:txBody>
      </p:sp>
      <p:sp>
        <p:nvSpPr>
          <p:cNvPr id="10" name="TextBox 9"/>
          <p:cNvSpPr txBox="1"/>
          <p:nvPr/>
        </p:nvSpPr>
        <p:spPr>
          <a:xfrm>
            <a:off x="2123728" y="1124744"/>
            <a:ext cx="17281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Infections</a:t>
            </a:r>
            <a:endParaRPr lang="en-GB" dirty="0"/>
          </a:p>
        </p:txBody>
      </p:sp>
      <p:sp>
        <p:nvSpPr>
          <p:cNvPr id="12" name="TextBox 11"/>
          <p:cNvSpPr txBox="1"/>
          <p:nvPr/>
        </p:nvSpPr>
        <p:spPr>
          <a:xfrm>
            <a:off x="395536" y="2204864"/>
            <a:ext cx="8640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RTI</a:t>
            </a:r>
            <a:endParaRPr lang="en-GB" dirty="0"/>
          </a:p>
        </p:txBody>
      </p:sp>
      <p:sp>
        <p:nvSpPr>
          <p:cNvPr id="14" name="TextBox 13"/>
          <p:cNvSpPr txBox="1"/>
          <p:nvPr/>
        </p:nvSpPr>
        <p:spPr>
          <a:xfrm>
            <a:off x="2699792" y="2204864"/>
            <a:ext cx="16561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Post-Infection</a:t>
            </a:r>
            <a:endParaRPr lang="en-GB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980728"/>
            <a:ext cx="1187027" cy="878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TextBox 14"/>
          <p:cNvSpPr txBox="1"/>
          <p:nvPr/>
        </p:nvSpPr>
        <p:spPr>
          <a:xfrm>
            <a:off x="1259632" y="2132856"/>
            <a:ext cx="21602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Strep/Staph Infections</a:t>
            </a:r>
            <a:endParaRPr lang="en-GB" dirty="0"/>
          </a:p>
        </p:txBody>
      </p:sp>
      <p:sp>
        <p:nvSpPr>
          <p:cNvPr id="16" name="TextBox 15"/>
          <p:cNvSpPr txBox="1"/>
          <p:nvPr/>
        </p:nvSpPr>
        <p:spPr>
          <a:xfrm>
            <a:off x="107504" y="3284984"/>
            <a:ext cx="151216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Croup</a:t>
            </a:r>
          </a:p>
          <a:p>
            <a:r>
              <a:rPr lang="en-GB" dirty="0" err="1" smtClean="0"/>
              <a:t>Bronchiolitis</a:t>
            </a:r>
            <a:endParaRPr lang="en-GB" dirty="0" smtClean="0"/>
          </a:p>
          <a:p>
            <a:r>
              <a:rPr lang="en-GB" dirty="0" smtClean="0"/>
              <a:t>Acute </a:t>
            </a:r>
            <a:r>
              <a:rPr lang="en-GB" dirty="0" err="1" smtClean="0"/>
              <a:t>epiglottitis</a:t>
            </a:r>
            <a:endParaRPr lang="en-GB" dirty="0" smtClean="0"/>
          </a:p>
          <a:p>
            <a:r>
              <a:rPr lang="en-GB" dirty="0" smtClean="0"/>
              <a:t>Glandular Fever</a:t>
            </a:r>
            <a:endParaRPr lang="en-GB" dirty="0"/>
          </a:p>
        </p:txBody>
      </p:sp>
      <p:sp>
        <p:nvSpPr>
          <p:cNvPr id="17" name="TextBox 16"/>
          <p:cNvSpPr txBox="1"/>
          <p:nvPr/>
        </p:nvSpPr>
        <p:spPr>
          <a:xfrm>
            <a:off x="1619672" y="3356992"/>
            <a:ext cx="151216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Impetigo</a:t>
            </a:r>
          </a:p>
          <a:p>
            <a:r>
              <a:rPr lang="en-GB" dirty="0" smtClean="0"/>
              <a:t>Scalded Skin</a:t>
            </a:r>
          </a:p>
          <a:p>
            <a:r>
              <a:rPr lang="en-GB" dirty="0" smtClean="0"/>
              <a:t>Syndrome</a:t>
            </a:r>
          </a:p>
          <a:p>
            <a:endParaRPr lang="en-GB" dirty="0"/>
          </a:p>
        </p:txBody>
      </p:sp>
      <p:sp>
        <p:nvSpPr>
          <p:cNvPr id="18" name="TextBox 17"/>
          <p:cNvSpPr txBox="1"/>
          <p:nvPr/>
        </p:nvSpPr>
        <p:spPr>
          <a:xfrm>
            <a:off x="2987824" y="3356992"/>
            <a:ext cx="201622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Scarlet Fever</a:t>
            </a:r>
          </a:p>
          <a:p>
            <a:r>
              <a:rPr lang="en-GB" dirty="0" smtClean="0"/>
              <a:t>Rheumatic Fever</a:t>
            </a:r>
          </a:p>
          <a:p>
            <a:r>
              <a:rPr lang="en-GB" dirty="0" smtClean="0"/>
              <a:t>HSP</a:t>
            </a:r>
          </a:p>
          <a:p>
            <a:r>
              <a:rPr lang="en-GB" dirty="0" smtClean="0"/>
              <a:t>Post-Strep GN</a:t>
            </a:r>
            <a:endParaRPr lang="en-GB" dirty="0"/>
          </a:p>
        </p:txBody>
      </p:sp>
      <p:sp>
        <p:nvSpPr>
          <p:cNvPr id="19" name="TextBox 18"/>
          <p:cNvSpPr txBox="1"/>
          <p:nvPr/>
        </p:nvSpPr>
        <p:spPr>
          <a:xfrm>
            <a:off x="179512" y="332656"/>
            <a:ext cx="22322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Parvovirus B19</a:t>
            </a:r>
            <a:endParaRPr lang="en-GB" dirty="0"/>
          </a:p>
        </p:txBody>
      </p:sp>
      <p:sp>
        <p:nvSpPr>
          <p:cNvPr id="25" name="Right Arrow 24"/>
          <p:cNvSpPr/>
          <p:nvPr/>
        </p:nvSpPr>
        <p:spPr>
          <a:xfrm rot="8635769">
            <a:off x="2612625" y="723304"/>
            <a:ext cx="733849" cy="43204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30" name="Straight Arrow Connector 29"/>
          <p:cNvCxnSpPr/>
          <p:nvPr/>
        </p:nvCxnSpPr>
        <p:spPr>
          <a:xfrm flipH="1" flipV="1">
            <a:off x="1547664" y="692696"/>
            <a:ext cx="576064" cy="43204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>
            <a:stCxn id="10" idx="1"/>
          </p:cNvCxnSpPr>
          <p:nvPr/>
        </p:nvCxnSpPr>
        <p:spPr>
          <a:xfrm flipH="1">
            <a:off x="1547664" y="1309410"/>
            <a:ext cx="576064" cy="17537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>
            <a:endCxn id="12" idx="0"/>
          </p:cNvCxnSpPr>
          <p:nvPr/>
        </p:nvCxnSpPr>
        <p:spPr>
          <a:xfrm flipH="1">
            <a:off x="827584" y="1484784"/>
            <a:ext cx="1512168" cy="72008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/>
          <p:nvPr/>
        </p:nvCxnSpPr>
        <p:spPr>
          <a:xfrm flipH="1">
            <a:off x="2195736" y="1412776"/>
            <a:ext cx="360040" cy="72008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/>
          <p:nvPr/>
        </p:nvCxnSpPr>
        <p:spPr>
          <a:xfrm>
            <a:off x="2699792" y="1412776"/>
            <a:ext cx="432048" cy="86409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/>
          <p:nvPr/>
        </p:nvCxnSpPr>
        <p:spPr>
          <a:xfrm>
            <a:off x="611560" y="2564904"/>
            <a:ext cx="0" cy="72008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/>
          <p:nvPr/>
        </p:nvCxnSpPr>
        <p:spPr>
          <a:xfrm>
            <a:off x="1907704" y="2780928"/>
            <a:ext cx="0" cy="64807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/>
          <p:cNvCxnSpPr>
            <a:stCxn id="14" idx="2"/>
          </p:cNvCxnSpPr>
          <p:nvPr/>
        </p:nvCxnSpPr>
        <p:spPr>
          <a:xfrm>
            <a:off x="3527884" y="2574196"/>
            <a:ext cx="36004" cy="7107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5-Point Star 37"/>
          <p:cNvSpPr/>
          <p:nvPr/>
        </p:nvSpPr>
        <p:spPr>
          <a:xfrm>
            <a:off x="827584" y="332656"/>
            <a:ext cx="504056" cy="432048"/>
          </a:xfrm>
          <a:prstGeom prst="star5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0" name="5-Point Star 39"/>
          <p:cNvSpPr/>
          <p:nvPr/>
        </p:nvSpPr>
        <p:spPr>
          <a:xfrm>
            <a:off x="971600" y="1340768"/>
            <a:ext cx="504056" cy="432048"/>
          </a:xfrm>
          <a:prstGeom prst="star5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2" name="5-Point Star 41"/>
          <p:cNvSpPr/>
          <p:nvPr/>
        </p:nvSpPr>
        <p:spPr>
          <a:xfrm>
            <a:off x="323528" y="3356992"/>
            <a:ext cx="576064" cy="504056"/>
          </a:xfrm>
          <a:prstGeom prst="star5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4" name="5-Point Star 43"/>
          <p:cNvSpPr/>
          <p:nvPr/>
        </p:nvSpPr>
        <p:spPr>
          <a:xfrm>
            <a:off x="539552" y="4149080"/>
            <a:ext cx="576064" cy="576064"/>
          </a:xfrm>
          <a:prstGeom prst="star5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6" name="TextBox 45"/>
          <p:cNvSpPr txBox="1"/>
          <p:nvPr/>
        </p:nvSpPr>
        <p:spPr>
          <a:xfrm>
            <a:off x="7236296" y="1628800"/>
            <a:ext cx="16196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Guthrie</a:t>
            </a:r>
          </a:p>
          <a:p>
            <a:r>
              <a:rPr lang="en-GB" dirty="0" smtClean="0"/>
              <a:t>CF</a:t>
            </a:r>
            <a:endParaRPr lang="en-GB" dirty="0"/>
          </a:p>
        </p:txBody>
      </p:sp>
      <p:sp>
        <p:nvSpPr>
          <p:cNvPr id="48" name="TextBox 47"/>
          <p:cNvSpPr txBox="1"/>
          <p:nvPr/>
        </p:nvSpPr>
        <p:spPr>
          <a:xfrm>
            <a:off x="7380312" y="332656"/>
            <a:ext cx="136815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Failure to Thrive</a:t>
            </a:r>
          </a:p>
          <a:p>
            <a:endParaRPr lang="en-GB" dirty="0"/>
          </a:p>
        </p:txBody>
      </p:sp>
      <p:sp>
        <p:nvSpPr>
          <p:cNvPr id="52" name="Right Arrow 51"/>
          <p:cNvSpPr/>
          <p:nvPr/>
        </p:nvSpPr>
        <p:spPr>
          <a:xfrm>
            <a:off x="5220072" y="476672"/>
            <a:ext cx="2088232" cy="2160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4" name="Right Arrow 53"/>
          <p:cNvSpPr/>
          <p:nvPr/>
        </p:nvSpPr>
        <p:spPr>
          <a:xfrm rot="1093683">
            <a:off x="4911782" y="1082345"/>
            <a:ext cx="2535845" cy="27728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5" name="Rectangle 54"/>
          <p:cNvSpPr/>
          <p:nvPr/>
        </p:nvSpPr>
        <p:spPr>
          <a:xfrm>
            <a:off x="5004048" y="4797152"/>
            <a:ext cx="3888432" cy="158417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 smtClean="0"/>
              <a:t>Key things we are not covering:</a:t>
            </a:r>
          </a:p>
          <a:p>
            <a:pPr algn="ctr"/>
            <a:r>
              <a:rPr lang="en-GB" sz="1600" dirty="0" smtClean="0"/>
              <a:t>Heart defects, Meningitis, Cerebral palsy,  Epilepsy, Strabismus, NEC, Neonatal jaundice, </a:t>
            </a:r>
            <a:r>
              <a:rPr lang="en-GB" sz="1600" dirty="0" err="1" smtClean="0"/>
              <a:t>Nephrotic</a:t>
            </a:r>
            <a:r>
              <a:rPr lang="en-GB" sz="1600" dirty="0" smtClean="0"/>
              <a:t> syndrome, UTI, T1DM, DKA, CAH, Congenital hypothyroidism, Asthma, JIA and Rheum</a:t>
            </a:r>
            <a:endParaRPr lang="en-GB" sz="1600" dirty="0"/>
          </a:p>
        </p:txBody>
      </p:sp>
      <p:sp>
        <p:nvSpPr>
          <p:cNvPr id="56" name="TextBox 55"/>
          <p:cNvSpPr txBox="1"/>
          <p:nvPr/>
        </p:nvSpPr>
        <p:spPr>
          <a:xfrm>
            <a:off x="8100392" y="1052736"/>
            <a:ext cx="10436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err="1" smtClean="0"/>
              <a:t>Coeliac</a:t>
            </a:r>
            <a:endParaRPr lang="en-GB" dirty="0"/>
          </a:p>
        </p:txBody>
      </p:sp>
      <p:cxnSp>
        <p:nvCxnSpPr>
          <p:cNvPr id="57" name="Straight Arrow Connector 56"/>
          <p:cNvCxnSpPr/>
          <p:nvPr/>
        </p:nvCxnSpPr>
        <p:spPr>
          <a:xfrm>
            <a:off x="7740352" y="908720"/>
            <a:ext cx="288032" cy="21602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Right Arrow 57"/>
          <p:cNvSpPr/>
          <p:nvPr/>
        </p:nvSpPr>
        <p:spPr>
          <a:xfrm rot="3266064">
            <a:off x="4027014" y="1261706"/>
            <a:ext cx="1584176" cy="36004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9" name="TextBox 58"/>
          <p:cNvSpPr txBox="1"/>
          <p:nvPr/>
        </p:nvSpPr>
        <p:spPr>
          <a:xfrm>
            <a:off x="5148064" y="2204864"/>
            <a:ext cx="1440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GI</a:t>
            </a:r>
            <a:endParaRPr lang="en-GB" dirty="0"/>
          </a:p>
        </p:txBody>
      </p:sp>
      <p:cxnSp>
        <p:nvCxnSpPr>
          <p:cNvPr id="60" name="Straight Arrow Connector 59"/>
          <p:cNvCxnSpPr/>
          <p:nvPr/>
        </p:nvCxnSpPr>
        <p:spPr>
          <a:xfrm>
            <a:off x="5436096" y="2636912"/>
            <a:ext cx="216024" cy="43204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TextBox 60"/>
          <p:cNvSpPr txBox="1"/>
          <p:nvPr/>
        </p:nvSpPr>
        <p:spPr>
          <a:xfrm>
            <a:off x="5508104" y="3140968"/>
            <a:ext cx="288032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pyloric </a:t>
            </a:r>
            <a:r>
              <a:rPr lang="en-GB" dirty="0" err="1" smtClean="0"/>
              <a:t>Stenosis</a:t>
            </a:r>
            <a:endParaRPr lang="en-GB" dirty="0" smtClean="0"/>
          </a:p>
          <a:p>
            <a:r>
              <a:rPr lang="en-GB" dirty="0" smtClean="0"/>
              <a:t>GORD</a:t>
            </a:r>
          </a:p>
          <a:p>
            <a:r>
              <a:rPr lang="en-GB" dirty="0" err="1" smtClean="0"/>
              <a:t>Hirshprung's</a:t>
            </a:r>
            <a:endParaRPr lang="en-GB" dirty="0" smtClean="0"/>
          </a:p>
          <a:p>
            <a:r>
              <a:rPr lang="en-GB" dirty="0" smtClean="0"/>
              <a:t>Duodenal </a:t>
            </a:r>
            <a:r>
              <a:rPr lang="en-GB" dirty="0" err="1" smtClean="0"/>
              <a:t>Atresia</a:t>
            </a:r>
            <a:endParaRPr lang="en-GB" dirty="0" smtClean="0"/>
          </a:p>
          <a:p>
            <a:r>
              <a:rPr lang="en-GB" dirty="0" err="1" smtClean="0"/>
              <a:t>Intussusception</a:t>
            </a:r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4" name="TextBox 19"/>
          <p:cNvSpPr txBox="1">
            <a:spLocks noChangeArrowheads="1"/>
          </p:cNvSpPr>
          <p:nvPr/>
        </p:nvSpPr>
        <p:spPr bwMode="auto">
          <a:xfrm>
            <a:off x="3371850" y="6440488"/>
            <a:ext cx="5064125" cy="27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sz="1200" dirty="0">
                <a:latin typeface="Calibri" pitchFamily="34" charset="0"/>
              </a:rPr>
              <a:t>The Peer Teaching Society is not liable for false or misleading information…</a:t>
            </a:r>
            <a:endParaRPr lang="en-US" sz="1200" dirty="0">
              <a:latin typeface="Calibri" pitchFamily="34" charset="0"/>
            </a:endParaRPr>
          </a:p>
        </p:txBody>
      </p:sp>
      <p:pic>
        <p:nvPicPr>
          <p:cNvPr id="2055" name="Picture 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5100" y="5580063"/>
            <a:ext cx="3206750" cy="109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2051720" y="1268760"/>
            <a:ext cx="11521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Strep</a:t>
            </a:r>
            <a:endParaRPr lang="en-GB" dirty="0"/>
          </a:p>
        </p:txBody>
      </p:sp>
      <p:sp>
        <p:nvSpPr>
          <p:cNvPr id="9" name="TextBox 8"/>
          <p:cNvSpPr txBox="1"/>
          <p:nvPr/>
        </p:nvSpPr>
        <p:spPr>
          <a:xfrm>
            <a:off x="5724128" y="1340768"/>
            <a:ext cx="7188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dirty="0" smtClean="0"/>
              <a:t>Staph</a:t>
            </a:r>
            <a:endParaRPr lang="en-GB" dirty="0"/>
          </a:p>
        </p:txBody>
      </p:sp>
      <p:sp>
        <p:nvSpPr>
          <p:cNvPr id="10" name="Oval 9"/>
          <p:cNvSpPr/>
          <p:nvPr/>
        </p:nvSpPr>
        <p:spPr>
          <a:xfrm>
            <a:off x="6588224" y="1268760"/>
            <a:ext cx="360040" cy="36004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Oval 10"/>
          <p:cNvSpPr/>
          <p:nvPr/>
        </p:nvSpPr>
        <p:spPr>
          <a:xfrm>
            <a:off x="6948264" y="980728"/>
            <a:ext cx="432048" cy="36004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Oval 11"/>
          <p:cNvSpPr/>
          <p:nvPr/>
        </p:nvSpPr>
        <p:spPr>
          <a:xfrm>
            <a:off x="7020272" y="1412776"/>
            <a:ext cx="360040" cy="36004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Oval 12"/>
          <p:cNvSpPr/>
          <p:nvPr/>
        </p:nvSpPr>
        <p:spPr>
          <a:xfrm>
            <a:off x="7308304" y="1124744"/>
            <a:ext cx="360040" cy="36004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4" name="Oval 13"/>
          <p:cNvSpPr/>
          <p:nvPr/>
        </p:nvSpPr>
        <p:spPr>
          <a:xfrm>
            <a:off x="7308304" y="1628800"/>
            <a:ext cx="432048" cy="43204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5" name="Oval 14"/>
          <p:cNvSpPr/>
          <p:nvPr/>
        </p:nvSpPr>
        <p:spPr>
          <a:xfrm>
            <a:off x="1619672" y="1268760"/>
            <a:ext cx="288032" cy="28803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Oval 15"/>
          <p:cNvSpPr/>
          <p:nvPr/>
        </p:nvSpPr>
        <p:spPr>
          <a:xfrm>
            <a:off x="1331640" y="1268760"/>
            <a:ext cx="288032" cy="28803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Oval 16"/>
          <p:cNvSpPr/>
          <p:nvPr/>
        </p:nvSpPr>
        <p:spPr>
          <a:xfrm>
            <a:off x="971600" y="1268760"/>
            <a:ext cx="360040" cy="36004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Oval 17"/>
          <p:cNvSpPr/>
          <p:nvPr/>
        </p:nvSpPr>
        <p:spPr>
          <a:xfrm>
            <a:off x="611560" y="1268760"/>
            <a:ext cx="360040" cy="36004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TextBox 18"/>
          <p:cNvSpPr txBox="1"/>
          <p:nvPr/>
        </p:nvSpPr>
        <p:spPr>
          <a:xfrm>
            <a:off x="1691680" y="1916832"/>
            <a:ext cx="360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/>
              <a:t>α</a:t>
            </a:r>
            <a:endParaRPr lang="en-GB" dirty="0"/>
          </a:p>
        </p:txBody>
      </p:sp>
      <p:sp>
        <p:nvSpPr>
          <p:cNvPr id="20" name="TextBox 19"/>
          <p:cNvSpPr txBox="1"/>
          <p:nvPr/>
        </p:nvSpPr>
        <p:spPr>
          <a:xfrm>
            <a:off x="2771800" y="1916832"/>
            <a:ext cx="432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/>
              <a:t>β</a:t>
            </a:r>
            <a:endParaRPr lang="en-GB" dirty="0"/>
          </a:p>
        </p:txBody>
      </p:sp>
      <p:sp>
        <p:nvSpPr>
          <p:cNvPr id="21" name="TextBox 20"/>
          <p:cNvSpPr txBox="1"/>
          <p:nvPr/>
        </p:nvSpPr>
        <p:spPr>
          <a:xfrm>
            <a:off x="323528" y="2564904"/>
            <a:ext cx="14401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Strep </a:t>
            </a:r>
            <a:r>
              <a:rPr lang="en-GB" dirty="0" err="1" smtClean="0"/>
              <a:t>pnuemoniae</a:t>
            </a:r>
            <a:endParaRPr lang="en-GB" dirty="0"/>
          </a:p>
        </p:txBody>
      </p:sp>
      <p:sp>
        <p:nvSpPr>
          <p:cNvPr id="22" name="TextBox 21"/>
          <p:cNvSpPr txBox="1"/>
          <p:nvPr/>
        </p:nvSpPr>
        <p:spPr>
          <a:xfrm>
            <a:off x="2339752" y="2636912"/>
            <a:ext cx="18722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Lancefield Groupings</a:t>
            </a:r>
            <a:endParaRPr lang="en-GB" dirty="0"/>
          </a:p>
        </p:txBody>
      </p:sp>
      <p:sp>
        <p:nvSpPr>
          <p:cNvPr id="23" name="TextBox 22"/>
          <p:cNvSpPr txBox="1"/>
          <p:nvPr/>
        </p:nvSpPr>
        <p:spPr>
          <a:xfrm>
            <a:off x="1907704" y="3573016"/>
            <a:ext cx="10081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Group A</a:t>
            </a:r>
            <a:endParaRPr lang="en-GB" dirty="0"/>
          </a:p>
        </p:txBody>
      </p:sp>
      <p:sp>
        <p:nvSpPr>
          <p:cNvPr id="24" name="TextBox 23"/>
          <p:cNvSpPr txBox="1"/>
          <p:nvPr/>
        </p:nvSpPr>
        <p:spPr>
          <a:xfrm>
            <a:off x="2987824" y="3573016"/>
            <a:ext cx="12961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Group B</a:t>
            </a:r>
            <a:endParaRPr lang="en-GB" dirty="0"/>
          </a:p>
        </p:txBody>
      </p:sp>
      <p:sp>
        <p:nvSpPr>
          <p:cNvPr id="26" name="TextBox 25"/>
          <p:cNvSpPr txBox="1"/>
          <p:nvPr/>
        </p:nvSpPr>
        <p:spPr>
          <a:xfrm>
            <a:off x="1115616" y="4221088"/>
            <a:ext cx="21602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Strep </a:t>
            </a:r>
            <a:r>
              <a:rPr lang="en-GB" dirty="0" err="1" smtClean="0"/>
              <a:t>pyogenes</a:t>
            </a:r>
            <a:endParaRPr lang="en-GB" dirty="0"/>
          </a:p>
        </p:txBody>
      </p:sp>
      <p:cxnSp>
        <p:nvCxnSpPr>
          <p:cNvPr id="28" name="Straight Arrow Connector 27"/>
          <p:cNvCxnSpPr>
            <a:endCxn id="7" idx="0"/>
          </p:cNvCxnSpPr>
          <p:nvPr/>
        </p:nvCxnSpPr>
        <p:spPr>
          <a:xfrm flipH="1">
            <a:off x="2627784" y="908720"/>
            <a:ext cx="1440160" cy="36004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>
            <a:endCxn id="9" idx="0"/>
          </p:cNvCxnSpPr>
          <p:nvPr/>
        </p:nvCxnSpPr>
        <p:spPr>
          <a:xfrm>
            <a:off x="4067944" y="908720"/>
            <a:ext cx="2015610" cy="43204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>
            <a:endCxn id="19" idx="0"/>
          </p:cNvCxnSpPr>
          <p:nvPr/>
        </p:nvCxnSpPr>
        <p:spPr>
          <a:xfrm flipH="1">
            <a:off x="1871700" y="1556792"/>
            <a:ext cx="468052" cy="36004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>
            <a:endCxn id="20" idx="0"/>
          </p:cNvCxnSpPr>
          <p:nvPr/>
        </p:nvCxnSpPr>
        <p:spPr>
          <a:xfrm>
            <a:off x="2411760" y="1556792"/>
            <a:ext cx="576064" cy="36004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>
            <a:stCxn id="19" idx="2"/>
            <a:endCxn id="21" idx="0"/>
          </p:cNvCxnSpPr>
          <p:nvPr/>
        </p:nvCxnSpPr>
        <p:spPr>
          <a:xfrm flipH="1">
            <a:off x="1043608" y="2286164"/>
            <a:ext cx="828092" cy="27874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>
            <a:stCxn id="20" idx="2"/>
          </p:cNvCxnSpPr>
          <p:nvPr/>
        </p:nvCxnSpPr>
        <p:spPr>
          <a:xfrm>
            <a:off x="2987824" y="2286164"/>
            <a:ext cx="0" cy="35074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>
            <a:endCxn id="23" idx="0"/>
          </p:cNvCxnSpPr>
          <p:nvPr/>
        </p:nvCxnSpPr>
        <p:spPr>
          <a:xfrm flipH="1">
            <a:off x="2411760" y="3284984"/>
            <a:ext cx="432048" cy="28803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/>
          <p:nvPr/>
        </p:nvCxnSpPr>
        <p:spPr>
          <a:xfrm>
            <a:off x="2843808" y="3284984"/>
            <a:ext cx="504056" cy="28803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/>
          <p:cNvCxnSpPr/>
          <p:nvPr/>
        </p:nvCxnSpPr>
        <p:spPr>
          <a:xfrm flipH="1">
            <a:off x="1979712" y="3933056"/>
            <a:ext cx="144016" cy="28803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Oval 46"/>
          <p:cNvSpPr/>
          <p:nvPr/>
        </p:nvSpPr>
        <p:spPr>
          <a:xfrm>
            <a:off x="3491880" y="188640"/>
            <a:ext cx="1872208" cy="108012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/>
              <a:t>Gram +</a:t>
            </a:r>
          </a:p>
          <a:p>
            <a:pPr algn="ctr"/>
            <a:r>
              <a:rPr lang="en-GB" dirty="0" err="1" smtClean="0"/>
              <a:t>Cocci</a:t>
            </a:r>
            <a:endParaRPr lang="en-GB" dirty="0"/>
          </a:p>
        </p:txBody>
      </p:sp>
      <p:sp>
        <p:nvSpPr>
          <p:cNvPr id="49" name="TextBox 48"/>
          <p:cNvSpPr txBox="1"/>
          <p:nvPr/>
        </p:nvSpPr>
        <p:spPr>
          <a:xfrm>
            <a:off x="5076056" y="4725144"/>
            <a:ext cx="352839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What diseases are caused by GAS?</a:t>
            </a:r>
          </a:p>
          <a:p>
            <a:r>
              <a:rPr lang="en-GB" dirty="0" smtClean="0"/>
              <a:t>What diseases are caused by staph </a:t>
            </a:r>
            <a:r>
              <a:rPr lang="en-GB" dirty="0" err="1" smtClean="0"/>
              <a:t>aureus</a:t>
            </a:r>
            <a:r>
              <a:rPr lang="en-GB" dirty="0" smtClean="0"/>
              <a:t>?</a:t>
            </a:r>
            <a:endParaRPr lang="en-GB" dirty="0"/>
          </a:p>
        </p:txBody>
      </p:sp>
      <p:sp>
        <p:nvSpPr>
          <p:cNvPr id="50" name="TextBox 49"/>
          <p:cNvSpPr txBox="1"/>
          <p:nvPr/>
        </p:nvSpPr>
        <p:spPr>
          <a:xfrm>
            <a:off x="6732240" y="2636912"/>
            <a:ext cx="15841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Staph </a:t>
            </a:r>
            <a:r>
              <a:rPr lang="en-GB" dirty="0" err="1" smtClean="0"/>
              <a:t>aureus</a:t>
            </a:r>
            <a:endParaRPr lang="en-GB" dirty="0"/>
          </a:p>
        </p:txBody>
      </p:sp>
      <p:cxnSp>
        <p:nvCxnSpPr>
          <p:cNvPr id="52" name="Straight Arrow Connector 51"/>
          <p:cNvCxnSpPr/>
          <p:nvPr/>
        </p:nvCxnSpPr>
        <p:spPr>
          <a:xfrm>
            <a:off x="7164288" y="1988840"/>
            <a:ext cx="0" cy="64807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     </a:t>
            </a:r>
          </a:p>
        </p:txBody>
      </p:sp>
      <p:sp>
        <p:nvSpPr>
          <p:cNvPr id="2054" name="TextBox 19"/>
          <p:cNvSpPr txBox="1">
            <a:spLocks noChangeArrowheads="1"/>
          </p:cNvSpPr>
          <p:nvPr/>
        </p:nvSpPr>
        <p:spPr bwMode="auto">
          <a:xfrm>
            <a:off x="3371850" y="6440488"/>
            <a:ext cx="5064125" cy="27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sz="1200" dirty="0">
                <a:latin typeface="Calibri" pitchFamily="34" charset="0"/>
              </a:rPr>
              <a:t>The Peer Teaching Society is not liable for false or misleading information…</a:t>
            </a:r>
            <a:endParaRPr lang="en-US" sz="1200" dirty="0">
              <a:latin typeface="Calibri" pitchFamily="34" charset="0"/>
            </a:endParaRPr>
          </a:p>
        </p:txBody>
      </p:sp>
      <p:pic>
        <p:nvPicPr>
          <p:cNvPr id="2055" name="Picture 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5100" y="5580063"/>
            <a:ext cx="3206750" cy="109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467544" y="764704"/>
            <a:ext cx="8229600" cy="4525963"/>
          </a:xfrm>
        </p:spPr>
        <p:txBody>
          <a:bodyPr/>
          <a:lstStyle/>
          <a:p>
            <a:r>
              <a:rPr lang="en-GB" dirty="0" smtClean="0"/>
              <a:t>S </a:t>
            </a:r>
            <a:r>
              <a:rPr lang="en-GB" dirty="0" err="1" smtClean="0"/>
              <a:t>aureus</a:t>
            </a:r>
            <a:r>
              <a:rPr lang="en-GB" dirty="0" smtClean="0"/>
              <a:t> – </a:t>
            </a:r>
            <a:r>
              <a:rPr lang="en-GB" b="1" dirty="0" smtClean="0"/>
              <a:t>impetigo</a:t>
            </a:r>
            <a:r>
              <a:rPr lang="en-GB" dirty="0" smtClean="0"/>
              <a:t>, scalded skin syndrome, toxic shock syndrome </a:t>
            </a:r>
          </a:p>
          <a:p>
            <a:r>
              <a:rPr lang="en-GB" dirty="0" smtClean="0"/>
              <a:t>GAS – </a:t>
            </a:r>
            <a:r>
              <a:rPr lang="en-GB" dirty="0" err="1" smtClean="0"/>
              <a:t>cellulitis</a:t>
            </a:r>
            <a:r>
              <a:rPr lang="en-GB" dirty="0" smtClean="0"/>
              <a:t>, impetigo, necrotising fasciitis, strep throat, toxic shock syndrome – </a:t>
            </a:r>
            <a:r>
              <a:rPr lang="en-GB" b="1" dirty="0" smtClean="0"/>
              <a:t>what are the possible post infectious complications with GAS? (x3)</a:t>
            </a:r>
          </a:p>
          <a:p>
            <a:r>
              <a:rPr lang="en-GB" dirty="0" smtClean="0"/>
              <a:t>GBS – in vagina therefore causes neonatal infections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     </a:t>
            </a:r>
          </a:p>
        </p:txBody>
      </p:sp>
      <p:sp>
        <p:nvSpPr>
          <p:cNvPr id="2054" name="TextBox 19"/>
          <p:cNvSpPr txBox="1">
            <a:spLocks noChangeArrowheads="1"/>
          </p:cNvSpPr>
          <p:nvPr/>
        </p:nvSpPr>
        <p:spPr bwMode="auto">
          <a:xfrm>
            <a:off x="3371850" y="6440488"/>
            <a:ext cx="5064125" cy="27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sz="1200" dirty="0">
                <a:latin typeface="Calibri" pitchFamily="34" charset="0"/>
              </a:rPr>
              <a:t>The Peer Teaching Society is not liable for false or misleading information…</a:t>
            </a:r>
            <a:endParaRPr lang="en-US" sz="1200" dirty="0">
              <a:latin typeface="Calibri" pitchFamily="34" charset="0"/>
            </a:endParaRPr>
          </a:p>
        </p:txBody>
      </p:sp>
      <p:pic>
        <p:nvPicPr>
          <p:cNvPr id="2055" name="Picture 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5100" y="5580063"/>
            <a:ext cx="3206750" cy="109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Mainly staph, can also be caused by GAS</a:t>
            </a:r>
          </a:p>
          <a:p>
            <a:r>
              <a:rPr lang="en-GB" dirty="0" smtClean="0"/>
              <a:t>Honey-crusted lesions are the mouth and nose (classically)</a:t>
            </a:r>
          </a:p>
          <a:p>
            <a:r>
              <a:rPr lang="en-GB" dirty="0" err="1" smtClean="0"/>
              <a:t>Tx</a:t>
            </a:r>
            <a:r>
              <a:rPr lang="en-GB" dirty="0" smtClean="0"/>
              <a:t> – topical </a:t>
            </a:r>
            <a:r>
              <a:rPr lang="en-GB" dirty="0" err="1" smtClean="0"/>
              <a:t>mupirocin</a:t>
            </a:r>
            <a:r>
              <a:rPr lang="en-GB" dirty="0" smtClean="0"/>
              <a:t>, oral </a:t>
            </a:r>
            <a:r>
              <a:rPr lang="en-GB" dirty="0" err="1" smtClean="0"/>
              <a:t>fluclox</a:t>
            </a:r>
            <a:r>
              <a:rPr lang="en-GB" dirty="0" smtClean="0"/>
              <a:t> if severe and needs systemic treatment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39552" y="404664"/>
            <a:ext cx="25202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dirty="0" smtClean="0"/>
              <a:t>Impetigo</a:t>
            </a:r>
            <a:endParaRPr lang="en-GB" sz="4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     </a:t>
            </a:r>
          </a:p>
        </p:txBody>
      </p:sp>
      <p:sp>
        <p:nvSpPr>
          <p:cNvPr id="2054" name="TextBox 19"/>
          <p:cNvSpPr txBox="1">
            <a:spLocks noChangeArrowheads="1"/>
          </p:cNvSpPr>
          <p:nvPr/>
        </p:nvSpPr>
        <p:spPr bwMode="auto">
          <a:xfrm>
            <a:off x="3371850" y="6440488"/>
            <a:ext cx="5064125" cy="27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sz="1200" dirty="0">
                <a:latin typeface="Calibri" pitchFamily="34" charset="0"/>
              </a:rPr>
              <a:t>The Peer Teaching Society is not liable for false or misleading information…</a:t>
            </a:r>
            <a:endParaRPr lang="en-US" sz="1200" dirty="0">
              <a:latin typeface="Calibri" pitchFamily="34" charset="0"/>
            </a:endParaRPr>
          </a:p>
        </p:txBody>
      </p:sp>
      <p:pic>
        <p:nvPicPr>
          <p:cNvPr id="2055" name="Picture 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5100" y="5580063"/>
            <a:ext cx="3206750" cy="109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467544" y="1412776"/>
            <a:ext cx="8229600" cy="4525963"/>
          </a:xfrm>
        </p:spPr>
        <p:txBody>
          <a:bodyPr/>
          <a:lstStyle/>
          <a:p>
            <a:r>
              <a:rPr lang="en-GB" dirty="0" smtClean="0"/>
              <a:t>Scarlet Fever</a:t>
            </a:r>
          </a:p>
          <a:p>
            <a:r>
              <a:rPr lang="en-GB" dirty="0" smtClean="0"/>
              <a:t>Post-streptococcal </a:t>
            </a:r>
            <a:r>
              <a:rPr lang="en-GB" dirty="0" err="1" smtClean="0"/>
              <a:t>glomerulonephritis</a:t>
            </a:r>
            <a:endParaRPr lang="en-GB" dirty="0" smtClean="0"/>
          </a:p>
          <a:p>
            <a:r>
              <a:rPr lang="en-GB" dirty="0" smtClean="0"/>
              <a:t>Rheumatic Fever</a:t>
            </a:r>
          </a:p>
          <a:p>
            <a:r>
              <a:rPr lang="en-GB" dirty="0" err="1" smtClean="0"/>
              <a:t>Henoch-Sch</a:t>
            </a:r>
            <a:r>
              <a:rPr lang="az-Cyrl-AZ" dirty="0" smtClean="0"/>
              <a:t>ӧ</a:t>
            </a:r>
            <a:r>
              <a:rPr lang="en-GB" dirty="0" err="1" smtClean="0"/>
              <a:t>nlein</a:t>
            </a:r>
            <a:r>
              <a:rPr lang="en-GB" dirty="0" smtClean="0"/>
              <a:t> </a:t>
            </a:r>
            <a:r>
              <a:rPr lang="en-GB" dirty="0" err="1" smtClean="0"/>
              <a:t>Purpura</a:t>
            </a:r>
            <a:r>
              <a:rPr lang="en-GB" dirty="0" smtClean="0"/>
              <a:t> (HSP)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67544" y="332656"/>
            <a:ext cx="44644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 smtClean="0"/>
              <a:t>Post GAS infections</a:t>
            </a:r>
            <a:endParaRPr lang="en-GB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     </a:t>
            </a:r>
          </a:p>
        </p:txBody>
      </p:sp>
      <p:sp>
        <p:nvSpPr>
          <p:cNvPr id="2054" name="TextBox 19"/>
          <p:cNvSpPr txBox="1">
            <a:spLocks noChangeArrowheads="1"/>
          </p:cNvSpPr>
          <p:nvPr/>
        </p:nvSpPr>
        <p:spPr bwMode="auto">
          <a:xfrm>
            <a:off x="3371850" y="6440488"/>
            <a:ext cx="5064125" cy="27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sz="1200" dirty="0">
                <a:latin typeface="Calibri" pitchFamily="34" charset="0"/>
              </a:rPr>
              <a:t>The Peer Teaching Society is not liable for false or misleading information…</a:t>
            </a:r>
            <a:endParaRPr lang="en-US" sz="1200" dirty="0">
              <a:latin typeface="Calibri" pitchFamily="34" charset="0"/>
            </a:endParaRPr>
          </a:p>
        </p:txBody>
      </p:sp>
      <p:pic>
        <p:nvPicPr>
          <p:cNvPr id="2055" name="Picture 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5100" y="5580063"/>
            <a:ext cx="3206750" cy="109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3275856" y="260648"/>
            <a:ext cx="26642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 smtClean="0"/>
              <a:t>Paediatrics</a:t>
            </a:r>
            <a:endParaRPr lang="en-GB" sz="3200" dirty="0"/>
          </a:p>
        </p:txBody>
      </p:sp>
      <p:sp>
        <p:nvSpPr>
          <p:cNvPr id="10" name="TextBox 9"/>
          <p:cNvSpPr txBox="1"/>
          <p:nvPr/>
        </p:nvSpPr>
        <p:spPr>
          <a:xfrm>
            <a:off x="2123728" y="1124744"/>
            <a:ext cx="17281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Infections</a:t>
            </a:r>
            <a:endParaRPr lang="en-GB" dirty="0"/>
          </a:p>
        </p:txBody>
      </p:sp>
      <p:sp>
        <p:nvSpPr>
          <p:cNvPr id="12" name="TextBox 11"/>
          <p:cNvSpPr txBox="1"/>
          <p:nvPr/>
        </p:nvSpPr>
        <p:spPr>
          <a:xfrm>
            <a:off x="395536" y="2204864"/>
            <a:ext cx="8640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RTI</a:t>
            </a:r>
            <a:endParaRPr lang="en-GB" dirty="0"/>
          </a:p>
        </p:txBody>
      </p:sp>
      <p:sp>
        <p:nvSpPr>
          <p:cNvPr id="14" name="TextBox 13"/>
          <p:cNvSpPr txBox="1"/>
          <p:nvPr/>
        </p:nvSpPr>
        <p:spPr>
          <a:xfrm>
            <a:off x="2699792" y="2204864"/>
            <a:ext cx="16561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Post-Infection</a:t>
            </a:r>
            <a:endParaRPr lang="en-GB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980728"/>
            <a:ext cx="1187027" cy="878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TextBox 14"/>
          <p:cNvSpPr txBox="1"/>
          <p:nvPr/>
        </p:nvSpPr>
        <p:spPr>
          <a:xfrm>
            <a:off x="1259632" y="2132856"/>
            <a:ext cx="21602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Strep/Staph Infections</a:t>
            </a:r>
            <a:endParaRPr lang="en-GB" dirty="0"/>
          </a:p>
        </p:txBody>
      </p:sp>
      <p:sp>
        <p:nvSpPr>
          <p:cNvPr id="16" name="TextBox 15"/>
          <p:cNvSpPr txBox="1"/>
          <p:nvPr/>
        </p:nvSpPr>
        <p:spPr>
          <a:xfrm>
            <a:off x="107504" y="3284984"/>
            <a:ext cx="1512168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Croup</a:t>
            </a:r>
          </a:p>
          <a:p>
            <a:r>
              <a:rPr lang="en-GB" dirty="0" err="1" smtClean="0"/>
              <a:t>Bronchiolitis</a:t>
            </a:r>
            <a:endParaRPr lang="en-GB" dirty="0" smtClean="0"/>
          </a:p>
          <a:p>
            <a:r>
              <a:rPr lang="en-GB" dirty="0" smtClean="0"/>
              <a:t>Acute </a:t>
            </a:r>
            <a:r>
              <a:rPr lang="en-GB" dirty="0" err="1" smtClean="0"/>
              <a:t>epiglottitis</a:t>
            </a:r>
            <a:endParaRPr lang="en-GB" dirty="0" smtClean="0"/>
          </a:p>
          <a:p>
            <a:r>
              <a:rPr lang="en-GB" dirty="0" smtClean="0"/>
              <a:t>Glandular Fever</a:t>
            </a:r>
          </a:p>
          <a:p>
            <a:endParaRPr lang="en-GB" dirty="0"/>
          </a:p>
        </p:txBody>
      </p:sp>
      <p:sp>
        <p:nvSpPr>
          <p:cNvPr id="17" name="TextBox 16"/>
          <p:cNvSpPr txBox="1"/>
          <p:nvPr/>
        </p:nvSpPr>
        <p:spPr>
          <a:xfrm>
            <a:off x="1619672" y="3356992"/>
            <a:ext cx="151216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Impetigo</a:t>
            </a:r>
          </a:p>
          <a:p>
            <a:r>
              <a:rPr lang="en-GB" dirty="0" smtClean="0"/>
              <a:t>Scalded Skin</a:t>
            </a:r>
          </a:p>
          <a:p>
            <a:r>
              <a:rPr lang="en-GB" dirty="0" smtClean="0"/>
              <a:t>Syndrome</a:t>
            </a:r>
          </a:p>
          <a:p>
            <a:endParaRPr lang="en-GB" dirty="0"/>
          </a:p>
        </p:txBody>
      </p:sp>
      <p:sp>
        <p:nvSpPr>
          <p:cNvPr id="18" name="TextBox 17"/>
          <p:cNvSpPr txBox="1"/>
          <p:nvPr/>
        </p:nvSpPr>
        <p:spPr>
          <a:xfrm>
            <a:off x="2987824" y="3356992"/>
            <a:ext cx="201622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Scarlet Fever</a:t>
            </a:r>
          </a:p>
          <a:p>
            <a:r>
              <a:rPr lang="en-GB" dirty="0" smtClean="0"/>
              <a:t>Rheumatic Fever</a:t>
            </a:r>
          </a:p>
          <a:p>
            <a:r>
              <a:rPr lang="en-GB" dirty="0" smtClean="0"/>
              <a:t>HSP</a:t>
            </a:r>
          </a:p>
          <a:p>
            <a:r>
              <a:rPr lang="en-GB" dirty="0" smtClean="0"/>
              <a:t>Post-Strep GN</a:t>
            </a:r>
            <a:endParaRPr lang="en-GB" dirty="0"/>
          </a:p>
        </p:txBody>
      </p:sp>
      <p:sp>
        <p:nvSpPr>
          <p:cNvPr id="19" name="TextBox 18"/>
          <p:cNvSpPr txBox="1"/>
          <p:nvPr/>
        </p:nvSpPr>
        <p:spPr>
          <a:xfrm>
            <a:off x="179512" y="332656"/>
            <a:ext cx="22322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Parvovirus B19</a:t>
            </a:r>
            <a:endParaRPr lang="en-GB" dirty="0"/>
          </a:p>
        </p:txBody>
      </p:sp>
      <p:sp>
        <p:nvSpPr>
          <p:cNvPr id="25" name="Right Arrow 24"/>
          <p:cNvSpPr/>
          <p:nvPr/>
        </p:nvSpPr>
        <p:spPr>
          <a:xfrm rot="8635769">
            <a:off x="2612625" y="723304"/>
            <a:ext cx="733849" cy="43204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30" name="Straight Arrow Connector 29"/>
          <p:cNvCxnSpPr/>
          <p:nvPr/>
        </p:nvCxnSpPr>
        <p:spPr>
          <a:xfrm flipH="1" flipV="1">
            <a:off x="1547664" y="692696"/>
            <a:ext cx="576064" cy="43204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>
            <a:stCxn id="10" idx="1"/>
          </p:cNvCxnSpPr>
          <p:nvPr/>
        </p:nvCxnSpPr>
        <p:spPr>
          <a:xfrm flipH="1">
            <a:off x="1547664" y="1309410"/>
            <a:ext cx="576064" cy="17537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>
            <a:endCxn id="12" idx="0"/>
          </p:cNvCxnSpPr>
          <p:nvPr/>
        </p:nvCxnSpPr>
        <p:spPr>
          <a:xfrm flipH="1">
            <a:off x="827584" y="1484784"/>
            <a:ext cx="1512168" cy="72008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/>
          <p:nvPr/>
        </p:nvCxnSpPr>
        <p:spPr>
          <a:xfrm flipH="1">
            <a:off x="2195736" y="1412776"/>
            <a:ext cx="360040" cy="72008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/>
          <p:nvPr/>
        </p:nvCxnSpPr>
        <p:spPr>
          <a:xfrm>
            <a:off x="2699792" y="1412776"/>
            <a:ext cx="432048" cy="86409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/>
          <p:nvPr/>
        </p:nvCxnSpPr>
        <p:spPr>
          <a:xfrm>
            <a:off x="611560" y="2564904"/>
            <a:ext cx="0" cy="72008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/>
          <p:nvPr/>
        </p:nvCxnSpPr>
        <p:spPr>
          <a:xfrm>
            <a:off x="1907704" y="2780928"/>
            <a:ext cx="0" cy="64807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/>
          <p:cNvCxnSpPr>
            <a:stCxn id="14" idx="2"/>
          </p:cNvCxnSpPr>
          <p:nvPr/>
        </p:nvCxnSpPr>
        <p:spPr>
          <a:xfrm>
            <a:off x="3527884" y="2574196"/>
            <a:ext cx="36004" cy="7107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Box 37"/>
          <p:cNvSpPr txBox="1"/>
          <p:nvPr/>
        </p:nvSpPr>
        <p:spPr>
          <a:xfrm>
            <a:off x="7236296" y="1628800"/>
            <a:ext cx="16196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Guthrie</a:t>
            </a:r>
          </a:p>
          <a:p>
            <a:r>
              <a:rPr lang="en-GB" dirty="0" smtClean="0"/>
              <a:t>CF</a:t>
            </a:r>
            <a:endParaRPr lang="en-GB" dirty="0"/>
          </a:p>
        </p:txBody>
      </p:sp>
      <p:sp>
        <p:nvSpPr>
          <p:cNvPr id="40" name="TextBox 39"/>
          <p:cNvSpPr txBox="1"/>
          <p:nvPr/>
        </p:nvSpPr>
        <p:spPr>
          <a:xfrm>
            <a:off x="7380312" y="332656"/>
            <a:ext cx="136815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Failure to Thrive</a:t>
            </a:r>
          </a:p>
          <a:p>
            <a:endParaRPr lang="en-GB" dirty="0"/>
          </a:p>
        </p:txBody>
      </p:sp>
      <p:sp>
        <p:nvSpPr>
          <p:cNvPr id="42" name="Right Arrow 41"/>
          <p:cNvSpPr/>
          <p:nvPr/>
        </p:nvSpPr>
        <p:spPr>
          <a:xfrm>
            <a:off x="5220072" y="476672"/>
            <a:ext cx="2088232" cy="2160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4" name="Right Arrow 43"/>
          <p:cNvSpPr/>
          <p:nvPr/>
        </p:nvSpPr>
        <p:spPr>
          <a:xfrm rot="1093683">
            <a:off x="4911782" y="1082345"/>
            <a:ext cx="2535845" cy="27728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6" name="Rectangle 45"/>
          <p:cNvSpPr/>
          <p:nvPr/>
        </p:nvSpPr>
        <p:spPr>
          <a:xfrm>
            <a:off x="5004048" y="4797152"/>
            <a:ext cx="3888432" cy="158417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 smtClean="0"/>
              <a:t>Key things we are not covering:</a:t>
            </a:r>
          </a:p>
          <a:p>
            <a:pPr algn="ctr"/>
            <a:r>
              <a:rPr lang="en-GB" sz="1600" dirty="0" smtClean="0"/>
              <a:t>Heart defects, Meningitis, Cerebral palsy,  Epilepsy, Strabismus, NEC, Neonatal jaundice, </a:t>
            </a:r>
            <a:r>
              <a:rPr lang="en-GB" sz="1600" dirty="0" err="1" smtClean="0"/>
              <a:t>Nephrotic</a:t>
            </a:r>
            <a:r>
              <a:rPr lang="en-GB" sz="1600" dirty="0" smtClean="0"/>
              <a:t> syndrome, UTI, T1DM, DKA, CAH, Congenital hypothyroidism, Asthma, JIA and Rheum</a:t>
            </a:r>
            <a:endParaRPr lang="en-GB" sz="1600" dirty="0"/>
          </a:p>
        </p:txBody>
      </p:sp>
      <p:sp>
        <p:nvSpPr>
          <p:cNvPr id="48" name="TextBox 47"/>
          <p:cNvSpPr txBox="1"/>
          <p:nvPr/>
        </p:nvSpPr>
        <p:spPr>
          <a:xfrm>
            <a:off x="8100392" y="1052736"/>
            <a:ext cx="10436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err="1" smtClean="0"/>
              <a:t>Coeliac</a:t>
            </a:r>
            <a:endParaRPr lang="en-GB" dirty="0"/>
          </a:p>
        </p:txBody>
      </p:sp>
      <p:cxnSp>
        <p:nvCxnSpPr>
          <p:cNvPr id="52" name="Straight Arrow Connector 51"/>
          <p:cNvCxnSpPr/>
          <p:nvPr/>
        </p:nvCxnSpPr>
        <p:spPr>
          <a:xfrm>
            <a:off x="7740352" y="908720"/>
            <a:ext cx="288032" cy="21602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Right Arrow 53"/>
          <p:cNvSpPr/>
          <p:nvPr/>
        </p:nvSpPr>
        <p:spPr>
          <a:xfrm rot="3266064">
            <a:off x="4027014" y="1261706"/>
            <a:ext cx="1584176" cy="36004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5" name="TextBox 54"/>
          <p:cNvSpPr txBox="1"/>
          <p:nvPr/>
        </p:nvSpPr>
        <p:spPr>
          <a:xfrm>
            <a:off x="5148064" y="2204864"/>
            <a:ext cx="1440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GI</a:t>
            </a:r>
            <a:endParaRPr lang="en-GB" dirty="0"/>
          </a:p>
        </p:txBody>
      </p:sp>
      <p:cxnSp>
        <p:nvCxnSpPr>
          <p:cNvPr id="56" name="Straight Arrow Connector 55"/>
          <p:cNvCxnSpPr/>
          <p:nvPr/>
        </p:nvCxnSpPr>
        <p:spPr>
          <a:xfrm>
            <a:off x="5436096" y="2636912"/>
            <a:ext cx="216024" cy="43204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TextBox 56"/>
          <p:cNvSpPr txBox="1"/>
          <p:nvPr/>
        </p:nvSpPr>
        <p:spPr>
          <a:xfrm>
            <a:off x="5508104" y="3140968"/>
            <a:ext cx="288032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pyloric </a:t>
            </a:r>
            <a:r>
              <a:rPr lang="en-GB" dirty="0" err="1" smtClean="0"/>
              <a:t>Stenosis</a:t>
            </a:r>
            <a:endParaRPr lang="en-GB" dirty="0" smtClean="0"/>
          </a:p>
          <a:p>
            <a:r>
              <a:rPr lang="en-GB" dirty="0" smtClean="0"/>
              <a:t>GORD</a:t>
            </a:r>
          </a:p>
          <a:p>
            <a:r>
              <a:rPr lang="en-GB" dirty="0" err="1" smtClean="0"/>
              <a:t>Hirshprung's</a:t>
            </a:r>
            <a:endParaRPr lang="en-GB" dirty="0" smtClean="0"/>
          </a:p>
          <a:p>
            <a:r>
              <a:rPr lang="en-GB" dirty="0" smtClean="0"/>
              <a:t>Duodenal </a:t>
            </a:r>
            <a:r>
              <a:rPr lang="en-GB" dirty="0" err="1" smtClean="0"/>
              <a:t>Atresia</a:t>
            </a:r>
            <a:endParaRPr lang="en-GB" dirty="0" smtClean="0"/>
          </a:p>
          <a:p>
            <a:r>
              <a:rPr lang="en-GB" dirty="0" err="1" smtClean="0"/>
              <a:t>Intussusception</a:t>
            </a:r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     </a:t>
            </a:r>
          </a:p>
        </p:txBody>
      </p:sp>
      <p:sp>
        <p:nvSpPr>
          <p:cNvPr id="2054" name="TextBox 19"/>
          <p:cNvSpPr txBox="1">
            <a:spLocks noChangeArrowheads="1"/>
          </p:cNvSpPr>
          <p:nvPr/>
        </p:nvSpPr>
        <p:spPr bwMode="auto">
          <a:xfrm>
            <a:off x="3371850" y="6440488"/>
            <a:ext cx="5064125" cy="27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sz="1200" dirty="0">
                <a:latin typeface="Calibri" pitchFamily="34" charset="0"/>
              </a:rPr>
              <a:t>The Peer Teaching Society is not liable for false or misleading information…</a:t>
            </a:r>
            <a:endParaRPr lang="en-US" sz="1200" dirty="0">
              <a:latin typeface="Calibri" pitchFamily="34" charset="0"/>
            </a:endParaRPr>
          </a:p>
        </p:txBody>
      </p:sp>
      <p:pic>
        <p:nvPicPr>
          <p:cNvPr id="2055" name="Picture 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5100" y="5580063"/>
            <a:ext cx="3206750" cy="109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467544" y="1412776"/>
            <a:ext cx="8229600" cy="4525963"/>
          </a:xfrm>
        </p:spPr>
        <p:txBody>
          <a:bodyPr>
            <a:normAutofit/>
          </a:bodyPr>
          <a:lstStyle/>
          <a:p>
            <a:r>
              <a:rPr lang="en-GB" dirty="0" smtClean="0"/>
              <a:t>Scarlet Fever – Fever, sandpaper rash, </a:t>
            </a:r>
            <a:r>
              <a:rPr lang="en-GB" dirty="0" err="1" smtClean="0"/>
              <a:t>circumoral</a:t>
            </a:r>
            <a:r>
              <a:rPr lang="en-GB" dirty="0" smtClean="0"/>
              <a:t> pallor and flushed face, strawberry tongue, penicillin</a:t>
            </a:r>
          </a:p>
          <a:p>
            <a:r>
              <a:rPr lang="en-GB" dirty="0" smtClean="0"/>
              <a:t>Post-streptococcal </a:t>
            </a:r>
            <a:r>
              <a:rPr lang="en-GB" dirty="0" err="1" smtClean="0"/>
              <a:t>glomerulonephritis</a:t>
            </a:r>
            <a:r>
              <a:rPr lang="en-GB" dirty="0" smtClean="0"/>
              <a:t> – nephritic syndrome, coca-cola wee, usually self limiting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67544" y="332656"/>
            <a:ext cx="770485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 smtClean="0"/>
              <a:t>Post GAS infections – </a:t>
            </a:r>
            <a:r>
              <a:rPr lang="en-GB" sz="3200" dirty="0" smtClean="0"/>
              <a:t>reaction to </a:t>
            </a:r>
            <a:r>
              <a:rPr lang="en-GB" sz="3200" dirty="0" err="1" smtClean="0"/>
              <a:t>endotoxins</a:t>
            </a:r>
            <a:endParaRPr lang="en-GB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     </a:t>
            </a:r>
          </a:p>
        </p:txBody>
      </p:sp>
      <p:sp>
        <p:nvSpPr>
          <p:cNvPr id="2054" name="TextBox 19"/>
          <p:cNvSpPr txBox="1">
            <a:spLocks noChangeArrowheads="1"/>
          </p:cNvSpPr>
          <p:nvPr/>
        </p:nvSpPr>
        <p:spPr bwMode="auto">
          <a:xfrm>
            <a:off x="3371850" y="6440488"/>
            <a:ext cx="5064125" cy="27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sz="1200" dirty="0">
                <a:latin typeface="Calibri" pitchFamily="34" charset="0"/>
              </a:rPr>
              <a:t>The Peer Teaching Society is not liable for false or misleading information…</a:t>
            </a:r>
            <a:endParaRPr lang="en-US" sz="1200" dirty="0">
              <a:latin typeface="Calibri" pitchFamily="34" charset="0"/>
            </a:endParaRPr>
          </a:p>
        </p:txBody>
      </p:sp>
      <p:pic>
        <p:nvPicPr>
          <p:cNvPr id="2055" name="Picture 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5100" y="5580063"/>
            <a:ext cx="3206750" cy="109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467544" y="1412776"/>
            <a:ext cx="8229600" cy="4525963"/>
          </a:xfrm>
        </p:spPr>
        <p:txBody>
          <a:bodyPr/>
          <a:lstStyle/>
          <a:p>
            <a:r>
              <a:rPr lang="en-GB" dirty="0" smtClean="0"/>
              <a:t>Rheumatic Fever – Modified Jones Criteria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67544" y="332656"/>
            <a:ext cx="44644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 smtClean="0"/>
              <a:t>Post GAS infections</a:t>
            </a:r>
            <a:endParaRPr lang="en-GB" sz="4000" dirty="0"/>
          </a:p>
        </p:txBody>
      </p:sp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1403648" y="2132856"/>
          <a:ext cx="6096000" cy="265848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8000"/>
                <a:gridCol w="3048000"/>
              </a:tblGrid>
              <a:tr h="509641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GB" dirty="0" smtClean="0"/>
                        <a:t>MAJOR (‘CASES’)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GB" dirty="0" smtClean="0"/>
                        <a:t>MINOR (‘FRAPP’)</a:t>
                      </a:r>
                      <a:endParaRPr lang="en-GB" dirty="0"/>
                    </a:p>
                  </a:txBody>
                  <a:tcPr/>
                </a:tc>
              </a:tr>
              <a:tr h="2010639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GB" dirty="0" err="1" smtClean="0"/>
                        <a:t>Carditis</a:t>
                      </a:r>
                      <a:endParaRPr lang="en-GB" dirty="0" smtClean="0"/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en-GB" dirty="0" smtClean="0"/>
                        <a:t>Arthritis</a:t>
                      </a: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en-GB" dirty="0" err="1" smtClean="0"/>
                        <a:t>Syndenham’s</a:t>
                      </a:r>
                      <a:r>
                        <a:rPr lang="en-GB" dirty="0" smtClean="0"/>
                        <a:t> Chorea</a:t>
                      </a: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en-GB" dirty="0" err="1" smtClean="0"/>
                        <a:t>Erythema</a:t>
                      </a:r>
                      <a:r>
                        <a:rPr lang="en-GB" dirty="0" smtClean="0"/>
                        <a:t> </a:t>
                      </a:r>
                      <a:r>
                        <a:rPr lang="en-GB" dirty="0" err="1" smtClean="0"/>
                        <a:t>marginatum</a:t>
                      </a:r>
                      <a:endParaRPr lang="en-GB" dirty="0" smtClean="0"/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en-GB" dirty="0" smtClean="0"/>
                        <a:t>Subcutaneous nodules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GB" dirty="0" smtClean="0"/>
                        <a:t>Fever</a:t>
                      </a: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en-GB" dirty="0" smtClean="0"/>
                        <a:t>Raised</a:t>
                      </a:r>
                      <a:r>
                        <a:rPr lang="en-GB" baseline="0" dirty="0" smtClean="0"/>
                        <a:t> ESR/CPR</a:t>
                      </a: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en-GB" dirty="0" err="1" smtClean="0"/>
                        <a:t>Arthralgia</a:t>
                      </a:r>
                      <a:endParaRPr lang="en-GB" dirty="0" smtClean="0"/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en-GB" dirty="0" smtClean="0"/>
                        <a:t>Prolonged PR on ECG</a:t>
                      </a: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en-GB" dirty="0" smtClean="0"/>
                        <a:t>Previous Rheumatic Fever</a:t>
                      </a:r>
                      <a:endParaRPr lang="en-GB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683568" y="4941168"/>
            <a:ext cx="18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Mitral </a:t>
            </a:r>
            <a:r>
              <a:rPr lang="en-GB" dirty="0" err="1" smtClean="0"/>
              <a:t>Stenosis</a:t>
            </a:r>
            <a:r>
              <a:rPr lang="en-GB" dirty="0" smtClean="0"/>
              <a:t>!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     </a:t>
            </a:r>
          </a:p>
        </p:txBody>
      </p:sp>
      <p:sp>
        <p:nvSpPr>
          <p:cNvPr id="2054" name="TextBox 19"/>
          <p:cNvSpPr txBox="1">
            <a:spLocks noChangeArrowheads="1"/>
          </p:cNvSpPr>
          <p:nvPr/>
        </p:nvSpPr>
        <p:spPr bwMode="auto">
          <a:xfrm>
            <a:off x="3371850" y="6440488"/>
            <a:ext cx="5064125" cy="27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sz="1200" dirty="0">
                <a:latin typeface="Calibri" pitchFamily="34" charset="0"/>
              </a:rPr>
              <a:t>The Peer Teaching Society is not liable for false or misleading information…</a:t>
            </a:r>
            <a:endParaRPr lang="en-US" sz="1200" dirty="0">
              <a:latin typeface="Calibri" pitchFamily="34" charset="0"/>
            </a:endParaRPr>
          </a:p>
        </p:txBody>
      </p:sp>
      <p:pic>
        <p:nvPicPr>
          <p:cNvPr id="2055" name="Picture 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5100" y="5580063"/>
            <a:ext cx="3206750" cy="109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467544" y="1196752"/>
            <a:ext cx="8229600" cy="4525963"/>
          </a:xfrm>
        </p:spPr>
        <p:txBody>
          <a:bodyPr>
            <a:normAutofit lnSpcReduction="10000"/>
          </a:bodyPr>
          <a:lstStyle/>
          <a:p>
            <a:r>
              <a:rPr lang="en-GB" dirty="0" err="1" smtClean="0"/>
              <a:t>Henoch-Sch</a:t>
            </a:r>
            <a:r>
              <a:rPr lang="az-Cyrl-AZ" dirty="0" smtClean="0"/>
              <a:t>ӧ</a:t>
            </a:r>
            <a:r>
              <a:rPr lang="en-GB" dirty="0" err="1" smtClean="0"/>
              <a:t>nlein</a:t>
            </a:r>
            <a:r>
              <a:rPr lang="en-GB" dirty="0" smtClean="0"/>
              <a:t> </a:t>
            </a:r>
            <a:r>
              <a:rPr lang="en-GB" dirty="0" err="1" smtClean="0"/>
              <a:t>Purpura</a:t>
            </a:r>
            <a:r>
              <a:rPr lang="en-GB" dirty="0" smtClean="0"/>
              <a:t> (HSP) </a:t>
            </a:r>
            <a:r>
              <a:rPr lang="en-GB" sz="2400" dirty="0" smtClean="0"/>
              <a:t>– can also follow other infections</a:t>
            </a:r>
          </a:p>
          <a:p>
            <a:r>
              <a:rPr lang="en-GB" dirty="0" smtClean="0"/>
              <a:t>6Ps of HSP:</a:t>
            </a:r>
          </a:p>
          <a:p>
            <a:pPr lvl="1"/>
            <a:r>
              <a:rPr lang="en-GB" dirty="0" err="1" smtClean="0"/>
              <a:t>Preceeding</a:t>
            </a:r>
            <a:r>
              <a:rPr lang="en-GB" dirty="0" smtClean="0"/>
              <a:t> URTI</a:t>
            </a:r>
          </a:p>
          <a:p>
            <a:pPr lvl="1"/>
            <a:r>
              <a:rPr lang="en-GB" dirty="0" smtClean="0"/>
              <a:t>Palpable, </a:t>
            </a:r>
            <a:r>
              <a:rPr lang="en-GB" dirty="0" err="1" smtClean="0"/>
              <a:t>purpuric</a:t>
            </a:r>
            <a:r>
              <a:rPr lang="en-GB" dirty="0" smtClean="0"/>
              <a:t> rash (buttocks and extensors)</a:t>
            </a:r>
          </a:p>
          <a:p>
            <a:pPr lvl="1"/>
            <a:r>
              <a:rPr lang="en-GB" dirty="0" smtClean="0"/>
              <a:t>Pain and swelling in joints (knees and ankles)</a:t>
            </a:r>
          </a:p>
          <a:p>
            <a:pPr lvl="1"/>
            <a:r>
              <a:rPr lang="en-GB" dirty="0" smtClean="0"/>
              <a:t>Painful abdomen</a:t>
            </a:r>
          </a:p>
          <a:p>
            <a:pPr lvl="1"/>
            <a:r>
              <a:rPr lang="en-GB" dirty="0" smtClean="0"/>
              <a:t>Pink urine (GN </a:t>
            </a:r>
            <a:r>
              <a:rPr lang="en-GB" dirty="0" smtClean="0">
                <a:sym typeface="Wingdings" pitchFamily="2" charset="2"/>
              </a:rPr>
              <a:t> </a:t>
            </a:r>
            <a:r>
              <a:rPr lang="en-GB" dirty="0" err="1" smtClean="0"/>
              <a:t>haematuria</a:t>
            </a:r>
            <a:r>
              <a:rPr lang="en-GB" dirty="0" smtClean="0"/>
              <a:t>!)</a:t>
            </a:r>
          </a:p>
          <a:p>
            <a:pPr lvl="1"/>
            <a:r>
              <a:rPr lang="en-GB" dirty="0" err="1" smtClean="0"/>
              <a:t>Prednisolone</a:t>
            </a:r>
            <a:r>
              <a:rPr lang="en-GB" dirty="0" smtClean="0"/>
              <a:t> to </a:t>
            </a:r>
            <a:r>
              <a:rPr lang="en-GB" dirty="0" err="1" smtClean="0"/>
              <a:t>Tx</a:t>
            </a:r>
            <a:endParaRPr lang="en-GB" dirty="0" smtClean="0"/>
          </a:p>
        </p:txBody>
      </p:sp>
      <p:sp>
        <p:nvSpPr>
          <p:cNvPr id="6" name="TextBox 5"/>
          <p:cNvSpPr txBox="1"/>
          <p:nvPr/>
        </p:nvSpPr>
        <p:spPr>
          <a:xfrm>
            <a:off x="467544" y="332656"/>
            <a:ext cx="44644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 smtClean="0"/>
              <a:t>Post GAS infections</a:t>
            </a:r>
            <a:endParaRPr lang="en-GB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     </a:t>
            </a:r>
          </a:p>
        </p:txBody>
      </p:sp>
      <p:sp>
        <p:nvSpPr>
          <p:cNvPr id="2054" name="TextBox 19"/>
          <p:cNvSpPr txBox="1">
            <a:spLocks noChangeArrowheads="1"/>
          </p:cNvSpPr>
          <p:nvPr/>
        </p:nvSpPr>
        <p:spPr bwMode="auto">
          <a:xfrm>
            <a:off x="3371850" y="6440488"/>
            <a:ext cx="5064125" cy="27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sz="1200" dirty="0">
                <a:latin typeface="Calibri" pitchFamily="34" charset="0"/>
              </a:rPr>
              <a:t>The Peer Teaching Society is not liable for false or misleading information…</a:t>
            </a:r>
            <a:endParaRPr lang="en-US" sz="1200" dirty="0">
              <a:latin typeface="Calibri" pitchFamily="34" charset="0"/>
            </a:endParaRPr>
          </a:p>
        </p:txBody>
      </p:sp>
      <p:pic>
        <p:nvPicPr>
          <p:cNvPr id="2055" name="Picture 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5100" y="5580063"/>
            <a:ext cx="3206750" cy="109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3275856" y="260648"/>
            <a:ext cx="26642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 smtClean="0"/>
              <a:t>Paediatrics</a:t>
            </a:r>
            <a:endParaRPr lang="en-GB" sz="3200" dirty="0"/>
          </a:p>
        </p:txBody>
      </p:sp>
      <p:sp>
        <p:nvSpPr>
          <p:cNvPr id="10" name="TextBox 9"/>
          <p:cNvSpPr txBox="1"/>
          <p:nvPr/>
        </p:nvSpPr>
        <p:spPr>
          <a:xfrm>
            <a:off x="2123728" y="1124744"/>
            <a:ext cx="17281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Infections</a:t>
            </a:r>
            <a:endParaRPr lang="en-GB" dirty="0"/>
          </a:p>
        </p:txBody>
      </p:sp>
      <p:sp>
        <p:nvSpPr>
          <p:cNvPr id="12" name="TextBox 11"/>
          <p:cNvSpPr txBox="1"/>
          <p:nvPr/>
        </p:nvSpPr>
        <p:spPr>
          <a:xfrm>
            <a:off x="395536" y="2204864"/>
            <a:ext cx="8640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RTI</a:t>
            </a:r>
            <a:endParaRPr lang="en-GB" dirty="0"/>
          </a:p>
        </p:txBody>
      </p:sp>
      <p:sp>
        <p:nvSpPr>
          <p:cNvPr id="14" name="TextBox 13"/>
          <p:cNvSpPr txBox="1"/>
          <p:nvPr/>
        </p:nvSpPr>
        <p:spPr>
          <a:xfrm>
            <a:off x="2699792" y="2204864"/>
            <a:ext cx="16561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Post-Infection</a:t>
            </a:r>
            <a:endParaRPr lang="en-GB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980728"/>
            <a:ext cx="1187027" cy="878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TextBox 14"/>
          <p:cNvSpPr txBox="1"/>
          <p:nvPr/>
        </p:nvSpPr>
        <p:spPr>
          <a:xfrm>
            <a:off x="1259632" y="2132856"/>
            <a:ext cx="21602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Strep/Staph Infections</a:t>
            </a:r>
            <a:endParaRPr lang="en-GB" dirty="0"/>
          </a:p>
        </p:txBody>
      </p:sp>
      <p:sp>
        <p:nvSpPr>
          <p:cNvPr id="16" name="TextBox 15"/>
          <p:cNvSpPr txBox="1"/>
          <p:nvPr/>
        </p:nvSpPr>
        <p:spPr>
          <a:xfrm>
            <a:off x="107504" y="3284984"/>
            <a:ext cx="151216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Croup</a:t>
            </a:r>
          </a:p>
          <a:p>
            <a:r>
              <a:rPr lang="en-GB" dirty="0" err="1" smtClean="0"/>
              <a:t>Bronchiolitis</a:t>
            </a:r>
            <a:endParaRPr lang="en-GB" dirty="0" smtClean="0"/>
          </a:p>
          <a:p>
            <a:r>
              <a:rPr lang="en-GB" dirty="0" smtClean="0"/>
              <a:t>Acute </a:t>
            </a:r>
            <a:r>
              <a:rPr lang="en-GB" dirty="0" err="1" smtClean="0"/>
              <a:t>epiglottitis</a:t>
            </a:r>
            <a:endParaRPr lang="en-GB" dirty="0" smtClean="0"/>
          </a:p>
          <a:p>
            <a:r>
              <a:rPr lang="en-GB" dirty="0" smtClean="0"/>
              <a:t>Glandular Fever</a:t>
            </a:r>
            <a:endParaRPr lang="en-GB" dirty="0"/>
          </a:p>
        </p:txBody>
      </p:sp>
      <p:sp>
        <p:nvSpPr>
          <p:cNvPr id="17" name="TextBox 16"/>
          <p:cNvSpPr txBox="1"/>
          <p:nvPr/>
        </p:nvSpPr>
        <p:spPr>
          <a:xfrm>
            <a:off x="1619672" y="3356992"/>
            <a:ext cx="151216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Impetigo</a:t>
            </a:r>
          </a:p>
          <a:p>
            <a:r>
              <a:rPr lang="en-GB" dirty="0" smtClean="0"/>
              <a:t>Scalded Skin</a:t>
            </a:r>
          </a:p>
          <a:p>
            <a:r>
              <a:rPr lang="en-GB" dirty="0" smtClean="0"/>
              <a:t>Syndrome</a:t>
            </a:r>
          </a:p>
          <a:p>
            <a:endParaRPr lang="en-GB" dirty="0"/>
          </a:p>
        </p:txBody>
      </p:sp>
      <p:sp>
        <p:nvSpPr>
          <p:cNvPr id="18" name="TextBox 17"/>
          <p:cNvSpPr txBox="1"/>
          <p:nvPr/>
        </p:nvSpPr>
        <p:spPr>
          <a:xfrm>
            <a:off x="2987824" y="3356992"/>
            <a:ext cx="201622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Scarlet Fever</a:t>
            </a:r>
          </a:p>
          <a:p>
            <a:r>
              <a:rPr lang="en-GB" dirty="0" smtClean="0"/>
              <a:t>Rheumatic Fever</a:t>
            </a:r>
          </a:p>
          <a:p>
            <a:r>
              <a:rPr lang="en-GB" dirty="0" smtClean="0"/>
              <a:t>HSP</a:t>
            </a:r>
          </a:p>
          <a:p>
            <a:r>
              <a:rPr lang="en-GB" dirty="0" smtClean="0"/>
              <a:t>Post-Strep GN</a:t>
            </a:r>
            <a:endParaRPr lang="en-GB" dirty="0"/>
          </a:p>
        </p:txBody>
      </p:sp>
      <p:sp>
        <p:nvSpPr>
          <p:cNvPr id="19" name="TextBox 18"/>
          <p:cNvSpPr txBox="1"/>
          <p:nvPr/>
        </p:nvSpPr>
        <p:spPr>
          <a:xfrm>
            <a:off x="179512" y="332656"/>
            <a:ext cx="22322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Parvovirus B19</a:t>
            </a:r>
            <a:endParaRPr lang="en-GB" dirty="0"/>
          </a:p>
        </p:txBody>
      </p:sp>
      <p:sp>
        <p:nvSpPr>
          <p:cNvPr id="21" name="TextBox 20"/>
          <p:cNvSpPr txBox="1"/>
          <p:nvPr/>
        </p:nvSpPr>
        <p:spPr>
          <a:xfrm>
            <a:off x="7236296" y="1628800"/>
            <a:ext cx="16196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Guthrie</a:t>
            </a:r>
          </a:p>
          <a:p>
            <a:r>
              <a:rPr lang="en-GB" dirty="0" smtClean="0"/>
              <a:t>CF</a:t>
            </a:r>
            <a:endParaRPr lang="en-GB" dirty="0"/>
          </a:p>
        </p:txBody>
      </p:sp>
      <p:sp>
        <p:nvSpPr>
          <p:cNvPr id="24" name="TextBox 23"/>
          <p:cNvSpPr txBox="1"/>
          <p:nvPr/>
        </p:nvSpPr>
        <p:spPr>
          <a:xfrm>
            <a:off x="7380312" y="332656"/>
            <a:ext cx="136815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Failure to Thrive</a:t>
            </a:r>
          </a:p>
          <a:p>
            <a:endParaRPr lang="en-GB" dirty="0"/>
          </a:p>
        </p:txBody>
      </p:sp>
      <p:sp>
        <p:nvSpPr>
          <p:cNvPr id="25" name="Right Arrow 24"/>
          <p:cNvSpPr/>
          <p:nvPr/>
        </p:nvSpPr>
        <p:spPr>
          <a:xfrm rot="8635769">
            <a:off x="2612625" y="723304"/>
            <a:ext cx="733849" cy="43204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" name="Right Arrow 26"/>
          <p:cNvSpPr/>
          <p:nvPr/>
        </p:nvSpPr>
        <p:spPr>
          <a:xfrm>
            <a:off x="5220072" y="476672"/>
            <a:ext cx="2088232" cy="2160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" name="Right Arrow 27"/>
          <p:cNvSpPr/>
          <p:nvPr/>
        </p:nvSpPr>
        <p:spPr>
          <a:xfrm rot="1093683">
            <a:off x="4911782" y="1082345"/>
            <a:ext cx="2535845" cy="27728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30" name="Straight Arrow Connector 29"/>
          <p:cNvCxnSpPr/>
          <p:nvPr/>
        </p:nvCxnSpPr>
        <p:spPr>
          <a:xfrm flipH="1" flipV="1">
            <a:off x="1547664" y="692696"/>
            <a:ext cx="576064" cy="43204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>
            <a:stCxn id="10" idx="1"/>
          </p:cNvCxnSpPr>
          <p:nvPr/>
        </p:nvCxnSpPr>
        <p:spPr>
          <a:xfrm flipH="1">
            <a:off x="1547664" y="1309410"/>
            <a:ext cx="576064" cy="17537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>
            <a:endCxn id="12" idx="0"/>
          </p:cNvCxnSpPr>
          <p:nvPr/>
        </p:nvCxnSpPr>
        <p:spPr>
          <a:xfrm flipH="1">
            <a:off x="827584" y="1484784"/>
            <a:ext cx="1512168" cy="72008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/>
          <p:nvPr/>
        </p:nvCxnSpPr>
        <p:spPr>
          <a:xfrm flipH="1">
            <a:off x="2195736" y="1412776"/>
            <a:ext cx="360040" cy="72008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/>
          <p:nvPr/>
        </p:nvCxnSpPr>
        <p:spPr>
          <a:xfrm>
            <a:off x="2699792" y="1412776"/>
            <a:ext cx="432048" cy="86409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/>
          <p:nvPr/>
        </p:nvCxnSpPr>
        <p:spPr>
          <a:xfrm>
            <a:off x="611560" y="2564904"/>
            <a:ext cx="0" cy="72008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/>
          <p:nvPr/>
        </p:nvCxnSpPr>
        <p:spPr>
          <a:xfrm>
            <a:off x="1907704" y="2780928"/>
            <a:ext cx="0" cy="64807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/>
          <p:cNvCxnSpPr>
            <a:stCxn id="14" idx="2"/>
          </p:cNvCxnSpPr>
          <p:nvPr/>
        </p:nvCxnSpPr>
        <p:spPr>
          <a:xfrm>
            <a:off x="3527884" y="2574196"/>
            <a:ext cx="36004" cy="7107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Rectangle 49"/>
          <p:cNvSpPr/>
          <p:nvPr/>
        </p:nvSpPr>
        <p:spPr>
          <a:xfrm>
            <a:off x="5004048" y="4797152"/>
            <a:ext cx="3888432" cy="158417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 smtClean="0"/>
              <a:t>Key things we are not covering:</a:t>
            </a:r>
          </a:p>
          <a:p>
            <a:pPr algn="ctr"/>
            <a:r>
              <a:rPr lang="en-GB" sz="1600" dirty="0" smtClean="0"/>
              <a:t>Heart defects, Meningitis, Cerebral palsy,  Epilepsy, Strabismus, NEC, Neonatal jaundice, </a:t>
            </a:r>
            <a:r>
              <a:rPr lang="en-GB" sz="1600" dirty="0" err="1" smtClean="0"/>
              <a:t>Nephrotic</a:t>
            </a:r>
            <a:r>
              <a:rPr lang="en-GB" sz="1600" dirty="0" smtClean="0"/>
              <a:t> syndrome, UTI, T1DM, DKA, CAH, Congenital hypothyroidism, Asthma, JIA and Rheum</a:t>
            </a:r>
            <a:endParaRPr lang="en-GB" sz="1600" dirty="0"/>
          </a:p>
        </p:txBody>
      </p:sp>
      <p:sp>
        <p:nvSpPr>
          <p:cNvPr id="51" name="TextBox 50"/>
          <p:cNvSpPr txBox="1"/>
          <p:nvPr/>
        </p:nvSpPr>
        <p:spPr>
          <a:xfrm>
            <a:off x="8100392" y="1052736"/>
            <a:ext cx="10436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err="1" smtClean="0"/>
              <a:t>Coeliac</a:t>
            </a:r>
            <a:endParaRPr lang="en-GB" dirty="0"/>
          </a:p>
        </p:txBody>
      </p:sp>
      <p:cxnSp>
        <p:nvCxnSpPr>
          <p:cNvPr id="53" name="Straight Arrow Connector 52"/>
          <p:cNvCxnSpPr/>
          <p:nvPr/>
        </p:nvCxnSpPr>
        <p:spPr>
          <a:xfrm>
            <a:off x="7740352" y="908720"/>
            <a:ext cx="288032" cy="21602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5-Point Star 37"/>
          <p:cNvSpPr/>
          <p:nvPr/>
        </p:nvSpPr>
        <p:spPr>
          <a:xfrm>
            <a:off x="827584" y="332656"/>
            <a:ext cx="504056" cy="432048"/>
          </a:xfrm>
          <a:prstGeom prst="star5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0" name="5-Point Star 39"/>
          <p:cNvSpPr/>
          <p:nvPr/>
        </p:nvSpPr>
        <p:spPr>
          <a:xfrm>
            <a:off x="971600" y="1340768"/>
            <a:ext cx="504056" cy="432048"/>
          </a:xfrm>
          <a:prstGeom prst="star5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2" name="5-Point Star 41"/>
          <p:cNvSpPr/>
          <p:nvPr/>
        </p:nvSpPr>
        <p:spPr>
          <a:xfrm>
            <a:off x="323528" y="3356992"/>
            <a:ext cx="576064" cy="504056"/>
          </a:xfrm>
          <a:prstGeom prst="star5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4" name="5-Point Star 43"/>
          <p:cNvSpPr/>
          <p:nvPr/>
        </p:nvSpPr>
        <p:spPr>
          <a:xfrm>
            <a:off x="539552" y="4149080"/>
            <a:ext cx="576064" cy="576064"/>
          </a:xfrm>
          <a:prstGeom prst="star5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6" name="5-Point Star 45"/>
          <p:cNvSpPr/>
          <p:nvPr/>
        </p:nvSpPr>
        <p:spPr>
          <a:xfrm>
            <a:off x="1979712" y="3429000"/>
            <a:ext cx="720080" cy="720080"/>
          </a:xfrm>
          <a:prstGeom prst="star5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8" name="5-Point Star 47"/>
          <p:cNvSpPr/>
          <p:nvPr/>
        </p:nvSpPr>
        <p:spPr>
          <a:xfrm>
            <a:off x="3203848" y="3501008"/>
            <a:ext cx="360040" cy="288032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2" name="5-Point Star 51"/>
          <p:cNvSpPr/>
          <p:nvPr/>
        </p:nvSpPr>
        <p:spPr>
          <a:xfrm>
            <a:off x="3995936" y="3789040"/>
            <a:ext cx="288032" cy="288032"/>
          </a:xfrm>
          <a:prstGeom prst="star5">
            <a:avLst/>
          </a:prstGeom>
          <a:solidFill>
            <a:srgbClr val="EE1EB8"/>
          </a:solidFill>
          <a:ln>
            <a:solidFill>
              <a:srgbClr val="EE1EB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4" name="5-Point Star 53"/>
          <p:cNvSpPr/>
          <p:nvPr/>
        </p:nvSpPr>
        <p:spPr>
          <a:xfrm>
            <a:off x="3203848" y="4005064"/>
            <a:ext cx="288032" cy="288032"/>
          </a:xfrm>
          <a:prstGeom prst="star5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5" name="5-Point Star 54"/>
          <p:cNvSpPr/>
          <p:nvPr/>
        </p:nvSpPr>
        <p:spPr>
          <a:xfrm>
            <a:off x="3779912" y="4293096"/>
            <a:ext cx="288032" cy="288032"/>
          </a:xfrm>
          <a:prstGeom prst="star5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6" name="Right Arrow 55"/>
          <p:cNvSpPr/>
          <p:nvPr/>
        </p:nvSpPr>
        <p:spPr>
          <a:xfrm rot="3266064">
            <a:off x="4027014" y="1261706"/>
            <a:ext cx="1584176" cy="36004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7" name="TextBox 56"/>
          <p:cNvSpPr txBox="1"/>
          <p:nvPr/>
        </p:nvSpPr>
        <p:spPr>
          <a:xfrm>
            <a:off x="5148064" y="2204864"/>
            <a:ext cx="1440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GI</a:t>
            </a:r>
            <a:endParaRPr lang="en-GB" dirty="0"/>
          </a:p>
        </p:txBody>
      </p:sp>
      <p:cxnSp>
        <p:nvCxnSpPr>
          <p:cNvPr id="59" name="Straight Arrow Connector 58"/>
          <p:cNvCxnSpPr/>
          <p:nvPr/>
        </p:nvCxnSpPr>
        <p:spPr>
          <a:xfrm>
            <a:off x="5436096" y="2636912"/>
            <a:ext cx="216024" cy="43204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TextBox 59"/>
          <p:cNvSpPr txBox="1"/>
          <p:nvPr/>
        </p:nvSpPr>
        <p:spPr>
          <a:xfrm>
            <a:off x="5508104" y="3140968"/>
            <a:ext cx="288032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pyloric </a:t>
            </a:r>
            <a:r>
              <a:rPr lang="en-GB" dirty="0" err="1" smtClean="0"/>
              <a:t>Stenosis</a:t>
            </a:r>
            <a:endParaRPr lang="en-GB" dirty="0" smtClean="0"/>
          </a:p>
          <a:p>
            <a:r>
              <a:rPr lang="en-GB" dirty="0" smtClean="0"/>
              <a:t>GORD</a:t>
            </a:r>
          </a:p>
          <a:p>
            <a:r>
              <a:rPr lang="en-GB" dirty="0" err="1" smtClean="0"/>
              <a:t>Hirshprung's</a:t>
            </a:r>
            <a:endParaRPr lang="en-GB" dirty="0" smtClean="0"/>
          </a:p>
          <a:p>
            <a:r>
              <a:rPr lang="en-GB" dirty="0" smtClean="0"/>
              <a:t>Duodenal </a:t>
            </a:r>
            <a:r>
              <a:rPr lang="en-GB" dirty="0" err="1" smtClean="0"/>
              <a:t>Atresia</a:t>
            </a:r>
            <a:endParaRPr lang="en-GB" dirty="0" smtClean="0"/>
          </a:p>
          <a:p>
            <a:r>
              <a:rPr lang="en-GB" dirty="0" err="1" smtClean="0"/>
              <a:t>Intussusception</a:t>
            </a:r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Content Placeholder 1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eaLnBrk="1" hangingPunct="1">
              <a:buNone/>
            </a:pPr>
            <a:r>
              <a:rPr lang="en-US" altLang="en-US" dirty="0" smtClean="0"/>
              <a:t>A mother comes in to see you with her newborn daughter, who is now </a:t>
            </a:r>
            <a:r>
              <a:rPr lang="en-US" altLang="en-US" b="1" dirty="0"/>
              <a:t>2</a:t>
            </a:r>
            <a:r>
              <a:rPr lang="en-US" altLang="en-US" b="1" dirty="0" smtClean="0"/>
              <a:t> weeks old</a:t>
            </a:r>
            <a:r>
              <a:rPr lang="en-US" altLang="en-US" dirty="0" smtClean="0"/>
              <a:t>. She tells you that she is worried as she is </a:t>
            </a:r>
            <a:r>
              <a:rPr lang="en-US" altLang="en-US" b="1" dirty="0" smtClean="0"/>
              <a:t>‘being sick’</a:t>
            </a:r>
            <a:r>
              <a:rPr lang="en-US" altLang="en-US" dirty="0" smtClean="0"/>
              <a:t>. This is her first child and she is not sure if she should be concerned.  </a:t>
            </a:r>
          </a:p>
          <a:p>
            <a:pPr marL="0" indent="0" eaLnBrk="1" hangingPunct="1">
              <a:buNone/>
            </a:pPr>
            <a:endParaRPr lang="en-US" altLang="en-US" dirty="0"/>
          </a:p>
          <a:p>
            <a:pPr marL="0" indent="0" algn="ctr" eaLnBrk="1" hangingPunct="1">
              <a:buNone/>
            </a:pPr>
            <a:r>
              <a:rPr lang="en-US" altLang="en-US" dirty="0" smtClean="0">
                <a:solidFill>
                  <a:srgbClr val="FF0000"/>
                </a:solidFill>
              </a:rPr>
              <a:t>What might you want to ask her about the ‘vomiting’?</a:t>
            </a:r>
          </a:p>
        </p:txBody>
      </p:sp>
      <p:sp>
        <p:nvSpPr>
          <p:cNvPr id="4099" name="TextBox 10"/>
          <p:cNvSpPr txBox="1">
            <a:spLocks noChangeArrowheads="1"/>
          </p:cNvSpPr>
          <p:nvPr/>
        </p:nvSpPr>
        <p:spPr bwMode="auto">
          <a:xfrm>
            <a:off x="1708150" y="6394450"/>
            <a:ext cx="5065713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GB" altLang="en-US" sz="1200">
                <a:latin typeface="Calibri" pitchFamily="34" charset="0"/>
              </a:rPr>
              <a:t>The Peer Teaching Society is not liable for false or misleading information…</a:t>
            </a:r>
            <a:endParaRPr lang="en-US" altLang="en-US" sz="1200">
              <a:latin typeface="Calibri" pitchFamily="34" charset="0"/>
            </a:endParaRPr>
          </a:p>
        </p:txBody>
      </p:sp>
      <p:pic>
        <p:nvPicPr>
          <p:cNvPr id="4100" name="Picture 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100" y="6146800"/>
            <a:ext cx="1543050" cy="525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1" name="TextBox 3"/>
          <p:cNvSpPr txBox="1">
            <a:spLocks noChangeArrowheads="1"/>
          </p:cNvSpPr>
          <p:nvPr/>
        </p:nvSpPr>
        <p:spPr bwMode="auto">
          <a:xfrm>
            <a:off x="457200" y="239713"/>
            <a:ext cx="8229600" cy="1143000"/>
          </a:xfrm>
          <a:prstGeom prst="rect">
            <a:avLst/>
          </a:prstGeom>
          <a:solidFill>
            <a:srgbClr val="A793BF">
              <a:alpha val="7294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>
              <a:latin typeface="Calibri" pitchFamily="34" charset="0"/>
            </a:endParaRPr>
          </a:p>
        </p:txBody>
      </p:sp>
      <p:sp>
        <p:nvSpPr>
          <p:cNvPr id="4102" name="TextBox 4"/>
          <p:cNvSpPr txBox="1">
            <a:spLocks noChangeArrowheads="1"/>
          </p:cNvSpPr>
          <p:nvPr/>
        </p:nvSpPr>
        <p:spPr bwMode="auto">
          <a:xfrm>
            <a:off x="457200" y="418447"/>
            <a:ext cx="82296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4800" dirty="0" smtClean="0">
                <a:solidFill>
                  <a:srgbClr val="002060"/>
                </a:solidFill>
                <a:latin typeface="+mj-lt"/>
                <a:cs typeface="Arial" charset="0"/>
              </a:rPr>
              <a:t>The Vomiting Child</a:t>
            </a:r>
            <a:endParaRPr lang="en-US" altLang="en-US" sz="4800" dirty="0">
              <a:solidFill>
                <a:srgbClr val="002060"/>
              </a:solidFill>
              <a:latin typeface="+mj-lt"/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Content Placeholder 1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eaLnBrk="1" hangingPunct="1">
              <a:buNone/>
            </a:pPr>
            <a:r>
              <a:rPr lang="en-US" altLang="en-US" sz="2800" dirty="0" smtClean="0">
                <a:solidFill>
                  <a:srgbClr val="FF0066"/>
                </a:solidFill>
              </a:rPr>
              <a:t>Definitions;</a:t>
            </a:r>
          </a:p>
          <a:p>
            <a:pPr eaLnBrk="1" hangingPunct="1"/>
            <a:r>
              <a:rPr lang="en-US" altLang="en-US" sz="2800" dirty="0" smtClean="0"/>
              <a:t>Posseting – small amounts +/- ‘wind’</a:t>
            </a:r>
          </a:p>
          <a:p>
            <a:pPr eaLnBrk="1" hangingPunct="1"/>
            <a:r>
              <a:rPr lang="en-US" altLang="en-US" sz="2800" dirty="0" smtClean="0"/>
              <a:t>Regurgitation – larger, more frequent losses</a:t>
            </a:r>
          </a:p>
          <a:p>
            <a:pPr eaLnBrk="1" hangingPunct="1"/>
            <a:r>
              <a:rPr lang="en-US" altLang="en-US" sz="2800" dirty="0" smtClean="0"/>
              <a:t>Vomiting – FORCEFUL ejection of gastric contents</a:t>
            </a:r>
          </a:p>
          <a:p>
            <a:pPr marL="0" indent="0" eaLnBrk="1" hangingPunct="1">
              <a:buNone/>
            </a:pPr>
            <a:endParaRPr lang="en-US" altLang="en-US" sz="2800" dirty="0" smtClean="0"/>
          </a:p>
          <a:p>
            <a:pPr marL="0" indent="0" eaLnBrk="1" hangingPunct="1">
              <a:buNone/>
            </a:pPr>
            <a:r>
              <a:rPr lang="en-US" altLang="en-US" sz="2800" dirty="0" smtClean="0"/>
              <a:t>Questions – </a:t>
            </a:r>
            <a:r>
              <a:rPr lang="en-US" altLang="en-US" sz="2800" b="1" dirty="0" smtClean="0"/>
              <a:t>2 BIGGIES</a:t>
            </a:r>
            <a:r>
              <a:rPr lang="en-US" altLang="en-US" sz="2800" dirty="0" smtClean="0"/>
              <a:t>;</a:t>
            </a:r>
          </a:p>
          <a:p>
            <a:pPr eaLnBrk="1" hangingPunct="1"/>
            <a:r>
              <a:rPr lang="en-US" altLang="en-US" sz="2800" dirty="0" smtClean="0"/>
              <a:t>? Bile-stained</a:t>
            </a:r>
          </a:p>
          <a:p>
            <a:pPr eaLnBrk="1" hangingPunct="1"/>
            <a:r>
              <a:rPr lang="en-US" altLang="en-US" sz="2800" dirty="0" smtClean="0"/>
              <a:t>? Projectile</a:t>
            </a:r>
          </a:p>
        </p:txBody>
      </p:sp>
      <p:sp>
        <p:nvSpPr>
          <p:cNvPr id="4099" name="TextBox 10"/>
          <p:cNvSpPr txBox="1">
            <a:spLocks noChangeArrowheads="1"/>
          </p:cNvSpPr>
          <p:nvPr/>
        </p:nvSpPr>
        <p:spPr bwMode="auto">
          <a:xfrm>
            <a:off x="1708150" y="6394450"/>
            <a:ext cx="5065713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GB" altLang="en-US" sz="1200">
                <a:latin typeface="Calibri" pitchFamily="34" charset="0"/>
              </a:rPr>
              <a:t>The Peer Teaching Society is not liable for false or misleading information…</a:t>
            </a:r>
            <a:endParaRPr lang="en-US" altLang="en-US" sz="1200">
              <a:latin typeface="Calibri" pitchFamily="34" charset="0"/>
            </a:endParaRPr>
          </a:p>
        </p:txBody>
      </p:sp>
      <p:pic>
        <p:nvPicPr>
          <p:cNvPr id="4100" name="Picture 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100" y="6146800"/>
            <a:ext cx="1543050" cy="525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1" name="TextBox 3"/>
          <p:cNvSpPr txBox="1">
            <a:spLocks noChangeArrowheads="1"/>
          </p:cNvSpPr>
          <p:nvPr/>
        </p:nvSpPr>
        <p:spPr bwMode="auto">
          <a:xfrm>
            <a:off x="457200" y="239713"/>
            <a:ext cx="8229600" cy="1143000"/>
          </a:xfrm>
          <a:prstGeom prst="rect">
            <a:avLst/>
          </a:prstGeom>
          <a:solidFill>
            <a:srgbClr val="A793BF">
              <a:alpha val="7294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>
              <a:latin typeface="Calibri" pitchFamily="34" charset="0"/>
            </a:endParaRPr>
          </a:p>
        </p:txBody>
      </p:sp>
      <p:sp>
        <p:nvSpPr>
          <p:cNvPr id="4102" name="TextBox 4"/>
          <p:cNvSpPr txBox="1">
            <a:spLocks noChangeArrowheads="1"/>
          </p:cNvSpPr>
          <p:nvPr/>
        </p:nvSpPr>
        <p:spPr bwMode="auto">
          <a:xfrm>
            <a:off x="457200" y="418447"/>
            <a:ext cx="82296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4800" dirty="0" smtClean="0">
                <a:solidFill>
                  <a:srgbClr val="002060"/>
                </a:solidFill>
                <a:latin typeface="+mj-lt"/>
                <a:cs typeface="Arial" charset="0"/>
              </a:rPr>
              <a:t>Vomiting </a:t>
            </a:r>
            <a:endParaRPr lang="en-US" altLang="en-US" sz="4800" dirty="0">
              <a:solidFill>
                <a:srgbClr val="002060"/>
              </a:solidFill>
              <a:latin typeface="+mj-lt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0447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Content Placeholder 15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eaLnBrk="1" hangingPunct="1"/>
            <a:r>
              <a:rPr lang="en-US" altLang="en-US" sz="2800" dirty="0" smtClean="0"/>
              <a:t>Functional immaturity of LOS = episodes of inappropriate relaxation</a:t>
            </a:r>
          </a:p>
          <a:p>
            <a:pPr eaLnBrk="1" hangingPunct="1"/>
            <a:r>
              <a:rPr lang="en-US" altLang="en-US" sz="2800" dirty="0" smtClean="0"/>
              <a:t>Plus, short intra-abdominal length of </a:t>
            </a:r>
            <a:r>
              <a:rPr lang="en-US" altLang="en-US" sz="2800" dirty="0" err="1" smtClean="0"/>
              <a:t>oesophagus</a:t>
            </a:r>
            <a:endParaRPr lang="en-US" altLang="en-US" sz="2800" dirty="0"/>
          </a:p>
          <a:p>
            <a:pPr eaLnBrk="1" hangingPunct="1"/>
            <a:r>
              <a:rPr lang="en-US" altLang="en-US" sz="2800" dirty="0" smtClean="0"/>
              <a:t>Common </a:t>
            </a:r>
            <a:r>
              <a:rPr lang="en-US" altLang="en-US" sz="2800" dirty="0"/>
              <a:t>in 1st year of life </a:t>
            </a:r>
            <a:r>
              <a:rPr lang="en-US" altLang="en-US" sz="2800" dirty="0" smtClean="0">
                <a:solidFill>
                  <a:srgbClr val="FF0000"/>
                </a:solidFill>
              </a:rPr>
              <a:t>- why??</a:t>
            </a:r>
          </a:p>
          <a:p>
            <a:pPr marL="0" indent="0" eaLnBrk="1" hangingPunct="1">
              <a:buNone/>
            </a:pPr>
            <a:endParaRPr lang="en-US" altLang="en-US" sz="2800" dirty="0" smtClean="0">
              <a:solidFill>
                <a:srgbClr val="FF0000"/>
              </a:solidFill>
            </a:endParaRPr>
          </a:p>
          <a:p>
            <a:pPr marL="0" indent="0" algn="ctr" eaLnBrk="1" hangingPunct="1">
              <a:buNone/>
            </a:pPr>
            <a:r>
              <a:rPr lang="en-US" altLang="en-US" sz="2800" dirty="0" smtClean="0">
                <a:solidFill>
                  <a:srgbClr val="FF0000"/>
                </a:solidFill>
              </a:rPr>
              <a:t>Diagnosis?</a:t>
            </a:r>
          </a:p>
          <a:p>
            <a:pPr marL="0" indent="0" algn="ctr" eaLnBrk="1" hangingPunct="1">
              <a:buNone/>
            </a:pPr>
            <a:endParaRPr lang="en-US" altLang="en-US" sz="2800" dirty="0">
              <a:solidFill>
                <a:srgbClr val="FF0000"/>
              </a:solidFill>
            </a:endParaRPr>
          </a:p>
          <a:p>
            <a:pPr marL="0" indent="0" algn="ctr" eaLnBrk="1" hangingPunct="1">
              <a:buNone/>
            </a:pPr>
            <a:r>
              <a:rPr lang="en-US" altLang="en-US" sz="2800" dirty="0" smtClean="0">
                <a:solidFill>
                  <a:srgbClr val="FF0000"/>
                </a:solidFill>
              </a:rPr>
              <a:t>Management?</a:t>
            </a:r>
          </a:p>
          <a:p>
            <a:pPr marL="0" indent="0" algn="ctr" eaLnBrk="1" hangingPunct="1">
              <a:buNone/>
            </a:pPr>
            <a:r>
              <a:rPr lang="en-US" altLang="en-US" sz="2800" dirty="0" smtClean="0"/>
              <a:t>= conservative, medical, surgical</a:t>
            </a:r>
            <a:endParaRPr lang="en-US" altLang="en-US" sz="2800" dirty="0"/>
          </a:p>
          <a:p>
            <a:pPr eaLnBrk="1" hangingPunct="1"/>
            <a:endParaRPr lang="en-US" altLang="en-US" sz="2800" dirty="0" smtClean="0"/>
          </a:p>
        </p:txBody>
      </p:sp>
      <p:sp>
        <p:nvSpPr>
          <p:cNvPr id="4099" name="TextBox 10"/>
          <p:cNvSpPr txBox="1">
            <a:spLocks noChangeArrowheads="1"/>
          </p:cNvSpPr>
          <p:nvPr/>
        </p:nvSpPr>
        <p:spPr bwMode="auto">
          <a:xfrm>
            <a:off x="1708150" y="6394450"/>
            <a:ext cx="5065713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GB" altLang="en-US" sz="1200">
                <a:latin typeface="Calibri" pitchFamily="34" charset="0"/>
              </a:rPr>
              <a:t>The Peer Teaching Society is not liable for false or misleading information…</a:t>
            </a:r>
            <a:endParaRPr lang="en-US" altLang="en-US" sz="1200">
              <a:latin typeface="Calibri" pitchFamily="34" charset="0"/>
            </a:endParaRPr>
          </a:p>
        </p:txBody>
      </p:sp>
      <p:pic>
        <p:nvPicPr>
          <p:cNvPr id="4100" name="Picture 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100" y="6146800"/>
            <a:ext cx="1543050" cy="525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1" name="TextBox 3"/>
          <p:cNvSpPr txBox="1">
            <a:spLocks noChangeArrowheads="1"/>
          </p:cNvSpPr>
          <p:nvPr/>
        </p:nvSpPr>
        <p:spPr bwMode="auto">
          <a:xfrm>
            <a:off x="457200" y="239713"/>
            <a:ext cx="8229600" cy="1143000"/>
          </a:xfrm>
          <a:prstGeom prst="rect">
            <a:avLst/>
          </a:prstGeom>
          <a:solidFill>
            <a:srgbClr val="A793BF">
              <a:alpha val="7294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>
              <a:latin typeface="Calibri" pitchFamily="34" charset="0"/>
            </a:endParaRPr>
          </a:p>
        </p:txBody>
      </p:sp>
      <p:sp>
        <p:nvSpPr>
          <p:cNvPr id="4102" name="TextBox 4"/>
          <p:cNvSpPr txBox="1">
            <a:spLocks noChangeArrowheads="1"/>
          </p:cNvSpPr>
          <p:nvPr/>
        </p:nvSpPr>
        <p:spPr bwMode="auto">
          <a:xfrm>
            <a:off x="457200" y="418447"/>
            <a:ext cx="82296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4800" dirty="0" smtClean="0">
                <a:solidFill>
                  <a:srgbClr val="002060"/>
                </a:solidFill>
                <a:latin typeface="+mj-lt"/>
                <a:cs typeface="Arial" charset="0"/>
              </a:rPr>
              <a:t>Gastro-</a:t>
            </a:r>
            <a:r>
              <a:rPr lang="en-US" altLang="en-US" sz="4800" dirty="0" err="1" smtClean="0">
                <a:solidFill>
                  <a:srgbClr val="002060"/>
                </a:solidFill>
                <a:latin typeface="+mj-lt"/>
                <a:cs typeface="Arial" charset="0"/>
              </a:rPr>
              <a:t>Oesophageal</a:t>
            </a:r>
            <a:r>
              <a:rPr lang="en-US" altLang="en-US" sz="4800" dirty="0" smtClean="0">
                <a:solidFill>
                  <a:srgbClr val="002060"/>
                </a:solidFill>
                <a:latin typeface="+mj-lt"/>
                <a:cs typeface="Arial" charset="0"/>
              </a:rPr>
              <a:t> Reflux </a:t>
            </a:r>
            <a:endParaRPr lang="en-US" altLang="en-US" sz="4800" dirty="0">
              <a:solidFill>
                <a:srgbClr val="002060"/>
              </a:solidFill>
              <a:latin typeface="+mj-lt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71072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Content Placeholder 1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eaLnBrk="1" hangingPunct="1">
              <a:buNone/>
            </a:pPr>
            <a:r>
              <a:rPr lang="en-US" altLang="en-US" sz="2800" dirty="0" smtClean="0"/>
              <a:t>She explains that ‘her tummy feels hard’. </a:t>
            </a:r>
            <a:r>
              <a:rPr lang="en-US" altLang="en-US" sz="2800" dirty="0" smtClean="0">
                <a:solidFill>
                  <a:srgbClr val="FF0000"/>
                </a:solidFill>
              </a:rPr>
              <a:t>What might she be referring to? </a:t>
            </a:r>
          </a:p>
          <a:p>
            <a:pPr marL="0" indent="0" eaLnBrk="1" hangingPunct="1">
              <a:buNone/>
            </a:pPr>
            <a:endParaRPr lang="en-US" altLang="en-US" sz="2800" dirty="0" smtClean="0"/>
          </a:p>
          <a:p>
            <a:pPr eaLnBrk="1" hangingPunct="1"/>
            <a:r>
              <a:rPr lang="en-US" altLang="en-US" sz="2800" dirty="0" smtClean="0"/>
              <a:t>? Pyloric stenosis</a:t>
            </a:r>
          </a:p>
          <a:p>
            <a:pPr eaLnBrk="1" hangingPunct="1"/>
            <a:r>
              <a:rPr lang="en-US" altLang="en-US" sz="2800" dirty="0" smtClean="0"/>
              <a:t>? </a:t>
            </a:r>
            <a:r>
              <a:rPr lang="en-US" altLang="en-US" sz="2800" dirty="0" err="1" smtClean="0"/>
              <a:t>Hirschsprung’s</a:t>
            </a:r>
            <a:r>
              <a:rPr lang="en-US" altLang="en-US" sz="2800" dirty="0" smtClean="0"/>
              <a:t> disease</a:t>
            </a:r>
          </a:p>
          <a:p>
            <a:pPr eaLnBrk="1" hangingPunct="1"/>
            <a:r>
              <a:rPr lang="en-US" altLang="en-US" sz="2800" dirty="0" smtClean="0"/>
              <a:t>Etc…(will talk about later)</a:t>
            </a:r>
            <a:endParaRPr lang="en-US" altLang="en-US" sz="2800" dirty="0"/>
          </a:p>
          <a:p>
            <a:pPr marL="0" indent="0" eaLnBrk="1" hangingPunct="1">
              <a:buNone/>
            </a:pPr>
            <a:endParaRPr lang="en-US" altLang="en-US" sz="2800" dirty="0" smtClean="0"/>
          </a:p>
        </p:txBody>
      </p:sp>
      <p:sp>
        <p:nvSpPr>
          <p:cNvPr id="4099" name="TextBox 10"/>
          <p:cNvSpPr txBox="1">
            <a:spLocks noChangeArrowheads="1"/>
          </p:cNvSpPr>
          <p:nvPr/>
        </p:nvSpPr>
        <p:spPr bwMode="auto">
          <a:xfrm>
            <a:off x="1708150" y="6394450"/>
            <a:ext cx="5065713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GB" altLang="en-US" sz="1200">
                <a:latin typeface="Calibri" pitchFamily="34" charset="0"/>
              </a:rPr>
              <a:t>The Peer Teaching Society is not liable for false or misleading information…</a:t>
            </a:r>
            <a:endParaRPr lang="en-US" altLang="en-US" sz="1200">
              <a:latin typeface="Calibri" pitchFamily="34" charset="0"/>
            </a:endParaRPr>
          </a:p>
        </p:txBody>
      </p:sp>
      <p:pic>
        <p:nvPicPr>
          <p:cNvPr id="4100" name="Picture 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100" y="6146800"/>
            <a:ext cx="1543050" cy="525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1" name="TextBox 3"/>
          <p:cNvSpPr txBox="1">
            <a:spLocks noChangeArrowheads="1"/>
          </p:cNvSpPr>
          <p:nvPr/>
        </p:nvSpPr>
        <p:spPr bwMode="auto">
          <a:xfrm>
            <a:off x="457200" y="239713"/>
            <a:ext cx="8229600" cy="1143000"/>
          </a:xfrm>
          <a:prstGeom prst="rect">
            <a:avLst/>
          </a:prstGeom>
          <a:solidFill>
            <a:srgbClr val="A793BF">
              <a:alpha val="7294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>
              <a:latin typeface="Calibri" pitchFamily="34" charset="0"/>
            </a:endParaRPr>
          </a:p>
        </p:txBody>
      </p:sp>
      <p:sp>
        <p:nvSpPr>
          <p:cNvPr id="4102" name="TextBox 4"/>
          <p:cNvSpPr txBox="1">
            <a:spLocks noChangeArrowheads="1"/>
          </p:cNvSpPr>
          <p:nvPr/>
        </p:nvSpPr>
        <p:spPr bwMode="auto">
          <a:xfrm>
            <a:off x="457200" y="418447"/>
            <a:ext cx="82296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4800" dirty="0" smtClean="0">
                <a:solidFill>
                  <a:srgbClr val="002060"/>
                </a:solidFill>
                <a:latin typeface="+mj-lt"/>
                <a:cs typeface="Arial" charset="0"/>
              </a:rPr>
              <a:t>Vomiting </a:t>
            </a:r>
            <a:endParaRPr lang="en-US" altLang="en-US" sz="4800" dirty="0">
              <a:solidFill>
                <a:srgbClr val="002060"/>
              </a:solidFill>
              <a:latin typeface="+mj-lt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92587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Content Placeholder 1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sz="2700" dirty="0" smtClean="0"/>
              <a:t>Hypertrophy of pylorus = gastric outlet obstruction</a:t>
            </a:r>
          </a:p>
          <a:p>
            <a:pPr eaLnBrk="1" hangingPunct="1"/>
            <a:r>
              <a:rPr lang="en-US" altLang="en-US" sz="2700" b="1" dirty="0" smtClean="0"/>
              <a:t>2-7 weeks </a:t>
            </a:r>
            <a:r>
              <a:rPr lang="en-US" altLang="en-US" sz="2700" dirty="0" smtClean="0"/>
              <a:t>of age</a:t>
            </a:r>
          </a:p>
          <a:p>
            <a:pPr eaLnBrk="1" hangingPunct="1"/>
            <a:r>
              <a:rPr lang="en-US" altLang="en-US" sz="2700" dirty="0" smtClean="0"/>
              <a:t>Commoner in boys (4:1), first-borns </a:t>
            </a:r>
          </a:p>
          <a:p>
            <a:pPr eaLnBrk="1" hangingPunct="1"/>
            <a:r>
              <a:rPr lang="en-US" altLang="en-US" sz="2700" dirty="0" smtClean="0"/>
              <a:t>May be FH (esp. on maternal side)</a:t>
            </a:r>
          </a:p>
          <a:p>
            <a:pPr eaLnBrk="1" hangingPunct="1"/>
            <a:r>
              <a:rPr lang="en-US" altLang="en-US" sz="2700" dirty="0" smtClean="0">
                <a:solidFill>
                  <a:srgbClr val="FF0000"/>
                </a:solidFill>
              </a:rPr>
              <a:t>Clinical features;</a:t>
            </a:r>
          </a:p>
          <a:p>
            <a:pPr lvl="1" eaLnBrk="1" hangingPunct="1"/>
            <a:r>
              <a:rPr lang="en-US" altLang="en-US" sz="2200" b="1" dirty="0" smtClean="0"/>
              <a:t>Projectile</a:t>
            </a:r>
            <a:r>
              <a:rPr lang="en-US" altLang="en-US" sz="2200" dirty="0" smtClean="0"/>
              <a:t> vomiting </a:t>
            </a:r>
          </a:p>
          <a:p>
            <a:pPr lvl="1" eaLnBrk="1" hangingPunct="1"/>
            <a:r>
              <a:rPr lang="en-US" altLang="en-US" sz="2200" dirty="0" smtClean="0"/>
              <a:t>NOT bile-stained</a:t>
            </a:r>
          </a:p>
          <a:p>
            <a:pPr lvl="1" eaLnBrk="1" hangingPunct="1"/>
            <a:r>
              <a:rPr lang="en-US" altLang="en-US" sz="2200" dirty="0" smtClean="0"/>
              <a:t>Increases in severity and frequency with time</a:t>
            </a:r>
          </a:p>
          <a:p>
            <a:pPr lvl="1" eaLnBrk="1" hangingPunct="1"/>
            <a:r>
              <a:rPr lang="en-US" altLang="en-US" sz="2200" dirty="0" smtClean="0"/>
              <a:t>Constant hunger</a:t>
            </a:r>
          </a:p>
          <a:p>
            <a:pPr lvl="1" eaLnBrk="1" hangingPunct="1"/>
            <a:r>
              <a:rPr lang="en-US" altLang="en-US" sz="2200" dirty="0" smtClean="0"/>
              <a:t>Weight loss/poor weight gain (if delayed presentation)</a:t>
            </a:r>
          </a:p>
        </p:txBody>
      </p:sp>
      <p:sp>
        <p:nvSpPr>
          <p:cNvPr id="5123" name="TextBox 10"/>
          <p:cNvSpPr txBox="1">
            <a:spLocks noChangeArrowheads="1"/>
          </p:cNvSpPr>
          <p:nvPr/>
        </p:nvSpPr>
        <p:spPr bwMode="auto">
          <a:xfrm>
            <a:off x="1708150" y="6394450"/>
            <a:ext cx="5065713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GB" altLang="en-US" sz="1200">
                <a:latin typeface="Calibri" pitchFamily="34" charset="0"/>
              </a:rPr>
              <a:t>The Peer Teaching Society is not liable for false or misleading information…</a:t>
            </a:r>
            <a:endParaRPr lang="en-US" altLang="en-US" sz="1200">
              <a:latin typeface="Calibri" pitchFamily="34" charset="0"/>
            </a:endParaRPr>
          </a:p>
        </p:txBody>
      </p:sp>
      <p:pic>
        <p:nvPicPr>
          <p:cNvPr id="5124" name="Picture 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100" y="6146800"/>
            <a:ext cx="1543050" cy="525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5" name="TextBox 3"/>
          <p:cNvSpPr txBox="1">
            <a:spLocks noChangeArrowheads="1"/>
          </p:cNvSpPr>
          <p:nvPr/>
        </p:nvSpPr>
        <p:spPr bwMode="auto">
          <a:xfrm>
            <a:off x="457200" y="239713"/>
            <a:ext cx="8229600" cy="1143000"/>
          </a:xfrm>
          <a:prstGeom prst="rect">
            <a:avLst/>
          </a:prstGeom>
          <a:solidFill>
            <a:srgbClr val="A793BF">
              <a:alpha val="7294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>
              <a:latin typeface="Calibri" pitchFamily="34" charset="0"/>
            </a:endParaRPr>
          </a:p>
        </p:txBody>
      </p:sp>
      <p:sp>
        <p:nvSpPr>
          <p:cNvPr id="5126" name="TextBox 4"/>
          <p:cNvSpPr txBox="1">
            <a:spLocks noChangeArrowheads="1"/>
          </p:cNvSpPr>
          <p:nvPr/>
        </p:nvSpPr>
        <p:spPr bwMode="auto">
          <a:xfrm>
            <a:off x="457200" y="405000"/>
            <a:ext cx="82296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4800" dirty="0" smtClean="0">
                <a:solidFill>
                  <a:srgbClr val="002060"/>
                </a:solidFill>
                <a:latin typeface="+mn-lt"/>
                <a:cs typeface="Arial" charset="0"/>
              </a:rPr>
              <a:t>Pyloric Stenosis</a:t>
            </a:r>
            <a:endParaRPr lang="en-US" altLang="en-US" sz="4800" dirty="0">
              <a:solidFill>
                <a:srgbClr val="002060"/>
              </a:solidFill>
              <a:latin typeface="+mn-lt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88472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Content Placeholder 1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 eaLnBrk="1" hangingPunct="1">
              <a:buNone/>
            </a:pPr>
            <a:endParaRPr lang="en-US" altLang="en-US" sz="2600" dirty="0" smtClean="0">
              <a:solidFill>
                <a:srgbClr val="FF0000"/>
              </a:solidFill>
            </a:endParaRPr>
          </a:p>
          <a:p>
            <a:pPr marL="0" indent="0" algn="ctr" eaLnBrk="1" hangingPunct="1">
              <a:buNone/>
            </a:pPr>
            <a:r>
              <a:rPr lang="en-US" altLang="en-US" sz="2600" dirty="0" smtClean="0">
                <a:solidFill>
                  <a:srgbClr val="FF0000"/>
                </a:solidFill>
              </a:rPr>
              <a:t>What is the characteristic electrolyte disturbance?</a:t>
            </a:r>
          </a:p>
          <a:p>
            <a:pPr marL="0" indent="0" algn="ctr" eaLnBrk="1" hangingPunct="1">
              <a:buNone/>
            </a:pPr>
            <a:r>
              <a:rPr lang="en-US" altLang="en-US" sz="2600" dirty="0" smtClean="0"/>
              <a:t>= </a:t>
            </a:r>
            <a:r>
              <a:rPr lang="en-US" altLang="en-US" sz="2600" dirty="0" err="1" smtClean="0"/>
              <a:t>hypochloraemic</a:t>
            </a:r>
            <a:r>
              <a:rPr lang="en-US" altLang="en-US" sz="2600" dirty="0" smtClean="0"/>
              <a:t>, </a:t>
            </a:r>
            <a:r>
              <a:rPr lang="en-US" altLang="en-US" sz="2600" dirty="0" err="1" smtClean="0"/>
              <a:t>hypokalaemic</a:t>
            </a:r>
            <a:r>
              <a:rPr lang="en-US" altLang="en-US" sz="2600" dirty="0" smtClean="0"/>
              <a:t> metabolic alkalosis</a:t>
            </a:r>
          </a:p>
          <a:p>
            <a:pPr marL="0" indent="0" algn="ctr" eaLnBrk="1" hangingPunct="1">
              <a:buNone/>
            </a:pPr>
            <a:endParaRPr lang="en-US" altLang="en-US" sz="2600" dirty="0"/>
          </a:p>
          <a:p>
            <a:pPr marL="0" indent="0" algn="ctr" eaLnBrk="1" hangingPunct="1">
              <a:buNone/>
            </a:pPr>
            <a:r>
              <a:rPr lang="en-US" altLang="en-US" sz="2600" dirty="0" smtClean="0">
                <a:solidFill>
                  <a:srgbClr val="FF0000"/>
                </a:solidFill>
              </a:rPr>
              <a:t>Diagnosis? </a:t>
            </a:r>
            <a:endParaRPr lang="en-US" altLang="en-US" sz="2600" dirty="0">
              <a:solidFill>
                <a:srgbClr val="FF0000"/>
              </a:solidFill>
            </a:endParaRPr>
          </a:p>
          <a:p>
            <a:pPr marL="0" indent="0" algn="ctr" eaLnBrk="1" hangingPunct="1">
              <a:buNone/>
            </a:pPr>
            <a:r>
              <a:rPr lang="en-US" altLang="en-US" sz="2600" dirty="0" smtClean="0"/>
              <a:t>= Test feed, USS</a:t>
            </a:r>
          </a:p>
          <a:p>
            <a:pPr marL="0" indent="0" algn="ctr" eaLnBrk="1" hangingPunct="1">
              <a:buNone/>
            </a:pPr>
            <a:endParaRPr lang="en-US" altLang="en-US" sz="2600" dirty="0">
              <a:solidFill>
                <a:srgbClr val="FF0000"/>
              </a:solidFill>
            </a:endParaRPr>
          </a:p>
          <a:p>
            <a:pPr marL="0" indent="0" algn="ctr" eaLnBrk="1" hangingPunct="1">
              <a:buNone/>
            </a:pPr>
            <a:r>
              <a:rPr lang="en-US" altLang="en-US" sz="2600" dirty="0" smtClean="0">
                <a:solidFill>
                  <a:srgbClr val="FF0000"/>
                </a:solidFill>
              </a:rPr>
              <a:t>Management?</a:t>
            </a:r>
          </a:p>
          <a:p>
            <a:pPr marL="0" indent="0" algn="ctr" eaLnBrk="1" hangingPunct="1">
              <a:buNone/>
            </a:pPr>
            <a:r>
              <a:rPr lang="en-US" altLang="en-US" sz="2600" dirty="0" smtClean="0"/>
              <a:t>= </a:t>
            </a:r>
            <a:r>
              <a:rPr lang="en-US" altLang="en-US" sz="2600" dirty="0" err="1" smtClean="0"/>
              <a:t>pyloromyotomy</a:t>
            </a:r>
            <a:r>
              <a:rPr lang="en-US" altLang="en-US" sz="2600" dirty="0" smtClean="0"/>
              <a:t>/</a:t>
            </a:r>
            <a:r>
              <a:rPr lang="en-US" altLang="en-US" sz="2600" dirty="0" err="1" smtClean="0"/>
              <a:t>Ramstedt’s</a:t>
            </a:r>
            <a:r>
              <a:rPr lang="en-US" altLang="en-US" sz="2600" dirty="0" smtClean="0"/>
              <a:t> procedure</a:t>
            </a:r>
          </a:p>
        </p:txBody>
      </p:sp>
      <p:sp>
        <p:nvSpPr>
          <p:cNvPr id="5123" name="TextBox 10"/>
          <p:cNvSpPr txBox="1">
            <a:spLocks noChangeArrowheads="1"/>
          </p:cNvSpPr>
          <p:nvPr/>
        </p:nvSpPr>
        <p:spPr bwMode="auto">
          <a:xfrm>
            <a:off x="1708150" y="6394450"/>
            <a:ext cx="5065713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GB" altLang="en-US" sz="1200">
                <a:latin typeface="Calibri" pitchFamily="34" charset="0"/>
              </a:rPr>
              <a:t>The Peer Teaching Society is not liable for false or misleading information…</a:t>
            </a:r>
            <a:endParaRPr lang="en-US" altLang="en-US" sz="1200">
              <a:latin typeface="Calibri" pitchFamily="34" charset="0"/>
            </a:endParaRPr>
          </a:p>
        </p:txBody>
      </p:sp>
      <p:pic>
        <p:nvPicPr>
          <p:cNvPr id="5124" name="Picture 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100" y="6146800"/>
            <a:ext cx="1543050" cy="525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5" name="TextBox 3"/>
          <p:cNvSpPr txBox="1">
            <a:spLocks noChangeArrowheads="1"/>
          </p:cNvSpPr>
          <p:nvPr/>
        </p:nvSpPr>
        <p:spPr bwMode="auto">
          <a:xfrm>
            <a:off x="457200" y="239713"/>
            <a:ext cx="8229600" cy="1143000"/>
          </a:xfrm>
          <a:prstGeom prst="rect">
            <a:avLst/>
          </a:prstGeom>
          <a:solidFill>
            <a:srgbClr val="A793BF">
              <a:alpha val="7294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>
              <a:latin typeface="Calibri" pitchFamily="34" charset="0"/>
            </a:endParaRPr>
          </a:p>
        </p:txBody>
      </p:sp>
      <p:sp>
        <p:nvSpPr>
          <p:cNvPr id="5126" name="TextBox 4"/>
          <p:cNvSpPr txBox="1">
            <a:spLocks noChangeArrowheads="1"/>
          </p:cNvSpPr>
          <p:nvPr/>
        </p:nvSpPr>
        <p:spPr bwMode="auto">
          <a:xfrm>
            <a:off x="457200" y="405000"/>
            <a:ext cx="82296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4800" dirty="0" smtClean="0">
                <a:solidFill>
                  <a:srgbClr val="002060"/>
                </a:solidFill>
                <a:latin typeface="+mn-lt"/>
                <a:cs typeface="Arial" charset="0"/>
              </a:rPr>
              <a:t>Pyloric Stenosis</a:t>
            </a:r>
            <a:endParaRPr lang="en-US" altLang="en-US" sz="4800" dirty="0">
              <a:solidFill>
                <a:srgbClr val="002060"/>
              </a:solidFill>
              <a:latin typeface="+mn-lt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04849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     </a:t>
            </a:r>
          </a:p>
        </p:txBody>
      </p:sp>
      <p:sp>
        <p:nvSpPr>
          <p:cNvPr id="2054" name="TextBox 19"/>
          <p:cNvSpPr txBox="1">
            <a:spLocks noChangeArrowheads="1"/>
          </p:cNvSpPr>
          <p:nvPr/>
        </p:nvSpPr>
        <p:spPr bwMode="auto">
          <a:xfrm>
            <a:off x="3371850" y="6440488"/>
            <a:ext cx="5064125" cy="27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sz="1200" dirty="0">
                <a:latin typeface="Calibri" pitchFamily="34" charset="0"/>
              </a:rPr>
              <a:t>The Peer Teaching Society is not liable for false or misleading information…</a:t>
            </a:r>
            <a:endParaRPr lang="en-US" sz="1200" dirty="0">
              <a:latin typeface="Calibri" pitchFamily="34" charset="0"/>
            </a:endParaRPr>
          </a:p>
        </p:txBody>
      </p:sp>
      <p:pic>
        <p:nvPicPr>
          <p:cNvPr id="2055" name="Picture 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5100" y="5580063"/>
            <a:ext cx="3206750" cy="109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AKA</a:t>
            </a:r>
          </a:p>
          <a:p>
            <a:r>
              <a:rPr lang="en-GB" dirty="0" smtClean="0"/>
              <a:t>Modes of transmission</a:t>
            </a:r>
          </a:p>
          <a:p>
            <a:r>
              <a:rPr lang="en-GB" dirty="0" smtClean="0"/>
              <a:t>Symptoms</a:t>
            </a:r>
          </a:p>
          <a:p>
            <a:r>
              <a:rPr lang="en-GB" dirty="0" smtClean="0"/>
              <a:t>What’s the big deal? Which groups of patients do we NOT want to get this?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827584" y="404664"/>
            <a:ext cx="655272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dirty="0" smtClean="0"/>
              <a:t>Parvovirus B19</a:t>
            </a:r>
            <a:endParaRPr lang="en-GB" sz="4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Content Placeholder 1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sz="2800" dirty="0" smtClean="0"/>
              <a:t>= Absence of </a:t>
            </a:r>
            <a:r>
              <a:rPr lang="en-US" altLang="en-US" sz="2800" dirty="0" err="1" smtClean="0"/>
              <a:t>gangion</a:t>
            </a:r>
            <a:r>
              <a:rPr lang="en-US" altLang="en-US" sz="2800" dirty="0" smtClean="0"/>
              <a:t> cells from </a:t>
            </a:r>
            <a:r>
              <a:rPr lang="en-US" altLang="en-US" sz="2800" b="1" dirty="0" err="1" smtClean="0"/>
              <a:t>myenteric</a:t>
            </a:r>
            <a:r>
              <a:rPr lang="en-US" altLang="en-US" sz="2800" dirty="0" smtClean="0"/>
              <a:t> + </a:t>
            </a:r>
            <a:r>
              <a:rPr lang="en-US" altLang="en-US" sz="2800" b="1" dirty="0" err="1" smtClean="0"/>
              <a:t>submucosal</a:t>
            </a:r>
            <a:r>
              <a:rPr lang="en-US" altLang="en-US" sz="2800" dirty="0" smtClean="0"/>
              <a:t> plexuses  (part of large bowel)</a:t>
            </a:r>
          </a:p>
          <a:p>
            <a:pPr eaLnBrk="1" hangingPunct="1"/>
            <a:r>
              <a:rPr lang="en-US" altLang="en-US" sz="2800" dirty="0" smtClean="0"/>
              <a:t>Narrow, contracted segment -&gt; normally innervated, dilated region proximally</a:t>
            </a:r>
          </a:p>
          <a:p>
            <a:pPr eaLnBrk="1" hangingPunct="1"/>
            <a:r>
              <a:rPr lang="en-US" altLang="en-US" sz="2800" dirty="0" smtClean="0"/>
              <a:t>Usually present in </a:t>
            </a:r>
            <a:r>
              <a:rPr lang="en-US" altLang="en-US" sz="2800" b="1" dirty="0" smtClean="0"/>
              <a:t>neonatal period</a:t>
            </a:r>
            <a:r>
              <a:rPr lang="en-US" altLang="en-US" sz="2800" dirty="0" smtClean="0"/>
              <a:t>;</a:t>
            </a:r>
          </a:p>
          <a:p>
            <a:pPr lvl="1" eaLnBrk="1" hangingPunct="1"/>
            <a:r>
              <a:rPr lang="en-US" altLang="en-US" sz="2400" dirty="0" smtClean="0"/>
              <a:t>Intestinal obstruction</a:t>
            </a:r>
          </a:p>
          <a:p>
            <a:pPr lvl="1" eaLnBrk="1" hangingPunct="1"/>
            <a:r>
              <a:rPr lang="en-US" altLang="en-US" sz="2400" dirty="0" smtClean="0"/>
              <a:t>Failure to pass meconium in first 24h</a:t>
            </a:r>
          </a:p>
          <a:p>
            <a:pPr lvl="1" eaLnBrk="1" hangingPunct="1"/>
            <a:r>
              <a:rPr lang="en-US" altLang="en-US" sz="2400" dirty="0" smtClean="0"/>
              <a:t>Abdominal distension</a:t>
            </a:r>
          </a:p>
          <a:p>
            <a:pPr lvl="1" eaLnBrk="1" hangingPunct="1"/>
            <a:r>
              <a:rPr lang="en-US" altLang="en-US" sz="2400" dirty="0" smtClean="0"/>
              <a:t>Later, BILE-stained vomit</a:t>
            </a:r>
            <a:endParaRPr lang="en-US" altLang="en-US" sz="2400" dirty="0" smtClean="0">
              <a:solidFill>
                <a:srgbClr val="FF0000"/>
              </a:solidFill>
            </a:endParaRPr>
          </a:p>
          <a:p>
            <a:pPr lvl="1" eaLnBrk="1" hangingPunct="1"/>
            <a:endParaRPr lang="en-US" altLang="en-US" sz="2400" dirty="0" smtClean="0"/>
          </a:p>
        </p:txBody>
      </p:sp>
      <p:sp>
        <p:nvSpPr>
          <p:cNvPr id="5123" name="TextBox 10"/>
          <p:cNvSpPr txBox="1">
            <a:spLocks noChangeArrowheads="1"/>
          </p:cNvSpPr>
          <p:nvPr/>
        </p:nvSpPr>
        <p:spPr bwMode="auto">
          <a:xfrm>
            <a:off x="1708150" y="6394450"/>
            <a:ext cx="5065713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GB" altLang="en-US" sz="1200">
                <a:latin typeface="Calibri" pitchFamily="34" charset="0"/>
              </a:rPr>
              <a:t>The Peer Teaching Society is not liable for false or misleading information…</a:t>
            </a:r>
            <a:endParaRPr lang="en-US" altLang="en-US" sz="1200">
              <a:latin typeface="Calibri" pitchFamily="34" charset="0"/>
            </a:endParaRPr>
          </a:p>
        </p:txBody>
      </p:sp>
      <p:pic>
        <p:nvPicPr>
          <p:cNvPr id="5124" name="Picture 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100" y="6146800"/>
            <a:ext cx="1543050" cy="525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5" name="TextBox 3"/>
          <p:cNvSpPr txBox="1">
            <a:spLocks noChangeArrowheads="1"/>
          </p:cNvSpPr>
          <p:nvPr/>
        </p:nvSpPr>
        <p:spPr bwMode="auto">
          <a:xfrm>
            <a:off x="457200" y="239713"/>
            <a:ext cx="8229600" cy="1143000"/>
          </a:xfrm>
          <a:prstGeom prst="rect">
            <a:avLst/>
          </a:prstGeom>
          <a:solidFill>
            <a:srgbClr val="A793BF">
              <a:alpha val="7294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>
              <a:latin typeface="Calibri" pitchFamily="34" charset="0"/>
            </a:endParaRPr>
          </a:p>
        </p:txBody>
      </p:sp>
      <p:sp>
        <p:nvSpPr>
          <p:cNvPr id="5126" name="TextBox 4"/>
          <p:cNvSpPr txBox="1">
            <a:spLocks noChangeArrowheads="1"/>
          </p:cNvSpPr>
          <p:nvPr/>
        </p:nvSpPr>
        <p:spPr bwMode="auto">
          <a:xfrm>
            <a:off x="457200" y="405000"/>
            <a:ext cx="82296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4800" dirty="0" err="1" smtClean="0">
                <a:solidFill>
                  <a:srgbClr val="002060"/>
                </a:solidFill>
                <a:latin typeface="+mn-lt"/>
                <a:cs typeface="Arial" charset="0"/>
              </a:rPr>
              <a:t>Hirshsprung’s</a:t>
            </a:r>
            <a:r>
              <a:rPr lang="en-US" altLang="en-US" sz="4800" dirty="0" smtClean="0">
                <a:solidFill>
                  <a:srgbClr val="002060"/>
                </a:solidFill>
                <a:latin typeface="+mn-lt"/>
                <a:cs typeface="Arial" charset="0"/>
              </a:rPr>
              <a:t> Disease</a:t>
            </a:r>
            <a:endParaRPr lang="en-US" altLang="en-US" sz="4800" dirty="0">
              <a:solidFill>
                <a:srgbClr val="002060"/>
              </a:solidFill>
              <a:latin typeface="+mn-lt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13813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Content Placeholder 1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lvl="1" indent="0" algn="ctr" eaLnBrk="1" hangingPunct="1">
              <a:buNone/>
            </a:pPr>
            <a:r>
              <a:rPr lang="en-US" altLang="en-US" dirty="0" smtClean="0">
                <a:solidFill>
                  <a:srgbClr val="FF0000"/>
                </a:solidFill>
              </a:rPr>
              <a:t>Important examination?</a:t>
            </a:r>
          </a:p>
          <a:p>
            <a:pPr marL="457200" lvl="1" indent="0" algn="ctr" eaLnBrk="1" hangingPunct="1">
              <a:buNone/>
            </a:pPr>
            <a:r>
              <a:rPr lang="en-US" altLang="en-US" dirty="0" smtClean="0"/>
              <a:t>= DRE</a:t>
            </a:r>
          </a:p>
          <a:p>
            <a:pPr marL="457200" lvl="1" indent="0" algn="ctr" eaLnBrk="1" hangingPunct="1">
              <a:buNone/>
            </a:pPr>
            <a:endParaRPr lang="en-US" altLang="en-US" dirty="0">
              <a:solidFill>
                <a:srgbClr val="FF0000"/>
              </a:solidFill>
            </a:endParaRPr>
          </a:p>
          <a:p>
            <a:pPr marL="457200" lvl="1" indent="0" algn="ctr" eaLnBrk="1" hangingPunct="1">
              <a:buNone/>
            </a:pPr>
            <a:r>
              <a:rPr lang="en-US" altLang="en-US" dirty="0" smtClean="0">
                <a:solidFill>
                  <a:srgbClr val="FF0000"/>
                </a:solidFill>
              </a:rPr>
              <a:t>Diagnosis?</a:t>
            </a:r>
          </a:p>
          <a:p>
            <a:pPr marL="457200" lvl="1" indent="0" algn="ctr" eaLnBrk="1" hangingPunct="1">
              <a:buNone/>
            </a:pPr>
            <a:r>
              <a:rPr lang="en-US" altLang="en-US" dirty="0" smtClean="0"/>
              <a:t>= Suction rectal biopsy</a:t>
            </a:r>
          </a:p>
          <a:p>
            <a:pPr marL="457200" lvl="1" indent="0" algn="ctr" eaLnBrk="1" hangingPunct="1">
              <a:buNone/>
            </a:pPr>
            <a:endParaRPr lang="en-US" altLang="en-US" dirty="0">
              <a:solidFill>
                <a:srgbClr val="FF0000"/>
              </a:solidFill>
            </a:endParaRPr>
          </a:p>
          <a:p>
            <a:pPr marL="457200" lvl="1" indent="0" algn="ctr" eaLnBrk="1" hangingPunct="1">
              <a:buNone/>
            </a:pPr>
            <a:r>
              <a:rPr lang="en-US" altLang="en-US" dirty="0" smtClean="0">
                <a:solidFill>
                  <a:srgbClr val="FF0000"/>
                </a:solidFill>
              </a:rPr>
              <a:t>Management?</a:t>
            </a:r>
          </a:p>
          <a:p>
            <a:pPr marL="457200" lvl="1" indent="0" algn="ctr" eaLnBrk="1" hangingPunct="1">
              <a:buNone/>
            </a:pPr>
            <a:r>
              <a:rPr lang="en-US" altLang="en-US" dirty="0" smtClean="0"/>
              <a:t>= Surgical</a:t>
            </a:r>
          </a:p>
          <a:p>
            <a:pPr lvl="1" eaLnBrk="1" hangingPunct="1"/>
            <a:endParaRPr lang="en-US" altLang="en-US" dirty="0" smtClean="0"/>
          </a:p>
        </p:txBody>
      </p:sp>
      <p:sp>
        <p:nvSpPr>
          <p:cNvPr id="5123" name="TextBox 10"/>
          <p:cNvSpPr txBox="1">
            <a:spLocks noChangeArrowheads="1"/>
          </p:cNvSpPr>
          <p:nvPr/>
        </p:nvSpPr>
        <p:spPr bwMode="auto">
          <a:xfrm>
            <a:off x="1708150" y="6394450"/>
            <a:ext cx="5065713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GB" altLang="en-US" sz="1200">
                <a:latin typeface="Calibri" pitchFamily="34" charset="0"/>
              </a:rPr>
              <a:t>The Peer Teaching Society is not liable for false or misleading information…</a:t>
            </a:r>
            <a:endParaRPr lang="en-US" altLang="en-US" sz="1200">
              <a:latin typeface="Calibri" pitchFamily="34" charset="0"/>
            </a:endParaRPr>
          </a:p>
        </p:txBody>
      </p:sp>
      <p:pic>
        <p:nvPicPr>
          <p:cNvPr id="5124" name="Picture 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100" y="6146800"/>
            <a:ext cx="1543050" cy="525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5" name="TextBox 3"/>
          <p:cNvSpPr txBox="1">
            <a:spLocks noChangeArrowheads="1"/>
          </p:cNvSpPr>
          <p:nvPr/>
        </p:nvSpPr>
        <p:spPr bwMode="auto">
          <a:xfrm>
            <a:off x="457200" y="239713"/>
            <a:ext cx="8229600" cy="1143000"/>
          </a:xfrm>
          <a:prstGeom prst="rect">
            <a:avLst/>
          </a:prstGeom>
          <a:solidFill>
            <a:srgbClr val="A793BF">
              <a:alpha val="7294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>
              <a:latin typeface="Calibri" pitchFamily="34" charset="0"/>
            </a:endParaRPr>
          </a:p>
        </p:txBody>
      </p:sp>
      <p:sp>
        <p:nvSpPr>
          <p:cNvPr id="5126" name="TextBox 4"/>
          <p:cNvSpPr txBox="1">
            <a:spLocks noChangeArrowheads="1"/>
          </p:cNvSpPr>
          <p:nvPr/>
        </p:nvSpPr>
        <p:spPr bwMode="auto">
          <a:xfrm>
            <a:off x="457200" y="405000"/>
            <a:ext cx="82296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4800" dirty="0" err="1" smtClean="0">
                <a:solidFill>
                  <a:srgbClr val="002060"/>
                </a:solidFill>
                <a:latin typeface="+mn-lt"/>
                <a:cs typeface="Arial" charset="0"/>
              </a:rPr>
              <a:t>Hirshsprung’s</a:t>
            </a:r>
            <a:r>
              <a:rPr lang="en-US" altLang="en-US" sz="4800" dirty="0" smtClean="0">
                <a:solidFill>
                  <a:srgbClr val="002060"/>
                </a:solidFill>
                <a:latin typeface="+mn-lt"/>
                <a:cs typeface="Arial" charset="0"/>
              </a:rPr>
              <a:t> Disease</a:t>
            </a:r>
            <a:endParaRPr lang="en-US" altLang="en-US" sz="4800" dirty="0">
              <a:solidFill>
                <a:srgbClr val="002060"/>
              </a:solidFill>
              <a:latin typeface="+mn-lt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65776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TextBox 10"/>
          <p:cNvSpPr txBox="1">
            <a:spLocks noChangeArrowheads="1"/>
          </p:cNvSpPr>
          <p:nvPr/>
        </p:nvSpPr>
        <p:spPr bwMode="auto">
          <a:xfrm>
            <a:off x="1708150" y="6394450"/>
            <a:ext cx="5065713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GB" altLang="en-US" sz="1200">
                <a:latin typeface="Calibri" pitchFamily="34" charset="0"/>
              </a:rPr>
              <a:t>The Peer Teaching Society is not liable for false or misleading information…</a:t>
            </a:r>
            <a:endParaRPr lang="en-US" altLang="en-US" sz="1200">
              <a:latin typeface="Calibri" pitchFamily="34" charset="0"/>
            </a:endParaRPr>
          </a:p>
        </p:txBody>
      </p:sp>
      <p:pic>
        <p:nvPicPr>
          <p:cNvPr id="5124" name="Picture 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100" y="6146800"/>
            <a:ext cx="1543050" cy="525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5" name="TextBox 3"/>
          <p:cNvSpPr txBox="1">
            <a:spLocks noChangeArrowheads="1"/>
          </p:cNvSpPr>
          <p:nvPr/>
        </p:nvSpPr>
        <p:spPr bwMode="auto">
          <a:xfrm>
            <a:off x="457200" y="239713"/>
            <a:ext cx="8229600" cy="1143000"/>
          </a:xfrm>
          <a:prstGeom prst="rect">
            <a:avLst/>
          </a:prstGeom>
          <a:solidFill>
            <a:srgbClr val="A793BF">
              <a:alpha val="7294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>
              <a:latin typeface="Calibri" pitchFamily="34" charset="0"/>
            </a:endParaRPr>
          </a:p>
        </p:txBody>
      </p:sp>
      <p:sp>
        <p:nvSpPr>
          <p:cNvPr id="5126" name="TextBox 4"/>
          <p:cNvSpPr txBox="1">
            <a:spLocks noChangeArrowheads="1"/>
          </p:cNvSpPr>
          <p:nvPr/>
        </p:nvSpPr>
        <p:spPr bwMode="auto">
          <a:xfrm>
            <a:off x="457200" y="405000"/>
            <a:ext cx="82296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4800" dirty="0" smtClean="0">
                <a:solidFill>
                  <a:srgbClr val="002060"/>
                </a:solidFill>
                <a:latin typeface="+mn-lt"/>
                <a:cs typeface="Arial" charset="0"/>
              </a:rPr>
              <a:t>Question</a:t>
            </a:r>
            <a:endParaRPr lang="en-US" altLang="en-US" sz="4800" dirty="0">
              <a:solidFill>
                <a:srgbClr val="002060"/>
              </a:solidFill>
              <a:latin typeface="+mn-lt"/>
              <a:cs typeface="Arial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57200" y="2957512"/>
            <a:ext cx="82296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1" algn="ctr"/>
            <a:r>
              <a:rPr lang="en-US" altLang="en-US" sz="2800" dirty="0">
                <a:solidFill>
                  <a:srgbClr val="FF0066"/>
                </a:solidFill>
                <a:latin typeface="+mn-lt"/>
              </a:rPr>
              <a:t>We have just mentioned a condition where there is failure to pass meconium – </a:t>
            </a:r>
            <a:r>
              <a:rPr lang="en-US" altLang="en-US" sz="2800" dirty="0" smtClean="0">
                <a:solidFill>
                  <a:srgbClr val="FF0066"/>
                </a:solidFill>
                <a:latin typeface="+mn-lt"/>
              </a:rPr>
              <a:t>can </a:t>
            </a:r>
            <a:r>
              <a:rPr lang="en-US" altLang="en-US" sz="2800" dirty="0">
                <a:solidFill>
                  <a:srgbClr val="FF0066"/>
                </a:solidFill>
                <a:latin typeface="+mn-lt"/>
              </a:rPr>
              <a:t>you think of </a:t>
            </a:r>
            <a:r>
              <a:rPr lang="en-US" altLang="en-US" sz="2800" dirty="0" smtClean="0">
                <a:solidFill>
                  <a:srgbClr val="FF0066"/>
                </a:solidFill>
                <a:latin typeface="+mn-lt"/>
              </a:rPr>
              <a:t>another?</a:t>
            </a:r>
            <a:endParaRPr lang="en-US" altLang="en-US" sz="2800" dirty="0">
              <a:solidFill>
                <a:srgbClr val="FF0066"/>
              </a:solidFill>
              <a:latin typeface="+mn-lt"/>
            </a:endParaRPr>
          </a:p>
          <a:p>
            <a:pPr algn="ctr"/>
            <a:endParaRPr lang="en-GB" sz="28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531996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Content Placeholder 6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en-US" altLang="en-US" sz="2200" b="1" dirty="0" smtClean="0"/>
              <a:t>Meconium ileus </a:t>
            </a:r>
            <a:r>
              <a:rPr lang="en-US" altLang="en-US" sz="2200" dirty="0" smtClean="0"/>
              <a:t>in neonatal period (10-20% of presentations);</a:t>
            </a:r>
          </a:p>
          <a:p>
            <a:pPr eaLnBrk="1" hangingPunct="1"/>
            <a:r>
              <a:rPr lang="en-US" altLang="en-US" sz="2200" dirty="0" smtClean="0"/>
              <a:t>Intestinal obstruction = vomiting, abdominal distention &amp; failure to pass meconium in first few days</a:t>
            </a:r>
          </a:p>
          <a:p>
            <a:pPr marL="0" indent="0" eaLnBrk="1" hangingPunct="1">
              <a:buNone/>
            </a:pPr>
            <a:endParaRPr lang="en-US" altLang="en-US" sz="2200" dirty="0"/>
          </a:p>
          <a:p>
            <a:pPr marL="0" indent="0" eaLnBrk="1" hangingPunct="1">
              <a:buNone/>
            </a:pPr>
            <a:r>
              <a:rPr lang="en-US" altLang="en-US" sz="2200" dirty="0" smtClean="0"/>
              <a:t>&gt; 90%  = </a:t>
            </a:r>
            <a:r>
              <a:rPr lang="en-US" altLang="en-US" sz="2200" b="1" dirty="0" smtClean="0"/>
              <a:t>malabsorption and </a:t>
            </a:r>
            <a:r>
              <a:rPr lang="en-US" altLang="en-US" sz="2200" b="1" dirty="0" err="1" smtClean="0"/>
              <a:t>steatorrhoea</a:t>
            </a:r>
            <a:endParaRPr lang="en-US" altLang="en-US" sz="2200" b="1" dirty="0" smtClean="0"/>
          </a:p>
          <a:p>
            <a:pPr eaLnBrk="1" hangingPunct="1"/>
            <a:r>
              <a:rPr lang="en-US" altLang="en-US" sz="2200" dirty="0" smtClean="0"/>
              <a:t>Due to pancreatic enzyme insufficiency (lipase, amylase, proteases)</a:t>
            </a:r>
          </a:p>
          <a:p>
            <a:pPr eaLnBrk="1" hangingPunct="1"/>
            <a:r>
              <a:rPr lang="en-US" altLang="en-US" sz="2200" dirty="0" smtClean="0"/>
              <a:t>= FTT (but big appetite)</a:t>
            </a:r>
          </a:p>
          <a:p>
            <a:pPr eaLnBrk="1" hangingPunct="1"/>
            <a:r>
              <a:rPr lang="en-US" altLang="en-US" sz="2200" dirty="0" smtClean="0"/>
              <a:t>Large, pale, very offensive and greasy stools several times a day</a:t>
            </a:r>
          </a:p>
          <a:p>
            <a:pPr marL="0" indent="0" eaLnBrk="1" hangingPunct="1">
              <a:buNone/>
            </a:pPr>
            <a:endParaRPr lang="en-US" altLang="en-US" sz="2200" dirty="0"/>
          </a:p>
          <a:p>
            <a:pPr marL="0" indent="0" algn="ctr" eaLnBrk="1" hangingPunct="1">
              <a:buNone/>
            </a:pPr>
            <a:r>
              <a:rPr lang="en-US" altLang="en-US" sz="2200" dirty="0" smtClean="0">
                <a:solidFill>
                  <a:srgbClr val="FF0000"/>
                </a:solidFill>
              </a:rPr>
              <a:t>What other major symptom might you be worried about, if she does have CF?</a:t>
            </a:r>
          </a:p>
          <a:p>
            <a:pPr marL="0" indent="0" eaLnBrk="1" hangingPunct="1">
              <a:buNone/>
            </a:pPr>
            <a:endParaRPr lang="en-US" altLang="en-US" sz="2200" dirty="0"/>
          </a:p>
          <a:p>
            <a:pPr marL="0" indent="0" eaLnBrk="1" hangingPunct="1">
              <a:buNone/>
            </a:pPr>
            <a:endParaRPr lang="en-US" altLang="en-US" sz="2200" dirty="0" smtClean="0"/>
          </a:p>
        </p:txBody>
      </p:sp>
      <p:sp>
        <p:nvSpPr>
          <p:cNvPr id="3075" name="TextBox 10"/>
          <p:cNvSpPr txBox="1">
            <a:spLocks noChangeArrowheads="1"/>
          </p:cNvSpPr>
          <p:nvPr/>
        </p:nvSpPr>
        <p:spPr bwMode="auto">
          <a:xfrm>
            <a:off x="1708150" y="6391275"/>
            <a:ext cx="5065713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GB" altLang="en-US" sz="1200">
                <a:latin typeface="Calibri" pitchFamily="34" charset="0"/>
              </a:rPr>
              <a:t>The Peer Teaching Society is not liable for false or misleading information…</a:t>
            </a:r>
            <a:endParaRPr lang="en-US" altLang="en-US" sz="1200">
              <a:latin typeface="Calibri" pitchFamily="34" charset="0"/>
            </a:endParaRPr>
          </a:p>
        </p:txBody>
      </p:sp>
      <p:pic>
        <p:nvPicPr>
          <p:cNvPr id="3076" name="Picture 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100" y="6146800"/>
            <a:ext cx="1543050" cy="525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7" name="TextBox 3"/>
          <p:cNvSpPr txBox="1">
            <a:spLocks noChangeArrowheads="1"/>
          </p:cNvSpPr>
          <p:nvPr/>
        </p:nvSpPr>
        <p:spPr bwMode="auto">
          <a:xfrm>
            <a:off x="457200" y="239713"/>
            <a:ext cx="8229600" cy="1143000"/>
          </a:xfrm>
          <a:prstGeom prst="rect">
            <a:avLst/>
          </a:prstGeom>
          <a:solidFill>
            <a:srgbClr val="A793BF">
              <a:alpha val="7294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>
              <a:latin typeface="Calibri" pitchFamily="34" charset="0"/>
            </a:endParaRPr>
          </a:p>
        </p:txBody>
      </p:sp>
      <p:sp>
        <p:nvSpPr>
          <p:cNvPr id="3078" name="TextBox 4"/>
          <p:cNvSpPr txBox="1">
            <a:spLocks noChangeArrowheads="1"/>
          </p:cNvSpPr>
          <p:nvPr/>
        </p:nvSpPr>
        <p:spPr bwMode="auto">
          <a:xfrm>
            <a:off x="457200" y="418447"/>
            <a:ext cx="82296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4800" dirty="0" smtClean="0">
                <a:solidFill>
                  <a:srgbClr val="002060"/>
                </a:solidFill>
                <a:latin typeface="Calibri" pitchFamily="34" charset="0"/>
              </a:rPr>
              <a:t>Cystic Fibrosis</a:t>
            </a:r>
            <a:endParaRPr lang="en-US" altLang="en-US" sz="4800" dirty="0">
              <a:solidFill>
                <a:srgbClr val="002060"/>
              </a:solidFill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Content Placeholder 6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229600" cy="4525963"/>
          </a:xfrm>
        </p:spPr>
        <p:txBody>
          <a:bodyPr>
            <a:normAutofit lnSpcReduction="10000"/>
          </a:bodyPr>
          <a:lstStyle/>
          <a:p>
            <a:pPr marL="0" indent="0" eaLnBrk="1" hangingPunct="1">
              <a:buNone/>
            </a:pPr>
            <a:r>
              <a:rPr lang="en-US" altLang="en-US" sz="2600" dirty="0" smtClean="0"/>
              <a:t>You explain this possible diagnosis and the parents now have several questions;</a:t>
            </a:r>
          </a:p>
          <a:p>
            <a:pPr eaLnBrk="1" hangingPunct="1"/>
            <a:r>
              <a:rPr lang="en-US" altLang="en-US" sz="2600" dirty="0">
                <a:solidFill>
                  <a:srgbClr val="FF0066"/>
                </a:solidFill>
              </a:rPr>
              <a:t>What is it?</a:t>
            </a:r>
          </a:p>
          <a:p>
            <a:pPr eaLnBrk="1" hangingPunct="1"/>
            <a:r>
              <a:rPr lang="en-US" altLang="en-US" sz="2600" dirty="0" smtClean="0">
                <a:solidFill>
                  <a:srgbClr val="FF0066"/>
                </a:solidFill>
              </a:rPr>
              <a:t>How would she have got it?</a:t>
            </a:r>
          </a:p>
          <a:p>
            <a:pPr marL="0" indent="0" eaLnBrk="1" hangingPunct="1">
              <a:buNone/>
            </a:pPr>
            <a:endParaRPr lang="en-US" altLang="en-US" sz="2600" dirty="0">
              <a:solidFill>
                <a:srgbClr val="FF0066"/>
              </a:solidFill>
            </a:endParaRPr>
          </a:p>
          <a:p>
            <a:pPr marL="0" indent="0" eaLnBrk="1" hangingPunct="1">
              <a:buNone/>
            </a:pPr>
            <a:r>
              <a:rPr lang="en-US" altLang="en-US" sz="2600" b="1" dirty="0" smtClean="0"/>
              <a:t>N.B. ?CF in any child with recurrent chest infections, loose stools + FTT</a:t>
            </a:r>
            <a:endParaRPr lang="en-US" altLang="en-US" sz="2600" dirty="0"/>
          </a:p>
          <a:p>
            <a:pPr marL="0" indent="0" eaLnBrk="1" hangingPunct="1">
              <a:buNone/>
            </a:pPr>
            <a:endParaRPr lang="en-US" altLang="en-US" sz="2600" b="1" dirty="0" smtClean="0"/>
          </a:p>
          <a:p>
            <a:pPr marL="0" indent="0" algn="ctr" eaLnBrk="1" hangingPunct="1">
              <a:buNone/>
            </a:pPr>
            <a:r>
              <a:rPr lang="en-US" altLang="en-US" sz="2600" dirty="0" smtClean="0">
                <a:solidFill>
                  <a:srgbClr val="FF0000"/>
                </a:solidFill>
              </a:rPr>
              <a:t>What recent blood test will she have been done that should pick it up?</a:t>
            </a:r>
          </a:p>
        </p:txBody>
      </p:sp>
      <p:sp>
        <p:nvSpPr>
          <p:cNvPr id="3075" name="TextBox 10"/>
          <p:cNvSpPr txBox="1">
            <a:spLocks noChangeArrowheads="1"/>
          </p:cNvSpPr>
          <p:nvPr/>
        </p:nvSpPr>
        <p:spPr bwMode="auto">
          <a:xfrm>
            <a:off x="1708150" y="6391275"/>
            <a:ext cx="5065713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GB" altLang="en-US" sz="1200">
                <a:latin typeface="Calibri" pitchFamily="34" charset="0"/>
              </a:rPr>
              <a:t>The Peer Teaching Society is not liable for false or misleading information…</a:t>
            </a:r>
            <a:endParaRPr lang="en-US" altLang="en-US" sz="1200">
              <a:latin typeface="Calibri" pitchFamily="34" charset="0"/>
            </a:endParaRPr>
          </a:p>
        </p:txBody>
      </p:sp>
      <p:pic>
        <p:nvPicPr>
          <p:cNvPr id="3076" name="Picture 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100" y="6146800"/>
            <a:ext cx="1543050" cy="525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7" name="TextBox 3"/>
          <p:cNvSpPr txBox="1">
            <a:spLocks noChangeArrowheads="1"/>
          </p:cNvSpPr>
          <p:nvPr/>
        </p:nvSpPr>
        <p:spPr bwMode="auto">
          <a:xfrm>
            <a:off x="457200" y="239713"/>
            <a:ext cx="8229600" cy="1143000"/>
          </a:xfrm>
          <a:prstGeom prst="rect">
            <a:avLst/>
          </a:prstGeom>
          <a:solidFill>
            <a:srgbClr val="A793BF">
              <a:alpha val="7294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>
              <a:latin typeface="Calibri" pitchFamily="34" charset="0"/>
            </a:endParaRPr>
          </a:p>
        </p:txBody>
      </p:sp>
      <p:sp>
        <p:nvSpPr>
          <p:cNvPr id="3078" name="TextBox 4"/>
          <p:cNvSpPr txBox="1">
            <a:spLocks noChangeArrowheads="1"/>
          </p:cNvSpPr>
          <p:nvPr/>
        </p:nvSpPr>
        <p:spPr bwMode="auto">
          <a:xfrm>
            <a:off x="457200" y="418447"/>
            <a:ext cx="82296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4800" dirty="0" smtClean="0">
                <a:solidFill>
                  <a:srgbClr val="002060"/>
                </a:solidFill>
                <a:latin typeface="Calibri" pitchFamily="34" charset="0"/>
              </a:rPr>
              <a:t>Cystic Fibrosis</a:t>
            </a:r>
            <a:endParaRPr lang="en-US" altLang="en-US" sz="4800" dirty="0">
              <a:solidFill>
                <a:srgbClr val="002060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81187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Content Placeholder 6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229600" cy="4525963"/>
          </a:xfrm>
        </p:spPr>
        <p:txBody>
          <a:bodyPr>
            <a:normAutofit lnSpcReduction="10000"/>
          </a:bodyPr>
          <a:lstStyle/>
          <a:p>
            <a:pPr eaLnBrk="1" hangingPunct="1"/>
            <a:r>
              <a:rPr lang="en-US" altLang="en-US" sz="2400" dirty="0" smtClean="0"/>
              <a:t>Blood sample, usually heel-prick, is taken when feeding is established </a:t>
            </a:r>
            <a:r>
              <a:rPr lang="en-US" altLang="en-US" sz="2400" b="1" dirty="0" smtClean="0"/>
              <a:t>(day 5-9)</a:t>
            </a:r>
          </a:p>
          <a:p>
            <a:pPr marL="0" indent="0" eaLnBrk="1" hangingPunct="1">
              <a:buNone/>
            </a:pPr>
            <a:r>
              <a:rPr lang="en-US" altLang="en-US" sz="2400" dirty="0" smtClean="0"/>
              <a:t>What is tested?</a:t>
            </a:r>
          </a:p>
          <a:p>
            <a:pPr eaLnBrk="1" hangingPunct="1"/>
            <a:r>
              <a:rPr lang="en-US" altLang="en-US" sz="2400" b="1" dirty="0" smtClean="0"/>
              <a:t>C</a:t>
            </a:r>
            <a:r>
              <a:rPr lang="en-US" altLang="en-US" sz="2400" dirty="0" smtClean="0"/>
              <a:t>ongenital hypothyroidism </a:t>
            </a:r>
          </a:p>
          <a:p>
            <a:pPr lvl="1" eaLnBrk="1" hangingPunct="1"/>
            <a:r>
              <a:rPr lang="en-US" altLang="en-US" sz="2000" dirty="0"/>
              <a:t>M</a:t>
            </a:r>
            <a:r>
              <a:rPr lang="en-US" altLang="en-US" sz="2000" dirty="0" smtClean="0"/>
              <a:t>ore common, TSH, to prevent cretinism</a:t>
            </a:r>
            <a:endParaRPr lang="en-US" altLang="en-US" sz="2000" dirty="0"/>
          </a:p>
          <a:p>
            <a:pPr eaLnBrk="1" hangingPunct="1"/>
            <a:r>
              <a:rPr lang="en-US" altLang="en-US" sz="2400" b="1" dirty="0" smtClean="0"/>
              <a:t>C</a:t>
            </a:r>
            <a:r>
              <a:rPr lang="en-US" altLang="en-US" sz="2400" dirty="0" smtClean="0"/>
              <a:t>F – </a:t>
            </a:r>
            <a:r>
              <a:rPr lang="en-US" altLang="en-US" sz="2400" dirty="0" err="1" smtClean="0"/>
              <a:t>immunoreactive</a:t>
            </a:r>
            <a:r>
              <a:rPr lang="en-US" altLang="en-US" sz="2400" dirty="0" smtClean="0"/>
              <a:t> </a:t>
            </a:r>
            <a:r>
              <a:rPr lang="en-US" altLang="en-US" sz="2400" dirty="0" err="1" smtClean="0"/>
              <a:t>trypsinogen</a:t>
            </a:r>
            <a:r>
              <a:rPr lang="en-US" altLang="en-US" sz="2400" dirty="0" smtClean="0"/>
              <a:t> </a:t>
            </a:r>
          </a:p>
          <a:p>
            <a:pPr eaLnBrk="1" hangingPunct="1"/>
            <a:r>
              <a:rPr lang="en-US" altLang="en-US" sz="2400" b="1" dirty="0" smtClean="0"/>
              <a:t>P</a:t>
            </a:r>
            <a:r>
              <a:rPr lang="en-US" altLang="en-US" sz="2400" dirty="0" smtClean="0"/>
              <a:t>henylketonuria (PKU)</a:t>
            </a:r>
          </a:p>
          <a:p>
            <a:pPr lvl="1" eaLnBrk="1" hangingPunct="1"/>
            <a:r>
              <a:rPr lang="en-US" altLang="en-US" dirty="0"/>
              <a:t>R</a:t>
            </a:r>
            <a:r>
              <a:rPr lang="en-US" altLang="en-US" dirty="0" smtClean="0"/>
              <a:t>are, error in AA metabolism, can impair brain development</a:t>
            </a:r>
          </a:p>
          <a:p>
            <a:pPr eaLnBrk="1" hangingPunct="1"/>
            <a:r>
              <a:rPr lang="en-US" altLang="en-US" sz="2400" b="1" dirty="0" smtClean="0"/>
              <a:t>M</a:t>
            </a:r>
            <a:r>
              <a:rPr lang="en-US" altLang="en-US" sz="2400" dirty="0" smtClean="0"/>
              <a:t>CADD</a:t>
            </a:r>
          </a:p>
          <a:p>
            <a:pPr eaLnBrk="1" hangingPunct="1"/>
            <a:r>
              <a:rPr lang="en-US" altLang="en-US" sz="2400" b="1" dirty="0" smtClean="0"/>
              <a:t>S</a:t>
            </a:r>
            <a:r>
              <a:rPr lang="en-US" altLang="en-US" sz="2400" dirty="0" smtClean="0"/>
              <a:t>CD (</a:t>
            </a:r>
            <a:r>
              <a:rPr lang="en-US" altLang="en-US" sz="2400" dirty="0" err="1" smtClean="0"/>
              <a:t>haemoglobinopathies</a:t>
            </a:r>
            <a:r>
              <a:rPr lang="en-US" altLang="en-US" sz="2400" dirty="0" smtClean="0"/>
              <a:t>) </a:t>
            </a:r>
          </a:p>
          <a:p>
            <a:pPr marL="0" indent="0" eaLnBrk="1" hangingPunct="1">
              <a:buNone/>
            </a:pPr>
            <a:endParaRPr lang="en-US" altLang="en-US" sz="2400" dirty="0"/>
          </a:p>
          <a:p>
            <a:pPr marL="0" indent="0" eaLnBrk="1" hangingPunct="1">
              <a:buNone/>
            </a:pPr>
            <a:endParaRPr lang="en-US" altLang="en-US" sz="2400" dirty="0" smtClean="0"/>
          </a:p>
        </p:txBody>
      </p:sp>
      <p:sp>
        <p:nvSpPr>
          <p:cNvPr id="3075" name="TextBox 10"/>
          <p:cNvSpPr txBox="1">
            <a:spLocks noChangeArrowheads="1"/>
          </p:cNvSpPr>
          <p:nvPr/>
        </p:nvSpPr>
        <p:spPr bwMode="auto">
          <a:xfrm>
            <a:off x="1708150" y="6391275"/>
            <a:ext cx="5065713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GB" altLang="en-US" sz="1200">
                <a:latin typeface="Calibri" pitchFamily="34" charset="0"/>
              </a:rPr>
              <a:t>The Peer Teaching Society is not liable for false or misleading information…</a:t>
            </a:r>
            <a:endParaRPr lang="en-US" altLang="en-US" sz="1200">
              <a:latin typeface="Calibri" pitchFamily="34" charset="0"/>
            </a:endParaRPr>
          </a:p>
        </p:txBody>
      </p:sp>
      <p:pic>
        <p:nvPicPr>
          <p:cNvPr id="3076" name="Picture 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100" y="6146800"/>
            <a:ext cx="1543050" cy="525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7" name="TextBox 3"/>
          <p:cNvSpPr txBox="1">
            <a:spLocks noChangeArrowheads="1"/>
          </p:cNvSpPr>
          <p:nvPr/>
        </p:nvSpPr>
        <p:spPr bwMode="auto">
          <a:xfrm>
            <a:off x="457200" y="239713"/>
            <a:ext cx="8229600" cy="1143000"/>
          </a:xfrm>
          <a:prstGeom prst="rect">
            <a:avLst/>
          </a:prstGeom>
          <a:solidFill>
            <a:srgbClr val="A793BF">
              <a:alpha val="7294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>
              <a:latin typeface="Calibri" pitchFamily="34" charset="0"/>
            </a:endParaRPr>
          </a:p>
        </p:txBody>
      </p:sp>
      <p:sp>
        <p:nvSpPr>
          <p:cNvPr id="3078" name="TextBox 4"/>
          <p:cNvSpPr txBox="1">
            <a:spLocks noChangeArrowheads="1"/>
          </p:cNvSpPr>
          <p:nvPr/>
        </p:nvSpPr>
        <p:spPr bwMode="auto">
          <a:xfrm>
            <a:off x="457200" y="418447"/>
            <a:ext cx="82296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4800" dirty="0" smtClean="0">
                <a:solidFill>
                  <a:srgbClr val="002060"/>
                </a:solidFill>
                <a:latin typeface="+mn-lt"/>
                <a:cs typeface="Arial" charset="0"/>
              </a:rPr>
              <a:t>Guthrie Test</a:t>
            </a:r>
            <a:endParaRPr lang="en-US" altLang="en-US" sz="4800" dirty="0">
              <a:solidFill>
                <a:srgbClr val="002060"/>
              </a:solidFill>
              <a:latin typeface="+mn-lt"/>
              <a:cs typeface="Arial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424084" y="5267654"/>
            <a:ext cx="44375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 smtClean="0">
                <a:solidFill>
                  <a:srgbClr val="FF0000"/>
                </a:solidFill>
              </a:rPr>
              <a:t>C</a:t>
            </a:r>
            <a:r>
              <a:rPr lang="en-GB" sz="2000" dirty="0" smtClean="0">
                <a:solidFill>
                  <a:srgbClr val="FF0000"/>
                </a:solidFill>
              </a:rPr>
              <a:t>hildren </a:t>
            </a:r>
            <a:r>
              <a:rPr lang="en-GB" sz="2000" b="1" dirty="0" smtClean="0">
                <a:solidFill>
                  <a:srgbClr val="FF0000"/>
                </a:solidFill>
              </a:rPr>
              <a:t>C</a:t>
            </a:r>
            <a:r>
              <a:rPr lang="en-GB" sz="2000" dirty="0" smtClean="0">
                <a:solidFill>
                  <a:srgbClr val="FF0000"/>
                </a:solidFill>
              </a:rPr>
              <a:t>an </a:t>
            </a:r>
            <a:r>
              <a:rPr lang="en-GB" sz="2000" b="1" dirty="0" smtClean="0">
                <a:solidFill>
                  <a:srgbClr val="FF0000"/>
                </a:solidFill>
              </a:rPr>
              <a:t>P</a:t>
            </a:r>
            <a:r>
              <a:rPr lang="en-GB" sz="2000" dirty="0" smtClean="0">
                <a:solidFill>
                  <a:srgbClr val="FF0000"/>
                </a:solidFill>
              </a:rPr>
              <a:t>resent </a:t>
            </a:r>
            <a:r>
              <a:rPr lang="en-GB" sz="2000" b="1" dirty="0" smtClean="0">
                <a:solidFill>
                  <a:srgbClr val="FF0000"/>
                </a:solidFill>
              </a:rPr>
              <a:t>M</a:t>
            </a:r>
            <a:r>
              <a:rPr lang="en-GB" sz="2000" dirty="0" smtClean="0">
                <a:solidFill>
                  <a:srgbClr val="FF0000"/>
                </a:solidFill>
              </a:rPr>
              <a:t>ore </a:t>
            </a:r>
            <a:r>
              <a:rPr lang="en-GB" sz="2000" b="1" dirty="0" smtClean="0">
                <a:solidFill>
                  <a:srgbClr val="FF0000"/>
                </a:solidFill>
              </a:rPr>
              <a:t>S</a:t>
            </a:r>
            <a:r>
              <a:rPr lang="en-GB" sz="2000" dirty="0" smtClean="0">
                <a:solidFill>
                  <a:srgbClr val="FF0000"/>
                </a:solidFill>
              </a:rPr>
              <a:t>eriously</a:t>
            </a:r>
            <a:endParaRPr lang="en-GB" sz="2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33725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Content Placeholder 6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en-US" altLang="en-US" dirty="0" smtClean="0"/>
              <a:t>What other condition, also screened for in pregnancy, has an associated complication that could cause vomiting??</a:t>
            </a:r>
          </a:p>
          <a:p>
            <a:pPr marL="0" indent="0" eaLnBrk="1" hangingPunct="1">
              <a:buNone/>
            </a:pPr>
            <a:endParaRPr lang="en-US" altLang="en-US" dirty="0"/>
          </a:p>
          <a:p>
            <a:pPr marL="0" indent="0" eaLnBrk="1" hangingPunct="1">
              <a:buNone/>
            </a:pPr>
            <a:r>
              <a:rPr lang="en-US" altLang="en-US" dirty="0" smtClean="0"/>
              <a:t>= Down’s syndrome + duodenal atresia</a:t>
            </a:r>
          </a:p>
          <a:p>
            <a:pPr marL="0" indent="0" eaLnBrk="1" hangingPunct="1">
              <a:buNone/>
            </a:pPr>
            <a:endParaRPr lang="en-US" altLang="en-US" dirty="0"/>
          </a:p>
          <a:p>
            <a:pPr marL="0" indent="0" eaLnBrk="1" hangingPunct="1">
              <a:buNone/>
            </a:pPr>
            <a:r>
              <a:rPr lang="en-US" altLang="en-US" dirty="0" smtClean="0">
                <a:solidFill>
                  <a:srgbClr val="FF0000"/>
                </a:solidFill>
              </a:rPr>
              <a:t>What might have mum been diagnosed with in pregnancy?</a:t>
            </a:r>
          </a:p>
          <a:p>
            <a:pPr marL="0" indent="0" eaLnBrk="1" hangingPunct="1">
              <a:buNone/>
            </a:pPr>
            <a:r>
              <a:rPr lang="en-US" altLang="en-US" dirty="0" smtClean="0"/>
              <a:t>= </a:t>
            </a:r>
            <a:r>
              <a:rPr lang="en-US" altLang="en-US" dirty="0" err="1"/>
              <a:t>P</a:t>
            </a:r>
            <a:r>
              <a:rPr lang="en-US" altLang="en-US" dirty="0" err="1" smtClean="0"/>
              <a:t>olyhydramnios</a:t>
            </a:r>
            <a:endParaRPr lang="en-US" altLang="en-US" dirty="0">
              <a:solidFill>
                <a:srgbClr val="FF0000"/>
              </a:solidFill>
            </a:endParaRPr>
          </a:p>
          <a:p>
            <a:pPr marL="0" indent="0" eaLnBrk="1" hangingPunct="1">
              <a:buNone/>
            </a:pPr>
            <a:endParaRPr lang="en-US" altLang="en-US" dirty="0" smtClean="0"/>
          </a:p>
        </p:txBody>
      </p:sp>
      <p:sp>
        <p:nvSpPr>
          <p:cNvPr id="3075" name="TextBox 10"/>
          <p:cNvSpPr txBox="1">
            <a:spLocks noChangeArrowheads="1"/>
          </p:cNvSpPr>
          <p:nvPr/>
        </p:nvSpPr>
        <p:spPr bwMode="auto">
          <a:xfrm>
            <a:off x="1708150" y="6391275"/>
            <a:ext cx="5065713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GB" altLang="en-US" sz="1200" dirty="0">
                <a:latin typeface="Calibri" pitchFamily="34" charset="0"/>
              </a:rPr>
              <a:t>The Peer Teaching Society is not liable for false or misleading information…</a:t>
            </a:r>
            <a:endParaRPr lang="en-US" altLang="en-US" sz="1200" dirty="0">
              <a:latin typeface="Calibri" pitchFamily="34" charset="0"/>
            </a:endParaRPr>
          </a:p>
        </p:txBody>
      </p:sp>
      <p:pic>
        <p:nvPicPr>
          <p:cNvPr id="3076" name="Picture 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100" y="6146800"/>
            <a:ext cx="1543050" cy="525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7" name="TextBox 3"/>
          <p:cNvSpPr txBox="1">
            <a:spLocks noChangeArrowheads="1"/>
          </p:cNvSpPr>
          <p:nvPr/>
        </p:nvSpPr>
        <p:spPr bwMode="auto">
          <a:xfrm>
            <a:off x="457200" y="239713"/>
            <a:ext cx="8229600" cy="1143000"/>
          </a:xfrm>
          <a:prstGeom prst="rect">
            <a:avLst/>
          </a:prstGeom>
          <a:solidFill>
            <a:srgbClr val="A793BF">
              <a:alpha val="7294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>
              <a:latin typeface="Calibri" pitchFamily="34" charset="0"/>
            </a:endParaRPr>
          </a:p>
        </p:txBody>
      </p:sp>
      <p:sp>
        <p:nvSpPr>
          <p:cNvPr id="3078" name="TextBox 4"/>
          <p:cNvSpPr txBox="1">
            <a:spLocks noChangeArrowheads="1"/>
          </p:cNvSpPr>
          <p:nvPr/>
        </p:nvSpPr>
        <p:spPr bwMode="auto">
          <a:xfrm>
            <a:off x="457200" y="418447"/>
            <a:ext cx="82296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4800" dirty="0" smtClean="0">
                <a:solidFill>
                  <a:srgbClr val="002060"/>
                </a:solidFill>
                <a:latin typeface="+mj-lt"/>
                <a:cs typeface="Arial" charset="0"/>
              </a:rPr>
              <a:t>Screening </a:t>
            </a:r>
            <a:endParaRPr lang="en-US" altLang="en-US" sz="4800" dirty="0">
              <a:solidFill>
                <a:srgbClr val="002060"/>
              </a:solidFill>
              <a:latin typeface="+mj-lt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68548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Content Placeholder 6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en-US" altLang="en-US" dirty="0" smtClean="0"/>
              <a:t>= Closure of part of the duodenal lumen</a:t>
            </a:r>
          </a:p>
          <a:p>
            <a:pPr marL="0" indent="0" eaLnBrk="1" hangingPunct="1">
              <a:buNone/>
            </a:pPr>
            <a:r>
              <a:rPr lang="en-US" altLang="en-US" dirty="0" smtClean="0"/>
              <a:t>Can get;</a:t>
            </a:r>
          </a:p>
          <a:p>
            <a:pPr eaLnBrk="1" hangingPunct="1"/>
            <a:r>
              <a:rPr lang="en-US" altLang="en-US" dirty="0" smtClean="0"/>
              <a:t>Abdominal distension</a:t>
            </a:r>
          </a:p>
          <a:p>
            <a:pPr eaLnBrk="1" hangingPunct="1"/>
            <a:r>
              <a:rPr lang="en-US" altLang="en-US" dirty="0" err="1" smtClean="0"/>
              <a:t>Billous</a:t>
            </a:r>
            <a:r>
              <a:rPr lang="en-US" altLang="en-US" dirty="0" smtClean="0"/>
              <a:t> vomiting</a:t>
            </a:r>
          </a:p>
          <a:p>
            <a:pPr marL="0" indent="0" eaLnBrk="1" hangingPunct="1">
              <a:buNone/>
            </a:pPr>
            <a:endParaRPr lang="en-US" altLang="en-US" dirty="0" smtClean="0"/>
          </a:p>
          <a:p>
            <a:pPr marL="0" indent="0" eaLnBrk="1" hangingPunct="1">
              <a:buNone/>
            </a:pPr>
            <a:r>
              <a:rPr lang="en-US" altLang="en-US" dirty="0" smtClean="0">
                <a:solidFill>
                  <a:srgbClr val="FF0000"/>
                </a:solidFill>
              </a:rPr>
              <a:t>What is the characteristic x-ray appearance?</a:t>
            </a:r>
            <a:endParaRPr lang="en-US" altLang="en-US" dirty="0">
              <a:solidFill>
                <a:srgbClr val="FF0000"/>
              </a:solidFill>
            </a:endParaRPr>
          </a:p>
          <a:p>
            <a:pPr marL="0" indent="0" eaLnBrk="1" hangingPunct="1">
              <a:buNone/>
            </a:pPr>
            <a:r>
              <a:rPr lang="en-US" altLang="en-US" dirty="0" smtClean="0"/>
              <a:t>= ‘Double-bubble’</a:t>
            </a:r>
          </a:p>
        </p:txBody>
      </p:sp>
      <p:sp>
        <p:nvSpPr>
          <p:cNvPr id="3075" name="TextBox 10"/>
          <p:cNvSpPr txBox="1">
            <a:spLocks noChangeArrowheads="1"/>
          </p:cNvSpPr>
          <p:nvPr/>
        </p:nvSpPr>
        <p:spPr bwMode="auto">
          <a:xfrm>
            <a:off x="1708150" y="6391275"/>
            <a:ext cx="5065713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GB" altLang="en-US" sz="1200">
                <a:latin typeface="Calibri" pitchFamily="34" charset="0"/>
              </a:rPr>
              <a:t>The Peer Teaching Society is not liable for false or misleading information…</a:t>
            </a:r>
            <a:endParaRPr lang="en-US" altLang="en-US" sz="1200">
              <a:latin typeface="Calibri" pitchFamily="34" charset="0"/>
            </a:endParaRPr>
          </a:p>
        </p:txBody>
      </p:sp>
      <p:pic>
        <p:nvPicPr>
          <p:cNvPr id="3076" name="Picture 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100" y="6146800"/>
            <a:ext cx="1543050" cy="525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7" name="TextBox 3"/>
          <p:cNvSpPr txBox="1">
            <a:spLocks noChangeArrowheads="1"/>
          </p:cNvSpPr>
          <p:nvPr/>
        </p:nvSpPr>
        <p:spPr bwMode="auto">
          <a:xfrm>
            <a:off x="457200" y="239713"/>
            <a:ext cx="8229600" cy="1143000"/>
          </a:xfrm>
          <a:prstGeom prst="rect">
            <a:avLst/>
          </a:prstGeom>
          <a:solidFill>
            <a:srgbClr val="A793BF">
              <a:alpha val="7294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>
              <a:latin typeface="Calibri" pitchFamily="34" charset="0"/>
            </a:endParaRPr>
          </a:p>
        </p:txBody>
      </p:sp>
      <p:sp>
        <p:nvSpPr>
          <p:cNvPr id="3078" name="TextBox 4"/>
          <p:cNvSpPr txBox="1">
            <a:spLocks noChangeArrowheads="1"/>
          </p:cNvSpPr>
          <p:nvPr/>
        </p:nvSpPr>
        <p:spPr bwMode="auto">
          <a:xfrm>
            <a:off x="457200" y="418447"/>
            <a:ext cx="82296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4800" dirty="0" smtClean="0">
                <a:solidFill>
                  <a:srgbClr val="002060"/>
                </a:solidFill>
                <a:latin typeface="+mj-lt"/>
                <a:cs typeface="Arial" charset="0"/>
              </a:rPr>
              <a:t>Duodenal Atresia</a:t>
            </a:r>
            <a:endParaRPr lang="en-US" altLang="en-US" sz="4800" dirty="0">
              <a:solidFill>
                <a:srgbClr val="002060"/>
              </a:solidFill>
              <a:latin typeface="+mj-lt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3845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Content Placeholder 6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en-US" altLang="en-US" dirty="0" smtClean="0"/>
              <a:t>If this child was older, e.g. </a:t>
            </a:r>
            <a:r>
              <a:rPr lang="en-US" altLang="en-US" b="1" dirty="0" smtClean="0"/>
              <a:t>3 months old</a:t>
            </a:r>
            <a:r>
              <a:rPr lang="en-US" altLang="en-US" dirty="0" smtClean="0"/>
              <a:t>, what could the mass be that she is referring to?</a:t>
            </a:r>
          </a:p>
          <a:p>
            <a:pPr marL="0" indent="0" eaLnBrk="1" hangingPunct="1">
              <a:buNone/>
            </a:pPr>
            <a:endParaRPr lang="en-US" altLang="en-US" dirty="0"/>
          </a:p>
          <a:p>
            <a:pPr marL="0" indent="0" algn="ctr" eaLnBrk="1" hangingPunct="1">
              <a:buNone/>
            </a:pPr>
            <a:r>
              <a:rPr lang="en-US" altLang="en-US" dirty="0" smtClean="0">
                <a:solidFill>
                  <a:srgbClr val="FF0000"/>
                </a:solidFill>
              </a:rPr>
              <a:t>What might you want to ask about now?</a:t>
            </a:r>
          </a:p>
          <a:p>
            <a:pPr marL="0" indent="0" eaLnBrk="1" hangingPunct="1">
              <a:buNone/>
            </a:pPr>
            <a:endParaRPr lang="en-US" altLang="en-US" dirty="0"/>
          </a:p>
          <a:p>
            <a:pPr marL="0" indent="0" eaLnBrk="1" hangingPunct="1">
              <a:buNone/>
            </a:pPr>
            <a:endParaRPr lang="en-US" altLang="en-US" dirty="0" smtClean="0"/>
          </a:p>
        </p:txBody>
      </p:sp>
      <p:sp>
        <p:nvSpPr>
          <p:cNvPr id="3075" name="TextBox 10"/>
          <p:cNvSpPr txBox="1">
            <a:spLocks noChangeArrowheads="1"/>
          </p:cNvSpPr>
          <p:nvPr/>
        </p:nvSpPr>
        <p:spPr bwMode="auto">
          <a:xfrm>
            <a:off x="1708150" y="6391275"/>
            <a:ext cx="5065713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GB" altLang="en-US" sz="1200">
                <a:latin typeface="Calibri" pitchFamily="34" charset="0"/>
              </a:rPr>
              <a:t>The Peer Teaching Society is not liable for false or misleading information…</a:t>
            </a:r>
            <a:endParaRPr lang="en-US" altLang="en-US" sz="1200">
              <a:latin typeface="Calibri" pitchFamily="34" charset="0"/>
            </a:endParaRPr>
          </a:p>
        </p:txBody>
      </p:sp>
      <p:pic>
        <p:nvPicPr>
          <p:cNvPr id="3076" name="Picture 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100" y="6146800"/>
            <a:ext cx="1543050" cy="525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7" name="TextBox 3"/>
          <p:cNvSpPr txBox="1">
            <a:spLocks noChangeArrowheads="1"/>
          </p:cNvSpPr>
          <p:nvPr/>
        </p:nvSpPr>
        <p:spPr bwMode="auto">
          <a:xfrm>
            <a:off x="457200" y="239713"/>
            <a:ext cx="8229600" cy="1143000"/>
          </a:xfrm>
          <a:prstGeom prst="rect">
            <a:avLst/>
          </a:prstGeom>
          <a:solidFill>
            <a:srgbClr val="A793BF">
              <a:alpha val="7294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>
              <a:latin typeface="Calibri" pitchFamily="34" charset="0"/>
            </a:endParaRPr>
          </a:p>
        </p:txBody>
      </p:sp>
      <p:sp>
        <p:nvSpPr>
          <p:cNvPr id="3078" name="TextBox 4"/>
          <p:cNvSpPr txBox="1">
            <a:spLocks noChangeArrowheads="1"/>
          </p:cNvSpPr>
          <p:nvPr/>
        </p:nvSpPr>
        <p:spPr bwMode="auto">
          <a:xfrm>
            <a:off x="457200" y="418447"/>
            <a:ext cx="82296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4800" dirty="0" smtClean="0">
                <a:solidFill>
                  <a:srgbClr val="002060"/>
                </a:solidFill>
                <a:latin typeface="Calibri" pitchFamily="34" charset="0"/>
              </a:rPr>
              <a:t>Vomiting</a:t>
            </a:r>
            <a:endParaRPr lang="en-US" altLang="en-US" sz="4800" dirty="0">
              <a:solidFill>
                <a:srgbClr val="002060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82465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Content Placeholder 6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939988" cy="4525963"/>
          </a:xfrm>
        </p:spPr>
        <p:txBody>
          <a:bodyPr/>
          <a:lstStyle/>
          <a:p>
            <a:pPr eaLnBrk="1" hangingPunct="1"/>
            <a:r>
              <a:rPr lang="en-US" altLang="en-US" dirty="0" smtClean="0"/>
              <a:t>= Invagination of proximal bowel into a distal segment</a:t>
            </a:r>
          </a:p>
          <a:p>
            <a:pPr lvl="1" eaLnBrk="1" hangingPunct="1"/>
            <a:r>
              <a:rPr lang="en-US" altLang="en-US" sz="2000" dirty="0" smtClean="0"/>
              <a:t>Most commonly ileum -&gt; caecum + colon, through </a:t>
            </a:r>
            <a:r>
              <a:rPr lang="en-US" altLang="en-US" sz="2000" dirty="0" err="1" smtClean="0"/>
              <a:t>ileocaecal</a:t>
            </a:r>
            <a:r>
              <a:rPr lang="en-US" altLang="en-US" sz="2000" dirty="0" smtClean="0"/>
              <a:t> valve</a:t>
            </a:r>
          </a:p>
          <a:p>
            <a:pPr eaLnBrk="1" hangingPunct="1"/>
            <a:r>
              <a:rPr lang="en-US" altLang="en-US" dirty="0" smtClean="0"/>
              <a:t>2 months - 2 years of age</a:t>
            </a:r>
          </a:p>
          <a:p>
            <a:pPr lvl="1" eaLnBrk="1" hangingPunct="1"/>
            <a:r>
              <a:rPr lang="en-US" altLang="en-US" sz="2000" dirty="0" smtClean="0"/>
              <a:t>Commonest cause of intestinal obstruction in infant AFTER neonatal period</a:t>
            </a:r>
            <a:endParaRPr lang="en-US" altLang="en-US" sz="2000" dirty="0"/>
          </a:p>
          <a:p>
            <a:pPr marL="0" indent="0" eaLnBrk="1" hangingPunct="1">
              <a:buNone/>
            </a:pPr>
            <a:endParaRPr lang="en-US" altLang="en-US" dirty="0" smtClean="0"/>
          </a:p>
        </p:txBody>
      </p:sp>
      <p:sp>
        <p:nvSpPr>
          <p:cNvPr id="3075" name="TextBox 10"/>
          <p:cNvSpPr txBox="1">
            <a:spLocks noChangeArrowheads="1"/>
          </p:cNvSpPr>
          <p:nvPr/>
        </p:nvSpPr>
        <p:spPr bwMode="auto">
          <a:xfrm>
            <a:off x="1708150" y="6391275"/>
            <a:ext cx="5065713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GB" altLang="en-US" sz="1200">
                <a:latin typeface="Calibri" pitchFamily="34" charset="0"/>
              </a:rPr>
              <a:t>The Peer Teaching Society is not liable for false or misleading information…</a:t>
            </a:r>
            <a:endParaRPr lang="en-US" altLang="en-US" sz="1200">
              <a:latin typeface="Calibri" pitchFamily="34" charset="0"/>
            </a:endParaRPr>
          </a:p>
        </p:txBody>
      </p:sp>
      <p:pic>
        <p:nvPicPr>
          <p:cNvPr id="3076" name="Picture 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100" y="6146800"/>
            <a:ext cx="1543050" cy="525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7" name="TextBox 3"/>
          <p:cNvSpPr txBox="1">
            <a:spLocks noChangeArrowheads="1"/>
          </p:cNvSpPr>
          <p:nvPr/>
        </p:nvSpPr>
        <p:spPr bwMode="auto">
          <a:xfrm>
            <a:off x="457200" y="239713"/>
            <a:ext cx="8229600" cy="1143000"/>
          </a:xfrm>
          <a:prstGeom prst="rect">
            <a:avLst/>
          </a:prstGeom>
          <a:solidFill>
            <a:srgbClr val="A793BF">
              <a:alpha val="7294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>
              <a:latin typeface="Calibri" pitchFamily="34" charset="0"/>
            </a:endParaRPr>
          </a:p>
        </p:txBody>
      </p:sp>
      <p:sp>
        <p:nvSpPr>
          <p:cNvPr id="3078" name="TextBox 4"/>
          <p:cNvSpPr txBox="1">
            <a:spLocks noChangeArrowheads="1"/>
          </p:cNvSpPr>
          <p:nvPr/>
        </p:nvSpPr>
        <p:spPr bwMode="auto">
          <a:xfrm>
            <a:off x="457200" y="418447"/>
            <a:ext cx="82296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4800" dirty="0" smtClean="0">
                <a:solidFill>
                  <a:srgbClr val="002060"/>
                </a:solidFill>
                <a:latin typeface="+mn-lt"/>
                <a:cs typeface="Arial" charset="0"/>
              </a:rPr>
              <a:t>Intussusception </a:t>
            </a:r>
            <a:endParaRPr lang="en-US" altLang="en-US" sz="4800" dirty="0">
              <a:solidFill>
                <a:srgbClr val="002060"/>
              </a:solidFill>
              <a:latin typeface="+mn-lt"/>
              <a:cs typeface="Arial" charset="0"/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sz="half" idx="1"/>
          </p:nvPr>
        </p:nvSpPr>
        <p:spPr>
          <a:xfrm>
            <a:off x="4746812" y="1604683"/>
            <a:ext cx="3939988" cy="4525963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en-US" altLang="en-US" dirty="0" smtClean="0"/>
              <a:t>Presentation;</a:t>
            </a:r>
          </a:p>
          <a:p>
            <a:pPr eaLnBrk="1" hangingPunct="1"/>
            <a:r>
              <a:rPr lang="en-US" altLang="en-US" sz="2100" b="1" dirty="0" smtClean="0"/>
              <a:t>Paroxysmal, severe, colicky pain </a:t>
            </a:r>
            <a:r>
              <a:rPr lang="en-US" altLang="en-US" sz="2100" dirty="0" smtClean="0"/>
              <a:t>(draw up legs during episodes)  + </a:t>
            </a:r>
            <a:r>
              <a:rPr lang="en-US" altLang="en-US" sz="2100" b="1" dirty="0" smtClean="0"/>
              <a:t>pallor</a:t>
            </a:r>
            <a:r>
              <a:rPr lang="en-US" altLang="en-US" sz="2100" dirty="0" smtClean="0"/>
              <a:t> (esp. round mouth)</a:t>
            </a:r>
          </a:p>
          <a:p>
            <a:pPr eaLnBrk="1" hangingPunct="1"/>
            <a:r>
              <a:rPr lang="en-US" altLang="en-US" sz="2100" b="1" dirty="0" smtClean="0"/>
              <a:t>Sausage-shaped mass </a:t>
            </a:r>
            <a:r>
              <a:rPr lang="en-US" altLang="en-US" sz="2100" dirty="0" smtClean="0"/>
              <a:t>in abdomen, often palpable</a:t>
            </a:r>
          </a:p>
          <a:p>
            <a:pPr eaLnBrk="1" hangingPunct="1"/>
            <a:r>
              <a:rPr lang="en-US" altLang="en-US" sz="2100" b="1" dirty="0" smtClean="0"/>
              <a:t>Redcurrant jelly stool </a:t>
            </a:r>
            <a:r>
              <a:rPr lang="en-US" altLang="en-US" sz="2100" dirty="0" smtClean="0"/>
              <a:t>(blood-stained mucus) – characteristic, but late sign - ?DRE </a:t>
            </a:r>
          </a:p>
          <a:p>
            <a:pPr eaLnBrk="1" hangingPunct="1"/>
            <a:r>
              <a:rPr lang="en-US" altLang="en-US" sz="2100" b="1" dirty="0" smtClean="0"/>
              <a:t>Abdominal distention </a:t>
            </a:r>
            <a:r>
              <a:rPr lang="en-US" altLang="en-US" sz="2100" dirty="0" smtClean="0"/>
              <a:t>and </a:t>
            </a:r>
            <a:r>
              <a:rPr lang="en-US" altLang="en-US" sz="2100" b="1" dirty="0" smtClean="0"/>
              <a:t>shock</a:t>
            </a:r>
          </a:p>
          <a:p>
            <a:pPr marL="0" indent="0" eaLnBrk="1" hangingPunct="1">
              <a:buNone/>
            </a:pPr>
            <a:endParaRPr lang="en-US" altLang="en-US" dirty="0" smtClean="0"/>
          </a:p>
        </p:txBody>
      </p:sp>
    </p:spTree>
    <p:extLst>
      <p:ext uri="{BB962C8B-B14F-4D97-AF65-F5344CB8AC3E}">
        <p14:creationId xmlns:p14="http://schemas.microsoft.com/office/powerpoint/2010/main" val="21258064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92080" y="2780928"/>
            <a:ext cx="3207965" cy="23759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     </a:t>
            </a:r>
          </a:p>
        </p:txBody>
      </p:sp>
      <p:sp>
        <p:nvSpPr>
          <p:cNvPr id="2054" name="TextBox 19"/>
          <p:cNvSpPr txBox="1">
            <a:spLocks noChangeArrowheads="1"/>
          </p:cNvSpPr>
          <p:nvPr/>
        </p:nvSpPr>
        <p:spPr bwMode="auto">
          <a:xfrm>
            <a:off x="3371850" y="6440488"/>
            <a:ext cx="5064125" cy="27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sz="1200" dirty="0">
                <a:latin typeface="Calibri" pitchFamily="34" charset="0"/>
              </a:rPr>
              <a:t>The Peer Teaching Society is not liable for false or misleading information…</a:t>
            </a:r>
            <a:endParaRPr lang="en-US" sz="1200" dirty="0">
              <a:latin typeface="Calibri" pitchFamily="34" charset="0"/>
            </a:endParaRPr>
          </a:p>
        </p:txBody>
      </p:sp>
      <p:pic>
        <p:nvPicPr>
          <p:cNvPr id="2055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5100" y="5580063"/>
            <a:ext cx="3206750" cy="109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395536" y="1124744"/>
            <a:ext cx="8229600" cy="4896544"/>
          </a:xfrm>
        </p:spPr>
        <p:txBody>
          <a:bodyPr>
            <a:normAutofit/>
          </a:bodyPr>
          <a:lstStyle/>
          <a:p>
            <a:r>
              <a:rPr lang="en-GB" dirty="0" smtClean="0"/>
              <a:t>AKA slapped cheek syndrome or 5</a:t>
            </a:r>
            <a:r>
              <a:rPr lang="en-GB" baseline="30000" dirty="0" smtClean="0"/>
              <a:t>th</a:t>
            </a:r>
            <a:r>
              <a:rPr lang="en-GB" dirty="0" smtClean="0"/>
              <a:t> disease</a:t>
            </a:r>
          </a:p>
          <a:p>
            <a:r>
              <a:rPr lang="en-GB" dirty="0" err="1" smtClean="0"/>
              <a:t>Resp</a:t>
            </a:r>
            <a:r>
              <a:rPr lang="en-GB" dirty="0" smtClean="0"/>
              <a:t>, blood, vertical transmission</a:t>
            </a:r>
          </a:p>
          <a:p>
            <a:r>
              <a:rPr lang="en-GB" dirty="0" smtClean="0"/>
              <a:t>Flu like symptoms for about a week then the characteristic rash appears which can spread                                                    on to </a:t>
            </a:r>
            <a:r>
              <a:rPr lang="en-GB" dirty="0" err="1" smtClean="0"/>
              <a:t>mac</a:t>
            </a:r>
            <a:r>
              <a:rPr lang="en-GB" dirty="0" smtClean="0"/>
              <a:t>-pap ‘lace’ rash                                     on trunk and limbs</a:t>
            </a:r>
          </a:p>
          <a:p>
            <a:r>
              <a:rPr lang="en-GB" dirty="0" smtClean="0"/>
              <a:t>Infects </a:t>
            </a:r>
            <a:r>
              <a:rPr lang="en-GB" dirty="0" err="1" smtClean="0"/>
              <a:t>erythroblastoid</a:t>
            </a:r>
            <a:r>
              <a:rPr lang="en-GB" dirty="0" smtClean="0"/>
              <a:t> RBC precursors in bone marrow – can cause </a:t>
            </a:r>
            <a:r>
              <a:rPr lang="en-GB" dirty="0" err="1" smtClean="0"/>
              <a:t>aplastic</a:t>
            </a:r>
            <a:r>
              <a:rPr lang="en-GB" dirty="0" smtClean="0"/>
              <a:t> crisis in sickle cell or </a:t>
            </a:r>
            <a:r>
              <a:rPr lang="en-GB" dirty="0" err="1" smtClean="0"/>
              <a:t>fetal</a:t>
            </a:r>
            <a:r>
              <a:rPr lang="en-GB" dirty="0" smtClean="0"/>
              <a:t> demise</a:t>
            </a:r>
          </a:p>
          <a:p>
            <a:endParaRPr lang="en-GB" dirty="0" smtClean="0"/>
          </a:p>
        </p:txBody>
      </p:sp>
      <p:sp>
        <p:nvSpPr>
          <p:cNvPr id="7" name="TextBox 6"/>
          <p:cNvSpPr txBox="1"/>
          <p:nvPr/>
        </p:nvSpPr>
        <p:spPr>
          <a:xfrm>
            <a:off x="827584" y="404664"/>
            <a:ext cx="655272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dirty="0" smtClean="0"/>
              <a:t>Parvovirus B19</a:t>
            </a:r>
            <a:endParaRPr lang="en-GB" sz="4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Content Placeholder 6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marL="0" indent="0" algn="ctr" eaLnBrk="1" hangingPunct="1">
              <a:buNone/>
            </a:pPr>
            <a:r>
              <a:rPr lang="en-US" altLang="en-US" sz="2600" dirty="0" smtClean="0">
                <a:solidFill>
                  <a:srgbClr val="FF0000"/>
                </a:solidFill>
              </a:rPr>
              <a:t>Cause? Investigation? </a:t>
            </a:r>
          </a:p>
          <a:p>
            <a:pPr marL="0" indent="0" algn="ctr" eaLnBrk="1" hangingPunct="1">
              <a:buNone/>
            </a:pPr>
            <a:r>
              <a:rPr lang="en-US" altLang="en-US" sz="2600" dirty="0" smtClean="0"/>
              <a:t>= ?Viral infection, X-ray</a:t>
            </a:r>
            <a:endParaRPr lang="en-US" altLang="en-US" sz="2600" dirty="0" smtClean="0">
              <a:solidFill>
                <a:srgbClr val="FF0000"/>
              </a:solidFill>
            </a:endParaRPr>
          </a:p>
          <a:p>
            <a:pPr marL="0" indent="0" algn="ctr" eaLnBrk="1" hangingPunct="1">
              <a:buNone/>
            </a:pPr>
            <a:endParaRPr lang="en-US" altLang="en-US" sz="2600" dirty="0" smtClean="0">
              <a:solidFill>
                <a:srgbClr val="FF0000"/>
              </a:solidFill>
            </a:endParaRPr>
          </a:p>
          <a:p>
            <a:pPr marL="0" indent="0" algn="ctr" eaLnBrk="1" hangingPunct="1">
              <a:buNone/>
            </a:pPr>
            <a:r>
              <a:rPr lang="en-US" altLang="en-US" sz="2600" dirty="0" smtClean="0">
                <a:solidFill>
                  <a:srgbClr val="FF0000"/>
                </a:solidFill>
              </a:rPr>
              <a:t>Management? </a:t>
            </a:r>
          </a:p>
          <a:p>
            <a:pPr marL="0" indent="0" algn="ctr" eaLnBrk="1" hangingPunct="1">
              <a:buNone/>
            </a:pPr>
            <a:r>
              <a:rPr lang="en-US" altLang="en-US" sz="2600" dirty="0" smtClean="0"/>
              <a:t>= E.g. Rectal air insufflation</a:t>
            </a:r>
          </a:p>
          <a:p>
            <a:pPr marL="0" indent="0" algn="ctr" eaLnBrk="1" hangingPunct="1">
              <a:buNone/>
            </a:pPr>
            <a:endParaRPr lang="en-US" altLang="en-US" sz="2600" dirty="0">
              <a:solidFill>
                <a:srgbClr val="FF0000"/>
              </a:solidFill>
            </a:endParaRPr>
          </a:p>
          <a:p>
            <a:pPr marL="0" indent="0" algn="ctr" eaLnBrk="1" hangingPunct="1">
              <a:buNone/>
            </a:pPr>
            <a:r>
              <a:rPr lang="en-US" altLang="en-US" sz="2600" dirty="0"/>
              <a:t>! IV volume expansion likely </a:t>
            </a:r>
            <a:r>
              <a:rPr lang="en-US" altLang="en-US" sz="2600" dirty="0" smtClean="0"/>
              <a:t>to be </a:t>
            </a:r>
            <a:r>
              <a:rPr lang="en-US" altLang="en-US" sz="2600" dirty="0"/>
              <a:t>required immediately as often pooling of fluid in gut, which can = </a:t>
            </a:r>
            <a:r>
              <a:rPr lang="en-US" altLang="en-US" sz="2600" b="1" dirty="0" err="1">
                <a:solidFill>
                  <a:srgbClr val="FF0066"/>
                </a:solidFill>
              </a:rPr>
              <a:t>hypovolaemic</a:t>
            </a:r>
            <a:r>
              <a:rPr lang="en-US" altLang="en-US" sz="2600" b="1" dirty="0">
                <a:solidFill>
                  <a:srgbClr val="FF0066"/>
                </a:solidFill>
              </a:rPr>
              <a:t> shock</a:t>
            </a:r>
            <a:r>
              <a:rPr lang="en-US" altLang="en-US" sz="2600" dirty="0">
                <a:solidFill>
                  <a:srgbClr val="FF0000"/>
                </a:solidFill>
              </a:rPr>
              <a:t> </a:t>
            </a:r>
            <a:r>
              <a:rPr lang="en-US" altLang="en-US" sz="2600" dirty="0"/>
              <a:t>!</a:t>
            </a:r>
          </a:p>
          <a:p>
            <a:pPr marL="0" indent="0" algn="ctr" eaLnBrk="1" hangingPunct="1">
              <a:buNone/>
            </a:pPr>
            <a:endParaRPr lang="en-US" altLang="en-US" sz="2600" dirty="0" smtClean="0">
              <a:solidFill>
                <a:srgbClr val="FF0000"/>
              </a:solidFill>
            </a:endParaRPr>
          </a:p>
        </p:txBody>
      </p:sp>
      <p:sp>
        <p:nvSpPr>
          <p:cNvPr id="3075" name="TextBox 10"/>
          <p:cNvSpPr txBox="1">
            <a:spLocks noChangeArrowheads="1"/>
          </p:cNvSpPr>
          <p:nvPr/>
        </p:nvSpPr>
        <p:spPr bwMode="auto">
          <a:xfrm>
            <a:off x="1708150" y="6391275"/>
            <a:ext cx="5065713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GB" altLang="en-US" sz="1200">
                <a:latin typeface="Calibri" pitchFamily="34" charset="0"/>
              </a:rPr>
              <a:t>The Peer Teaching Society is not liable for false or misleading information…</a:t>
            </a:r>
            <a:endParaRPr lang="en-US" altLang="en-US" sz="1200">
              <a:latin typeface="Calibri" pitchFamily="34" charset="0"/>
            </a:endParaRPr>
          </a:p>
        </p:txBody>
      </p:sp>
      <p:pic>
        <p:nvPicPr>
          <p:cNvPr id="3076" name="Picture 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100" y="6146800"/>
            <a:ext cx="1543050" cy="525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7" name="TextBox 3"/>
          <p:cNvSpPr txBox="1">
            <a:spLocks noChangeArrowheads="1"/>
          </p:cNvSpPr>
          <p:nvPr/>
        </p:nvSpPr>
        <p:spPr bwMode="auto">
          <a:xfrm>
            <a:off x="457200" y="239713"/>
            <a:ext cx="8229600" cy="1143000"/>
          </a:xfrm>
          <a:prstGeom prst="rect">
            <a:avLst/>
          </a:prstGeom>
          <a:solidFill>
            <a:srgbClr val="A793BF">
              <a:alpha val="7294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>
              <a:latin typeface="Calibri" pitchFamily="34" charset="0"/>
            </a:endParaRPr>
          </a:p>
        </p:txBody>
      </p:sp>
      <p:sp>
        <p:nvSpPr>
          <p:cNvPr id="3078" name="TextBox 4"/>
          <p:cNvSpPr txBox="1">
            <a:spLocks noChangeArrowheads="1"/>
          </p:cNvSpPr>
          <p:nvPr/>
        </p:nvSpPr>
        <p:spPr bwMode="auto">
          <a:xfrm>
            <a:off x="457200" y="418447"/>
            <a:ext cx="82296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4800" dirty="0" smtClean="0">
                <a:solidFill>
                  <a:srgbClr val="002060"/>
                </a:solidFill>
                <a:latin typeface="+mn-lt"/>
                <a:cs typeface="Arial" charset="0"/>
              </a:rPr>
              <a:t>Intussusception </a:t>
            </a:r>
            <a:endParaRPr lang="en-US" altLang="en-US" sz="4800" dirty="0">
              <a:solidFill>
                <a:srgbClr val="002060"/>
              </a:solidFill>
              <a:latin typeface="+mn-lt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90485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Content Placeholder 6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en-US" altLang="en-US" dirty="0" smtClean="0"/>
              <a:t>Later that day,  some other concerned parents comes in. This time it is an </a:t>
            </a:r>
            <a:r>
              <a:rPr lang="en-US" altLang="en-US" b="1" dirty="0" smtClean="0"/>
              <a:t>18 month old </a:t>
            </a:r>
            <a:r>
              <a:rPr lang="en-US" altLang="en-US" dirty="0" smtClean="0"/>
              <a:t>boy. Mum and dad look at the end of their tether – their son has been </a:t>
            </a:r>
            <a:r>
              <a:rPr lang="en-US" altLang="en-US" b="1" dirty="0" smtClean="0"/>
              <a:t>‘really </a:t>
            </a:r>
            <a:r>
              <a:rPr lang="en-US" altLang="en-US" b="1" dirty="0" err="1" smtClean="0"/>
              <a:t>mardy</a:t>
            </a:r>
            <a:r>
              <a:rPr lang="en-US" altLang="en-US" b="1" dirty="0" smtClean="0"/>
              <a:t>’</a:t>
            </a:r>
            <a:r>
              <a:rPr lang="en-US" altLang="en-US" dirty="0" smtClean="0"/>
              <a:t> and they explain that they are tired of cleaning up his poo, which </a:t>
            </a:r>
            <a:r>
              <a:rPr lang="en-US" altLang="en-US" b="1" dirty="0" smtClean="0"/>
              <a:t>doesn’t look quite right</a:t>
            </a:r>
            <a:r>
              <a:rPr lang="en-US" altLang="en-US" dirty="0" smtClean="0"/>
              <a:t>. They are first time parents and wonder, what does baby poo normally look like?</a:t>
            </a:r>
            <a:endParaRPr lang="en-US" altLang="en-US" dirty="0" smtClean="0">
              <a:solidFill>
                <a:srgbClr val="FF0000"/>
              </a:solidFill>
            </a:endParaRPr>
          </a:p>
          <a:p>
            <a:pPr marL="0" indent="0" eaLnBrk="1" hangingPunct="1">
              <a:buNone/>
            </a:pPr>
            <a:endParaRPr lang="en-US" altLang="en-US" dirty="0">
              <a:solidFill>
                <a:srgbClr val="FF0000"/>
              </a:solidFill>
            </a:endParaRPr>
          </a:p>
          <a:p>
            <a:pPr marL="0" indent="0" algn="ctr" eaLnBrk="1" hangingPunct="1">
              <a:buNone/>
            </a:pPr>
            <a:r>
              <a:rPr lang="en-US" altLang="en-US" dirty="0" smtClean="0">
                <a:solidFill>
                  <a:srgbClr val="FF0000"/>
                </a:solidFill>
              </a:rPr>
              <a:t>What is important to ask about/check here?</a:t>
            </a:r>
            <a:endParaRPr lang="en-US" altLang="en-US" dirty="0" smtClean="0"/>
          </a:p>
        </p:txBody>
      </p:sp>
      <p:sp>
        <p:nvSpPr>
          <p:cNvPr id="3075" name="TextBox 10"/>
          <p:cNvSpPr txBox="1">
            <a:spLocks noChangeArrowheads="1"/>
          </p:cNvSpPr>
          <p:nvPr/>
        </p:nvSpPr>
        <p:spPr bwMode="auto">
          <a:xfrm>
            <a:off x="1708150" y="6391275"/>
            <a:ext cx="5065713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GB" altLang="en-US" sz="1200">
                <a:latin typeface="Calibri" pitchFamily="34" charset="0"/>
              </a:rPr>
              <a:t>The Peer Teaching Society is not liable for false or misleading information…</a:t>
            </a:r>
            <a:endParaRPr lang="en-US" altLang="en-US" sz="1200">
              <a:latin typeface="Calibri" pitchFamily="34" charset="0"/>
            </a:endParaRPr>
          </a:p>
        </p:txBody>
      </p:sp>
      <p:pic>
        <p:nvPicPr>
          <p:cNvPr id="3076" name="Picture 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100" y="6146800"/>
            <a:ext cx="1543050" cy="525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7" name="TextBox 3"/>
          <p:cNvSpPr txBox="1">
            <a:spLocks noChangeArrowheads="1"/>
          </p:cNvSpPr>
          <p:nvPr/>
        </p:nvSpPr>
        <p:spPr bwMode="auto">
          <a:xfrm>
            <a:off x="457200" y="239713"/>
            <a:ext cx="8229600" cy="1143000"/>
          </a:xfrm>
          <a:prstGeom prst="rect">
            <a:avLst/>
          </a:prstGeom>
          <a:solidFill>
            <a:srgbClr val="A793BF">
              <a:alpha val="7294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>
              <a:latin typeface="Calibri" pitchFamily="34" charset="0"/>
            </a:endParaRPr>
          </a:p>
        </p:txBody>
      </p:sp>
      <p:sp>
        <p:nvSpPr>
          <p:cNvPr id="3078" name="TextBox 4"/>
          <p:cNvSpPr txBox="1">
            <a:spLocks noChangeArrowheads="1"/>
          </p:cNvSpPr>
          <p:nvPr/>
        </p:nvSpPr>
        <p:spPr bwMode="auto">
          <a:xfrm>
            <a:off x="457200" y="418447"/>
            <a:ext cx="82296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4800" dirty="0" smtClean="0">
                <a:solidFill>
                  <a:srgbClr val="002060"/>
                </a:solidFill>
                <a:latin typeface="Calibri" pitchFamily="34" charset="0"/>
              </a:rPr>
              <a:t>Funny Stools</a:t>
            </a:r>
            <a:endParaRPr lang="en-US" altLang="en-US" sz="4800" dirty="0">
              <a:solidFill>
                <a:srgbClr val="002060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33400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Content Placeholder 6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eaLnBrk="1" hangingPunct="1"/>
            <a:r>
              <a:rPr lang="en-US" altLang="en-US" dirty="0" smtClean="0">
                <a:solidFill>
                  <a:srgbClr val="FF0066"/>
                </a:solidFill>
              </a:rPr>
              <a:t>‘Peas and carrots syndrome’</a:t>
            </a:r>
          </a:p>
          <a:p>
            <a:pPr eaLnBrk="1" hangingPunct="1"/>
            <a:r>
              <a:rPr lang="en-US" altLang="en-US" dirty="0" smtClean="0"/>
              <a:t>Chronic, non-specific </a:t>
            </a:r>
            <a:r>
              <a:rPr lang="en-US" altLang="en-US" dirty="0" err="1" smtClean="0"/>
              <a:t>diarrhoea</a:t>
            </a:r>
            <a:endParaRPr lang="en-US" altLang="en-US" dirty="0" smtClean="0"/>
          </a:p>
          <a:p>
            <a:pPr eaLnBrk="1" hangingPunct="1"/>
            <a:r>
              <a:rPr lang="en-US" altLang="en-US" dirty="0" smtClean="0"/>
              <a:t>Commonest cause of persistent loose stools in </a:t>
            </a:r>
            <a:r>
              <a:rPr lang="en-US" altLang="en-US" b="1" dirty="0" smtClean="0"/>
              <a:t>preschool children</a:t>
            </a:r>
          </a:p>
          <a:p>
            <a:pPr eaLnBrk="1" hangingPunct="1"/>
            <a:r>
              <a:rPr lang="en-US" altLang="en-US" dirty="0" smtClean="0"/>
              <a:t>Stools of varying consistency </a:t>
            </a:r>
          </a:p>
          <a:p>
            <a:pPr eaLnBrk="1" hangingPunct="1"/>
            <a:r>
              <a:rPr lang="en-US" altLang="en-US" dirty="0" smtClean="0"/>
              <a:t>?Due to maturational delay in intestinal motility </a:t>
            </a:r>
          </a:p>
          <a:p>
            <a:pPr eaLnBrk="1" hangingPunct="1"/>
            <a:r>
              <a:rPr lang="en-US" altLang="en-US" dirty="0" smtClean="0"/>
              <a:t>Most grow out if it by 5y of age</a:t>
            </a:r>
          </a:p>
          <a:p>
            <a:pPr eaLnBrk="1" hangingPunct="1"/>
            <a:r>
              <a:rPr lang="en-US" altLang="en-US" dirty="0" smtClean="0"/>
              <a:t>No treatment usually – </a:t>
            </a:r>
            <a:r>
              <a:rPr lang="en-US" altLang="en-US" b="1" dirty="0" smtClean="0"/>
              <a:t>?</a:t>
            </a:r>
            <a:r>
              <a:rPr lang="en-US" altLang="en-US" b="1" dirty="0" err="1" smtClean="0"/>
              <a:t>loperamide</a:t>
            </a:r>
            <a:endParaRPr lang="en-US" altLang="en-US" b="1" dirty="0" smtClean="0"/>
          </a:p>
          <a:p>
            <a:pPr eaLnBrk="1" hangingPunct="1"/>
            <a:endParaRPr lang="en-US" altLang="en-US" dirty="0" smtClean="0"/>
          </a:p>
        </p:txBody>
      </p:sp>
      <p:sp>
        <p:nvSpPr>
          <p:cNvPr id="3075" name="TextBox 10"/>
          <p:cNvSpPr txBox="1">
            <a:spLocks noChangeArrowheads="1"/>
          </p:cNvSpPr>
          <p:nvPr/>
        </p:nvSpPr>
        <p:spPr bwMode="auto">
          <a:xfrm>
            <a:off x="1708150" y="6391275"/>
            <a:ext cx="5065713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GB" altLang="en-US" sz="1200">
                <a:latin typeface="Calibri" pitchFamily="34" charset="0"/>
              </a:rPr>
              <a:t>The Peer Teaching Society is not liable for false or misleading information…</a:t>
            </a:r>
            <a:endParaRPr lang="en-US" altLang="en-US" sz="1200">
              <a:latin typeface="Calibri" pitchFamily="34" charset="0"/>
            </a:endParaRPr>
          </a:p>
        </p:txBody>
      </p:sp>
      <p:pic>
        <p:nvPicPr>
          <p:cNvPr id="3076" name="Picture 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100" y="6146800"/>
            <a:ext cx="1543050" cy="525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7" name="TextBox 3"/>
          <p:cNvSpPr txBox="1">
            <a:spLocks noChangeArrowheads="1"/>
          </p:cNvSpPr>
          <p:nvPr/>
        </p:nvSpPr>
        <p:spPr bwMode="auto">
          <a:xfrm>
            <a:off x="457200" y="239713"/>
            <a:ext cx="8229600" cy="1143000"/>
          </a:xfrm>
          <a:prstGeom prst="rect">
            <a:avLst/>
          </a:prstGeom>
          <a:solidFill>
            <a:srgbClr val="A793BF">
              <a:alpha val="7294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>
              <a:latin typeface="Calibri" pitchFamily="34" charset="0"/>
            </a:endParaRPr>
          </a:p>
        </p:txBody>
      </p:sp>
      <p:sp>
        <p:nvSpPr>
          <p:cNvPr id="3078" name="TextBox 4"/>
          <p:cNvSpPr txBox="1">
            <a:spLocks noChangeArrowheads="1"/>
          </p:cNvSpPr>
          <p:nvPr/>
        </p:nvSpPr>
        <p:spPr bwMode="auto">
          <a:xfrm>
            <a:off x="457200" y="418447"/>
            <a:ext cx="82296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4800" dirty="0" smtClean="0">
                <a:solidFill>
                  <a:srgbClr val="002060"/>
                </a:solidFill>
                <a:latin typeface="Calibri" pitchFamily="34" charset="0"/>
              </a:rPr>
              <a:t>Toddler’s </a:t>
            </a:r>
            <a:r>
              <a:rPr lang="en-US" altLang="en-US" sz="4800" dirty="0" err="1" smtClean="0">
                <a:solidFill>
                  <a:srgbClr val="002060"/>
                </a:solidFill>
                <a:latin typeface="Calibri" pitchFamily="34" charset="0"/>
              </a:rPr>
              <a:t>Diarrhoea</a:t>
            </a:r>
            <a:endParaRPr lang="en-US" altLang="en-US" sz="4800" dirty="0">
              <a:solidFill>
                <a:srgbClr val="002060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4231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Content Placeholder 6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eaLnBrk="1" hangingPunct="1"/>
            <a:r>
              <a:rPr lang="en-US" altLang="en-US" dirty="0" smtClean="0"/>
              <a:t>Gluten = damaging immunological response = cell loss from villous tips</a:t>
            </a:r>
          </a:p>
          <a:p>
            <a:pPr eaLnBrk="1" hangingPunct="1"/>
            <a:r>
              <a:rPr lang="en-US" altLang="en-US" dirty="0" smtClean="0"/>
              <a:t>Normally present in </a:t>
            </a:r>
            <a:r>
              <a:rPr lang="en-US" altLang="en-US" b="1" dirty="0" smtClean="0"/>
              <a:t>first 2 years of life </a:t>
            </a:r>
            <a:r>
              <a:rPr lang="en-US" altLang="en-US" dirty="0" smtClean="0"/>
              <a:t>with;</a:t>
            </a:r>
          </a:p>
          <a:p>
            <a:pPr lvl="1" eaLnBrk="1" hangingPunct="1"/>
            <a:r>
              <a:rPr lang="en-US" altLang="en-US" dirty="0"/>
              <a:t>Failure to </a:t>
            </a:r>
            <a:r>
              <a:rPr lang="en-US" altLang="en-US" dirty="0" smtClean="0"/>
              <a:t>thrive following introduction of gluten</a:t>
            </a:r>
            <a:endParaRPr lang="en-US" altLang="en-US" dirty="0"/>
          </a:p>
          <a:p>
            <a:pPr lvl="1" eaLnBrk="1" hangingPunct="1"/>
            <a:r>
              <a:rPr lang="en-US" altLang="en-US" dirty="0"/>
              <a:t>General irritability</a:t>
            </a:r>
          </a:p>
          <a:p>
            <a:pPr lvl="1" eaLnBrk="1" hangingPunct="1"/>
            <a:r>
              <a:rPr lang="en-US" altLang="en-US" dirty="0"/>
              <a:t>Abnormal stools</a:t>
            </a:r>
          </a:p>
          <a:p>
            <a:pPr lvl="1" eaLnBrk="1" hangingPunct="1"/>
            <a:r>
              <a:rPr lang="en-US" altLang="en-US" dirty="0"/>
              <a:t>Abdominal distension</a:t>
            </a:r>
          </a:p>
          <a:p>
            <a:pPr lvl="1" eaLnBrk="1" hangingPunct="1"/>
            <a:r>
              <a:rPr lang="en-US" altLang="en-US" dirty="0"/>
              <a:t>Buttock </a:t>
            </a:r>
            <a:r>
              <a:rPr lang="en-US" altLang="en-US" dirty="0" smtClean="0"/>
              <a:t>wasting</a:t>
            </a:r>
          </a:p>
          <a:p>
            <a:pPr eaLnBrk="1" hangingPunct="1"/>
            <a:endParaRPr lang="en-US" altLang="en-US" dirty="0"/>
          </a:p>
        </p:txBody>
      </p:sp>
      <p:sp>
        <p:nvSpPr>
          <p:cNvPr id="3075" name="TextBox 10"/>
          <p:cNvSpPr txBox="1">
            <a:spLocks noChangeArrowheads="1"/>
          </p:cNvSpPr>
          <p:nvPr/>
        </p:nvSpPr>
        <p:spPr bwMode="auto">
          <a:xfrm>
            <a:off x="1708150" y="6391275"/>
            <a:ext cx="5065713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GB" altLang="en-US" sz="1200">
                <a:latin typeface="Calibri" pitchFamily="34" charset="0"/>
              </a:rPr>
              <a:t>The Peer Teaching Society is not liable for false or misleading information…</a:t>
            </a:r>
            <a:endParaRPr lang="en-US" altLang="en-US" sz="1200">
              <a:latin typeface="Calibri" pitchFamily="34" charset="0"/>
            </a:endParaRPr>
          </a:p>
        </p:txBody>
      </p:sp>
      <p:pic>
        <p:nvPicPr>
          <p:cNvPr id="3076" name="Picture 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100" y="6146800"/>
            <a:ext cx="1543050" cy="525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7" name="TextBox 3"/>
          <p:cNvSpPr txBox="1">
            <a:spLocks noChangeArrowheads="1"/>
          </p:cNvSpPr>
          <p:nvPr/>
        </p:nvSpPr>
        <p:spPr bwMode="auto">
          <a:xfrm>
            <a:off x="457200" y="239713"/>
            <a:ext cx="8229600" cy="1143000"/>
          </a:xfrm>
          <a:prstGeom prst="rect">
            <a:avLst/>
          </a:prstGeom>
          <a:solidFill>
            <a:srgbClr val="A793BF">
              <a:alpha val="7294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>
              <a:latin typeface="Calibri" pitchFamily="34" charset="0"/>
            </a:endParaRPr>
          </a:p>
        </p:txBody>
      </p:sp>
      <p:sp>
        <p:nvSpPr>
          <p:cNvPr id="3078" name="TextBox 4"/>
          <p:cNvSpPr txBox="1">
            <a:spLocks noChangeArrowheads="1"/>
          </p:cNvSpPr>
          <p:nvPr/>
        </p:nvSpPr>
        <p:spPr bwMode="auto">
          <a:xfrm>
            <a:off x="457200" y="418447"/>
            <a:ext cx="82296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4800" dirty="0" smtClean="0">
                <a:solidFill>
                  <a:srgbClr val="002060"/>
                </a:solidFill>
                <a:latin typeface="Calibri" pitchFamily="34" charset="0"/>
              </a:rPr>
              <a:t>Coeliac Disease</a:t>
            </a:r>
            <a:endParaRPr lang="en-US" altLang="en-US" sz="4800" dirty="0">
              <a:solidFill>
                <a:srgbClr val="002060"/>
              </a:solidFill>
              <a:cs typeface="Arial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133322" y="3732419"/>
            <a:ext cx="3281082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hangingPunct="1"/>
            <a:r>
              <a:rPr lang="en-US" altLang="en-US" sz="2200" dirty="0" smtClean="0"/>
              <a:t>Occasionally</a:t>
            </a:r>
            <a:r>
              <a:rPr lang="en-US" altLang="en-US" sz="2200" dirty="0"/>
              <a:t>, can present in </a:t>
            </a:r>
            <a:r>
              <a:rPr lang="en-US" altLang="en-US" sz="2200" b="1" dirty="0"/>
              <a:t>later </a:t>
            </a:r>
            <a:r>
              <a:rPr lang="en-US" altLang="en-US" sz="2200" b="1" dirty="0" smtClean="0"/>
              <a:t>childhood</a:t>
            </a:r>
            <a:r>
              <a:rPr lang="en-US" altLang="en-US" sz="2200" dirty="0" smtClean="0"/>
              <a:t>;</a:t>
            </a:r>
          </a:p>
          <a:p>
            <a:pPr marL="342900" indent="-342900" eaLnBrk="1" hangingPunct="1">
              <a:buFont typeface="Arial" panose="020B0604020202020204" pitchFamily="34" charset="0"/>
              <a:buChar char="•"/>
            </a:pPr>
            <a:r>
              <a:rPr lang="en-US" altLang="en-US" sz="2200" dirty="0" err="1" smtClean="0"/>
              <a:t>Anaemia</a:t>
            </a:r>
            <a:r>
              <a:rPr lang="en-US" altLang="en-US" sz="2200" dirty="0" smtClean="0"/>
              <a:t> </a:t>
            </a:r>
            <a:r>
              <a:rPr lang="en-US" altLang="en-US" sz="2200" dirty="0"/>
              <a:t>(</a:t>
            </a:r>
            <a:r>
              <a:rPr lang="en-US" altLang="en-US" sz="2200" dirty="0" smtClean="0"/>
              <a:t>iron +/or folate deficiency)</a:t>
            </a:r>
          </a:p>
          <a:p>
            <a:pPr marL="342900" indent="-342900" eaLnBrk="1" hangingPunct="1">
              <a:buFont typeface="Arial" panose="020B0604020202020204" pitchFamily="34" charset="0"/>
              <a:buChar char="•"/>
            </a:pPr>
            <a:r>
              <a:rPr lang="en-US" altLang="en-US" sz="2200" dirty="0" smtClean="0"/>
              <a:t>Growth failure</a:t>
            </a:r>
          </a:p>
          <a:p>
            <a:pPr marL="342900" indent="-342900" eaLnBrk="1" hangingPunct="1">
              <a:buFont typeface="Arial" panose="020B0604020202020204" pitchFamily="34" charset="0"/>
              <a:buChar char="•"/>
            </a:pPr>
            <a:r>
              <a:rPr lang="en-US" altLang="en-US" sz="2200" dirty="0" smtClean="0"/>
              <a:t>Little/no </a:t>
            </a:r>
            <a:r>
              <a:rPr lang="en-US" altLang="en-US" sz="2200" dirty="0"/>
              <a:t>GI symptoms</a:t>
            </a:r>
          </a:p>
          <a:p>
            <a:endParaRPr lang="en-GB" sz="2200" dirty="0"/>
          </a:p>
        </p:txBody>
      </p:sp>
      <p:sp>
        <p:nvSpPr>
          <p:cNvPr id="3" name="Rectangle 2"/>
          <p:cNvSpPr/>
          <p:nvPr/>
        </p:nvSpPr>
        <p:spPr>
          <a:xfrm>
            <a:off x="5029200" y="3624843"/>
            <a:ext cx="3398651" cy="2635624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668566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Content Placeholder 6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en-US" altLang="en-US" dirty="0" smtClean="0">
                <a:solidFill>
                  <a:srgbClr val="FF0000"/>
                </a:solidFill>
              </a:rPr>
              <a:t>Diagnosis?</a:t>
            </a:r>
          </a:p>
          <a:p>
            <a:pPr eaLnBrk="1" hangingPunct="1"/>
            <a:r>
              <a:rPr lang="en-US" altLang="en-US" b="1" dirty="0" err="1" smtClean="0"/>
              <a:t>Jejunal</a:t>
            </a:r>
            <a:r>
              <a:rPr lang="en-US" altLang="en-US" b="1" dirty="0" smtClean="0"/>
              <a:t> biopsy</a:t>
            </a:r>
            <a:r>
              <a:rPr lang="en-US" altLang="en-US" dirty="0" smtClean="0"/>
              <a:t> = flat mucosa</a:t>
            </a:r>
          </a:p>
          <a:p>
            <a:pPr eaLnBrk="1" hangingPunct="1"/>
            <a:r>
              <a:rPr lang="en-US" altLang="en-US" dirty="0" smtClean="0"/>
              <a:t>Gluten withdrawal =  symptom resolution + </a:t>
            </a:r>
            <a:r>
              <a:rPr lang="en-US" altLang="en-US" b="1" dirty="0" smtClean="0"/>
              <a:t>catch-up growth</a:t>
            </a:r>
          </a:p>
          <a:p>
            <a:pPr eaLnBrk="1" hangingPunct="1"/>
            <a:r>
              <a:rPr lang="en-US" altLang="en-US" dirty="0" smtClean="0"/>
              <a:t>Serological tests – tissue </a:t>
            </a:r>
            <a:r>
              <a:rPr lang="en-US" altLang="en-US" dirty="0" err="1" smtClean="0"/>
              <a:t>transglutaminase</a:t>
            </a:r>
            <a:r>
              <a:rPr lang="en-US" altLang="en-US" dirty="0"/>
              <a:t> </a:t>
            </a:r>
            <a:r>
              <a:rPr lang="en-US" altLang="en-US" dirty="0" smtClean="0"/>
              <a:t>+ ant-</a:t>
            </a:r>
            <a:r>
              <a:rPr lang="en-US" altLang="en-US" dirty="0" err="1" smtClean="0"/>
              <a:t>endomysial</a:t>
            </a:r>
            <a:r>
              <a:rPr lang="en-US" altLang="en-US" dirty="0" smtClean="0"/>
              <a:t> </a:t>
            </a:r>
            <a:r>
              <a:rPr lang="en-US" altLang="en-US" b="1" dirty="0" smtClean="0"/>
              <a:t>antibodies</a:t>
            </a:r>
            <a:r>
              <a:rPr lang="en-US" altLang="en-US" dirty="0" smtClean="0"/>
              <a:t> (IgA)</a:t>
            </a:r>
          </a:p>
          <a:p>
            <a:pPr eaLnBrk="1" hangingPunct="1"/>
            <a:endParaRPr lang="en-US" altLang="en-US" dirty="0" smtClean="0"/>
          </a:p>
          <a:p>
            <a:pPr marL="0" indent="0" eaLnBrk="1" hangingPunct="1">
              <a:buNone/>
            </a:pPr>
            <a:r>
              <a:rPr lang="en-US" altLang="en-US" dirty="0" smtClean="0">
                <a:solidFill>
                  <a:srgbClr val="FF0000"/>
                </a:solidFill>
              </a:rPr>
              <a:t>Management?</a:t>
            </a:r>
          </a:p>
          <a:p>
            <a:pPr marL="0" indent="0" eaLnBrk="1" hangingPunct="1">
              <a:buNone/>
            </a:pPr>
            <a:r>
              <a:rPr lang="en-US" altLang="en-US" dirty="0" smtClean="0"/>
              <a:t>= Gluten-free diet!</a:t>
            </a:r>
          </a:p>
        </p:txBody>
      </p:sp>
      <p:sp>
        <p:nvSpPr>
          <p:cNvPr id="3075" name="TextBox 10"/>
          <p:cNvSpPr txBox="1">
            <a:spLocks noChangeArrowheads="1"/>
          </p:cNvSpPr>
          <p:nvPr/>
        </p:nvSpPr>
        <p:spPr bwMode="auto">
          <a:xfrm>
            <a:off x="1708150" y="6391275"/>
            <a:ext cx="5065713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GB" altLang="en-US" sz="1200">
                <a:latin typeface="Calibri" pitchFamily="34" charset="0"/>
              </a:rPr>
              <a:t>The Peer Teaching Society is not liable for false or misleading information…</a:t>
            </a:r>
            <a:endParaRPr lang="en-US" altLang="en-US" sz="1200">
              <a:latin typeface="Calibri" pitchFamily="34" charset="0"/>
            </a:endParaRPr>
          </a:p>
        </p:txBody>
      </p:sp>
      <p:pic>
        <p:nvPicPr>
          <p:cNvPr id="3076" name="Picture 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100" y="6146800"/>
            <a:ext cx="1543050" cy="525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7" name="TextBox 3"/>
          <p:cNvSpPr txBox="1">
            <a:spLocks noChangeArrowheads="1"/>
          </p:cNvSpPr>
          <p:nvPr/>
        </p:nvSpPr>
        <p:spPr bwMode="auto">
          <a:xfrm>
            <a:off x="457200" y="239713"/>
            <a:ext cx="8229600" cy="1143000"/>
          </a:xfrm>
          <a:prstGeom prst="rect">
            <a:avLst/>
          </a:prstGeom>
          <a:solidFill>
            <a:srgbClr val="A793BF">
              <a:alpha val="7294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>
              <a:latin typeface="Calibri" pitchFamily="34" charset="0"/>
            </a:endParaRPr>
          </a:p>
        </p:txBody>
      </p:sp>
      <p:sp>
        <p:nvSpPr>
          <p:cNvPr id="3078" name="TextBox 4"/>
          <p:cNvSpPr txBox="1">
            <a:spLocks noChangeArrowheads="1"/>
          </p:cNvSpPr>
          <p:nvPr/>
        </p:nvSpPr>
        <p:spPr bwMode="auto">
          <a:xfrm>
            <a:off x="457200" y="418447"/>
            <a:ext cx="82296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4800" dirty="0" smtClean="0">
                <a:solidFill>
                  <a:srgbClr val="002060"/>
                </a:solidFill>
                <a:latin typeface="Calibri" pitchFamily="34" charset="0"/>
              </a:rPr>
              <a:t>Coeliac Disease</a:t>
            </a:r>
            <a:endParaRPr lang="en-US" altLang="en-US" sz="4800" dirty="0">
              <a:solidFill>
                <a:srgbClr val="002060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96297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Content Placeholder 6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eaLnBrk="1" hangingPunct="1"/>
            <a:r>
              <a:rPr lang="en-US" altLang="en-US" sz="2600" dirty="0" smtClean="0"/>
              <a:t>Gastroenteritis (+ post gastro-enteritis syndrome) </a:t>
            </a:r>
          </a:p>
          <a:p>
            <a:pPr eaLnBrk="1" hangingPunct="1"/>
            <a:r>
              <a:rPr lang="en-US" altLang="en-US" sz="2600" dirty="0" smtClean="0"/>
              <a:t>Intolerances</a:t>
            </a:r>
          </a:p>
          <a:p>
            <a:pPr eaLnBrk="1" hangingPunct="1"/>
            <a:r>
              <a:rPr lang="en-US" altLang="en-US" sz="2600" dirty="0" smtClean="0"/>
              <a:t>Appendicitis (can get vomiting)</a:t>
            </a:r>
          </a:p>
          <a:p>
            <a:pPr eaLnBrk="1" hangingPunct="1"/>
            <a:r>
              <a:rPr lang="en-US" altLang="en-US" sz="2600" dirty="0" smtClean="0"/>
              <a:t>IBS</a:t>
            </a:r>
          </a:p>
          <a:p>
            <a:pPr eaLnBrk="1" hangingPunct="1"/>
            <a:r>
              <a:rPr lang="en-US" altLang="en-US" sz="2600" dirty="0" smtClean="0"/>
              <a:t>IBDs – Crohn’s and UC</a:t>
            </a:r>
          </a:p>
          <a:p>
            <a:pPr eaLnBrk="1" hangingPunct="1"/>
            <a:r>
              <a:rPr lang="en-US" altLang="en-US" sz="2600" dirty="0" smtClean="0"/>
              <a:t>Constipation + treatment</a:t>
            </a:r>
          </a:p>
          <a:p>
            <a:pPr eaLnBrk="1" hangingPunct="1"/>
            <a:r>
              <a:rPr lang="en-US" altLang="en-US" sz="2600" dirty="0" smtClean="0"/>
              <a:t>N.B. Infections can = vomiting +/- bowel disturbances</a:t>
            </a:r>
          </a:p>
          <a:p>
            <a:pPr eaLnBrk="1" hangingPunct="1"/>
            <a:endParaRPr lang="en-US" altLang="en-US" sz="2600" dirty="0"/>
          </a:p>
          <a:p>
            <a:pPr marL="0" indent="0" algn="ctr" eaLnBrk="1" hangingPunct="1">
              <a:buNone/>
            </a:pPr>
            <a:r>
              <a:rPr lang="en-US" altLang="en-US" sz="2600" dirty="0" smtClean="0"/>
              <a:t>(LOOK IN LISSAUER/SUNFLOWER BOOK FOR THESE!)</a:t>
            </a:r>
          </a:p>
          <a:p>
            <a:pPr algn="ctr" eaLnBrk="1" hangingPunct="1"/>
            <a:endParaRPr lang="en-US" altLang="en-US" sz="2600" dirty="0" smtClean="0"/>
          </a:p>
        </p:txBody>
      </p:sp>
      <p:sp>
        <p:nvSpPr>
          <p:cNvPr id="3075" name="TextBox 10"/>
          <p:cNvSpPr txBox="1">
            <a:spLocks noChangeArrowheads="1"/>
          </p:cNvSpPr>
          <p:nvPr/>
        </p:nvSpPr>
        <p:spPr bwMode="auto">
          <a:xfrm>
            <a:off x="1708150" y="6391275"/>
            <a:ext cx="5065713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GB" altLang="en-US" sz="1200">
                <a:latin typeface="Calibri" pitchFamily="34" charset="0"/>
              </a:rPr>
              <a:t>The Peer Teaching Society is not liable for false or misleading information…</a:t>
            </a:r>
            <a:endParaRPr lang="en-US" altLang="en-US" sz="1200">
              <a:latin typeface="Calibri" pitchFamily="34" charset="0"/>
            </a:endParaRPr>
          </a:p>
        </p:txBody>
      </p:sp>
      <p:pic>
        <p:nvPicPr>
          <p:cNvPr id="3076" name="Picture 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100" y="6146800"/>
            <a:ext cx="1543050" cy="525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7" name="TextBox 3"/>
          <p:cNvSpPr txBox="1">
            <a:spLocks noChangeArrowheads="1"/>
          </p:cNvSpPr>
          <p:nvPr/>
        </p:nvSpPr>
        <p:spPr bwMode="auto">
          <a:xfrm>
            <a:off x="457200" y="239713"/>
            <a:ext cx="8229600" cy="1143000"/>
          </a:xfrm>
          <a:prstGeom prst="rect">
            <a:avLst/>
          </a:prstGeom>
          <a:solidFill>
            <a:srgbClr val="A793BF">
              <a:alpha val="7294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>
              <a:latin typeface="Calibri" pitchFamily="34" charset="0"/>
            </a:endParaRPr>
          </a:p>
        </p:txBody>
      </p:sp>
      <p:sp>
        <p:nvSpPr>
          <p:cNvPr id="3078" name="TextBox 4"/>
          <p:cNvSpPr txBox="1">
            <a:spLocks noChangeArrowheads="1"/>
          </p:cNvSpPr>
          <p:nvPr/>
        </p:nvSpPr>
        <p:spPr bwMode="auto">
          <a:xfrm>
            <a:off x="457200" y="418447"/>
            <a:ext cx="82296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4000" dirty="0" smtClean="0">
                <a:solidFill>
                  <a:srgbClr val="002060"/>
                </a:solidFill>
                <a:latin typeface="Calibri" pitchFamily="34" charset="0"/>
              </a:rPr>
              <a:t>Other important things to remember…</a:t>
            </a:r>
            <a:endParaRPr lang="en-US" altLang="en-US" sz="4000" dirty="0">
              <a:solidFill>
                <a:srgbClr val="002060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95319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Content Placeholder 6"/>
          <p:cNvSpPr>
            <a:spLocks noGrp="1"/>
          </p:cNvSpPr>
          <p:nvPr>
            <p:ph sz="half" idx="1"/>
          </p:nvPr>
        </p:nvSpPr>
        <p:spPr>
          <a:xfrm>
            <a:off x="457200" y="1519518"/>
            <a:ext cx="8229600" cy="4525963"/>
          </a:xfrm>
        </p:spPr>
        <p:txBody>
          <a:bodyPr>
            <a:normAutofit lnSpcReduction="10000"/>
          </a:bodyPr>
          <a:lstStyle/>
          <a:p>
            <a:pPr marL="0" indent="0" eaLnBrk="1" hangingPunct="1">
              <a:buNone/>
            </a:pPr>
            <a:r>
              <a:rPr lang="en-US" altLang="en-US" sz="2300" dirty="0" smtClean="0">
                <a:solidFill>
                  <a:srgbClr val="FF0000"/>
                </a:solidFill>
              </a:rPr>
              <a:t>What are the signs of a dehydrated child?</a:t>
            </a:r>
          </a:p>
          <a:p>
            <a:pPr eaLnBrk="1" hangingPunct="1"/>
            <a:r>
              <a:rPr lang="en-US" altLang="en-US" sz="2300" dirty="0" smtClean="0"/>
              <a:t>Sunken </a:t>
            </a:r>
            <a:r>
              <a:rPr lang="en-US" altLang="en-US" sz="2300" dirty="0" err="1" smtClean="0"/>
              <a:t>fontanelle</a:t>
            </a:r>
            <a:endParaRPr lang="en-US" altLang="en-US" sz="2300" dirty="0" smtClean="0"/>
          </a:p>
          <a:p>
            <a:pPr eaLnBrk="1" hangingPunct="1"/>
            <a:r>
              <a:rPr lang="en-US" altLang="en-US" sz="2300" dirty="0" smtClean="0"/>
              <a:t>↓level of consciousness</a:t>
            </a:r>
          </a:p>
          <a:p>
            <a:pPr eaLnBrk="1" hangingPunct="1"/>
            <a:r>
              <a:rPr lang="en-US" altLang="en-US" sz="2300" dirty="0" smtClean="0"/>
              <a:t>Eyes sunken, tearless</a:t>
            </a:r>
          </a:p>
          <a:p>
            <a:pPr eaLnBrk="1" hangingPunct="1"/>
            <a:r>
              <a:rPr lang="en-US" altLang="en-US" sz="2300" dirty="0" smtClean="0"/>
              <a:t>Dry mucous membranes </a:t>
            </a:r>
          </a:p>
          <a:p>
            <a:pPr eaLnBrk="1" hangingPunct="1"/>
            <a:r>
              <a:rPr lang="en-US" altLang="en-US" sz="2300" dirty="0"/>
              <a:t>↓</a:t>
            </a:r>
            <a:r>
              <a:rPr lang="en-US" altLang="en-US" sz="2300" dirty="0" smtClean="0"/>
              <a:t> CRT</a:t>
            </a:r>
          </a:p>
          <a:p>
            <a:pPr eaLnBrk="1" hangingPunct="1"/>
            <a:r>
              <a:rPr lang="en-US" altLang="en-US" sz="2300" dirty="0" err="1" smtClean="0"/>
              <a:t>Tachypnoea</a:t>
            </a:r>
            <a:endParaRPr lang="en-US" altLang="en-US" sz="2300" dirty="0" smtClean="0"/>
          </a:p>
          <a:p>
            <a:pPr eaLnBrk="1" hangingPunct="1"/>
            <a:r>
              <a:rPr lang="en-US" altLang="en-US" sz="2300" dirty="0" smtClean="0"/>
              <a:t>Tachycardia, ↓BP</a:t>
            </a:r>
          </a:p>
          <a:p>
            <a:pPr eaLnBrk="1" hangingPunct="1"/>
            <a:r>
              <a:rPr lang="en-US" altLang="en-US" sz="2300" dirty="0" smtClean="0"/>
              <a:t>↓ tissue turgor</a:t>
            </a:r>
          </a:p>
          <a:p>
            <a:pPr eaLnBrk="1" hangingPunct="1"/>
            <a:r>
              <a:rPr lang="en-US" altLang="en-US" sz="2300" dirty="0" smtClean="0"/>
              <a:t>Sudden weight loss</a:t>
            </a:r>
          </a:p>
          <a:p>
            <a:pPr eaLnBrk="1" hangingPunct="1"/>
            <a:r>
              <a:rPr lang="en-US" altLang="en-US" sz="2300" dirty="0" smtClean="0"/>
              <a:t>Oliguria</a:t>
            </a:r>
          </a:p>
          <a:p>
            <a:pPr eaLnBrk="1" hangingPunct="1"/>
            <a:endParaRPr lang="en-US" altLang="en-US" sz="2300" dirty="0" smtClean="0"/>
          </a:p>
          <a:p>
            <a:pPr eaLnBrk="1" hangingPunct="1"/>
            <a:endParaRPr lang="en-US" altLang="en-US" sz="2300" dirty="0" smtClean="0"/>
          </a:p>
          <a:p>
            <a:pPr eaLnBrk="1" hangingPunct="1"/>
            <a:endParaRPr lang="en-US" altLang="en-US" sz="2300" dirty="0" smtClean="0"/>
          </a:p>
        </p:txBody>
      </p:sp>
      <p:sp>
        <p:nvSpPr>
          <p:cNvPr id="3075" name="TextBox 10"/>
          <p:cNvSpPr txBox="1">
            <a:spLocks noChangeArrowheads="1"/>
          </p:cNvSpPr>
          <p:nvPr/>
        </p:nvSpPr>
        <p:spPr bwMode="auto">
          <a:xfrm>
            <a:off x="1708150" y="6391275"/>
            <a:ext cx="5065713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GB" altLang="en-US" sz="1200">
                <a:latin typeface="Calibri" pitchFamily="34" charset="0"/>
              </a:rPr>
              <a:t>The Peer Teaching Society is not liable for false or misleading information…</a:t>
            </a:r>
            <a:endParaRPr lang="en-US" altLang="en-US" sz="1200">
              <a:latin typeface="Calibri" pitchFamily="34" charset="0"/>
            </a:endParaRPr>
          </a:p>
        </p:txBody>
      </p:sp>
      <p:pic>
        <p:nvPicPr>
          <p:cNvPr id="3076" name="Picture 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100" y="6146800"/>
            <a:ext cx="1543050" cy="525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7" name="TextBox 3"/>
          <p:cNvSpPr txBox="1">
            <a:spLocks noChangeArrowheads="1"/>
          </p:cNvSpPr>
          <p:nvPr/>
        </p:nvSpPr>
        <p:spPr bwMode="auto">
          <a:xfrm>
            <a:off x="457200" y="239713"/>
            <a:ext cx="8229600" cy="1143000"/>
          </a:xfrm>
          <a:prstGeom prst="rect">
            <a:avLst/>
          </a:prstGeom>
          <a:solidFill>
            <a:srgbClr val="A793BF">
              <a:alpha val="7294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>
              <a:latin typeface="Calibri" pitchFamily="34" charset="0"/>
            </a:endParaRPr>
          </a:p>
        </p:txBody>
      </p:sp>
      <p:sp>
        <p:nvSpPr>
          <p:cNvPr id="3078" name="TextBox 4"/>
          <p:cNvSpPr txBox="1">
            <a:spLocks noChangeArrowheads="1"/>
          </p:cNvSpPr>
          <p:nvPr/>
        </p:nvSpPr>
        <p:spPr bwMode="auto">
          <a:xfrm>
            <a:off x="457200" y="418447"/>
            <a:ext cx="82296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4800" dirty="0" smtClean="0">
                <a:solidFill>
                  <a:srgbClr val="002060"/>
                </a:solidFill>
                <a:latin typeface="+mn-lt"/>
                <a:cs typeface="Arial" charset="0"/>
              </a:rPr>
              <a:t>Dehydration</a:t>
            </a:r>
            <a:endParaRPr lang="en-US" altLang="en-US" sz="4800" dirty="0">
              <a:solidFill>
                <a:srgbClr val="002060"/>
              </a:solidFill>
              <a:latin typeface="+mn-lt"/>
              <a:cs typeface="Arial" charset="0"/>
            </a:endParaRPr>
          </a:p>
        </p:txBody>
      </p:sp>
      <p:pic>
        <p:nvPicPr>
          <p:cNvPr id="1026" name="Picture 2" descr="http://www.momillustrated.com/wp-content/uploads/2012/01/awsome_drawing_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0495" y="2152417"/>
            <a:ext cx="4095750" cy="4095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478322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Content Placeholder 6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eaLnBrk="1" hangingPunct="1"/>
            <a:r>
              <a:rPr lang="en-US" altLang="en-US" dirty="0" smtClean="0"/>
              <a:t>= Suboptimal weight gain or growth in infants and toddlers</a:t>
            </a:r>
          </a:p>
          <a:p>
            <a:pPr eaLnBrk="1" hangingPunct="1"/>
            <a:r>
              <a:rPr lang="en-US" altLang="en-US" dirty="0" smtClean="0"/>
              <a:t>Plot on </a:t>
            </a:r>
            <a:r>
              <a:rPr lang="en-US" altLang="en-US" b="1" dirty="0" smtClean="0"/>
              <a:t>centile chart </a:t>
            </a:r>
            <a:r>
              <a:rPr lang="en-US" altLang="en-US" dirty="0" smtClean="0"/>
              <a:t>- ?inadequate weight gain;</a:t>
            </a:r>
          </a:p>
          <a:p>
            <a:pPr lvl="1" eaLnBrk="1" hangingPunct="1"/>
            <a:r>
              <a:rPr lang="en-US" altLang="en-US" u="sng" dirty="0" smtClean="0"/>
              <a:t>Mild</a:t>
            </a:r>
            <a:r>
              <a:rPr lang="en-US" altLang="en-US" dirty="0" smtClean="0"/>
              <a:t>: fall across TWO centile lines</a:t>
            </a:r>
          </a:p>
          <a:p>
            <a:pPr lvl="1" eaLnBrk="1" hangingPunct="1"/>
            <a:r>
              <a:rPr lang="en-US" altLang="en-US" u="sng" dirty="0" smtClean="0"/>
              <a:t>Severe</a:t>
            </a:r>
            <a:r>
              <a:rPr lang="en-US" altLang="en-US" dirty="0" smtClean="0"/>
              <a:t>: fall across THREE</a:t>
            </a:r>
          </a:p>
          <a:p>
            <a:pPr lvl="1" eaLnBrk="1" hangingPunct="1"/>
            <a:r>
              <a:rPr lang="en-US" altLang="en-US" dirty="0" smtClean="0"/>
              <a:t>Need repeats </a:t>
            </a:r>
          </a:p>
          <a:p>
            <a:pPr lvl="1" eaLnBrk="1" hangingPunct="1"/>
            <a:r>
              <a:rPr lang="en-US" altLang="en-US" dirty="0" smtClean="0"/>
              <a:t>Remember catch-up and catch-down growth</a:t>
            </a:r>
          </a:p>
          <a:p>
            <a:pPr eaLnBrk="1" hangingPunct="1"/>
            <a:r>
              <a:rPr lang="en-US" altLang="en-US" dirty="0" smtClean="0"/>
              <a:t>FTT vs. normal, but small/thin baby - ?symptoms, alert, responsive, happy, development etc. </a:t>
            </a:r>
          </a:p>
        </p:txBody>
      </p:sp>
      <p:sp>
        <p:nvSpPr>
          <p:cNvPr id="3075" name="TextBox 10"/>
          <p:cNvSpPr txBox="1">
            <a:spLocks noChangeArrowheads="1"/>
          </p:cNvSpPr>
          <p:nvPr/>
        </p:nvSpPr>
        <p:spPr bwMode="auto">
          <a:xfrm>
            <a:off x="1708150" y="6391275"/>
            <a:ext cx="5065713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GB" altLang="en-US" sz="1200">
                <a:latin typeface="Calibri" pitchFamily="34" charset="0"/>
              </a:rPr>
              <a:t>The Peer Teaching Society is not liable for false or misleading information…</a:t>
            </a:r>
            <a:endParaRPr lang="en-US" altLang="en-US" sz="1200">
              <a:latin typeface="Calibri" pitchFamily="34" charset="0"/>
            </a:endParaRPr>
          </a:p>
        </p:txBody>
      </p:sp>
      <p:pic>
        <p:nvPicPr>
          <p:cNvPr id="3076" name="Picture 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100" y="6146800"/>
            <a:ext cx="1543050" cy="525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7" name="TextBox 3"/>
          <p:cNvSpPr txBox="1">
            <a:spLocks noChangeArrowheads="1"/>
          </p:cNvSpPr>
          <p:nvPr/>
        </p:nvSpPr>
        <p:spPr bwMode="auto">
          <a:xfrm>
            <a:off x="457200" y="239713"/>
            <a:ext cx="8229600" cy="1143000"/>
          </a:xfrm>
          <a:prstGeom prst="rect">
            <a:avLst/>
          </a:prstGeom>
          <a:solidFill>
            <a:srgbClr val="A793BF">
              <a:alpha val="7294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>
              <a:latin typeface="Calibri" pitchFamily="34" charset="0"/>
            </a:endParaRPr>
          </a:p>
        </p:txBody>
      </p:sp>
      <p:sp>
        <p:nvSpPr>
          <p:cNvPr id="3078" name="TextBox 4"/>
          <p:cNvSpPr txBox="1">
            <a:spLocks noChangeArrowheads="1"/>
          </p:cNvSpPr>
          <p:nvPr/>
        </p:nvSpPr>
        <p:spPr bwMode="auto">
          <a:xfrm>
            <a:off x="457200" y="418447"/>
            <a:ext cx="82296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4800" dirty="0" smtClean="0">
                <a:solidFill>
                  <a:srgbClr val="002060"/>
                </a:solidFill>
                <a:latin typeface="Calibri" pitchFamily="34" charset="0"/>
              </a:rPr>
              <a:t>Failure to Thrive (FTT)</a:t>
            </a:r>
            <a:endParaRPr lang="en-US" altLang="en-US" sz="4800" dirty="0">
              <a:solidFill>
                <a:srgbClr val="002060"/>
              </a:solidFill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5831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Content Placeholder 1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 altLang="en-US" sz="2700" dirty="0" smtClean="0"/>
          </a:p>
          <a:p>
            <a:pPr eaLnBrk="1" hangingPunct="1"/>
            <a:endParaRPr lang="en-US" altLang="en-US" sz="2700" dirty="0" smtClean="0"/>
          </a:p>
        </p:txBody>
      </p:sp>
      <p:sp>
        <p:nvSpPr>
          <p:cNvPr id="5123" name="TextBox 10"/>
          <p:cNvSpPr txBox="1">
            <a:spLocks noChangeArrowheads="1"/>
          </p:cNvSpPr>
          <p:nvPr/>
        </p:nvSpPr>
        <p:spPr bwMode="auto">
          <a:xfrm>
            <a:off x="1708150" y="6394450"/>
            <a:ext cx="5065713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GB" altLang="en-US" sz="1200">
                <a:latin typeface="Calibri" pitchFamily="34" charset="0"/>
              </a:rPr>
              <a:t>The Peer Teaching Society is not liable for false or misleading information…</a:t>
            </a:r>
            <a:endParaRPr lang="en-US" altLang="en-US" sz="1200">
              <a:latin typeface="Calibri" pitchFamily="34" charset="0"/>
            </a:endParaRPr>
          </a:p>
        </p:txBody>
      </p:sp>
      <p:pic>
        <p:nvPicPr>
          <p:cNvPr id="5124" name="Picture 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100" y="6146800"/>
            <a:ext cx="1543050" cy="525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5" name="TextBox 3"/>
          <p:cNvSpPr txBox="1">
            <a:spLocks noChangeArrowheads="1"/>
          </p:cNvSpPr>
          <p:nvPr/>
        </p:nvSpPr>
        <p:spPr bwMode="auto">
          <a:xfrm>
            <a:off x="457200" y="239713"/>
            <a:ext cx="8229600" cy="1143000"/>
          </a:xfrm>
          <a:prstGeom prst="rect">
            <a:avLst/>
          </a:prstGeom>
          <a:solidFill>
            <a:srgbClr val="A793BF">
              <a:alpha val="7294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>
              <a:latin typeface="Calibri" pitchFamily="34" charset="0"/>
            </a:endParaRPr>
          </a:p>
        </p:txBody>
      </p:sp>
      <p:sp>
        <p:nvSpPr>
          <p:cNvPr id="5126" name="TextBox 4"/>
          <p:cNvSpPr txBox="1">
            <a:spLocks noChangeArrowheads="1"/>
          </p:cNvSpPr>
          <p:nvPr/>
        </p:nvSpPr>
        <p:spPr bwMode="auto">
          <a:xfrm>
            <a:off x="457200" y="405000"/>
            <a:ext cx="82296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4800" dirty="0" smtClean="0">
                <a:solidFill>
                  <a:srgbClr val="002060"/>
                </a:solidFill>
                <a:latin typeface="+mn-lt"/>
                <a:cs typeface="Arial" charset="0"/>
              </a:rPr>
              <a:t>Picture Quiz!</a:t>
            </a:r>
            <a:endParaRPr lang="en-US" altLang="en-US" sz="4800" dirty="0">
              <a:solidFill>
                <a:srgbClr val="002060"/>
              </a:solidFill>
              <a:latin typeface="+mn-lt"/>
              <a:cs typeface="Arial" charset="0"/>
            </a:endParaRPr>
          </a:p>
        </p:txBody>
      </p:sp>
      <p:pic>
        <p:nvPicPr>
          <p:cNvPr id="1026" name="Picture 2" descr="http://www.aafp.org/afp/2000/0501/afp20000501p2791-f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1788" y="1789112"/>
            <a:ext cx="3086100" cy="40890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Content Placeholder 1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 altLang="en-US" sz="2700" dirty="0" smtClean="0"/>
          </a:p>
          <a:p>
            <a:pPr eaLnBrk="1" hangingPunct="1"/>
            <a:endParaRPr lang="en-US" altLang="en-US" sz="2700" dirty="0" smtClean="0"/>
          </a:p>
        </p:txBody>
      </p:sp>
      <p:sp>
        <p:nvSpPr>
          <p:cNvPr id="5123" name="TextBox 10"/>
          <p:cNvSpPr txBox="1">
            <a:spLocks noChangeArrowheads="1"/>
          </p:cNvSpPr>
          <p:nvPr/>
        </p:nvSpPr>
        <p:spPr bwMode="auto">
          <a:xfrm>
            <a:off x="1708150" y="6394450"/>
            <a:ext cx="5065713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GB" altLang="en-US" sz="1200">
                <a:latin typeface="Calibri" pitchFamily="34" charset="0"/>
              </a:rPr>
              <a:t>The Peer Teaching Society is not liable for false or misleading information…</a:t>
            </a:r>
            <a:endParaRPr lang="en-US" altLang="en-US" sz="1200">
              <a:latin typeface="Calibri" pitchFamily="34" charset="0"/>
            </a:endParaRPr>
          </a:p>
        </p:txBody>
      </p:sp>
      <p:pic>
        <p:nvPicPr>
          <p:cNvPr id="5124" name="Picture 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100" y="6146800"/>
            <a:ext cx="1543050" cy="525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5" name="TextBox 3"/>
          <p:cNvSpPr txBox="1">
            <a:spLocks noChangeArrowheads="1"/>
          </p:cNvSpPr>
          <p:nvPr/>
        </p:nvSpPr>
        <p:spPr bwMode="auto">
          <a:xfrm>
            <a:off x="457200" y="239713"/>
            <a:ext cx="8229600" cy="1143000"/>
          </a:xfrm>
          <a:prstGeom prst="rect">
            <a:avLst/>
          </a:prstGeom>
          <a:solidFill>
            <a:srgbClr val="A793BF">
              <a:alpha val="7294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>
              <a:latin typeface="Calibri" pitchFamily="34" charset="0"/>
            </a:endParaRPr>
          </a:p>
        </p:txBody>
      </p:sp>
      <p:sp>
        <p:nvSpPr>
          <p:cNvPr id="5126" name="TextBox 4"/>
          <p:cNvSpPr txBox="1">
            <a:spLocks noChangeArrowheads="1"/>
          </p:cNvSpPr>
          <p:nvPr/>
        </p:nvSpPr>
        <p:spPr bwMode="auto">
          <a:xfrm>
            <a:off x="457200" y="405000"/>
            <a:ext cx="82296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4800" dirty="0" smtClean="0">
                <a:solidFill>
                  <a:srgbClr val="002060"/>
                </a:solidFill>
                <a:latin typeface="+mn-lt"/>
                <a:cs typeface="Arial" charset="0"/>
              </a:rPr>
              <a:t>Picture Quiz!</a:t>
            </a:r>
            <a:endParaRPr lang="en-US" altLang="en-US" sz="4800" dirty="0">
              <a:solidFill>
                <a:srgbClr val="002060"/>
              </a:solidFill>
              <a:latin typeface="+mn-lt"/>
              <a:cs typeface="Arial" charset="0"/>
            </a:endParaRPr>
          </a:p>
        </p:txBody>
      </p:sp>
      <p:pic>
        <p:nvPicPr>
          <p:cNvPr id="2050" name="Picture 2" descr="http://www.vetnext.com/fotos/Intruss_Fig_3a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106" y="1968379"/>
            <a:ext cx="4647790" cy="33995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s://encrypted-tbn0.gstatic.com/images?q=tbn:ANd9GcSIqTXH_RX0EkmZ6-P0ZFC3xV9b0GoBAGX-q3bIyzx2xiXLv-S8nw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3564" y="1757362"/>
            <a:ext cx="3284648" cy="38215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43322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     </a:t>
            </a:r>
          </a:p>
        </p:txBody>
      </p:sp>
      <p:sp>
        <p:nvSpPr>
          <p:cNvPr id="2054" name="TextBox 19"/>
          <p:cNvSpPr txBox="1">
            <a:spLocks noChangeArrowheads="1"/>
          </p:cNvSpPr>
          <p:nvPr/>
        </p:nvSpPr>
        <p:spPr bwMode="auto">
          <a:xfrm>
            <a:off x="3371850" y="6440488"/>
            <a:ext cx="5064125" cy="27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sz="1200" dirty="0">
                <a:latin typeface="Calibri" pitchFamily="34" charset="0"/>
              </a:rPr>
              <a:t>The Peer Teaching Society is not liable for false or misleading information…</a:t>
            </a:r>
            <a:endParaRPr lang="en-US" sz="1200" dirty="0">
              <a:latin typeface="Calibri" pitchFamily="34" charset="0"/>
            </a:endParaRPr>
          </a:p>
        </p:txBody>
      </p:sp>
      <p:pic>
        <p:nvPicPr>
          <p:cNvPr id="2055" name="Picture 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5100" y="5580063"/>
            <a:ext cx="3206750" cy="109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3275856" y="260648"/>
            <a:ext cx="26642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 smtClean="0"/>
              <a:t>Paediatrics</a:t>
            </a:r>
            <a:endParaRPr lang="en-GB" sz="3200" dirty="0"/>
          </a:p>
        </p:txBody>
      </p:sp>
      <p:sp>
        <p:nvSpPr>
          <p:cNvPr id="10" name="TextBox 9"/>
          <p:cNvSpPr txBox="1"/>
          <p:nvPr/>
        </p:nvSpPr>
        <p:spPr>
          <a:xfrm>
            <a:off x="2123728" y="1124744"/>
            <a:ext cx="17281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Infections</a:t>
            </a:r>
            <a:endParaRPr lang="en-GB" dirty="0"/>
          </a:p>
        </p:txBody>
      </p:sp>
      <p:sp>
        <p:nvSpPr>
          <p:cNvPr id="12" name="TextBox 11"/>
          <p:cNvSpPr txBox="1"/>
          <p:nvPr/>
        </p:nvSpPr>
        <p:spPr>
          <a:xfrm>
            <a:off x="395536" y="2204864"/>
            <a:ext cx="8640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RTI</a:t>
            </a:r>
            <a:endParaRPr lang="en-GB" dirty="0"/>
          </a:p>
        </p:txBody>
      </p:sp>
      <p:sp>
        <p:nvSpPr>
          <p:cNvPr id="14" name="TextBox 13"/>
          <p:cNvSpPr txBox="1"/>
          <p:nvPr/>
        </p:nvSpPr>
        <p:spPr>
          <a:xfrm>
            <a:off x="2699792" y="2204864"/>
            <a:ext cx="16561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Post-Infection</a:t>
            </a:r>
            <a:endParaRPr lang="en-GB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980728"/>
            <a:ext cx="1187027" cy="878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TextBox 14"/>
          <p:cNvSpPr txBox="1"/>
          <p:nvPr/>
        </p:nvSpPr>
        <p:spPr>
          <a:xfrm>
            <a:off x="1259632" y="2132856"/>
            <a:ext cx="21602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Strep/Staph Infections</a:t>
            </a:r>
            <a:endParaRPr lang="en-GB" dirty="0"/>
          </a:p>
        </p:txBody>
      </p:sp>
      <p:sp>
        <p:nvSpPr>
          <p:cNvPr id="16" name="TextBox 15"/>
          <p:cNvSpPr txBox="1"/>
          <p:nvPr/>
        </p:nvSpPr>
        <p:spPr>
          <a:xfrm>
            <a:off x="107504" y="3284984"/>
            <a:ext cx="1512168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Croup</a:t>
            </a:r>
          </a:p>
          <a:p>
            <a:r>
              <a:rPr lang="en-GB" dirty="0" err="1" smtClean="0"/>
              <a:t>Bronchiolitis</a:t>
            </a:r>
            <a:endParaRPr lang="en-GB" dirty="0" smtClean="0"/>
          </a:p>
          <a:p>
            <a:r>
              <a:rPr lang="en-GB" dirty="0" smtClean="0"/>
              <a:t>Acute </a:t>
            </a:r>
            <a:r>
              <a:rPr lang="en-GB" dirty="0" err="1" smtClean="0"/>
              <a:t>epiglottitis</a:t>
            </a:r>
            <a:endParaRPr lang="en-GB" dirty="0" smtClean="0"/>
          </a:p>
          <a:p>
            <a:r>
              <a:rPr lang="en-GB" dirty="0" smtClean="0"/>
              <a:t>Glandular Fever</a:t>
            </a:r>
          </a:p>
          <a:p>
            <a:endParaRPr lang="en-GB" dirty="0"/>
          </a:p>
        </p:txBody>
      </p:sp>
      <p:sp>
        <p:nvSpPr>
          <p:cNvPr id="17" name="TextBox 16"/>
          <p:cNvSpPr txBox="1"/>
          <p:nvPr/>
        </p:nvSpPr>
        <p:spPr>
          <a:xfrm>
            <a:off x="1619672" y="3356992"/>
            <a:ext cx="151216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Impetigo</a:t>
            </a:r>
          </a:p>
          <a:p>
            <a:r>
              <a:rPr lang="en-GB" dirty="0" smtClean="0"/>
              <a:t>Scalded Skin</a:t>
            </a:r>
          </a:p>
          <a:p>
            <a:r>
              <a:rPr lang="en-GB" dirty="0" smtClean="0"/>
              <a:t>Syndrome</a:t>
            </a:r>
          </a:p>
          <a:p>
            <a:endParaRPr lang="en-GB" dirty="0"/>
          </a:p>
        </p:txBody>
      </p:sp>
      <p:sp>
        <p:nvSpPr>
          <p:cNvPr id="18" name="TextBox 17"/>
          <p:cNvSpPr txBox="1"/>
          <p:nvPr/>
        </p:nvSpPr>
        <p:spPr>
          <a:xfrm>
            <a:off x="2987824" y="3356992"/>
            <a:ext cx="201622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Scarlet Fever</a:t>
            </a:r>
          </a:p>
          <a:p>
            <a:r>
              <a:rPr lang="en-GB" dirty="0" smtClean="0"/>
              <a:t>Rheumatic Fever</a:t>
            </a:r>
          </a:p>
          <a:p>
            <a:r>
              <a:rPr lang="en-GB" dirty="0" smtClean="0"/>
              <a:t>HSP</a:t>
            </a:r>
          </a:p>
          <a:p>
            <a:r>
              <a:rPr lang="en-GB" dirty="0" smtClean="0"/>
              <a:t>Post-Strep GN</a:t>
            </a:r>
            <a:endParaRPr lang="en-GB" dirty="0"/>
          </a:p>
        </p:txBody>
      </p:sp>
      <p:sp>
        <p:nvSpPr>
          <p:cNvPr id="19" name="TextBox 18"/>
          <p:cNvSpPr txBox="1"/>
          <p:nvPr/>
        </p:nvSpPr>
        <p:spPr>
          <a:xfrm>
            <a:off x="179512" y="332656"/>
            <a:ext cx="22322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Parvovirus B19</a:t>
            </a:r>
            <a:endParaRPr lang="en-GB" dirty="0"/>
          </a:p>
        </p:txBody>
      </p:sp>
      <p:sp>
        <p:nvSpPr>
          <p:cNvPr id="25" name="Right Arrow 24"/>
          <p:cNvSpPr/>
          <p:nvPr/>
        </p:nvSpPr>
        <p:spPr>
          <a:xfrm rot="8635769">
            <a:off x="2612625" y="723304"/>
            <a:ext cx="733849" cy="43204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30" name="Straight Arrow Connector 29"/>
          <p:cNvCxnSpPr/>
          <p:nvPr/>
        </p:nvCxnSpPr>
        <p:spPr>
          <a:xfrm flipH="1" flipV="1">
            <a:off x="1547664" y="692696"/>
            <a:ext cx="576064" cy="43204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>
            <a:stCxn id="10" idx="1"/>
          </p:cNvCxnSpPr>
          <p:nvPr/>
        </p:nvCxnSpPr>
        <p:spPr>
          <a:xfrm flipH="1">
            <a:off x="1547664" y="1309410"/>
            <a:ext cx="576064" cy="17537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>
            <a:endCxn id="12" idx="0"/>
          </p:cNvCxnSpPr>
          <p:nvPr/>
        </p:nvCxnSpPr>
        <p:spPr>
          <a:xfrm flipH="1">
            <a:off x="827584" y="1484784"/>
            <a:ext cx="1512168" cy="72008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/>
          <p:nvPr/>
        </p:nvCxnSpPr>
        <p:spPr>
          <a:xfrm flipH="1">
            <a:off x="2195736" y="1412776"/>
            <a:ext cx="360040" cy="72008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/>
          <p:nvPr/>
        </p:nvCxnSpPr>
        <p:spPr>
          <a:xfrm>
            <a:off x="2699792" y="1412776"/>
            <a:ext cx="432048" cy="86409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/>
          <p:nvPr/>
        </p:nvCxnSpPr>
        <p:spPr>
          <a:xfrm>
            <a:off x="611560" y="2564904"/>
            <a:ext cx="0" cy="72008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/>
          <p:nvPr/>
        </p:nvCxnSpPr>
        <p:spPr>
          <a:xfrm>
            <a:off x="1907704" y="2780928"/>
            <a:ext cx="0" cy="64807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/>
          <p:cNvCxnSpPr>
            <a:stCxn id="14" idx="2"/>
          </p:cNvCxnSpPr>
          <p:nvPr/>
        </p:nvCxnSpPr>
        <p:spPr>
          <a:xfrm>
            <a:off x="3527884" y="2574196"/>
            <a:ext cx="36004" cy="7107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5-Point Star 37"/>
          <p:cNvSpPr/>
          <p:nvPr/>
        </p:nvSpPr>
        <p:spPr>
          <a:xfrm>
            <a:off x="827584" y="332656"/>
            <a:ext cx="504056" cy="432048"/>
          </a:xfrm>
          <a:prstGeom prst="star5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0" name="TextBox 39"/>
          <p:cNvSpPr txBox="1"/>
          <p:nvPr/>
        </p:nvSpPr>
        <p:spPr>
          <a:xfrm>
            <a:off x="7236296" y="1628800"/>
            <a:ext cx="16196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Guthrie</a:t>
            </a:r>
          </a:p>
          <a:p>
            <a:r>
              <a:rPr lang="en-GB" dirty="0" smtClean="0"/>
              <a:t>CF</a:t>
            </a:r>
            <a:endParaRPr lang="en-GB" dirty="0"/>
          </a:p>
        </p:txBody>
      </p:sp>
      <p:sp>
        <p:nvSpPr>
          <p:cNvPr id="42" name="TextBox 41"/>
          <p:cNvSpPr txBox="1"/>
          <p:nvPr/>
        </p:nvSpPr>
        <p:spPr>
          <a:xfrm>
            <a:off x="7380312" y="332656"/>
            <a:ext cx="136815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Failure to Thrive</a:t>
            </a:r>
          </a:p>
          <a:p>
            <a:endParaRPr lang="en-GB" dirty="0"/>
          </a:p>
        </p:txBody>
      </p:sp>
      <p:sp>
        <p:nvSpPr>
          <p:cNvPr id="44" name="Right Arrow 43"/>
          <p:cNvSpPr/>
          <p:nvPr/>
        </p:nvSpPr>
        <p:spPr>
          <a:xfrm>
            <a:off x="5220072" y="476672"/>
            <a:ext cx="2088232" cy="2160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6" name="Right Arrow 45"/>
          <p:cNvSpPr/>
          <p:nvPr/>
        </p:nvSpPr>
        <p:spPr>
          <a:xfrm rot="1093683">
            <a:off x="4911782" y="1082345"/>
            <a:ext cx="2535845" cy="27728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8" name="Rectangle 47"/>
          <p:cNvSpPr/>
          <p:nvPr/>
        </p:nvSpPr>
        <p:spPr>
          <a:xfrm>
            <a:off x="5004048" y="4797152"/>
            <a:ext cx="3888432" cy="158417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 smtClean="0"/>
              <a:t>Key things we are not covering:</a:t>
            </a:r>
          </a:p>
          <a:p>
            <a:pPr algn="ctr"/>
            <a:r>
              <a:rPr lang="en-GB" sz="1600" dirty="0" smtClean="0"/>
              <a:t>Heart defects, Meningitis, Cerebral palsy,  Epilepsy, Strabismus, NEC, Neonatal jaundice, </a:t>
            </a:r>
            <a:r>
              <a:rPr lang="en-GB" sz="1600" dirty="0" err="1" smtClean="0"/>
              <a:t>Nephrotic</a:t>
            </a:r>
            <a:r>
              <a:rPr lang="en-GB" sz="1600" dirty="0" smtClean="0"/>
              <a:t> syndrome, UTI, T1DM, DKA, CAH, Congenital hypothyroidism, Asthma, JIA and Rheum</a:t>
            </a:r>
            <a:endParaRPr lang="en-GB" sz="1600" dirty="0"/>
          </a:p>
        </p:txBody>
      </p:sp>
      <p:sp>
        <p:nvSpPr>
          <p:cNvPr id="52" name="TextBox 51"/>
          <p:cNvSpPr txBox="1"/>
          <p:nvPr/>
        </p:nvSpPr>
        <p:spPr>
          <a:xfrm>
            <a:off x="8100392" y="1052736"/>
            <a:ext cx="10436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err="1" smtClean="0"/>
              <a:t>Coeliac</a:t>
            </a:r>
            <a:endParaRPr lang="en-GB" dirty="0"/>
          </a:p>
        </p:txBody>
      </p:sp>
      <p:cxnSp>
        <p:nvCxnSpPr>
          <p:cNvPr id="54" name="Straight Arrow Connector 53"/>
          <p:cNvCxnSpPr/>
          <p:nvPr/>
        </p:nvCxnSpPr>
        <p:spPr>
          <a:xfrm>
            <a:off x="7740352" y="908720"/>
            <a:ext cx="288032" cy="21602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Right Arrow 54"/>
          <p:cNvSpPr/>
          <p:nvPr/>
        </p:nvSpPr>
        <p:spPr>
          <a:xfrm rot="3266064">
            <a:off x="4027014" y="1261706"/>
            <a:ext cx="1584176" cy="36004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6" name="TextBox 55"/>
          <p:cNvSpPr txBox="1"/>
          <p:nvPr/>
        </p:nvSpPr>
        <p:spPr>
          <a:xfrm>
            <a:off x="5148064" y="2204864"/>
            <a:ext cx="1440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GI</a:t>
            </a:r>
            <a:endParaRPr lang="en-GB" dirty="0"/>
          </a:p>
        </p:txBody>
      </p:sp>
      <p:cxnSp>
        <p:nvCxnSpPr>
          <p:cNvPr id="57" name="Straight Arrow Connector 56"/>
          <p:cNvCxnSpPr/>
          <p:nvPr/>
        </p:nvCxnSpPr>
        <p:spPr>
          <a:xfrm>
            <a:off x="5436096" y="2636912"/>
            <a:ext cx="216024" cy="43204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TextBox 57"/>
          <p:cNvSpPr txBox="1"/>
          <p:nvPr/>
        </p:nvSpPr>
        <p:spPr>
          <a:xfrm>
            <a:off x="5508104" y="3140968"/>
            <a:ext cx="288032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pyloric </a:t>
            </a:r>
            <a:r>
              <a:rPr lang="en-GB" dirty="0" err="1" smtClean="0"/>
              <a:t>Stenosis</a:t>
            </a:r>
            <a:endParaRPr lang="en-GB" dirty="0" smtClean="0"/>
          </a:p>
          <a:p>
            <a:r>
              <a:rPr lang="en-GB" dirty="0" smtClean="0"/>
              <a:t>GORD</a:t>
            </a:r>
          </a:p>
          <a:p>
            <a:r>
              <a:rPr lang="en-GB" dirty="0" err="1" smtClean="0"/>
              <a:t>Hirshprung's</a:t>
            </a:r>
            <a:endParaRPr lang="en-GB" dirty="0" smtClean="0"/>
          </a:p>
          <a:p>
            <a:r>
              <a:rPr lang="en-GB" dirty="0" smtClean="0"/>
              <a:t>Duodenal </a:t>
            </a:r>
            <a:r>
              <a:rPr lang="en-GB" dirty="0" err="1" smtClean="0"/>
              <a:t>Atresia</a:t>
            </a:r>
            <a:endParaRPr lang="en-GB" dirty="0" smtClean="0"/>
          </a:p>
          <a:p>
            <a:r>
              <a:rPr lang="en-GB" dirty="0" err="1" smtClean="0"/>
              <a:t>Intussusception</a:t>
            </a:r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Content Placeholder 1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 altLang="en-US" sz="2700" dirty="0" smtClean="0"/>
          </a:p>
          <a:p>
            <a:pPr eaLnBrk="1" hangingPunct="1"/>
            <a:endParaRPr lang="en-US" altLang="en-US" sz="2700" dirty="0" smtClean="0"/>
          </a:p>
        </p:txBody>
      </p:sp>
      <p:sp>
        <p:nvSpPr>
          <p:cNvPr id="5123" name="TextBox 10"/>
          <p:cNvSpPr txBox="1">
            <a:spLocks noChangeArrowheads="1"/>
          </p:cNvSpPr>
          <p:nvPr/>
        </p:nvSpPr>
        <p:spPr bwMode="auto">
          <a:xfrm>
            <a:off x="1708150" y="6394450"/>
            <a:ext cx="5065713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GB" altLang="en-US" sz="1200">
                <a:latin typeface="Calibri" pitchFamily="34" charset="0"/>
              </a:rPr>
              <a:t>The Peer Teaching Society is not liable for false or misleading information…</a:t>
            </a:r>
            <a:endParaRPr lang="en-US" altLang="en-US" sz="1200">
              <a:latin typeface="Calibri" pitchFamily="34" charset="0"/>
            </a:endParaRPr>
          </a:p>
        </p:txBody>
      </p:sp>
      <p:pic>
        <p:nvPicPr>
          <p:cNvPr id="5124" name="Picture 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100" y="6146800"/>
            <a:ext cx="1543050" cy="525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5" name="TextBox 3"/>
          <p:cNvSpPr txBox="1">
            <a:spLocks noChangeArrowheads="1"/>
          </p:cNvSpPr>
          <p:nvPr/>
        </p:nvSpPr>
        <p:spPr bwMode="auto">
          <a:xfrm>
            <a:off x="457200" y="239713"/>
            <a:ext cx="8229600" cy="1143000"/>
          </a:xfrm>
          <a:prstGeom prst="rect">
            <a:avLst/>
          </a:prstGeom>
          <a:solidFill>
            <a:srgbClr val="A793BF">
              <a:alpha val="7294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>
              <a:latin typeface="Calibri" pitchFamily="34" charset="0"/>
            </a:endParaRPr>
          </a:p>
        </p:txBody>
      </p:sp>
      <p:sp>
        <p:nvSpPr>
          <p:cNvPr id="5126" name="TextBox 4"/>
          <p:cNvSpPr txBox="1">
            <a:spLocks noChangeArrowheads="1"/>
          </p:cNvSpPr>
          <p:nvPr/>
        </p:nvSpPr>
        <p:spPr bwMode="auto">
          <a:xfrm>
            <a:off x="457200" y="405000"/>
            <a:ext cx="82296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4800" dirty="0" smtClean="0">
                <a:solidFill>
                  <a:srgbClr val="002060"/>
                </a:solidFill>
                <a:latin typeface="+mn-lt"/>
                <a:cs typeface="Arial" charset="0"/>
              </a:rPr>
              <a:t>Picture Quiz!</a:t>
            </a:r>
            <a:endParaRPr lang="en-US" altLang="en-US" sz="4800" dirty="0">
              <a:solidFill>
                <a:srgbClr val="002060"/>
              </a:solidFill>
              <a:latin typeface="+mn-lt"/>
              <a:cs typeface="Arial" charset="0"/>
            </a:endParaRPr>
          </a:p>
        </p:txBody>
      </p:sp>
      <p:pic>
        <p:nvPicPr>
          <p:cNvPr id="3074" name="Picture 2" descr="https://c1.staticflickr.com/9/8290/7871517554_85576182af_z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0055" y="1800225"/>
            <a:ext cx="3823890" cy="4133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32029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Content Placeholder 1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 altLang="en-US" sz="2700" dirty="0" smtClean="0"/>
          </a:p>
          <a:p>
            <a:pPr eaLnBrk="1" hangingPunct="1"/>
            <a:endParaRPr lang="en-US" altLang="en-US" sz="2700" dirty="0" smtClean="0"/>
          </a:p>
        </p:txBody>
      </p:sp>
      <p:sp>
        <p:nvSpPr>
          <p:cNvPr id="5123" name="TextBox 10"/>
          <p:cNvSpPr txBox="1">
            <a:spLocks noChangeArrowheads="1"/>
          </p:cNvSpPr>
          <p:nvPr/>
        </p:nvSpPr>
        <p:spPr bwMode="auto">
          <a:xfrm>
            <a:off x="1708150" y="6394450"/>
            <a:ext cx="5065713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GB" altLang="en-US" sz="1200">
                <a:latin typeface="Calibri" pitchFamily="34" charset="0"/>
              </a:rPr>
              <a:t>The Peer Teaching Society is not liable for false or misleading information…</a:t>
            </a:r>
            <a:endParaRPr lang="en-US" altLang="en-US" sz="1200">
              <a:latin typeface="Calibri" pitchFamily="34" charset="0"/>
            </a:endParaRPr>
          </a:p>
        </p:txBody>
      </p:sp>
      <p:pic>
        <p:nvPicPr>
          <p:cNvPr id="5124" name="Picture 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100" y="6146800"/>
            <a:ext cx="1543050" cy="525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5" name="TextBox 3"/>
          <p:cNvSpPr txBox="1">
            <a:spLocks noChangeArrowheads="1"/>
          </p:cNvSpPr>
          <p:nvPr/>
        </p:nvSpPr>
        <p:spPr bwMode="auto">
          <a:xfrm>
            <a:off x="457200" y="239713"/>
            <a:ext cx="8229600" cy="1143000"/>
          </a:xfrm>
          <a:prstGeom prst="rect">
            <a:avLst/>
          </a:prstGeom>
          <a:solidFill>
            <a:srgbClr val="A793BF">
              <a:alpha val="7294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>
              <a:latin typeface="Calibri" pitchFamily="34" charset="0"/>
            </a:endParaRPr>
          </a:p>
        </p:txBody>
      </p:sp>
      <p:sp>
        <p:nvSpPr>
          <p:cNvPr id="5126" name="TextBox 4"/>
          <p:cNvSpPr txBox="1">
            <a:spLocks noChangeArrowheads="1"/>
          </p:cNvSpPr>
          <p:nvPr/>
        </p:nvSpPr>
        <p:spPr bwMode="auto">
          <a:xfrm>
            <a:off x="457200" y="405000"/>
            <a:ext cx="82296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4800" dirty="0" smtClean="0">
                <a:solidFill>
                  <a:srgbClr val="002060"/>
                </a:solidFill>
                <a:latin typeface="+mn-lt"/>
                <a:cs typeface="Arial" charset="0"/>
              </a:rPr>
              <a:t>Quick Questions</a:t>
            </a:r>
            <a:endParaRPr lang="en-US" altLang="en-US" sz="4800" dirty="0">
              <a:solidFill>
                <a:srgbClr val="002060"/>
              </a:solidFill>
              <a:latin typeface="+mn-lt"/>
              <a:cs typeface="Arial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57200" y="1600200"/>
            <a:ext cx="822960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>
                <a:latin typeface="+mn-lt"/>
              </a:rPr>
              <a:t>Electrolyte disturbance in pyloric stenosis?</a:t>
            </a:r>
          </a:p>
          <a:p>
            <a:endParaRPr lang="en-GB" sz="2800" dirty="0">
              <a:latin typeface="+mn-lt"/>
            </a:endParaRPr>
          </a:p>
          <a:p>
            <a:r>
              <a:rPr lang="en-GB" sz="2800" dirty="0" smtClean="0">
                <a:latin typeface="+mn-lt"/>
              </a:rPr>
              <a:t>What is screened for on the Guthrie test?</a:t>
            </a:r>
          </a:p>
          <a:p>
            <a:endParaRPr lang="en-GB" sz="2800" dirty="0">
              <a:latin typeface="+mn-lt"/>
            </a:endParaRPr>
          </a:p>
          <a:p>
            <a:r>
              <a:rPr lang="en-GB" sz="2800" dirty="0" smtClean="0">
                <a:latin typeface="+mn-lt"/>
              </a:rPr>
              <a:t>Who has redcurrant jelly?</a:t>
            </a:r>
          </a:p>
          <a:p>
            <a:endParaRPr lang="en-GB" sz="2800" dirty="0">
              <a:latin typeface="+mn-lt"/>
            </a:endParaRPr>
          </a:p>
          <a:p>
            <a:r>
              <a:rPr lang="en-GB" sz="2800" dirty="0" smtClean="0">
                <a:latin typeface="+mn-lt"/>
              </a:rPr>
              <a:t>In which patients will we find an ‘olive-shaped’ mass?</a:t>
            </a:r>
          </a:p>
          <a:p>
            <a:endParaRPr lang="en-GB" sz="2800" dirty="0">
              <a:latin typeface="+mn-lt"/>
            </a:endParaRPr>
          </a:p>
          <a:p>
            <a:r>
              <a:rPr lang="en-GB" sz="2800" dirty="0" smtClean="0">
                <a:latin typeface="+mn-lt"/>
              </a:rPr>
              <a:t>What is the main fear in intussusception?</a:t>
            </a:r>
          </a:p>
          <a:p>
            <a:endParaRPr lang="en-GB" sz="28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528571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70588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     </a:t>
            </a:r>
          </a:p>
        </p:txBody>
      </p:sp>
      <p:sp>
        <p:nvSpPr>
          <p:cNvPr id="2054" name="TextBox 19"/>
          <p:cNvSpPr txBox="1">
            <a:spLocks noChangeArrowheads="1"/>
          </p:cNvSpPr>
          <p:nvPr/>
        </p:nvSpPr>
        <p:spPr bwMode="auto">
          <a:xfrm>
            <a:off x="3371850" y="6440488"/>
            <a:ext cx="5064125" cy="27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sz="1200" dirty="0">
                <a:latin typeface="Calibri" pitchFamily="34" charset="0"/>
              </a:rPr>
              <a:t>The Peer Teaching Society is not liable for false or misleading information…</a:t>
            </a:r>
            <a:endParaRPr lang="en-US" sz="1200" dirty="0">
              <a:latin typeface="Calibri" pitchFamily="34" charset="0"/>
            </a:endParaRPr>
          </a:p>
        </p:txBody>
      </p:sp>
      <p:pic>
        <p:nvPicPr>
          <p:cNvPr id="2055" name="Picture 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5100" y="5580063"/>
            <a:ext cx="3206750" cy="109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3275856" y="260648"/>
            <a:ext cx="26642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 smtClean="0"/>
              <a:t>Paediatrics</a:t>
            </a:r>
            <a:endParaRPr lang="en-GB" sz="3200" dirty="0"/>
          </a:p>
        </p:txBody>
      </p:sp>
      <p:sp>
        <p:nvSpPr>
          <p:cNvPr id="10" name="TextBox 9"/>
          <p:cNvSpPr txBox="1"/>
          <p:nvPr/>
        </p:nvSpPr>
        <p:spPr>
          <a:xfrm>
            <a:off x="2123728" y="1124744"/>
            <a:ext cx="17281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Infections</a:t>
            </a:r>
            <a:endParaRPr lang="en-GB" dirty="0"/>
          </a:p>
        </p:txBody>
      </p:sp>
      <p:sp>
        <p:nvSpPr>
          <p:cNvPr id="12" name="TextBox 11"/>
          <p:cNvSpPr txBox="1"/>
          <p:nvPr/>
        </p:nvSpPr>
        <p:spPr>
          <a:xfrm>
            <a:off x="395536" y="2204864"/>
            <a:ext cx="8640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RTI</a:t>
            </a:r>
            <a:endParaRPr lang="en-GB" dirty="0"/>
          </a:p>
        </p:txBody>
      </p:sp>
      <p:sp>
        <p:nvSpPr>
          <p:cNvPr id="14" name="TextBox 13"/>
          <p:cNvSpPr txBox="1"/>
          <p:nvPr/>
        </p:nvSpPr>
        <p:spPr>
          <a:xfrm>
            <a:off x="2699792" y="2204864"/>
            <a:ext cx="16561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Post-Infection</a:t>
            </a:r>
            <a:endParaRPr lang="en-GB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980728"/>
            <a:ext cx="1187027" cy="878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TextBox 14"/>
          <p:cNvSpPr txBox="1"/>
          <p:nvPr/>
        </p:nvSpPr>
        <p:spPr>
          <a:xfrm>
            <a:off x="1259632" y="2132856"/>
            <a:ext cx="21602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Strep/Staph Infections</a:t>
            </a:r>
            <a:endParaRPr lang="en-GB" dirty="0"/>
          </a:p>
        </p:txBody>
      </p:sp>
      <p:sp>
        <p:nvSpPr>
          <p:cNvPr id="16" name="TextBox 15"/>
          <p:cNvSpPr txBox="1"/>
          <p:nvPr/>
        </p:nvSpPr>
        <p:spPr>
          <a:xfrm>
            <a:off x="107504" y="3284984"/>
            <a:ext cx="151216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Croup</a:t>
            </a:r>
          </a:p>
          <a:p>
            <a:r>
              <a:rPr lang="en-GB" dirty="0" err="1" smtClean="0"/>
              <a:t>Bronchiolitis</a:t>
            </a:r>
            <a:endParaRPr lang="en-GB" dirty="0" smtClean="0"/>
          </a:p>
          <a:p>
            <a:r>
              <a:rPr lang="en-GB" dirty="0" smtClean="0"/>
              <a:t>Acute </a:t>
            </a:r>
            <a:r>
              <a:rPr lang="en-GB" dirty="0" err="1" smtClean="0"/>
              <a:t>epiglottitis</a:t>
            </a:r>
            <a:endParaRPr lang="en-GB" dirty="0" smtClean="0"/>
          </a:p>
          <a:p>
            <a:r>
              <a:rPr lang="en-GB" dirty="0" smtClean="0"/>
              <a:t>Glandular Fever</a:t>
            </a:r>
            <a:endParaRPr lang="en-GB" dirty="0"/>
          </a:p>
        </p:txBody>
      </p:sp>
      <p:sp>
        <p:nvSpPr>
          <p:cNvPr id="17" name="TextBox 16"/>
          <p:cNvSpPr txBox="1"/>
          <p:nvPr/>
        </p:nvSpPr>
        <p:spPr>
          <a:xfrm>
            <a:off x="1619672" y="3356992"/>
            <a:ext cx="151216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Impetigo</a:t>
            </a:r>
          </a:p>
          <a:p>
            <a:r>
              <a:rPr lang="en-GB" dirty="0" smtClean="0"/>
              <a:t>Scalded Skin</a:t>
            </a:r>
          </a:p>
          <a:p>
            <a:r>
              <a:rPr lang="en-GB" dirty="0" smtClean="0"/>
              <a:t>Syndrome</a:t>
            </a:r>
          </a:p>
          <a:p>
            <a:endParaRPr lang="en-GB" dirty="0"/>
          </a:p>
        </p:txBody>
      </p:sp>
      <p:sp>
        <p:nvSpPr>
          <p:cNvPr id="18" name="TextBox 17"/>
          <p:cNvSpPr txBox="1"/>
          <p:nvPr/>
        </p:nvSpPr>
        <p:spPr>
          <a:xfrm>
            <a:off x="2987824" y="3356992"/>
            <a:ext cx="201622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Scarlet Fever</a:t>
            </a:r>
          </a:p>
          <a:p>
            <a:r>
              <a:rPr lang="en-GB" dirty="0" smtClean="0"/>
              <a:t>Rheumatic Fever</a:t>
            </a:r>
          </a:p>
          <a:p>
            <a:r>
              <a:rPr lang="en-GB" dirty="0" smtClean="0"/>
              <a:t>HSP</a:t>
            </a:r>
          </a:p>
          <a:p>
            <a:r>
              <a:rPr lang="en-GB" dirty="0" smtClean="0"/>
              <a:t>Post-Strep GN</a:t>
            </a:r>
            <a:endParaRPr lang="en-GB" dirty="0"/>
          </a:p>
        </p:txBody>
      </p:sp>
      <p:sp>
        <p:nvSpPr>
          <p:cNvPr id="19" name="TextBox 18"/>
          <p:cNvSpPr txBox="1"/>
          <p:nvPr/>
        </p:nvSpPr>
        <p:spPr>
          <a:xfrm>
            <a:off x="179512" y="332656"/>
            <a:ext cx="22322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Parvovirus B19</a:t>
            </a:r>
            <a:endParaRPr lang="en-GB" dirty="0"/>
          </a:p>
        </p:txBody>
      </p:sp>
      <p:sp>
        <p:nvSpPr>
          <p:cNvPr id="21" name="TextBox 20"/>
          <p:cNvSpPr txBox="1"/>
          <p:nvPr/>
        </p:nvSpPr>
        <p:spPr>
          <a:xfrm>
            <a:off x="7236296" y="1628800"/>
            <a:ext cx="16196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Guthrie</a:t>
            </a:r>
          </a:p>
          <a:p>
            <a:r>
              <a:rPr lang="en-GB" dirty="0" smtClean="0"/>
              <a:t>CF</a:t>
            </a:r>
            <a:endParaRPr lang="en-GB" dirty="0"/>
          </a:p>
        </p:txBody>
      </p:sp>
      <p:sp>
        <p:nvSpPr>
          <p:cNvPr id="24" name="TextBox 23"/>
          <p:cNvSpPr txBox="1"/>
          <p:nvPr/>
        </p:nvSpPr>
        <p:spPr>
          <a:xfrm>
            <a:off x="7380312" y="332656"/>
            <a:ext cx="136815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Failure to Thrive</a:t>
            </a:r>
          </a:p>
          <a:p>
            <a:endParaRPr lang="en-GB" dirty="0"/>
          </a:p>
        </p:txBody>
      </p:sp>
      <p:sp>
        <p:nvSpPr>
          <p:cNvPr id="25" name="Right Arrow 24"/>
          <p:cNvSpPr/>
          <p:nvPr/>
        </p:nvSpPr>
        <p:spPr>
          <a:xfrm rot="8635769">
            <a:off x="2612625" y="723304"/>
            <a:ext cx="733849" cy="43204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7" name="Right Arrow 26"/>
          <p:cNvSpPr/>
          <p:nvPr/>
        </p:nvSpPr>
        <p:spPr>
          <a:xfrm>
            <a:off x="5220072" y="476672"/>
            <a:ext cx="2088232" cy="21602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" name="Right Arrow 27"/>
          <p:cNvSpPr/>
          <p:nvPr/>
        </p:nvSpPr>
        <p:spPr>
          <a:xfrm rot="1093683">
            <a:off x="4911782" y="1082345"/>
            <a:ext cx="2535845" cy="27728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30" name="Straight Arrow Connector 29"/>
          <p:cNvCxnSpPr/>
          <p:nvPr/>
        </p:nvCxnSpPr>
        <p:spPr>
          <a:xfrm flipH="1" flipV="1">
            <a:off x="1547664" y="692696"/>
            <a:ext cx="576064" cy="43204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>
            <a:stCxn id="10" idx="1"/>
          </p:cNvCxnSpPr>
          <p:nvPr/>
        </p:nvCxnSpPr>
        <p:spPr>
          <a:xfrm flipH="1">
            <a:off x="1547664" y="1309410"/>
            <a:ext cx="576064" cy="17537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>
            <a:endCxn id="12" idx="0"/>
          </p:cNvCxnSpPr>
          <p:nvPr/>
        </p:nvCxnSpPr>
        <p:spPr>
          <a:xfrm flipH="1">
            <a:off x="827584" y="1484784"/>
            <a:ext cx="1512168" cy="72008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/>
          <p:nvPr/>
        </p:nvCxnSpPr>
        <p:spPr>
          <a:xfrm flipH="1">
            <a:off x="2195736" y="1412776"/>
            <a:ext cx="360040" cy="72008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/>
          <p:nvPr/>
        </p:nvCxnSpPr>
        <p:spPr>
          <a:xfrm>
            <a:off x="2699792" y="1412776"/>
            <a:ext cx="432048" cy="86409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/>
          <p:nvPr/>
        </p:nvCxnSpPr>
        <p:spPr>
          <a:xfrm>
            <a:off x="611560" y="2564904"/>
            <a:ext cx="0" cy="72008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/>
          <p:nvPr/>
        </p:nvCxnSpPr>
        <p:spPr>
          <a:xfrm>
            <a:off x="1907704" y="2780928"/>
            <a:ext cx="0" cy="64807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/>
          <p:cNvCxnSpPr>
            <a:stCxn id="14" idx="2"/>
          </p:cNvCxnSpPr>
          <p:nvPr/>
        </p:nvCxnSpPr>
        <p:spPr>
          <a:xfrm>
            <a:off x="3527884" y="2574196"/>
            <a:ext cx="36004" cy="7107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Rectangle 49"/>
          <p:cNvSpPr/>
          <p:nvPr/>
        </p:nvSpPr>
        <p:spPr>
          <a:xfrm>
            <a:off x="5004048" y="4797152"/>
            <a:ext cx="3888432" cy="158417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 smtClean="0"/>
              <a:t>Key things we are not covering:</a:t>
            </a:r>
          </a:p>
          <a:p>
            <a:pPr algn="ctr"/>
            <a:r>
              <a:rPr lang="en-GB" sz="1600" dirty="0" smtClean="0"/>
              <a:t>Heart defects, Meningitis, Cerebral palsy,  Epilepsy, Strabismus, NEC, Neonatal jaundice, </a:t>
            </a:r>
            <a:r>
              <a:rPr lang="en-GB" sz="1600" dirty="0" err="1" smtClean="0"/>
              <a:t>Nephrotic</a:t>
            </a:r>
            <a:r>
              <a:rPr lang="en-GB" sz="1600" dirty="0" smtClean="0"/>
              <a:t> syndrome, UTI, T1DM, DKA, CAH, Congenital hypothyroidism, Asthma, JIA and Rheum</a:t>
            </a:r>
            <a:endParaRPr lang="en-GB" sz="1600" dirty="0"/>
          </a:p>
        </p:txBody>
      </p:sp>
      <p:sp>
        <p:nvSpPr>
          <p:cNvPr id="51" name="TextBox 50"/>
          <p:cNvSpPr txBox="1"/>
          <p:nvPr/>
        </p:nvSpPr>
        <p:spPr>
          <a:xfrm>
            <a:off x="8100392" y="1052736"/>
            <a:ext cx="10436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err="1" smtClean="0"/>
              <a:t>Coeliac</a:t>
            </a:r>
            <a:endParaRPr lang="en-GB" dirty="0"/>
          </a:p>
        </p:txBody>
      </p:sp>
      <p:cxnSp>
        <p:nvCxnSpPr>
          <p:cNvPr id="53" name="Straight Arrow Connector 52"/>
          <p:cNvCxnSpPr/>
          <p:nvPr/>
        </p:nvCxnSpPr>
        <p:spPr>
          <a:xfrm>
            <a:off x="7740352" y="908720"/>
            <a:ext cx="288032" cy="21602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5-Point Star 37"/>
          <p:cNvSpPr/>
          <p:nvPr/>
        </p:nvSpPr>
        <p:spPr>
          <a:xfrm>
            <a:off x="827584" y="332656"/>
            <a:ext cx="504056" cy="432048"/>
          </a:xfrm>
          <a:prstGeom prst="star5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0" name="5-Point Star 39"/>
          <p:cNvSpPr/>
          <p:nvPr/>
        </p:nvSpPr>
        <p:spPr>
          <a:xfrm>
            <a:off x="971600" y="1340768"/>
            <a:ext cx="504056" cy="432048"/>
          </a:xfrm>
          <a:prstGeom prst="star5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2" name="5-Point Star 41"/>
          <p:cNvSpPr/>
          <p:nvPr/>
        </p:nvSpPr>
        <p:spPr>
          <a:xfrm>
            <a:off x="323528" y="3356992"/>
            <a:ext cx="576064" cy="504056"/>
          </a:xfrm>
          <a:prstGeom prst="star5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4" name="5-Point Star 43"/>
          <p:cNvSpPr/>
          <p:nvPr/>
        </p:nvSpPr>
        <p:spPr>
          <a:xfrm>
            <a:off x="539552" y="4149080"/>
            <a:ext cx="576064" cy="576064"/>
          </a:xfrm>
          <a:prstGeom prst="star5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6" name="5-Point Star 45"/>
          <p:cNvSpPr/>
          <p:nvPr/>
        </p:nvSpPr>
        <p:spPr>
          <a:xfrm>
            <a:off x="1979712" y="3429000"/>
            <a:ext cx="720080" cy="720080"/>
          </a:xfrm>
          <a:prstGeom prst="star5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8" name="5-Point Star 47"/>
          <p:cNvSpPr/>
          <p:nvPr/>
        </p:nvSpPr>
        <p:spPr>
          <a:xfrm>
            <a:off x="3203848" y="3501008"/>
            <a:ext cx="360040" cy="288032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2" name="5-Point Star 51"/>
          <p:cNvSpPr/>
          <p:nvPr/>
        </p:nvSpPr>
        <p:spPr>
          <a:xfrm>
            <a:off x="3995936" y="3789040"/>
            <a:ext cx="288032" cy="288032"/>
          </a:xfrm>
          <a:prstGeom prst="star5">
            <a:avLst/>
          </a:prstGeom>
          <a:solidFill>
            <a:srgbClr val="EE1EB8"/>
          </a:solidFill>
          <a:ln>
            <a:solidFill>
              <a:srgbClr val="EE1EB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4" name="5-Point Star 53"/>
          <p:cNvSpPr/>
          <p:nvPr/>
        </p:nvSpPr>
        <p:spPr>
          <a:xfrm>
            <a:off x="3203848" y="4005064"/>
            <a:ext cx="288032" cy="288032"/>
          </a:xfrm>
          <a:prstGeom prst="star5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5" name="5-Point Star 54"/>
          <p:cNvSpPr/>
          <p:nvPr/>
        </p:nvSpPr>
        <p:spPr>
          <a:xfrm>
            <a:off x="3779912" y="4293096"/>
            <a:ext cx="288032" cy="288032"/>
          </a:xfrm>
          <a:prstGeom prst="star5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6" name="Right Arrow 55"/>
          <p:cNvSpPr/>
          <p:nvPr/>
        </p:nvSpPr>
        <p:spPr>
          <a:xfrm rot="3266064">
            <a:off x="4027014" y="1261706"/>
            <a:ext cx="1584176" cy="36004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7" name="TextBox 56"/>
          <p:cNvSpPr txBox="1"/>
          <p:nvPr/>
        </p:nvSpPr>
        <p:spPr>
          <a:xfrm>
            <a:off x="5148064" y="2204864"/>
            <a:ext cx="14401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GI</a:t>
            </a:r>
            <a:endParaRPr lang="en-GB" dirty="0"/>
          </a:p>
        </p:txBody>
      </p:sp>
      <p:cxnSp>
        <p:nvCxnSpPr>
          <p:cNvPr id="59" name="Straight Arrow Connector 58"/>
          <p:cNvCxnSpPr/>
          <p:nvPr/>
        </p:nvCxnSpPr>
        <p:spPr>
          <a:xfrm>
            <a:off x="5436096" y="2636912"/>
            <a:ext cx="216024" cy="43204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TextBox 59"/>
          <p:cNvSpPr txBox="1"/>
          <p:nvPr/>
        </p:nvSpPr>
        <p:spPr>
          <a:xfrm>
            <a:off x="5508104" y="3140968"/>
            <a:ext cx="288032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pyloric </a:t>
            </a:r>
            <a:r>
              <a:rPr lang="en-GB" dirty="0" err="1" smtClean="0"/>
              <a:t>Stenosis</a:t>
            </a:r>
            <a:endParaRPr lang="en-GB" dirty="0" smtClean="0"/>
          </a:p>
          <a:p>
            <a:r>
              <a:rPr lang="en-GB" dirty="0" smtClean="0"/>
              <a:t>GORD</a:t>
            </a:r>
          </a:p>
          <a:p>
            <a:r>
              <a:rPr lang="en-GB" dirty="0" err="1" smtClean="0"/>
              <a:t>Hirshprung's</a:t>
            </a:r>
            <a:endParaRPr lang="en-GB" dirty="0" smtClean="0"/>
          </a:p>
          <a:p>
            <a:r>
              <a:rPr lang="en-GB" dirty="0" smtClean="0"/>
              <a:t>Duodenal </a:t>
            </a:r>
            <a:r>
              <a:rPr lang="en-GB" dirty="0" err="1" smtClean="0"/>
              <a:t>Atresia</a:t>
            </a:r>
            <a:endParaRPr lang="en-GB" dirty="0" smtClean="0"/>
          </a:p>
          <a:p>
            <a:r>
              <a:rPr lang="en-GB" dirty="0" err="1" smtClean="0"/>
              <a:t>Intussusception</a:t>
            </a:r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endParaRPr lang="en-GB" dirty="0"/>
          </a:p>
        </p:txBody>
      </p:sp>
      <p:sp>
        <p:nvSpPr>
          <p:cNvPr id="47" name="5-Point Star 46"/>
          <p:cNvSpPr/>
          <p:nvPr/>
        </p:nvSpPr>
        <p:spPr>
          <a:xfrm>
            <a:off x="5724128" y="3212976"/>
            <a:ext cx="1152128" cy="1080120"/>
          </a:xfrm>
          <a:prstGeom prst="star5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9" name="5-Point Star 48"/>
          <p:cNvSpPr/>
          <p:nvPr/>
        </p:nvSpPr>
        <p:spPr>
          <a:xfrm>
            <a:off x="7380312" y="1700808"/>
            <a:ext cx="504056" cy="432048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8" name="5-Point Star 57"/>
          <p:cNvSpPr/>
          <p:nvPr/>
        </p:nvSpPr>
        <p:spPr>
          <a:xfrm>
            <a:off x="7884368" y="476672"/>
            <a:ext cx="360040" cy="432048"/>
          </a:xfrm>
          <a:prstGeom prst="star5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1" name="5-Point Star 60"/>
          <p:cNvSpPr/>
          <p:nvPr/>
        </p:nvSpPr>
        <p:spPr>
          <a:xfrm>
            <a:off x="8460432" y="1124744"/>
            <a:ext cx="288032" cy="288032"/>
          </a:xfrm>
          <a:prstGeom prst="star5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Content Placeholder 1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 eaLnBrk="1" hangingPunct="1">
              <a:buNone/>
            </a:pPr>
            <a:endParaRPr lang="en-US" altLang="en-US" sz="3800" dirty="0" smtClean="0"/>
          </a:p>
          <a:p>
            <a:pPr marL="0" indent="0" algn="ctr" eaLnBrk="1" hangingPunct="1">
              <a:buNone/>
            </a:pPr>
            <a:r>
              <a:rPr lang="en-US" altLang="en-US" sz="3800" dirty="0" smtClean="0">
                <a:solidFill>
                  <a:srgbClr val="FF0066"/>
                </a:solidFill>
              </a:rPr>
              <a:t>Thank you very much!</a:t>
            </a:r>
          </a:p>
          <a:p>
            <a:pPr marL="0" indent="0" algn="ctr" eaLnBrk="1" hangingPunct="1">
              <a:buNone/>
            </a:pPr>
            <a:endParaRPr lang="en-US" altLang="en-US" sz="3800" dirty="0">
              <a:solidFill>
                <a:srgbClr val="FF0066"/>
              </a:solidFill>
            </a:endParaRPr>
          </a:p>
          <a:p>
            <a:pPr marL="0" indent="0" algn="ctr" eaLnBrk="1" hangingPunct="1">
              <a:buNone/>
            </a:pPr>
            <a:r>
              <a:rPr lang="en-US" altLang="en-US" sz="3800" dirty="0" smtClean="0">
                <a:solidFill>
                  <a:srgbClr val="FF0066"/>
                </a:solidFill>
              </a:rPr>
              <a:t>Best of luck with your exams </a:t>
            </a:r>
            <a:r>
              <a:rPr lang="en-US" altLang="en-US" sz="3800" dirty="0" smtClean="0">
                <a:solidFill>
                  <a:srgbClr val="FF0066"/>
                </a:solidFill>
                <a:sym typeface="Wingdings" panose="05000000000000000000" pitchFamily="2" charset="2"/>
              </a:rPr>
              <a:t></a:t>
            </a:r>
            <a:endParaRPr lang="en-US" altLang="en-US" sz="3800" dirty="0" smtClean="0">
              <a:solidFill>
                <a:srgbClr val="FF0066"/>
              </a:solidFill>
            </a:endParaRPr>
          </a:p>
        </p:txBody>
      </p:sp>
      <p:sp>
        <p:nvSpPr>
          <p:cNvPr id="5123" name="TextBox 10"/>
          <p:cNvSpPr txBox="1">
            <a:spLocks noChangeArrowheads="1"/>
          </p:cNvSpPr>
          <p:nvPr/>
        </p:nvSpPr>
        <p:spPr bwMode="auto">
          <a:xfrm>
            <a:off x="1708150" y="6394450"/>
            <a:ext cx="5065713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GB" altLang="en-US" sz="1200">
                <a:latin typeface="Calibri" pitchFamily="34" charset="0"/>
              </a:rPr>
              <a:t>The Peer Teaching Society is not liable for false or misleading information…</a:t>
            </a:r>
            <a:endParaRPr lang="en-US" altLang="en-US" sz="1200">
              <a:latin typeface="Calibri" pitchFamily="34" charset="0"/>
            </a:endParaRPr>
          </a:p>
        </p:txBody>
      </p:sp>
      <p:pic>
        <p:nvPicPr>
          <p:cNvPr id="5124" name="Picture 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100" y="6146800"/>
            <a:ext cx="1543050" cy="525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5" name="TextBox 3"/>
          <p:cNvSpPr txBox="1">
            <a:spLocks noChangeArrowheads="1"/>
          </p:cNvSpPr>
          <p:nvPr/>
        </p:nvSpPr>
        <p:spPr bwMode="auto">
          <a:xfrm>
            <a:off x="457200" y="239713"/>
            <a:ext cx="8229600" cy="1143000"/>
          </a:xfrm>
          <a:prstGeom prst="rect">
            <a:avLst/>
          </a:prstGeom>
          <a:solidFill>
            <a:srgbClr val="A793BF">
              <a:alpha val="72940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>
              <a:latin typeface="Calibri" pitchFamily="34" charset="0"/>
            </a:endParaRPr>
          </a:p>
        </p:txBody>
      </p:sp>
      <p:sp>
        <p:nvSpPr>
          <p:cNvPr id="5126" name="TextBox 4"/>
          <p:cNvSpPr txBox="1">
            <a:spLocks noChangeArrowheads="1"/>
          </p:cNvSpPr>
          <p:nvPr/>
        </p:nvSpPr>
        <p:spPr bwMode="auto">
          <a:xfrm>
            <a:off x="457200" y="405000"/>
            <a:ext cx="82296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sz="4800" dirty="0" smtClean="0">
                <a:solidFill>
                  <a:srgbClr val="002060"/>
                </a:solidFill>
                <a:latin typeface="+mn-lt"/>
                <a:cs typeface="Arial" charset="0"/>
              </a:rPr>
              <a:t>Any Questions?</a:t>
            </a:r>
            <a:endParaRPr lang="en-US" altLang="en-US" sz="4800" dirty="0">
              <a:solidFill>
                <a:srgbClr val="002060"/>
              </a:solidFill>
              <a:latin typeface="+mn-lt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48528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     </a:t>
            </a:r>
          </a:p>
        </p:txBody>
      </p:sp>
      <p:sp>
        <p:nvSpPr>
          <p:cNvPr id="2054" name="TextBox 19"/>
          <p:cNvSpPr txBox="1">
            <a:spLocks noChangeArrowheads="1"/>
          </p:cNvSpPr>
          <p:nvPr/>
        </p:nvSpPr>
        <p:spPr bwMode="auto">
          <a:xfrm>
            <a:off x="3371850" y="6440488"/>
            <a:ext cx="5064125" cy="27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sz="1200" dirty="0">
                <a:latin typeface="Calibri" pitchFamily="34" charset="0"/>
              </a:rPr>
              <a:t>The Peer Teaching Society is not liable for false or misleading information…</a:t>
            </a:r>
            <a:endParaRPr lang="en-US" sz="1200" dirty="0">
              <a:latin typeface="Calibri" pitchFamily="34" charset="0"/>
            </a:endParaRPr>
          </a:p>
        </p:txBody>
      </p:sp>
      <p:pic>
        <p:nvPicPr>
          <p:cNvPr id="2055" name="Picture 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5100" y="5580063"/>
            <a:ext cx="3206750" cy="109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 smtClean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2133"/>
            <a:ext cx="9143999" cy="67937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     </a:t>
            </a:r>
          </a:p>
        </p:txBody>
      </p:sp>
      <p:sp>
        <p:nvSpPr>
          <p:cNvPr id="2054" name="TextBox 19"/>
          <p:cNvSpPr txBox="1">
            <a:spLocks noChangeArrowheads="1"/>
          </p:cNvSpPr>
          <p:nvPr/>
        </p:nvSpPr>
        <p:spPr bwMode="auto">
          <a:xfrm>
            <a:off x="3371850" y="6440488"/>
            <a:ext cx="5064125" cy="27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sz="1200" dirty="0">
                <a:latin typeface="Calibri" pitchFamily="34" charset="0"/>
              </a:rPr>
              <a:t>The Peer Teaching Society is not liable for false or misleading information…</a:t>
            </a:r>
            <a:endParaRPr lang="en-US" sz="1200" dirty="0">
              <a:latin typeface="Calibri" pitchFamily="34" charset="0"/>
            </a:endParaRPr>
          </a:p>
        </p:txBody>
      </p:sp>
      <p:pic>
        <p:nvPicPr>
          <p:cNvPr id="2055" name="Picture 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5100" y="5580063"/>
            <a:ext cx="3206750" cy="109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     </a:t>
            </a:r>
          </a:p>
        </p:txBody>
      </p:sp>
      <p:sp>
        <p:nvSpPr>
          <p:cNvPr id="2054" name="TextBox 19"/>
          <p:cNvSpPr txBox="1">
            <a:spLocks noChangeArrowheads="1"/>
          </p:cNvSpPr>
          <p:nvPr/>
        </p:nvSpPr>
        <p:spPr bwMode="auto">
          <a:xfrm>
            <a:off x="3371850" y="6440488"/>
            <a:ext cx="5064125" cy="27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sz="1200" dirty="0">
                <a:latin typeface="Calibri" pitchFamily="34" charset="0"/>
              </a:rPr>
              <a:t>The Peer Teaching Society is not liable for false or misleading information…</a:t>
            </a:r>
            <a:endParaRPr lang="en-US" sz="1200" dirty="0">
              <a:latin typeface="Calibri" pitchFamily="34" charset="0"/>
            </a:endParaRPr>
          </a:p>
        </p:txBody>
      </p:sp>
      <p:pic>
        <p:nvPicPr>
          <p:cNvPr id="2055" name="Picture 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5100" y="5580063"/>
            <a:ext cx="3206750" cy="109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     </a:t>
            </a:r>
          </a:p>
        </p:txBody>
      </p:sp>
      <p:sp>
        <p:nvSpPr>
          <p:cNvPr id="2054" name="TextBox 19"/>
          <p:cNvSpPr txBox="1">
            <a:spLocks noChangeArrowheads="1"/>
          </p:cNvSpPr>
          <p:nvPr/>
        </p:nvSpPr>
        <p:spPr bwMode="auto">
          <a:xfrm>
            <a:off x="3371850" y="6440488"/>
            <a:ext cx="5064125" cy="27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sz="1200" dirty="0">
                <a:latin typeface="Calibri" pitchFamily="34" charset="0"/>
              </a:rPr>
              <a:t>The Peer Teaching Society is not liable for false or misleading information…</a:t>
            </a:r>
            <a:endParaRPr lang="en-US" sz="1200" dirty="0">
              <a:latin typeface="Calibri" pitchFamily="34" charset="0"/>
            </a:endParaRPr>
          </a:p>
        </p:txBody>
      </p:sp>
      <p:pic>
        <p:nvPicPr>
          <p:cNvPr id="2055" name="Picture 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5100" y="5580063"/>
            <a:ext cx="3206750" cy="109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     </a:t>
            </a:r>
          </a:p>
        </p:txBody>
      </p:sp>
      <p:sp>
        <p:nvSpPr>
          <p:cNvPr id="2054" name="TextBox 19"/>
          <p:cNvSpPr txBox="1">
            <a:spLocks noChangeArrowheads="1"/>
          </p:cNvSpPr>
          <p:nvPr/>
        </p:nvSpPr>
        <p:spPr bwMode="auto">
          <a:xfrm>
            <a:off x="3371850" y="6440488"/>
            <a:ext cx="5064125" cy="27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sz="1200" dirty="0">
                <a:latin typeface="Calibri" pitchFamily="34" charset="0"/>
              </a:rPr>
              <a:t>The Peer Teaching Society is not liable for false or misleading information…</a:t>
            </a:r>
            <a:endParaRPr lang="en-US" sz="1200" dirty="0">
              <a:latin typeface="Calibri" pitchFamily="34" charset="0"/>
            </a:endParaRPr>
          </a:p>
        </p:txBody>
      </p:sp>
      <p:pic>
        <p:nvPicPr>
          <p:cNvPr id="2055" name="Picture 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5100" y="5580063"/>
            <a:ext cx="3206750" cy="109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     </a:t>
            </a:r>
          </a:p>
        </p:txBody>
      </p:sp>
      <p:sp>
        <p:nvSpPr>
          <p:cNvPr id="2054" name="TextBox 19"/>
          <p:cNvSpPr txBox="1">
            <a:spLocks noChangeArrowheads="1"/>
          </p:cNvSpPr>
          <p:nvPr/>
        </p:nvSpPr>
        <p:spPr bwMode="auto">
          <a:xfrm>
            <a:off x="3371850" y="6440488"/>
            <a:ext cx="5064125" cy="27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sz="1200" dirty="0">
                <a:latin typeface="Calibri" pitchFamily="34" charset="0"/>
              </a:rPr>
              <a:t>The Peer Teaching Society is not liable for false or misleading information…</a:t>
            </a:r>
            <a:endParaRPr lang="en-US" sz="1200" dirty="0">
              <a:latin typeface="Calibri" pitchFamily="34" charset="0"/>
            </a:endParaRPr>
          </a:p>
        </p:txBody>
      </p:sp>
      <p:pic>
        <p:nvPicPr>
          <p:cNvPr id="2055" name="Picture 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5100" y="5580063"/>
            <a:ext cx="3206750" cy="109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What is it?</a:t>
            </a:r>
          </a:p>
          <a:p>
            <a:r>
              <a:rPr lang="en-GB" dirty="0" smtClean="0"/>
              <a:t>Who gets it?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60232" y="476672"/>
            <a:ext cx="1872208" cy="13861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539552" y="476672"/>
            <a:ext cx="30243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 smtClean="0"/>
              <a:t>Kawasaki’s</a:t>
            </a:r>
            <a:endParaRPr lang="en-GB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     </a:t>
            </a:r>
          </a:p>
        </p:txBody>
      </p:sp>
      <p:sp>
        <p:nvSpPr>
          <p:cNvPr id="2054" name="TextBox 19"/>
          <p:cNvSpPr txBox="1">
            <a:spLocks noChangeArrowheads="1"/>
          </p:cNvSpPr>
          <p:nvPr/>
        </p:nvSpPr>
        <p:spPr bwMode="auto">
          <a:xfrm>
            <a:off x="3371850" y="6440488"/>
            <a:ext cx="5064125" cy="27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sz="1200" dirty="0">
                <a:latin typeface="Calibri" pitchFamily="34" charset="0"/>
              </a:rPr>
              <a:t>The Peer Teaching Society is not liable for false or misleading information…</a:t>
            </a:r>
            <a:endParaRPr lang="en-US" sz="1200" dirty="0">
              <a:latin typeface="Calibri" pitchFamily="34" charset="0"/>
            </a:endParaRPr>
          </a:p>
        </p:txBody>
      </p:sp>
      <p:pic>
        <p:nvPicPr>
          <p:cNvPr id="2055" name="Picture 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5100" y="5580063"/>
            <a:ext cx="3206750" cy="109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Idiopathic systemic </a:t>
            </a:r>
            <a:r>
              <a:rPr lang="en-GB" dirty="0" err="1" smtClean="0"/>
              <a:t>vasculitis</a:t>
            </a:r>
            <a:r>
              <a:rPr lang="en-GB" dirty="0" smtClean="0"/>
              <a:t> that usually affects children</a:t>
            </a:r>
          </a:p>
          <a:p>
            <a:r>
              <a:rPr lang="en-GB" dirty="0" smtClean="0"/>
              <a:t>6m-5years, highest incidence in Japan</a:t>
            </a:r>
          </a:p>
          <a:p>
            <a:endParaRPr lang="en-GB" dirty="0" smtClean="0"/>
          </a:p>
          <a:p>
            <a:endParaRPr lang="en-GB" dirty="0" smtClean="0"/>
          </a:p>
        </p:txBody>
      </p:sp>
      <p:sp>
        <p:nvSpPr>
          <p:cNvPr id="6" name="TextBox 5"/>
          <p:cNvSpPr txBox="1"/>
          <p:nvPr/>
        </p:nvSpPr>
        <p:spPr>
          <a:xfrm>
            <a:off x="539552" y="476672"/>
            <a:ext cx="30243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 smtClean="0"/>
              <a:t>Kawasaki’s</a:t>
            </a:r>
            <a:endParaRPr lang="en-GB" sz="4000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60232" y="260648"/>
            <a:ext cx="1872208" cy="13861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     </a:t>
            </a:r>
          </a:p>
        </p:txBody>
      </p:sp>
      <p:sp>
        <p:nvSpPr>
          <p:cNvPr id="2054" name="TextBox 19"/>
          <p:cNvSpPr txBox="1">
            <a:spLocks noChangeArrowheads="1"/>
          </p:cNvSpPr>
          <p:nvPr/>
        </p:nvSpPr>
        <p:spPr bwMode="auto">
          <a:xfrm>
            <a:off x="3371850" y="6440488"/>
            <a:ext cx="5064125" cy="277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sz="1200" dirty="0">
                <a:latin typeface="Calibri" pitchFamily="34" charset="0"/>
              </a:rPr>
              <a:t>The Peer Teaching Society is not liable for false or misleading information…</a:t>
            </a:r>
            <a:endParaRPr lang="en-US" sz="1200" dirty="0">
              <a:latin typeface="Calibri" pitchFamily="34" charset="0"/>
            </a:endParaRPr>
          </a:p>
        </p:txBody>
      </p:sp>
      <p:pic>
        <p:nvPicPr>
          <p:cNvPr id="2055" name="Picture 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5100" y="5580063"/>
            <a:ext cx="3206750" cy="109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Diagnostic criteria?</a:t>
            </a:r>
          </a:p>
          <a:p>
            <a:endParaRPr lang="en-GB" dirty="0" smtClean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60232" y="476672"/>
            <a:ext cx="1872208" cy="13861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539552" y="476672"/>
            <a:ext cx="30243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 smtClean="0"/>
              <a:t>Kawasaki’s</a:t>
            </a:r>
            <a:endParaRPr lang="en-GB" sz="4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4418</TotalTime>
  <Words>3436</Words>
  <Application>Microsoft Office PowerPoint</Application>
  <PresentationFormat>On-screen Show (4:3)</PresentationFormat>
  <Paragraphs>692</Paragraphs>
  <Slides>68</Slides>
  <Notes>25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68</vt:i4>
      </vt:variant>
    </vt:vector>
  </HeadingPairs>
  <TitlesOfParts>
    <vt:vector size="69" baseType="lpstr">
      <vt:lpstr>Office Theme</vt:lpstr>
      <vt:lpstr>     </vt:lpstr>
      <vt:lpstr>     </vt:lpstr>
      <vt:lpstr>     </vt:lpstr>
      <vt:lpstr>     </vt:lpstr>
      <vt:lpstr>     </vt:lpstr>
      <vt:lpstr>     </vt:lpstr>
      <vt:lpstr>     </vt:lpstr>
      <vt:lpstr>     </vt:lpstr>
      <vt:lpstr>     </vt:lpstr>
      <vt:lpstr>     </vt:lpstr>
      <vt:lpstr>     </vt:lpstr>
      <vt:lpstr>     </vt:lpstr>
      <vt:lpstr>     </vt:lpstr>
      <vt:lpstr>     </vt:lpstr>
      <vt:lpstr>     </vt:lpstr>
      <vt:lpstr>     </vt:lpstr>
      <vt:lpstr>     </vt:lpstr>
      <vt:lpstr>     </vt:lpstr>
      <vt:lpstr>     </vt:lpstr>
      <vt:lpstr>     </vt:lpstr>
      <vt:lpstr>     </vt:lpstr>
      <vt:lpstr>     </vt:lpstr>
      <vt:lpstr>     </vt:lpstr>
      <vt:lpstr>     </vt:lpstr>
      <vt:lpstr>     </vt:lpstr>
      <vt:lpstr>PowerPoint Presentation</vt:lpstr>
      <vt:lpstr>     </vt:lpstr>
      <vt:lpstr>     </vt:lpstr>
      <vt:lpstr>     </vt:lpstr>
      <vt:lpstr>     </vt:lpstr>
      <vt:lpstr>     </vt:lpstr>
      <vt:lpstr>     </vt:lpstr>
      <vt:lpstr>   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    </vt:lpstr>
      <vt:lpstr>PowerPoint Presentation</vt:lpstr>
      <vt:lpstr>     </vt:lpstr>
      <vt:lpstr>     </vt:lpstr>
      <vt:lpstr>     </vt:lpstr>
      <vt:lpstr>     </vt:lpstr>
      <vt:lpstr>    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   </dc:title>
  <dc:creator>Phoebe Barrett</dc:creator>
  <cp:lastModifiedBy>Dell</cp:lastModifiedBy>
  <cp:revision>6</cp:revision>
  <dcterms:created xsi:type="dcterms:W3CDTF">2014-11-16T12:27:34Z</dcterms:created>
  <dcterms:modified xsi:type="dcterms:W3CDTF">2015-06-17T08:20:50Z</dcterms:modified>
</cp:coreProperties>
</file>